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61" r:id="rId2"/>
    <p:sldId id="257" r:id="rId3"/>
    <p:sldId id="258" r:id="rId4"/>
    <p:sldId id="260" r:id="rId5"/>
    <p:sldId id="263" r:id="rId6"/>
    <p:sldId id="261" r:id="rId7"/>
    <p:sldId id="262" r:id="rId8"/>
    <p:sldId id="264" r:id="rId9"/>
    <p:sldId id="266" r:id="rId10"/>
    <p:sldId id="270" r:id="rId11"/>
    <p:sldId id="267" r:id="rId12"/>
    <p:sldId id="275" r:id="rId13"/>
    <p:sldId id="272" r:id="rId14"/>
    <p:sldId id="276" r:id="rId15"/>
    <p:sldId id="312" r:id="rId16"/>
    <p:sldId id="358" r:id="rId17"/>
    <p:sldId id="313" r:id="rId18"/>
    <p:sldId id="314" r:id="rId19"/>
    <p:sldId id="357" r:id="rId20"/>
    <p:sldId id="359" r:id="rId21"/>
    <p:sldId id="306" r:id="rId22"/>
    <p:sldId id="277" r:id="rId23"/>
    <p:sldId id="265" r:id="rId24"/>
    <p:sldId id="259" r:id="rId25"/>
    <p:sldId id="360" r:id="rId26"/>
    <p:sldId id="256" r:id="rId27"/>
    <p:sldId id="271" r:id="rId28"/>
    <p:sldId id="273" r:id="rId29"/>
    <p:sldId id="274" r:id="rId30"/>
    <p:sldId id="278" r:id="rId31"/>
    <p:sldId id="279" r:id="rId32"/>
    <p:sldId id="363" r:id="rId33"/>
    <p:sldId id="364" r:id="rId34"/>
    <p:sldId id="362" r:id="rId35"/>
    <p:sldId id="280" r:id="rId36"/>
    <p:sldId id="281" r:id="rId37"/>
    <p:sldId id="282" r:id="rId38"/>
    <p:sldId id="283" r:id="rId39"/>
    <p:sldId id="284" r:id="rId40"/>
    <p:sldId id="285" r:id="rId41"/>
    <p:sldId id="286" r:id="rId42"/>
    <p:sldId id="287" r:id="rId43"/>
    <p:sldId id="288" r:id="rId44"/>
    <p:sldId id="290" r:id="rId45"/>
    <p:sldId id="289" r:id="rId46"/>
    <p:sldId id="291" r:id="rId47"/>
    <p:sldId id="292" r:id="rId48"/>
    <p:sldId id="293" r:id="rId49"/>
    <p:sldId id="294" r:id="rId50"/>
    <p:sldId id="295" r:id="rId51"/>
    <p:sldId id="296" r:id="rId52"/>
    <p:sldId id="297" r:id="rId53"/>
    <p:sldId id="298" r:id="rId54"/>
    <p:sldId id="299" r:id="rId55"/>
    <p:sldId id="332" r:id="rId56"/>
    <p:sldId id="333" r:id="rId57"/>
    <p:sldId id="334" r:id="rId58"/>
    <p:sldId id="335" r:id="rId59"/>
    <p:sldId id="336"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51" r:id="rId75"/>
    <p:sldId id="352" r:id="rId76"/>
    <p:sldId id="353" r:id="rId77"/>
    <p:sldId id="354" r:id="rId78"/>
    <p:sldId id="309" r:id="rId79"/>
    <p:sldId id="310" r:id="rId80"/>
    <p:sldId id="311" r:id="rId81"/>
    <p:sldId id="355" r:id="rId82"/>
    <p:sldId id="356" r:id="rId83"/>
    <p:sldId id="300" r:id="rId84"/>
    <p:sldId id="301" r:id="rId85"/>
    <p:sldId id="302" r:id="rId86"/>
    <p:sldId id="303" r:id="rId87"/>
    <p:sldId id="304" r:id="rId88"/>
    <p:sldId id="305" r:id="rId89"/>
    <p:sldId id="365" r:id="rId90"/>
    <p:sldId id="307" r:id="rId91"/>
  </p:sldIdLst>
  <p:sldSz cx="12192000" cy="6858000"/>
  <p:notesSz cx="6858000" cy="9144000"/>
  <p:embeddedFontLst>
    <p:embeddedFont>
      <p:font typeface="Abadi" panose="020B0604020104020204" pitchFamily="34" charset="0"/>
      <p:regular r:id="rId92"/>
    </p:embeddedFont>
    <p:embeddedFont>
      <p:font typeface="AR CENA" panose="020B0604020202020204" charset="0"/>
      <p:regular r:id="rId93"/>
    </p:embeddedFont>
    <p:embeddedFont>
      <p:font typeface="Arial Black" panose="020B0A04020102020204" pitchFamily="34" charset="0"/>
      <p:bold r:id="rId94"/>
    </p:embeddedFont>
    <p:embeddedFont>
      <p:font typeface="Calibri" panose="020F0502020204030204" pitchFamily="34" charset="0"/>
      <p:regular r:id="rId95"/>
      <p:bold r:id="rId96"/>
      <p:italic r:id="rId97"/>
      <p:boldItalic r:id="rId98"/>
    </p:embeddedFont>
    <p:embeddedFont>
      <p:font typeface="Calibri Light" panose="020F0302020204030204" pitchFamily="34" charset="0"/>
      <p:regular r:id="rId99"/>
      <p:italic r:id="rId100"/>
    </p:embeddedFont>
    <p:embeddedFont>
      <p:font typeface="Comic Sans MS" panose="030F0702030302020204" pitchFamily="66" charset="0"/>
      <p:regular r:id="rId101"/>
      <p:bold r:id="rId102"/>
      <p:italic r:id="rId103"/>
      <p:boldItalic r:id="rId104"/>
    </p:embeddedFont>
    <p:embeddedFont>
      <p:font typeface="David" panose="020E0502060401010101" pitchFamily="34" charset="-79"/>
      <p:regular r:id="rId105"/>
      <p:bold r:id="rId106"/>
    </p:embeddedFont>
    <p:embeddedFont>
      <p:font typeface="Lucida Calligraphy" panose="03010101010101010101" pitchFamily="66" charset="0"/>
      <p:regular r:id="rId107"/>
    </p:embeddedFont>
    <p:embeddedFont>
      <p:font typeface="Lucida Handwriting" panose="03010101010101010101" pitchFamily="66" charset="0"/>
      <p:regular r:id="rId108"/>
    </p:embeddedFont>
    <p:embeddedFont>
      <p:font typeface="Open Sans" panose="020B0606030504020204" pitchFamily="34" charset="0"/>
      <p:regular r:id="rId109"/>
      <p:bold r:id="rId110"/>
      <p:italic r:id="rId111"/>
      <p:boldItalic r:id="rId112"/>
    </p:embeddedFont>
    <p:embeddedFont>
      <p:font typeface="Palatino" panose="020B0604020202020204"/>
      <p:regular r:id="rId1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AE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5" d="100"/>
          <a:sy n="105" d="100"/>
        </p:scale>
        <p:origin x="138"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21.fntdata"/><Relationship Id="rId16" Type="http://schemas.openxmlformats.org/officeDocument/2006/relationships/slide" Target="slides/slide15.xml"/><Relationship Id="rId107" Type="http://schemas.openxmlformats.org/officeDocument/2006/relationships/font" Target="fonts/font16.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1.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22.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2.fntdata"/><Relationship Id="rId108" Type="http://schemas.openxmlformats.org/officeDocument/2006/relationships/font" Target="fonts/font17.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8.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9.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2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1253C-5BD4-939B-EABD-2E76A7EBE2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E0CBA1-AEE6-5830-11B1-17F94BF977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599FCE-523F-97A2-1D6F-BB0296E8E057}"/>
              </a:ext>
            </a:extLst>
          </p:cNvPr>
          <p:cNvSpPr>
            <a:spLocks noGrp="1"/>
          </p:cNvSpPr>
          <p:nvPr>
            <p:ph type="dt" sz="half" idx="10"/>
          </p:nvPr>
        </p:nvSpPr>
        <p:spPr/>
        <p:txBody>
          <a:bodyPr/>
          <a:lstStyle/>
          <a:p>
            <a:fld id="{A2003D9C-9945-4AB0-A9E9-39347F376E45}" type="datetimeFigureOut">
              <a:rPr lang="en-US" smtClean="0"/>
              <a:t>1/26/2023</a:t>
            </a:fld>
            <a:endParaRPr lang="en-US"/>
          </a:p>
        </p:txBody>
      </p:sp>
      <p:sp>
        <p:nvSpPr>
          <p:cNvPr id="5" name="Footer Placeholder 4">
            <a:extLst>
              <a:ext uri="{FF2B5EF4-FFF2-40B4-BE49-F238E27FC236}">
                <a16:creationId xmlns:a16="http://schemas.microsoft.com/office/drawing/2014/main" id="{C1610BE2-E436-00E8-5BAD-087CEF6DB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40E442-7993-BD48-47DD-22042822D73A}"/>
              </a:ext>
            </a:extLst>
          </p:cNvPr>
          <p:cNvSpPr>
            <a:spLocks noGrp="1"/>
          </p:cNvSpPr>
          <p:nvPr>
            <p:ph type="sldNum" sz="quarter" idx="12"/>
          </p:nvPr>
        </p:nvSpPr>
        <p:spPr/>
        <p:txBody>
          <a:bodyPr/>
          <a:lstStyle/>
          <a:p>
            <a:fld id="{071AEE5F-29F5-4932-AC86-A81FD6321533}" type="slidenum">
              <a:rPr lang="en-US" smtClean="0"/>
              <a:t>‹#›</a:t>
            </a:fld>
            <a:endParaRPr lang="en-US"/>
          </a:p>
        </p:txBody>
      </p:sp>
    </p:spTree>
    <p:extLst>
      <p:ext uri="{BB962C8B-B14F-4D97-AF65-F5344CB8AC3E}">
        <p14:creationId xmlns:p14="http://schemas.microsoft.com/office/powerpoint/2010/main" val="709619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97F5-A72F-2CC1-9760-FF127D0914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E0D0D6-DB26-FC98-F34F-E5BA6008AD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5D491-911D-08C2-E8CE-05F57E3527A9}"/>
              </a:ext>
            </a:extLst>
          </p:cNvPr>
          <p:cNvSpPr>
            <a:spLocks noGrp="1"/>
          </p:cNvSpPr>
          <p:nvPr>
            <p:ph type="dt" sz="half" idx="10"/>
          </p:nvPr>
        </p:nvSpPr>
        <p:spPr/>
        <p:txBody>
          <a:bodyPr/>
          <a:lstStyle/>
          <a:p>
            <a:fld id="{A2003D9C-9945-4AB0-A9E9-39347F376E45}" type="datetimeFigureOut">
              <a:rPr lang="en-US" smtClean="0"/>
              <a:t>1/26/2023</a:t>
            </a:fld>
            <a:endParaRPr lang="en-US"/>
          </a:p>
        </p:txBody>
      </p:sp>
      <p:sp>
        <p:nvSpPr>
          <p:cNvPr id="5" name="Footer Placeholder 4">
            <a:extLst>
              <a:ext uri="{FF2B5EF4-FFF2-40B4-BE49-F238E27FC236}">
                <a16:creationId xmlns:a16="http://schemas.microsoft.com/office/drawing/2014/main" id="{4FD91BAF-85FD-317E-9718-2F0746C0C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C8057-F52E-6EBE-852B-CA5AD9EC3382}"/>
              </a:ext>
            </a:extLst>
          </p:cNvPr>
          <p:cNvSpPr>
            <a:spLocks noGrp="1"/>
          </p:cNvSpPr>
          <p:nvPr>
            <p:ph type="sldNum" sz="quarter" idx="12"/>
          </p:nvPr>
        </p:nvSpPr>
        <p:spPr/>
        <p:txBody>
          <a:bodyPr/>
          <a:lstStyle/>
          <a:p>
            <a:fld id="{071AEE5F-29F5-4932-AC86-A81FD6321533}" type="slidenum">
              <a:rPr lang="en-US" smtClean="0"/>
              <a:t>‹#›</a:t>
            </a:fld>
            <a:endParaRPr lang="en-US"/>
          </a:p>
        </p:txBody>
      </p:sp>
    </p:spTree>
    <p:extLst>
      <p:ext uri="{BB962C8B-B14F-4D97-AF65-F5344CB8AC3E}">
        <p14:creationId xmlns:p14="http://schemas.microsoft.com/office/powerpoint/2010/main" val="159381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565775-6D0B-0B13-18F9-0BD607E649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1D8FC-CABF-7FB7-7B7B-0978253832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A90BCD-E106-1A26-E904-045238F174EE}"/>
              </a:ext>
            </a:extLst>
          </p:cNvPr>
          <p:cNvSpPr>
            <a:spLocks noGrp="1"/>
          </p:cNvSpPr>
          <p:nvPr>
            <p:ph type="dt" sz="half" idx="10"/>
          </p:nvPr>
        </p:nvSpPr>
        <p:spPr/>
        <p:txBody>
          <a:bodyPr/>
          <a:lstStyle/>
          <a:p>
            <a:fld id="{A2003D9C-9945-4AB0-A9E9-39347F376E45}" type="datetimeFigureOut">
              <a:rPr lang="en-US" smtClean="0"/>
              <a:t>1/26/2023</a:t>
            </a:fld>
            <a:endParaRPr lang="en-US"/>
          </a:p>
        </p:txBody>
      </p:sp>
      <p:sp>
        <p:nvSpPr>
          <p:cNvPr id="5" name="Footer Placeholder 4">
            <a:extLst>
              <a:ext uri="{FF2B5EF4-FFF2-40B4-BE49-F238E27FC236}">
                <a16:creationId xmlns:a16="http://schemas.microsoft.com/office/drawing/2014/main" id="{582B9572-B2B5-0969-9C51-B3692933F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2547F-7450-D38F-52E7-5D9EC2F498B8}"/>
              </a:ext>
            </a:extLst>
          </p:cNvPr>
          <p:cNvSpPr>
            <a:spLocks noGrp="1"/>
          </p:cNvSpPr>
          <p:nvPr>
            <p:ph type="sldNum" sz="quarter" idx="12"/>
          </p:nvPr>
        </p:nvSpPr>
        <p:spPr/>
        <p:txBody>
          <a:bodyPr/>
          <a:lstStyle/>
          <a:p>
            <a:fld id="{071AEE5F-29F5-4932-AC86-A81FD6321533}" type="slidenum">
              <a:rPr lang="en-US" smtClean="0"/>
              <a:t>‹#›</a:t>
            </a:fld>
            <a:endParaRPr lang="en-US"/>
          </a:p>
        </p:txBody>
      </p:sp>
    </p:spTree>
    <p:extLst>
      <p:ext uri="{BB962C8B-B14F-4D97-AF65-F5344CB8AC3E}">
        <p14:creationId xmlns:p14="http://schemas.microsoft.com/office/powerpoint/2010/main" val="928009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D36B1-8527-1E21-BA99-573F5C911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1BEEB9-ED4E-9441-F4ED-4AC6A568F1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0B459-69DC-6C78-567F-C283A634BE7B}"/>
              </a:ext>
            </a:extLst>
          </p:cNvPr>
          <p:cNvSpPr>
            <a:spLocks noGrp="1"/>
          </p:cNvSpPr>
          <p:nvPr>
            <p:ph type="dt" sz="half" idx="10"/>
          </p:nvPr>
        </p:nvSpPr>
        <p:spPr/>
        <p:txBody>
          <a:bodyPr/>
          <a:lstStyle/>
          <a:p>
            <a:fld id="{A2003D9C-9945-4AB0-A9E9-39347F376E45}" type="datetimeFigureOut">
              <a:rPr lang="en-US" smtClean="0"/>
              <a:t>1/26/2023</a:t>
            </a:fld>
            <a:endParaRPr lang="en-US"/>
          </a:p>
        </p:txBody>
      </p:sp>
      <p:sp>
        <p:nvSpPr>
          <p:cNvPr id="5" name="Footer Placeholder 4">
            <a:extLst>
              <a:ext uri="{FF2B5EF4-FFF2-40B4-BE49-F238E27FC236}">
                <a16:creationId xmlns:a16="http://schemas.microsoft.com/office/drawing/2014/main" id="{EFEEF3BF-26B5-FFAC-E220-55E1B7603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E6CE0-CE23-563C-8849-A34CBEF03F8F}"/>
              </a:ext>
            </a:extLst>
          </p:cNvPr>
          <p:cNvSpPr>
            <a:spLocks noGrp="1"/>
          </p:cNvSpPr>
          <p:nvPr>
            <p:ph type="sldNum" sz="quarter" idx="12"/>
          </p:nvPr>
        </p:nvSpPr>
        <p:spPr/>
        <p:txBody>
          <a:bodyPr/>
          <a:lstStyle/>
          <a:p>
            <a:fld id="{071AEE5F-29F5-4932-AC86-A81FD6321533}" type="slidenum">
              <a:rPr lang="en-US" smtClean="0"/>
              <a:t>‹#›</a:t>
            </a:fld>
            <a:endParaRPr lang="en-US"/>
          </a:p>
        </p:txBody>
      </p:sp>
    </p:spTree>
    <p:extLst>
      <p:ext uri="{BB962C8B-B14F-4D97-AF65-F5344CB8AC3E}">
        <p14:creationId xmlns:p14="http://schemas.microsoft.com/office/powerpoint/2010/main" val="166564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7ED84-4735-131F-6742-5EFCB954C0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95BC70-A3E5-F4CE-3311-97B2B3DF8A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BE8A17-2964-D491-CF6A-17CCDD41FD2F}"/>
              </a:ext>
            </a:extLst>
          </p:cNvPr>
          <p:cNvSpPr>
            <a:spLocks noGrp="1"/>
          </p:cNvSpPr>
          <p:nvPr>
            <p:ph type="dt" sz="half" idx="10"/>
          </p:nvPr>
        </p:nvSpPr>
        <p:spPr/>
        <p:txBody>
          <a:bodyPr/>
          <a:lstStyle/>
          <a:p>
            <a:fld id="{A2003D9C-9945-4AB0-A9E9-39347F376E45}" type="datetimeFigureOut">
              <a:rPr lang="en-US" smtClean="0"/>
              <a:t>1/26/2023</a:t>
            </a:fld>
            <a:endParaRPr lang="en-US"/>
          </a:p>
        </p:txBody>
      </p:sp>
      <p:sp>
        <p:nvSpPr>
          <p:cNvPr id="5" name="Footer Placeholder 4">
            <a:extLst>
              <a:ext uri="{FF2B5EF4-FFF2-40B4-BE49-F238E27FC236}">
                <a16:creationId xmlns:a16="http://schemas.microsoft.com/office/drawing/2014/main" id="{F0C9B4A8-0FE5-827C-ECE1-012ED06B0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84E3A-C424-DAD2-8B1F-4D84956D166A}"/>
              </a:ext>
            </a:extLst>
          </p:cNvPr>
          <p:cNvSpPr>
            <a:spLocks noGrp="1"/>
          </p:cNvSpPr>
          <p:nvPr>
            <p:ph type="sldNum" sz="quarter" idx="12"/>
          </p:nvPr>
        </p:nvSpPr>
        <p:spPr/>
        <p:txBody>
          <a:bodyPr/>
          <a:lstStyle/>
          <a:p>
            <a:fld id="{071AEE5F-29F5-4932-AC86-A81FD6321533}" type="slidenum">
              <a:rPr lang="en-US" smtClean="0"/>
              <a:t>‹#›</a:t>
            </a:fld>
            <a:endParaRPr lang="en-US"/>
          </a:p>
        </p:txBody>
      </p:sp>
    </p:spTree>
    <p:extLst>
      <p:ext uri="{BB962C8B-B14F-4D97-AF65-F5344CB8AC3E}">
        <p14:creationId xmlns:p14="http://schemas.microsoft.com/office/powerpoint/2010/main" val="178586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BD336-A44A-8A7A-FFD8-A712B5B50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752BA-5F00-CC6C-E4A6-58E4360F53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BD0C60-7EF1-EEFB-67D8-CA0885B7DE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2ADFC6-6711-3B46-3604-1D2634119514}"/>
              </a:ext>
            </a:extLst>
          </p:cNvPr>
          <p:cNvSpPr>
            <a:spLocks noGrp="1"/>
          </p:cNvSpPr>
          <p:nvPr>
            <p:ph type="dt" sz="half" idx="10"/>
          </p:nvPr>
        </p:nvSpPr>
        <p:spPr/>
        <p:txBody>
          <a:bodyPr/>
          <a:lstStyle/>
          <a:p>
            <a:fld id="{A2003D9C-9945-4AB0-A9E9-39347F376E45}" type="datetimeFigureOut">
              <a:rPr lang="en-US" smtClean="0"/>
              <a:t>1/26/2023</a:t>
            </a:fld>
            <a:endParaRPr lang="en-US"/>
          </a:p>
        </p:txBody>
      </p:sp>
      <p:sp>
        <p:nvSpPr>
          <p:cNvPr id="6" name="Footer Placeholder 5">
            <a:extLst>
              <a:ext uri="{FF2B5EF4-FFF2-40B4-BE49-F238E27FC236}">
                <a16:creationId xmlns:a16="http://schemas.microsoft.com/office/drawing/2014/main" id="{058CF310-9B0A-8162-9E75-D8B750468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BAE1C7-62D3-6501-11C2-4974DEE82E72}"/>
              </a:ext>
            </a:extLst>
          </p:cNvPr>
          <p:cNvSpPr>
            <a:spLocks noGrp="1"/>
          </p:cNvSpPr>
          <p:nvPr>
            <p:ph type="sldNum" sz="quarter" idx="12"/>
          </p:nvPr>
        </p:nvSpPr>
        <p:spPr/>
        <p:txBody>
          <a:bodyPr/>
          <a:lstStyle/>
          <a:p>
            <a:fld id="{071AEE5F-29F5-4932-AC86-A81FD6321533}" type="slidenum">
              <a:rPr lang="en-US" smtClean="0"/>
              <a:t>‹#›</a:t>
            </a:fld>
            <a:endParaRPr lang="en-US"/>
          </a:p>
        </p:txBody>
      </p:sp>
    </p:spTree>
    <p:extLst>
      <p:ext uri="{BB962C8B-B14F-4D97-AF65-F5344CB8AC3E}">
        <p14:creationId xmlns:p14="http://schemas.microsoft.com/office/powerpoint/2010/main" val="2189083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7DA2-2897-FCAE-6800-108B7B23FC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616AEB-1B35-8C4C-2AC9-ACC172D307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0D7E1E-5D31-83BA-7840-33D375EFB5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72C8F3-0769-9271-1743-B12C4D9939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236B15-433A-B6F0-2699-1C910270F0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5F8B05-E957-13FA-6B9B-4881F31DA0BD}"/>
              </a:ext>
            </a:extLst>
          </p:cNvPr>
          <p:cNvSpPr>
            <a:spLocks noGrp="1"/>
          </p:cNvSpPr>
          <p:nvPr>
            <p:ph type="dt" sz="half" idx="10"/>
          </p:nvPr>
        </p:nvSpPr>
        <p:spPr/>
        <p:txBody>
          <a:bodyPr/>
          <a:lstStyle/>
          <a:p>
            <a:fld id="{A2003D9C-9945-4AB0-A9E9-39347F376E45}" type="datetimeFigureOut">
              <a:rPr lang="en-US" smtClean="0"/>
              <a:t>1/26/2023</a:t>
            </a:fld>
            <a:endParaRPr lang="en-US"/>
          </a:p>
        </p:txBody>
      </p:sp>
      <p:sp>
        <p:nvSpPr>
          <p:cNvPr id="8" name="Footer Placeholder 7">
            <a:extLst>
              <a:ext uri="{FF2B5EF4-FFF2-40B4-BE49-F238E27FC236}">
                <a16:creationId xmlns:a16="http://schemas.microsoft.com/office/drawing/2014/main" id="{8241EE55-705C-4577-61D3-B24EFE6578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2C1DA4-2853-22BE-3724-902763BF9511}"/>
              </a:ext>
            </a:extLst>
          </p:cNvPr>
          <p:cNvSpPr>
            <a:spLocks noGrp="1"/>
          </p:cNvSpPr>
          <p:nvPr>
            <p:ph type="sldNum" sz="quarter" idx="12"/>
          </p:nvPr>
        </p:nvSpPr>
        <p:spPr/>
        <p:txBody>
          <a:bodyPr/>
          <a:lstStyle/>
          <a:p>
            <a:fld id="{071AEE5F-29F5-4932-AC86-A81FD6321533}" type="slidenum">
              <a:rPr lang="en-US" smtClean="0"/>
              <a:t>‹#›</a:t>
            </a:fld>
            <a:endParaRPr lang="en-US"/>
          </a:p>
        </p:txBody>
      </p:sp>
    </p:spTree>
    <p:extLst>
      <p:ext uri="{BB962C8B-B14F-4D97-AF65-F5344CB8AC3E}">
        <p14:creationId xmlns:p14="http://schemas.microsoft.com/office/powerpoint/2010/main" val="149245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6C100-B896-539A-6649-603BB9F69D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101034-B690-213D-DFF2-1B7B75ACF0E4}"/>
              </a:ext>
            </a:extLst>
          </p:cNvPr>
          <p:cNvSpPr>
            <a:spLocks noGrp="1"/>
          </p:cNvSpPr>
          <p:nvPr>
            <p:ph type="dt" sz="half" idx="10"/>
          </p:nvPr>
        </p:nvSpPr>
        <p:spPr/>
        <p:txBody>
          <a:bodyPr/>
          <a:lstStyle/>
          <a:p>
            <a:fld id="{A2003D9C-9945-4AB0-A9E9-39347F376E45}" type="datetimeFigureOut">
              <a:rPr lang="en-US" smtClean="0"/>
              <a:t>1/26/2023</a:t>
            </a:fld>
            <a:endParaRPr lang="en-US"/>
          </a:p>
        </p:txBody>
      </p:sp>
      <p:sp>
        <p:nvSpPr>
          <p:cNvPr id="4" name="Footer Placeholder 3">
            <a:extLst>
              <a:ext uri="{FF2B5EF4-FFF2-40B4-BE49-F238E27FC236}">
                <a16:creationId xmlns:a16="http://schemas.microsoft.com/office/drawing/2014/main" id="{B0B8D499-7F8D-B977-01A5-E7D04BF7AF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8BBCF5-61F6-6F99-6DB0-6EE594BAB803}"/>
              </a:ext>
            </a:extLst>
          </p:cNvPr>
          <p:cNvSpPr>
            <a:spLocks noGrp="1"/>
          </p:cNvSpPr>
          <p:nvPr>
            <p:ph type="sldNum" sz="quarter" idx="12"/>
          </p:nvPr>
        </p:nvSpPr>
        <p:spPr/>
        <p:txBody>
          <a:bodyPr/>
          <a:lstStyle/>
          <a:p>
            <a:fld id="{071AEE5F-29F5-4932-AC86-A81FD6321533}" type="slidenum">
              <a:rPr lang="en-US" smtClean="0"/>
              <a:t>‹#›</a:t>
            </a:fld>
            <a:endParaRPr lang="en-US"/>
          </a:p>
        </p:txBody>
      </p:sp>
    </p:spTree>
    <p:extLst>
      <p:ext uri="{BB962C8B-B14F-4D97-AF65-F5344CB8AC3E}">
        <p14:creationId xmlns:p14="http://schemas.microsoft.com/office/powerpoint/2010/main" val="50844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5680F-764A-313B-2898-890B5DDF3BD7}"/>
              </a:ext>
            </a:extLst>
          </p:cNvPr>
          <p:cNvSpPr>
            <a:spLocks noGrp="1"/>
          </p:cNvSpPr>
          <p:nvPr>
            <p:ph type="dt" sz="half" idx="10"/>
          </p:nvPr>
        </p:nvSpPr>
        <p:spPr/>
        <p:txBody>
          <a:bodyPr/>
          <a:lstStyle/>
          <a:p>
            <a:fld id="{A2003D9C-9945-4AB0-A9E9-39347F376E45}" type="datetimeFigureOut">
              <a:rPr lang="en-US" smtClean="0"/>
              <a:t>1/26/2023</a:t>
            </a:fld>
            <a:endParaRPr lang="en-US"/>
          </a:p>
        </p:txBody>
      </p:sp>
      <p:sp>
        <p:nvSpPr>
          <p:cNvPr id="3" name="Footer Placeholder 2">
            <a:extLst>
              <a:ext uri="{FF2B5EF4-FFF2-40B4-BE49-F238E27FC236}">
                <a16:creationId xmlns:a16="http://schemas.microsoft.com/office/drawing/2014/main" id="{90F39918-7DAC-6502-0E28-603EAF3DF3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777EDB-E868-0C84-0E21-BA79F44C03D9}"/>
              </a:ext>
            </a:extLst>
          </p:cNvPr>
          <p:cNvSpPr>
            <a:spLocks noGrp="1"/>
          </p:cNvSpPr>
          <p:nvPr>
            <p:ph type="sldNum" sz="quarter" idx="12"/>
          </p:nvPr>
        </p:nvSpPr>
        <p:spPr/>
        <p:txBody>
          <a:bodyPr/>
          <a:lstStyle/>
          <a:p>
            <a:fld id="{071AEE5F-29F5-4932-AC86-A81FD6321533}" type="slidenum">
              <a:rPr lang="en-US" smtClean="0"/>
              <a:t>‹#›</a:t>
            </a:fld>
            <a:endParaRPr lang="en-US"/>
          </a:p>
        </p:txBody>
      </p:sp>
    </p:spTree>
    <p:extLst>
      <p:ext uri="{BB962C8B-B14F-4D97-AF65-F5344CB8AC3E}">
        <p14:creationId xmlns:p14="http://schemas.microsoft.com/office/powerpoint/2010/main" val="235426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33170-FFBE-EF9E-B7DC-E0B48565D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70BF59-5FEE-6108-030A-C752CA430B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68DA7-2D18-C341-CA5E-ED2D7CD6E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674318-E040-C497-5C0F-9BF735E71ACF}"/>
              </a:ext>
            </a:extLst>
          </p:cNvPr>
          <p:cNvSpPr>
            <a:spLocks noGrp="1"/>
          </p:cNvSpPr>
          <p:nvPr>
            <p:ph type="dt" sz="half" idx="10"/>
          </p:nvPr>
        </p:nvSpPr>
        <p:spPr/>
        <p:txBody>
          <a:bodyPr/>
          <a:lstStyle/>
          <a:p>
            <a:fld id="{A2003D9C-9945-4AB0-A9E9-39347F376E45}" type="datetimeFigureOut">
              <a:rPr lang="en-US" smtClean="0"/>
              <a:t>1/26/2023</a:t>
            </a:fld>
            <a:endParaRPr lang="en-US"/>
          </a:p>
        </p:txBody>
      </p:sp>
      <p:sp>
        <p:nvSpPr>
          <p:cNvPr id="6" name="Footer Placeholder 5">
            <a:extLst>
              <a:ext uri="{FF2B5EF4-FFF2-40B4-BE49-F238E27FC236}">
                <a16:creationId xmlns:a16="http://schemas.microsoft.com/office/drawing/2014/main" id="{C7622F71-EB4D-51A8-73D0-CB2D6D1A2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51574D-3468-FF8A-F320-6A63C2E0638A}"/>
              </a:ext>
            </a:extLst>
          </p:cNvPr>
          <p:cNvSpPr>
            <a:spLocks noGrp="1"/>
          </p:cNvSpPr>
          <p:nvPr>
            <p:ph type="sldNum" sz="quarter" idx="12"/>
          </p:nvPr>
        </p:nvSpPr>
        <p:spPr/>
        <p:txBody>
          <a:bodyPr/>
          <a:lstStyle/>
          <a:p>
            <a:fld id="{071AEE5F-29F5-4932-AC86-A81FD6321533}" type="slidenum">
              <a:rPr lang="en-US" smtClean="0"/>
              <a:t>‹#›</a:t>
            </a:fld>
            <a:endParaRPr lang="en-US"/>
          </a:p>
        </p:txBody>
      </p:sp>
    </p:spTree>
    <p:extLst>
      <p:ext uri="{BB962C8B-B14F-4D97-AF65-F5344CB8AC3E}">
        <p14:creationId xmlns:p14="http://schemas.microsoft.com/office/powerpoint/2010/main" val="2172836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6CD6E-76E5-5273-D1A9-B4224EDA24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DC1679-0793-3A90-420F-FCD464AF7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3F702-EE9C-11D2-FF7E-993C272D8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BA4AF-FC09-A3A5-831D-4A3C6AE48597}"/>
              </a:ext>
            </a:extLst>
          </p:cNvPr>
          <p:cNvSpPr>
            <a:spLocks noGrp="1"/>
          </p:cNvSpPr>
          <p:nvPr>
            <p:ph type="dt" sz="half" idx="10"/>
          </p:nvPr>
        </p:nvSpPr>
        <p:spPr/>
        <p:txBody>
          <a:bodyPr/>
          <a:lstStyle/>
          <a:p>
            <a:fld id="{A2003D9C-9945-4AB0-A9E9-39347F376E45}" type="datetimeFigureOut">
              <a:rPr lang="en-US" smtClean="0"/>
              <a:t>1/26/2023</a:t>
            </a:fld>
            <a:endParaRPr lang="en-US"/>
          </a:p>
        </p:txBody>
      </p:sp>
      <p:sp>
        <p:nvSpPr>
          <p:cNvPr id="6" name="Footer Placeholder 5">
            <a:extLst>
              <a:ext uri="{FF2B5EF4-FFF2-40B4-BE49-F238E27FC236}">
                <a16:creationId xmlns:a16="http://schemas.microsoft.com/office/drawing/2014/main" id="{797B0CC7-E36A-BF38-C08A-C6E82BE081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E1C125-0682-5743-B90C-27D5D00722C6}"/>
              </a:ext>
            </a:extLst>
          </p:cNvPr>
          <p:cNvSpPr>
            <a:spLocks noGrp="1"/>
          </p:cNvSpPr>
          <p:nvPr>
            <p:ph type="sldNum" sz="quarter" idx="12"/>
          </p:nvPr>
        </p:nvSpPr>
        <p:spPr/>
        <p:txBody>
          <a:bodyPr/>
          <a:lstStyle/>
          <a:p>
            <a:fld id="{071AEE5F-29F5-4932-AC86-A81FD6321533}" type="slidenum">
              <a:rPr lang="en-US" smtClean="0"/>
              <a:t>‹#›</a:t>
            </a:fld>
            <a:endParaRPr lang="en-US"/>
          </a:p>
        </p:txBody>
      </p:sp>
    </p:spTree>
    <p:extLst>
      <p:ext uri="{BB962C8B-B14F-4D97-AF65-F5344CB8AC3E}">
        <p14:creationId xmlns:p14="http://schemas.microsoft.com/office/powerpoint/2010/main" val="540466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8CB931-B61F-18DD-4690-3A2DCADF4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5B53B1-57BE-72E7-3055-97A351E0FF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37800-5C20-CFE8-38DC-4579E56BCF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003D9C-9945-4AB0-A9E9-39347F376E45}" type="datetimeFigureOut">
              <a:rPr lang="en-US" smtClean="0"/>
              <a:t>1/26/2023</a:t>
            </a:fld>
            <a:endParaRPr lang="en-US"/>
          </a:p>
        </p:txBody>
      </p:sp>
      <p:sp>
        <p:nvSpPr>
          <p:cNvPr id="5" name="Footer Placeholder 4">
            <a:extLst>
              <a:ext uri="{FF2B5EF4-FFF2-40B4-BE49-F238E27FC236}">
                <a16:creationId xmlns:a16="http://schemas.microsoft.com/office/drawing/2014/main" id="{3F6F3E27-6939-CBAD-2E1A-65E116913D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7F4367-7C7D-7E7E-4FAD-AE643B4FE5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1AEE5F-29F5-4932-AC86-A81FD6321533}" type="slidenum">
              <a:rPr lang="en-US" smtClean="0"/>
              <a:t>‹#›</a:t>
            </a:fld>
            <a:endParaRPr lang="en-US"/>
          </a:p>
        </p:txBody>
      </p:sp>
    </p:spTree>
    <p:extLst>
      <p:ext uri="{BB962C8B-B14F-4D97-AF65-F5344CB8AC3E}">
        <p14:creationId xmlns:p14="http://schemas.microsoft.com/office/powerpoint/2010/main" val="2623550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51.jpeg"/><Relationship Id="rId7" Type="http://schemas.openxmlformats.org/officeDocument/2006/relationships/image" Target="../media/image55.gif"/><Relationship Id="rId12" Type="http://schemas.openxmlformats.org/officeDocument/2006/relationships/image" Target="../media/image60.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gif"/><Relationship Id="rId5" Type="http://schemas.openxmlformats.org/officeDocument/2006/relationships/image" Target="../media/image53.gif"/><Relationship Id="rId10" Type="http://schemas.openxmlformats.org/officeDocument/2006/relationships/image" Target="../media/image58.gif"/><Relationship Id="rId4" Type="http://schemas.openxmlformats.org/officeDocument/2006/relationships/image" Target="../media/image52.gif"/><Relationship Id="rId9" Type="http://schemas.openxmlformats.org/officeDocument/2006/relationships/image" Target="../media/image57.gif"/></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poetscircle.files.wordpress.com/2011/09/tears.jpg"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6628CC-167A-4F77-96ED-16969112F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83204" y="336228"/>
            <a:ext cx="12115800"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Matthew 8; Mark 2-4; Luke 7</a:t>
            </a:r>
          </a:p>
        </p:txBody>
      </p:sp>
      <p:grpSp>
        <p:nvGrpSpPr>
          <p:cNvPr id="3" name="Group 2">
            <a:extLst>
              <a:ext uri="{FF2B5EF4-FFF2-40B4-BE49-F238E27FC236}">
                <a16:creationId xmlns:a16="http://schemas.microsoft.com/office/drawing/2014/main" id="{C31D7539-66EA-E3C4-2E5D-09D97BA47505}"/>
              </a:ext>
            </a:extLst>
          </p:cNvPr>
          <p:cNvGrpSpPr/>
          <p:nvPr/>
        </p:nvGrpSpPr>
        <p:grpSpPr>
          <a:xfrm>
            <a:off x="1769693" y="1822639"/>
            <a:ext cx="1775772" cy="3815548"/>
            <a:chOff x="380464" y="378001"/>
            <a:chExt cx="2940416" cy="6317984"/>
          </a:xfrm>
        </p:grpSpPr>
        <p:sp>
          <p:nvSpPr>
            <p:cNvPr id="4" name="Cloud 3">
              <a:extLst>
                <a:ext uri="{FF2B5EF4-FFF2-40B4-BE49-F238E27FC236}">
                  <a16:creationId xmlns:a16="http://schemas.microsoft.com/office/drawing/2014/main" id="{2F04DC7F-8A0F-E041-2940-A4C7179DBB22}"/>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47">
              <a:extLst>
                <a:ext uri="{FF2B5EF4-FFF2-40B4-BE49-F238E27FC236}">
                  <a16:creationId xmlns:a16="http://schemas.microsoft.com/office/drawing/2014/main" id="{CDA454C9-1F08-BF8C-09DD-70ED4E58EE39}"/>
                </a:ext>
              </a:extLst>
            </p:cNvPr>
            <p:cNvGrpSpPr/>
            <p:nvPr/>
          </p:nvGrpSpPr>
          <p:grpSpPr>
            <a:xfrm rot="2613352">
              <a:off x="986283" y="5708442"/>
              <a:ext cx="849646" cy="987543"/>
              <a:chOff x="6106804" y="4039302"/>
              <a:chExt cx="666047" cy="774146"/>
            </a:xfrm>
          </p:grpSpPr>
          <p:sp>
            <p:nvSpPr>
              <p:cNvPr id="78" name="Oval 77">
                <a:extLst>
                  <a:ext uri="{FF2B5EF4-FFF2-40B4-BE49-F238E27FC236}">
                    <a16:creationId xmlns:a16="http://schemas.microsoft.com/office/drawing/2014/main" id="{DA4AF661-F36E-F9E6-01CF-4BB95BA9F1DC}"/>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557BA070-8A89-6D55-1959-D5BD3BB5366C}"/>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D3838879-5218-C3B5-F87E-9155043A798A}"/>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6">
              <a:extLst>
                <a:ext uri="{FF2B5EF4-FFF2-40B4-BE49-F238E27FC236}">
                  <a16:creationId xmlns:a16="http://schemas.microsoft.com/office/drawing/2014/main" id="{BA472549-DFEE-12BC-86CB-EF87F8FB9967}"/>
                </a:ext>
              </a:extLst>
            </p:cNvPr>
            <p:cNvGrpSpPr/>
            <p:nvPr/>
          </p:nvGrpSpPr>
          <p:grpSpPr>
            <a:xfrm>
              <a:off x="1900966" y="5705254"/>
              <a:ext cx="849646" cy="987543"/>
              <a:chOff x="6106804" y="4039302"/>
              <a:chExt cx="666047" cy="774146"/>
            </a:xfrm>
          </p:grpSpPr>
          <p:sp>
            <p:nvSpPr>
              <p:cNvPr id="75" name="Oval 43">
                <a:extLst>
                  <a:ext uri="{FF2B5EF4-FFF2-40B4-BE49-F238E27FC236}">
                    <a16:creationId xmlns:a16="http://schemas.microsoft.com/office/drawing/2014/main" id="{DA2D3921-DFB1-BACD-6E94-1435600CF255}"/>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44">
                <a:extLst>
                  <a:ext uri="{FF2B5EF4-FFF2-40B4-BE49-F238E27FC236}">
                    <a16:creationId xmlns:a16="http://schemas.microsoft.com/office/drawing/2014/main" id="{D53F4C61-438F-11B2-F1C0-69F521C32378}"/>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45">
                <a:extLst>
                  <a:ext uri="{FF2B5EF4-FFF2-40B4-BE49-F238E27FC236}">
                    <a16:creationId xmlns:a16="http://schemas.microsoft.com/office/drawing/2014/main" id="{25700931-051B-E9EE-3BC6-6F9E927BE26F}"/>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a:extLst>
                <a:ext uri="{FF2B5EF4-FFF2-40B4-BE49-F238E27FC236}">
                  <a16:creationId xmlns:a16="http://schemas.microsoft.com/office/drawing/2014/main" id="{4C71F1B1-DEA7-0D95-7A59-9485E47ED6F8}"/>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89B9B8D-F5F9-0829-B52B-9BF221A4478A}"/>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B42D51AE-341D-54F3-BFCE-B29285F89540}"/>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89FA5A31-3F67-B162-F80B-02F9E7FC8CD6}"/>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a:extLst>
                <a:ext uri="{FF2B5EF4-FFF2-40B4-BE49-F238E27FC236}">
                  <a16:creationId xmlns:a16="http://schemas.microsoft.com/office/drawing/2014/main" id="{105B3A37-9567-80BB-0E19-B1A6504A12E0}"/>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A2B9EC3E-F58B-61B5-3B9F-832D241801BB}"/>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A660E90E-4024-E268-11FA-F204030D0798}"/>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AEA5343A-3952-A1F8-5A22-EC1A665C6B6B}"/>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
              <a:extLst>
                <a:ext uri="{FF2B5EF4-FFF2-40B4-BE49-F238E27FC236}">
                  <a16:creationId xmlns:a16="http://schemas.microsoft.com/office/drawing/2014/main" id="{1F3BC2A6-923C-DD43-FBD7-E1574F1FE64C}"/>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26">
              <a:extLst>
                <a:ext uri="{FF2B5EF4-FFF2-40B4-BE49-F238E27FC236}">
                  <a16:creationId xmlns:a16="http://schemas.microsoft.com/office/drawing/2014/main" id="{375B3E8A-013F-56F0-0871-098B301DE519}"/>
                </a:ext>
              </a:extLst>
            </p:cNvPr>
            <p:cNvGrpSpPr/>
            <p:nvPr/>
          </p:nvGrpSpPr>
          <p:grpSpPr>
            <a:xfrm rot="4901522">
              <a:off x="1055947" y="3502862"/>
              <a:ext cx="2818778" cy="668978"/>
              <a:chOff x="5029200" y="1371600"/>
              <a:chExt cx="6791793" cy="1933731"/>
            </a:xfrm>
          </p:grpSpPr>
          <p:grpSp>
            <p:nvGrpSpPr>
              <p:cNvPr id="63" name="Group 16">
                <a:extLst>
                  <a:ext uri="{FF2B5EF4-FFF2-40B4-BE49-F238E27FC236}">
                    <a16:creationId xmlns:a16="http://schemas.microsoft.com/office/drawing/2014/main" id="{89690BA6-8E77-05E7-ADC5-D400A20DC9F0}"/>
                  </a:ext>
                </a:extLst>
              </p:cNvPr>
              <p:cNvGrpSpPr/>
              <p:nvPr/>
            </p:nvGrpSpPr>
            <p:grpSpPr>
              <a:xfrm>
                <a:off x="5029200" y="1371600"/>
                <a:ext cx="1752600" cy="1905000"/>
                <a:chOff x="5029200" y="1371600"/>
                <a:chExt cx="1752600" cy="1905000"/>
              </a:xfrm>
            </p:grpSpPr>
            <p:sp>
              <p:nvSpPr>
                <p:cNvPr id="73" name="4-Point Star 14">
                  <a:extLst>
                    <a:ext uri="{FF2B5EF4-FFF2-40B4-BE49-F238E27FC236}">
                      <a16:creationId xmlns:a16="http://schemas.microsoft.com/office/drawing/2014/main" id="{097A7A7A-25E4-3E48-CF6E-23AE488CC7FB}"/>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4-Point Star 15">
                  <a:extLst>
                    <a:ext uri="{FF2B5EF4-FFF2-40B4-BE49-F238E27FC236}">
                      <a16:creationId xmlns:a16="http://schemas.microsoft.com/office/drawing/2014/main" id="{DDCD7178-4140-41BF-D441-C5705E0A9C7D}"/>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17">
                <a:extLst>
                  <a:ext uri="{FF2B5EF4-FFF2-40B4-BE49-F238E27FC236}">
                    <a16:creationId xmlns:a16="http://schemas.microsoft.com/office/drawing/2014/main" id="{03452A53-8BC5-A26C-1F50-885B1B901EF3}"/>
                  </a:ext>
                </a:extLst>
              </p:cNvPr>
              <p:cNvGrpSpPr/>
              <p:nvPr/>
            </p:nvGrpSpPr>
            <p:grpSpPr>
              <a:xfrm>
                <a:off x="6713095" y="1400331"/>
                <a:ext cx="1752600" cy="1905000"/>
                <a:chOff x="5029200" y="1371600"/>
                <a:chExt cx="1752600" cy="1905000"/>
              </a:xfrm>
            </p:grpSpPr>
            <p:sp>
              <p:nvSpPr>
                <p:cNvPr id="71" name="4-Point Star 205">
                  <a:extLst>
                    <a:ext uri="{FF2B5EF4-FFF2-40B4-BE49-F238E27FC236}">
                      <a16:creationId xmlns:a16="http://schemas.microsoft.com/office/drawing/2014/main" id="{B38CE427-DDA2-BE88-0F28-F67AAD0EDBB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4-Point Star 206">
                  <a:extLst>
                    <a:ext uri="{FF2B5EF4-FFF2-40B4-BE49-F238E27FC236}">
                      <a16:creationId xmlns:a16="http://schemas.microsoft.com/office/drawing/2014/main" id="{97C6B9EC-5629-378F-5F6F-B2A9D0BAC60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20">
                <a:extLst>
                  <a:ext uri="{FF2B5EF4-FFF2-40B4-BE49-F238E27FC236}">
                    <a16:creationId xmlns:a16="http://schemas.microsoft.com/office/drawing/2014/main" id="{D7D84074-7192-249F-EC7E-018D98C2C229}"/>
                  </a:ext>
                </a:extLst>
              </p:cNvPr>
              <p:cNvGrpSpPr/>
              <p:nvPr/>
            </p:nvGrpSpPr>
            <p:grpSpPr>
              <a:xfrm>
                <a:off x="8404486" y="1389088"/>
                <a:ext cx="1752600" cy="1905000"/>
                <a:chOff x="5029200" y="1371600"/>
                <a:chExt cx="1752600" cy="1905000"/>
              </a:xfrm>
            </p:grpSpPr>
            <p:sp>
              <p:nvSpPr>
                <p:cNvPr id="69" name="4-Point Star 203">
                  <a:extLst>
                    <a:ext uri="{FF2B5EF4-FFF2-40B4-BE49-F238E27FC236}">
                      <a16:creationId xmlns:a16="http://schemas.microsoft.com/office/drawing/2014/main" id="{7122D184-9944-FF46-3DC3-202192F9DC2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4-Point Star 204">
                  <a:extLst>
                    <a:ext uri="{FF2B5EF4-FFF2-40B4-BE49-F238E27FC236}">
                      <a16:creationId xmlns:a16="http://schemas.microsoft.com/office/drawing/2014/main" id="{6AE34795-F4BB-A4A9-6D53-3E4A51822A6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23">
                <a:extLst>
                  <a:ext uri="{FF2B5EF4-FFF2-40B4-BE49-F238E27FC236}">
                    <a16:creationId xmlns:a16="http://schemas.microsoft.com/office/drawing/2014/main" id="{E2C1BA87-18E9-A599-A99A-40E6612BA7A4}"/>
                  </a:ext>
                </a:extLst>
              </p:cNvPr>
              <p:cNvGrpSpPr/>
              <p:nvPr/>
            </p:nvGrpSpPr>
            <p:grpSpPr>
              <a:xfrm>
                <a:off x="10068393" y="1389089"/>
                <a:ext cx="1752600" cy="1905000"/>
                <a:chOff x="5029200" y="1371600"/>
                <a:chExt cx="1752600" cy="1905000"/>
              </a:xfrm>
            </p:grpSpPr>
            <p:sp>
              <p:nvSpPr>
                <p:cNvPr id="67" name="4-Point Star 24">
                  <a:extLst>
                    <a:ext uri="{FF2B5EF4-FFF2-40B4-BE49-F238E27FC236}">
                      <a16:creationId xmlns:a16="http://schemas.microsoft.com/office/drawing/2014/main" id="{9771C664-9091-68A9-718A-E1C7B969034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4-Point Star 25">
                  <a:extLst>
                    <a:ext uri="{FF2B5EF4-FFF2-40B4-BE49-F238E27FC236}">
                      <a16:creationId xmlns:a16="http://schemas.microsoft.com/office/drawing/2014/main" id="{2C03FA74-DEBF-6A26-C3EB-7EF2D1AFBCC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 name="Group 27">
              <a:extLst>
                <a:ext uri="{FF2B5EF4-FFF2-40B4-BE49-F238E27FC236}">
                  <a16:creationId xmlns:a16="http://schemas.microsoft.com/office/drawing/2014/main" id="{281052CD-8009-1BCF-FFE8-EEB88A167553}"/>
                </a:ext>
              </a:extLst>
            </p:cNvPr>
            <p:cNvGrpSpPr/>
            <p:nvPr/>
          </p:nvGrpSpPr>
          <p:grpSpPr>
            <a:xfrm rot="5740360">
              <a:off x="-2808" y="3534746"/>
              <a:ext cx="2818778" cy="668978"/>
              <a:chOff x="5029200" y="1371600"/>
              <a:chExt cx="6791793" cy="1933731"/>
            </a:xfrm>
          </p:grpSpPr>
          <p:grpSp>
            <p:nvGrpSpPr>
              <p:cNvPr id="51" name="Group 16">
                <a:extLst>
                  <a:ext uri="{FF2B5EF4-FFF2-40B4-BE49-F238E27FC236}">
                    <a16:creationId xmlns:a16="http://schemas.microsoft.com/office/drawing/2014/main" id="{0B31944D-D148-A5F5-5632-1440B0A48197}"/>
                  </a:ext>
                </a:extLst>
              </p:cNvPr>
              <p:cNvGrpSpPr/>
              <p:nvPr/>
            </p:nvGrpSpPr>
            <p:grpSpPr>
              <a:xfrm>
                <a:off x="5029200" y="1371600"/>
                <a:ext cx="1752600" cy="1905000"/>
                <a:chOff x="5029200" y="1371600"/>
                <a:chExt cx="1752600" cy="1905000"/>
              </a:xfrm>
            </p:grpSpPr>
            <p:sp>
              <p:nvSpPr>
                <p:cNvPr id="61" name="4-Point Star 195">
                  <a:extLst>
                    <a:ext uri="{FF2B5EF4-FFF2-40B4-BE49-F238E27FC236}">
                      <a16:creationId xmlns:a16="http://schemas.microsoft.com/office/drawing/2014/main" id="{647435C0-04A3-47DF-8C44-6186E79C2FB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4-Point Star 196">
                  <a:extLst>
                    <a:ext uri="{FF2B5EF4-FFF2-40B4-BE49-F238E27FC236}">
                      <a16:creationId xmlns:a16="http://schemas.microsoft.com/office/drawing/2014/main" id="{3D24D750-202C-D02E-94FB-799E667C2D9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2" name="Group 17">
                <a:extLst>
                  <a:ext uri="{FF2B5EF4-FFF2-40B4-BE49-F238E27FC236}">
                    <a16:creationId xmlns:a16="http://schemas.microsoft.com/office/drawing/2014/main" id="{79842CFE-50CC-7B6F-3236-E0B37705F905}"/>
                  </a:ext>
                </a:extLst>
              </p:cNvPr>
              <p:cNvGrpSpPr/>
              <p:nvPr/>
            </p:nvGrpSpPr>
            <p:grpSpPr>
              <a:xfrm>
                <a:off x="6713095" y="1400331"/>
                <a:ext cx="1752600" cy="1905000"/>
                <a:chOff x="5029200" y="1371600"/>
                <a:chExt cx="1752600" cy="1905000"/>
              </a:xfrm>
            </p:grpSpPr>
            <p:sp>
              <p:nvSpPr>
                <p:cNvPr id="59" name="4-Point Star 193">
                  <a:extLst>
                    <a:ext uri="{FF2B5EF4-FFF2-40B4-BE49-F238E27FC236}">
                      <a16:creationId xmlns:a16="http://schemas.microsoft.com/office/drawing/2014/main" id="{B0D52742-717C-F8DE-6FCB-C3A4074949C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4-Point Star 194">
                  <a:extLst>
                    <a:ext uri="{FF2B5EF4-FFF2-40B4-BE49-F238E27FC236}">
                      <a16:creationId xmlns:a16="http://schemas.microsoft.com/office/drawing/2014/main" id="{33E8C48A-24D4-7E32-BC4B-AB2DF4529CD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20">
                <a:extLst>
                  <a:ext uri="{FF2B5EF4-FFF2-40B4-BE49-F238E27FC236}">
                    <a16:creationId xmlns:a16="http://schemas.microsoft.com/office/drawing/2014/main" id="{F2F23003-C674-E2D4-DFC6-4883A632032F}"/>
                  </a:ext>
                </a:extLst>
              </p:cNvPr>
              <p:cNvGrpSpPr/>
              <p:nvPr/>
            </p:nvGrpSpPr>
            <p:grpSpPr>
              <a:xfrm>
                <a:off x="8404486" y="1389088"/>
                <a:ext cx="1752600" cy="1905000"/>
                <a:chOff x="5029200" y="1371600"/>
                <a:chExt cx="1752600" cy="1905000"/>
              </a:xfrm>
            </p:grpSpPr>
            <p:sp>
              <p:nvSpPr>
                <p:cNvPr id="57" name="4-Point Star 191">
                  <a:extLst>
                    <a:ext uri="{FF2B5EF4-FFF2-40B4-BE49-F238E27FC236}">
                      <a16:creationId xmlns:a16="http://schemas.microsoft.com/office/drawing/2014/main" id="{3D4FE2BC-956C-1235-2CF8-3B5DA909248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4-Point Star 192">
                  <a:extLst>
                    <a:ext uri="{FF2B5EF4-FFF2-40B4-BE49-F238E27FC236}">
                      <a16:creationId xmlns:a16="http://schemas.microsoft.com/office/drawing/2014/main" id="{FD981CEE-A271-BAC8-FB97-EF97C3E64D0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23">
                <a:extLst>
                  <a:ext uri="{FF2B5EF4-FFF2-40B4-BE49-F238E27FC236}">
                    <a16:creationId xmlns:a16="http://schemas.microsoft.com/office/drawing/2014/main" id="{54315211-F0A6-651B-8D11-F3D1A107E348}"/>
                  </a:ext>
                </a:extLst>
              </p:cNvPr>
              <p:cNvGrpSpPr/>
              <p:nvPr/>
            </p:nvGrpSpPr>
            <p:grpSpPr>
              <a:xfrm>
                <a:off x="10068393" y="1389089"/>
                <a:ext cx="1752600" cy="1905000"/>
                <a:chOff x="5029200" y="1371600"/>
                <a:chExt cx="1752600" cy="1905000"/>
              </a:xfrm>
            </p:grpSpPr>
            <p:sp>
              <p:nvSpPr>
                <p:cNvPr id="55" name="4-Point Star 27">
                  <a:extLst>
                    <a:ext uri="{FF2B5EF4-FFF2-40B4-BE49-F238E27FC236}">
                      <a16:creationId xmlns:a16="http://schemas.microsoft.com/office/drawing/2014/main" id="{E489C232-C826-554D-E905-BE0C57A503D6}"/>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4-Point Star 190">
                  <a:extLst>
                    <a:ext uri="{FF2B5EF4-FFF2-40B4-BE49-F238E27FC236}">
                      <a16:creationId xmlns:a16="http://schemas.microsoft.com/office/drawing/2014/main" id="{087CF252-57E8-3E31-E823-1BCEC7FF9F0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6" name="Rounded Rectangle 178">
              <a:extLst>
                <a:ext uri="{FF2B5EF4-FFF2-40B4-BE49-F238E27FC236}">
                  <a16:creationId xmlns:a16="http://schemas.microsoft.com/office/drawing/2014/main" id="{20C61480-EC3F-AA27-BF6D-3A9952EDA2AE}"/>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179">
              <a:extLst>
                <a:ext uri="{FF2B5EF4-FFF2-40B4-BE49-F238E27FC236}">
                  <a16:creationId xmlns:a16="http://schemas.microsoft.com/office/drawing/2014/main" id="{A62F6EAC-3EC3-1767-8E02-4B14C423F23B}"/>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B56F0D5A-8A93-2280-035D-8DDE6CCF0F68}"/>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Cloud 48">
              <a:extLst>
                <a:ext uri="{FF2B5EF4-FFF2-40B4-BE49-F238E27FC236}">
                  <a16:creationId xmlns:a16="http://schemas.microsoft.com/office/drawing/2014/main" id="{04C4D020-CC37-0409-3E27-01C74EEEAEC6}"/>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F879CBC-75C6-B1E8-B21C-2B4CB07FBF93}"/>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C1613840-B16D-38F6-67B6-55CB9B434726}"/>
              </a:ext>
            </a:extLst>
          </p:cNvPr>
          <p:cNvGrpSpPr/>
          <p:nvPr/>
        </p:nvGrpSpPr>
        <p:grpSpPr>
          <a:xfrm>
            <a:off x="5673235" y="2016983"/>
            <a:ext cx="1610366" cy="3696720"/>
            <a:chOff x="2438400" y="618365"/>
            <a:chExt cx="2286586" cy="5249035"/>
          </a:xfrm>
        </p:grpSpPr>
        <p:sp>
          <p:nvSpPr>
            <p:cNvPr id="82" name="Round Diagonal Corner Rectangle 266">
              <a:extLst>
                <a:ext uri="{FF2B5EF4-FFF2-40B4-BE49-F238E27FC236}">
                  <a16:creationId xmlns:a16="http://schemas.microsoft.com/office/drawing/2014/main" id="{617932AE-0911-B886-AB95-D15F6D25DDB3}"/>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 Diagonal Corner Rectangle 265">
              <a:extLst>
                <a:ext uri="{FF2B5EF4-FFF2-40B4-BE49-F238E27FC236}">
                  <a16:creationId xmlns:a16="http://schemas.microsoft.com/office/drawing/2014/main" id="{C6359A02-9DF0-D7CF-B416-5896253F151D}"/>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47">
              <a:extLst>
                <a:ext uri="{FF2B5EF4-FFF2-40B4-BE49-F238E27FC236}">
                  <a16:creationId xmlns:a16="http://schemas.microsoft.com/office/drawing/2014/main" id="{0669BEF4-65B1-823A-5A70-AA63DD9B4968}"/>
                </a:ext>
              </a:extLst>
            </p:cNvPr>
            <p:cNvGrpSpPr/>
            <p:nvPr/>
          </p:nvGrpSpPr>
          <p:grpSpPr>
            <a:xfrm>
              <a:off x="3471131" y="5233160"/>
              <a:ext cx="501493" cy="634240"/>
              <a:chOff x="6106804" y="4039302"/>
              <a:chExt cx="666047" cy="774146"/>
            </a:xfrm>
          </p:grpSpPr>
          <p:sp>
            <p:nvSpPr>
              <p:cNvPr id="146" name="Oval 145">
                <a:extLst>
                  <a:ext uri="{FF2B5EF4-FFF2-40B4-BE49-F238E27FC236}">
                    <a16:creationId xmlns:a16="http://schemas.microsoft.com/office/drawing/2014/main" id="{5173A0CC-FAAD-B9C4-B2DD-027E0950C25C}"/>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5E052D57-61C7-1DED-3531-26B05C48D376}"/>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A898391C-DBAF-4D05-80FC-78B09DB738E7}"/>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47">
              <a:extLst>
                <a:ext uri="{FF2B5EF4-FFF2-40B4-BE49-F238E27FC236}">
                  <a16:creationId xmlns:a16="http://schemas.microsoft.com/office/drawing/2014/main" id="{F8E6A683-4AF1-86D4-3AC9-DDAC86CFBA67}"/>
                </a:ext>
              </a:extLst>
            </p:cNvPr>
            <p:cNvGrpSpPr/>
            <p:nvPr/>
          </p:nvGrpSpPr>
          <p:grpSpPr>
            <a:xfrm rot="2613352">
              <a:off x="3086557" y="5132460"/>
              <a:ext cx="501493" cy="634240"/>
              <a:chOff x="6106804" y="4039302"/>
              <a:chExt cx="666047" cy="774146"/>
            </a:xfrm>
          </p:grpSpPr>
          <p:sp>
            <p:nvSpPr>
              <p:cNvPr id="143" name="Oval 142">
                <a:extLst>
                  <a:ext uri="{FF2B5EF4-FFF2-40B4-BE49-F238E27FC236}">
                    <a16:creationId xmlns:a16="http://schemas.microsoft.com/office/drawing/2014/main" id="{555F55C7-B3CA-8829-C3D1-95A926D82BB3}"/>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9F18935D-38A9-284C-1C7A-8E4AC4F3A4DD}"/>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D491DCFE-6A05-1D36-EEB4-A56D2143BF3B}"/>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77">
              <a:extLst>
                <a:ext uri="{FF2B5EF4-FFF2-40B4-BE49-F238E27FC236}">
                  <a16:creationId xmlns:a16="http://schemas.microsoft.com/office/drawing/2014/main" id="{3DEC8B03-2EF4-DEE1-370B-D42B94C794E5}"/>
                </a:ext>
              </a:extLst>
            </p:cNvPr>
            <p:cNvGrpSpPr/>
            <p:nvPr/>
          </p:nvGrpSpPr>
          <p:grpSpPr>
            <a:xfrm>
              <a:off x="2438400" y="2059236"/>
              <a:ext cx="2286586" cy="3431088"/>
              <a:chOff x="3886200" y="1447800"/>
              <a:chExt cx="3036880" cy="4187946"/>
            </a:xfrm>
          </p:grpSpPr>
          <p:grpSp>
            <p:nvGrpSpPr>
              <p:cNvPr id="131" name="Group 130">
                <a:extLst>
                  <a:ext uri="{FF2B5EF4-FFF2-40B4-BE49-F238E27FC236}">
                    <a16:creationId xmlns:a16="http://schemas.microsoft.com/office/drawing/2014/main" id="{789280AF-557D-ABE2-6604-2604223D8E9D}"/>
                  </a:ext>
                </a:extLst>
              </p:cNvPr>
              <p:cNvGrpSpPr/>
              <p:nvPr/>
            </p:nvGrpSpPr>
            <p:grpSpPr>
              <a:xfrm>
                <a:off x="3886200" y="1447800"/>
                <a:ext cx="3036880" cy="4187946"/>
                <a:chOff x="4419600" y="2060454"/>
                <a:chExt cx="3036880" cy="4187946"/>
              </a:xfrm>
            </p:grpSpPr>
            <p:sp>
              <p:nvSpPr>
                <p:cNvPr id="134" name="Oval 133">
                  <a:extLst>
                    <a:ext uri="{FF2B5EF4-FFF2-40B4-BE49-F238E27FC236}">
                      <a16:creationId xmlns:a16="http://schemas.microsoft.com/office/drawing/2014/main" id="{0C007423-E3CD-23D2-F86B-4CF7DCBC8345}"/>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D2580658-D157-1C7E-1F92-0AB68E10E264}"/>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a:extLst>
                    <a:ext uri="{FF2B5EF4-FFF2-40B4-BE49-F238E27FC236}">
                      <a16:creationId xmlns:a16="http://schemas.microsoft.com/office/drawing/2014/main" id="{94FD9507-4953-7E6D-D3FB-D4E1E5CC9EFF}"/>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a:extLst>
                    <a:ext uri="{FF2B5EF4-FFF2-40B4-BE49-F238E27FC236}">
                      <a16:creationId xmlns:a16="http://schemas.microsoft.com/office/drawing/2014/main" id="{AC022C8A-4FFC-19D9-C8BF-1FAD8D2FF99C}"/>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a:extLst>
                    <a:ext uri="{FF2B5EF4-FFF2-40B4-BE49-F238E27FC236}">
                      <a16:creationId xmlns:a16="http://schemas.microsoft.com/office/drawing/2014/main" id="{B3011048-64BA-292A-475B-569C865D077E}"/>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a:extLst>
                    <a:ext uri="{FF2B5EF4-FFF2-40B4-BE49-F238E27FC236}">
                      <a16:creationId xmlns:a16="http://schemas.microsoft.com/office/drawing/2014/main" id="{B122F602-41A7-6029-F5F1-AE00968BA816}"/>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DC0905F2-D6F1-05DC-8E22-B3B41031F973}"/>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40">
                  <a:extLst>
                    <a:ext uri="{FF2B5EF4-FFF2-40B4-BE49-F238E27FC236}">
                      <a16:creationId xmlns:a16="http://schemas.microsoft.com/office/drawing/2014/main" id="{F27C3962-A0B3-2B5B-95AA-93D2E7A332AD}"/>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a:extLst>
                    <a:ext uri="{FF2B5EF4-FFF2-40B4-BE49-F238E27FC236}">
                      <a16:creationId xmlns:a16="http://schemas.microsoft.com/office/drawing/2014/main" id="{F36D03FA-019D-1521-C8A7-71479E6D550B}"/>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2" name="Oval 131">
                <a:extLst>
                  <a:ext uri="{FF2B5EF4-FFF2-40B4-BE49-F238E27FC236}">
                    <a16:creationId xmlns:a16="http://schemas.microsoft.com/office/drawing/2014/main" id="{5453D28F-66A8-F27D-6E3B-65BCF3932C48}"/>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A4FF9AB1-1E5A-C8D7-635A-47B934E91314}"/>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67">
              <a:extLst>
                <a:ext uri="{FF2B5EF4-FFF2-40B4-BE49-F238E27FC236}">
                  <a16:creationId xmlns:a16="http://schemas.microsoft.com/office/drawing/2014/main" id="{AFC45A8F-1A5D-F992-3636-0408D87B385B}"/>
                </a:ext>
              </a:extLst>
            </p:cNvPr>
            <p:cNvGrpSpPr/>
            <p:nvPr/>
          </p:nvGrpSpPr>
          <p:grpSpPr>
            <a:xfrm rot="3964948">
              <a:off x="3047837" y="2527156"/>
              <a:ext cx="846586" cy="157044"/>
              <a:chOff x="6764312" y="5017957"/>
              <a:chExt cx="3174167" cy="544643"/>
            </a:xfrm>
          </p:grpSpPr>
          <p:sp>
            <p:nvSpPr>
              <p:cNvPr id="122" name="Rounded Rectangle 68">
                <a:extLst>
                  <a:ext uri="{FF2B5EF4-FFF2-40B4-BE49-F238E27FC236}">
                    <a16:creationId xmlns:a16="http://schemas.microsoft.com/office/drawing/2014/main" id="{3265329B-133E-648C-2ED9-C33A89964393}"/>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15">
                <a:extLst>
                  <a:ext uri="{FF2B5EF4-FFF2-40B4-BE49-F238E27FC236}">
                    <a16:creationId xmlns:a16="http://schemas.microsoft.com/office/drawing/2014/main" id="{36574C8D-D6F2-E9A1-4E4C-72BCA800C533}"/>
                  </a:ext>
                </a:extLst>
              </p:cNvPr>
              <p:cNvGrpSpPr/>
              <p:nvPr/>
            </p:nvGrpSpPr>
            <p:grpSpPr>
              <a:xfrm>
                <a:off x="6764312" y="5017957"/>
                <a:ext cx="3174167" cy="543394"/>
                <a:chOff x="4419600" y="6019800"/>
                <a:chExt cx="4553263" cy="718278"/>
              </a:xfrm>
            </p:grpSpPr>
            <p:sp>
              <p:nvSpPr>
                <p:cNvPr id="124" name="Multiply 70">
                  <a:extLst>
                    <a:ext uri="{FF2B5EF4-FFF2-40B4-BE49-F238E27FC236}">
                      <a16:creationId xmlns:a16="http://schemas.microsoft.com/office/drawing/2014/main" id="{198314B9-A015-C900-AF4C-9281DFD0629B}"/>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Multiply 71">
                  <a:extLst>
                    <a:ext uri="{FF2B5EF4-FFF2-40B4-BE49-F238E27FC236}">
                      <a16:creationId xmlns:a16="http://schemas.microsoft.com/office/drawing/2014/main" id="{ADBA0D9D-10BB-DFC6-466D-66AAC4AC6ADA}"/>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iamond 125">
                  <a:extLst>
                    <a:ext uri="{FF2B5EF4-FFF2-40B4-BE49-F238E27FC236}">
                      <a16:creationId xmlns:a16="http://schemas.microsoft.com/office/drawing/2014/main" id="{63BF11D7-E4EB-542B-9752-9759E498DE98}"/>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a:extLst>
                    <a:ext uri="{FF2B5EF4-FFF2-40B4-BE49-F238E27FC236}">
                      <a16:creationId xmlns:a16="http://schemas.microsoft.com/office/drawing/2014/main" id="{C507F972-9365-89A1-7C16-EF6CE5529427}"/>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ultiply 74">
                  <a:extLst>
                    <a:ext uri="{FF2B5EF4-FFF2-40B4-BE49-F238E27FC236}">
                      <a16:creationId xmlns:a16="http://schemas.microsoft.com/office/drawing/2014/main" id="{090EDA08-1284-C966-98C3-55415E82BB3D}"/>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a:extLst>
                    <a:ext uri="{FF2B5EF4-FFF2-40B4-BE49-F238E27FC236}">
                      <a16:creationId xmlns:a16="http://schemas.microsoft.com/office/drawing/2014/main" id="{88706B58-8CAD-602E-8990-5C03E54ABF17}"/>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ultiply 76">
                  <a:extLst>
                    <a:ext uri="{FF2B5EF4-FFF2-40B4-BE49-F238E27FC236}">
                      <a16:creationId xmlns:a16="http://schemas.microsoft.com/office/drawing/2014/main" id="{06555C7C-6730-EF0B-7265-7AAB22BD2EFD}"/>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8" name="Oval 87">
              <a:extLst>
                <a:ext uri="{FF2B5EF4-FFF2-40B4-BE49-F238E27FC236}">
                  <a16:creationId xmlns:a16="http://schemas.microsoft.com/office/drawing/2014/main" id="{44F92775-DA96-05AE-581B-7F444E5CEBB3}"/>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 Diagonal Corner Rectangle 82">
              <a:extLst>
                <a:ext uri="{FF2B5EF4-FFF2-40B4-BE49-F238E27FC236}">
                  <a16:creationId xmlns:a16="http://schemas.microsoft.com/office/drawing/2014/main" id="{E15EE6AA-65FA-DC7C-AF55-5638503DBAF3}"/>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Delay 89">
              <a:extLst>
                <a:ext uri="{FF2B5EF4-FFF2-40B4-BE49-F238E27FC236}">
                  <a16:creationId xmlns:a16="http://schemas.microsoft.com/office/drawing/2014/main" id="{7F19C951-DC29-C323-31D8-F0E2F747BA4C}"/>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84">
              <a:extLst>
                <a:ext uri="{FF2B5EF4-FFF2-40B4-BE49-F238E27FC236}">
                  <a16:creationId xmlns:a16="http://schemas.microsoft.com/office/drawing/2014/main" id="{EF7ADEC8-BEF5-6EB1-CDD8-90CBC60D3805}"/>
                </a:ext>
              </a:extLst>
            </p:cNvPr>
            <p:cNvGrpSpPr/>
            <p:nvPr/>
          </p:nvGrpSpPr>
          <p:grpSpPr>
            <a:xfrm rot="17635052" flipH="1">
              <a:off x="3277333" y="2527157"/>
              <a:ext cx="846586" cy="157044"/>
              <a:chOff x="6764312" y="5017957"/>
              <a:chExt cx="3174167" cy="544643"/>
            </a:xfrm>
          </p:grpSpPr>
          <p:sp>
            <p:nvSpPr>
              <p:cNvPr id="113" name="Rounded Rectangle 85">
                <a:extLst>
                  <a:ext uri="{FF2B5EF4-FFF2-40B4-BE49-F238E27FC236}">
                    <a16:creationId xmlns:a16="http://schemas.microsoft.com/office/drawing/2014/main" id="{B5187C80-C753-A25D-C4F8-C046167E11EE}"/>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5">
                <a:extLst>
                  <a:ext uri="{FF2B5EF4-FFF2-40B4-BE49-F238E27FC236}">
                    <a16:creationId xmlns:a16="http://schemas.microsoft.com/office/drawing/2014/main" id="{9B749729-2E03-E0CB-741F-9C4245B8737A}"/>
                  </a:ext>
                </a:extLst>
              </p:cNvPr>
              <p:cNvGrpSpPr/>
              <p:nvPr/>
            </p:nvGrpSpPr>
            <p:grpSpPr>
              <a:xfrm>
                <a:off x="6764312" y="5017957"/>
                <a:ext cx="3174167" cy="543394"/>
                <a:chOff x="4419600" y="6019800"/>
                <a:chExt cx="4553263" cy="718278"/>
              </a:xfrm>
            </p:grpSpPr>
            <p:sp>
              <p:nvSpPr>
                <p:cNvPr id="115" name="Multiply 87">
                  <a:extLst>
                    <a:ext uri="{FF2B5EF4-FFF2-40B4-BE49-F238E27FC236}">
                      <a16:creationId xmlns:a16="http://schemas.microsoft.com/office/drawing/2014/main" id="{B2745011-8EB3-CF43-6974-576367EF5C24}"/>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ultiply 88">
                  <a:extLst>
                    <a:ext uri="{FF2B5EF4-FFF2-40B4-BE49-F238E27FC236}">
                      <a16:creationId xmlns:a16="http://schemas.microsoft.com/office/drawing/2014/main" id="{FAA100F3-BE96-AAE0-ACB8-B7DBA8A9FB15}"/>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794E064E-3103-825E-3330-B5CBD02CC30E}"/>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a:extLst>
                    <a:ext uri="{FF2B5EF4-FFF2-40B4-BE49-F238E27FC236}">
                      <a16:creationId xmlns:a16="http://schemas.microsoft.com/office/drawing/2014/main" id="{068DBCDC-6C93-8DF6-515D-FE40A5F6EF91}"/>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ultiply 91">
                  <a:extLst>
                    <a:ext uri="{FF2B5EF4-FFF2-40B4-BE49-F238E27FC236}">
                      <a16:creationId xmlns:a16="http://schemas.microsoft.com/office/drawing/2014/main" id="{BA6EE416-D224-13B7-946B-BA43BD7E408A}"/>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a:extLst>
                    <a:ext uri="{FF2B5EF4-FFF2-40B4-BE49-F238E27FC236}">
                      <a16:creationId xmlns:a16="http://schemas.microsoft.com/office/drawing/2014/main" id="{0F2D1BB1-C208-7C7A-C3BE-E9E556DDCE08}"/>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ultiply 93">
                  <a:extLst>
                    <a:ext uri="{FF2B5EF4-FFF2-40B4-BE49-F238E27FC236}">
                      <a16:creationId xmlns:a16="http://schemas.microsoft.com/office/drawing/2014/main" id="{D5FD7702-4A7A-8A1B-E577-D6497A348A0A}"/>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 name="Group 94">
              <a:extLst>
                <a:ext uri="{FF2B5EF4-FFF2-40B4-BE49-F238E27FC236}">
                  <a16:creationId xmlns:a16="http://schemas.microsoft.com/office/drawing/2014/main" id="{847D0497-1DAF-55C6-9459-9A722C2B5600}"/>
                </a:ext>
              </a:extLst>
            </p:cNvPr>
            <p:cNvGrpSpPr/>
            <p:nvPr/>
          </p:nvGrpSpPr>
          <p:grpSpPr>
            <a:xfrm flipH="1">
              <a:off x="2725269" y="5305541"/>
              <a:ext cx="1764485" cy="211849"/>
              <a:chOff x="6764312" y="5017957"/>
              <a:chExt cx="3174167" cy="544643"/>
            </a:xfrm>
          </p:grpSpPr>
          <p:sp>
            <p:nvSpPr>
              <p:cNvPr id="104" name="Rounded Rectangle 95">
                <a:extLst>
                  <a:ext uri="{FF2B5EF4-FFF2-40B4-BE49-F238E27FC236}">
                    <a16:creationId xmlns:a16="http://schemas.microsoft.com/office/drawing/2014/main" id="{B0567A59-D184-7C03-FE24-FCD1AC28D4ED}"/>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15">
                <a:extLst>
                  <a:ext uri="{FF2B5EF4-FFF2-40B4-BE49-F238E27FC236}">
                    <a16:creationId xmlns:a16="http://schemas.microsoft.com/office/drawing/2014/main" id="{275C1A0C-CEFD-5DFB-43D9-4E00D687C4C5}"/>
                  </a:ext>
                </a:extLst>
              </p:cNvPr>
              <p:cNvGrpSpPr/>
              <p:nvPr/>
            </p:nvGrpSpPr>
            <p:grpSpPr>
              <a:xfrm>
                <a:off x="6764312" y="5017957"/>
                <a:ext cx="3174167" cy="543394"/>
                <a:chOff x="4419600" y="6019800"/>
                <a:chExt cx="4553263" cy="718278"/>
              </a:xfrm>
            </p:grpSpPr>
            <p:sp>
              <p:nvSpPr>
                <p:cNvPr id="106" name="Multiply 97">
                  <a:extLst>
                    <a:ext uri="{FF2B5EF4-FFF2-40B4-BE49-F238E27FC236}">
                      <a16:creationId xmlns:a16="http://schemas.microsoft.com/office/drawing/2014/main" id="{BE129425-BF79-6E89-D9F4-03A07FFFBB5E}"/>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ultiply 98">
                  <a:extLst>
                    <a:ext uri="{FF2B5EF4-FFF2-40B4-BE49-F238E27FC236}">
                      <a16:creationId xmlns:a16="http://schemas.microsoft.com/office/drawing/2014/main" id="{983B5790-C031-4E0C-D2CB-A80A3F0FF043}"/>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a:extLst>
                    <a:ext uri="{FF2B5EF4-FFF2-40B4-BE49-F238E27FC236}">
                      <a16:creationId xmlns:a16="http://schemas.microsoft.com/office/drawing/2014/main" id="{472AE473-A3B7-B575-BF29-67FF9498973B}"/>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B70A7B28-B3A1-2F80-100B-C6D6AE1A334A}"/>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ultiply 101">
                  <a:extLst>
                    <a:ext uri="{FF2B5EF4-FFF2-40B4-BE49-F238E27FC236}">
                      <a16:creationId xmlns:a16="http://schemas.microsoft.com/office/drawing/2014/main" id="{83F0F4FD-29E9-1115-FBDA-997338D23D18}"/>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a:extLst>
                    <a:ext uri="{FF2B5EF4-FFF2-40B4-BE49-F238E27FC236}">
                      <a16:creationId xmlns:a16="http://schemas.microsoft.com/office/drawing/2014/main" id="{1C6EA491-6174-908E-6F32-0398041DC768}"/>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Multiply 103">
                  <a:extLst>
                    <a:ext uri="{FF2B5EF4-FFF2-40B4-BE49-F238E27FC236}">
                      <a16:creationId xmlns:a16="http://schemas.microsoft.com/office/drawing/2014/main" id="{E16638E8-7C16-315E-88AB-89572F13AC74}"/>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Rounded Rectangle 83">
              <a:extLst>
                <a:ext uri="{FF2B5EF4-FFF2-40B4-BE49-F238E27FC236}">
                  <a16:creationId xmlns:a16="http://schemas.microsoft.com/office/drawing/2014/main" id="{B9C7FE37-8CE5-4307-C51E-A3039E268DD3}"/>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84">
              <a:extLst>
                <a:ext uri="{FF2B5EF4-FFF2-40B4-BE49-F238E27FC236}">
                  <a16:creationId xmlns:a16="http://schemas.microsoft.com/office/drawing/2014/main" id="{25A8F0E8-3782-4357-BC8A-E211C0A18027}"/>
                </a:ext>
              </a:extLst>
            </p:cNvPr>
            <p:cNvGrpSpPr/>
            <p:nvPr/>
          </p:nvGrpSpPr>
          <p:grpSpPr>
            <a:xfrm flipH="1">
              <a:off x="2958376" y="971261"/>
              <a:ext cx="1241512" cy="164101"/>
              <a:chOff x="6764312" y="5017957"/>
              <a:chExt cx="3174167" cy="544643"/>
            </a:xfrm>
          </p:grpSpPr>
          <p:sp>
            <p:nvSpPr>
              <p:cNvPr id="95" name="Rounded Rectangle 268">
                <a:extLst>
                  <a:ext uri="{FF2B5EF4-FFF2-40B4-BE49-F238E27FC236}">
                    <a16:creationId xmlns:a16="http://schemas.microsoft.com/office/drawing/2014/main" id="{C761AA6D-A8B6-29FD-3964-A1E431A9E3A6}"/>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115">
                <a:extLst>
                  <a:ext uri="{FF2B5EF4-FFF2-40B4-BE49-F238E27FC236}">
                    <a16:creationId xmlns:a16="http://schemas.microsoft.com/office/drawing/2014/main" id="{051B1238-8912-ED59-195B-5C417DB8C924}"/>
                  </a:ext>
                </a:extLst>
              </p:cNvPr>
              <p:cNvGrpSpPr/>
              <p:nvPr/>
            </p:nvGrpSpPr>
            <p:grpSpPr>
              <a:xfrm>
                <a:off x="6764312" y="5017957"/>
                <a:ext cx="3174167" cy="543394"/>
                <a:chOff x="4419600" y="6019800"/>
                <a:chExt cx="4553263" cy="718278"/>
              </a:xfrm>
            </p:grpSpPr>
            <p:sp>
              <p:nvSpPr>
                <p:cNvPr id="97" name="Multiply 270">
                  <a:extLst>
                    <a:ext uri="{FF2B5EF4-FFF2-40B4-BE49-F238E27FC236}">
                      <a16:creationId xmlns:a16="http://schemas.microsoft.com/office/drawing/2014/main" id="{DEA28888-0DBC-AE52-7A5B-0F5F3E2ED4ED}"/>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ultiply 271">
                  <a:extLst>
                    <a:ext uri="{FF2B5EF4-FFF2-40B4-BE49-F238E27FC236}">
                      <a16:creationId xmlns:a16="http://schemas.microsoft.com/office/drawing/2014/main" id="{D27AB633-8D27-7922-6A53-C957866E5761}"/>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692DECD1-B66A-3D8F-39D0-29BCC3F582D5}"/>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a:extLst>
                    <a:ext uri="{FF2B5EF4-FFF2-40B4-BE49-F238E27FC236}">
                      <a16:creationId xmlns:a16="http://schemas.microsoft.com/office/drawing/2014/main" id="{5D35146C-C250-806A-60C7-160D65B837EC}"/>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ultiply 274">
                  <a:extLst>
                    <a:ext uri="{FF2B5EF4-FFF2-40B4-BE49-F238E27FC236}">
                      <a16:creationId xmlns:a16="http://schemas.microsoft.com/office/drawing/2014/main" id="{5970FBCA-214E-B7BD-A60A-7997DCA62491}"/>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a:extLst>
                    <a:ext uri="{FF2B5EF4-FFF2-40B4-BE49-F238E27FC236}">
                      <a16:creationId xmlns:a16="http://schemas.microsoft.com/office/drawing/2014/main" id="{A9FBF0A0-939D-2591-8593-4432CF7D35A4}"/>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ultiply 276">
                  <a:extLst>
                    <a:ext uri="{FF2B5EF4-FFF2-40B4-BE49-F238E27FC236}">
                      <a16:creationId xmlns:a16="http://schemas.microsoft.com/office/drawing/2014/main" id="{53E482CD-8F7D-F6B7-D082-42B24ABFDC72}"/>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9" name="Group 148">
            <a:extLst>
              <a:ext uri="{FF2B5EF4-FFF2-40B4-BE49-F238E27FC236}">
                <a16:creationId xmlns:a16="http://schemas.microsoft.com/office/drawing/2014/main" id="{7375CC5E-BD85-5AAF-BD2D-7410CC735F41}"/>
              </a:ext>
            </a:extLst>
          </p:cNvPr>
          <p:cNvGrpSpPr/>
          <p:nvPr/>
        </p:nvGrpSpPr>
        <p:grpSpPr>
          <a:xfrm>
            <a:off x="9387092" y="1919358"/>
            <a:ext cx="1719202" cy="3733369"/>
            <a:chOff x="441685" y="536029"/>
            <a:chExt cx="2911243" cy="6321972"/>
          </a:xfrm>
        </p:grpSpPr>
        <p:sp>
          <p:nvSpPr>
            <p:cNvPr id="150" name="Oval 149">
              <a:extLst>
                <a:ext uri="{FF2B5EF4-FFF2-40B4-BE49-F238E27FC236}">
                  <a16:creationId xmlns:a16="http://schemas.microsoft.com/office/drawing/2014/main" id="{D49E2DD1-52AE-B601-0DB8-2FE43DD0B746}"/>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3455C6E5-A8B7-2820-3C40-6150B7865F6E}"/>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51">
              <a:extLst>
                <a:ext uri="{FF2B5EF4-FFF2-40B4-BE49-F238E27FC236}">
                  <a16:creationId xmlns:a16="http://schemas.microsoft.com/office/drawing/2014/main" id="{F70E0130-9F05-B379-A311-C8CAA35A365A}"/>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a:extLst>
                <a:ext uri="{FF2B5EF4-FFF2-40B4-BE49-F238E27FC236}">
                  <a16:creationId xmlns:a16="http://schemas.microsoft.com/office/drawing/2014/main" id="{F81E7DBA-6126-2EB1-B47A-89EBF8BA5A7F}"/>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loud 153">
              <a:extLst>
                <a:ext uri="{FF2B5EF4-FFF2-40B4-BE49-F238E27FC236}">
                  <a16:creationId xmlns:a16="http://schemas.microsoft.com/office/drawing/2014/main" id="{B551CAB6-C92A-B1CD-281B-A172B67EDE27}"/>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loud 154">
              <a:extLst>
                <a:ext uri="{FF2B5EF4-FFF2-40B4-BE49-F238E27FC236}">
                  <a16:creationId xmlns:a16="http://schemas.microsoft.com/office/drawing/2014/main" id="{A0971552-5DD8-E3CD-90A1-C01B518D608D}"/>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DAC24FD3-4EBD-6826-6C39-A88162B05942}"/>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DC8F341A-0EDF-4FC2-D13E-E4477F2B91AB}"/>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rapezoid 157">
              <a:extLst>
                <a:ext uri="{FF2B5EF4-FFF2-40B4-BE49-F238E27FC236}">
                  <a16:creationId xmlns:a16="http://schemas.microsoft.com/office/drawing/2014/main" id="{309CEADD-5E1B-FB94-C18A-27F410BE31B5}"/>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rapezoid 158">
              <a:extLst>
                <a:ext uri="{FF2B5EF4-FFF2-40B4-BE49-F238E27FC236}">
                  <a16:creationId xmlns:a16="http://schemas.microsoft.com/office/drawing/2014/main" id="{8FB6CE5F-608F-8D7F-305B-59FAAF1E0FAF}"/>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159">
              <a:extLst>
                <a:ext uri="{FF2B5EF4-FFF2-40B4-BE49-F238E27FC236}">
                  <a16:creationId xmlns:a16="http://schemas.microsoft.com/office/drawing/2014/main" id="{20C51526-0196-AB41-61CF-9AC9EE59C35E}"/>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160">
              <a:extLst>
                <a:ext uri="{FF2B5EF4-FFF2-40B4-BE49-F238E27FC236}">
                  <a16:creationId xmlns:a16="http://schemas.microsoft.com/office/drawing/2014/main" id="{52926FA9-4B0D-51CE-C56C-43E95E738666}"/>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3DA93620-7A42-F15D-D199-1F16528D4A61}"/>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Cloud 162">
              <a:extLst>
                <a:ext uri="{FF2B5EF4-FFF2-40B4-BE49-F238E27FC236}">
                  <a16:creationId xmlns:a16="http://schemas.microsoft.com/office/drawing/2014/main" id="{C6FB92BE-72C0-A4AC-D42B-A0B646EDA91C}"/>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2">
              <a:extLst>
                <a:ext uri="{FF2B5EF4-FFF2-40B4-BE49-F238E27FC236}">
                  <a16:creationId xmlns:a16="http://schemas.microsoft.com/office/drawing/2014/main" id="{1357DDB5-0687-2B11-B589-88842F8DBF09}"/>
                </a:ext>
              </a:extLst>
            </p:cNvPr>
            <p:cNvGrpSpPr/>
            <p:nvPr/>
          </p:nvGrpSpPr>
          <p:grpSpPr>
            <a:xfrm>
              <a:off x="982450" y="936411"/>
              <a:ext cx="1858215" cy="300286"/>
              <a:chOff x="6571728" y="1086622"/>
              <a:chExt cx="1528420" cy="286099"/>
            </a:xfrm>
          </p:grpSpPr>
          <p:sp>
            <p:nvSpPr>
              <p:cNvPr id="189" name="Rounded Rectangle 42">
                <a:extLst>
                  <a:ext uri="{FF2B5EF4-FFF2-40B4-BE49-F238E27FC236}">
                    <a16:creationId xmlns:a16="http://schemas.microsoft.com/office/drawing/2014/main" id="{58CB4088-92A6-F2DF-D9F1-88CB4F906F28}"/>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rapezoid 189">
                <a:extLst>
                  <a:ext uri="{FF2B5EF4-FFF2-40B4-BE49-F238E27FC236}">
                    <a16:creationId xmlns:a16="http://schemas.microsoft.com/office/drawing/2014/main" id="{C479886A-FC16-B545-E532-047FF1CDCA82}"/>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rapezoid 190">
                <a:extLst>
                  <a:ext uri="{FF2B5EF4-FFF2-40B4-BE49-F238E27FC236}">
                    <a16:creationId xmlns:a16="http://schemas.microsoft.com/office/drawing/2014/main" id="{FE421D95-61D5-8C59-E1C7-CA3D992DF31E}"/>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apezoid 191">
                <a:extLst>
                  <a:ext uri="{FF2B5EF4-FFF2-40B4-BE49-F238E27FC236}">
                    <a16:creationId xmlns:a16="http://schemas.microsoft.com/office/drawing/2014/main" id="{0CC4BC9F-50D4-A26A-6FC3-E3128C7BF905}"/>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rapezoid 192">
                <a:extLst>
                  <a:ext uri="{FF2B5EF4-FFF2-40B4-BE49-F238E27FC236}">
                    <a16:creationId xmlns:a16="http://schemas.microsoft.com/office/drawing/2014/main" id="{F6D7B14F-6DDC-5984-2EA9-9AA465D593AE}"/>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apezoid 193">
                <a:extLst>
                  <a:ext uri="{FF2B5EF4-FFF2-40B4-BE49-F238E27FC236}">
                    <a16:creationId xmlns:a16="http://schemas.microsoft.com/office/drawing/2014/main" id="{876DD288-BAD4-1C50-8E35-C580F4EFA691}"/>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Cloud 164">
              <a:extLst>
                <a:ext uri="{FF2B5EF4-FFF2-40B4-BE49-F238E27FC236}">
                  <a16:creationId xmlns:a16="http://schemas.microsoft.com/office/drawing/2014/main" id="{31D5C661-FB7B-73BD-CDA2-2423B55FEB9F}"/>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6C0CDDCD-1F13-C63C-870E-377A9D592372}"/>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163">
              <a:extLst>
                <a:ext uri="{FF2B5EF4-FFF2-40B4-BE49-F238E27FC236}">
                  <a16:creationId xmlns:a16="http://schemas.microsoft.com/office/drawing/2014/main" id="{8301A163-7F40-FA64-6E21-3D774132F7D7}"/>
                </a:ext>
              </a:extLst>
            </p:cNvPr>
            <p:cNvGrpSpPr/>
            <p:nvPr/>
          </p:nvGrpSpPr>
          <p:grpSpPr>
            <a:xfrm>
              <a:off x="982444" y="3839179"/>
              <a:ext cx="1742078" cy="1801718"/>
              <a:chOff x="7543801" y="3581401"/>
              <a:chExt cx="1176618" cy="1066800"/>
            </a:xfrm>
          </p:grpSpPr>
          <p:sp>
            <p:nvSpPr>
              <p:cNvPr id="184" name="Rounded Rectangle 37">
                <a:extLst>
                  <a:ext uri="{FF2B5EF4-FFF2-40B4-BE49-F238E27FC236}">
                    <a16:creationId xmlns:a16="http://schemas.microsoft.com/office/drawing/2014/main" id="{9DF453C7-8D70-9495-6A5E-3D47ACEE99FD}"/>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Group 162">
                <a:extLst>
                  <a:ext uri="{FF2B5EF4-FFF2-40B4-BE49-F238E27FC236}">
                    <a16:creationId xmlns:a16="http://schemas.microsoft.com/office/drawing/2014/main" id="{1868B3D3-A7DE-9128-758E-5F33EE93C311}"/>
                  </a:ext>
                </a:extLst>
              </p:cNvPr>
              <p:cNvGrpSpPr/>
              <p:nvPr/>
            </p:nvGrpSpPr>
            <p:grpSpPr>
              <a:xfrm>
                <a:off x="7543801" y="3581401"/>
                <a:ext cx="457200" cy="1066800"/>
                <a:chOff x="6827799" y="4800600"/>
                <a:chExt cx="868401" cy="2043177"/>
              </a:xfrm>
              <a:solidFill>
                <a:srgbClr val="D98A33"/>
              </a:solidFill>
            </p:grpSpPr>
            <p:sp>
              <p:nvSpPr>
                <p:cNvPr id="186" name="Double Wave 185">
                  <a:extLst>
                    <a:ext uri="{FF2B5EF4-FFF2-40B4-BE49-F238E27FC236}">
                      <a16:creationId xmlns:a16="http://schemas.microsoft.com/office/drawing/2014/main" id="{403757AF-52C2-9E68-6076-3B6963DBCA52}"/>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ouble Wave 186">
                  <a:extLst>
                    <a:ext uri="{FF2B5EF4-FFF2-40B4-BE49-F238E27FC236}">
                      <a16:creationId xmlns:a16="http://schemas.microsoft.com/office/drawing/2014/main" id="{F210126F-530F-F7A2-8830-632608B0F4C5}"/>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ounded Rectangle 41">
                  <a:extLst>
                    <a:ext uri="{FF2B5EF4-FFF2-40B4-BE49-F238E27FC236}">
                      <a16:creationId xmlns:a16="http://schemas.microsoft.com/office/drawing/2014/main" id="{1AA83C05-795D-64B1-51C5-2E5B577D896E}"/>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8" name="Group 169">
              <a:extLst>
                <a:ext uri="{FF2B5EF4-FFF2-40B4-BE49-F238E27FC236}">
                  <a16:creationId xmlns:a16="http://schemas.microsoft.com/office/drawing/2014/main" id="{CEF197D4-EC9B-6487-DD86-29EABD6498A8}"/>
                </a:ext>
              </a:extLst>
            </p:cNvPr>
            <p:cNvGrpSpPr/>
            <p:nvPr/>
          </p:nvGrpSpPr>
          <p:grpSpPr>
            <a:xfrm>
              <a:off x="796629" y="5340611"/>
              <a:ext cx="2194826" cy="800764"/>
              <a:chOff x="0" y="4648200"/>
              <a:chExt cx="3986134" cy="1541489"/>
            </a:xfrm>
          </p:grpSpPr>
          <p:grpSp>
            <p:nvGrpSpPr>
              <p:cNvPr id="169" name="Group 138">
                <a:extLst>
                  <a:ext uri="{FF2B5EF4-FFF2-40B4-BE49-F238E27FC236}">
                    <a16:creationId xmlns:a16="http://schemas.microsoft.com/office/drawing/2014/main" id="{3C3D2357-D61C-C72D-49AC-457E5E544E4B}"/>
                  </a:ext>
                </a:extLst>
              </p:cNvPr>
              <p:cNvGrpSpPr/>
              <p:nvPr/>
            </p:nvGrpSpPr>
            <p:grpSpPr>
              <a:xfrm>
                <a:off x="0" y="4648200"/>
                <a:ext cx="1600200" cy="1524000"/>
                <a:chOff x="533400" y="4648200"/>
                <a:chExt cx="1905000" cy="1828800"/>
              </a:xfrm>
            </p:grpSpPr>
            <p:sp>
              <p:nvSpPr>
                <p:cNvPr id="180" name="Plus 33">
                  <a:extLst>
                    <a:ext uri="{FF2B5EF4-FFF2-40B4-BE49-F238E27FC236}">
                      <a16:creationId xmlns:a16="http://schemas.microsoft.com/office/drawing/2014/main" id="{C0ED8752-832A-DBF9-149C-11CBB8127FB6}"/>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E01D70A5-DF37-9867-9F45-A17760D514B7}"/>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a:extLst>
                    <a:ext uri="{FF2B5EF4-FFF2-40B4-BE49-F238E27FC236}">
                      <a16:creationId xmlns:a16="http://schemas.microsoft.com/office/drawing/2014/main" id="{8E2FB3EE-F05A-496E-BF2A-7F601AB1DF29}"/>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0CD137AC-E470-5C8B-F45F-92B3E30F37AB}"/>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39">
                <a:extLst>
                  <a:ext uri="{FF2B5EF4-FFF2-40B4-BE49-F238E27FC236}">
                    <a16:creationId xmlns:a16="http://schemas.microsoft.com/office/drawing/2014/main" id="{D99D4449-BD92-2744-44F9-DEBEAC6C18FE}"/>
                  </a:ext>
                </a:extLst>
              </p:cNvPr>
              <p:cNvGrpSpPr/>
              <p:nvPr/>
            </p:nvGrpSpPr>
            <p:grpSpPr>
              <a:xfrm>
                <a:off x="1182973" y="4665689"/>
                <a:ext cx="1600200" cy="1524000"/>
                <a:chOff x="533400" y="4648200"/>
                <a:chExt cx="1905000" cy="1828800"/>
              </a:xfrm>
            </p:grpSpPr>
            <p:sp>
              <p:nvSpPr>
                <p:cNvPr id="176" name="Plus 29">
                  <a:extLst>
                    <a:ext uri="{FF2B5EF4-FFF2-40B4-BE49-F238E27FC236}">
                      <a16:creationId xmlns:a16="http://schemas.microsoft.com/office/drawing/2014/main" id="{D210D9E9-6BF1-2315-A020-34A003BF7938}"/>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a:extLst>
                    <a:ext uri="{FF2B5EF4-FFF2-40B4-BE49-F238E27FC236}">
                      <a16:creationId xmlns:a16="http://schemas.microsoft.com/office/drawing/2014/main" id="{F887DD0D-3F7E-6215-A328-2B3FA39142E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a:extLst>
                    <a:ext uri="{FF2B5EF4-FFF2-40B4-BE49-F238E27FC236}">
                      <a16:creationId xmlns:a16="http://schemas.microsoft.com/office/drawing/2014/main" id="{E1265B62-19CE-A29A-F36E-CA713D25D296}"/>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Diamond 178">
                  <a:extLst>
                    <a:ext uri="{FF2B5EF4-FFF2-40B4-BE49-F238E27FC236}">
                      <a16:creationId xmlns:a16="http://schemas.microsoft.com/office/drawing/2014/main" id="{4A2D9330-7D10-8DDA-0084-42401A4DCD69}"/>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44">
                <a:extLst>
                  <a:ext uri="{FF2B5EF4-FFF2-40B4-BE49-F238E27FC236}">
                    <a16:creationId xmlns:a16="http://schemas.microsoft.com/office/drawing/2014/main" id="{42B777C8-9C3E-9BC3-328F-CCDD689A02D3}"/>
                  </a:ext>
                </a:extLst>
              </p:cNvPr>
              <p:cNvGrpSpPr/>
              <p:nvPr/>
            </p:nvGrpSpPr>
            <p:grpSpPr>
              <a:xfrm>
                <a:off x="2385934" y="4665689"/>
                <a:ext cx="1600200" cy="1524000"/>
                <a:chOff x="533400" y="4648200"/>
                <a:chExt cx="1905000" cy="1828800"/>
              </a:xfrm>
            </p:grpSpPr>
            <p:sp>
              <p:nvSpPr>
                <p:cNvPr id="172" name="Plus 25">
                  <a:extLst>
                    <a:ext uri="{FF2B5EF4-FFF2-40B4-BE49-F238E27FC236}">
                      <a16:creationId xmlns:a16="http://schemas.microsoft.com/office/drawing/2014/main" id="{8A2861C4-2A8C-BD46-C401-7DEB3D41F2DA}"/>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iamond 172">
                  <a:extLst>
                    <a:ext uri="{FF2B5EF4-FFF2-40B4-BE49-F238E27FC236}">
                      <a16:creationId xmlns:a16="http://schemas.microsoft.com/office/drawing/2014/main" id="{881ACE66-7E24-8539-D365-842CD510152E}"/>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a:extLst>
                    <a:ext uri="{FF2B5EF4-FFF2-40B4-BE49-F238E27FC236}">
                      <a16:creationId xmlns:a16="http://schemas.microsoft.com/office/drawing/2014/main" id="{05DC4A16-6637-EF46-BD19-553F3739D94B}"/>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a:extLst>
                    <a:ext uri="{FF2B5EF4-FFF2-40B4-BE49-F238E27FC236}">
                      <a16:creationId xmlns:a16="http://schemas.microsoft.com/office/drawing/2014/main" id="{BF63AD58-624D-2B7C-B120-B8FAB98A521E}"/>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170156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1121"/>
            <a:ext cx="1861457" cy="307777"/>
          </a:xfrm>
          <a:prstGeom prst="rect">
            <a:avLst/>
          </a:prstGeom>
          <a:noFill/>
        </p:spPr>
        <p:txBody>
          <a:bodyPr wrap="square" rtlCol="0">
            <a:spAutoFit/>
          </a:bodyPr>
          <a:lstStyle/>
          <a:p>
            <a:r>
              <a:rPr lang="en-US" sz="1400" dirty="0">
                <a:solidFill>
                  <a:schemeClr val="bg1"/>
                </a:solidFill>
              </a:rPr>
              <a:t>Matthew 8:20</a:t>
            </a:r>
          </a:p>
        </p:txBody>
      </p:sp>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Foxes and Birds</a:t>
            </a:r>
          </a:p>
        </p:txBody>
      </p:sp>
      <p:sp>
        <p:nvSpPr>
          <p:cNvPr id="2" name="Rectangle 1"/>
          <p:cNvSpPr/>
          <p:nvPr/>
        </p:nvSpPr>
        <p:spPr>
          <a:xfrm>
            <a:off x="2065561" y="1184588"/>
            <a:ext cx="4596495" cy="1754326"/>
          </a:xfrm>
          <a:prstGeom prst="rect">
            <a:avLst/>
          </a:prstGeom>
        </p:spPr>
        <p:txBody>
          <a:bodyPr wrap="square">
            <a:spAutoFit/>
          </a:bodyPr>
          <a:lstStyle/>
          <a:p>
            <a:r>
              <a:rPr lang="en-US" b="0" i="0" dirty="0">
                <a:solidFill>
                  <a:schemeClr val="bg1"/>
                </a:solidFill>
                <a:effectLst/>
                <a:latin typeface="Abadi" panose="020B0604020104020204" pitchFamily="34" charset="0"/>
              </a:rPr>
              <a:t>"There is no lonelier picture in history than of the Savior upon the cross, alone, the Redeemer of mankind, the Savior of the world, bringing to pass the atonement, the Son of God suffering for the sins of mankind." (</a:t>
            </a:r>
            <a:r>
              <a:rPr lang="en-US" b="0" dirty="0">
                <a:solidFill>
                  <a:schemeClr val="bg1"/>
                </a:solidFill>
                <a:effectLst/>
                <a:latin typeface="Abadi" panose="020B0604020104020204" pitchFamily="34" charset="0"/>
              </a:rPr>
              <a:t>6)</a:t>
            </a:r>
            <a:endParaRPr lang="en-US" dirty="0">
              <a:solidFill>
                <a:schemeClr val="bg1"/>
              </a:solidFill>
            </a:endParaRPr>
          </a:p>
        </p:txBody>
      </p:sp>
      <p:sp>
        <p:nvSpPr>
          <p:cNvPr id="5" name="Rectangle 4"/>
          <p:cNvSpPr/>
          <p:nvPr/>
        </p:nvSpPr>
        <p:spPr>
          <a:xfrm>
            <a:off x="5693229" y="3732636"/>
            <a:ext cx="6411685" cy="2308324"/>
          </a:xfrm>
          <a:prstGeom prst="rect">
            <a:avLst/>
          </a:prstGeom>
        </p:spPr>
        <p:txBody>
          <a:bodyPr wrap="square">
            <a:spAutoFit/>
          </a:bodyPr>
          <a:lstStyle/>
          <a:p>
            <a:r>
              <a:rPr lang="en-US" b="0" i="0" dirty="0">
                <a:solidFill>
                  <a:schemeClr val="bg1"/>
                </a:solidFill>
                <a:effectLst/>
                <a:latin typeface="Abadi" panose="020B0604020104020204" pitchFamily="34" charset="0"/>
              </a:rPr>
              <a:t>"Seek the help of the Lord...Remember, we do not run alone in this great race of life-we can have the help of the Lord. </a:t>
            </a:r>
          </a:p>
          <a:p>
            <a:endParaRPr lang="en-US" b="0" i="0" dirty="0">
              <a:solidFill>
                <a:schemeClr val="bg1"/>
              </a:solidFill>
              <a:effectLst/>
              <a:latin typeface="Abadi" panose="020B0604020104020204" pitchFamily="34" charset="0"/>
            </a:endParaRPr>
          </a:p>
          <a:p>
            <a:r>
              <a:rPr lang="en-US" b="0" i="0" dirty="0">
                <a:solidFill>
                  <a:schemeClr val="bg1"/>
                </a:solidFill>
                <a:effectLst/>
                <a:latin typeface="Abadi" panose="020B0604020104020204" pitchFamily="34" charset="0"/>
              </a:rPr>
              <a:t>However, before we can take Jesus as our companion, before we can follow Him as our guide, we must find Him. You ask, 'How can we find </a:t>
            </a:r>
          </a:p>
          <a:p>
            <a:r>
              <a:rPr lang="en-US" b="0" i="0" dirty="0">
                <a:solidFill>
                  <a:schemeClr val="bg1"/>
                </a:solidFill>
                <a:effectLst/>
                <a:latin typeface="Abadi" panose="020B0604020104020204" pitchFamily="34" charset="0"/>
              </a:rPr>
              <a:t>Jesus?' I would like to suggest that, first of </a:t>
            </a:r>
          </a:p>
          <a:p>
            <a:r>
              <a:rPr lang="en-US" b="0" i="0" dirty="0">
                <a:solidFill>
                  <a:schemeClr val="bg1"/>
                </a:solidFill>
                <a:effectLst/>
                <a:latin typeface="Abadi" panose="020B0604020104020204" pitchFamily="34" charset="0"/>
              </a:rPr>
              <a:t>all, we need to make room for Him.” (7)</a:t>
            </a:r>
            <a:endParaRPr lang="en-US"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927" y="592294"/>
            <a:ext cx="1324267" cy="165124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2466" y="5253733"/>
            <a:ext cx="1137488" cy="1412054"/>
          </a:xfrm>
          <a:prstGeom prst="rect">
            <a:avLst/>
          </a:prstGeom>
        </p:spPr>
      </p:pic>
      <p:pic>
        <p:nvPicPr>
          <p:cNvPr id="13314" name="Picture 2" descr="cro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2663" y="1017540"/>
            <a:ext cx="1839001" cy="245200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christianitymalaysia.com/wp/wp-content/uploads/2014/08/jesus-knocking-the-door-e137592160495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953" r="63537"/>
          <a:stretch/>
        </p:blipFill>
        <p:spPr bwMode="auto">
          <a:xfrm>
            <a:off x="3651074" y="3060470"/>
            <a:ext cx="1888216" cy="36526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202673" y="3060471"/>
            <a:ext cx="2468892" cy="3652653"/>
            <a:chOff x="1202673" y="3060472"/>
            <a:chExt cx="2468892" cy="3411578"/>
          </a:xfrm>
        </p:grpSpPr>
        <p:pic>
          <p:nvPicPr>
            <p:cNvPr id="13322" name="Picture 10" descr="http://4.bp.blogspot.com/-0MF87koHZhU/Usy9ipG0amI/AAAAAAAAFmI/ooORZECrWbE/s1600/DSC_023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883" t="13870"/>
            <a:stretch/>
          </p:blipFill>
          <p:spPr bwMode="auto">
            <a:xfrm>
              <a:off x="1202673" y="3060472"/>
              <a:ext cx="2468892" cy="34115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christianitymalaysia.com/wp/wp-content/uploads/2014/08/jesus-knocking-the-door-e137592160495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650" t="15442" r="73783" b="72506"/>
            <a:stretch/>
          </p:blipFill>
          <p:spPr bwMode="auto">
            <a:xfrm>
              <a:off x="2307771" y="4083958"/>
              <a:ext cx="238205" cy="2845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1575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13316"/>
                                        </p:tgtEl>
                                        <p:attrNameLst>
                                          <p:attrName>style.visibility</p:attrName>
                                        </p:attrNameLst>
                                      </p:cBhvr>
                                      <p:to>
                                        <p:strVal val="visible"/>
                                      </p:to>
                                    </p:set>
                                    <p:animEffect transition="in" filter="fade">
                                      <p:cBhvr>
                                        <p:cTn id="28"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The Miracles</a:t>
            </a:r>
          </a:p>
        </p:txBody>
      </p:sp>
      <p:grpSp>
        <p:nvGrpSpPr>
          <p:cNvPr id="2" name="Group 1"/>
          <p:cNvGrpSpPr/>
          <p:nvPr/>
        </p:nvGrpSpPr>
        <p:grpSpPr>
          <a:xfrm>
            <a:off x="1480457" y="1122223"/>
            <a:ext cx="4006396" cy="4657481"/>
            <a:chOff x="1480457" y="1122223"/>
            <a:chExt cx="4006396" cy="4657481"/>
          </a:xfrm>
        </p:grpSpPr>
        <p:sp>
          <p:nvSpPr>
            <p:cNvPr id="3" name="Down Arrow Callout 2"/>
            <p:cNvSpPr/>
            <p:nvPr/>
          </p:nvSpPr>
          <p:spPr>
            <a:xfrm>
              <a:off x="1953985" y="1122223"/>
              <a:ext cx="2803072" cy="1654628"/>
            </a:xfrm>
            <a:prstGeom prst="downArrowCallou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Matthew 8:23-27</a:t>
              </a:r>
            </a:p>
          </p:txBody>
        </p:sp>
        <p:pic>
          <p:nvPicPr>
            <p:cNvPr id="12290" name="Picture 2" descr="http://www.ancient-origins.net/sites/default/files/styles/large/public/field/image/Bom-Jesus-the-Diamond-Shipwreck.jpg?itok=FZjPU_Z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0457" y="3218237"/>
              <a:ext cx="4006396" cy="25614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7287986" y="970572"/>
            <a:ext cx="2803072" cy="5560857"/>
            <a:chOff x="7287986" y="970572"/>
            <a:chExt cx="2803072" cy="5560857"/>
          </a:xfrm>
        </p:grpSpPr>
        <p:sp>
          <p:nvSpPr>
            <p:cNvPr id="12" name="Down Arrow Callout 11"/>
            <p:cNvSpPr/>
            <p:nvPr/>
          </p:nvSpPr>
          <p:spPr>
            <a:xfrm>
              <a:off x="7287986" y="970572"/>
              <a:ext cx="2803072" cy="1654628"/>
            </a:xfrm>
            <a:prstGeom prst="downArrowCallou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Matthew 8:28-32</a:t>
              </a:r>
            </a:p>
          </p:txBody>
        </p:sp>
        <p:pic>
          <p:nvPicPr>
            <p:cNvPr id="12292" name="Picture 4" descr="http://f.tqn.com/y/angels/1/L/J/5/-/-/The_Swine_Driven_into_the_Sea_-_James_Tiss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4059" y="2757034"/>
              <a:ext cx="2666999" cy="37743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374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20912" y="2851729"/>
            <a:ext cx="5900527" cy="2862322"/>
          </a:xfrm>
          <a:prstGeom prst="rect">
            <a:avLst/>
          </a:prstGeom>
        </p:spPr>
        <p:txBody>
          <a:bodyPr wrap="square">
            <a:spAutoFit/>
          </a:bodyPr>
          <a:lstStyle/>
          <a:p>
            <a:r>
              <a:rPr lang="en-US" sz="2000" dirty="0">
                <a:solidFill>
                  <a:schemeClr val="bg1"/>
                </a:solidFill>
              </a:rPr>
              <a:t>"The greatest miracles I see today are not necessarily the healing of sick bodies, but the greatest miracles I see are the healing of sick souls, those who are sick in soul and spirit and are downhearted and distraught, on the verge of nervous breakdowns. </a:t>
            </a:r>
          </a:p>
          <a:p>
            <a:endParaRPr lang="en-US" sz="2000" dirty="0">
              <a:solidFill>
                <a:schemeClr val="bg1"/>
              </a:solidFill>
            </a:endParaRPr>
          </a:p>
          <a:p>
            <a:r>
              <a:rPr lang="en-US" sz="2000" dirty="0">
                <a:solidFill>
                  <a:schemeClr val="bg1"/>
                </a:solidFill>
              </a:rPr>
              <a:t>We are reaching out to all such, because they are precious in the sight of the Lord, and we want no one to feel that they are forgotten.“ (8)</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3788" y="5558759"/>
            <a:ext cx="994955" cy="1254749"/>
          </a:xfrm>
          <a:prstGeom prst="rect">
            <a:avLst/>
          </a:prstGeom>
        </p:spPr>
      </p:pic>
      <p:pic>
        <p:nvPicPr>
          <p:cNvPr id="6146" name="Picture 2" descr="http://orig10.deviantart.net/003a/f/2013/106/7/8/remember_me____by_alicexz-d61ybu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1525" y="2541176"/>
            <a:ext cx="3875314" cy="387531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mages.sobadsogood.com/these-ultra-realistic-paintings-people-bathing-are-stunning/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3483" y="141323"/>
            <a:ext cx="3765995" cy="248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72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par>
                                <p:cTn id="14" presetID="10" presetClass="entr" presetSubtype="0" fill="hold" nodeType="withEffect">
                                  <p:stCondLst>
                                    <p:cond delay="0"/>
                                  </p:stCondLst>
                                  <p:childTnLst>
                                    <p:set>
                                      <p:cBhvr>
                                        <p:cTn id="15" dur="1" fill="hold">
                                          <p:stCondLst>
                                            <p:cond delay="0"/>
                                          </p:stCondLst>
                                        </p:cTn>
                                        <p:tgtEl>
                                          <p:spTgt spid="6148"/>
                                        </p:tgtEl>
                                        <p:attrNameLst>
                                          <p:attrName>style.visibility</p:attrName>
                                        </p:attrNameLst>
                                      </p:cBhvr>
                                      <p:to>
                                        <p:strVal val="visible"/>
                                      </p:to>
                                    </p:set>
                                    <p:animEffect transition="in" filter="fade">
                                      <p:cBhvr>
                                        <p:cTn id="16"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Miracles</a:t>
            </a:r>
          </a:p>
        </p:txBody>
      </p:sp>
      <p:sp>
        <p:nvSpPr>
          <p:cNvPr id="2" name="Rectangle 1"/>
          <p:cNvSpPr/>
          <p:nvPr/>
        </p:nvSpPr>
        <p:spPr>
          <a:xfrm>
            <a:off x="380670" y="2008067"/>
            <a:ext cx="4702960" cy="1015663"/>
          </a:xfrm>
          <a:prstGeom prst="rect">
            <a:avLst/>
          </a:prstGeom>
        </p:spPr>
        <p:txBody>
          <a:bodyPr wrap="square">
            <a:spAutoFit/>
          </a:bodyPr>
          <a:lstStyle/>
          <a:p>
            <a:r>
              <a:rPr lang="en-US" sz="2000" dirty="0">
                <a:solidFill>
                  <a:schemeClr val="bg1"/>
                </a:solidFill>
              </a:rPr>
              <a:t>He used miracles to show compassion, to teach, to inspire, to motivate, and to testify that he was the true Messiah. </a:t>
            </a:r>
          </a:p>
        </p:txBody>
      </p:sp>
      <p:sp>
        <p:nvSpPr>
          <p:cNvPr id="5" name="Rectangle 4"/>
          <p:cNvSpPr/>
          <p:nvPr/>
        </p:nvSpPr>
        <p:spPr>
          <a:xfrm>
            <a:off x="3135087" y="869293"/>
            <a:ext cx="6096000" cy="400110"/>
          </a:xfrm>
          <a:prstGeom prst="rect">
            <a:avLst/>
          </a:prstGeom>
        </p:spPr>
        <p:txBody>
          <a:bodyPr>
            <a:spAutoFit/>
          </a:bodyPr>
          <a:lstStyle/>
          <a:p>
            <a:pPr algn="ctr"/>
            <a:r>
              <a:rPr lang="en-US" sz="2000" dirty="0">
                <a:solidFill>
                  <a:schemeClr val="bg1"/>
                </a:solidFill>
              </a:rPr>
              <a:t>An important part of Jesus’ earthly ministry </a:t>
            </a:r>
          </a:p>
        </p:txBody>
      </p:sp>
      <p:sp>
        <p:nvSpPr>
          <p:cNvPr id="7" name="Rectangle 6"/>
          <p:cNvSpPr/>
          <p:nvPr/>
        </p:nvSpPr>
        <p:spPr>
          <a:xfrm>
            <a:off x="4266536" y="4942659"/>
            <a:ext cx="7250550" cy="1015663"/>
          </a:xfrm>
          <a:prstGeom prst="rect">
            <a:avLst/>
          </a:prstGeom>
        </p:spPr>
        <p:txBody>
          <a:bodyPr wrap="square">
            <a:spAutoFit/>
          </a:bodyPr>
          <a:lstStyle/>
          <a:p>
            <a:r>
              <a:rPr lang="en-US" sz="2000" dirty="0">
                <a:solidFill>
                  <a:schemeClr val="bg1"/>
                </a:solidFill>
              </a:rPr>
              <a:t>After his death and resurrection, his disciples continued to perform miracles and to testify that he was the Messiah, the Son of God who had come in power and authority. </a:t>
            </a:r>
          </a:p>
        </p:txBody>
      </p:sp>
      <p:pic>
        <p:nvPicPr>
          <p:cNvPr id="7170" name="Picture 2" descr="http://1800sunstar.com/zzC1LUV/zholydays/christmas/jesus-christ-pictures/images-of-jesus-christ-1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2085" y="1724588"/>
            <a:ext cx="3824061" cy="276288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fineartamerica.com/images/artworkimages/medium/1/he-is-risen-greg-olse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98" t="17469" r="52099" b="41224"/>
          <a:stretch/>
        </p:blipFill>
        <p:spPr bwMode="auto">
          <a:xfrm>
            <a:off x="1363888" y="3220253"/>
            <a:ext cx="2130426" cy="3133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77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The Gospel Writers</a:t>
            </a:r>
          </a:p>
        </p:txBody>
      </p:sp>
      <p:sp>
        <p:nvSpPr>
          <p:cNvPr id="2" name="Rectangle 1"/>
          <p:cNvSpPr/>
          <p:nvPr/>
        </p:nvSpPr>
        <p:spPr>
          <a:xfrm>
            <a:off x="315354" y="1717374"/>
            <a:ext cx="7250550" cy="2246769"/>
          </a:xfrm>
          <a:prstGeom prst="rect">
            <a:avLst/>
          </a:prstGeom>
        </p:spPr>
        <p:txBody>
          <a:bodyPr wrap="square">
            <a:spAutoFit/>
          </a:bodyPr>
          <a:lstStyle/>
          <a:p>
            <a:r>
              <a:rPr lang="en-US" sz="2000" dirty="0">
                <a:solidFill>
                  <a:schemeClr val="bg1"/>
                </a:solidFill>
              </a:rPr>
              <a:t>“The healing of the leper, the centurion's servant, and Peter's mother-in-law testified that his power extends to persons of all nations, both Jew and Gentile. </a:t>
            </a:r>
          </a:p>
          <a:p>
            <a:endParaRPr lang="en-US" sz="2000" dirty="0">
              <a:solidFill>
                <a:schemeClr val="bg1"/>
              </a:solidFill>
            </a:endParaRPr>
          </a:p>
          <a:p>
            <a:r>
              <a:rPr lang="en-US" sz="2000" dirty="0">
                <a:solidFill>
                  <a:schemeClr val="bg1"/>
                </a:solidFill>
              </a:rPr>
              <a:t>The calming of the sea extended his power to include power over nature and the elements. Casting out the unclean spirits testified of his power over devils and all evil...</a:t>
            </a:r>
          </a:p>
        </p:txBody>
      </p:sp>
      <p:sp>
        <p:nvSpPr>
          <p:cNvPr id="5" name="Rectangle 4"/>
          <p:cNvSpPr/>
          <p:nvPr/>
        </p:nvSpPr>
        <p:spPr>
          <a:xfrm>
            <a:off x="2449286" y="970197"/>
            <a:ext cx="7587343" cy="400110"/>
          </a:xfrm>
          <a:prstGeom prst="rect">
            <a:avLst/>
          </a:prstGeom>
        </p:spPr>
        <p:txBody>
          <a:bodyPr wrap="square">
            <a:spAutoFit/>
          </a:bodyPr>
          <a:lstStyle/>
          <a:p>
            <a:pPr algn="ctr"/>
            <a:r>
              <a:rPr lang="en-US" sz="2000" dirty="0">
                <a:solidFill>
                  <a:schemeClr val="bg1"/>
                </a:solidFill>
              </a:rPr>
              <a:t>Used Jesus’ miracles to testify that He had power over all enemies</a:t>
            </a:r>
          </a:p>
        </p:txBody>
      </p:sp>
      <p:sp>
        <p:nvSpPr>
          <p:cNvPr id="3" name="Rectangle 2"/>
          <p:cNvSpPr/>
          <p:nvPr/>
        </p:nvSpPr>
        <p:spPr>
          <a:xfrm>
            <a:off x="1943772" y="4775498"/>
            <a:ext cx="10292058" cy="1569660"/>
          </a:xfrm>
          <a:prstGeom prst="rect">
            <a:avLst/>
          </a:prstGeom>
        </p:spPr>
        <p:txBody>
          <a:bodyPr wrap="square">
            <a:spAutoFit/>
          </a:bodyPr>
          <a:lstStyle/>
          <a:p>
            <a:r>
              <a:rPr lang="en-US" sz="2400" dirty="0">
                <a:solidFill>
                  <a:schemeClr val="bg1"/>
                </a:solidFill>
              </a:rPr>
              <a:t>“For individuals in all generations, accounts of the miracles reveal the power of Jesus over all enemies and testify that he was the Son of God and that he had sufficient power to perform the Atonement and bring immortality and the possibility of eternal life to all men.“ (9)</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3029" y="1480457"/>
            <a:ext cx="1828800" cy="3048000"/>
          </a:xfrm>
          <a:prstGeom prst="rect">
            <a:avLst/>
          </a:prstGeom>
        </p:spPr>
      </p:pic>
      <p:pic>
        <p:nvPicPr>
          <p:cNvPr id="3074" name="Picture 2" descr="http://www.gapages.com/reeverc1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354" y="4811445"/>
            <a:ext cx="1313064" cy="1645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25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allpapercave.com/wp/koCKDeH.png">
            <a:extLst>
              <a:ext uri="{FF2B5EF4-FFF2-40B4-BE49-F238E27FC236}">
                <a16:creationId xmlns:a16="http://schemas.microsoft.com/office/drawing/2014/main" id="{2063CDC8-B06C-9870-C99E-6524BD190D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71028"/>
            <a:ext cx="2286000" cy="369332"/>
          </a:xfrm>
          <a:prstGeom prst="rect">
            <a:avLst/>
          </a:prstGeom>
          <a:noFill/>
        </p:spPr>
        <p:txBody>
          <a:bodyPr wrap="square" rtlCol="0">
            <a:spAutoFit/>
          </a:bodyPr>
          <a:lstStyle/>
          <a:p>
            <a:r>
              <a:rPr lang="en-US" dirty="0">
                <a:solidFill>
                  <a:schemeClr val="bg1"/>
                </a:solidFill>
              </a:rPr>
              <a:t>Luke 7:1-10</a:t>
            </a:r>
          </a:p>
        </p:txBody>
      </p:sp>
      <p:sp>
        <p:nvSpPr>
          <p:cNvPr id="6" name="TextBox 5"/>
          <p:cNvSpPr txBox="1"/>
          <p:nvPr/>
        </p:nvSpPr>
        <p:spPr>
          <a:xfrm>
            <a:off x="0" y="9578"/>
            <a:ext cx="12192000" cy="707886"/>
          </a:xfrm>
          <a:prstGeom prst="rect">
            <a:avLst/>
          </a:prstGeom>
          <a:noFill/>
        </p:spPr>
        <p:txBody>
          <a:bodyPr wrap="square" rtlCol="0">
            <a:spAutoFit/>
          </a:bodyPr>
          <a:lstStyle/>
          <a:p>
            <a:pPr algn="ctr"/>
            <a:r>
              <a:rPr lang="en-US" sz="4000" dirty="0">
                <a:solidFill>
                  <a:schemeClr val="bg1"/>
                </a:solidFill>
                <a:latin typeface="Lucida Calligraphy" panose="03010101010101010101" pitchFamily="66" charset="0"/>
              </a:rPr>
              <a:t>The Compassion of Jesus Christ</a:t>
            </a:r>
          </a:p>
        </p:txBody>
      </p:sp>
      <p:sp>
        <p:nvSpPr>
          <p:cNvPr id="2" name="Rectangle 1"/>
          <p:cNvSpPr/>
          <p:nvPr/>
        </p:nvSpPr>
        <p:spPr>
          <a:xfrm>
            <a:off x="936811" y="1290018"/>
            <a:ext cx="6096000" cy="523220"/>
          </a:xfrm>
          <a:prstGeom prst="rect">
            <a:avLst/>
          </a:prstGeom>
        </p:spPr>
        <p:txBody>
          <a:bodyPr>
            <a:spAutoFit/>
          </a:bodyPr>
          <a:lstStyle/>
          <a:p>
            <a:pPr fontAlgn="base"/>
            <a:r>
              <a:rPr lang="en-US" sz="2800" b="1" dirty="0">
                <a:solidFill>
                  <a:schemeClr val="bg1"/>
                </a:solidFill>
              </a:rPr>
              <a:t>Jesus heals the centurion’s servant</a:t>
            </a:r>
          </a:p>
        </p:txBody>
      </p:sp>
      <p:sp>
        <p:nvSpPr>
          <p:cNvPr id="3" name="Rectangle 2"/>
          <p:cNvSpPr/>
          <p:nvPr/>
        </p:nvSpPr>
        <p:spPr>
          <a:xfrm>
            <a:off x="4905314" y="2233321"/>
            <a:ext cx="5126192" cy="1938992"/>
          </a:xfrm>
          <a:prstGeom prst="rect">
            <a:avLst/>
          </a:prstGeom>
        </p:spPr>
        <p:txBody>
          <a:bodyPr wrap="square">
            <a:spAutoFit/>
          </a:bodyPr>
          <a:lstStyle/>
          <a:p>
            <a:r>
              <a:rPr lang="en-US" sz="2000" dirty="0">
                <a:solidFill>
                  <a:schemeClr val="bg1"/>
                </a:solidFill>
              </a:rPr>
              <a:t>A centurion was a Roman army officer in command of a company of 50 to 100 men.</a:t>
            </a:r>
          </a:p>
          <a:p>
            <a:endParaRPr lang="en-US" sz="2000" dirty="0">
              <a:solidFill>
                <a:schemeClr val="bg1"/>
              </a:solidFill>
            </a:endParaRPr>
          </a:p>
          <a:p>
            <a:r>
              <a:rPr lang="en-US" sz="2000" dirty="0">
                <a:solidFill>
                  <a:schemeClr val="bg1"/>
                </a:solidFill>
              </a:rPr>
              <a:t>Jews generally disliked centurions because they represented the Romans’ political and military power over the Jews and their land. (1)</a:t>
            </a:r>
          </a:p>
        </p:txBody>
      </p:sp>
      <p:pic>
        <p:nvPicPr>
          <p:cNvPr id="1026" name="Picture 2" descr="Image result for jesus and centur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891" y="2026727"/>
            <a:ext cx="3472043" cy="385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85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allpapercave.com/wp/koCKDeH.png">
            <a:extLst>
              <a:ext uri="{FF2B5EF4-FFF2-40B4-BE49-F238E27FC236}">
                <a16:creationId xmlns:a16="http://schemas.microsoft.com/office/drawing/2014/main" id="{A13CA475-9C21-854C-3463-CAFDA9DDD1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96000" y="6550223"/>
            <a:ext cx="6096000" cy="307777"/>
          </a:xfrm>
          <a:prstGeom prst="rect">
            <a:avLst/>
          </a:prstGeom>
        </p:spPr>
        <p:txBody>
          <a:bodyPr>
            <a:spAutoFit/>
          </a:bodyPr>
          <a:lstStyle/>
          <a:p>
            <a:pPr algn="r"/>
            <a:r>
              <a:rPr lang="en-US" sz="1400" dirty="0"/>
              <a:t>(3)</a:t>
            </a:r>
          </a:p>
        </p:txBody>
      </p:sp>
      <p:sp>
        <p:nvSpPr>
          <p:cNvPr id="8" name="TextBox 7"/>
          <p:cNvSpPr txBox="1"/>
          <p:nvPr/>
        </p:nvSpPr>
        <p:spPr>
          <a:xfrm>
            <a:off x="0" y="0"/>
            <a:ext cx="12192000" cy="1015663"/>
          </a:xfrm>
          <a:prstGeom prst="rect">
            <a:avLst/>
          </a:prstGeom>
          <a:noFill/>
        </p:spPr>
        <p:txBody>
          <a:bodyPr wrap="square" rtlCol="0">
            <a:spAutoFit/>
          </a:bodyPr>
          <a:lstStyle/>
          <a:p>
            <a:pPr algn="ctr">
              <a:tabLst>
                <a:tab pos="3887788" algn="l"/>
              </a:tabLst>
            </a:pPr>
            <a:r>
              <a:rPr lang="en-US" sz="6000" dirty="0">
                <a:solidFill>
                  <a:schemeClr val="bg1"/>
                </a:solidFill>
                <a:latin typeface="Lucida Handwriting" panose="03010101010101010101" pitchFamily="66" charset="0"/>
              </a:rPr>
              <a:t>Healing a Leper</a:t>
            </a:r>
          </a:p>
        </p:txBody>
      </p:sp>
      <p:sp>
        <p:nvSpPr>
          <p:cNvPr id="12" name="Rectangle 11"/>
          <p:cNvSpPr/>
          <p:nvPr/>
        </p:nvSpPr>
        <p:spPr>
          <a:xfrm>
            <a:off x="0" y="6550223"/>
            <a:ext cx="5024583" cy="307777"/>
          </a:xfrm>
          <a:prstGeom prst="rect">
            <a:avLst/>
          </a:prstGeom>
        </p:spPr>
        <p:txBody>
          <a:bodyPr wrap="square">
            <a:spAutoFit/>
          </a:bodyPr>
          <a:lstStyle/>
          <a:p>
            <a:r>
              <a:rPr lang="en-US" sz="1400" dirty="0"/>
              <a:t> Mark 1:40-42; Leviticus 13:44–46</a:t>
            </a:r>
          </a:p>
        </p:txBody>
      </p:sp>
      <p:sp>
        <p:nvSpPr>
          <p:cNvPr id="11" name="Rectangle 10"/>
          <p:cNvSpPr/>
          <p:nvPr/>
        </p:nvSpPr>
        <p:spPr>
          <a:xfrm>
            <a:off x="1948873" y="4749955"/>
            <a:ext cx="3620654" cy="1477328"/>
          </a:xfrm>
          <a:prstGeom prst="rect">
            <a:avLst/>
          </a:prstGeom>
        </p:spPr>
        <p:txBody>
          <a:bodyPr wrap="square">
            <a:spAutoFit/>
          </a:bodyPr>
          <a:lstStyle/>
          <a:p>
            <a:r>
              <a:rPr lang="en-US" dirty="0">
                <a:solidFill>
                  <a:schemeClr val="bg1"/>
                </a:solidFill>
              </a:rPr>
              <a:t>To protect a community’s health and well-being, lepers were forced to live outside the town. The law required them to call out “Unclean!” to warn anyone approaching them</a:t>
            </a:r>
          </a:p>
        </p:txBody>
      </p:sp>
      <p:grpSp>
        <p:nvGrpSpPr>
          <p:cNvPr id="21" name="Group 20"/>
          <p:cNvGrpSpPr/>
          <p:nvPr/>
        </p:nvGrpSpPr>
        <p:grpSpPr>
          <a:xfrm>
            <a:off x="3563791" y="976455"/>
            <a:ext cx="6286789" cy="3476221"/>
            <a:chOff x="3563791" y="976455"/>
            <a:chExt cx="6286789" cy="3476221"/>
          </a:xfrm>
        </p:grpSpPr>
        <p:pic>
          <p:nvPicPr>
            <p:cNvPr id="34818" name="Picture 2" descr="https://s-media-cache-ak0.pinimg.com/236x/04/71/bb/0471bb628a93382cf4d2c8fd1b907259.jpg"/>
            <p:cNvPicPr>
              <a:picLocks noChangeAspect="1" noChangeArrowheads="1"/>
            </p:cNvPicPr>
            <p:nvPr/>
          </p:nvPicPr>
          <p:blipFill>
            <a:blip r:embed="rId3" cstate="print"/>
            <a:srcRect/>
            <a:stretch>
              <a:fillRect/>
            </a:stretch>
          </p:blipFill>
          <p:spPr bwMode="auto">
            <a:xfrm>
              <a:off x="3563791" y="976455"/>
              <a:ext cx="2486025" cy="3476221"/>
            </a:xfrm>
            <a:prstGeom prst="rect">
              <a:avLst/>
            </a:prstGeom>
            <a:noFill/>
          </p:spPr>
        </p:pic>
        <p:sp>
          <p:nvSpPr>
            <p:cNvPr id="13" name="Rectangle 12"/>
            <p:cNvSpPr/>
            <p:nvPr/>
          </p:nvSpPr>
          <p:spPr>
            <a:xfrm>
              <a:off x="6229926" y="1096974"/>
              <a:ext cx="3620654" cy="369332"/>
            </a:xfrm>
            <a:prstGeom prst="rect">
              <a:avLst/>
            </a:prstGeom>
          </p:spPr>
          <p:txBody>
            <a:bodyPr wrap="square">
              <a:spAutoFit/>
            </a:bodyPr>
            <a:lstStyle/>
            <a:p>
              <a:r>
                <a:rPr lang="en-US" dirty="0">
                  <a:solidFill>
                    <a:schemeClr val="bg1"/>
                  </a:solidFill>
                </a:rPr>
                <a:t>Beseeching = begging</a:t>
              </a:r>
            </a:p>
          </p:txBody>
        </p:sp>
      </p:grpSp>
      <p:grpSp>
        <p:nvGrpSpPr>
          <p:cNvPr id="20" name="Group 19"/>
          <p:cNvGrpSpPr/>
          <p:nvPr/>
        </p:nvGrpSpPr>
        <p:grpSpPr>
          <a:xfrm>
            <a:off x="147784" y="900546"/>
            <a:ext cx="3223489" cy="4050145"/>
            <a:chOff x="147784" y="900546"/>
            <a:chExt cx="3223489" cy="4050145"/>
          </a:xfrm>
        </p:grpSpPr>
        <p:sp>
          <p:nvSpPr>
            <p:cNvPr id="5" name="TextBox 4"/>
            <p:cNvSpPr txBox="1"/>
            <p:nvPr/>
          </p:nvSpPr>
          <p:spPr>
            <a:xfrm>
              <a:off x="147784" y="900546"/>
              <a:ext cx="3223489" cy="2308324"/>
            </a:xfrm>
            <a:prstGeom prst="rect">
              <a:avLst/>
            </a:prstGeom>
            <a:noFill/>
          </p:spPr>
          <p:txBody>
            <a:bodyPr wrap="square" rtlCol="0">
              <a:spAutoFit/>
            </a:bodyPr>
            <a:lstStyle/>
            <a:p>
              <a:r>
                <a:rPr lang="en-US" dirty="0">
                  <a:solidFill>
                    <a:schemeClr val="bg1"/>
                  </a:solidFill>
                </a:rPr>
                <a:t>Leprosy is a chronic disease that attacks skin, nerves, eyes, bones, and limbs. Left untreated, it leads to a painful death. In ancient times, it was believed that anyone who came in contact with lepers would contract the disease. </a:t>
              </a:r>
            </a:p>
          </p:txBody>
        </p:sp>
        <p:pic>
          <p:nvPicPr>
            <p:cNvPr id="34820" name="Picture 4" descr="https://upload.wikimedia.org/wikipedia/commons/6/63/An_introduction_to_dermatology_(1905)_nodular_leprosy.jpg"/>
            <p:cNvPicPr>
              <a:picLocks noChangeAspect="1" noChangeArrowheads="1"/>
            </p:cNvPicPr>
            <p:nvPr/>
          </p:nvPicPr>
          <p:blipFill>
            <a:blip r:embed="rId4" cstate="print"/>
            <a:srcRect/>
            <a:stretch>
              <a:fillRect/>
            </a:stretch>
          </p:blipFill>
          <p:spPr bwMode="auto">
            <a:xfrm>
              <a:off x="365471" y="3262313"/>
              <a:ext cx="1502293" cy="1688378"/>
            </a:xfrm>
            <a:prstGeom prst="rect">
              <a:avLst/>
            </a:prstGeom>
            <a:noFill/>
          </p:spPr>
        </p:pic>
      </p:grpSp>
      <p:sp>
        <p:nvSpPr>
          <p:cNvPr id="14" name="Rectangle 13"/>
          <p:cNvSpPr/>
          <p:nvPr/>
        </p:nvSpPr>
        <p:spPr>
          <a:xfrm>
            <a:off x="6567055" y="1646490"/>
            <a:ext cx="4285672" cy="646331"/>
          </a:xfrm>
          <a:prstGeom prst="rect">
            <a:avLst/>
          </a:prstGeom>
        </p:spPr>
        <p:txBody>
          <a:bodyPr wrap="square">
            <a:spAutoFit/>
          </a:bodyPr>
          <a:lstStyle/>
          <a:p>
            <a:r>
              <a:rPr lang="en-US" dirty="0">
                <a:solidFill>
                  <a:schemeClr val="bg1"/>
                </a:solidFill>
              </a:rPr>
              <a:t>It is remarkable that Jesus touched this leper while healing him. (1)</a:t>
            </a:r>
          </a:p>
        </p:txBody>
      </p:sp>
      <p:grpSp>
        <p:nvGrpSpPr>
          <p:cNvPr id="19" name="Group 18"/>
          <p:cNvGrpSpPr/>
          <p:nvPr/>
        </p:nvGrpSpPr>
        <p:grpSpPr>
          <a:xfrm>
            <a:off x="6253018" y="2764135"/>
            <a:ext cx="5583382" cy="3693319"/>
            <a:chOff x="6253018" y="2764135"/>
            <a:chExt cx="5583382" cy="3693319"/>
          </a:xfrm>
        </p:grpSpPr>
        <p:sp>
          <p:nvSpPr>
            <p:cNvPr id="15" name="Rectangle 14"/>
            <p:cNvSpPr/>
            <p:nvPr/>
          </p:nvSpPr>
          <p:spPr>
            <a:xfrm>
              <a:off x="6253018" y="2764135"/>
              <a:ext cx="3445164" cy="3693319"/>
            </a:xfrm>
            <a:prstGeom prst="rect">
              <a:avLst/>
            </a:prstGeom>
          </p:spPr>
          <p:txBody>
            <a:bodyPr wrap="square">
              <a:spAutoFit/>
            </a:bodyPr>
            <a:lstStyle/>
            <a:p>
              <a:r>
                <a:rPr lang="en-US" dirty="0">
                  <a:solidFill>
                    <a:schemeClr val="bg1"/>
                  </a:solidFill>
                </a:rPr>
                <a:t>After healing the man, the Savior commanded him to obey the Mosaic commandment that healed lepers present themselves to a priest, offer sacrifice, and undergo a purification ritual. </a:t>
              </a:r>
            </a:p>
            <a:p>
              <a:endParaRPr lang="en-US" dirty="0">
                <a:solidFill>
                  <a:schemeClr val="bg1"/>
                </a:solidFill>
              </a:endParaRPr>
            </a:p>
            <a:p>
              <a:r>
                <a:rPr lang="en-US" dirty="0">
                  <a:solidFill>
                    <a:schemeClr val="bg1"/>
                  </a:solidFill>
                </a:rPr>
                <a:t>He also told him to tell no one, but word spread anyway and Jesus had to leave the city. </a:t>
              </a:r>
            </a:p>
            <a:p>
              <a:endParaRPr lang="en-US" dirty="0">
                <a:solidFill>
                  <a:schemeClr val="bg1"/>
                </a:solidFill>
              </a:endParaRPr>
            </a:p>
            <a:p>
              <a:r>
                <a:rPr lang="en-US" dirty="0">
                  <a:solidFill>
                    <a:schemeClr val="bg1"/>
                  </a:solidFill>
                </a:rPr>
                <a:t>People still came to Him in the desert. </a:t>
              </a:r>
            </a:p>
          </p:txBody>
        </p:sp>
        <p:grpSp>
          <p:nvGrpSpPr>
            <p:cNvPr id="18" name="Group 17"/>
            <p:cNvGrpSpPr/>
            <p:nvPr/>
          </p:nvGrpSpPr>
          <p:grpSpPr>
            <a:xfrm>
              <a:off x="9807575" y="3086100"/>
              <a:ext cx="2028825" cy="3304673"/>
              <a:chOff x="9807575" y="3086100"/>
              <a:chExt cx="2028825" cy="3304673"/>
            </a:xfrm>
          </p:grpSpPr>
          <p:pic>
            <p:nvPicPr>
              <p:cNvPr id="34822" name="Picture 6" descr="Be Thou Clean"/>
              <p:cNvPicPr>
                <a:picLocks noChangeAspect="1" noChangeArrowheads="1"/>
              </p:cNvPicPr>
              <p:nvPr/>
            </p:nvPicPr>
            <p:blipFill>
              <a:blip r:embed="rId5" cstate="print"/>
              <a:srcRect/>
              <a:stretch>
                <a:fillRect/>
              </a:stretch>
            </p:blipFill>
            <p:spPr bwMode="auto">
              <a:xfrm>
                <a:off x="9807575" y="3086100"/>
                <a:ext cx="2028825" cy="3095625"/>
              </a:xfrm>
              <a:prstGeom prst="rect">
                <a:avLst/>
              </a:prstGeom>
              <a:noFill/>
            </p:spPr>
          </p:pic>
          <p:sp>
            <p:nvSpPr>
              <p:cNvPr id="17" name="Rectangle 16"/>
              <p:cNvSpPr/>
              <p:nvPr/>
            </p:nvSpPr>
            <p:spPr>
              <a:xfrm>
                <a:off x="9862030" y="6144552"/>
                <a:ext cx="829073" cy="246221"/>
              </a:xfrm>
              <a:prstGeom prst="rect">
                <a:avLst/>
              </a:prstGeom>
            </p:spPr>
            <p:txBody>
              <a:bodyPr wrap="none">
                <a:spAutoFit/>
              </a:bodyPr>
              <a:lstStyle/>
              <a:p>
                <a:r>
                  <a:rPr lang="en-US" sz="1000" dirty="0">
                    <a:solidFill>
                      <a:schemeClr val="bg1"/>
                    </a:solidFill>
                  </a:rPr>
                  <a:t>Kyle Vincent</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http://wallpapercave.com/wp/koCKDeH.png">
            <a:extLst>
              <a:ext uri="{FF2B5EF4-FFF2-40B4-BE49-F238E27FC236}">
                <a16:creationId xmlns:a16="http://schemas.microsoft.com/office/drawing/2014/main" id="{8D3AED38-FAF8-1044-9DD0-118E55AAE2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71028"/>
            <a:ext cx="2286000" cy="369332"/>
          </a:xfrm>
          <a:prstGeom prst="rect">
            <a:avLst/>
          </a:prstGeom>
          <a:noFill/>
        </p:spPr>
        <p:txBody>
          <a:bodyPr wrap="square" rtlCol="0">
            <a:spAutoFit/>
          </a:bodyPr>
          <a:lstStyle/>
          <a:p>
            <a:r>
              <a:rPr lang="en-US" dirty="0">
                <a:solidFill>
                  <a:schemeClr val="bg1"/>
                </a:solidFill>
              </a:rPr>
              <a:t>Luke 7:11-18</a:t>
            </a:r>
          </a:p>
        </p:txBody>
      </p:sp>
      <p:sp>
        <p:nvSpPr>
          <p:cNvPr id="6" name="TextBox 5"/>
          <p:cNvSpPr txBox="1"/>
          <p:nvPr/>
        </p:nvSpPr>
        <p:spPr>
          <a:xfrm>
            <a:off x="0" y="9578"/>
            <a:ext cx="12192000"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Widow of Nain</a:t>
            </a:r>
          </a:p>
        </p:txBody>
      </p:sp>
      <p:sp>
        <p:nvSpPr>
          <p:cNvPr id="2" name="Rectangle 1"/>
          <p:cNvSpPr/>
          <p:nvPr/>
        </p:nvSpPr>
        <p:spPr>
          <a:xfrm>
            <a:off x="620084" y="1101067"/>
            <a:ext cx="6096000" cy="954107"/>
          </a:xfrm>
          <a:prstGeom prst="rect">
            <a:avLst/>
          </a:prstGeom>
        </p:spPr>
        <p:txBody>
          <a:bodyPr>
            <a:spAutoFit/>
          </a:bodyPr>
          <a:lstStyle/>
          <a:p>
            <a:pPr fontAlgn="base"/>
            <a:r>
              <a:rPr lang="en-US" sz="2800" b="1" dirty="0">
                <a:solidFill>
                  <a:schemeClr val="bg1"/>
                </a:solidFill>
              </a:rPr>
              <a:t>Jesus Christ Restored to Life the Son of a Widow of Nain</a:t>
            </a:r>
          </a:p>
        </p:txBody>
      </p:sp>
      <p:sp>
        <p:nvSpPr>
          <p:cNvPr id="3" name="Rectangle 2"/>
          <p:cNvSpPr/>
          <p:nvPr/>
        </p:nvSpPr>
        <p:spPr>
          <a:xfrm>
            <a:off x="5352468" y="2476241"/>
            <a:ext cx="5126192" cy="1631216"/>
          </a:xfrm>
          <a:prstGeom prst="rect">
            <a:avLst/>
          </a:prstGeom>
        </p:spPr>
        <p:txBody>
          <a:bodyPr wrap="square">
            <a:spAutoFit/>
          </a:bodyPr>
          <a:lstStyle/>
          <a:p>
            <a:r>
              <a:rPr lang="en-US" sz="2000" dirty="0">
                <a:solidFill>
                  <a:schemeClr val="bg1"/>
                </a:solidFill>
              </a:rPr>
              <a:t>The young man was “the only son of his mother, and she was a widow”.</a:t>
            </a:r>
          </a:p>
          <a:p>
            <a:endParaRPr lang="en-US" sz="2000" dirty="0">
              <a:solidFill>
                <a:schemeClr val="bg1"/>
              </a:solidFill>
            </a:endParaRPr>
          </a:p>
          <a:p>
            <a:r>
              <a:rPr lang="en-US" sz="2000" dirty="0">
                <a:solidFill>
                  <a:schemeClr val="bg1"/>
                </a:solidFill>
              </a:rPr>
              <a:t>The loss of her only son meant that the widow was left without means of temporal support. </a:t>
            </a:r>
          </a:p>
        </p:txBody>
      </p:sp>
      <p:grpSp>
        <p:nvGrpSpPr>
          <p:cNvPr id="26" name="Group 25"/>
          <p:cNvGrpSpPr/>
          <p:nvPr/>
        </p:nvGrpSpPr>
        <p:grpSpPr>
          <a:xfrm>
            <a:off x="597652" y="2415888"/>
            <a:ext cx="4286250" cy="3350785"/>
            <a:chOff x="597652" y="2415888"/>
            <a:chExt cx="4286250" cy="3350785"/>
          </a:xfrm>
        </p:grpSpPr>
        <p:pic>
          <p:nvPicPr>
            <p:cNvPr id="4" name="Picture 2" descr="Christ Raises the Son of the Widow of N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652" y="2415888"/>
              <a:ext cx="4286250" cy="308610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620084" y="5489674"/>
              <a:ext cx="4263818" cy="276999"/>
            </a:xfrm>
            <a:prstGeom prst="rect">
              <a:avLst/>
            </a:prstGeom>
          </p:spPr>
          <p:txBody>
            <a:bodyPr wrap="square">
              <a:spAutoFit/>
            </a:bodyPr>
            <a:lstStyle/>
            <a:p>
              <a:r>
                <a:rPr lang="en-US" sz="1200" dirty="0">
                  <a:solidFill>
                    <a:schemeClr val="bg1"/>
                  </a:solidFill>
                  <a:latin typeface="Open Sans"/>
                </a:rPr>
                <a:t>Robert T. Barrett</a:t>
              </a:r>
              <a:endParaRPr lang="en-US" sz="1200" dirty="0">
                <a:solidFill>
                  <a:schemeClr val="bg1"/>
                </a:solidFill>
              </a:endParaRPr>
            </a:p>
          </p:txBody>
        </p:sp>
      </p:grpSp>
      <p:sp>
        <p:nvSpPr>
          <p:cNvPr id="27" name="Rectangle 26"/>
          <p:cNvSpPr/>
          <p:nvPr/>
        </p:nvSpPr>
        <p:spPr>
          <a:xfrm>
            <a:off x="5330420" y="1739722"/>
            <a:ext cx="6442789" cy="369332"/>
          </a:xfrm>
          <a:prstGeom prst="rect">
            <a:avLst/>
          </a:prstGeom>
        </p:spPr>
        <p:txBody>
          <a:bodyPr wrap="none">
            <a:spAutoFit/>
          </a:bodyPr>
          <a:lstStyle/>
          <a:p>
            <a:r>
              <a:rPr lang="en-US" b="1" dirty="0">
                <a:solidFill>
                  <a:schemeClr val="bg1"/>
                </a:solidFill>
                <a:latin typeface="Open Sans"/>
              </a:rPr>
              <a:t>A bier is a coffin or the stand on which a coffin is placed.)</a:t>
            </a:r>
            <a:endParaRPr lang="en-US" b="1" dirty="0">
              <a:solidFill>
                <a:schemeClr val="bg1"/>
              </a:solidFill>
            </a:endParaRPr>
          </a:p>
        </p:txBody>
      </p:sp>
    </p:spTree>
    <p:extLst>
      <p:ext uri="{BB962C8B-B14F-4D97-AF65-F5344CB8AC3E}">
        <p14:creationId xmlns:p14="http://schemas.microsoft.com/office/powerpoint/2010/main" val="328676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allpapercave.com/wp/koCKDeH.png">
            <a:extLst>
              <a:ext uri="{FF2B5EF4-FFF2-40B4-BE49-F238E27FC236}">
                <a16:creationId xmlns:a16="http://schemas.microsoft.com/office/drawing/2014/main" id="{D3878C83-3314-5208-953F-204F8A7719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71028"/>
            <a:ext cx="2286000" cy="369332"/>
          </a:xfrm>
          <a:prstGeom prst="rect">
            <a:avLst/>
          </a:prstGeom>
          <a:noFill/>
        </p:spPr>
        <p:txBody>
          <a:bodyPr wrap="square" rtlCol="0">
            <a:spAutoFit/>
          </a:bodyPr>
          <a:lstStyle/>
          <a:p>
            <a:r>
              <a:rPr lang="en-US" dirty="0">
                <a:solidFill>
                  <a:schemeClr val="bg1"/>
                </a:solidFill>
              </a:rPr>
              <a:t>Luke 7:11-18</a:t>
            </a:r>
          </a:p>
        </p:txBody>
      </p:sp>
      <p:sp>
        <p:nvSpPr>
          <p:cNvPr id="28" name="Rectangle 27"/>
          <p:cNvSpPr/>
          <p:nvPr/>
        </p:nvSpPr>
        <p:spPr>
          <a:xfrm>
            <a:off x="277906" y="698864"/>
            <a:ext cx="6096000" cy="5016758"/>
          </a:xfrm>
          <a:prstGeom prst="rect">
            <a:avLst/>
          </a:prstGeom>
        </p:spPr>
        <p:txBody>
          <a:bodyPr>
            <a:spAutoFit/>
          </a:bodyPr>
          <a:lstStyle/>
          <a:p>
            <a:pPr fontAlgn="base"/>
            <a:r>
              <a:rPr lang="en-US" sz="2000" dirty="0">
                <a:solidFill>
                  <a:schemeClr val="bg1"/>
                </a:solidFill>
                <a:latin typeface="Open Sans"/>
              </a:rPr>
              <a:t>“Few accounts of the Master’s ministry touch me more than His example of compassion shown to the grieving widow at Nain. …</a:t>
            </a:r>
          </a:p>
          <a:p>
            <a:pPr fontAlgn="base"/>
            <a:endParaRPr lang="en-US" sz="2000" dirty="0">
              <a:solidFill>
                <a:schemeClr val="bg1"/>
              </a:solidFill>
              <a:latin typeface="Open Sans"/>
            </a:endParaRPr>
          </a:p>
          <a:p>
            <a:pPr fontAlgn="base"/>
            <a:r>
              <a:rPr lang="en-US" sz="2000" dirty="0">
                <a:solidFill>
                  <a:schemeClr val="bg1"/>
                </a:solidFill>
                <a:latin typeface="Open Sans"/>
              </a:rPr>
              <a:t>“What power, what tenderness, what compassion did our Master thus demonstrate! We, too, can bless if we will but follow His noble example. Opportunities are everywhere.</a:t>
            </a:r>
          </a:p>
          <a:p>
            <a:pPr fontAlgn="base"/>
            <a:endParaRPr lang="en-US" sz="2000" dirty="0">
              <a:solidFill>
                <a:schemeClr val="bg1"/>
              </a:solidFill>
              <a:latin typeface="Open Sans"/>
            </a:endParaRPr>
          </a:p>
          <a:p>
            <a:pPr fontAlgn="base"/>
            <a:r>
              <a:rPr lang="en-US" sz="2000" dirty="0">
                <a:solidFill>
                  <a:schemeClr val="bg1"/>
                </a:solidFill>
                <a:latin typeface="Open Sans"/>
              </a:rPr>
              <a:t>Needed are eyes to see the pitiable plight and ears to hear the silent pleadings of a broken heart. </a:t>
            </a:r>
          </a:p>
          <a:p>
            <a:pPr fontAlgn="base"/>
            <a:endParaRPr lang="en-US" sz="2000" dirty="0">
              <a:solidFill>
                <a:schemeClr val="bg1"/>
              </a:solidFill>
              <a:latin typeface="Open Sans"/>
            </a:endParaRPr>
          </a:p>
          <a:p>
            <a:pPr fontAlgn="base"/>
            <a:r>
              <a:rPr lang="en-US" sz="2000" dirty="0">
                <a:solidFill>
                  <a:schemeClr val="bg1"/>
                </a:solidFill>
                <a:latin typeface="Open Sans"/>
              </a:rPr>
              <a:t>Yes, and a soul filled with compassion, that we might communicate not only eye to eye or voice to ear but, in the majestic style of the Savior, even heart to heart.”</a:t>
            </a:r>
            <a:endParaRPr lang="en-US" sz="2000" b="0" i="0" dirty="0">
              <a:solidFill>
                <a:schemeClr val="bg1"/>
              </a:solidFill>
              <a:effectLst/>
              <a:latin typeface="Open Sans"/>
            </a:endParaRPr>
          </a:p>
        </p:txBody>
      </p:sp>
      <p:sp>
        <p:nvSpPr>
          <p:cNvPr id="30" name="TextBox 29"/>
          <p:cNvSpPr txBox="1"/>
          <p:nvPr/>
        </p:nvSpPr>
        <p:spPr>
          <a:xfrm>
            <a:off x="9632576" y="6488668"/>
            <a:ext cx="2286000" cy="369332"/>
          </a:xfrm>
          <a:prstGeom prst="rect">
            <a:avLst/>
          </a:prstGeom>
          <a:noFill/>
        </p:spPr>
        <p:txBody>
          <a:bodyPr wrap="square" rtlCol="0">
            <a:spAutoFit/>
          </a:bodyPr>
          <a:lstStyle/>
          <a:p>
            <a:pPr algn="r"/>
            <a:r>
              <a:rPr lang="en-US" dirty="0">
                <a:solidFill>
                  <a:schemeClr val="bg1"/>
                </a:solidFill>
              </a:rPr>
              <a:t>(10)</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6939" y="1340941"/>
            <a:ext cx="2673813" cy="3319216"/>
          </a:xfrm>
          <a:prstGeom prst="rect">
            <a:avLst/>
          </a:prstGeom>
        </p:spPr>
      </p:pic>
    </p:spTree>
    <p:extLst>
      <p:ext uri="{BB962C8B-B14F-4D97-AF65-F5344CB8AC3E}">
        <p14:creationId xmlns:p14="http://schemas.microsoft.com/office/powerpoint/2010/main" val="282162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http://wallpapercave.com/wp/koCKDeH.png">
            <a:extLst>
              <a:ext uri="{FF2B5EF4-FFF2-40B4-BE49-F238E27FC236}">
                <a16:creationId xmlns:a16="http://schemas.microsoft.com/office/drawing/2014/main" id="{8D3AED38-FAF8-1044-9DD0-118E55AAE2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B1DEA72-96DA-FC54-49CA-FBA629793ABF}"/>
              </a:ext>
            </a:extLst>
          </p:cNvPr>
          <p:cNvSpPr txBox="1"/>
          <p:nvPr/>
        </p:nvSpPr>
        <p:spPr>
          <a:xfrm>
            <a:off x="591600" y="1586078"/>
            <a:ext cx="4894799" cy="3323987"/>
          </a:xfrm>
          <a:prstGeom prst="rect">
            <a:avLst/>
          </a:prstGeom>
          <a:noFill/>
        </p:spPr>
        <p:txBody>
          <a:bodyPr wrap="square">
            <a:spAutoFit/>
          </a:bodyPr>
          <a:lstStyle/>
          <a:p>
            <a:pPr algn="l" fontAlgn="base"/>
            <a:r>
              <a:rPr lang="en-US" sz="2800" b="0" i="0" dirty="0">
                <a:solidFill>
                  <a:schemeClr val="bg1"/>
                </a:solidFill>
                <a:effectLst/>
                <a:latin typeface="Calibri" panose="020F0502020204030204" pitchFamily="34" charset="0"/>
              </a:rPr>
              <a:t>Many miracles happen every day in the work of our Church and in the lives of our members. </a:t>
            </a:r>
          </a:p>
          <a:p>
            <a:pPr algn="l" fontAlgn="base"/>
            <a:endParaRPr lang="en-US" sz="2800" dirty="0">
              <a:solidFill>
                <a:schemeClr val="bg1"/>
              </a:solidFill>
              <a:latin typeface="Calibri" panose="020F0502020204030204" pitchFamily="34" charset="0"/>
            </a:endParaRPr>
          </a:p>
          <a:p>
            <a:pPr algn="l" fontAlgn="base"/>
            <a:r>
              <a:rPr lang="en-US" sz="2800" b="0" i="0" dirty="0">
                <a:solidFill>
                  <a:schemeClr val="bg1"/>
                </a:solidFill>
                <a:effectLst/>
                <a:latin typeface="Calibri" panose="020F0502020204030204" pitchFamily="34" charset="0"/>
              </a:rPr>
              <a:t>Many of you have witnessed miracles, perhaps more than you realize.</a:t>
            </a:r>
          </a:p>
          <a:p>
            <a:pPr algn="l" fontAlgn="base"/>
            <a:r>
              <a:rPr lang="en-US" sz="1400" b="0" i="0" dirty="0">
                <a:solidFill>
                  <a:schemeClr val="bg1"/>
                </a:solidFill>
                <a:effectLst/>
                <a:latin typeface="Calibri" panose="020F0502020204030204" pitchFamily="34" charset="0"/>
              </a:rPr>
              <a:t>(11)</a:t>
            </a:r>
          </a:p>
        </p:txBody>
      </p:sp>
      <p:pic>
        <p:nvPicPr>
          <p:cNvPr id="10" name="Picture 9">
            <a:extLst>
              <a:ext uri="{FF2B5EF4-FFF2-40B4-BE49-F238E27FC236}">
                <a16:creationId xmlns:a16="http://schemas.microsoft.com/office/drawing/2014/main" id="{FA9FC14E-7E7C-043F-313B-C4A4A7F52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034" y="1241593"/>
            <a:ext cx="3327860" cy="4147530"/>
          </a:xfrm>
          <a:prstGeom prst="rect">
            <a:avLst/>
          </a:prstGeom>
        </p:spPr>
      </p:pic>
    </p:spTree>
    <p:extLst>
      <p:ext uri="{BB962C8B-B14F-4D97-AF65-F5344CB8AC3E}">
        <p14:creationId xmlns:p14="http://schemas.microsoft.com/office/powerpoint/2010/main" val="1804382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allpapercave.com/wp/koCKDeH.png">
            <a:extLst>
              <a:ext uri="{FF2B5EF4-FFF2-40B4-BE49-F238E27FC236}">
                <a16:creationId xmlns:a16="http://schemas.microsoft.com/office/drawing/2014/main" id="{250445AF-E44C-CD0E-70DF-735B2F150B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3204" y="336228"/>
            <a:ext cx="12115800" cy="1938992"/>
          </a:xfrm>
          <a:prstGeom prst="rect">
            <a:avLst/>
          </a:prstGeom>
          <a:noFill/>
        </p:spPr>
        <p:txBody>
          <a:bodyPr wrap="square" rtlCol="0">
            <a:spAutoFit/>
          </a:bodyPr>
          <a:lstStyle/>
          <a:p>
            <a:pPr algn="ctr" fontAlgn="base"/>
            <a:r>
              <a:rPr lang="en-US" sz="4000" b="0" i="0" dirty="0">
                <a:solidFill>
                  <a:schemeClr val="bg1"/>
                </a:solidFill>
                <a:effectLst/>
                <a:latin typeface="Lucida Handwriting" panose="03010101010101010101" pitchFamily="66" charset="0"/>
              </a:rPr>
              <a:t>The Miraculous Power of Jesus Christ</a:t>
            </a:r>
          </a:p>
          <a:p>
            <a:pPr algn="ctr"/>
            <a:br>
              <a:rPr lang="en-US" sz="4000" b="0" i="0" dirty="0">
                <a:solidFill>
                  <a:schemeClr val="bg1"/>
                </a:solidFill>
                <a:effectLst/>
                <a:latin typeface="Lucida Handwriting" panose="03010101010101010101" pitchFamily="66" charset="0"/>
              </a:rPr>
            </a:br>
            <a:r>
              <a:rPr lang="en-US" sz="4000" dirty="0">
                <a:solidFill>
                  <a:schemeClr val="bg1"/>
                </a:solidFill>
                <a:latin typeface="Lucida Handwriting" panose="03010101010101010101" pitchFamily="66" charset="0"/>
              </a:rPr>
              <a:t>Matthew 8, Luke 7:11-17</a:t>
            </a:r>
          </a:p>
        </p:txBody>
      </p:sp>
      <p:grpSp>
        <p:nvGrpSpPr>
          <p:cNvPr id="7" name="Group 53"/>
          <p:cNvGrpSpPr/>
          <p:nvPr/>
        </p:nvGrpSpPr>
        <p:grpSpPr>
          <a:xfrm rot="20719130">
            <a:off x="1915826" y="2595093"/>
            <a:ext cx="2148276" cy="3743440"/>
            <a:chOff x="4800600" y="609600"/>
            <a:chExt cx="2819400" cy="4912895"/>
          </a:xfrm>
        </p:grpSpPr>
        <p:grpSp>
          <p:nvGrpSpPr>
            <p:cNvPr id="8" name="Group 26"/>
            <p:cNvGrpSpPr/>
            <p:nvPr/>
          </p:nvGrpSpPr>
          <p:grpSpPr>
            <a:xfrm>
              <a:off x="4800600" y="1219200"/>
              <a:ext cx="2819400" cy="4303295"/>
              <a:chOff x="2819400" y="3657600"/>
              <a:chExt cx="1447800" cy="2121932"/>
            </a:xfrm>
          </p:grpSpPr>
          <p:sp>
            <p:nvSpPr>
              <p:cNvPr id="28" name="TextBox 27"/>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29" name="Rectangle 28"/>
              <p:cNvSpPr/>
              <p:nvPr/>
            </p:nvSpPr>
            <p:spPr>
              <a:xfrm>
                <a:off x="2819400" y="3730770"/>
                <a:ext cx="1447800" cy="1922383"/>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819400" y="3657600"/>
                <a:ext cx="1219200" cy="1975592"/>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32" name="Rectangle 31"/>
              <p:cNvSpPr/>
              <p:nvPr/>
            </p:nvSpPr>
            <p:spPr>
              <a:xfrm>
                <a:off x="2819400" y="3657600"/>
                <a:ext cx="152400" cy="1975592"/>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45"/>
            <p:cNvGrpSpPr/>
            <p:nvPr/>
          </p:nvGrpSpPr>
          <p:grpSpPr>
            <a:xfrm rot="19640462">
              <a:off x="5439128" y="3977787"/>
              <a:ext cx="1641387" cy="588107"/>
              <a:chOff x="1066800" y="5626308"/>
              <a:chExt cx="3429000" cy="1003092"/>
            </a:xfrm>
          </p:grpSpPr>
          <p:sp>
            <p:nvSpPr>
              <p:cNvPr id="26" name="Rounded Rectangle 25"/>
              <p:cNvSpPr/>
              <p:nvPr/>
            </p:nvSpPr>
            <p:spPr>
              <a:xfrm>
                <a:off x="1066800" y="5638800"/>
                <a:ext cx="3429000" cy="9906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143593" y="5626308"/>
                <a:ext cx="1289154" cy="9906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6019800" y="609600"/>
              <a:ext cx="1019342" cy="2438400"/>
              <a:chOff x="5187482" y="1600200"/>
              <a:chExt cx="2101851" cy="5027905"/>
            </a:xfrm>
          </p:grpSpPr>
          <p:sp>
            <p:nvSpPr>
              <p:cNvPr id="16" name="Block Arc 15"/>
              <p:cNvSpPr/>
              <p:nvPr/>
            </p:nvSpPr>
            <p:spPr>
              <a:xfrm rot="10800000">
                <a:off x="5334000" y="1600200"/>
                <a:ext cx="1752600" cy="4114800"/>
              </a:xfrm>
              <a:prstGeom prst="blockArc">
                <a:avLst>
                  <a:gd name="adj1" fmla="val 10527483"/>
                  <a:gd name="adj2" fmla="val 21191137"/>
                  <a:gd name="adj3" fmla="val 678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nvGrpSpPr>
              <p:cNvPr id="17" name="Group 209"/>
              <p:cNvGrpSpPr/>
              <p:nvPr/>
            </p:nvGrpSpPr>
            <p:grpSpPr>
              <a:xfrm rot="12048576">
                <a:off x="6462847" y="3330867"/>
                <a:ext cx="826486" cy="501067"/>
                <a:chOff x="7467600" y="2971800"/>
                <a:chExt cx="914400" cy="685800"/>
              </a:xfrm>
            </p:grpSpPr>
            <p:sp>
              <p:nvSpPr>
                <p:cNvPr id="24" name="Oval 23"/>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210"/>
              <p:cNvGrpSpPr/>
              <p:nvPr/>
            </p:nvGrpSpPr>
            <p:grpSpPr>
              <a:xfrm rot="20265966">
                <a:off x="5187482" y="3324981"/>
                <a:ext cx="773604" cy="585862"/>
                <a:chOff x="7467600" y="2971800"/>
                <a:chExt cx="914400" cy="685800"/>
              </a:xfrm>
            </p:grpSpPr>
            <p:sp>
              <p:nvSpPr>
                <p:cNvPr id="22" name="Oval 21"/>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rapezoid 18"/>
              <p:cNvSpPr/>
              <p:nvPr/>
            </p:nvSpPr>
            <p:spPr>
              <a:xfrm>
                <a:off x="5791200" y="5562600"/>
                <a:ext cx="838200" cy="9144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0800000">
                <a:off x="5791200" y="6324600"/>
                <a:ext cx="865692" cy="30350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0800000">
                <a:off x="5867400" y="5562600"/>
                <a:ext cx="658318" cy="152399"/>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51"/>
            <p:cNvGrpSpPr/>
            <p:nvPr/>
          </p:nvGrpSpPr>
          <p:grpSpPr>
            <a:xfrm>
              <a:off x="5334000" y="2209800"/>
              <a:ext cx="533400" cy="1600200"/>
              <a:chOff x="1295400" y="2286000"/>
              <a:chExt cx="1219200" cy="3657600"/>
            </a:xfrm>
          </p:grpSpPr>
          <p:sp>
            <p:nvSpPr>
              <p:cNvPr id="12" name="Rounded Rectangle 11"/>
              <p:cNvSpPr/>
              <p:nvPr/>
            </p:nvSpPr>
            <p:spPr>
              <a:xfrm>
                <a:off x="1434059" y="2286000"/>
                <a:ext cx="914400" cy="2753193"/>
              </a:xfrm>
              <a:prstGeom prst="roundRect">
                <a:avLst>
                  <a:gd name="adj" fmla="val 2978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419069" y="3429000"/>
                <a:ext cx="914400" cy="1898754"/>
              </a:xfrm>
              <a:prstGeom prst="roundRect">
                <a:avLst>
                  <a:gd name="adj" fmla="val 3306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295400" y="4800600"/>
                <a:ext cx="1219200" cy="1143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447800" y="4267200"/>
                <a:ext cx="838200" cy="1143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Rectangle 1"/>
          <p:cNvSpPr/>
          <p:nvPr/>
        </p:nvSpPr>
        <p:spPr>
          <a:xfrm>
            <a:off x="5038622" y="3505525"/>
            <a:ext cx="6096000" cy="1477328"/>
          </a:xfrm>
          <a:prstGeom prst="rect">
            <a:avLst/>
          </a:prstGeom>
        </p:spPr>
        <p:txBody>
          <a:bodyPr>
            <a:spAutoFit/>
          </a:bodyPr>
          <a:lstStyle/>
          <a:p>
            <a:r>
              <a:rPr lang="en-US" i="1" dirty="0">
                <a:solidFill>
                  <a:schemeClr val="bg1"/>
                </a:solidFill>
                <a:latin typeface="Palatino"/>
              </a:rPr>
              <a:t>Looking unto Jesus the author and finisher of our faith; who for the joy that was set before him endured the cross, despising the shame, and is set down at the right hand of the throne of God.</a:t>
            </a:r>
          </a:p>
          <a:p>
            <a:r>
              <a:rPr lang="en-US" i="1" dirty="0">
                <a:solidFill>
                  <a:schemeClr val="bg1"/>
                </a:solidFill>
                <a:latin typeface="Palatino"/>
              </a:rPr>
              <a:t>Hebrews 12:2</a:t>
            </a:r>
            <a:endParaRPr lang="en-US" i="1" dirty="0">
              <a:solidFill>
                <a:schemeClr val="bg1"/>
              </a:solidFill>
            </a:endParaRPr>
          </a:p>
        </p:txBody>
      </p:sp>
    </p:spTree>
    <p:extLst>
      <p:ext uri="{BB962C8B-B14F-4D97-AF65-F5344CB8AC3E}">
        <p14:creationId xmlns:p14="http://schemas.microsoft.com/office/powerpoint/2010/main" val="1056538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63CDC8-B06C-9870-C99E-6524BD190D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164"/>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7F26E0-5660-723A-21A3-E1CAA752B370}"/>
              </a:ext>
            </a:extLst>
          </p:cNvPr>
          <p:cNvSpPr txBox="1"/>
          <p:nvPr/>
        </p:nvSpPr>
        <p:spPr>
          <a:xfrm>
            <a:off x="469359" y="1075545"/>
            <a:ext cx="6972300" cy="4524315"/>
          </a:xfrm>
          <a:prstGeom prst="rect">
            <a:avLst/>
          </a:prstGeom>
          <a:noFill/>
        </p:spPr>
        <p:txBody>
          <a:bodyPr wrap="square">
            <a:spAutoFit/>
          </a:bodyPr>
          <a:lstStyle/>
          <a:p>
            <a:pPr algn="l" fontAlgn="base"/>
            <a:r>
              <a:rPr lang="en-US" sz="3200" b="0" i="0" dirty="0">
                <a:solidFill>
                  <a:schemeClr val="bg1"/>
                </a:solidFill>
                <a:effectLst/>
              </a:rPr>
              <a:t>What are some miracles the Savior has performed as part of the Restoration and through the work of His Church?</a:t>
            </a:r>
          </a:p>
          <a:p>
            <a:pPr algn="l" fontAlgn="base"/>
            <a:endParaRPr lang="en-US" sz="3200" b="0" i="0" dirty="0">
              <a:solidFill>
                <a:schemeClr val="bg1"/>
              </a:solidFill>
              <a:effectLst/>
            </a:endParaRPr>
          </a:p>
          <a:p>
            <a:pPr algn="l" fontAlgn="base"/>
            <a:r>
              <a:rPr lang="en-US" sz="3200" b="0" i="0" dirty="0">
                <a:solidFill>
                  <a:schemeClr val="bg1"/>
                </a:solidFill>
                <a:effectLst/>
              </a:rPr>
              <a:t>What miracles have you or your loved ones seen in your lives?</a:t>
            </a:r>
          </a:p>
          <a:p>
            <a:pPr algn="l" fontAlgn="base"/>
            <a:endParaRPr lang="en-US" sz="3200" b="0" i="0" dirty="0">
              <a:solidFill>
                <a:schemeClr val="bg1"/>
              </a:solidFill>
              <a:effectLst/>
            </a:endParaRPr>
          </a:p>
          <a:p>
            <a:pPr algn="l" fontAlgn="base"/>
            <a:r>
              <a:rPr lang="en-US" sz="3200" b="0" i="0" dirty="0">
                <a:solidFill>
                  <a:schemeClr val="bg1"/>
                </a:solidFill>
                <a:effectLst/>
              </a:rPr>
              <a:t>What do these personal miracles reveal about Heavenly Father and Jesus Christ?</a:t>
            </a:r>
          </a:p>
        </p:txBody>
      </p:sp>
      <p:pic>
        <p:nvPicPr>
          <p:cNvPr id="5" name="Picture 2" descr="http://www.uni.edu/becker/anImated%20question%20mark%20.gif">
            <a:extLst>
              <a:ext uri="{FF2B5EF4-FFF2-40B4-BE49-F238E27FC236}">
                <a16:creationId xmlns:a16="http://schemas.microsoft.com/office/drawing/2014/main" id="{B78CEDC1-86A1-60C6-769C-124450F63EC8}"/>
              </a:ext>
            </a:extLst>
          </p:cNvPr>
          <p:cNvPicPr>
            <a:picLocks noChangeAspect="1" noChangeArrowheads="1" noCrop="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86050" y="977311"/>
            <a:ext cx="2759124" cy="4683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20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4" name="Picture 10" descr="https://encrypted-tbn1.gstatic.com/images?q=tbn:ANd9GcS44IvJ00XSM9KWcb16jSBj8lnBCeVMh1O5LjG_2kZR5HgTjH674A"/>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625" b="4182"/>
          <a:stretch/>
        </p:blipFill>
        <p:spPr bwMode="auto">
          <a:xfrm>
            <a:off x="0" y="-149290"/>
            <a:ext cx="12192000" cy="70072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704"/>
            <a:ext cx="12192000" cy="769441"/>
          </a:xfrm>
          <a:prstGeom prst="rect">
            <a:avLst/>
          </a:prstGeom>
          <a:noFill/>
        </p:spPr>
        <p:txBody>
          <a:bodyPr wrap="square" rtlCol="0">
            <a:spAutoFit/>
          </a:bodyPr>
          <a:lstStyle/>
          <a:p>
            <a:pPr algn="ctr"/>
            <a:r>
              <a:rPr lang="en-US" sz="4400" dirty="0">
                <a:solidFill>
                  <a:schemeClr val="bg1"/>
                </a:solidFill>
                <a:latin typeface="Arial Black" panose="020B0A04020102020204" pitchFamily="34" charset="0"/>
              </a:rPr>
              <a:t>Miracles</a:t>
            </a:r>
          </a:p>
        </p:txBody>
      </p:sp>
      <p:sp>
        <p:nvSpPr>
          <p:cNvPr id="2" name="Rectangle 1"/>
          <p:cNvSpPr/>
          <p:nvPr/>
        </p:nvSpPr>
        <p:spPr>
          <a:xfrm>
            <a:off x="470149" y="1947486"/>
            <a:ext cx="3456392" cy="4154984"/>
          </a:xfrm>
          <a:prstGeom prst="rect">
            <a:avLst/>
          </a:prstGeom>
        </p:spPr>
        <p:txBody>
          <a:bodyPr wrap="square">
            <a:spAutoFit/>
          </a:bodyPr>
          <a:lstStyle/>
          <a:p>
            <a:r>
              <a:rPr lang="en-US" sz="2400" b="1" dirty="0">
                <a:solidFill>
                  <a:schemeClr val="bg1"/>
                </a:solidFill>
              </a:rPr>
              <a:t>Miracles were “an important element in the work of Jesus Christ, being not only divine acts, but forming also a part of the divine teaching. … </a:t>
            </a:r>
          </a:p>
          <a:p>
            <a:endParaRPr lang="en-US" sz="2400" b="1" dirty="0">
              <a:solidFill>
                <a:schemeClr val="bg1"/>
              </a:solidFill>
            </a:endParaRPr>
          </a:p>
          <a:p>
            <a:r>
              <a:rPr lang="en-US" sz="2400" b="1" dirty="0">
                <a:solidFill>
                  <a:schemeClr val="bg1"/>
                </a:solidFill>
              </a:rPr>
              <a:t>They were intended to be a proof to the Jews that Jesus was the Christ </a:t>
            </a:r>
            <a:endParaRPr lang="en-US" sz="2400" b="1" dirty="0">
              <a:solidFill>
                <a:schemeClr val="bg1"/>
              </a:solidFill>
              <a:effectLst/>
            </a:endParaRPr>
          </a:p>
        </p:txBody>
      </p:sp>
      <p:sp>
        <p:nvSpPr>
          <p:cNvPr id="5" name="TextBox 4"/>
          <p:cNvSpPr txBox="1"/>
          <p:nvPr/>
        </p:nvSpPr>
        <p:spPr>
          <a:xfrm>
            <a:off x="118534" y="6488668"/>
            <a:ext cx="1456267" cy="369332"/>
          </a:xfrm>
          <a:prstGeom prst="rect">
            <a:avLst/>
          </a:prstGeom>
          <a:noFill/>
        </p:spPr>
        <p:txBody>
          <a:bodyPr wrap="square" rtlCol="0">
            <a:spAutoFit/>
          </a:bodyPr>
          <a:lstStyle/>
          <a:p>
            <a:r>
              <a:rPr lang="en-US" dirty="0"/>
              <a:t>Mark 5</a:t>
            </a:r>
          </a:p>
        </p:txBody>
      </p:sp>
      <p:sp>
        <p:nvSpPr>
          <p:cNvPr id="7" name="Rectangle 6"/>
          <p:cNvSpPr/>
          <p:nvPr/>
        </p:nvSpPr>
        <p:spPr>
          <a:xfrm>
            <a:off x="2680444" y="599983"/>
            <a:ext cx="7085108" cy="1200329"/>
          </a:xfrm>
          <a:prstGeom prst="rect">
            <a:avLst/>
          </a:prstGeom>
        </p:spPr>
        <p:txBody>
          <a:bodyPr wrap="square">
            <a:spAutoFit/>
          </a:bodyPr>
          <a:lstStyle/>
          <a:p>
            <a:pPr algn="ctr"/>
            <a:r>
              <a:rPr lang="en-US" sz="2400" b="1" dirty="0">
                <a:solidFill>
                  <a:schemeClr val="bg1"/>
                </a:solidFill>
                <a:latin typeface="Open Sans"/>
              </a:rPr>
              <a:t>The Savior’s miracles reveal the Savior’s great compassion and teach eternal truths about the plan of salvation. </a:t>
            </a:r>
            <a:endParaRPr lang="en-US" sz="2400" b="1" dirty="0">
              <a:solidFill>
                <a:schemeClr val="bg1"/>
              </a:solidFill>
            </a:endParaRPr>
          </a:p>
        </p:txBody>
      </p:sp>
      <p:sp>
        <p:nvSpPr>
          <p:cNvPr id="8" name="Rectangle 7"/>
          <p:cNvSpPr/>
          <p:nvPr/>
        </p:nvSpPr>
        <p:spPr>
          <a:xfrm>
            <a:off x="7240556" y="2567874"/>
            <a:ext cx="4149104" cy="3108543"/>
          </a:xfrm>
          <a:prstGeom prst="rect">
            <a:avLst/>
          </a:prstGeom>
        </p:spPr>
        <p:txBody>
          <a:bodyPr wrap="square">
            <a:spAutoFit/>
          </a:bodyPr>
          <a:lstStyle/>
          <a:p>
            <a:r>
              <a:rPr lang="en-US" sz="2800" b="1" dirty="0">
                <a:solidFill>
                  <a:schemeClr val="bg1"/>
                </a:solidFill>
                <a:latin typeface="Open Sans"/>
              </a:rPr>
              <a:t>Each miracle points to something larger than the event itself, and to look for specific truths about God and His work that the miracle affirms.</a:t>
            </a:r>
            <a:endParaRPr lang="en-US" sz="2800" b="1" dirty="0">
              <a:solidFill>
                <a:schemeClr val="bg1"/>
              </a:solidFill>
            </a:endParaRPr>
          </a:p>
        </p:txBody>
      </p:sp>
      <p:sp>
        <p:nvSpPr>
          <p:cNvPr id="13" name="TextBox 12"/>
          <p:cNvSpPr txBox="1"/>
          <p:nvPr/>
        </p:nvSpPr>
        <p:spPr>
          <a:xfrm>
            <a:off x="10735733" y="6488668"/>
            <a:ext cx="1456267" cy="369332"/>
          </a:xfrm>
          <a:prstGeom prst="rect">
            <a:avLst/>
          </a:prstGeom>
          <a:noFill/>
        </p:spPr>
        <p:txBody>
          <a:bodyPr wrap="square" rtlCol="0">
            <a:spAutoFit/>
          </a:bodyPr>
          <a:lstStyle/>
          <a:p>
            <a:pPr algn="r"/>
            <a:r>
              <a:rPr lang="en-US" dirty="0">
                <a:solidFill>
                  <a:schemeClr val="bg1"/>
                </a:solidFill>
              </a:rPr>
              <a:t>(5)</a:t>
            </a:r>
          </a:p>
        </p:txBody>
      </p:sp>
    </p:spTree>
    <p:extLst>
      <p:ext uri="{BB962C8B-B14F-4D97-AF65-F5344CB8AC3E}">
        <p14:creationId xmlns:p14="http://schemas.microsoft.com/office/powerpoint/2010/main" val="164636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039600" cy="480131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AutoNum type="arabicPeriod"/>
            </a:pPr>
            <a:r>
              <a:rPr lang="en-US" dirty="0">
                <a:solidFill>
                  <a:schemeClr val="bg1"/>
                </a:solidFill>
              </a:rPr>
              <a:t>Joshua J. Mark </a:t>
            </a:r>
            <a:r>
              <a:rPr lang="en-US" i="1" dirty="0">
                <a:solidFill>
                  <a:schemeClr val="bg1"/>
                </a:solidFill>
              </a:rPr>
              <a:t>Ancient History Encyclopedia</a:t>
            </a:r>
          </a:p>
          <a:p>
            <a:pPr marL="342900" indent="-342900">
              <a:buAutoNum type="arabicPeriod"/>
            </a:pPr>
            <a:r>
              <a:rPr lang="en-US" i="1" dirty="0">
                <a:solidFill>
                  <a:schemeClr val="bg1"/>
                </a:solidFill>
              </a:rPr>
              <a:t>Wikipedia </a:t>
            </a:r>
          </a:p>
          <a:p>
            <a:pPr marL="342900" indent="-342900">
              <a:buAutoNum type="arabicPeriod"/>
            </a:pPr>
            <a:r>
              <a:rPr lang="en-US" i="1" dirty="0">
                <a:solidFill>
                  <a:schemeClr val="bg1"/>
                </a:solidFill>
              </a:rPr>
              <a:t>Jewish Virtual Library</a:t>
            </a:r>
          </a:p>
          <a:p>
            <a:pPr marL="342900" indent="-342900">
              <a:buAutoNum type="arabicPeriod"/>
            </a:pPr>
            <a:r>
              <a:rPr lang="en-US" i="1" dirty="0">
                <a:solidFill>
                  <a:schemeClr val="bg1"/>
                </a:solidFill>
              </a:rPr>
              <a:t>Bible Dictionary</a:t>
            </a:r>
          </a:p>
          <a:p>
            <a:pPr marL="342900" indent="-342900">
              <a:buAutoNum type="arabicPeriod"/>
            </a:pPr>
            <a:r>
              <a:rPr lang="en-US" dirty="0">
                <a:solidFill>
                  <a:schemeClr val="bg1"/>
                </a:solidFill>
              </a:rPr>
              <a:t>New Testament Student Manual Institute Chapter 4</a:t>
            </a:r>
          </a:p>
          <a:p>
            <a:pPr marL="342900" indent="-342900">
              <a:buAutoNum type="arabicPeriod"/>
            </a:pPr>
            <a:r>
              <a:rPr lang="en-US" i="1" dirty="0">
                <a:solidFill>
                  <a:schemeClr val="bg1"/>
                </a:solidFill>
                <a:effectLst/>
              </a:rPr>
              <a:t>Teachings of Gordon B. Hinckley</a:t>
            </a:r>
            <a:r>
              <a:rPr lang="en-US" i="0" dirty="0">
                <a:solidFill>
                  <a:schemeClr val="bg1"/>
                </a:solidFill>
                <a:effectLst/>
              </a:rPr>
              <a:t>, 304</a:t>
            </a:r>
          </a:p>
          <a:p>
            <a:pPr marL="342900" indent="-342900" fontAlgn="base">
              <a:buFont typeface="+mj-lt"/>
              <a:buAutoNum type="arabicPeriod" startAt="8"/>
            </a:pPr>
            <a:r>
              <a:rPr lang="en-US" dirty="0">
                <a:solidFill>
                  <a:schemeClr val="bg1"/>
                </a:solidFill>
              </a:rPr>
              <a:t>President Harold B. Lee (</a:t>
            </a:r>
            <a:r>
              <a:rPr lang="en-US" i="1" dirty="0">
                <a:solidFill>
                  <a:schemeClr val="bg1"/>
                </a:solidFill>
              </a:rPr>
              <a:t>Ensign, </a:t>
            </a:r>
            <a:r>
              <a:rPr lang="en-US" dirty="0">
                <a:solidFill>
                  <a:schemeClr val="bg1"/>
                </a:solidFill>
              </a:rPr>
              <a:t>July 1973, p. 123.)</a:t>
            </a:r>
          </a:p>
          <a:p>
            <a:pPr marL="342900" indent="-342900" fontAlgn="base">
              <a:buFontTx/>
              <a:buAutoNum type="arabicPeriod" startAt="8"/>
            </a:pPr>
            <a:r>
              <a:rPr lang="en-US" dirty="0">
                <a:solidFill>
                  <a:schemeClr val="bg1"/>
                </a:solidFill>
              </a:rPr>
              <a:t>Rex C. Reeve, Jr., </a:t>
            </a:r>
            <a:r>
              <a:rPr lang="en-US" i="1" dirty="0">
                <a:solidFill>
                  <a:schemeClr val="bg1"/>
                </a:solidFill>
              </a:rPr>
              <a:t>Studies in Scripture, Vol. 5: The Gospels, </a:t>
            </a:r>
            <a:r>
              <a:rPr lang="en-US" dirty="0" err="1">
                <a:solidFill>
                  <a:schemeClr val="bg1"/>
                </a:solidFill>
              </a:rPr>
              <a:t>ed</a:t>
            </a:r>
            <a:r>
              <a:rPr lang="en-US" dirty="0">
                <a:solidFill>
                  <a:schemeClr val="bg1"/>
                </a:solidFill>
              </a:rPr>
              <a:t> by Kent P. Jackson and Robert L. Millet, 226.)</a:t>
            </a:r>
          </a:p>
          <a:p>
            <a:pPr marL="342900" indent="-342900" fontAlgn="base">
              <a:buFontTx/>
              <a:buAutoNum type="arabicPeriod" startAt="8"/>
            </a:pPr>
            <a:r>
              <a:rPr lang="en-US" dirty="0">
                <a:solidFill>
                  <a:schemeClr val="bg1"/>
                </a:solidFill>
                <a:latin typeface="Open Sans"/>
              </a:rPr>
              <a:t>President Thomas S. Monson  (“Meeting Life’s Challenges,”</a:t>
            </a:r>
            <a:r>
              <a:rPr lang="en-US" i="1" dirty="0">
                <a:solidFill>
                  <a:schemeClr val="bg1"/>
                </a:solidFill>
                <a:latin typeface="Open Sans"/>
              </a:rPr>
              <a:t> Ensign,</a:t>
            </a:r>
            <a:r>
              <a:rPr lang="en-US" dirty="0">
                <a:solidFill>
                  <a:schemeClr val="bg1"/>
                </a:solidFill>
                <a:latin typeface="Open Sans"/>
              </a:rPr>
              <a:t> Nov. 1993, 71).</a:t>
            </a:r>
          </a:p>
          <a:p>
            <a:pPr marL="342900" indent="-342900" fontAlgn="base">
              <a:buFontTx/>
              <a:buAutoNum type="arabicPeriod" startAt="8"/>
            </a:pPr>
            <a:r>
              <a:rPr lang="en-US" sz="1800" b="0" i="0" dirty="0">
                <a:solidFill>
                  <a:schemeClr val="bg1"/>
                </a:solidFill>
                <a:effectLst/>
                <a:latin typeface="Calibri" panose="020F0502020204030204" pitchFamily="34" charset="0"/>
              </a:rPr>
              <a:t>Dallin H. Oaks, “</a:t>
            </a:r>
            <a:r>
              <a:rPr lang="en-US" sz="1800" b="0" i="0" u="none" strike="noStrike" dirty="0">
                <a:solidFill>
                  <a:schemeClr val="bg1"/>
                </a:solidFill>
                <a:effectLst/>
                <a:latin typeface="Calibri" panose="020F0502020204030204" pitchFamily="34" charset="0"/>
              </a:rPr>
              <a:t>Miracles</a:t>
            </a:r>
            <a:r>
              <a:rPr lang="en-US" sz="1800" b="0" i="0" dirty="0">
                <a:solidFill>
                  <a:schemeClr val="bg1"/>
                </a:solidFill>
                <a:effectLst/>
                <a:latin typeface="Calibri" panose="020F0502020204030204" pitchFamily="34" charset="0"/>
              </a:rPr>
              <a:t>,” </a:t>
            </a:r>
            <a:r>
              <a:rPr lang="en-US" sz="1800" b="0" i="1" dirty="0">
                <a:solidFill>
                  <a:schemeClr val="bg1"/>
                </a:solidFill>
                <a:effectLst/>
                <a:latin typeface="Calibri" panose="020F0502020204030204" pitchFamily="34" charset="0"/>
              </a:rPr>
              <a:t>Ensign</a:t>
            </a:r>
            <a:r>
              <a:rPr lang="en-US" sz="1800" b="0" i="0" dirty="0">
                <a:solidFill>
                  <a:schemeClr val="bg1"/>
                </a:solidFill>
                <a:effectLst/>
                <a:latin typeface="Calibri" panose="020F0502020204030204" pitchFamily="34" charset="0"/>
              </a:rPr>
              <a:t>, June 2001, 6</a:t>
            </a:r>
            <a:endParaRPr lang="en-US" dirty="0">
              <a:solidFill>
                <a:schemeClr val="bg1"/>
              </a:solidFill>
              <a:latin typeface="Open Sans"/>
            </a:endParaRPr>
          </a:p>
          <a:p>
            <a:pPr marL="342900" indent="-342900" fontAlgn="base">
              <a:buFontTx/>
              <a:buAutoNum type="arabicPeriod" startAt="8"/>
            </a:pPr>
            <a:endParaRPr lang="en-US" dirty="0">
              <a:solidFill>
                <a:schemeClr val="bg1"/>
              </a:solidFill>
            </a:endParaRPr>
          </a:p>
          <a:p>
            <a:pPr marL="342900" indent="-342900" fontAlgn="base">
              <a:buFontTx/>
              <a:buAutoNum type="arabicPeriod" startAt="8"/>
            </a:pPr>
            <a:endParaRPr lang="en-US" dirty="0">
              <a:solidFill>
                <a:schemeClr val="bg1"/>
              </a:solidFill>
            </a:endParaRPr>
          </a:p>
          <a:p>
            <a:pPr marL="342900" indent="-342900" fontAlgn="base">
              <a:buFontTx/>
              <a:buAutoNum type="arabicPeriod" startAt="8"/>
            </a:pPr>
            <a:endParaRPr lang="en-US" dirty="0">
              <a:solidFill>
                <a:schemeClr val="bg1"/>
              </a:solidFill>
            </a:endParaRPr>
          </a:p>
          <a:p>
            <a:pPr marL="342900" indent="-342900" fontAlgn="base">
              <a:buAutoNum type="arabicPeriod" startAt="8"/>
            </a:pPr>
            <a:endParaRPr lang="en-US" dirty="0">
              <a:solidFill>
                <a:schemeClr val="bg1"/>
              </a:solidFill>
            </a:endParaRPr>
          </a:p>
          <a:p>
            <a:pPr marL="342900" indent="-342900">
              <a:buAutoNum type="arabicPeriod"/>
            </a:pPr>
            <a:endParaRPr lang="en-US" dirty="0">
              <a:solidFill>
                <a:schemeClr val="bg1"/>
              </a:solidFill>
            </a:endParaRPr>
          </a:p>
        </p:txBody>
      </p:sp>
      <p:sp>
        <p:nvSpPr>
          <p:cNvPr id="10" name="Footer Placeholder 14">
            <a:extLst>
              <a:ext uri="{FF2B5EF4-FFF2-40B4-BE49-F238E27FC236}">
                <a16:creationId xmlns:a16="http://schemas.microsoft.com/office/drawing/2014/main" id="{CE136B67-4BE0-4EBD-A457-D3E7DED18537}"/>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677834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96200" y="0"/>
            <a:ext cx="4495800" cy="1754326"/>
          </a:xfrm>
          <a:prstGeom prst="rect">
            <a:avLst/>
          </a:prstGeom>
          <a:ln>
            <a:solidFill>
              <a:schemeClr val="tx1"/>
            </a:solidFill>
          </a:ln>
        </p:spPr>
        <p:txBody>
          <a:bodyPr wrap="square">
            <a:spAutoFit/>
          </a:bodyPr>
          <a:lstStyle/>
          <a:p>
            <a:r>
              <a:rPr lang="en-US" sz="1200" b="1" i="0" dirty="0">
                <a:effectLst/>
              </a:rPr>
              <a:t>Ruins of a Capernaum </a:t>
            </a:r>
            <a:r>
              <a:rPr lang="en-US" sz="1200" b="0" i="0" dirty="0">
                <a:effectLst/>
              </a:rPr>
              <a:t>synagogue dating to the fourth or fifth century A.D. Beneath the remains of the white limestone synagogue, the black basalt foundation of an earlier synagogue can be seen. It has been dated to the first century A.D. and is likely the synagogue built by the centurion, as described in </a:t>
            </a:r>
            <a:r>
              <a:rPr lang="en-US" sz="1200" b="0" i="0" u="none" strike="noStrike" dirty="0">
                <a:effectLst/>
              </a:rPr>
              <a:t>Luke 7:5</a:t>
            </a:r>
            <a:r>
              <a:rPr lang="en-US" sz="1200" b="0" i="0" dirty="0">
                <a:effectLst/>
              </a:rPr>
              <a:t>. In this synagogue, the Savior taught (see </a:t>
            </a:r>
            <a:r>
              <a:rPr lang="en-US" sz="1200" b="0" i="0" u="none" strike="noStrike" dirty="0">
                <a:effectLst/>
              </a:rPr>
              <a:t>Mark 1:21</a:t>
            </a:r>
            <a:r>
              <a:rPr lang="en-US" sz="1200" b="0" i="0" dirty="0">
                <a:effectLst/>
              </a:rPr>
              <a:t>; </a:t>
            </a:r>
            <a:r>
              <a:rPr lang="en-US" sz="1200" b="0" i="0" u="none" strike="noStrike" dirty="0">
                <a:effectLst/>
              </a:rPr>
              <a:t>John 6:59</a:t>
            </a:r>
            <a:r>
              <a:rPr lang="en-US" sz="1200" b="0" i="0" dirty="0">
                <a:effectLst/>
              </a:rPr>
              <a:t>), cast evil spirits out of a man (see </a:t>
            </a:r>
            <a:r>
              <a:rPr lang="en-US" sz="1200" b="0" i="0" u="none" strike="noStrike" dirty="0">
                <a:effectLst/>
              </a:rPr>
              <a:t>Mark 1:21–26</a:t>
            </a:r>
            <a:r>
              <a:rPr lang="en-US" sz="1200" b="0" i="0" dirty="0">
                <a:effectLst/>
              </a:rPr>
              <a:t>), and healed a man with a withered hand (see </a:t>
            </a:r>
            <a:r>
              <a:rPr lang="en-US" sz="1200" b="0" i="0" u="none" strike="noStrike" dirty="0">
                <a:effectLst/>
              </a:rPr>
              <a:t>Mark 2:1</a:t>
            </a:r>
            <a:r>
              <a:rPr lang="en-US" sz="1200" b="0" i="0" dirty="0">
                <a:effectLst/>
              </a:rPr>
              <a:t>; </a:t>
            </a:r>
            <a:r>
              <a:rPr lang="en-US" sz="1200" b="0" i="0" u="none" strike="noStrike" dirty="0">
                <a:effectLst/>
              </a:rPr>
              <a:t>3:1–5</a:t>
            </a:r>
            <a:r>
              <a:rPr lang="en-US" sz="1200" b="0" i="0" dirty="0">
                <a:effectLst/>
              </a:rPr>
              <a:t>).</a:t>
            </a:r>
          </a:p>
          <a:p>
            <a:r>
              <a:rPr lang="en-US" sz="1200" dirty="0">
                <a:latin typeface="Open Sans"/>
              </a:rPr>
              <a:t>NT Student Institute Manual Chapter 4</a:t>
            </a:r>
            <a:endParaRPr lang="en-US" sz="1200" dirty="0"/>
          </a:p>
        </p:txBody>
      </p:sp>
      <p:sp>
        <p:nvSpPr>
          <p:cNvPr id="9" name="Rectangle 8"/>
          <p:cNvSpPr/>
          <p:nvPr/>
        </p:nvSpPr>
        <p:spPr>
          <a:xfrm>
            <a:off x="7696200" y="1754326"/>
            <a:ext cx="4495800" cy="3785652"/>
          </a:xfrm>
          <a:prstGeom prst="rect">
            <a:avLst/>
          </a:prstGeom>
          <a:ln>
            <a:solidFill>
              <a:schemeClr val="tx1"/>
            </a:solidFill>
          </a:ln>
        </p:spPr>
        <p:txBody>
          <a:bodyPr wrap="square">
            <a:spAutoFit/>
          </a:bodyPr>
          <a:lstStyle/>
          <a:p>
            <a:r>
              <a:rPr lang="en-US" sz="1200" b="1" dirty="0"/>
              <a:t>Miracles of Jesus:</a:t>
            </a:r>
          </a:p>
          <a:p>
            <a:r>
              <a:rPr lang="en-US" sz="1200" dirty="0"/>
              <a:t>"The miracles performed by Jesus were an important part of his earthly ministry. He used miracles to show compassion, to teach, to inspire, to motivate, and to testify that he was the true Messiah. After his death and resurrection, his disciples continued to perform miracles and to testify that he was the Messiah, the Son of God who had come in power and authority. </a:t>
            </a:r>
          </a:p>
          <a:p>
            <a:endParaRPr lang="en-US" sz="1200" dirty="0"/>
          </a:p>
          <a:p>
            <a:r>
              <a:rPr lang="en-US" sz="1200" dirty="0"/>
              <a:t>The Gospel writers used his miracles to testify that he had power over all enemies. The healing of the leper, the centurion's servant, and Peter's mother-in-law testified that his power extends to persons of all nations, both Jew and Gentile. The calming of the sea extended his power to include power over nature and the elements. Casting out the unclean spirits testified of his power over devils and all evil... For individuals in all generations, accounts of the miracles reveal the power of Jesus over all enemies and testify that he was the Son of God and that he had sufficient power to perform the Atonement and bring immortality and the possibility of eternal life to all men." (Rex C. Reeve, Jr., </a:t>
            </a:r>
            <a:r>
              <a:rPr lang="en-US" sz="1200" i="1" dirty="0"/>
              <a:t>Studies in Scripture, Vol. 5: The Gospels, </a:t>
            </a:r>
            <a:r>
              <a:rPr lang="en-US" sz="1200" dirty="0" err="1"/>
              <a:t>ed</a:t>
            </a:r>
            <a:r>
              <a:rPr lang="en-US" sz="1200" dirty="0"/>
              <a:t> by Kent P. Jackson and Robert L. Millet, 226.)</a:t>
            </a:r>
          </a:p>
        </p:txBody>
      </p:sp>
      <p:graphicFrame>
        <p:nvGraphicFramePr>
          <p:cNvPr id="10" name="Table 9"/>
          <p:cNvGraphicFramePr>
            <a:graphicFrameLocks noGrp="1"/>
          </p:cNvGraphicFramePr>
          <p:nvPr/>
        </p:nvGraphicFramePr>
        <p:xfrm>
          <a:off x="154562" y="145915"/>
          <a:ext cx="7462194" cy="6399179"/>
        </p:xfrm>
        <a:graphic>
          <a:graphicData uri="http://schemas.openxmlformats.org/drawingml/2006/table">
            <a:tbl>
              <a:tblPr firstRow="1" bandRow="1">
                <a:tableStyleId>{5940675A-B579-460E-94D1-54222C63F5DA}</a:tableStyleId>
              </a:tblPr>
              <a:tblGrid>
                <a:gridCol w="3374210">
                  <a:extLst>
                    <a:ext uri="{9D8B030D-6E8A-4147-A177-3AD203B41FA5}">
                      <a16:colId xmlns:a16="http://schemas.microsoft.com/office/drawing/2014/main" val="20000"/>
                    </a:ext>
                  </a:extLst>
                </a:gridCol>
                <a:gridCol w="1103107">
                  <a:extLst>
                    <a:ext uri="{9D8B030D-6E8A-4147-A177-3AD203B41FA5}">
                      <a16:colId xmlns:a16="http://schemas.microsoft.com/office/drawing/2014/main" val="20001"/>
                    </a:ext>
                  </a:extLst>
                </a:gridCol>
                <a:gridCol w="1038218">
                  <a:extLst>
                    <a:ext uri="{9D8B030D-6E8A-4147-A177-3AD203B41FA5}">
                      <a16:colId xmlns:a16="http://schemas.microsoft.com/office/drawing/2014/main" val="20002"/>
                    </a:ext>
                  </a:extLst>
                </a:gridCol>
                <a:gridCol w="1038218">
                  <a:extLst>
                    <a:ext uri="{9D8B030D-6E8A-4147-A177-3AD203B41FA5}">
                      <a16:colId xmlns:a16="http://schemas.microsoft.com/office/drawing/2014/main" val="20003"/>
                    </a:ext>
                  </a:extLst>
                </a:gridCol>
                <a:gridCol w="908441">
                  <a:extLst>
                    <a:ext uri="{9D8B030D-6E8A-4147-A177-3AD203B41FA5}">
                      <a16:colId xmlns:a16="http://schemas.microsoft.com/office/drawing/2014/main" val="20004"/>
                    </a:ext>
                  </a:extLst>
                </a:gridCol>
              </a:tblGrid>
              <a:tr h="379379">
                <a:tc>
                  <a:txBody>
                    <a:bodyPr/>
                    <a:lstStyle/>
                    <a:p>
                      <a:r>
                        <a:rPr lang="en-US" sz="1200" dirty="0"/>
                        <a:t>Event</a:t>
                      </a:r>
                    </a:p>
                  </a:txBody>
                  <a:tcPr/>
                </a:tc>
                <a:tc>
                  <a:txBody>
                    <a:bodyPr/>
                    <a:lstStyle/>
                    <a:p>
                      <a:r>
                        <a:rPr lang="en-US" sz="1200" dirty="0"/>
                        <a:t>Matthew</a:t>
                      </a:r>
                    </a:p>
                  </a:txBody>
                  <a:tcPr/>
                </a:tc>
                <a:tc>
                  <a:txBody>
                    <a:bodyPr/>
                    <a:lstStyle/>
                    <a:p>
                      <a:r>
                        <a:rPr lang="en-US" sz="1200" dirty="0"/>
                        <a:t>Mark</a:t>
                      </a:r>
                    </a:p>
                  </a:txBody>
                  <a:tcPr/>
                </a:tc>
                <a:tc>
                  <a:txBody>
                    <a:bodyPr/>
                    <a:lstStyle/>
                    <a:p>
                      <a:r>
                        <a:rPr lang="en-US" sz="1200" dirty="0"/>
                        <a:t>Luke </a:t>
                      </a:r>
                    </a:p>
                  </a:txBody>
                  <a:tcPr/>
                </a:tc>
                <a:tc>
                  <a:txBody>
                    <a:bodyPr/>
                    <a:lstStyle/>
                    <a:p>
                      <a:r>
                        <a:rPr lang="en-US" sz="1200" dirty="0"/>
                        <a:t>John</a:t>
                      </a:r>
                    </a:p>
                  </a:txBody>
                  <a:tcPr/>
                </a:tc>
                <a:extLst>
                  <a:ext uri="{0D108BD9-81ED-4DB2-BD59-A6C34878D82A}">
                    <a16:rowId xmlns:a16="http://schemas.microsoft.com/office/drawing/2014/main" val="10000"/>
                  </a:ext>
                </a:extLst>
              </a:tr>
              <a:tr h="370840">
                <a:tc>
                  <a:txBody>
                    <a:bodyPr/>
                    <a:lstStyle/>
                    <a:p>
                      <a:r>
                        <a:rPr lang="en-US" sz="1200" dirty="0"/>
                        <a:t>Jesus Heals Peter’s Mother-in-Law and Others</a:t>
                      </a:r>
                    </a:p>
                  </a:txBody>
                  <a:tcPr/>
                </a:tc>
                <a:tc>
                  <a:txBody>
                    <a:bodyPr/>
                    <a:lstStyle/>
                    <a:p>
                      <a:r>
                        <a:rPr lang="en-US" sz="1200" dirty="0"/>
                        <a:t>8:14-17</a:t>
                      </a:r>
                    </a:p>
                  </a:txBody>
                  <a:tcPr/>
                </a:tc>
                <a:tc>
                  <a:txBody>
                    <a:bodyPr/>
                    <a:lstStyle/>
                    <a:p>
                      <a:r>
                        <a:rPr lang="en-US" sz="1200" dirty="0"/>
                        <a:t>1:29-34</a:t>
                      </a:r>
                    </a:p>
                  </a:txBody>
                  <a:tcPr/>
                </a:tc>
                <a:tc>
                  <a:txBody>
                    <a:bodyPr/>
                    <a:lstStyle/>
                    <a:p>
                      <a:r>
                        <a:rPr lang="en-US" sz="1200" dirty="0"/>
                        <a:t>4:38-41</a:t>
                      </a:r>
                    </a:p>
                  </a:txBody>
                  <a:tcPr/>
                </a:tc>
                <a:tc>
                  <a:txBody>
                    <a:bodyPr/>
                    <a:lstStyle/>
                    <a:p>
                      <a:endParaRPr lang="en-US" sz="1200" dirty="0"/>
                    </a:p>
                  </a:txBody>
                  <a:tcPr/>
                </a:tc>
                <a:extLst>
                  <a:ext uri="{0D108BD9-81ED-4DB2-BD59-A6C34878D82A}">
                    <a16:rowId xmlns:a16="http://schemas.microsoft.com/office/drawing/2014/main" val="10001"/>
                  </a:ext>
                </a:extLst>
              </a:tr>
              <a:tr h="370840">
                <a:tc>
                  <a:txBody>
                    <a:bodyPr/>
                    <a:lstStyle/>
                    <a:p>
                      <a:r>
                        <a:rPr lang="en-US" sz="1200" dirty="0"/>
                        <a:t>Jesus Cleanses a Leper</a:t>
                      </a:r>
                    </a:p>
                  </a:txBody>
                  <a:tcPr/>
                </a:tc>
                <a:tc>
                  <a:txBody>
                    <a:bodyPr/>
                    <a:lstStyle/>
                    <a:p>
                      <a:r>
                        <a:rPr lang="en-US" sz="1200" dirty="0"/>
                        <a:t>8:2-4</a:t>
                      </a:r>
                    </a:p>
                  </a:txBody>
                  <a:tcPr/>
                </a:tc>
                <a:tc>
                  <a:txBody>
                    <a:bodyPr/>
                    <a:lstStyle/>
                    <a:p>
                      <a:r>
                        <a:rPr lang="en-US" sz="1200" dirty="0"/>
                        <a:t>1:40-45</a:t>
                      </a:r>
                    </a:p>
                  </a:txBody>
                  <a:tcPr/>
                </a:tc>
                <a:tc>
                  <a:txBody>
                    <a:bodyPr/>
                    <a:lstStyle/>
                    <a:p>
                      <a:r>
                        <a:rPr lang="en-US" sz="1200" dirty="0"/>
                        <a:t>5:12-16</a:t>
                      </a:r>
                    </a:p>
                  </a:txBody>
                  <a:tcPr/>
                </a:tc>
                <a:tc>
                  <a:txBody>
                    <a:bodyPr/>
                    <a:lstStyle/>
                    <a:p>
                      <a:endParaRPr lang="en-US" sz="1200" dirty="0"/>
                    </a:p>
                  </a:txBody>
                  <a:tcPr/>
                </a:tc>
                <a:extLst>
                  <a:ext uri="{0D108BD9-81ED-4DB2-BD59-A6C34878D82A}">
                    <a16:rowId xmlns:a16="http://schemas.microsoft.com/office/drawing/2014/main" val="10002"/>
                  </a:ext>
                </a:extLst>
              </a:tr>
              <a:tr h="370840">
                <a:tc>
                  <a:txBody>
                    <a:bodyPr/>
                    <a:lstStyle/>
                    <a:p>
                      <a:r>
                        <a:rPr lang="en-US" sz="1200" dirty="0"/>
                        <a:t>Jesus Heals a Man with Palsy</a:t>
                      </a:r>
                    </a:p>
                  </a:txBody>
                  <a:tcPr/>
                </a:tc>
                <a:tc>
                  <a:txBody>
                    <a:bodyPr/>
                    <a:lstStyle/>
                    <a:p>
                      <a:r>
                        <a:rPr lang="en-US" sz="1200" dirty="0"/>
                        <a:t>9:2-8</a:t>
                      </a:r>
                    </a:p>
                  </a:txBody>
                  <a:tcPr/>
                </a:tc>
                <a:tc>
                  <a:txBody>
                    <a:bodyPr/>
                    <a:lstStyle/>
                    <a:p>
                      <a:r>
                        <a:rPr lang="en-US" sz="1200" dirty="0"/>
                        <a:t>2:1-12</a:t>
                      </a:r>
                    </a:p>
                  </a:txBody>
                  <a:tcPr/>
                </a:tc>
                <a:tc>
                  <a:txBody>
                    <a:bodyPr/>
                    <a:lstStyle/>
                    <a:p>
                      <a:r>
                        <a:rPr lang="en-US" sz="1200" dirty="0"/>
                        <a:t>5:17-26</a:t>
                      </a:r>
                    </a:p>
                  </a:txBody>
                  <a:tcPr/>
                </a:tc>
                <a:tc>
                  <a:txBody>
                    <a:bodyPr/>
                    <a:lstStyle/>
                    <a:p>
                      <a:endParaRPr lang="en-US" sz="1200" dirty="0"/>
                    </a:p>
                  </a:txBody>
                  <a:tcPr/>
                </a:tc>
                <a:extLst>
                  <a:ext uri="{0D108BD9-81ED-4DB2-BD59-A6C34878D82A}">
                    <a16:rowId xmlns:a16="http://schemas.microsoft.com/office/drawing/2014/main" val="10003"/>
                  </a:ext>
                </a:extLst>
              </a:tr>
              <a:tr h="370840">
                <a:tc>
                  <a:txBody>
                    <a:bodyPr/>
                    <a:lstStyle/>
                    <a:p>
                      <a:r>
                        <a:rPr lang="en-US" sz="1200" dirty="0"/>
                        <a:t>Matthew Follows Jesus</a:t>
                      </a:r>
                    </a:p>
                  </a:txBody>
                  <a:tcPr/>
                </a:tc>
                <a:tc>
                  <a:txBody>
                    <a:bodyPr/>
                    <a:lstStyle/>
                    <a:p>
                      <a:r>
                        <a:rPr lang="en-US" sz="1200" dirty="0"/>
                        <a:t>9:9</a:t>
                      </a:r>
                    </a:p>
                  </a:txBody>
                  <a:tcPr/>
                </a:tc>
                <a:tc>
                  <a:txBody>
                    <a:bodyPr/>
                    <a:lstStyle/>
                    <a:p>
                      <a:r>
                        <a:rPr lang="en-US" sz="1200" dirty="0"/>
                        <a:t>2:13-14</a:t>
                      </a:r>
                    </a:p>
                  </a:txBody>
                  <a:tcPr/>
                </a:tc>
                <a:tc>
                  <a:txBody>
                    <a:bodyPr/>
                    <a:lstStyle/>
                    <a:p>
                      <a:r>
                        <a:rPr lang="en-US" sz="1200" dirty="0"/>
                        <a:t>5:27, 28</a:t>
                      </a:r>
                    </a:p>
                  </a:txBody>
                  <a:tcPr/>
                </a:tc>
                <a:tc>
                  <a:txBody>
                    <a:bodyPr/>
                    <a:lstStyle/>
                    <a:p>
                      <a:endParaRPr lang="en-US" sz="1200" dirty="0"/>
                    </a:p>
                  </a:txBody>
                  <a:tcPr/>
                </a:tc>
                <a:extLst>
                  <a:ext uri="{0D108BD9-81ED-4DB2-BD59-A6C34878D82A}">
                    <a16:rowId xmlns:a16="http://schemas.microsoft.com/office/drawing/2014/main" val="10004"/>
                  </a:ext>
                </a:extLst>
              </a:tr>
              <a:tr h="370840">
                <a:tc>
                  <a:txBody>
                    <a:bodyPr/>
                    <a:lstStyle/>
                    <a:p>
                      <a:r>
                        <a:rPr lang="en-US" sz="1200" dirty="0"/>
                        <a:t>Jesus Came to Call Sinners to Repentance</a:t>
                      </a:r>
                    </a:p>
                  </a:txBody>
                  <a:tcPr/>
                </a:tc>
                <a:tc>
                  <a:txBody>
                    <a:bodyPr/>
                    <a:lstStyle/>
                    <a:p>
                      <a:r>
                        <a:rPr lang="en-US" sz="1200" dirty="0"/>
                        <a:t>9:10-13</a:t>
                      </a:r>
                    </a:p>
                  </a:txBody>
                  <a:tcPr/>
                </a:tc>
                <a:tc>
                  <a:txBody>
                    <a:bodyPr/>
                    <a:lstStyle/>
                    <a:p>
                      <a:r>
                        <a:rPr lang="en-US" sz="1200" dirty="0"/>
                        <a:t>2:15-17</a:t>
                      </a:r>
                    </a:p>
                  </a:txBody>
                  <a:tcPr/>
                </a:tc>
                <a:tc>
                  <a:txBody>
                    <a:bodyPr/>
                    <a:lstStyle/>
                    <a:p>
                      <a:r>
                        <a:rPr lang="en-US" sz="1200" dirty="0"/>
                        <a:t>5:29-32</a:t>
                      </a:r>
                    </a:p>
                  </a:txBody>
                  <a:tcPr/>
                </a:tc>
                <a:tc>
                  <a:txBody>
                    <a:bodyPr/>
                    <a:lstStyle/>
                    <a:p>
                      <a:endParaRPr lang="en-US" sz="1200" dirty="0"/>
                    </a:p>
                  </a:txBody>
                  <a:tcPr/>
                </a:tc>
                <a:extLst>
                  <a:ext uri="{0D108BD9-81ED-4DB2-BD59-A6C34878D82A}">
                    <a16:rowId xmlns:a16="http://schemas.microsoft.com/office/drawing/2014/main" val="10005"/>
                  </a:ext>
                </a:extLst>
              </a:tr>
              <a:tr h="370840">
                <a:tc>
                  <a:txBody>
                    <a:bodyPr/>
                    <a:lstStyle/>
                    <a:p>
                      <a:r>
                        <a:rPr lang="en-US" sz="1200" dirty="0"/>
                        <a:t>Jesus is the New law</a:t>
                      </a:r>
                    </a:p>
                  </a:txBody>
                  <a:tcPr/>
                </a:tc>
                <a:tc>
                  <a:txBody>
                    <a:bodyPr/>
                    <a:lstStyle/>
                    <a:p>
                      <a:r>
                        <a:rPr lang="en-US" sz="1200" dirty="0"/>
                        <a:t>9:14-17</a:t>
                      </a:r>
                    </a:p>
                  </a:txBody>
                  <a:tcPr/>
                </a:tc>
                <a:tc>
                  <a:txBody>
                    <a:bodyPr/>
                    <a:lstStyle/>
                    <a:p>
                      <a:r>
                        <a:rPr lang="en-US" sz="1200" dirty="0"/>
                        <a:t>2:18-22</a:t>
                      </a:r>
                    </a:p>
                  </a:txBody>
                  <a:tcPr/>
                </a:tc>
                <a:tc>
                  <a:txBody>
                    <a:bodyPr/>
                    <a:lstStyle/>
                    <a:p>
                      <a:r>
                        <a:rPr lang="en-US" sz="1200" dirty="0"/>
                        <a:t>5:33-39</a:t>
                      </a:r>
                    </a:p>
                  </a:txBody>
                  <a:tcPr/>
                </a:tc>
                <a:tc>
                  <a:txBody>
                    <a:bodyPr/>
                    <a:lstStyle/>
                    <a:p>
                      <a:endParaRPr lang="en-US" sz="1200" dirty="0"/>
                    </a:p>
                  </a:txBody>
                  <a:tcPr/>
                </a:tc>
                <a:extLst>
                  <a:ext uri="{0D108BD9-81ED-4DB2-BD59-A6C34878D82A}">
                    <a16:rowId xmlns:a16="http://schemas.microsoft.com/office/drawing/2014/main" val="10006"/>
                  </a:ext>
                </a:extLst>
              </a:tr>
              <a:tr h="370840">
                <a:tc>
                  <a:txBody>
                    <a:bodyPr/>
                    <a:lstStyle/>
                    <a:p>
                      <a:r>
                        <a:rPr lang="en-US" sz="1200" dirty="0"/>
                        <a:t>Call and Ordination of the Twelve Apostles</a:t>
                      </a:r>
                    </a:p>
                  </a:txBody>
                  <a:tcPr/>
                </a:tc>
                <a:tc>
                  <a:txBody>
                    <a:bodyPr/>
                    <a:lstStyle/>
                    <a:p>
                      <a:r>
                        <a:rPr lang="en-US" sz="1200" dirty="0"/>
                        <a:t>10:2-4</a:t>
                      </a:r>
                    </a:p>
                  </a:txBody>
                  <a:tcPr/>
                </a:tc>
                <a:tc>
                  <a:txBody>
                    <a:bodyPr/>
                    <a:lstStyle/>
                    <a:p>
                      <a:r>
                        <a:rPr lang="en-US" sz="1200" dirty="0"/>
                        <a:t>3:13-19</a:t>
                      </a:r>
                    </a:p>
                  </a:txBody>
                  <a:tcPr/>
                </a:tc>
                <a:tc>
                  <a:txBody>
                    <a:bodyPr/>
                    <a:lstStyle/>
                    <a:p>
                      <a:r>
                        <a:rPr lang="en-US" sz="1200" dirty="0"/>
                        <a:t>6:12-16</a:t>
                      </a:r>
                    </a:p>
                  </a:txBody>
                  <a:tcPr/>
                </a:tc>
                <a:tc>
                  <a:txBody>
                    <a:bodyPr/>
                    <a:lstStyle/>
                    <a:p>
                      <a:r>
                        <a:rPr lang="en-US" sz="1200" dirty="0"/>
                        <a:t> </a:t>
                      </a:r>
                    </a:p>
                  </a:txBody>
                  <a:tcPr/>
                </a:tc>
                <a:extLst>
                  <a:ext uri="{0D108BD9-81ED-4DB2-BD59-A6C34878D82A}">
                    <a16:rowId xmlns:a16="http://schemas.microsoft.com/office/drawing/2014/main" val="10007"/>
                  </a:ext>
                </a:extLst>
              </a:tr>
              <a:tr h="370840">
                <a:tc>
                  <a:txBody>
                    <a:bodyPr/>
                    <a:lstStyle/>
                    <a:p>
                      <a:r>
                        <a:rPr lang="en-US" sz="1200" dirty="0"/>
                        <a:t>Jesus</a:t>
                      </a:r>
                      <a:r>
                        <a:rPr lang="en-US" sz="1200" baseline="0" dirty="0"/>
                        <a:t> Goes to Capernaum and Heals Centurion’s Servant</a:t>
                      </a:r>
                      <a:endParaRPr lang="en-US" sz="1200" dirty="0"/>
                    </a:p>
                  </a:txBody>
                  <a:tcPr/>
                </a:tc>
                <a:tc>
                  <a:txBody>
                    <a:bodyPr/>
                    <a:lstStyle/>
                    <a:p>
                      <a:r>
                        <a:rPr lang="en-US" sz="1200" dirty="0"/>
                        <a:t>8:1, 5-13</a:t>
                      </a:r>
                    </a:p>
                  </a:txBody>
                  <a:tcPr/>
                </a:tc>
                <a:tc>
                  <a:txBody>
                    <a:bodyPr/>
                    <a:lstStyle/>
                    <a:p>
                      <a:r>
                        <a:rPr lang="en-US" sz="1200" dirty="0"/>
                        <a:t> </a:t>
                      </a:r>
                    </a:p>
                  </a:txBody>
                  <a:tcPr/>
                </a:tc>
                <a:tc>
                  <a:txBody>
                    <a:bodyPr/>
                    <a:lstStyle/>
                    <a:p>
                      <a:r>
                        <a:rPr lang="en-US" sz="1200" dirty="0"/>
                        <a:t>7:1-10</a:t>
                      </a:r>
                    </a:p>
                  </a:txBody>
                  <a:tcPr/>
                </a:tc>
                <a:tc>
                  <a:txBody>
                    <a:bodyPr/>
                    <a:lstStyle/>
                    <a:p>
                      <a:r>
                        <a:rPr lang="en-US" sz="1200" dirty="0"/>
                        <a:t> </a:t>
                      </a:r>
                    </a:p>
                  </a:txBody>
                  <a:tcPr/>
                </a:tc>
                <a:extLst>
                  <a:ext uri="{0D108BD9-81ED-4DB2-BD59-A6C34878D82A}">
                    <a16:rowId xmlns:a16="http://schemas.microsoft.com/office/drawing/2014/main" val="10008"/>
                  </a:ext>
                </a:extLst>
              </a:tr>
              <a:tr h="370840">
                <a:tc>
                  <a:txBody>
                    <a:bodyPr/>
                    <a:lstStyle/>
                    <a:p>
                      <a:r>
                        <a:rPr lang="en-US" sz="1200" dirty="0"/>
                        <a:t>Jesus Calms the Storm at the Sea</a:t>
                      </a:r>
                    </a:p>
                  </a:txBody>
                  <a:tcPr/>
                </a:tc>
                <a:tc>
                  <a:txBody>
                    <a:bodyPr/>
                    <a:lstStyle/>
                    <a:p>
                      <a:r>
                        <a:rPr lang="en-US" sz="1200" dirty="0"/>
                        <a:t>8:18, 23-27</a:t>
                      </a:r>
                    </a:p>
                  </a:txBody>
                  <a:tcPr/>
                </a:tc>
                <a:tc>
                  <a:txBody>
                    <a:bodyPr/>
                    <a:lstStyle/>
                    <a:p>
                      <a:r>
                        <a:rPr lang="en-US" sz="1200" dirty="0"/>
                        <a:t>4:35-41</a:t>
                      </a:r>
                    </a:p>
                  </a:txBody>
                  <a:tcPr/>
                </a:tc>
                <a:tc>
                  <a:txBody>
                    <a:bodyPr/>
                    <a:lstStyle/>
                    <a:p>
                      <a:r>
                        <a:rPr lang="en-US" sz="1200" dirty="0"/>
                        <a:t>8:22-25</a:t>
                      </a:r>
                    </a:p>
                  </a:txBody>
                  <a:tcPr/>
                </a:tc>
                <a:tc>
                  <a:txBody>
                    <a:bodyPr/>
                    <a:lstStyle/>
                    <a:p>
                      <a:r>
                        <a:rPr lang="en-US" sz="1200" dirty="0"/>
                        <a:t> </a:t>
                      </a:r>
                    </a:p>
                  </a:txBody>
                  <a:tcPr/>
                </a:tc>
                <a:extLst>
                  <a:ext uri="{0D108BD9-81ED-4DB2-BD59-A6C34878D82A}">
                    <a16:rowId xmlns:a16="http://schemas.microsoft.com/office/drawing/2014/main" val="10009"/>
                  </a:ext>
                </a:extLst>
              </a:tr>
              <a:tr h="370840">
                <a:tc>
                  <a:txBody>
                    <a:bodyPr/>
                    <a:lstStyle/>
                    <a:p>
                      <a:r>
                        <a:rPr lang="en-US" sz="1200" dirty="0"/>
                        <a:t>Jesus</a:t>
                      </a:r>
                      <a:r>
                        <a:rPr lang="en-US" sz="1200" baseline="0" dirty="0"/>
                        <a:t> Casts Legion of Devils into Swine</a:t>
                      </a:r>
                      <a:endParaRPr lang="en-US" sz="1200" dirty="0"/>
                    </a:p>
                  </a:txBody>
                  <a:tcPr/>
                </a:tc>
                <a:tc>
                  <a:txBody>
                    <a:bodyPr/>
                    <a:lstStyle/>
                    <a:p>
                      <a:r>
                        <a:rPr lang="en-US" sz="1200" dirty="0"/>
                        <a:t>8:28-34</a:t>
                      </a:r>
                    </a:p>
                  </a:txBody>
                  <a:tcPr/>
                </a:tc>
                <a:tc>
                  <a:txBody>
                    <a:bodyPr/>
                    <a:lstStyle/>
                    <a:p>
                      <a:r>
                        <a:rPr lang="en-US" sz="1200" dirty="0"/>
                        <a:t>5:1-20</a:t>
                      </a:r>
                    </a:p>
                  </a:txBody>
                  <a:tcPr/>
                </a:tc>
                <a:tc>
                  <a:txBody>
                    <a:bodyPr/>
                    <a:lstStyle/>
                    <a:p>
                      <a:r>
                        <a:rPr lang="en-US" sz="1200" dirty="0"/>
                        <a:t>8:26-39</a:t>
                      </a:r>
                    </a:p>
                  </a:txBody>
                  <a:tcPr/>
                </a:tc>
                <a:tc>
                  <a:txBody>
                    <a:bodyPr/>
                    <a:lstStyle/>
                    <a:p>
                      <a:endParaRPr lang="en-US" sz="1200" dirty="0"/>
                    </a:p>
                  </a:txBody>
                  <a:tcPr/>
                </a:tc>
                <a:extLst>
                  <a:ext uri="{0D108BD9-81ED-4DB2-BD59-A6C34878D82A}">
                    <a16:rowId xmlns:a16="http://schemas.microsoft.com/office/drawing/2014/main" val="10010"/>
                  </a:ext>
                </a:extLst>
              </a:tr>
              <a:tr h="370840">
                <a:tc>
                  <a:txBody>
                    <a:bodyPr/>
                    <a:lstStyle/>
                    <a:p>
                      <a:r>
                        <a:rPr lang="en-US" sz="1200" dirty="0"/>
                        <a:t>Return to Capernaum</a:t>
                      </a:r>
                    </a:p>
                  </a:txBody>
                  <a:tcPr/>
                </a:tc>
                <a:tc>
                  <a:txBody>
                    <a:bodyPr/>
                    <a:lstStyle/>
                    <a:p>
                      <a:r>
                        <a:rPr lang="en-US" sz="1200" dirty="0"/>
                        <a:t>9:1</a:t>
                      </a:r>
                    </a:p>
                  </a:txBody>
                  <a:tcPr/>
                </a:tc>
                <a:tc>
                  <a:txBody>
                    <a:bodyPr/>
                    <a:lstStyle/>
                    <a:p>
                      <a:r>
                        <a:rPr lang="en-US" sz="1200" dirty="0"/>
                        <a:t>5:21</a:t>
                      </a:r>
                    </a:p>
                  </a:txBody>
                  <a:tcPr/>
                </a:tc>
                <a:tc>
                  <a:txBody>
                    <a:bodyPr/>
                    <a:lstStyle/>
                    <a:p>
                      <a:r>
                        <a:rPr lang="en-US" sz="1200" dirty="0"/>
                        <a:t>8:40</a:t>
                      </a:r>
                    </a:p>
                  </a:txBody>
                  <a:tcPr/>
                </a:tc>
                <a:tc>
                  <a:txBody>
                    <a:bodyPr/>
                    <a:lstStyle/>
                    <a:p>
                      <a:endParaRPr lang="en-US" sz="1200" dirty="0"/>
                    </a:p>
                  </a:txBody>
                  <a:tcPr/>
                </a:tc>
                <a:extLst>
                  <a:ext uri="{0D108BD9-81ED-4DB2-BD59-A6C34878D82A}">
                    <a16:rowId xmlns:a16="http://schemas.microsoft.com/office/drawing/2014/main" val="10011"/>
                  </a:ext>
                </a:extLst>
              </a:tr>
              <a:tr h="370840">
                <a:tc>
                  <a:txBody>
                    <a:bodyPr/>
                    <a:lstStyle/>
                    <a:p>
                      <a:r>
                        <a:rPr lang="en-US" sz="1200" dirty="0" err="1"/>
                        <a:t>Jairus</a:t>
                      </a:r>
                      <a:r>
                        <a:rPr lang="en-US" sz="1200" dirty="0"/>
                        <a:t> Seeks Jesus to Heal His Dying</a:t>
                      </a:r>
                      <a:r>
                        <a:rPr lang="en-US" sz="1200" baseline="0" dirty="0"/>
                        <a:t> Daughter</a:t>
                      </a:r>
                      <a:endParaRPr lang="en-US" sz="1200" dirty="0"/>
                    </a:p>
                  </a:txBody>
                  <a:tcPr/>
                </a:tc>
                <a:tc>
                  <a:txBody>
                    <a:bodyPr/>
                    <a:lstStyle/>
                    <a:p>
                      <a:r>
                        <a:rPr lang="en-US" sz="1200" dirty="0"/>
                        <a:t>9:18, 19</a:t>
                      </a:r>
                    </a:p>
                  </a:txBody>
                  <a:tcPr/>
                </a:tc>
                <a:tc>
                  <a:txBody>
                    <a:bodyPr/>
                    <a:lstStyle/>
                    <a:p>
                      <a:r>
                        <a:rPr lang="en-US" sz="1200" dirty="0"/>
                        <a:t>5:22-24</a:t>
                      </a:r>
                    </a:p>
                  </a:txBody>
                  <a:tcPr/>
                </a:tc>
                <a:tc>
                  <a:txBody>
                    <a:bodyPr/>
                    <a:lstStyle/>
                    <a:p>
                      <a:r>
                        <a:rPr lang="en-US" sz="1200" dirty="0"/>
                        <a:t>8:41, 42</a:t>
                      </a:r>
                    </a:p>
                  </a:txBody>
                  <a:tcPr/>
                </a:tc>
                <a:tc>
                  <a:txBody>
                    <a:bodyPr/>
                    <a:lstStyle/>
                    <a:p>
                      <a:endParaRPr lang="en-US" sz="1200" dirty="0"/>
                    </a:p>
                  </a:txBody>
                  <a:tcPr/>
                </a:tc>
                <a:extLst>
                  <a:ext uri="{0D108BD9-81ED-4DB2-BD59-A6C34878D82A}">
                    <a16:rowId xmlns:a16="http://schemas.microsoft.com/office/drawing/2014/main" val="10012"/>
                  </a:ext>
                </a:extLst>
              </a:tr>
              <a:tr h="370840">
                <a:tc>
                  <a:txBody>
                    <a:bodyPr/>
                    <a:lstStyle/>
                    <a:p>
                      <a:r>
                        <a:rPr lang="en-US" sz="1200" dirty="0"/>
                        <a:t>Woman Touches Jesus and is Healed</a:t>
                      </a:r>
                    </a:p>
                  </a:txBody>
                  <a:tcPr/>
                </a:tc>
                <a:tc>
                  <a:txBody>
                    <a:bodyPr/>
                    <a:lstStyle/>
                    <a:p>
                      <a:r>
                        <a:rPr lang="en-US" sz="1200" dirty="0"/>
                        <a:t>9:20-22</a:t>
                      </a:r>
                    </a:p>
                  </a:txBody>
                  <a:tcPr/>
                </a:tc>
                <a:tc>
                  <a:txBody>
                    <a:bodyPr/>
                    <a:lstStyle/>
                    <a:p>
                      <a:r>
                        <a:rPr lang="en-US" sz="1200" dirty="0"/>
                        <a:t>5:25-34</a:t>
                      </a:r>
                    </a:p>
                  </a:txBody>
                  <a:tcPr/>
                </a:tc>
                <a:tc>
                  <a:txBody>
                    <a:bodyPr/>
                    <a:lstStyle/>
                    <a:p>
                      <a:r>
                        <a:rPr lang="en-US" sz="1200" dirty="0"/>
                        <a:t>8:43-48</a:t>
                      </a:r>
                    </a:p>
                  </a:txBody>
                  <a:tcPr/>
                </a:tc>
                <a:tc>
                  <a:txBody>
                    <a:bodyPr/>
                    <a:lstStyle/>
                    <a:p>
                      <a:endParaRPr lang="en-US" sz="1200" dirty="0"/>
                    </a:p>
                  </a:txBody>
                  <a:tcPr/>
                </a:tc>
                <a:extLst>
                  <a:ext uri="{0D108BD9-81ED-4DB2-BD59-A6C34878D82A}">
                    <a16:rowId xmlns:a16="http://schemas.microsoft.com/office/drawing/2014/main" val="10013"/>
                  </a:ext>
                </a:extLst>
              </a:tr>
              <a:tr h="370840">
                <a:tc>
                  <a:txBody>
                    <a:bodyPr/>
                    <a:lstStyle/>
                    <a:p>
                      <a:r>
                        <a:rPr lang="en-US" sz="1200" dirty="0" err="1"/>
                        <a:t>Jairus</a:t>
                      </a:r>
                      <a:r>
                        <a:rPr lang="en-US" sz="1200" dirty="0"/>
                        <a:t>’ Daughter Raised from Death</a:t>
                      </a:r>
                    </a:p>
                  </a:txBody>
                  <a:tcPr/>
                </a:tc>
                <a:tc>
                  <a:txBody>
                    <a:bodyPr/>
                    <a:lstStyle/>
                    <a:p>
                      <a:r>
                        <a:rPr lang="en-US" sz="1200" dirty="0"/>
                        <a:t>9:23-26</a:t>
                      </a:r>
                    </a:p>
                  </a:txBody>
                  <a:tcPr/>
                </a:tc>
                <a:tc>
                  <a:txBody>
                    <a:bodyPr/>
                    <a:lstStyle/>
                    <a:p>
                      <a:r>
                        <a:rPr lang="en-US" sz="1200" dirty="0"/>
                        <a:t>5:35-43</a:t>
                      </a:r>
                    </a:p>
                  </a:txBody>
                  <a:tcPr/>
                </a:tc>
                <a:tc>
                  <a:txBody>
                    <a:bodyPr/>
                    <a:lstStyle/>
                    <a:p>
                      <a:r>
                        <a:rPr lang="en-US" sz="1200" dirty="0"/>
                        <a:t>8:49-56</a:t>
                      </a:r>
                    </a:p>
                  </a:txBody>
                  <a:tcPr/>
                </a:tc>
                <a:tc>
                  <a:txBody>
                    <a:bodyPr/>
                    <a:lstStyle/>
                    <a:p>
                      <a:endParaRPr lang="en-US" sz="1200" dirty="0"/>
                    </a:p>
                  </a:txBody>
                  <a:tcPr/>
                </a:tc>
                <a:extLst>
                  <a:ext uri="{0D108BD9-81ED-4DB2-BD59-A6C34878D82A}">
                    <a16:rowId xmlns:a16="http://schemas.microsoft.com/office/drawing/2014/main" val="10014"/>
                  </a:ext>
                </a:extLst>
              </a:tr>
              <a:tr h="370840">
                <a:tc>
                  <a:txBody>
                    <a:bodyPr/>
                    <a:lstStyle/>
                    <a:p>
                      <a:r>
                        <a:rPr lang="en-US" sz="1200" dirty="0"/>
                        <a:t>Two Blind Men are Healed</a:t>
                      </a:r>
                    </a:p>
                  </a:txBody>
                  <a:tcPr/>
                </a:tc>
                <a:tc>
                  <a:txBody>
                    <a:bodyPr/>
                    <a:lstStyle/>
                    <a:p>
                      <a:r>
                        <a:rPr lang="en-US" sz="1200" dirty="0"/>
                        <a:t>9:27-31</a:t>
                      </a:r>
                    </a:p>
                  </a:txBody>
                  <a:tcPr/>
                </a:tc>
                <a:tc>
                  <a:txBody>
                    <a:bodyPr/>
                    <a:lstStyle/>
                    <a:p>
                      <a:r>
                        <a:rPr lang="en-US" sz="1200" dirty="0"/>
                        <a:t> </a:t>
                      </a:r>
                    </a:p>
                  </a:txBody>
                  <a:tcPr/>
                </a:tc>
                <a:tc>
                  <a:txBody>
                    <a:bodyPr/>
                    <a:lstStyle/>
                    <a:p>
                      <a:r>
                        <a:rPr lang="en-US" sz="1200" dirty="0"/>
                        <a:t> </a:t>
                      </a:r>
                    </a:p>
                  </a:txBody>
                  <a:tcPr/>
                </a:tc>
                <a:tc>
                  <a:txBody>
                    <a:bodyPr/>
                    <a:lstStyle/>
                    <a:p>
                      <a:endParaRPr lang="en-US" sz="1200" dirty="0"/>
                    </a:p>
                  </a:txBody>
                  <a:tcPr/>
                </a:tc>
                <a:extLst>
                  <a:ext uri="{0D108BD9-81ED-4DB2-BD59-A6C34878D82A}">
                    <a16:rowId xmlns:a16="http://schemas.microsoft.com/office/drawing/2014/main" val="10015"/>
                  </a:ext>
                </a:extLst>
              </a:tr>
              <a:tr h="370840">
                <a:tc>
                  <a:txBody>
                    <a:bodyPr/>
                    <a:lstStyle/>
                    <a:p>
                      <a:r>
                        <a:rPr lang="en-US" sz="1200" dirty="0"/>
                        <a:t>Casting Devil Out of Dumb Man</a:t>
                      </a:r>
                    </a:p>
                  </a:txBody>
                  <a:tcPr/>
                </a:tc>
                <a:tc>
                  <a:txBody>
                    <a:bodyPr/>
                    <a:lstStyle/>
                    <a:p>
                      <a:r>
                        <a:rPr lang="en-US" sz="1200" dirty="0"/>
                        <a:t>9:32-34</a:t>
                      </a:r>
                    </a:p>
                  </a:txBody>
                  <a:tcPr/>
                </a:tc>
                <a:tc>
                  <a:txBody>
                    <a:bodyPr/>
                    <a:lstStyle/>
                    <a:p>
                      <a:r>
                        <a:rPr lang="en-US" sz="1200" dirty="0"/>
                        <a:t> </a:t>
                      </a:r>
                    </a:p>
                  </a:txBody>
                  <a:tcPr/>
                </a:tc>
                <a:tc>
                  <a:txBody>
                    <a:bodyPr/>
                    <a:lstStyle/>
                    <a:p>
                      <a:r>
                        <a:rPr lang="en-US" sz="1200" dirty="0"/>
                        <a:t> </a:t>
                      </a:r>
                    </a:p>
                  </a:txBody>
                  <a:tcPr/>
                </a:tc>
                <a:tc>
                  <a:txBody>
                    <a:bodyPr/>
                    <a:lstStyle/>
                    <a:p>
                      <a:endParaRPr lang="en-US" sz="1200" dirty="0"/>
                    </a:p>
                  </a:txBody>
                  <a:tcPr/>
                </a:tc>
                <a:extLst>
                  <a:ext uri="{0D108BD9-81ED-4DB2-BD59-A6C34878D82A}">
                    <a16:rowId xmlns:a16="http://schemas.microsoft.com/office/drawing/2014/main" val="10016"/>
                  </a:ext>
                </a:extLst>
              </a:tr>
            </a:tbl>
          </a:graphicData>
        </a:graphic>
      </p:graphicFrame>
      <p:sp>
        <p:nvSpPr>
          <p:cNvPr id="11" name="TextBox 10"/>
          <p:cNvSpPr txBox="1"/>
          <p:nvPr/>
        </p:nvSpPr>
        <p:spPr>
          <a:xfrm>
            <a:off x="184826" y="6581001"/>
            <a:ext cx="7848600" cy="276999"/>
          </a:xfrm>
          <a:prstGeom prst="rect">
            <a:avLst/>
          </a:prstGeom>
          <a:noFill/>
        </p:spPr>
        <p:txBody>
          <a:bodyPr wrap="square" rtlCol="0">
            <a:spAutoFit/>
          </a:bodyPr>
          <a:lstStyle/>
          <a:p>
            <a:r>
              <a:rPr lang="en-US" sz="1200" dirty="0"/>
              <a:t>Source: </a:t>
            </a:r>
            <a:r>
              <a:rPr lang="en-US" sz="1200" i="1" dirty="0"/>
              <a:t>Horizontal Harmony of the Four Gospels </a:t>
            </a:r>
            <a:r>
              <a:rPr lang="en-US" sz="1200" dirty="0"/>
              <a:t>by Thomas M. Mumford</a:t>
            </a:r>
            <a:r>
              <a:rPr lang="en-US" sz="1200" i="1" dirty="0"/>
              <a:t> </a:t>
            </a:r>
            <a:endParaRPr lang="en-US" sz="1200" dirty="0"/>
          </a:p>
        </p:txBody>
      </p:sp>
    </p:spTree>
    <p:extLst>
      <p:ext uri="{BB962C8B-B14F-4D97-AF65-F5344CB8AC3E}">
        <p14:creationId xmlns:p14="http://schemas.microsoft.com/office/powerpoint/2010/main" val="3768335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5685" y="1726"/>
            <a:ext cx="4256314" cy="4708981"/>
          </a:xfrm>
          <a:prstGeom prst="rect">
            <a:avLst/>
          </a:prstGeom>
          <a:ln>
            <a:solidFill>
              <a:schemeClr val="tx1"/>
            </a:solidFill>
          </a:ln>
        </p:spPr>
        <p:txBody>
          <a:bodyPr wrap="square">
            <a:spAutoFit/>
          </a:bodyPr>
          <a:lstStyle/>
          <a:p>
            <a:r>
              <a:rPr lang="en-US" sz="1200" b="1" dirty="0"/>
              <a:t>Matthew 8:5-13 Healing a Centurion’s Servant: </a:t>
            </a:r>
          </a:p>
          <a:p>
            <a:r>
              <a:rPr lang="en-US" sz="1200" dirty="0"/>
              <a:t> A centurion was an officer in the Roman army in command of a company of 50 to 100 men. The Jews generally viewed centurions with contempt, for they symbolized the Roman political and military authority. However, Luke highlighted several admirable qualities of this particular centurion. He was altruistic, centering his request on the needs of his servant, “who was dear unto him” (Luke 7:2). The centurion’s goodness was affirmed by elders of the Jews. He demonstrated genuine humility, deeming himself unworthy to visit Jesus in person or to have Jesus enter his house (see Luke 7:6–7). Another reason the centurion may not have sought a personal visit with Jesus is that observant Jews were forbidden to have close contact with Gentiles, such as eating with them or entering their homes. </a:t>
            </a:r>
          </a:p>
          <a:p>
            <a:r>
              <a:rPr lang="en-US" sz="1200" dirty="0"/>
              <a:t>The centurion, however, did not allow his feelings of unworthiness to prevent him from seeking the Savior’s help. He exercised tremendous faith in Jesus Christ, believing His word alone was sufficient to heal the servant. The centurion acknowledged Jesus’s divine authority and by using the word </a:t>
            </a:r>
            <a:r>
              <a:rPr lang="en-US" sz="1200" i="1" dirty="0"/>
              <a:t>also</a:t>
            </a:r>
            <a:r>
              <a:rPr lang="en-US" sz="1200" dirty="0"/>
              <a:t> likened it unto the military authority with which he was familiar (see Luke 7:8). The Savior’s response that He had “not found so great faith, no, not in Israel” (Luke 7:9) corresponds with His messianic declaration that He was anointed to bless all who would accept Him (see Luke 4:16–30) and supports Luke’s theme regarding the Lord’s concern for Gentiles.</a:t>
            </a:r>
          </a:p>
        </p:txBody>
      </p:sp>
      <p:sp>
        <p:nvSpPr>
          <p:cNvPr id="5" name="Rectangle 4"/>
          <p:cNvSpPr/>
          <p:nvPr/>
        </p:nvSpPr>
        <p:spPr>
          <a:xfrm>
            <a:off x="7935685" y="4710707"/>
            <a:ext cx="4136569" cy="1569660"/>
          </a:xfrm>
          <a:prstGeom prst="rect">
            <a:avLst/>
          </a:prstGeom>
          <a:ln>
            <a:solidFill>
              <a:schemeClr val="tx1"/>
            </a:solidFill>
          </a:ln>
        </p:spPr>
        <p:txBody>
          <a:bodyPr wrap="square">
            <a:spAutoFit/>
          </a:bodyPr>
          <a:lstStyle/>
          <a:p>
            <a:r>
              <a:rPr lang="en-US" sz="1200" b="1" dirty="0"/>
              <a:t>Matthew 8:14-17 Healing of Peter’s Mother-in-law:</a:t>
            </a:r>
          </a:p>
          <a:p>
            <a:r>
              <a:rPr lang="en-US" sz="1200" dirty="0"/>
              <a:t>Elder Bruce R. McConkie (1915–85) of the Quorum of the Twelve Apostles used the account of Peter’s mother-in-law being healed by the Savior to teach that “Jesus’ specially selected disciples were married men with wives and children and families of their own, as his specially called servants should be in all ages” Elder Bruce R. McConkie (</a:t>
            </a:r>
            <a:r>
              <a:rPr lang="en-US" sz="1200" i="1" dirty="0"/>
              <a:t>The Mortal Messiah: From Bethlehem to Calvary,</a:t>
            </a:r>
            <a:r>
              <a:rPr lang="en-US" sz="1200" dirty="0"/>
              <a:t> 4 vols. [1979–81], 2:37).</a:t>
            </a:r>
          </a:p>
        </p:txBody>
      </p:sp>
      <p:sp>
        <p:nvSpPr>
          <p:cNvPr id="6" name="Rectangle 5"/>
          <p:cNvSpPr/>
          <p:nvPr/>
        </p:nvSpPr>
        <p:spPr>
          <a:xfrm>
            <a:off x="0" y="1726"/>
            <a:ext cx="7935685" cy="6370975"/>
          </a:xfrm>
          <a:prstGeom prst="rect">
            <a:avLst/>
          </a:prstGeom>
          <a:ln>
            <a:solidFill>
              <a:schemeClr val="tx1"/>
            </a:solidFill>
          </a:ln>
        </p:spPr>
        <p:txBody>
          <a:bodyPr wrap="square">
            <a:spAutoFit/>
          </a:bodyPr>
          <a:lstStyle/>
          <a:p>
            <a:r>
              <a:rPr lang="en-US" sz="1200" b="1" dirty="0"/>
              <a:t>Matthew 8:1-4 Healing a Leper:</a:t>
            </a:r>
          </a:p>
          <a:p>
            <a:r>
              <a:rPr lang="en-US" sz="1200" dirty="0"/>
              <a:t>A terrible form of skin disease spoken of in the Bible. Many notables were at some time afflicted with it, including Moses (Ex. 4:6–7), his sister Miriam (Num. 12:10), </a:t>
            </a:r>
            <a:r>
              <a:rPr lang="en-US" sz="1200" dirty="0" err="1"/>
              <a:t>Naaman</a:t>
            </a:r>
            <a:r>
              <a:rPr lang="en-US" sz="1200" dirty="0"/>
              <a:t> (2 Kgs. 5), and King </a:t>
            </a:r>
            <a:r>
              <a:rPr lang="en-US" sz="1200" dirty="0" err="1"/>
              <a:t>Uzziah</a:t>
            </a:r>
            <a:r>
              <a:rPr lang="en-US" sz="1200" dirty="0"/>
              <a:t> (2 Chr. 26:19–21). </a:t>
            </a:r>
          </a:p>
          <a:p>
            <a:r>
              <a:rPr lang="en-US" sz="1200" dirty="0"/>
              <a:t>In these cases leprosy was given as a sign, a warning, or a punishment. There were apparently several types of leprosy, and the word is used in the Bible to designate other sicknesses or diseases. For example, clothing and walls were said to be leprous when they had patches of mildew or some fungous growth, as in Lev. 13:47–59; 14:33–37. Instances of Jesus curing leprosy are recorded in Matt. 8:2–4; Mark 1:40–45; Luke 5:12–15; 17:11–15. Bible Dictionary</a:t>
            </a:r>
          </a:p>
          <a:p>
            <a:endParaRPr lang="en-US" sz="1200" dirty="0"/>
          </a:p>
          <a:p>
            <a:r>
              <a:rPr lang="en-US" sz="1200" dirty="0"/>
              <a:t>No Jew would dare approach a leper, let alone touch him. Yet, there was One whose perfect love knew no fear-the Holy One could not be contaminated by decaying flesh, and this leper was privileged to feel the touch of the Master's hand. Sister Chieko Okazaki said, "...he 'put forth his hand, and touched him.' Then he said, 'I will; be thou clean' (Matt. 8:1Matt. 8:2Matt. 8:3Matt. 8:1-3). I can't help thinking that the sheer physical fact of a loving touch was as healing to this person, whom no one had willingly touched for years, as the words of compassion and the act of healing must have been." (</a:t>
            </a:r>
            <a:r>
              <a:rPr lang="en-US" sz="1200" i="1" dirty="0"/>
              <a:t>Disciples, </a:t>
            </a:r>
            <a:r>
              <a:rPr lang="en-US" sz="1200" dirty="0"/>
              <a:t>121 - 122.) gospeldoctrine.com</a:t>
            </a:r>
          </a:p>
          <a:p>
            <a:endParaRPr lang="en-US" sz="1200" dirty="0"/>
          </a:p>
          <a:p>
            <a:pPr fontAlgn="base"/>
            <a:r>
              <a:rPr lang="en-US" sz="1200" b="1" dirty="0"/>
              <a:t>Tell No Man: </a:t>
            </a:r>
          </a:p>
          <a:p>
            <a:pPr fontAlgn="base"/>
            <a:r>
              <a:rPr lang="en-US" sz="1200" dirty="0"/>
              <a:t>"My thoughts turned backward in time-back to the Holy Land; back to Him who on that special mountain taught His disciples the true spirit of giving when He counseled, 'Take heed that ye do not your alms before men, to be seen of them. . . . When thou </a:t>
            </a:r>
            <a:r>
              <a:rPr lang="en-US" sz="1200" dirty="0" err="1"/>
              <a:t>doest</a:t>
            </a:r>
            <a:r>
              <a:rPr lang="en-US" sz="1200" dirty="0"/>
              <a:t> alms, let not thy left hand know what thy right hand doeth.' (Matthew 6:1, 3.)</a:t>
            </a:r>
          </a:p>
          <a:p>
            <a:pPr fontAlgn="base"/>
            <a:r>
              <a:rPr lang="en-US" sz="1200" dirty="0"/>
              <a:t>"Then, as though to indelibly impress on their souls the practical application of this sacred truth, He came down from the mountain with a great multitude following Him. 'And, behold, there came a leper and worshipped him, saying, Lord, if thou wilt, thou canst make me clean. And Jesus put forth his hand, and touched him, saying, I will; be thou clean. And immediately his leprosy was cleansed. And Jesus </a:t>
            </a:r>
            <a:r>
              <a:rPr lang="en-US" sz="1200" dirty="0" err="1"/>
              <a:t>saith</a:t>
            </a:r>
            <a:r>
              <a:rPr lang="en-US" sz="1200" dirty="0"/>
              <a:t> unto him, See thou tell no man.' (Matthew 8:2-4.)</a:t>
            </a:r>
          </a:p>
          <a:p>
            <a:pPr fontAlgn="base"/>
            <a:r>
              <a:rPr lang="en-US" sz="1200" dirty="0"/>
              <a:t>"The word anonymous had a precious meaning then. It still has." President Thomas S. Monson (</a:t>
            </a:r>
            <a:r>
              <a:rPr lang="en-US" sz="1200" i="1" dirty="0"/>
              <a:t>Live the Good Life, </a:t>
            </a:r>
            <a:r>
              <a:rPr lang="en-US" sz="1200" dirty="0"/>
              <a:t>28.)</a:t>
            </a:r>
          </a:p>
          <a:p>
            <a:endParaRPr lang="en-US" sz="1200" dirty="0"/>
          </a:p>
          <a:p>
            <a:endParaRPr lang="en-US" sz="1200" dirty="0"/>
          </a:p>
          <a:p>
            <a:r>
              <a:rPr lang="en-US" sz="1200" b="1" dirty="0"/>
              <a:t>Shew Thyself to a Priest:</a:t>
            </a:r>
          </a:p>
          <a:p>
            <a:r>
              <a:rPr lang="en-US" sz="1200" dirty="0"/>
              <a:t>In the rare circumstance that leprosy should go into remission, there was provision in the Law of Moses for the individual to be cleansed ceremonially and return to a normal life. The process involved an 8-day cleansing in which the individual offered two birds, the blood of one was taken and sprinkled on the leper. All body hair had to be shaved, the body and clothes cleaned. A week later, the individual could return to the priest. The priest would then offer a sin offering of two lambs or, if poor, one lamb and two birds. Once the atoning blood and ceremonial oil were anointed, the individual was clean (Lev 14). The cleansing process involved water, oil (symbolic of the Spirit) and blood, 'For by the water ye keep the commandment; by the Spirit ye are justified, and by the blood ye are sanctified' (Moses 6:60).</a:t>
            </a:r>
          </a:p>
        </p:txBody>
      </p:sp>
    </p:spTree>
    <p:extLst>
      <p:ext uri="{BB962C8B-B14F-4D97-AF65-F5344CB8AC3E}">
        <p14:creationId xmlns:p14="http://schemas.microsoft.com/office/powerpoint/2010/main" val="3493462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5B9156-5476-EA1D-C403-61C9F022998E}"/>
              </a:ext>
            </a:extLst>
          </p:cNvPr>
          <p:cNvSpPr>
            <a:spLocks noChangeArrowheads="1"/>
          </p:cNvSpPr>
          <p:nvPr/>
        </p:nvSpPr>
        <p:spPr bwMode="auto">
          <a:xfrm>
            <a:off x="53502" y="0"/>
            <a:ext cx="12084996" cy="689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rPr>
              <a:t>What is the ultimate miracle?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rPr>
              <a:t>President Dallin H. Oaks of the First Presidency taught: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rPr>
              <a:t>Some miracles affect many people. The ultimate such miracle is the Atonement of Jesus Christ—His triumph over physical and spiritual death for all mankind. No miracle is more far-reaching or more magnificent.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rPr>
              <a:t>(Dallin H. Oaks, “Miracles,” Ensign, June 2001, 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rPr>
              <a:t>Do dramatic miracles like those recorded in the scriptures still happen today?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rPr>
              <a:t>One example of a remarkable modern-day miracle was shared by President Gordon B. Hinckley (1910–2008):</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rPr>
              <a:t>I was asked if I would visit a woman in the hospital whose doctors had told her she was going blind and would lose her sight within a week. She asked if we would administer to her and we did so, and she states that she was miraculously healed. … I said to her, “I didn’t save your sight. Of course, the Lord saved your sight. Thank Him and be grateful to Him.”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rPr>
              <a:t>(</a:t>
            </a:r>
            <a:r>
              <a:rPr kumimoji="0" lang="en-US" altLang="en-US" sz="1400" b="0" i="1" u="none" strike="noStrike" cap="none" normalizeH="0" baseline="0" dirty="0">
                <a:ln>
                  <a:noFill/>
                </a:ln>
                <a:solidFill>
                  <a:schemeClr val="tx1"/>
                </a:solidFill>
                <a:effectLst/>
              </a:rPr>
              <a:t>Teachings of Gordon</a:t>
            </a:r>
            <a:r>
              <a:rPr kumimoji="0" lang="en-US" altLang="en-US" sz="1400" b="0" i="0" u="none" strike="noStrike" cap="none" normalizeH="0" baseline="0" dirty="0">
                <a:ln>
                  <a:noFill/>
                </a:ln>
                <a:solidFill>
                  <a:schemeClr val="tx1"/>
                </a:solidFill>
                <a:effectLst/>
              </a:rPr>
              <a:t> </a:t>
            </a:r>
            <a:r>
              <a:rPr kumimoji="0" lang="en-US" altLang="en-US" sz="1400" b="0" i="1" u="none" strike="noStrike" cap="none" normalizeH="0" baseline="0" dirty="0">
                <a:ln>
                  <a:noFill/>
                </a:ln>
                <a:solidFill>
                  <a:schemeClr val="tx1"/>
                </a:solidFill>
                <a:effectLst/>
              </a:rPr>
              <a:t>B. Hinckley</a:t>
            </a:r>
            <a:r>
              <a:rPr kumimoji="0" lang="en-US" altLang="en-US" sz="1400" b="0" i="0" u="none" strike="noStrike" cap="none" normalizeH="0" baseline="0" dirty="0">
                <a:ln>
                  <a:noFill/>
                </a:ln>
                <a:solidFill>
                  <a:schemeClr val="tx1"/>
                </a:solidFill>
                <a:effectLst/>
              </a:rPr>
              <a:t> [1997], 343)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rPr>
              <a:t>Why don’t people receive every miracle they seek with faith in Jesus Christ?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rPr>
              <a:t>President Dallin H. Oaks of the First Presidency said: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rPr>
              <a:t>Miracles are not available for the asking. … The will of the Lord is always paramount. The priesthood of the Lord cannot be used to work a miracle contrary to the will of the Lord. We must also remember that even when a miracle is to occur, it will not occur on our desired schedule. The revelations teach that miraculous experiences occur “in his own time, and in his own way” ( D&amp;C 88:68).</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rPr>
              <a:t>(Dallin H. Oaks, “Miracles,” </a:t>
            </a:r>
            <a:r>
              <a:rPr kumimoji="0" lang="en-US" altLang="en-US" sz="1400" b="0" i="1" u="none" strike="noStrike" cap="none" normalizeH="0" baseline="0" dirty="0">
                <a:ln>
                  <a:noFill/>
                </a:ln>
                <a:solidFill>
                  <a:schemeClr val="tx1"/>
                </a:solidFill>
                <a:effectLst/>
              </a:rPr>
              <a:t>Ensign</a:t>
            </a:r>
            <a:r>
              <a:rPr kumimoji="0" lang="en-US" altLang="en-US" sz="1400" b="0" i="0" u="none" strike="noStrike" cap="none" normalizeH="0" baseline="0" dirty="0">
                <a:ln>
                  <a:noFill/>
                </a:ln>
                <a:solidFill>
                  <a:schemeClr val="tx1"/>
                </a:solidFill>
                <a:effectLst/>
              </a:rPr>
              <a:t>, June 2001, 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rPr>
              <a:t>Why would the devils in the account in Mark 5:11–13 desire to enter swine?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rPr>
              <a:t>The Prophet Joseph Smith (1805–44) explained: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rPr>
              <a:t>We came to this earth that we might have a body and present it pure before God in the celestial kingdom. The great principle of happiness consists in having a body. The devil has no body, and herein is his punishment. He is pleased when he can obtain the tabernacle of man, and when cast out by the Savior he asked to go into the herd of swine, showing that he would prefer a swine’s body to having none. All beings who have bodies have power over those who have not.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rPr>
              <a:t>(</a:t>
            </a:r>
            <a:r>
              <a:rPr kumimoji="0" lang="en-US" altLang="en-US" sz="1400" b="0" i="1" u="none" strike="noStrike" cap="none" normalizeH="0" baseline="0" dirty="0">
                <a:ln>
                  <a:noFill/>
                </a:ln>
                <a:solidFill>
                  <a:schemeClr val="tx1"/>
                </a:solidFill>
                <a:effectLst/>
              </a:rPr>
              <a:t>Teachings of Presidents of the Church: Joseph Smith</a:t>
            </a:r>
            <a:r>
              <a:rPr kumimoji="0" lang="en-US" altLang="en-US" sz="1400" b="0" i="0" u="none" strike="noStrike" cap="none" normalizeH="0" baseline="0" dirty="0">
                <a:ln>
                  <a:noFill/>
                </a:ln>
                <a:solidFill>
                  <a:schemeClr val="tx1"/>
                </a:solidFill>
                <a:effectLst/>
              </a:rPr>
              <a:t> [2007], 211)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rPr>
              <a:t>Will more miracles occur before the Savior returns?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rPr>
              <a:t>President Russell M. Nelson testified: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rPr>
              <a:t>Our Savior and Redeemer, Jesus Christ, will perform some of His mightiest works between now and when He comes again. We will see miraculous indications that God the Father and His Son, Jesus Christ, preside over this Church in majesty and glory.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rPr>
              <a:t>(Russell M. Nelson, “Revelation for the Church, Revelation for Our Lives,” </a:t>
            </a:r>
            <a:r>
              <a:rPr kumimoji="0" lang="en-US" altLang="en-US" sz="1400" b="0" i="1" u="none" strike="noStrike" cap="none" normalizeH="0" baseline="0" dirty="0">
                <a:ln>
                  <a:noFill/>
                </a:ln>
                <a:solidFill>
                  <a:schemeClr val="tx1"/>
                </a:solidFill>
                <a:effectLst/>
              </a:rPr>
              <a:t>Ensign</a:t>
            </a:r>
            <a:r>
              <a:rPr kumimoji="0" lang="en-US" altLang="en-US" sz="1400" b="0" i="0" u="none" strike="noStrike" cap="none" normalizeH="0" baseline="0" dirty="0">
                <a:ln>
                  <a:noFill/>
                </a:ln>
                <a:solidFill>
                  <a:schemeClr val="tx1"/>
                </a:solidFill>
                <a:effectLst/>
              </a:rPr>
              <a:t> or </a:t>
            </a:r>
            <a:r>
              <a:rPr kumimoji="0" lang="en-US" altLang="en-US" sz="1400" b="0" i="1" u="none" strike="noStrike" cap="none" normalizeH="0" baseline="0" dirty="0">
                <a:ln>
                  <a:noFill/>
                </a:ln>
                <a:solidFill>
                  <a:schemeClr val="tx1"/>
                </a:solidFill>
                <a:effectLst/>
              </a:rPr>
              <a:t>Liahona</a:t>
            </a:r>
            <a:r>
              <a:rPr kumimoji="0" lang="en-US" altLang="en-US" sz="1400" b="0" i="0" u="none" strike="noStrike" cap="none" normalizeH="0" baseline="0" dirty="0">
                <a:ln>
                  <a:noFill/>
                </a:ln>
                <a:solidFill>
                  <a:schemeClr val="tx1"/>
                </a:solidFill>
                <a:effectLst/>
              </a:rPr>
              <a:t>, May 2018, 96)</a:t>
            </a:r>
          </a:p>
        </p:txBody>
      </p:sp>
    </p:spTree>
    <p:extLst>
      <p:ext uri="{BB962C8B-B14F-4D97-AF65-F5344CB8AC3E}">
        <p14:creationId xmlns:p14="http://schemas.microsoft.com/office/powerpoint/2010/main" val="3749130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randomwallpapers.net/plain-dark-green-grass-1920x1200-wallpaper60498.jpg">
            <a:extLst>
              <a:ext uri="{FF2B5EF4-FFF2-40B4-BE49-F238E27FC236}">
                <a16:creationId xmlns:a16="http://schemas.microsoft.com/office/drawing/2014/main" id="{FABB3D5E-239C-D8BC-0EC0-AF4C81D29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14865" y="501017"/>
            <a:ext cx="12192000" cy="1569660"/>
          </a:xfrm>
          <a:prstGeom prst="rect">
            <a:avLst/>
          </a:prstGeom>
          <a:noFill/>
        </p:spPr>
        <p:txBody>
          <a:bodyPr wrap="square" rtlCol="0">
            <a:spAutoFit/>
          </a:bodyPr>
          <a:lstStyle/>
          <a:p>
            <a:pPr algn="ctr"/>
            <a:r>
              <a:rPr lang="en-US" sz="4800" dirty="0">
                <a:solidFill>
                  <a:schemeClr val="bg1"/>
                </a:solidFill>
                <a:latin typeface="AR CENA" panose="02000000000000000000" pitchFamily="2" charset="0"/>
              </a:rPr>
              <a:t>Jesus Heals Man With Palsy</a:t>
            </a:r>
          </a:p>
          <a:p>
            <a:pPr algn="ctr"/>
            <a:r>
              <a:rPr lang="en-US" sz="4800" dirty="0">
                <a:solidFill>
                  <a:schemeClr val="bg1"/>
                </a:solidFill>
                <a:latin typeface="AR CENA" panose="02000000000000000000" pitchFamily="2" charset="0"/>
              </a:rPr>
              <a:t>Mark 2:1-12</a:t>
            </a:r>
          </a:p>
        </p:txBody>
      </p:sp>
      <p:grpSp>
        <p:nvGrpSpPr>
          <p:cNvPr id="2" name="Group 1">
            <a:extLst>
              <a:ext uri="{FF2B5EF4-FFF2-40B4-BE49-F238E27FC236}">
                <a16:creationId xmlns:a16="http://schemas.microsoft.com/office/drawing/2014/main" id="{D6698668-31E9-5804-8F26-45C8A4D4FFA5}"/>
              </a:ext>
            </a:extLst>
          </p:cNvPr>
          <p:cNvGrpSpPr/>
          <p:nvPr/>
        </p:nvGrpSpPr>
        <p:grpSpPr>
          <a:xfrm>
            <a:off x="5349032" y="2258752"/>
            <a:ext cx="1821310" cy="4180959"/>
            <a:chOff x="2438400" y="618365"/>
            <a:chExt cx="2286586" cy="5249035"/>
          </a:xfrm>
        </p:grpSpPr>
        <p:sp>
          <p:nvSpPr>
            <p:cNvPr id="115" name="Round Diagonal Corner Rectangle 266">
              <a:extLst>
                <a:ext uri="{FF2B5EF4-FFF2-40B4-BE49-F238E27FC236}">
                  <a16:creationId xmlns:a16="http://schemas.microsoft.com/office/drawing/2014/main" id="{4BA931C3-4192-D8EF-0AD9-07E0F7558F76}"/>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 Diagonal Corner Rectangle 265">
              <a:extLst>
                <a:ext uri="{FF2B5EF4-FFF2-40B4-BE49-F238E27FC236}">
                  <a16:creationId xmlns:a16="http://schemas.microsoft.com/office/drawing/2014/main" id="{E2A8AA37-D6C2-529D-2DA9-6CEB527FE417}"/>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47">
              <a:extLst>
                <a:ext uri="{FF2B5EF4-FFF2-40B4-BE49-F238E27FC236}">
                  <a16:creationId xmlns:a16="http://schemas.microsoft.com/office/drawing/2014/main" id="{0FD870E3-7DF3-2A45-2802-A92BB647240A}"/>
                </a:ext>
              </a:extLst>
            </p:cNvPr>
            <p:cNvGrpSpPr/>
            <p:nvPr/>
          </p:nvGrpSpPr>
          <p:grpSpPr>
            <a:xfrm>
              <a:off x="3471131" y="5233160"/>
              <a:ext cx="501493" cy="634240"/>
              <a:chOff x="6106804" y="4039302"/>
              <a:chExt cx="666047" cy="774146"/>
            </a:xfrm>
          </p:grpSpPr>
          <p:sp>
            <p:nvSpPr>
              <p:cNvPr id="252" name="Oval 251">
                <a:extLst>
                  <a:ext uri="{FF2B5EF4-FFF2-40B4-BE49-F238E27FC236}">
                    <a16:creationId xmlns:a16="http://schemas.microsoft.com/office/drawing/2014/main" id="{6F8A6F07-5260-7DEB-CE29-7174D767AA0C}"/>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E52AE35A-E850-4142-021A-C8C1F8C0612B}"/>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C65CB38F-ADA2-C04A-3430-ECA838C2C09E}"/>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47">
              <a:extLst>
                <a:ext uri="{FF2B5EF4-FFF2-40B4-BE49-F238E27FC236}">
                  <a16:creationId xmlns:a16="http://schemas.microsoft.com/office/drawing/2014/main" id="{52049B3E-5A3A-769C-DCD9-A19D56BF21FC}"/>
                </a:ext>
              </a:extLst>
            </p:cNvPr>
            <p:cNvGrpSpPr/>
            <p:nvPr/>
          </p:nvGrpSpPr>
          <p:grpSpPr>
            <a:xfrm rot="2613352">
              <a:off x="3086557" y="5132460"/>
              <a:ext cx="501493" cy="634240"/>
              <a:chOff x="6106804" y="4039302"/>
              <a:chExt cx="666047" cy="774146"/>
            </a:xfrm>
          </p:grpSpPr>
          <p:sp>
            <p:nvSpPr>
              <p:cNvPr id="249" name="Oval 248">
                <a:extLst>
                  <a:ext uri="{FF2B5EF4-FFF2-40B4-BE49-F238E27FC236}">
                    <a16:creationId xmlns:a16="http://schemas.microsoft.com/office/drawing/2014/main" id="{40A910AE-2708-6E7D-0720-719B0BE54BE1}"/>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77F25726-BCC8-E8DF-099C-AD52893013E4}"/>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5ABF897F-6EAC-0CE6-F4C3-0A6CB65699C7}"/>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77">
              <a:extLst>
                <a:ext uri="{FF2B5EF4-FFF2-40B4-BE49-F238E27FC236}">
                  <a16:creationId xmlns:a16="http://schemas.microsoft.com/office/drawing/2014/main" id="{DC0378F0-B75B-EF74-F039-693C3F83FD6D}"/>
                </a:ext>
              </a:extLst>
            </p:cNvPr>
            <p:cNvGrpSpPr/>
            <p:nvPr/>
          </p:nvGrpSpPr>
          <p:grpSpPr>
            <a:xfrm>
              <a:off x="2438400" y="2059236"/>
              <a:ext cx="2286586" cy="3431088"/>
              <a:chOff x="3886200" y="1447800"/>
              <a:chExt cx="3036880" cy="4187946"/>
            </a:xfrm>
          </p:grpSpPr>
          <p:grpSp>
            <p:nvGrpSpPr>
              <p:cNvPr id="185" name="Group 184">
                <a:extLst>
                  <a:ext uri="{FF2B5EF4-FFF2-40B4-BE49-F238E27FC236}">
                    <a16:creationId xmlns:a16="http://schemas.microsoft.com/office/drawing/2014/main" id="{FC8ECA3E-95F9-7DFF-2597-0F91ABEE67B4}"/>
                  </a:ext>
                </a:extLst>
              </p:cNvPr>
              <p:cNvGrpSpPr/>
              <p:nvPr/>
            </p:nvGrpSpPr>
            <p:grpSpPr>
              <a:xfrm>
                <a:off x="3886200" y="1447800"/>
                <a:ext cx="3036880" cy="4187946"/>
                <a:chOff x="4419600" y="2060454"/>
                <a:chExt cx="3036880" cy="4187946"/>
              </a:xfrm>
            </p:grpSpPr>
            <p:sp>
              <p:nvSpPr>
                <p:cNvPr id="240" name="Oval 239">
                  <a:extLst>
                    <a:ext uri="{FF2B5EF4-FFF2-40B4-BE49-F238E27FC236}">
                      <a16:creationId xmlns:a16="http://schemas.microsoft.com/office/drawing/2014/main" id="{BBE98E94-549F-577E-C0F9-65A21B2D9607}"/>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CF95886-C84A-A400-01A8-048992C2B663}"/>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rapezoid 241">
                  <a:extLst>
                    <a:ext uri="{FF2B5EF4-FFF2-40B4-BE49-F238E27FC236}">
                      <a16:creationId xmlns:a16="http://schemas.microsoft.com/office/drawing/2014/main" id="{5681FC77-78A7-8BF6-4573-A903F465D61C}"/>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rapezoid 242">
                  <a:extLst>
                    <a:ext uri="{FF2B5EF4-FFF2-40B4-BE49-F238E27FC236}">
                      <a16:creationId xmlns:a16="http://schemas.microsoft.com/office/drawing/2014/main" id="{8A412309-166C-93D2-EECF-3B79C429D900}"/>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rapezoid 243">
                  <a:extLst>
                    <a:ext uri="{FF2B5EF4-FFF2-40B4-BE49-F238E27FC236}">
                      <a16:creationId xmlns:a16="http://schemas.microsoft.com/office/drawing/2014/main" id="{D23DADD4-965E-0279-28F1-3B2E9764A921}"/>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Isosceles Triangle 244">
                  <a:extLst>
                    <a:ext uri="{FF2B5EF4-FFF2-40B4-BE49-F238E27FC236}">
                      <a16:creationId xmlns:a16="http://schemas.microsoft.com/office/drawing/2014/main" id="{67C58B80-5162-FB25-6567-CD9773BE34DB}"/>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CE782E19-C1ED-CF01-71E7-362138CA8A15}"/>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246">
                  <a:extLst>
                    <a:ext uri="{FF2B5EF4-FFF2-40B4-BE49-F238E27FC236}">
                      <a16:creationId xmlns:a16="http://schemas.microsoft.com/office/drawing/2014/main" id="{F7720FA7-EE45-7474-5BB9-C3753EED5809}"/>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rapezoid 247">
                  <a:extLst>
                    <a:ext uri="{FF2B5EF4-FFF2-40B4-BE49-F238E27FC236}">
                      <a16:creationId xmlns:a16="http://schemas.microsoft.com/office/drawing/2014/main" id="{FBF7CC15-FCEB-928B-F406-867FA36E4CB0}"/>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8" name="Oval 237">
                <a:extLst>
                  <a:ext uri="{FF2B5EF4-FFF2-40B4-BE49-F238E27FC236}">
                    <a16:creationId xmlns:a16="http://schemas.microsoft.com/office/drawing/2014/main" id="{7723BDCB-2633-2F19-8777-12E707124615}"/>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F726A46A-4FDD-5818-DC78-FA70DEA42526}"/>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67">
              <a:extLst>
                <a:ext uri="{FF2B5EF4-FFF2-40B4-BE49-F238E27FC236}">
                  <a16:creationId xmlns:a16="http://schemas.microsoft.com/office/drawing/2014/main" id="{8922F85C-24B1-3359-EF38-CC3A0C6A07A2}"/>
                </a:ext>
              </a:extLst>
            </p:cNvPr>
            <p:cNvGrpSpPr/>
            <p:nvPr/>
          </p:nvGrpSpPr>
          <p:grpSpPr>
            <a:xfrm rot="3964948">
              <a:off x="3047837" y="2527156"/>
              <a:ext cx="846586" cy="157044"/>
              <a:chOff x="6764312" y="5017957"/>
              <a:chExt cx="3174167" cy="544643"/>
            </a:xfrm>
          </p:grpSpPr>
          <p:sp>
            <p:nvSpPr>
              <p:cNvPr id="176" name="Rounded Rectangle 68">
                <a:extLst>
                  <a:ext uri="{FF2B5EF4-FFF2-40B4-BE49-F238E27FC236}">
                    <a16:creationId xmlns:a16="http://schemas.microsoft.com/office/drawing/2014/main" id="{30A2F86D-62F4-5456-993B-BEB8F2B70BC0}"/>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15">
                <a:extLst>
                  <a:ext uri="{FF2B5EF4-FFF2-40B4-BE49-F238E27FC236}">
                    <a16:creationId xmlns:a16="http://schemas.microsoft.com/office/drawing/2014/main" id="{8CC2F8ED-C3DE-0011-3D78-6B1085B6440A}"/>
                  </a:ext>
                </a:extLst>
              </p:cNvPr>
              <p:cNvGrpSpPr/>
              <p:nvPr/>
            </p:nvGrpSpPr>
            <p:grpSpPr>
              <a:xfrm>
                <a:off x="6764312" y="5017957"/>
                <a:ext cx="3174167" cy="543394"/>
                <a:chOff x="4419600" y="6019800"/>
                <a:chExt cx="4553263" cy="718278"/>
              </a:xfrm>
            </p:grpSpPr>
            <p:sp>
              <p:nvSpPr>
                <p:cNvPr id="178" name="Multiply 70">
                  <a:extLst>
                    <a:ext uri="{FF2B5EF4-FFF2-40B4-BE49-F238E27FC236}">
                      <a16:creationId xmlns:a16="http://schemas.microsoft.com/office/drawing/2014/main" id="{E05D2615-F3FD-C28F-28FF-35404432E1D6}"/>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Multiply 71">
                  <a:extLst>
                    <a:ext uri="{FF2B5EF4-FFF2-40B4-BE49-F238E27FC236}">
                      <a16:creationId xmlns:a16="http://schemas.microsoft.com/office/drawing/2014/main" id="{BE92A481-FB39-78D2-A1B7-59FE2AADA748}"/>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a:extLst>
                    <a:ext uri="{FF2B5EF4-FFF2-40B4-BE49-F238E27FC236}">
                      <a16:creationId xmlns:a16="http://schemas.microsoft.com/office/drawing/2014/main" id="{8CBB8F57-E52A-9B92-5D11-1173D6649084}"/>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5FE5FA96-A5FD-3CAA-D4D3-9D201CA1CE2B}"/>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Multiply 74">
                  <a:extLst>
                    <a:ext uri="{FF2B5EF4-FFF2-40B4-BE49-F238E27FC236}">
                      <a16:creationId xmlns:a16="http://schemas.microsoft.com/office/drawing/2014/main" id="{BD2FBF23-7382-119F-A7AF-542DF9F6D52B}"/>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F610B664-D3C4-46A6-EC08-94F023483B55}"/>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Multiply 76">
                  <a:extLst>
                    <a:ext uri="{FF2B5EF4-FFF2-40B4-BE49-F238E27FC236}">
                      <a16:creationId xmlns:a16="http://schemas.microsoft.com/office/drawing/2014/main" id="{ABBAF481-D63A-3F77-268A-ED9265A251B6}"/>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Oval 141">
              <a:extLst>
                <a:ext uri="{FF2B5EF4-FFF2-40B4-BE49-F238E27FC236}">
                  <a16:creationId xmlns:a16="http://schemas.microsoft.com/office/drawing/2014/main" id="{DFA767BE-6BB3-A685-F0CD-51963A664CEE}"/>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 Diagonal Corner Rectangle 82">
              <a:extLst>
                <a:ext uri="{FF2B5EF4-FFF2-40B4-BE49-F238E27FC236}">
                  <a16:creationId xmlns:a16="http://schemas.microsoft.com/office/drawing/2014/main" id="{7450694B-F276-5D77-B00E-279F55E34D77}"/>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Delay 143">
              <a:extLst>
                <a:ext uri="{FF2B5EF4-FFF2-40B4-BE49-F238E27FC236}">
                  <a16:creationId xmlns:a16="http://schemas.microsoft.com/office/drawing/2014/main" id="{6B1A3C35-74FA-FA62-CB96-B54E05C73963}"/>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84">
              <a:extLst>
                <a:ext uri="{FF2B5EF4-FFF2-40B4-BE49-F238E27FC236}">
                  <a16:creationId xmlns:a16="http://schemas.microsoft.com/office/drawing/2014/main" id="{F946A609-7EAC-18F2-0FF1-FA9A1875F6A5}"/>
                </a:ext>
              </a:extLst>
            </p:cNvPr>
            <p:cNvGrpSpPr/>
            <p:nvPr/>
          </p:nvGrpSpPr>
          <p:grpSpPr>
            <a:xfrm rot="17635052" flipH="1">
              <a:off x="3277333" y="2527157"/>
              <a:ext cx="846586" cy="157044"/>
              <a:chOff x="6764312" y="5017957"/>
              <a:chExt cx="3174167" cy="544643"/>
            </a:xfrm>
          </p:grpSpPr>
          <p:sp>
            <p:nvSpPr>
              <p:cNvPr id="167" name="Rounded Rectangle 85">
                <a:extLst>
                  <a:ext uri="{FF2B5EF4-FFF2-40B4-BE49-F238E27FC236}">
                    <a16:creationId xmlns:a16="http://schemas.microsoft.com/office/drawing/2014/main" id="{35282AA1-5D8E-5DC7-356D-31EFF5CE8F8E}"/>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15">
                <a:extLst>
                  <a:ext uri="{FF2B5EF4-FFF2-40B4-BE49-F238E27FC236}">
                    <a16:creationId xmlns:a16="http://schemas.microsoft.com/office/drawing/2014/main" id="{B020F85E-C251-17FD-24F7-E42142A67D68}"/>
                  </a:ext>
                </a:extLst>
              </p:cNvPr>
              <p:cNvGrpSpPr/>
              <p:nvPr/>
            </p:nvGrpSpPr>
            <p:grpSpPr>
              <a:xfrm>
                <a:off x="6764312" y="5017957"/>
                <a:ext cx="3174167" cy="543394"/>
                <a:chOff x="4419600" y="6019800"/>
                <a:chExt cx="4553263" cy="718278"/>
              </a:xfrm>
            </p:grpSpPr>
            <p:sp>
              <p:nvSpPr>
                <p:cNvPr id="169" name="Multiply 87">
                  <a:extLst>
                    <a:ext uri="{FF2B5EF4-FFF2-40B4-BE49-F238E27FC236}">
                      <a16:creationId xmlns:a16="http://schemas.microsoft.com/office/drawing/2014/main" id="{58EB26CD-B360-40A2-45C8-9B74AB619C42}"/>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ultiply 88">
                  <a:extLst>
                    <a:ext uri="{FF2B5EF4-FFF2-40B4-BE49-F238E27FC236}">
                      <a16:creationId xmlns:a16="http://schemas.microsoft.com/office/drawing/2014/main" id="{2FB43A1F-6081-35C0-9288-79E5CCEBDBC7}"/>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iamond 170">
                  <a:extLst>
                    <a:ext uri="{FF2B5EF4-FFF2-40B4-BE49-F238E27FC236}">
                      <a16:creationId xmlns:a16="http://schemas.microsoft.com/office/drawing/2014/main" id="{70B03F48-2538-6A46-ADDD-FEBFCA2597FF}"/>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Diamond 171">
                  <a:extLst>
                    <a:ext uri="{FF2B5EF4-FFF2-40B4-BE49-F238E27FC236}">
                      <a16:creationId xmlns:a16="http://schemas.microsoft.com/office/drawing/2014/main" id="{BDF4AF59-075A-66CB-ADB9-89EDFBDC8340}"/>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ultiply 91">
                  <a:extLst>
                    <a:ext uri="{FF2B5EF4-FFF2-40B4-BE49-F238E27FC236}">
                      <a16:creationId xmlns:a16="http://schemas.microsoft.com/office/drawing/2014/main" id="{EA9F70CF-D295-4663-09B9-C2D95398365E}"/>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a:extLst>
                    <a:ext uri="{FF2B5EF4-FFF2-40B4-BE49-F238E27FC236}">
                      <a16:creationId xmlns:a16="http://schemas.microsoft.com/office/drawing/2014/main" id="{6E8A1307-CB47-18A2-A536-C7695C548F25}"/>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ultiply 93">
                  <a:extLst>
                    <a:ext uri="{FF2B5EF4-FFF2-40B4-BE49-F238E27FC236}">
                      <a16:creationId xmlns:a16="http://schemas.microsoft.com/office/drawing/2014/main" id="{E97B9143-9912-845C-4E7F-E991267E76DB}"/>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6" name="Group 94">
              <a:extLst>
                <a:ext uri="{FF2B5EF4-FFF2-40B4-BE49-F238E27FC236}">
                  <a16:creationId xmlns:a16="http://schemas.microsoft.com/office/drawing/2014/main" id="{C70DB3C7-620A-A6DB-DB58-2B7AB717052C}"/>
                </a:ext>
              </a:extLst>
            </p:cNvPr>
            <p:cNvGrpSpPr/>
            <p:nvPr/>
          </p:nvGrpSpPr>
          <p:grpSpPr>
            <a:xfrm flipH="1">
              <a:off x="2725269" y="5305541"/>
              <a:ext cx="1764485" cy="211849"/>
              <a:chOff x="6764312" y="5017957"/>
              <a:chExt cx="3174167" cy="544643"/>
            </a:xfrm>
          </p:grpSpPr>
          <p:sp>
            <p:nvSpPr>
              <p:cNvPr id="158" name="Rounded Rectangle 95">
                <a:extLst>
                  <a:ext uri="{FF2B5EF4-FFF2-40B4-BE49-F238E27FC236}">
                    <a16:creationId xmlns:a16="http://schemas.microsoft.com/office/drawing/2014/main" id="{12FB37D4-E34A-1898-44EA-C65D27926BA4}"/>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 115">
                <a:extLst>
                  <a:ext uri="{FF2B5EF4-FFF2-40B4-BE49-F238E27FC236}">
                    <a16:creationId xmlns:a16="http://schemas.microsoft.com/office/drawing/2014/main" id="{6F9A023A-79E7-B355-26BA-C25012D86A02}"/>
                  </a:ext>
                </a:extLst>
              </p:cNvPr>
              <p:cNvGrpSpPr/>
              <p:nvPr/>
            </p:nvGrpSpPr>
            <p:grpSpPr>
              <a:xfrm>
                <a:off x="6764312" y="5017957"/>
                <a:ext cx="3174167" cy="543394"/>
                <a:chOff x="4419600" y="6019800"/>
                <a:chExt cx="4553263" cy="718278"/>
              </a:xfrm>
            </p:grpSpPr>
            <p:sp>
              <p:nvSpPr>
                <p:cNvPr id="160" name="Multiply 97">
                  <a:extLst>
                    <a:ext uri="{FF2B5EF4-FFF2-40B4-BE49-F238E27FC236}">
                      <a16:creationId xmlns:a16="http://schemas.microsoft.com/office/drawing/2014/main" id="{9FF08C2A-D649-C6AE-F806-68F9CEBD8DC6}"/>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ultiply 98">
                  <a:extLst>
                    <a:ext uri="{FF2B5EF4-FFF2-40B4-BE49-F238E27FC236}">
                      <a16:creationId xmlns:a16="http://schemas.microsoft.com/office/drawing/2014/main" id="{1770C6EE-5887-82B4-7C01-98E26C54E034}"/>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161">
                  <a:extLst>
                    <a:ext uri="{FF2B5EF4-FFF2-40B4-BE49-F238E27FC236}">
                      <a16:creationId xmlns:a16="http://schemas.microsoft.com/office/drawing/2014/main" id="{29546E53-7AF0-FDF7-8D2B-FD17C320B2CF}"/>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Diamond 162">
                  <a:extLst>
                    <a:ext uri="{FF2B5EF4-FFF2-40B4-BE49-F238E27FC236}">
                      <a16:creationId xmlns:a16="http://schemas.microsoft.com/office/drawing/2014/main" id="{6E650CB6-8E8C-B2CD-4086-6B6F24879AA8}"/>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Multiply 101">
                  <a:extLst>
                    <a:ext uri="{FF2B5EF4-FFF2-40B4-BE49-F238E27FC236}">
                      <a16:creationId xmlns:a16="http://schemas.microsoft.com/office/drawing/2014/main" id="{5CD05ED5-E2B5-6B24-F058-FB424EAA07B2}"/>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a:extLst>
                    <a:ext uri="{FF2B5EF4-FFF2-40B4-BE49-F238E27FC236}">
                      <a16:creationId xmlns:a16="http://schemas.microsoft.com/office/drawing/2014/main" id="{3A2A1F12-4B0A-313A-42C1-E6C8B731EBE0}"/>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ultiply 103">
                  <a:extLst>
                    <a:ext uri="{FF2B5EF4-FFF2-40B4-BE49-F238E27FC236}">
                      <a16:creationId xmlns:a16="http://schemas.microsoft.com/office/drawing/2014/main" id="{8C09B5CE-A14D-69FB-B147-A24E38BB5DA0}"/>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7" name="Rounded Rectangle 83">
              <a:extLst>
                <a:ext uri="{FF2B5EF4-FFF2-40B4-BE49-F238E27FC236}">
                  <a16:creationId xmlns:a16="http://schemas.microsoft.com/office/drawing/2014/main" id="{29B89BD5-A06D-66CD-3580-030BA6818758}"/>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84">
              <a:extLst>
                <a:ext uri="{FF2B5EF4-FFF2-40B4-BE49-F238E27FC236}">
                  <a16:creationId xmlns:a16="http://schemas.microsoft.com/office/drawing/2014/main" id="{96D62A13-293F-DE8A-7EF1-EF53F2211F72}"/>
                </a:ext>
              </a:extLst>
            </p:cNvPr>
            <p:cNvGrpSpPr/>
            <p:nvPr/>
          </p:nvGrpSpPr>
          <p:grpSpPr>
            <a:xfrm flipH="1">
              <a:off x="2958376" y="971261"/>
              <a:ext cx="1241512" cy="164101"/>
              <a:chOff x="6764312" y="5017957"/>
              <a:chExt cx="3174167" cy="544643"/>
            </a:xfrm>
          </p:grpSpPr>
          <p:sp>
            <p:nvSpPr>
              <p:cNvPr id="149" name="Rounded Rectangle 268">
                <a:extLst>
                  <a:ext uri="{FF2B5EF4-FFF2-40B4-BE49-F238E27FC236}">
                    <a16:creationId xmlns:a16="http://schemas.microsoft.com/office/drawing/2014/main" id="{7FD0A777-7ED3-CD1E-97B8-61996FF43ADB}"/>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15">
                <a:extLst>
                  <a:ext uri="{FF2B5EF4-FFF2-40B4-BE49-F238E27FC236}">
                    <a16:creationId xmlns:a16="http://schemas.microsoft.com/office/drawing/2014/main" id="{C29552BB-446F-3A0A-4470-8A40AF875542}"/>
                  </a:ext>
                </a:extLst>
              </p:cNvPr>
              <p:cNvGrpSpPr/>
              <p:nvPr/>
            </p:nvGrpSpPr>
            <p:grpSpPr>
              <a:xfrm>
                <a:off x="6764312" y="5017957"/>
                <a:ext cx="3174167" cy="543394"/>
                <a:chOff x="4419600" y="6019800"/>
                <a:chExt cx="4553263" cy="718278"/>
              </a:xfrm>
            </p:grpSpPr>
            <p:sp>
              <p:nvSpPr>
                <p:cNvPr id="151" name="Multiply 270">
                  <a:extLst>
                    <a:ext uri="{FF2B5EF4-FFF2-40B4-BE49-F238E27FC236}">
                      <a16:creationId xmlns:a16="http://schemas.microsoft.com/office/drawing/2014/main" id="{62D8A0D0-5396-C788-BC42-E00BF1A12E54}"/>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ultiply 271">
                  <a:extLst>
                    <a:ext uri="{FF2B5EF4-FFF2-40B4-BE49-F238E27FC236}">
                      <a16:creationId xmlns:a16="http://schemas.microsoft.com/office/drawing/2014/main" id="{1D78D9DC-81C2-7C23-5174-F2F1FB261066}"/>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253AB03A-B864-AB22-DFBD-8E734F1339D8}"/>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iamond 153">
                  <a:extLst>
                    <a:ext uri="{FF2B5EF4-FFF2-40B4-BE49-F238E27FC236}">
                      <a16:creationId xmlns:a16="http://schemas.microsoft.com/office/drawing/2014/main" id="{DC0D2CDB-CE75-D3BE-3CE3-560A5088C29A}"/>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ultiply 274">
                  <a:extLst>
                    <a:ext uri="{FF2B5EF4-FFF2-40B4-BE49-F238E27FC236}">
                      <a16:creationId xmlns:a16="http://schemas.microsoft.com/office/drawing/2014/main" id="{D847311C-2317-D5A7-F42A-712649434955}"/>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a:extLst>
                    <a:ext uri="{FF2B5EF4-FFF2-40B4-BE49-F238E27FC236}">
                      <a16:creationId xmlns:a16="http://schemas.microsoft.com/office/drawing/2014/main" id="{D7E2F378-AD69-E6C0-10CF-33CBF90AA9C7}"/>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ultiply 276">
                  <a:extLst>
                    <a:ext uri="{FF2B5EF4-FFF2-40B4-BE49-F238E27FC236}">
                      <a16:creationId xmlns:a16="http://schemas.microsoft.com/office/drawing/2014/main" id="{42B975AB-8341-5668-47A5-12975ADC04B6}"/>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835701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2:1-4</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Palsy</a:t>
            </a:r>
          </a:p>
        </p:txBody>
      </p:sp>
      <p:sp>
        <p:nvSpPr>
          <p:cNvPr id="2" name="Rectangle 1"/>
          <p:cNvSpPr/>
          <p:nvPr/>
        </p:nvSpPr>
        <p:spPr>
          <a:xfrm>
            <a:off x="3924299" y="1065861"/>
            <a:ext cx="4343400" cy="5262979"/>
          </a:xfrm>
          <a:prstGeom prst="rect">
            <a:avLst/>
          </a:prstGeom>
        </p:spPr>
        <p:txBody>
          <a:bodyPr wrap="square">
            <a:spAutoFit/>
          </a:bodyPr>
          <a:lstStyle/>
          <a:p>
            <a:r>
              <a:rPr lang="en-US" sz="2400" dirty="0">
                <a:solidFill>
                  <a:schemeClr val="bg1"/>
                </a:solidFill>
              </a:rPr>
              <a:t>In the village of Capernaum in Galilee, there was a man “sick of the palsy” which means he was paralyzed. </a:t>
            </a:r>
          </a:p>
          <a:p>
            <a:endParaRPr lang="en-US" sz="2400" dirty="0">
              <a:solidFill>
                <a:schemeClr val="bg1"/>
              </a:solidFill>
            </a:endParaRPr>
          </a:p>
          <a:p>
            <a:r>
              <a:rPr lang="en-US" sz="2400" dirty="0">
                <a:solidFill>
                  <a:schemeClr val="bg1"/>
                </a:solidFill>
              </a:rPr>
              <a:t>Four other men carried this man to the house where Jesus was. </a:t>
            </a:r>
          </a:p>
          <a:p>
            <a:endParaRPr lang="en-US" sz="2400" dirty="0">
              <a:solidFill>
                <a:schemeClr val="bg1"/>
              </a:solidFill>
            </a:endParaRPr>
          </a:p>
          <a:p>
            <a:r>
              <a:rPr lang="en-US" sz="2400" dirty="0">
                <a:solidFill>
                  <a:schemeClr val="bg1"/>
                </a:solidFill>
              </a:rPr>
              <a:t>When they found that the house was so crowded that they could not enter it, they disassembled part of the roof of the house and lowered the paralytic man into the Savior’s presence.</a:t>
            </a:r>
          </a:p>
        </p:txBody>
      </p:sp>
      <p:pic>
        <p:nvPicPr>
          <p:cNvPr id="2054" name="Picture 6" descr="lesson 11 timeline"/>
          <p:cNvPicPr>
            <a:picLocks noChangeAspect="1" noChangeArrowheads="1"/>
          </p:cNvPicPr>
          <p:nvPr/>
        </p:nvPicPr>
        <p:blipFill rotWithShape="1">
          <a:blip r:embed="rId3">
            <a:extLst>
              <a:ext uri="{28A0092B-C50C-407E-A947-70E740481C1C}">
                <a14:useLocalDpi xmlns:a14="http://schemas.microsoft.com/office/drawing/2010/main" val="0"/>
              </a:ext>
            </a:extLst>
          </a:blip>
          <a:srcRect t="101" r="50798" b="-1"/>
          <a:stretch/>
        </p:blipFill>
        <p:spPr bwMode="auto">
          <a:xfrm>
            <a:off x="614081" y="963327"/>
            <a:ext cx="3003177" cy="47154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encrypted-tbn0.gstatic.com/images?q=tbn:ANd9GcTKQyH7mxTq4w5EcbgArxQxC1EZbTficSxOx4tJIaNcpreBwze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99" y="1045709"/>
            <a:ext cx="3470294" cy="463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57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2:1-4</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Houses in Capernaum</a:t>
            </a:r>
          </a:p>
        </p:txBody>
      </p:sp>
      <p:grpSp>
        <p:nvGrpSpPr>
          <p:cNvPr id="3" name="Group 2"/>
          <p:cNvGrpSpPr/>
          <p:nvPr/>
        </p:nvGrpSpPr>
        <p:grpSpPr>
          <a:xfrm>
            <a:off x="319926" y="987296"/>
            <a:ext cx="4286250" cy="3704805"/>
            <a:chOff x="491751" y="759624"/>
            <a:chExt cx="4286250" cy="3704805"/>
          </a:xfrm>
        </p:grpSpPr>
        <p:sp>
          <p:nvSpPr>
            <p:cNvPr id="2" name="Rectangle 1"/>
            <p:cNvSpPr/>
            <p:nvPr/>
          </p:nvSpPr>
          <p:spPr>
            <a:xfrm>
              <a:off x="602875" y="4033542"/>
              <a:ext cx="3928784" cy="430887"/>
            </a:xfrm>
            <a:prstGeom prst="rect">
              <a:avLst/>
            </a:prstGeom>
          </p:spPr>
          <p:txBody>
            <a:bodyPr wrap="square">
              <a:spAutoFit/>
            </a:bodyPr>
            <a:lstStyle/>
            <a:p>
              <a:r>
                <a:rPr lang="en-US" sz="1100" dirty="0">
                  <a:solidFill>
                    <a:schemeClr val="bg1"/>
                  </a:solidFill>
                </a:rPr>
                <a:t>Underside of the roof of a reconstructed ancient house in Israel by James Jeffrey</a:t>
              </a:r>
            </a:p>
          </p:txBody>
        </p:sp>
        <p:pic>
          <p:nvPicPr>
            <p:cNvPr id="5122" name="Picture 2" descr="underside of roo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51" y="759624"/>
              <a:ext cx="4286250" cy="321945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4926102" y="1003016"/>
            <a:ext cx="6588875" cy="1569660"/>
          </a:xfrm>
          <a:prstGeom prst="rect">
            <a:avLst/>
          </a:prstGeom>
        </p:spPr>
        <p:txBody>
          <a:bodyPr wrap="square">
            <a:spAutoFit/>
          </a:bodyPr>
          <a:lstStyle/>
          <a:p>
            <a:r>
              <a:rPr lang="en-US" sz="2400" dirty="0">
                <a:solidFill>
                  <a:schemeClr val="bg1"/>
                </a:solidFill>
              </a:rPr>
              <a:t>First-century houses in Capernaum were constructed of stone walls that were topped by a flat roof made from wooden beams, thatch, and packed earth. (1)</a:t>
            </a:r>
          </a:p>
        </p:txBody>
      </p:sp>
      <p:pic>
        <p:nvPicPr>
          <p:cNvPr id="5124" name="Picture 4" descr="https://s-media-cache-ak0.pinimg.com/564x/61/04/9d/61049dcb4d89536f864d75dc15ea86f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438" y="2150556"/>
            <a:ext cx="4062539" cy="26162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bloximages.chicago2.vip.townnews.com/weatherforddemocrat.com/content/tncms/assets/v3/editorial/7/29/7291495c-d6fd-11e4-b87a-87822a15ebb7/551982400cc08.image.jpg?resize=1200%2C80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755" t="5575"/>
          <a:stretch/>
        </p:blipFill>
        <p:spPr bwMode="auto">
          <a:xfrm>
            <a:off x="4467085" y="4328315"/>
            <a:ext cx="1877046" cy="2357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689429" y="5016953"/>
            <a:ext cx="5344581" cy="1569660"/>
          </a:xfrm>
          <a:prstGeom prst="rect">
            <a:avLst/>
          </a:prstGeom>
        </p:spPr>
        <p:txBody>
          <a:bodyPr wrap="square">
            <a:spAutoFit/>
          </a:bodyPr>
          <a:lstStyle/>
          <a:p>
            <a:r>
              <a:rPr lang="en-US" sz="2400" dirty="0">
                <a:solidFill>
                  <a:schemeClr val="bg1"/>
                </a:solidFill>
              </a:rPr>
              <a:t>It would not have been difficult to raise the ceiling by the courtyard stairs and to remove a part to allow the bed to be brought down to where Jesus stood. (2)</a:t>
            </a:r>
          </a:p>
        </p:txBody>
      </p:sp>
    </p:spTree>
    <p:extLst>
      <p:ext uri="{BB962C8B-B14F-4D97-AF65-F5344CB8AC3E}">
        <p14:creationId xmlns:p14="http://schemas.microsoft.com/office/powerpoint/2010/main" val="82966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2:5</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Jesus Saw Their Faith</a:t>
            </a:r>
          </a:p>
        </p:txBody>
      </p:sp>
      <p:sp>
        <p:nvSpPr>
          <p:cNvPr id="5" name="Rectangle 4"/>
          <p:cNvSpPr/>
          <p:nvPr/>
        </p:nvSpPr>
        <p:spPr>
          <a:xfrm>
            <a:off x="502023" y="1684401"/>
            <a:ext cx="7203141" cy="1384995"/>
          </a:xfrm>
          <a:prstGeom prst="rect">
            <a:avLst/>
          </a:prstGeom>
        </p:spPr>
        <p:txBody>
          <a:bodyPr wrap="square">
            <a:spAutoFit/>
          </a:bodyPr>
          <a:lstStyle/>
          <a:p>
            <a:r>
              <a:rPr lang="en-US" sz="2800" dirty="0">
                <a:solidFill>
                  <a:schemeClr val="bg1"/>
                </a:solidFill>
              </a:rPr>
              <a:t>This was the combined faith of all five, as demonstrated by their unusual persistence and united effort in striving to reach the Savior. (1)</a:t>
            </a:r>
          </a:p>
        </p:txBody>
      </p:sp>
      <p:pic>
        <p:nvPicPr>
          <p:cNvPr id="7170" name="Picture 2" descr="http://3.bp.blogspot.com/-xgHWMo3h9xA/T0BaKFtwBMI/AAAAAAAABLw/PwXWv4pfwJ0/s1600/paralytic_lowered_308x414_dropshad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164" y="1497418"/>
            <a:ext cx="3437962" cy="47420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33540" y="825741"/>
            <a:ext cx="5250155" cy="369332"/>
          </a:xfrm>
          <a:prstGeom prst="rect">
            <a:avLst/>
          </a:prstGeom>
        </p:spPr>
        <p:txBody>
          <a:bodyPr wrap="none">
            <a:spAutoFit/>
          </a:bodyPr>
          <a:lstStyle/>
          <a:p>
            <a:r>
              <a:rPr lang="en-US" dirty="0">
                <a:solidFill>
                  <a:schemeClr val="bg1"/>
                </a:solidFill>
                <a:latin typeface="Abadi" panose="020B0604020104020204" pitchFamily="34" charset="0"/>
              </a:rPr>
              <a:t>Faith is the power to see things which are unseen</a:t>
            </a:r>
            <a:endParaRPr lang="en-US" dirty="0">
              <a:solidFill>
                <a:schemeClr val="bg1"/>
              </a:solidFill>
            </a:endParaRPr>
          </a:p>
        </p:txBody>
      </p:sp>
      <p:grpSp>
        <p:nvGrpSpPr>
          <p:cNvPr id="11" name="Group 10"/>
          <p:cNvGrpSpPr/>
          <p:nvPr/>
        </p:nvGrpSpPr>
        <p:grpSpPr>
          <a:xfrm>
            <a:off x="2576076" y="3713035"/>
            <a:ext cx="3289208" cy="2390250"/>
            <a:chOff x="384206" y="4158361"/>
            <a:chExt cx="3289208" cy="2390250"/>
          </a:xfrm>
        </p:grpSpPr>
        <p:grpSp>
          <p:nvGrpSpPr>
            <p:cNvPr id="12" name="Group 11"/>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C3A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C3A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rgbClr val="C3A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rgbClr val="C3A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33642"/>
                <a:ext cx="621450" cy="986197"/>
                <a:chOff x="7031201" y="834275"/>
                <a:chExt cx="762000" cy="1488861"/>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rgbClr val="C3A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rgbClr val="C3A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747225" y="4834063"/>
              <a:ext cx="2437759" cy="830997"/>
            </a:xfrm>
            <a:prstGeom prst="rect">
              <a:avLst/>
            </a:prstGeom>
          </p:spPr>
          <p:txBody>
            <a:bodyPr wrap="square">
              <a:spAutoFit/>
            </a:bodyPr>
            <a:lstStyle/>
            <a:p>
              <a:pPr algn="ctr"/>
              <a:r>
                <a:rPr lang="en-US" sz="1600" dirty="0"/>
                <a:t> </a:t>
              </a:r>
              <a:r>
                <a:rPr lang="en-US" sz="1600" b="1" dirty="0"/>
                <a:t>Jesus Christ has the power to heal us spiritually and physically</a:t>
              </a:r>
              <a:endParaRPr lang="en-US" sz="1600" dirty="0"/>
            </a:p>
          </p:txBody>
        </p:sp>
      </p:grpSp>
    </p:spTree>
    <p:extLst>
      <p:ext uri="{BB962C8B-B14F-4D97-AF65-F5344CB8AC3E}">
        <p14:creationId xmlns:p14="http://schemas.microsoft.com/office/powerpoint/2010/main" val="392359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1121"/>
            <a:ext cx="1861457" cy="369332"/>
          </a:xfrm>
          <a:prstGeom prst="rect">
            <a:avLst/>
          </a:prstGeom>
          <a:noFill/>
        </p:spPr>
        <p:txBody>
          <a:bodyPr wrap="square" rtlCol="0">
            <a:spAutoFit/>
          </a:bodyPr>
          <a:lstStyle/>
          <a:p>
            <a:r>
              <a:rPr lang="en-US" dirty="0">
                <a:solidFill>
                  <a:schemeClr val="bg1"/>
                </a:solidFill>
              </a:rPr>
              <a:t>(1)</a:t>
            </a:r>
          </a:p>
        </p:txBody>
      </p:sp>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Sidon and </a:t>
            </a:r>
            <a:r>
              <a:rPr lang="en-US" sz="5400" dirty="0" err="1">
                <a:solidFill>
                  <a:schemeClr val="bg1"/>
                </a:solidFill>
                <a:latin typeface="Lucida Calligraphy" panose="03010101010101010101" pitchFamily="66" charset="0"/>
              </a:rPr>
              <a:t>Tyre</a:t>
            </a:r>
            <a:endParaRPr lang="en-US" sz="5400" dirty="0">
              <a:solidFill>
                <a:schemeClr val="bg1"/>
              </a:solidFill>
              <a:latin typeface="Lucida Calligraphy" panose="03010101010101010101" pitchFamily="66" charset="0"/>
            </a:endParaRPr>
          </a:p>
        </p:txBody>
      </p:sp>
      <p:pic>
        <p:nvPicPr>
          <p:cNvPr id="2050" name="Picture 2" descr="lesson 4 timel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05" r="52582"/>
          <a:stretch/>
        </p:blipFill>
        <p:spPr bwMode="auto">
          <a:xfrm>
            <a:off x="4348842" y="1414701"/>
            <a:ext cx="2968625" cy="4705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9728" y="1414701"/>
            <a:ext cx="2999015" cy="4801314"/>
          </a:xfrm>
          <a:prstGeom prst="rect">
            <a:avLst/>
          </a:prstGeom>
        </p:spPr>
        <p:txBody>
          <a:bodyPr wrap="square">
            <a:spAutoFit/>
          </a:bodyPr>
          <a:lstStyle/>
          <a:p>
            <a:r>
              <a:rPr lang="en-US" i="0" u="none" strike="noStrike" dirty="0">
                <a:solidFill>
                  <a:schemeClr val="bg1"/>
                </a:solidFill>
                <a:effectLst/>
              </a:rPr>
              <a:t>Sidon</a:t>
            </a:r>
            <a:r>
              <a:rPr lang="en-US" i="0" dirty="0">
                <a:solidFill>
                  <a:schemeClr val="bg1"/>
                </a:solidFill>
                <a:effectLst/>
              </a:rPr>
              <a:t> = an ancient Phoenician port </a:t>
            </a:r>
            <a:r>
              <a:rPr lang="en-US" i="0" u="none" strike="noStrike" dirty="0">
                <a:solidFill>
                  <a:schemeClr val="bg1"/>
                </a:solidFill>
                <a:effectLst/>
              </a:rPr>
              <a:t>city.</a:t>
            </a:r>
          </a:p>
          <a:p>
            <a:endParaRPr lang="en-US" dirty="0">
              <a:solidFill>
                <a:schemeClr val="bg1"/>
              </a:solidFill>
            </a:endParaRPr>
          </a:p>
          <a:p>
            <a:r>
              <a:rPr lang="en-US" i="0" dirty="0" err="1">
                <a:solidFill>
                  <a:schemeClr val="bg1"/>
                </a:solidFill>
                <a:effectLst/>
              </a:rPr>
              <a:t>Tyre</a:t>
            </a:r>
            <a:r>
              <a:rPr lang="en-US" i="0" dirty="0">
                <a:solidFill>
                  <a:schemeClr val="bg1"/>
                </a:solidFill>
                <a:effectLst/>
              </a:rPr>
              <a:t> and Sidon were a powerful city-state and first manufactured the purple dye…synonymous with royalty.</a:t>
            </a:r>
          </a:p>
          <a:p>
            <a:endParaRPr lang="en-US" dirty="0">
              <a:solidFill>
                <a:schemeClr val="bg1"/>
              </a:solidFill>
            </a:endParaRPr>
          </a:p>
          <a:p>
            <a:r>
              <a:rPr lang="en-US" dirty="0">
                <a:solidFill>
                  <a:schemeClr val="bg1"/>
                </a:solidFill>
              </a:rPr>
              <a:t>It was a Phoenician city port and later absorbed by Rome.</a:t>
            </a:r>
          </a:p>
          <a:p>
            <a:endParaRPr lang="en-US" dirty="0">
              <a:solidFill>
                <a:schemeClr val="bg1"/>
              </a:solidFill>
            </a:endParaRPr>
          </a:p>
          <a:p>
            <a:r>
              <a:rPr lang="en-US" dirty="0">
                <a:solidFill>
                  <a:schemeClr val="bg1"/>
                </a:solidFill>
              </a:rPr>
              <a:t>Both Sidon and </a:t>
            </a:r>
            <a:r>
              <a:rPr lang="en-US" dirty="0" err="1">
                <a:solidFill>
                  <a:schemeClr val="bg1"/>
                </a:solidFill>
              </a:rPr>
              <a:t>Tyre</a:t>
            </a:r>
            <a:r>
              <a:rPr lang="en-US" dirty="0">
                <a:solidFill>
                  <a:schemeClr val="bg1"/>
                </a:solidFill>
              </a:rPr>
              <a:t> are mentioned 12 times in the New Testament and is where Jesus and Paul, the Apostle visited.</a:t>
            </a:r>
          </a:p>
        </p:txBody>
      </p:sp>
      <p:sp>
        <p:nvSpPr>
          <p:cNvPr id="8" name="Rectangle 7"/>
          <p:cNvSpPr/>
          <p:nvPr/>
        </p:nvSpPr>
        <p:spPr>
          <a:xfrm>
            <a:off x="7875814" y="1414701"/>
            <a:ext cx="3532415" cy="4801314"/>
          </a:xfrm>
          <a:prstGeom prst="rect">
            <a:avLst/>
          </a:prstGeom>
        </p:spPr>
        <p:txBody>
          <a:bodyPr wrap="square">
            <a:spAutoFit/>
          </a:bodyPr>
          <a:lstStyle/>
          <a:p>
            <a:r>
              <a:rPr lang="en-US" i="0" u="none" strike="noStrike" dirty="0" err="1">
                <a:solidFill>
                  <a:schemeClr val="bg1"/>
                </a:solidFill>
                <a:effectLst/>
              </a:rPr>
              <a:t>Tyre</a:t>
            </a:r>
            <a:r>
              <a:rPr lang="en-US" i="0" u="none" strike="noStrike" dirty="0">
                <a:solidFill>
                  <a:schemeClr val="bg1"/>
                </a:solidFill>
                <a:effectLst/>
              </a:rPr>
              <a:t> = meaning ‘rock’</a:t>
            </a:r>
          </a:p>
          <a:p>
            <a:endParaRPr lang="en-US" i="0" u="none" strike="noStrike" dirty="0">
              <a:solidFill>
                <a:schemeClr val="bg1"/>
              </a:solidFill>
              <a:effectLst/>
            </a:endParaRPr>
          </a:p>
          <a:p>
            <a:r>
              <a:rPr lang="en-US" dirty="0">
                <a:solidFill>
                  <a:schemeClr val="bg1"/>
                </a:solidFill>
              </a:rPr>
              <a:t>In myth, </a:t>
            </a:r>
            <a:r>
              <a:rPr lang="en-US" dirty="0" err="1">
                <a:solidFill>
                  <a:schemeClr val="bg1"/>
                </a:solidFill>
              </a:rPr>
              <a:t>Tyre</a:t>
            </a:r>
            <a:r>
              <a:rPr lang="en-US" dirty="0">
                <a:solidFill>
                  <a:schemeClr val="bg1"/>
                </a:solidFill>
              </a:rPr>
              <a:t> is known as the birthplace of Europa (who gave Europe its name).</a:t>
            </a:r>
          </a:p>
          <a:p>
            <a:endParaRPr lang="en-US" dirty="0">
              <a:solidFill>
                <a:schemeClr val="bg1"/>
              </a:solidFill>
            </a:endParaRPr>
          </a:p>
          <a:p>
            <a:r>
              <a:rPr lang="en-US" dirty="0">
                <a:solidFill>
                  <a:schemeClr val="bg1"/>
                </a:solidFill>
              </a:rPr>
              <a:t>The main trade was on an island about ½ mile from the mainland.</a:t>
            </a:r>
          </a:p>
          <a:p>
            <a:endParaRPr lang="en-US" dirty="0">
              <a:solidFill>
                <a:schemeClr val="bg1"/>
              </a:solidFill>
            </a:endParaRPr>
          </a:p>
          <a:p>
            <a:r>
              <a:rPr lang="en-US" dirty="0">
                <a:solidFill>
                  <a:schemeClr val="bg1"/>
                </a:solidFill>
              </a:rPr>
              <a:t>The old city, known as </a:t>
            </a:r>
            <a:r>
              <a:rPr lang="en-US" dirty="0" err="1">
                <a:solidFill>
                  <a:schemeClr val="bg1"/>
                </a:solidFill>
              </a:rPr>
              <a:t>Ushu</a:t>
            </a:r>
            <a:r>
              <a:rPr lang="en-US" dirty="0">
                <a:solidFill>
                  <a:schemeClr val="bg1"/>
                </a:solidFill>
              </a:rPr>
              <a:t>, was founded in 2750 BC.</a:t>
            </a:r>
          </a:p>
          <a:p>
            <a:endParaRPr lang="en-US" dirty="0">
              <a:solidFill>
                <a:schemeClr val="bg1"/>
              </a:solidFill>
            </a:endParaRPr>
          </a:p>
          <a:p>
            <a:r>
              <a:rPr lang="en-US" dirty="0">
                <a:solidFill>
                  <a:schemeClr val="bg1"/>
                </a:solidFill>
              </a:rPr>
              <a:t>The Tyrians were known as workers in dye from the shells of the Murex shellfish. This purple dye was highly valued and held royal connotations in the ancient world.</a:t>
            </a:r>
          </a:p>
        </p:txBody>
      </p:sp>
    </p:spTree>
    <p:extLst>
      <p:ext uri="{BB962C8B-B14F-4D97-AF65-F5344CB8AC3E}">
        <p14:creationId xmlns:p14="http://schemas.microsoft.com/office/powerpoint/2010/main" val="3129289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2:6-7</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Opposing and Plotting</a:t>
            </a:r>
          </a:p>
        </p:txBody>
      </p:sp>
      <p:sp>
        <p:nvSpPr>
          <p:cNvPr id="5" name="Rectangle 4"/>
          <p:cNvSpPr/>
          <p:nvPr/>
        </p:nvSpPr>
        <p:spPr>
          <a:xfrm>
            <a:off x="502024" y="1158007"/>
            <a:ext cx="4554070" cy="4524315"/>
          </a:xfrm>
          <a:prstGeom prst="rect">
            <a:avLst/>
          </a:prstGeom>
        </p:spPr>
        <p:txBody>
          <a:bodyPr wrap="square">
            <a:spAutoFit/>
          </a:bodyPr>
          <a:lstStyle/>
          <a:p>
            <a:r>
              <a:rPr lang="en-US" sz="2400" dirty="0">
                <a:solidFill>
                  <a:schemeClr val="bg1"/>
                </a:solidFill>
                <a:latin typeface="Open Sans"/>
              </a:rPr>
              <a:t>The Savior healed and forgave the man with palsy, called Matthew to the ministry, ate with sinners, and healed a man with a withered hand on the Sabbath. </a:t>
            </a:r>
          </a:p>
          <a:p>
            <a:endParaRPr lang="en-US" sz="2400" dirty="0">
              <a:solidFill>
                <a:schemeClr val="bg1"/>
              </a:solidFill>
              <a:latin typeface="Open Sans"/>
            </a:endParaRPr>
          </a:p>
          <a:p>
            <a:r>
              <a:rPr lang="en-US" sz="2400" dirty="0">
                <a:solidFill>
                  <a:schemeClr val="bg1"/>
                </a:solidFill>
                <a:latin typeface="Open Sans"/>
              </a:rPr>
              <a:t>The scribes and Pharisees opposed each event, increasing their opposition from skeptical thoughts to plotting to destroy Jesus. (1)</a:t>
            </a:r>
            <a:endParaRPr lang="en-US" sz="24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118" y="1665650"/>
            <a:ext cx="5104983" cy="3335256"/>
          </a:xfrm>
          <a:prstGeom prst="rect">
            <a:avLst/>
          </a:prstGeom>
        </p:spPr>
      </p:pic>
      <p:sp>
        <p:nvSpPr>
          <p:cNvPr id="11" name="Rectangle 10"/>
          <p:cNvSpPr/>
          <p:nvPr/>
        </p:nvSpPr>
        <p:spPr>
          <a:xfrm>
            <a:off x="5403473" y="5534561"/>
            <a:ext cx="6096000" cy="954107"/>
          </a:xfrm>
          <a:prstGeom prst="rect">
            <a:avLst/>
          </a:prstGeom>
        </p:spPr>
        <p:txBody>
          <a:bodyPr>
            <a:spAutoFit/>
          </a:bodyPr>
          <a:lstStyle/>
          <a:p>
            <a:r>
              <a:rPr lang="en-US" sz="2800" dirty="0">
                <a:solidFill>
                  <a:schemeClr val="bg1"/>
                </a:solidFill>
              </a:rPr>
              <a:t>They were angered by His claim to grant forgiveness for sins.</a:t>
            </a:r>
          </a:p>
        </p:txBody>
      </p:sp>
    </p:spTree>
    <p:extLst>
      <p:ext uri="{BB962C8B-B14F-4D97-AF65-F5344CB8AC3E}">
        <p14:creationId xmlns:p14="http://schemas.microsoft.com/office/powerpoint/2010/main" val="163688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2:9-12</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“Take Thy Bed”</a:t>
            </a:r>
          </a:p>
        </p:txBody>
      </p:sp>
      <p:sp>
        <p:nvSpPr>
          <p:cNvPr id="5" name="Rectangle 4"/>
          <p:cNvSpPr/>
          <p:nvPr/>
        </p:nvSpPr>
        <p:spPr>
          <a:xfrm>
            <a:off x="502024" y="1158007"/>
            <a:ext cx="3491752" cy="4524315"/>
          </a:xfrm>
          <a:prstGeom prst="rect">
            <a:avLst/>
          </a:prstGeom>
        </p:spPr>
        <p:txBody>
          <a:bodyPr wrap="square">
            <a:spAutoFit/>
          </a:bodyPr>
          <a:lstStyle/>
          <a:p>
            <a:r>
              <a:rPr lang="en-US" sz="2400" dirty="0">
                <a:solidFill>
                  <a:schemeClr val="bg1"/>
                </a:solidFill>
              </a:rPr>
              <a:t>"Jesus could have told the palsied man that his sins were forgiven, and no observer would have been able to prove or disprove whether it actually was so. </a:t>
            </a:r>
          </a:p>
          <a:p>
            <a:endParaRPr lang="en-US" sz="2400" dirty="0">
              <a:solidFill>
                <a:schemeClr val="bg1"/>
              </a:solidFill>
            </a:endParaRPr>
          </a:p>
          <a:p>
            <a:r>
              <a:rPr lang="en-US" sz="2400" dirty="0">
                <a:solidFill>
                  <a:schemeClr val="bg1"/>
                </a:solidFill>
              </a:rPr>
              <a:t>But when he commanded a sick man to rise and walk, the validity of his power was immediately able to be tested.</a:t>
            </a:r>
          </a:p>
        </p:txBody>
      </p:sp>
      <p:pic>
        <p:nvPicPr>
          <p:cNvPr id="10" name="Picture 4" descr="http://www.loveeachotherministries.org/wp-content/uploads/2010/01/This-is-the-LE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1081383"/>
            <a:ext cx="3108162" cy="44731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33229" y="1697974"/>
            <a:ext cx="3792070" cy="3046988"/>
          </a:xfrm>
          <a:prstGeom prst="rect">
            <a:avLst/>
          </a:prstGeom>
        </p:spPr>
        <p:txBody>
          <a:bodyPr wrap="square">
            <a:spAutoFit/>
          </a:bodyPr>
          <a:lstStyle/>
          <a:p>
            <a:r>
              <a:rPr lang="en-US" sz="2400" dirty="0">
                <a:solidFill>
                  <a:schemeClr val="bg1"/>
                </a:solidFill>
              </a:rPr>
              <a:t>Hence in a hostile situation it is easier to say that sins are forgiven. But so that those present would know that he had power to do both, Jesus used the healing of the body as evidence of his power to forgive sins." (3)</a:t>
            </a:r>
          </a:p>
        </p:txBody>
      </p:sp>
      <p:sp>
        <p:nvSpPr>
          <p:cNvPr id="3" name="Rectangle 2"/>
          <p:cNvSpPr/>
          <p:nvPr/>
        </p:nvSpPr>
        <p:spPr>
          <a:xfrm>
            <a:off x="3648285" y="5671798"/>
            <a:ext cx="7911353" cy="923330"/>
          </a:xfrm>
          <a:prstGeom prst="rect">
            <a:avLst/>
          </a:prstGeom>
        </p:spPr>
        <p:txBody>
          <a:bodyPr wrap="square">
            <a:spAutoFit/>
          </a:bodyPr>
          <a:lstStyle/>
          <a:p>
            <a:r>
              <a:rPr lang="en-US" i="1" dirty="0">
                <a:solidFill>
                  <a:srgbClr val="FFFF00"/>
                </a:solidFill>
              </a:rPr>
              <a:t>And immediately he arose, took up the bed, and went forth before them all; insomuch that they were all amazed, and many glorified God, saying, We never saw the power of God after this manner” JST Mark 2:9</a:t>
            </a:r>
          </a:p>
        </p:txBody>
      </p:sp>
    </p:spTree>
    <p:extLst>
      <p:ext uri="{BB962C8B-B14F-4D97-AF65-F5344CB8AC3E}">
        <p14:creationId xmlns:p14="http://schemas.microsoft.com/office/powerpoint/2010/main" val="232654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a:extLst>
              <a:ext uri="{FF2B5EF4-FFF2-40B4-BE49-F238E27FC236}">
                <a16:creationId xmlns:a16="http://schemas.microsoft.com/office/drawing/2014/main" id="{31A03701-DC54-55A0-459F-8D92EB11A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C05B39-B424-A829-B81B-EE796AE24F25}"/>
              </a:ext>
            </a:extLst>
          </p:cNvPr>
          <p:cNvSpPr txBox="1"/>
          <p:nvPr/>
        </p:nvSpPr>
        <p:spPr>
          <a:xfrm>
            <a:off x="683368" y="1195546"/>
            <a:ext cx="6094378" cy="4401205"/>
          </a:xfrm>
          <a:prstGeom prst="rect">
            <a:avLst/>
          </a:prstGeom>
          <a:noFill/>
        </p:spPr>
        <p:txBody>
          <a:bodyPr wrap="square">
            <a:spAutoFit/>
          </a:bodyPr>
          <a:lstStyle/>
          <a:p>
            <a:pPr algn="l" fontAlgn="base"/>
            <a:r>
              <a:rPr lang="en-US" sz="2000" b="0" i="0" dirty="0">
                <a:solidFill>
                  <a:schemeClr val="bg1"/>
                </a:solidFill>
                <a:effectLst/>
                <a:latin typeface="Calibri" panose="020F0502020204030204" pitchFamily="34" charset="0"/>
              </a:rPr>
              <a:t>Sometimes spiritual illness comes as a result of sin or emotional wounds. …</a:t>
            </a:r>
          </a:p>
          <a:p>
            <a:pPr algn="l" fontAlgn="base"/>
            <a:endParaRPr lang="en-US" sz="2000" b="0" i="0" dirty="0">
              <a:solidFill>
                <a:schemeClr val="bg1"/>
              </a:solidFill>
              <a:effectLst/>
              <a:latin typeface="Calibri" panose="020F0502020204030204" pitchFamily="34" charset="0"/>
            </a:endParaRPr>
          </a:p>
          <a:p>
            <a:pPr algn="l" fontAlgn="base"/>
            <a:r>
              <a:rPr lang="en-US" sz="2000" b="0" i="0" dirty="0">
                <a:solidFill>
                  <a:schemeClr val="bg1"/>
                </a:solidFill>
                <a:effectLst/>
                <a:latin typeface="Calibri" panose="020F0502020204030204" pitchFamily="34" charset="0"/>
              </a:rPr>
              <a:t>Even the deepest spiritual wounds—yes, even those that may appear to be incurable—can be healed.</a:t>
            </a:r>
          </a:p>
          <a:p>
            <a:pPr algn="l" fontAlgn="base"/>
            <a:r>
              <a:rPr lang="en-US" sz="2000" b="0" i="0" dirty="0">
                <a:solidFill>
                  <a:schemeClr val="bg1"/>
                </a:solidFill>
                <a:effectLst/>
                <a:latin typeface="Calibri" panose="020F0502020204030204" pitchFamily="34" charset="0"/>
              </a:rPr>
              <a:t>My dear friends, the healing power of Jesus Christ is not absent in our day.</a:t>
            </a:r>
          </a:p>
          <a:p>
            <a:pPr algn="l" fontAlgn="base"/>
            <a:endParaRPr lang="en-US" sz="2000" b="0" i="0" dirty="0">
              <a:solidFill>
                <a:schemeClr val="bg1"/>
              </a:solidFill>
              <a:effectLst/>
              <a:latin typeface="Calibri" panose="020F0502020204030204" pitchFamily="34" charset="0"/>
            </a:endParaRPr>
          </a:p>
          <a:p>
            <a:pPr algn="l" fontAlgn="base"/>
            <a:r>
              <a:rPr lang="en-US" sz="2000" b="0" i="0" dirty="0">
                <a:solidFill>
                  <a:schemeClr val="bg1"/>
                </a:solidFill>
                <a:effectLst/>
                <a:latin typeface="Calibri" panose="020F0502020204030204" pitchFamily="34" charset="0"/>
              </a:rPr>
              <a:t>The Savior’s healing touch can transform lives in our day just as it did in His. If we will but have faith, He can take our hands, fill our souls with heavenly light and healing, and speak to us the blessed words, “Rise, take up thy bed, and walk”</a:t>
            </a:r>
          </a:p>
          <a:p>
            <a:pPr algn="l" fontAlgn="base"/>
            <a:r>
              <a:rPr lang="en-US" sz="2000" b="0" i="0" dirty="0">
                <a:solidFill>
                  <a:schemeClr val="bg1"/>
                </a:solidFill>
                <a:effectLst/>
                <a:latin typeface="Calibri" panose="020F0502020204030204" pitchFamily="34" charset="0"/>
              </a:rPr>
              <a:t> (11)</a:t>
            </a:r>
          </a:p>
        </p:txBody>
      </p:sp>
      <p:sp>
        <p:nvSpPr>
          <p:cNvPr id="6" name="TextBox 5">
            <a:extLst>
              <a:ext uri="{FF2B5EF4-FFF2-40B4-BE49-F238E27FC236}">
                <a16:creationId xmlns:a16="http://schemas.microsoft.com/office/drawing/2014/main" id="{D2768413-0E4A-902B-F898-157C3089AF35}"/>
              </a:ext>
            </a:extLst>
          </p:cNvPr>
          <p:cNvSpPr txBox="1"/>
          <p:nvPr/>
        </p:nvSpPr>
        <p:spPr>
          <a:xfrm>
            <a:off x="206713" y="6357185"/>
            <a:ext cx="6172200" cy="369332"/>
          </a:xfrm>
          <a:prstGeom prst="rect">
            <a:avLst/>
          </a:prstGeom>
          <a:noFill/>
        </p:spPr>
        <p:txBody>
          <a:bodyPr wrap="square">
            <a:spAutoFit/>
          </a:bodyPr>
          <a:lstStyle/>
          <a:p>
            <a:r>
              <a:rPr lang="en-US" sz="1800" b="0" i="0" u="none" strike="noStrike" dirty="0">
                <a:solidFill>
                  <a:schemeClr val="bg1"/>
                </a:solidFill>
                <a:effectLst/>
                <a:latin typeface="Calibri" panose="020F0502020204030204" pitchFamily="34" charset="0"/>
              </a:rPr>
              <a:t>John 5:8</a:t>
            </a:r>
            <a:r>
              <a:rPr lang="en-US" sz="1800" b="0" i="0" dirty="0">
                <a:solidFill>
                  <a:schemeClr val="bg1"/>
                </a:solidFill>
                <a:effectLst/>
                <a:latin typeface="Calibri" panose="020F0502020204030204" pitchFamily="34" charset="0"/>
              </a:rPr>
              <a:t> </a:t>
            </a:r>
            <a:endParaRPr lang="en-US" dirty="0"/>
          </a:p>
        </p:txBody>
      </p:sp>
      <p:pic>
        <p:nvPicPr>
          <p:cNvPr id="8" name="Picture 7">
            <a:extLst>
              <a:ext uri="{FF2B5EF4-FFF2-40B4-BE49-F238E27FC236}">
                <a16:creationId xmlns:a16="http://schemas.microsoft.com/office/drawing/2014/main" id="{2C6F4BC2-B669-62AB-4ADF-88BA2AB8E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955" y="1195546"/>
            <a:ext cx="3419866" cy="4271399"/>
          </a:xfrm>
          <a:prstGeom prst="rect">
            <a:avLst/>
          </a:prstGeom>
        </p:spPr>
      </p:pic>
    </p:spTree>
    <p:extLst>
      <p:ext uri="{BB962C8B-B14F-4D97-AF65-F5344CB8AC3E}">
        <p14:creationId xmlns:p14="http://schemas.microsoft.com/office/powerpoint/2010/main" val="312145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a:extLst>
              <a:ext uri="{FF2B5EF4-FFF2-40B4-BE49-F238E27FC236}">
                <a16:creationId xmlns:a16="http://schemas.microsoft.com/office/drawing/2014/main" id="{FDF745F5-C905-8783-10D2-CDF61E0F0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FB8396-5073-D1EC-DB48-3CDFF1CCD783}"/>
              </a:ext>
            </a:extLst>
          </p:cNvPr>
          <p:cNvSpPr txBox="1"/>
          <p:nvPr/>
        </p:nvSpPr>
        <p:spPr>
          <a:xfrm>
            <a:off x="449904" y="1042648"/>
            <a:ext cx="6466462" cy="4401205"/>
          </a:xfrm>
          <a:prstGeom prst="rect">
            <a:avLst/>
          </a:prstGeom>
          <a:noFill/>
        </p:spPr>
        <p:txBody>
          <a:bodyPr wrap="square">
            <a:spAutoFit/>
          </a:bodyPr>
          <a:lstStyle/>
          <a:p>
            <a:pPr algn="l" fontAlgn="base"/>
            <a:r>
              <a:rPr lang="en-US" sz="2800" b="0" i="0" dirty="0">
                <a:solidFill>
                  <a:schemeClr val="bg1"/>
                </a:solidFill>
                <a:effectLst/>
              </a:rPr>
              <a:t>Are there any spiritual wounds in your life that need to be healed?</a:t>
            </a:r>
          </a:p>
          <a:p>
            <a:pPr algn="l" fontAlgn="base"/>
            <a:endParaRPr lang="en-US" sz="2800" b="0" i="0" dirty="0">
              <a:solidFill>
                <a:schemeClr val="bg1"/>
              </a:solidFill>
              <a:effectLst/>
            </a:endParaRPr>
          </a:p>
          <a:p>
            <a:pPr algn="l" fontAlgn="base"/>
            <a:r>
              <a:rPr lang="en-US" sz="2800" b="0" i="0" dirty="0">
                <a:solidFill>
                  <a:schemeClr val="bg1"/>
                </a:solidFill>
                <a:effectLst/>
              </a:rPr>
              <a:t>How can you seek the healing power of Jesus Christ?</a:t>
            </a:r>
          </a:p>
          <a:p>
            <a:pPr algn="l" fontAlgn="base"/>
            <a:endParaRPr lang="en-US" sz="2800" b="0" i="0" dirty="0">
              <a:solidFill>
                <a:schemeClr val="bg1"/>
              </a:solidFill>
              <a:effectLst/>
            </a:endParaRPr>
          </a:p>
          <a:p>
            <a:pPr algn="l" fontAlgn="base"/>
            <a:r>
              <a:rPr lang="en-US" sz="2800" b="0" i="0" dirty="0">
                <a:solidFill>
                  <a:schemeClr val="bg1"/>
                </a:solidFill>
                <a:effectLst/>
              </a:rPr>
              <a:t>Do you know someone else who needs the healing power of Jesus Christ? </a:t>
            </a:r>
          </a:p>
          <a:p>
            <a:pPr algn="l" fontAlgn="base"/>
            <a:endParaRPr lang="en-US" sz="2800" dirty="0">
              <a:solidFill>
                <a:schemeClr val="bg1"/>
              </a:solidFill>
            </a:endParaRPr>
          </a:p>
          <a:p>
            <a:pPr algn="l" fontAlgn="base"/>
            <a:r>
              <a:rPr lang="en-US" sz="2800" b="0" i="0" dirty="0">
                <a:solidFill>
                  <a:schemeClr val="bg1"/>
                </a:solidFill>
                <a:effectLst/>
              </a:rPr>
              <a:t>What could you do to help them access it?</a:t>
            </a:r>
          </a:p>
        </p:txBody>
      </p:sp>
      <p:pic>
        <p:nvPicPr>
          <p:cNvPr id="5" name="Picture 2" descr="http://www.uni.edu/becker/anImated%20question%20mark%20.gif">
            <a:extLst>
              <a:ext uri="{FF2B5EF4-FFF2-40B4-BE49-F238E27FC236}">
                <a16:creationId xmlns:a16="http://schemas.microsoft.com/office/drawing/2014/main" id="{1A316FA5-7D74-D1E7-2E28-A02BC1E9C963}"/>
              </a:ext>
            </a:extLst>
          </p:cNvPr>
          <p:cNvPicPr>
            <a:picLocks noChangeAspect="1" noChangeArrowheads="1" noCrop="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86050" y="977311"/>
            <a:ext cx="2759124" cy="4683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7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randomwallpapers.net/plain-dark-green-grass-1920x1200-wallpaper60498.jpg">
            <a:extLst>
              <a:ext uri="{FF2B5EF4-FFF2-40B4-BE49-F238E27FC236}">
                <a16:creationId xmlns:a16="http://schemas.microsoft.com/office/drawing/2014/main" id="{D5C763B1-5A80-0176-85D9-1DEA45A83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14865" y="501017"/>
            <a:ext cx="12192000" cy="830997"/>
          </a:xfrm>
          <a:prstGeom prst="rect">
            <a:avLst/>
          </a:prstGeom>
          <a:noFill/>
        </p:spPr>
        <p:txBody>
          <a:bodyPr wrap="square" rtlCol="0">
            <a:spAutoFit/>
          </a:bodyPr>
          <a:lstStyle/>
          <a:p>
            <a:pPr algn="ctr"/>
            <a:r>
              <a:rPr lang="en-US" sz="4800" dirty="0">
                <a:solidFill>
                  <a:schemeClr val="bg1"/>
                </a:solidFill>
                <a:latin typeface="AR CENA" panose="02000000000000000000" pitchFamily="2" charset="0"/>
              </a:rPr>
              <a:t>The Rest of Mark 2-3</a:t>
            </a:r>
          </a:p>
        </p:txBody>
      </p:sp>
      <p:grpSp>
        <p:nvGrpSpPr>
          <p:cNvPr id="2" name="Group 1">
            <a:extLst>
              <a:ext uri="{FF2B5EF4-FFF2-40B4-BE49-F238E27FC236}">
                <a16:creationId xmlns:a16="http://schemas.microsoft.com/office/drawing/2014/main" id="{D6698668-31E9-5804-8F26-45C8A4D4FFA5}"/>
              </a:ext>
            </a:extLst>
          </p:cNvPr>
          <p:cNvGrpSpPr/>
          <p:nvPr/>
        </p:nvGrpSpPr>
        <p:grpSpPr>
          <a:xfrm>
            <a:off x="5349032" y="2258752"/>
            <a:ext cx="1821310" cy="4180959"/>
            <a:chOff x="2438400" y="618365"/>
            <a:chExt cx="2286586" cy="5249035"/>
          </a:xfrm>
        </p:grpSpPr>
        <p:sp>
          <p:nvSpPr>
            <p:cNvPr id="115" name="Round Diagonal Corner Rectangle 266">
              <a:extLst>
                <a:ext uri="{FF2B5EF4-FFF2-40B4-BE49-F238E27FC236}">
                  <a16:creationId xmlns:a16="http://schemas.microsoft.com/office/drawing/2014/main" id="{4BA931C3-4192-D8EF-0AD9-07E0F7558F76}"/>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 Diagonal Corner Rectangle 265">
              <a:extLst>
                <a:ext uri="{FF2B5EF4-FFF2-40B4-BE49-F238E27FC236}">
                  <a16:creationId xmlns:a16="http://schemas.microsoft.com/office/drawing/2014/main" id="{E2A8AA37-D6C2-529D-2DA9-6CEB527FE417}"/>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47">
              <a:extLst>
                <a:ext uri="{FF2B5EF4-FFF2-40B4-BE49-F238E27FC236}">
                  <a16:creationId xmlns:a16="http://schemas.microsoft.com/office/drawing/2014/main" id="{0FD870E3-7DF3-2A45-2802-A92BB647240A}"/>
                </a:ext>
              </a:extLst>
            </p:cNvPr>
            <p:cNvGrpSpPr/>
            <p:nvPr/>
          </p:nvGrpSpPr>
          <p:grpSpPr>
            <a:xfrm>
              <a:off x="3471131" y="5233160"/>
              <a:ext cx="501493" cy="634240"/>
              <a:chOff x="6106804" y="4039302"/>
              <a:chExt cx="666047" cy="774146"/>
            </a:xfrm>
          </p:grpSpPr>
          <p:sp>
            <p:nvSpPr>
              <p:cNvPr id="252" name="Oval 251">
                <a:extLst>
                  <a:ext uri="{FF2B5EF4-FFF2-40B4-BE49-F238E27FC236}">
                    <a16:creationId xmlns:a16="http://schemas.microsoft.com/office/drawing/2014/main" id="{6F8A6F07-5260-7DEB-CE29-7174D767AA0C}"/>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E52AE35A-E850-4142-021A-C8C1F8C0612B}"/>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C65CB38F-ADA2-C04A-3430-ECA838C2C09E}"/>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47">
              <a:extLst>
                <a:ext uri="{FF2B5EF4-FFF2-40B4-BE49-F238E27FC236}">
                  <a16:creationId xmlns:a16="http://schemas.microsoft.com/office/drawing/2014/main" id="{52049B3E-5A3A-769C-DCD9-A19D56BF21FC}"/>
                </a:ext>
              </a:extLst>
            </p:cNvPr>
            <p:cNvGrpSpPr/>
            <p:nvPr/>
          </p:nvGrpSpPr>
          <p:grpSpPr>
            <a:xfrm rot="2613352">
              <a:off x="3086557" y="5132460"/>
              <a:ext cx="501493" cy="634240"/>
              <a:chOff x="6106804" y="4039302"/>
              <a:chExt cx="666047" cy="774146"/>
            </a:xfrm>
          </p:grpSpPr>
          <p:sp>
            <p:nvSpPr>
              <p:cNvPr id="249" name="Oval 248">
                <a:extLst>
                  <a:ext uri="{FF2B5EF4-FFF2-40B4-BE49-F238E27FC236}">
                    <a16:creationId xmlns:a16="http://schemas.microsoft.com/office/drawing/2014/main" id="{40A910AE-2708-6E7D-0720-719B0BE54BE1}"/>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77F25726-BCC8-E8DF-099C-AD52893013E4}"/>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5ABF897F-6EAC-0CE6-F4C3-0A6CB65699C7}"/>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77">
              <a:extLst>
                <a:ext uri="{FF2B5EF4-FFF2-40B4-BE49-F238E27FC236}">
                  <a16:creationId xmlns:a16="http://schemas.microsoft.com/office/drawing/2014/main" id="{DC0378F0-B75B-EF74-F039-693C3F83FD6D}"/>
                </a:ext>
              </a:extLst>
            </p:cNvPr>
            <p:cNvGrpSpPr/>
            <p:nvPr/>
          </p:nvGrpSpPr>
          <p:grpSpPr>
            <a:xfrm>
              <a:off x="2438400" y="2059236"/>
              <a:ext cx="2286586" cy="3431088"/>
              <a:chOff x="3886200" y="1447800"/>
              <a:chExt cx="3036880" cy="4187946"/>
            </a:xfrm>
          </p:grpSpPr>
          <p:grpSp>
            <p:nvGrpSpPr>
              <p:cNvPr id="185" name="Group 184">
                <a:extLst>
                  <a:ext uri="{FF2B5EF4-FFF2-40B4-BE49-F238E27FC236}">
                    <a16:creationId xmlns:a16="http://schemas.microsoft.com/office/drawing/2014/main" id="{FC8ECA3E-95F9-7DFF-2597-0F91ABEE67B4}"/>
                  </a:ext>
                </a:extLst>
              </p:cNvPr>
              <p:cNvGrpSpPr/>
              <p:nvPr/>
            </p:nvGrpSpPr>
            <p:grpSpPr>
              <a:xfrm>
                <a:off x="3886200" y="1447800"/>
                <a:ext cx="3036880" cy="4187946"/>
                <a:chOff x="4419600" y="2060454"/>
                <a:chExt cx="3036880" cy="4187946"/>
              </a:xfrm>
            </p:grpSpPr>
            <p:sp>
              <p:nvSpPr>
                <p:cNvPr id="240" name="Oval 239">
                  <a:extLst>
                    <a:ext uri="{FF2B5EF4-FFF2-40B4-BE49-F238E27FC236}">
                      <a16:creationId xmlns:a16="http://schemas.microsoft.com/office/drawing/2014/main" id="{BBE98E94-549F-577E-C0F9-65A21B2D9607}"/>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CF95886-C84A-A400-01A8-048992C2B663}"/>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rapezoid 241">
                  <a:extLst>
                    <a:ext uri="{FF2B5EF4-FFF2-40B4-BE49-F238E27FC236}">
                      <a16:creationId xmlns:a16="http://schemas.microsoft.com/office/drawing/2014/main" id="{5681FC77-78A7-8BF6-4573-A903F465D61C}"/>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rapezoid 242">
                  <a:extLst>
                    <a:ext uri="{FF2B5EF4-FFF2-40B4-BE49-F238E27FC236}">
                      <a16:creationId xmlns:a16="http://schemas.microsoft.com/office/drawing/2014/main" id="{8A412309-166C-93D2-EECF-3B79C429D900}"/>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rapezoid 243">
                  <a:extLst>
                    <a:ext uri="{FF2B5EF4-FFF2-40B4-BE49-F238E27FC236}">
                      <a16:creationId xmlns:a16="http://schemas.microsoft.com/office/drawing/2014/main" id="{D23DADD4-965E-0279-28F1-3B2E9764A921}"/>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Isosceles Triangle 244">
                  <a:extLst>
                    <a:ext uri="{FF2B5EF4-FFF2-40B4-BE49-F238E27FC236}">
                      <a16:creationId xmlns:a16="http://schemas.microsoft.com/office/drawing/2014/main" id="{67C58B80-5162-FB25-6567-CD9773BE34DB}"/>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CE782E19-C1ED-CF01-71E7-362138CA8A15}"/>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246">
                  <a:extLst>
                    <a:ext uri="{FF2B5EF4-FFF2-40B4-BE49-F238E27FC236}">
                      <a16:creationId xmlns:a16="http://schemas.microsoft.com/office/drawing/2014/main" id="{F7720FA7-EE45-7474-5BB9-C3753EED5809}"/>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rapezoid 247">
                  <a:extLst>
                    <a:ext uri="{FF2B5EF4-FFF2-40B4-BE49-F238E27FC236}">
                      <a16:creationId xmlns:a16="http://schemas.microsoft.com/office/drawing/2014/main" id="{FBF7CC15-FCEB-928B-F406-867FA36E4CB0}"/>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8" name="Oval 237">
                <a:extLst>
                  <a:ext uri="{FF2B5EF4-FFF2-40B4-BE49-F238E27FC236}">
                    <a16:creationId xmlns:a16="http://schemas.microsoft.com/office/drawing/2014/main" id="{7723BDCB-2633-2F19-8777-12E707124615}"/>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F726A46A-4FDD-5818-DC78-FA70DEA42526}"/>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67">
              <a:extLst>
                <a:ext uri="{FF2B5EF4-FFF2-40B4-BE49-F238E27FC236}">
                  <a16:creationId xmlns:a16="http://schemas.microsoft.com/office/drawing/2014/main" id="{8922F85C-24B1-3359-EF38-CC3A0C6A07A2}"/>
                </a:ext>
              </a:extLst>
            </p:cNvPr>
            <p:cNvGrpSpPr/>
            <p:nvPr/>
          </p:nvGrpSpPr>
          <p:grpSpPr>
            <a:xfrm rot="3964948">
              <a:off x="3047837" y="2527156"/>
              <a:ext cx="846586" cy="157044"/>
              <a:chOff x="6764312" y="5017957"/>
              <a:chExt cx="3174167" cy="544643"/>
            </a:xfrm>
          </p:grpSpPr>
          <p:sp>
            <p:nvSpPr>
              <p:cNvPr id="176" name="Rounded Rectangle 68">
                <a:extLst>
                  <a:ext uri="{FF2B5EF4-FFF2-40B4-BE49-F238E27FC236}">
                    <a16:creationId xmlns:a16="http://schemas.microsoft.com/office/drawing/2014/main" id="{30A2F86D-62F4-5456-993B-BEB8F2B70BC0}"/>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15">
                <a:extLst>
                  <a:ext uri="{FF2B5EF4-FFF2-40B4-BE49-F238E27FC236}">
                    <a16:creationId xmlns:a16="http://schemas.microsoft.com/office/drawing/2014/main" id="{8CC2F8ED-C3DE-0011-3D78-6B1085B6440A}"/>
                  </a:ext>
                </a:extLst>
              </p:cNvPr>
              <p:cNvGrpSpPr/>
              <p:nvPr/>
            </p:nvGrpSpPr>
            <p:grpSpPr>
              <a:xfrm>
                <a:off x="6764312" y="5017957"/>
                <a:ext cx="3174167" cy="543394"/>
                <a:chOff x="4419600" y="6019800"/>
                <a:chExt cx="4553263" cy="718278"/>
              </a:xfrm>
            </p:grpSpPr>
            <p:sp>
              <p:nvSpPr>
                <p:cNvPr id="178" name="Multiply 70">
                  <a:extLst>
                    <a:ext uri="{FF2B5EF4-FFF2-40B4-BE49-F238E27FC236}">
                      <a16:creationId xmlns:a16="http://schemas.microsoft.com/office/drawing/2014/main" id="{E05D2615-F3FD-C28F-28FF-35404432E1D6}"/>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Multiply 71">
                  <a:extLst>
                    <a:ext uri="{FF2B5EF4-FFF2-40B4-BE49-F238E27FC236}">
                      <a16:creationId xmlns:a16="http://schemas.microsoft.com/office/drawing/2014/main" id="{BE92A481-FB39-78D2-A1B7-59FE2AADA748}"/>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a:extLst>
                    <a:ext uri="{FF2B5EF4-FFF2-40B4-BE49-F238E27FC236}">
                      <a16:creationId xmlns:a16="http://schemas.microsoft.com/office/drawing/2014/main" id="{8CBB8F57-E52A-9B92-5D11-1173D6649084}"/>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5FE5FA96-A5FD-3CAA-D4D3-9D201CA1CE2B}"/>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Multiply 74">
                  <a:extLst>
                    <a:ext uri="{FF2B5EF4-FFF2-40B4-BE49-F238E27FC236}">
                      <a16:creationId xmlns:a16="http://schemas.microsoft.com/office/drawing/2014/main" id="{BD2FBF23-7382-119F-A7AF-542DF9F6D52B}"/>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F610B664-D3C4-46A6-EC08-94F023483B55}"/>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Multiply 76">
                  <a:extLst>
                    <a:ext uri="{FF2B5EF4-FFF2-40B4-BE49-F238E27FC236}">
                      <a16:creationId xmlns:a16="http://schemas.microsoft.com/office/drawing/2014/main" id="{ABBAF481-D63A-3F77-268A-ED9265A251B6}"/>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Oval 141">
              <a:extLst>
                <a:ext uri="{FF2B5EF4-FFF2-40B4-BE49-F238E27FC236}">
                  <a16:creationId xmlns:a16="http://schemas.microsoft.com/office/drawing/2014/main" id="{DFA767BE-6BB3-A685-F0CD-51963A664CEE}"/>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 Diagonal Corner Rectangle 82">
              <a:extLst>
                <a:ext uri="{FF2B5EF4-FFF2-40B4-BE49-F238E27FC236}">
                  <a16:creationId xmlns:a16="http://schemas.microsoft.com/office/drawing/2014/main" id="{7450694B-F276-5D77-B00E-279F55E34D77}"/>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Delay 143">
              <a:extLst>
                <a:ext uri="{FF2B5EF4-FFF2-40B4-BE49-F238E27FC236}">
                  <a16:creationId xmlns:a16="http://schemas.microsoft.com/office/drawing/2014/main" id="{6B1A3C35-74FA-FA62-CB96-B54E05C73963}"/>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84">
              <a:extLst>
                <a:ext uri="{FF2B5EF4-FFF2-40B4-BE49-F238E27FC236}">
                  <a16:creationId xmlns:a16="http://schemas.microsoft.com/office/drawing/2014/main" id="{F946A609-7EAC-18F2-0FF1-FA9A1875F6A5}"/>
                </a:ext>
              </a:extLst>
            </p:cNvPr>
            <p:cNvGrpSpPr/>
            <p:nvPr/>
          </p:nvGrpSpPr>
          <p:grpSpPr>
            <a:xfrm rot="17635052" flipH="1">
              <a:off x="3277333" y="2527157"/>
              <a:ext cx="846586" cy="157044"/>
              <a:chOff x="6764312" y="5017957"/>
              <a:chExt cx="3174167" cy="544643"/>
            </a:xfrm>
          </p:grpSpPr>
          <p:sp>
            <p:nvSpPr>
              <p:cNvPr id="167" name="Rounded Rectangle 85">
                <a:extLst>
                  <a:ext uri="{FF2B5EF4-FFF2-40B4-BE49-F238E27FC236}">
                    <a16:creationId xmlns:a16="http://schemas.microsoft.com/office/drawing/2014/main" id="{35282AA1-5D8E-5DC7-356D-31EFF5CE8F8E}"/>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15">
                <a:extLst>
                  <a:ext uri="{FF2B5EF4-FFF2-40B4-BE49-F238E27FC236}">
                    <a16:creationId xmlns:a16="http://schemas.microsoft.com/office/drawing/2014/main" id="{B020F85E-C251-17FD-24F7-E42142A67D68}"/>
                  </a:ext>
                </a:extLst>
              </p:cNvPr>
              <p:cNvGrpSpPr/>
              <p:nvPr/>
            </p:nvGrpSpPr>
            <p:grpSpPr>
              <a:xfrm>
                <a:off x="6764312" y="5017957"/>
                <a:ext cx="3174167" cy="543394"/>
                <a:chOff x="4419600" y="6019800"/>
                <a:chExt cx="4553263" cy="718278"/>
              </a:xfrm>
            </p:grpSpPr>
            <p:sp>
              <p:nvSpPr>
                <p:cNvPr id="169" name="Multiply 87">
                  <a:extLst>
                    <a:ext uri="{FF2B5EF4-FFF2-40B4-BE49-F238E27FC236}">
                      <a16:creationId xmlns:a16="http://schemas.microsoft.com/office/drawing/2014/main" id="{58EB26CD-B360-40A2-45C8-9B74AB619C42}"/>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ultiply 88">
                  <a:extLst>
                    <a:ext uri="{FF2B5EF4-FFF2-40B4-BE49-F238E27FC236}">
                      <a16:creationId xmlns:a16="http://schemas.microsoft.com/office/drawing/2014/main" id="{2FB43A1F-6081-35C0-9288-79E5CCEBDBC7}"/>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iamond 170">
                  <a:extLst>
                    <a:ext uri="{FF2B5EF4-FFF2-40B4-BE49-F238E27FC236}">
                      <a16:creationId xmlns:a16="http://schemas.microsoft.com/office/drawing/2014/main" id="{70B03F48-2538-6A46-ADDD-FEBFCA2597FF}"/>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Diamond 171">
                  <a:extLst>
                    <a:ext uri="{FF2B5EF4-FFF2-40B4-BE49-F238E27FC236}">
                      <a16:creationId xmlns:a16="http://schemas.microsoft.com/office/drawing/2014/main" id="{BDF4AF59-075A-66CB-ADB9-89EDFBDC8340}"/>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ultiply 91">
                  <a:extLst>
                    <a:ext uri="{FF2B5EF4-FFF2-40B4-BE49-F238E27FC236}">
                      <a16:creationId xmlns:a16="http://schemas.microsoft.com/office/drawing/2014/main" id="{EA9F70CF-D295-4663-09B9-C2D95398365E}"/>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a:extLst>
                    <a:ext uri="{FF2B5EF4-FFF2-40B4-BE49-F238E27FC236}">
                      <a16:creationId xmlns:a16="http://schemas.microsoft.com/office/drawing/2014/main" id="{6E8A1307-CB47-18A2-A536-C7695C548F25}"/>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ultiply 93">
                  <a:extLst>
                    <a:ext uri="{FF2B5EF4-FFF2-40B4-BE49-F238E27FC236}">
                      <a16:creationId xmlns:a16="http://schemas.microsoft.com/office/drawing/2014/main" id="{E97B9143-9912-845C-4E7F-E991267E76DB}"/>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6" name="Group 94">
              <a:extLst>
                <a:ext uri="{FF2B5EF4-FFF2-40B4-BE49-F238E27FC236}">
                  <a16:creationId xmlns:a16="http://schemas.microsoft.com/office/drawing/2014/main" id="{C70DB3C7-620A-A6DB-DB58-2B7AB717052C}"/>
                </a:ext>
              </a:extLst>
            </p:cNvPr>
            <p:cNvGrpSpPr/>
            <p:nvPr/>
          </p:nvGrpSpPr>
          <p:grpSpPr>
            <a:xfrm flipH="1">
              <a:off x="2725269" y="5305541"/>
              <a:ext cx="1764485" cy="211849"/>
              <a:chOff x="6764312" y="5017957"/>
              <a:chExt cx="3174167" cy="544643"/>
            </a:xfrm>
          </p:grpSpPr>
          <p:sp>
            <p:nvSpPr>
              <p:cNvPr id="158" name="Rounded Rectangle 95">
                <a:extLst>
                  <a:ext uri="{FF2B5EF4-FFF2-40B4-BE49-F238E27FC236}">
                    <a16:creationId xmlns:a16="http://schemas.microsoft.com/office/drawing/2014/main" id="{12FB37D4-E34A-1898-44EA-C65D27926BA4}"/>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 115">
                <a:extLst>
                  <a:ext uri="{FF2B5EF4-FFF2-40B4-BE49-F238E27FC236}">
                    <a16:creationId xmlns:a16="http://schemas.microsoft.com/office/drawing/2014/main" id="{6F9A023A-79E7-B355-26BA-C25012D86A02}"/>
                  </a:ext>
                </a:extLst>
              </p:cNvPr>
              <p:cNvGrpSpPr/>
              <p:nvPr/>
            </p:nvGrpSpPr>
            <p:grpSpPr>
              <a:xfrm>
                <a:off x="6764312" y="5017957"/>
                <a:ext cx="3174167" cy="543394"/>
                <a:chOff x="4419600" y="6019800"/>
                <a:chExt cx="4553263" cy="718278"/>
              </a:xfrm>
            </p:grpSpPr>
            <p:sp>
              <p:nvSpPr>
                <p:cNvPr id="160" name="Multiply 97">
                  <a:extLst>
                    <a:ext uri="{FF2B5EF4-FFF2-40B4-BE49-F238E27FC236}">
                      <a16:creationId xmlns:a16="http://schemas.microsoft.com/office/drawing/2014/main" id="{9FF08C2A-D649-C6AE-F806-68F9CEBD8DC6}"/>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ultiply 98">
                  <a:extLst>
                    <a:ext uri="{FF2B5EF4-FFF2-40B4-BE49-F238E27FC236}">
                      <a16:creationId xmlns:a16="http://schemas.microsoft.com/office/drawing/2014/main" id="{1770C6EE-5887-82B4-7C01-98E26C54E034}"/>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161">
                  <a:extLst>
                    <a:ext uri="{FF2B5EF4-FFF2-40B4-BE49-F238E27FC236}">
                      <a16:creationId xmlns:a16="http://schemas.microsoft.com/office/drawing/2014/main" id="{29546E53-7AF0-FDF7-8D2B-FD17C320B2CF}"/>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Diamond 162">
                  <a:extLst>
                    <a:ext uri="{FF2B5EF4-FFF2-40B4-BE49-F238E27FC236}">
                      <a16:creationId xmlns:a16="http://schemas.microsoft.com/office/drawing/2014/main" id="{6E650CB6-8E8C-B2CD-4086-6B6F24879AA8}"/>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Multiply 101">
                  <a:extLst>
                    <a:ext uri="{FF2B5EF4-FFF2-40B4-BE49-F238E27FC236}">
                      <a16:creationId xmlns:a16="http://schemas.microsoft.com/office/drawing/2014/main" id="{5CD05ED5-E2B5-6B24-F058-FB424EAA07B2}"/>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a:extLst>
                    <a:ext uri="{FF2B5EF4-FFF2-40B4-BE49-F238E27FC236}">
                      <a16:creationId xmlns:a16="http://schemas.microsoft.com/office/drawing/2014/main" id="{3A2A1F12-4B0A-313A-42C1-E6C8B731EBE0}"/>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ultiply 103">
                  <a:extLst>
                    <a:ext uri="{FF2B5EF4-FFF2-40B4-BE49-F238E27FC236}">
                      <a16:creationId xmlns:a16="http://schemas.microsoft.com/office/drawing/2014/main" id="{8C09B5CE-A14D-69FB-B147-A24E38BB5DA0}"/>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7" name="Rounded Rectangle 83">
              <a:extLst>
                <a:ext uri="{FF2B5EF4-FFF2-40B4-BE49-F238E27FC236}">
                  <a16:creationId xmlns:a16="http://schemas.microsoft.com/office/drawing/2014/main" id="{29B89BD5-A06D-66CD-3580-030BA6818758}"/>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84">
              <a:extLst>
                <a:ext uri="{FF2B5EF4-FFF2-40B4-BE49-F238E27FC236}">
                  <a16:creationId xmlns:a16="http://schemas.microsoft.com/office/drawing/2014/main" id="{96D62A13-293F-DE8A-7EF1-EF53F2211F72}"/>
                </a:ext>
              </a:extLst>
            </p:cNvPr>
            <p:cNvGrpSpPr/>
            <p:nvPr/>
          </p:nvGrpSpPr>
          <p:grpSpPr>
            <a:xfrm flipH="1">
              <a:off x="2958376" y="971261"/>
              <a:ext cx="1241512" cy="164101"/>
              <a:chOff x="6764312" y="5017957"/>
              <a:chExt cx="3174167" cy="544643"/>
            </a:xfrm>
          </p:grpSpPr>
          <p:sp>
            <p:nvSpPr>
              <p:cNvPr id="149" name="Rounded Rectangle 268">
                <a:extLst>
                  <a:ext uri="{FF2B5EF4-FFF2-40B4-BE49-F238E27FC236}">
                    <a16:creationId xmlns:a16="http://schemas.microsoft.com/office/drawing/2014/main" id="{7FD0A777-7ED3-CD1E-97B8-61996FF43ADB}"/>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15">
                <a:extLst>
                  <a:ext uri="{FF2B5EF4-FFF2-40B4-BE49-F238E27FC236}">
                    <a16:creationId xmlns:a16="http://schemas.microsoft.com/office/drawing/2014/main" id="{C29552BB-446F-3A0A-4470-8A40AF875542}"/>
                  </a:ext>
                </a:extLst>
              </p:cNvPr>
              <p:cNvGrpSpPr/>
              <p:nvPr/>
            </p:nvGrpSpPr>
            <p:grpSpPr>
              <a:xfrm>
                <a:off x="6764312" y="5017957"/>
                <a:ext cx="3174167" cy="543394"/>
                <a:chOff x="4419600" y="6019800"/>
                <a:chExt cx="4553263" cy="718278"/>
              </a:xfrm>
            </p:grpSpPr>
            <p:sp>
              <p:nvSpPr>
                <p:cNvPr id="151" name="Multiply 270">
                  <a:extLst>
                    <a:ext uri="{FF2B5EF4-FFF2-40B4-BE49-F238E27FC236}">
                      <a16:creationId xmlns:a16="http://schemas.microsoft.com/office/drawing/2014/main" id="{62D8A0D0-5396-C788-BC42-E00BF1A12E54}"/>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ultiply 271">
                  <a:extLst>
                    <a:ext uri="{FF2B5EF4-FFF2-40B4-BE49-F238E27FC236}">
                      <a16:creationId xmlns:a16="http://schemas.microsoft.com/office/drawing/2014/main" id="{1D78D9DC-81C2-7C23-5174-F2F1FB261066}"/>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253AB03A-B864-AB22-DFBD-8E734F1339D8}"/>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iamond 153">
                  <a:extLst>
                    <a:ext uri="{FF2B5EF4-FFF2-40B4-BE49-F238E27FC236}">
                      <a16:creationId xmlns:a16="http://schemas.microsoft.com/office/drawing/2014/main" id="{DC0D2CDB-CE75-D3BE-3CE3-560A5088C29A}"/>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ultiply 274">
                  <a:extLst>
                    <a:ext uri="{FF2B5EF4-FFF2-40B4-BE49-F238E27FC236}">
                      <a16:creationId xmlns:a16="http://schemas.microsoft.com/office/drawing/2014/main" id="{D847311C-2317-D5A7-F42A-712649434955}"/>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a:extLst>
                    <a:ext uri="{FF2B5EF4-FFF2-40B4-BE49-F238E27FC236}">
                      <a16:creationId xmlns:a16="http://schemas.microsoft.com/office/drawing/2014/main" id="{D7E2F378-AD69-E6C0-10CF-33CBF90AA9C7}"/>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ultiply 276">
                  <a:extLst>
                    <a:ext uri="{FF2B5EF4-FFF2-40B4-BE49-F238E27FC236}">
                      <a16:creationId xmlns:a16="http://schemas.microsoft.com/office/drawing/2014/main" id="{42B975AB-8341-5668-47A5-12975ADC04B6}"/>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 name="TextBox 3">
            <a:extLst>
              <a:ext uri="{FF2B5EF4-FFF2-40B4-BE49-F238E27FC236}">
                <a16:creationId xmlns:a16="http://schemas.microsoft.com/office/drawing/2014/main" id="{3E33A70E-7A27-0056-6144-C0BBE59CB274}"/>
              </a:ext>
            </a:extLst>
          </p:cNvPr>
          <p:cNvSpPr txBox="1"/>
          <p:nvPr/>
        </p:nvSpPr>
        <p:spPr>
          <a:xfrm>
            <a:off x="1117327" y="1952791"/>
            <a:ext cx="2461098" cy="3693319"/>
          </a:xfrm>
          <a:prstGeom prst="rect">
            <a:avLst/>
          </a:prstGeom>
          <a:noFill/>
        </p:spPr>
        <p:txBody>
          <a:bodyPr wrap="square" rtlCol="0">
            <a:spAutoFit/>
          </a:bodyPr>
          <a:lstStyle/>
          <a:p>
            <a:r>
              <a:rPr lang="en-US" dirty="0">
                <a:solidFill>
                  <a:schemeClr val="bg1"/>
                </a:solidFill>
              </a:rPr>
              <a:t>The Tax Collector</a:t>
            </a:r>
          </a:p>
          <a:p>
            <a:endParaRPr lang="en-US" dirty="0">
              <a:solidFill>
                <a:schemeClr val="bg1"/>
              </a:solidFill>
            </a:endParaRPr>
          </a:p>
          <a:p>
            <a:r>
              <a:rPr lang="en-US" dirty="0">
                <a:solidFill>
                  <a:schemeClr val="bg1"/>
                </a:solidFill>
              </a:rPr>
              <a:t>Publicans</a:t>
            </a:r>
          </a:p>
          <a:p>
            <a:endParaRPr lang="en-US" dirty="0">
              <a:solidFill>
                <a:schemeClr val="bg1"/>
              </a:solidFill>
            </a:endParaRPr>
          </a:p>
          <a:p>
            <a:r>
              <a:rPr lang="en-US" dirty="0">
                <a:solidFill>
                  <a:schemeClr val="bg1"/>
                </a:solidFill>
              </a:rPr>
              <a:t>Jesus’ Power to Heal</a:t>
            </a:r>
          </a:p>
          <a:p>
            <a:endParaRPr lang="en-US" dirty="0">
              <a:solidFill>
                <a:schemeClr val="bg1"/>
              </a:solidFill>
            </a:endParaRPr>
          </a:p>
          <a:p>
            <a:r>
              <a:rPr lang="en-US" dirty="0">
                <a:solidFill>
                  <a:schemeClr val="bg1"/>
                </a:solidFill>
              </a:rPr>
              <a:t>Fasting</a:t>
            </a:r>
          </a:p>
          <a:p>
            <a:endParaRPr lang="en-US" dirty="0">
              <a:solidFill>
                <a:schemeClr val="bg1"/>
              </a:solidFill>
            </a:endParaRPr>
          </a:p>
          <a:p>
            <a:r>
              <a:rPr lang="en-US" dirty="0">
                <a:solidFill>
                  <a:schemeClr val="bg1"/>
                </a:solidFill>
              </a:rPr>
              <a:t>New Verses Old</a:t>
            </a:r>
          </a:p>
          <a:p>
            <a:endParaRPr lang="en-US" dirty="0">
              <a:solidFill>
                <a:schemeClr val="bg1"/>
              </a:solidFill>
            </a:endParaRPr>
          </a:p>
          <a:p>
            <a:r>
              <a:rPr lang="en-US" dirty="0">
                <a:solidFill>
                  <a:schemeClr val="bg1"/>
                </a:solidFill>
              </a:rPr>
              <a:t>The Sabbath</a:t>
            </a:r>
          </a:p>
          <a:p>
            <a:endParaRPr lang="en-US" dirty="0">
              <a:solidFill>
                <a:schemeClr val="bg1"/>
              </a:solidFill>
            </a:endParaRPr>
          </a:p>
          <a:p>
            <a:r>
              <a:rPr lang="en-US" dirty="0">
                <a:solidFill>
                  <a:schemeClr val="bg1"/>
                </a:solidFill>
              </a:rPr>
              <a:t>Good Verses Evil</a:t>
            </a:r>
          </a:p>
        </p:txBody>
      </p:sp>
      <p:sp>
        <p:nvSpPr>
          <p:cNvPr id="5" name="TextBox 4">
            <a:extLst>
              <a:ext uri="{FF2B5EF4-FFF2-40B4-BE49-F238E27FC236}">
                <a16:creationId xmlns:a16="http://schemas.microsoft.com/office/drawing/2014/main" id="{9715554B-D494-B70C-292A-20F31400FF70}"/>
              </a:ext>
            </a:extLst>
          </p:cNvPr>
          <p:cNvSpPr txBox="1"/>
          <p:nvPr/>
        </p:nvSpPr>
        <p:spPr>
          <a:xfrm>
            <a:off x="8627390" y="1948560"/>
            <a:ext cx="2461098" cy="3416320"/>
          </a:xfrm>
          <a:prstGeom prst="rect">
            <a:avLst/>
          </a:prstGeom>
          <a:noFill/>
        </p:spPr>
        <p:txBody>
          <a:bodyPr wrap="square" rtlCol="0">
            <a:spAutoFit/>
          </a:bodyPr>
          <a:lstStyle/>
          <a:p>
            <a:r>
              <a:rPr lang="en-US" dirty="0">
                <a:solidFill>
                  <a:schemeClr val="bg1"/>
                </a:solidFill>
              </a:rPr>
              <a:t>Herodians</a:t>
            </a:r>
          </a:p>
          <a:p>
            <a:endParaRPr lang="en-US" dirty="0">
              <a:solidFill>
                <a:schemeClr val="bg1"/>
              </a:solidFill>
            </a:endParaRPr>
          </a:p>
          <a:p>
            <a:r>
              <a:rPr lang="en-US" dirty="0">
                <a:solidFill>
                  <a:schemeClr val="bg1"/>
                </a:solidFill>
              </a:rPr>
              <a:t>Those Who Followed Jesus</a:t>
            </a:r>
          </a:p>
          <a:p>
            <a:endParaRPr lang="en-US" dirty="0">
              <a:solidFill>
                <a:schemeClr val="bg1"/>
              </a:solidFill>
            </a:endParaRPr>
          </a:p>
          <a:p>
            <a:r>
              <a:rPr lang="en-US" dirty="0">
                <a:solidFill>
                  <a:schemeClr val="bg1"/>
                </a:solidFill>
              </a:rPr>
              <a:t>Teaching from the Ship</a:t>
            </a:r>
          </a:p>
          <a:p>
            <a:endParaRPr lang="en-US" dirty="0">
              <a:solidFill>
                <a:schemeClr val="bg1"/>
              </a:solidFill>
            </a:endParaRPr>
          </a:p>
          <a:p>
            <a:r>
              <a:rPr lang="en-US" dirty="0">
                <a:solidFill>
                  <a:schemeClr val="bg1"/>
                </a:solidFill>
              </a:rPr>
              <a:t>Sending Forth to Preach</a:t>
            </a:r>
          </a:p>
          <a:p>
            <a:endParaRPr lang="en-US" dirty="0">
              <a:solidFill>
                <a:schemeClr val="bg1"/>
              </a:solidFill>
            </a:endParaRPr>
          </a:p>
          <a:p>
            <a:r>
              <a:rPr lang="en-US" dirty="0">
                <a:solidFill>
                  <a:schemeClr val="bg1"/>
                </a:solidFill>
              </a:rPr>
              <a:t>A Strong Man’s House</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4022369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2:13-32</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The Tax Collector</a:t>
            </a:r>
          </a:p>
        </p:txBody>
      </p:sp>
      <p:sp>
        <p:nvSpPr>
          <p:cNvPr id="5" name="Rectangle 4"/>
          <p:cNvSpPr/>
          <p:nvPr/>
        </p:nvSpPr>
        <p:spPr>
          <a:xfrm>
            <a:off x="492967" y="849044"/>
            <a:ext cx="9058835" cy="2308324"/>
          </a:xfrm>
          <a:prstGeom prst="rect">
            <a:avLst/>
          </a:prstGeom>
        </p:spPr>
        <p:txBody>
          <a:bodyPr wrap="square">
            <a:spAutoFit/>
          </a:bodyPr>
          <a:lstStyle/>
          <a:p>
            <a:pPr fontAlgn="base"/>
            <a:r>
              <a:rPr lang="en-US" sz="2400" dirty="0">
                <a:solidFill>
                  <a:schemeClr val="bg1"/>
                </a:solidFill>
              </a:rPr>
              <a:t>"Publicans are tax collectors; they represent Rome and are a symbol of the tyranny and oppression of the Gentile yoke. Partiality, avarice, greed, exacting more than is lawful, and petty oppression are deemed, in the public mind, to be a way of life with them. 'The rabbis ranked them as cutthroats and robbers, as social outcasts, as religiously half-excommunicated.' </a:t>
            </a:r>
          </a:p>
        </p:txBody>
      </p:sp>
      <p:sp>
        <p:nvSpPr>
          <p:cNvPr id="2" name="Rectangle 1"/>
          <p:cNvSpPr/>
          <p:nvPr/>
        </p:nvSpPr>
        <p:spPr>
          <a:xfrm>
            <a:off x="5715000" y="3583576"/>
            <a:ext cx="6277534" cy="3046988"/>
          </a:xfrm>
          <a:prstGeom prst="rect">
            <a:avLst/>
          </a:prstGeom>
        </p:spPr>
        <p:txBody>
          <a:bodyPr wrap="square">
            <a:spAutoFit/>
          </a:bodyPr>
          <a:lstStyle/>
          <a:p>
            <a:pPr fontAlgn="base"/>
            <a:r>
              <a:rPr lang="en-US" sz="2400" dirty="0">
                <a:solidFill>
                  <a:schemeClr val="bg1"/>
                </a:solidFill>
              </a:rPr>
              <a:t>It is assumed their wealth comes from rapine and their business is the business of </a:t>
            </a:r>
            <a:r>
              <a:rPr lang="en-US" sz="2400" dirty="0" err="1">
                <a:solidFill>
                  <a:schemeClr val="bg1"/>
                </a:solidFill>
              </a:rPr>
              <a:t>extortioners</a:t>
            </a:r>
            <a:r>
              <a:rPr lang="en-US" sz="2400" dirty="0">
                <a:solidFill>
                  <a:schemeClr val="bg1"/>
                </a:solidFill>
              </a:rPr>
              <a:t>.</a:t>
            </a:r>
          </a:p>
          <a:p>
            <a:pPr fontAlgn="base"/>
            <a:endParaRPr lang="en-US" sz="2400" dirty="0">
              <a:solidFill>
                <a:schemeClr val="bg1"/>
              </a:solidFill>
            </a:endParaRPr>
          </a:p>
          <a:p>
            <a:pPr fontAlgn="base"/>
            <a:r>
              <a:rPr lang="en-US" sz="2400" dirty="0">
                <a:solidFill>
                  <a:schemeClr val="bg1"/>
                </a:solidFill>
              </a:rPr>
              <a:t>"It is to this class of people that Matthew belongs. Manifestly the claims made against them are exaggerated and do not apply to all individual tax collectors."</a:t>
            </a:r>
          </a:p>
        </p:txBody>
      </p:sp>
      <p:sp>
        <p:nvSpPr>
          <p:cNvPr id="63" name="TextBox 62"/>
          <p:cNvSpPr txBox="1"/>
          <p:nvPr/>
        </p:nvSpPr>
        <p:spPr>
          <a:xfrm>
            <a:off x="8332694" y="6503953"/>
            <a:ext cx="3859306" cy="369332"/>
          </a:xfrm>
          <a:prstGeom prst="rect">
            <a:avLst/>
          </a:prstGeom>
          <a:noFill/>
        </p:spPr>
        <p:txBody>
          <a:bodyPr wrap="square" rtlCol="0">
            <a:spAutoFit/>
          </a:bodyPr>
          <a:lstStyle/>
          <a:p>
            <a:pPr algn="r"/>
            <a:r>
              <a:rPr lang="en-US" dirty="0">
                <a:solidFill>
                  <a:schemeClr val="bg1"/>
                </a:solidFill>
              </a:rPr>
              <a:t>(4)</a:t>
            </a:r>
          </a:p>
        </p:txBody>
      </p:sp>
      <p:pic>
        <p:nvPicPr>
          <p:cNvPr id="8194" name="Picture 2" descr="http://media.freebibleimages.org/stories/FB_LUMO_Jesus_Matthew/overview_images/001-lumo-jesus-matthew.jpg?14413631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7" y="3253850"/>
            <a:ext cx="4313091" cy="32348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14B9101-7068-93E8-C729-4163EF1CC110}"/>
              </a:ext>
            </a:extLst>
          </p:cNvPr>
          <p:cNvGrpSpPr/>
          <p:nvPr/>
        </p:nvGrpSpPr>
        <p:grpSpPr>
          <a:xfrm>
            <a:off x="10181133" y="227436"/>
            <a:ext cx="1208065" cy="2595733"/>
            <a:chOff x="380464" y="378001"/>
            <a:chExt cx="2940416" cy="6317984"/>
          </a:xfrm>
        </p:grpSpPr>
        <p:sp>
          <p:nvSpPr>
            <p:cNvPr id="6" name="Cloud 5">
              <a:extLst>
                <a:ext uri="{FF2B5EF4-FFF2-40B4-BE49-F238E27FC236}">
                  <a16:creationId xmlns:a16="http://schemas.microsoft.com/office/drawing/2014/main" id="{C140BAA4-6205-A18E-B577-43E145B6F84E}"/>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47">
              <a:extLst>
                <a:ext uri="{FF2B5EF4-FFF2-40B4-BE49-F238E27FC236}">
                  <a16:creationId xmlns:a16="http://schemas.microsoft.com/office/drawing/2014/main" id="{04C27D53-9C0E-E3C5-10B0-1B3BB819AC7F}"/>
                </a:ext>
              </a:extLst>
            </p:cNvPr>
            <p:cNvGrpSpPr/>
            <p:nvPr/>
          </p:nvGrpSpPr>
          <p:grpSpPr>
            <a:xfrm rot="2613352">
              <a:off x="986283" y="5708442"/>
              <a:ext cx="849646" cy="987543"/>
              <a:chOff x="6106804" y="4039302"/>
              <a:chExt cx="666047" cy="774146"/>
            </a:xfrm>
          </p:grpSpPr>
          <p:sp>
            <p:nvSpPr>
              <p:cNvPr id="8236" name="Oval 8235">
                <a:extLst>
                  <a:ext uri="{FF2B5EF4-FFF2-40B4-BE49-F238E27FC236}">
                    <a16:creationId xmlns:a16="http://schemas.microsoft.com/office/drawing/2014/main" id="{0C4BCC81-E015-A29D-2CAB-D84B063B8A1C}"/>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7" name="Oval 8236">
                <a:extLst>
                  <a:ext uri="{FF2B5EF4-FFF2-40B4-BE49-F238E27FC236}">
                    <a16:creationId xmlns:a16="http://schemas.microsoft.com/office/drawing/2014/main" id="{8D4E24FF-1485-66A4-1DD7-7283C23B4AB4}"/>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8" name="Oval 8237">
                <a:extLst>
                  <a:ext uri="{FF2B5EF4-FFF2-40B4-BE49-F238E27FC236}">
                    <a16:creationId xmlns:a16="http://schemas.microsoft.com/office/drawing/2014/main" id="{5796EDD9-B879-36DD-20D9-8586DA2EF0DF}"/>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46">
              <a:extLst>
                <a:ext uri="{FF2B5EF4-FFF2-40B4-BE49-F238E27FC236}">
                  <a16:creationId xmlns:a16="http://schemas.microsoft.com/office/drawing/2014/main" id="{D67DBE95-7EA9-37B8-B64D-CE3AA5A021A0}"/>
                </a:ext>
              </a:extLst>
            </p:cNvPr>
            <p:cNvGrpSpPr/>
            <p:nvPr/>
          </p:nvGrpSpPr>
          <p:grpSpPr>
            <a:xfrm>
              <a:off x="1900966" y="5705254"/>
              <a:ext cx="849646" cy="987543"/>
              <a:chOff x="6106804" y="4039302"/>
              <a:chExt cx="666047" cy="774146"/>
            </a:xfrm>
          </p:grpSpPr>
          <p:sp>
            <p:nvSpPr>
              <p:cNvPr id="8233" name="Oval 43">
                <a:extLst>
                  <a:ext uri="{FF2B5EF4-FFF2-40B4-BE49-F238E27FC236}">
                    <a16:creationId xmlns:a16="http://schemas.microsoft.com/office/drawing/2014/main" id="{520107F4-FCD5-69F7-B418-9080CB5D5922}"/>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4" name="Oval 44">
                <a:extLst>
                  <a:ext uri="{FF2B5EF4-FFF2-40B4-BE49-F238E27FC236}">
                    <a16:creationId xmlns:a16="http://schemas.microsoft.com/office/drawing/2014/main" id="{7341F7CC-8BF7-E349-94E8-C51BE024D6D0}"/>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5" name="Oval 45">
                <a:extLst>
                  <a:ext uri="{FF2B5EF4-FFF2-40B4-BE49-F238E27FC236}">
                    <a16:creationId xmlns:a16="http://schemas.microsoft.com/office/drawing/2014/main" id="{01CB934B-7454-0F0D-92E0-22C762FF2D63}"/>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92" name="Oval 8191">
              <a:extLst>
                <a:ext uri="{FF2B5EF4-FFF2-40B4-BE49-F238E27FC236}">
                  <a16:creationId xmlns:a16="http://schemas.microsoft.com/office/drawing/2014/main" id="{48BF144F-0779-745D-AE91-D8C9E797811C}"/>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3" name="Oval 8192">
              <a:extLst>
                <a:ext uri="{FF2B5EF4-FFF2-40B4-BE49-F238E27FC236}">
                  <a16:creationId xmlns:a16="http://schemas.microsoft.com/office/drawing/2014/main" id="{C19EA6E4-5D88-F772-71EB-68E70FBF4B22}"/>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5" name="Trapezoid 8194">
              <a:extLst>
                <a:ext uri="{FF2B5EF4-FFF2-40B4-BE49-F238E27FC236}">
                  <a16:creationId xmlns:a16="http://schemas.microsoft.com/office/drawing/2014/main" id="{CD35205A-4FC4-6E57-3E7C-05D6986DD905}"/>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6" name="Trapezoid 8195">
              <a:extLst>
                <a:ext uri="{FF2B5EF4-FFF2-40B4-BE49-F238E27FC236}">
                  <a16:creationId xmlns:a16="http://schemas.microsoft.com/office/drawing/2014/main" id="{F1B3B81D-4924-C95E-A61F-81561E05977B}"/>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7" name="Trapezoid 8196">
              <a:extLst>
                <a:ext uri="{FF2B5EF4-FFF2-40B4-BE49-F238E27FC236}">
                  <a16:creationId xmlns:a16="http://schemas.microsoft.com/office/drawing/2014/main" id="{6712E9C7-0846-4939-5E2B-586DB2747E19}"/>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8" name="Trapezoid 8197">
              <a:extLst>
                <a:ext uri="{FF2B5EF4-FFF2-40B4-BE49-F238E27FC236}">
                  <a16:creationId xmlns:a16="http://schemas.microsoft.com/office/drawing/2014/main" id="{919B6764-4A1E-F50C-6BC1-A93F52AF1FD6}"/>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9" name="Trapezoid 8198">
              <a:extLst>
                <a:ext uri="{FF2B5EF4-FFF2-40B4-BE49-F238E27FC236}">
                  <a16:creationId xmlns:a16="http://schemas.microsoft.com/office/drawing/2014/main" id="{634E81CF-E191-3F19-9882-88A5379821B4}"/>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0" name="Trapezoid 8199">
              <a:extLst>
                <a:ext uri="{FF2B5EF4-FFF2-40B4-BE49-F238E27FC236}">
                  <a16:creationId xmlns:a16="http://schemas.microsoft.com/office/drawing/2014/main" id="{FE59C09B-2005-4D7A-FA9C-DA6740F9B42E}"/>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Oval 4">
              <a:extLst>
                <a:ext uri="{FF2B5EF4-FFF2-40B4-BE49-F238E27FC236}">
                  <a16:creationId xmlns:a16="http://schemas.microsoft.com/office/drawing/2014/main" id="{097A0941-B8E3-638D-6A7E-0577E553D5FE}"/>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02" name="Group 26">
              <a:extLst>
                <a:ext uri="{FF2B5EF4-FFF2-40B4-BE49-F238E27FC236}">
                  <a16:creationId xmlns:a16="http://schemas.microsoft.com/office/drawing/2014/main" id="{44185C59-FE85-CEBF-1913-5EBBC581063F}"/>
                </a:ext>
              </a:extLst>
            </p:cNvPr>
            <p:cNvGrpSpPr/>
            <p:nvPr/>
          </p:nvGrpSpPr>
          <p:grpSpPr>
            <a:xfrm rot="4901522">
              <a:off x="1055947" y="3502862"/>
              <a:ext cx="2818778" cy="668978"/>
              <a:chOff x="5029200" y="1371600"/>
              <a:chExt cx="6791793" cy="1933731"/>
            </a:xfrm>
          </p:grpSpPr>
          <p:grpSp>
            <p:nvGrpSpPr>
              <p:cNvPr id="8221" name="Group 16">
                <a:extLst>
                  <a:ext uri="{FF2B5EF4-FFF2-40B4-BE49-F238E27FC236}">
                    <a16:creationId xmlns:a16="http://schemas.microsoft.com/office/drawing/2014/main" id="{EB85CAB5-7204-A501-4AA6-967B5915D60E}"/>
                  </a:ext>
                </a:extLst>
              </p:cNvPr>
              <p:cNvGrpSpPr/>
              <p:nvPr/>
            </p:nvGrpSpPr>
            <p:grpSpPr>
              <a:xfrm>
                <a:off x="5029200" y="1371600"/>
                <a:ext cx="1752600" cy="1905000"/>
                <a:chOff x="5029200" y="1371600"/>
                <a:chExt cx="1752600" cy="1905000"/>
              </a:xfrm>
            </p:grpSpPr>
            <p:sp>
              <p:nvSpPr>
                <p:cNvPr id="8231" name="4-Point Star 14">
                  <a:extLst>
                    <a:ext uri="{FF2B5EF4-FFF2-40B4-BE49-F238E27FC236}">
                      <a16:creationId xmlns:a16="http://schemas.microsoft.com/office/drawing/2014/main" id="{89E2C8EC-471B-2F14-5B86-E0871AF59AC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2" name="4-Point Star 15">
                  <a:extLst>
                    <a:ext uri="{FF2B5EF4-FFF2-40B4-BE49-F238E27FC236}">
                      <a16:creationId xmlns:a16="http://schemas.microsoft.com/office/drawing/2014/main" id="{44289CA3-8B72-C0C0-70BA-3614715ED0C7}"/>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22" name="Group 17">
                <a:extLst>
                  <a:ext uri="{FF2B5EF4-FFF2-40B4-BE49-F238E27FC236}">
                    <a16:creationId xmlns:a16="http://schemas.microsoft.com/office/drawing/2014/main" id="{EA82F4B9-8A41-FF20-B18B-871598AB44DD}"/>
                  </a:ext>
                </a:extLst>
              </p:cNvPr>
              <p:cNvGrpSpPr/>
              <p:nvPr/>
            </p:nvGrpSpPr>
            <p:grpSpPr>
              <a:xfrm>
                <a:off x="6713095" y="1400331"/>
                <a:ext cx="1752600" cy="1905000"/>
                <a:chOff x="5029200" y="1371600"/>
                <a:chExt cx="1752600" cy="1905000"/>
              </a:xfrm>
            </p:grpSpPr>
            <p:sp>
              <p:nvSpPr>
                <p:cNvPr id="8229" name="4-Point Star 205">
                  <a:extLst>
                    <a:ext uri="{FF2B5EF4-FFF2-40B4-BE49-F238E27FC236}">
                      <a16:creationId xmlns:a16="http://schemas.microsoft.com/office/drawing/2014/main" id="{5AC3F46E-3555-FE4C-976C-FB387006DAD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0" name="4-Point Star 206">
                  <a:extLst>
                    <a:ext uri="{FF2B5EF4-FFF2-40B4-BE49-F238E27FC236}">
                      <a16:creationId xmlns:a16="http://schemas.microsoft.com/office/drawing/2014/main" id="{F57B5F29-0055-2593-ECD3-650B50C48C5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23" name="Group 20">
                <a:extLst>
                  <a:ext uri="{FF2B5EF4-FFF2-40B4-BE49-F238E27FC236}">
                    <a16:creationId xmlns:a16="http://schemas.microsoft.com/office/drawing/2014/main" id="{9E215CF0-A2A4-A4A2-2CC4-3E254E0935DB}"/>
                  </a:ext>
                </a:extLst>
              </p:cNvPr>
              <p:cNvGrpSpPr/>
              <p:nvPr/>
            </p:nvGrpSpPr>
            <p:grpSpPr>
              <a:xfrm>
                <a:off x="8404486" y="1389088"/>
                <a:ext cx="1752600" cy="1905000"/>
                <a:chOff x="5029200" y="1371600"/>
                <a:chExt cx="1752600" cy="1905000"/>
              </a:xfrm>
            </p:grpSpPr>
            <p:sp>
              <p:nvSpPr>
                <p:cNvPr id="8227" name="4-Point Star 203">
                  <a:extLst>
                    <a:ext uri="{FF2B5EF4-FFF2-40B4-BE49-F238E27FC236}">
                      <a16:creationId xmlns:a16="http://schemas.microsoft.com/office/drawing/2014/main" id="{D9FCCC1E-6EFD-2F93-7040-5FE710872994}"/>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8" name="4-Point Star 204">
                  <a:extLst>
                    <a:ext uri="{FF2B5EF4-FFF2-40B4-BE49-F238E27FC236}">
                      <a16:creationId xmlns:a16="http://schemas.microsoft.com/office/drawing/2014/main" id="{E19FE903-F250-3FC2-F401-67ECB777BDD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24" name="Group 23">
                <a:extLst>
                  <a:ext uri="{FF2B5EF4-FFF2-40B4-BE49-F238E27FC236}">
                    <a16:creationId xmlns:a16="http://schemas.microsoft.com/office/drawing/2014/main" id="{27441CD7-DCD9-4E7D-3780-21A8E5D33686}"/>
                  </a:ext>
                </a:extLst>
              </p:cNvPr>
              <p:cNvGrpSpPr/>
              <p:nvPr/>
            </p:nvGrpSpPr>
            <p:grpSpPr>
              <a:xfrm>
                <a:off x="10068393" y="1389089"/>
                <a:ext cx="1752600" cy="1905000"/>
                <a:chOff x="5029200" y="1371600"/>
                <a:chExt cx="1752600" cy="1905000"/>
              </a:xfrm>
            </p:grpSpPr>
            <p:sp>
              <p:nvSpPr>
                <p:cNvPr id="8225" name="4-Point Star 24">
                  <a:extLst>
                    <a:ext uri="{FF2B5EF4-FFF2-40B4-BE49-F238E27FC236}">
                      <a16:creationId xmlns:a16="http://schemas.microsoft.com/office/drawing/2014/main" id="{A5E9B238-E46D-D9DF-4674-12331476F804}"/>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6" name="4-Point Star 25">
                  <a:extLst>
                    <a:ext uri="{FF2B5EF4-FFF2-40B4-BE49-F238E27FC236}">
                      <a16:creationId xmlns:a16="http://schemas.microsoft.com/office/drawing/2014/main" id="{88DFB31E-3EC5-D840-0DFC-E38E7182D14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03" name="Group 27">
              <a:extLst>
                <a:ext uri="{FF2B5EF4-FFF2-40B4-BE49-F238E27FC236}">
                  <a16:creationId xmlns:a16="http://schemas.microsoft.com/office/drawing/2014/main" id="{D10D4DD9-3B98-EBC3-13D9-972F752EB0AD}"/>
                </a:ext>
              </a:extLst>
            </p:cNvPr>
            <p:cNvGrpSpPr/>
            <p:nvPr/>
          </p:nvGrpSpPr>
          <p:grpSpPr>
            <a:xfrm rot="5740360">
              <a:off x="-2808" y="3534746"/>
              <a:ext cx="2818778" cy="668978"/>
              <a:chOff x="5029200" y="1371600"/>
              <a:chExt cx="6791793" cy="1933731"/>
            </a:xfrm>
          </p:grpSpPr>
          <p:grpSp>
            <p:nvGrpSpPr>
              <p:cNvPr id="8209" name="Group 16">
                <a:extLst>
                  <a:ext uri="{FF2B5EF4-FFF2-40B4-BE49-F238E27FC236}">
                    <a16:creationId xmlns:a16="http://schemas.microsoft.com/office/drawing/2014/main" id="{0A31F995-731B-8EAE-4C69-967012F9F5AE}"/>
                  </a:ext>
                </a:extLst>
              </p:cNvPr>
              <p:cNvGrpSpPr/>
              <p:nvPr/>
            </p:nvGrpSpPr>
            <p:grpSpPr>
              <a:xfrm>
                <a:off x="5029200" y="1371600"/>
                <a:ext cx="1752600" cy="1905000"/>
                <a:chOff x="5029200" y="1371600"/>
                <a:chExt cx="1752600" cy="1905000"/>
              </a:xfrm>
            </p:grpSpPr>
            <p:sp>
              <p:nvSpPr>
                <p:cNvPr id="8219" name="4-Point Star 195">
                  <a:extLst>
                    <a:ext uri="{FF2B5EF4-FFF2-40B4-BE49-F238E27FC236}">
                      <a16:creationId xmlns:a16="http://schemas.microsoft.com/office/drawing/2014/main" id="{7FE5AF11-5147-57E9-0C87-ADD382864D0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0" name="4-Point Star 196">
                  <a:extLst>
                    <a:ext uri="{FF2B5EF4-FFF2-40B4-BE49-F238E27FC236}">
                      <a16:creationId xmlns:a16="http://schemas.microsoft.com/office/drawing/2014/main" id="{48B94CC5-DAF3-48F7-974C-82F6FC747DBD}"/>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10" name="Group 17">
                <a:extLst>
                  <a:ext uri="{FF2B5EF4-FFF2-40B4-BE49-F238E27FC236}">
                    <a16:creationId xmlns:a16="http://schemas.microsoft.com/office/drawing/2014/main" id="{9B3DE29D-E32F-B1AF-59EE-57139EE1C195}"/>
                  </a:ext>
                </a:extLst>
              </p:cNvPr>
              <p:cNvGrpSpPr/>
              <p:nvPr/>
            </p:nvGrpSpPr>
            <p:grpSpPr>
              <a:xfrm>
                <a:off x="6713095" y="1400331"/>
                <a:ext cx="1752600" cy="1905000"/>
                <a:chOff x="5029200" y="1371600"/>
                <a:chExt cx="1752600" cy="1905000"/>
              </a:xfrm>
            </p:grpSpPr>
            <p:sp>
              <p:nvSpPr>
                <p:cNvPr id="8217" name="4-Point Star 193">
                  <a:extLst>
                    <a:ext uri="{FF2B5EF4-FFF2-40B4-BE49-F238E27FC236}">
                      <a16:creationId xmlns:a16="http://schemas.microsoft.com/office/drawing/2014/main" id="{3E32E41E-44EC-99D6-5ACB-0F4DDC3B5A8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8" name="4-Point Star 194">
                  <a:extLst>
                    <a:ext uri="{FF2B5EF4-FFF2-40B4-BE49-F238E27FC236}">
                      <a16:creationId xmlns:a16="http://schemas.microsoft.com/office/drawing/2014/main" id="{F19BCF9D-D57E-C0E4-876B-2885AD7C7987}"/>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11" name="Group 20">
                <a:extLst>
                  <a:ext uri="{FF2B5EF4-FFF2-40B4-BE49-F238E27FC236}">
                    <a16:creationId xmlns:a16="http://schemas.microsoft.com/office/drawing/2014/main" id="{C316327C-07C9-5F5F-EC6F-48F42E2BFC5F}"/>
                  </a:ext>
                </a:extLst>
              </p:cNvPr>
              <p:cNvGrpSpPr/>
              <p:nvPr/>
            </p:nvGrpSpPr>
            <p:grpSpPr>
              <a:xfrm>
                <a:off x="8404486" y="1389088"/>
                <a:ext cx="1752600" cy="1905000"/>
                <a:chOff x="5029200" y="1371600"/>
                <a:chExt cx="1752600" cy="1905000"/>
              </a:xfrm>
            </p:grpSpPr>
            <p:sp>
              <p:nvSpPr>
                <p:cNvPr id="8215" name="4-Point Star 191">
                  <a:extLst>
                    <a:ext uri="{FF2B5EF4-FFF2-40B4-BE49-F238E27FC236}">
                      <a16:creationId xmlns:a16="http://schemas.microsoft.com/office/drawing/2014/main" id="{241CD636-BA7F-0A89-BE08-2AF5F820C776}"/>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6" name="4-Point Star 192">
                  <a:extLst>
                    <a:ext uri="{FF2B5EF4-FFF2-40B4-BE49-F238E27FC236}">
                      <a16:creationId xmlns:a16="http://schemas.microsoft.com/office/drawing/2014/main" id="{E383E8EF-1E16-CB91-B47D-245BA71F6F5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12" name="Group 23">
                <a:extLst>
                  <a:ext uri="{FF2B5EF4-FFF2-40B4-BE49-F238E27FC236}">
                    <a16:creationId xmlns:a16="http://schemas.microsoft.com/office/drawing/2014/main" id="{6FFB8C4B-424E-7E77-5453-0A37C5C0E6DF}"/>
                  </a:ext>
                </a:extLst>
              </p:cNvPr>
              <p:cNvGrpSpPr/>
              <p:nvPr/>
            </p:nvGrpSpPr>
            <p:grpSpPr>
              <a:xfrm>
                <a:off x="10068393" y="1389089"/>
                <a:ext cx="1752600" cy="1905000"/>
                <a:chOff x="5029200" y="1371600"/>
                <a:chExt cx="1752600" cy="1905000"/>
              </a:xfrm>
            </p:grpSpPr>
            <p:sp>
              <p:nvSpPr>
                <p:cNvPr id="8213" name="4-Point Star 27">
                  <a:extLst>
                    <a:ext uri="{FF2B5EF4-FFF2-40B4-BE49-F238E27FC236}">
                      <a16:creationId xmlns:a16="http://schemas.microsoft.com/office/drawing/2014/main" id="{7F5018CE-12DC-6D81-4402-C2DCCE1BA79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4" name="4-Point Star 190">
                  <a:extLst>
                    <a:ext uri="{FF2B5EF4-FFF2-40B4-BE49-F238E27FC236}">
                      <a16:creationId xmlns:a16="http://schemas.microsoft.com/office/drawing/2014/main" id="{710AB76E-B5B8-1E81-9389-5C01EC48EF1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204" name="Rounded Rectangle 178">
              <a:extLst>
                <a:ext uri="{FF2B5EF4-FFF2-40B4-BE49-F238E27FC236}">
                  <a16:creationId xmlns:a16="http://schemas.microsoft.com/office/drawing/2014/main" id="{8490991E-5B58-CEC4-E71E-2E9BFBEB2E67}"/>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5" name="Rounded Rectangle 179">
              <a:extLst>
                <a:ext uri="{FF2B5EF4-FFF2-40B4-BE49-F238E27FC236}">
                  <a16:creationId xmlns:a16="http://schemas.microsoft.com/office/drawing/2014/main" id="{74525FB0-EBBC-9638-DEA1-7EBC18F739B4}"/>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6" name="Freeform: Shape 8205">
              <a:extLst>
                <a:ext uri="{FF2B5EF4-FFF2-40B4-BE49-F238E27FC236}">
                  <a16:creationId xmlns:a16="http://schemas.microsoft.com/office/drawing/2014/main" id="{AC093CD9-B8C5-AF5B-35F7-90DC3801421F}"/>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07" name="Cloud 8206">
              <a:extLst>
                <a:ext uri="{FF2B5EF4-FFF2-40B4-BE49-F238E27FC236}">
                  <a16:creationId xmlns:a16="http://schemas.microsoft.com/office/drawing/2014/main" id="{218F3DD2-9814-AB68-E663-4FAE5AE344C5}"/>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8" name="Oval 8207">
              <a:extLst>
                <a:ext uri="{FF2B5EF4-FFF2-40B4-BE49-F238E27FC236}">
                  <a16:creationId xmlns:a16="http://schemas.microsoft.com/office/drawing/2014/main" id="{0D7874AE-424A-4AE5-8ED2-920A13A6BF23}"/>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758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animEffect transition="in" filter="fade">
                                      <p:cBhvr>
                                        <p:cTn id="9" dur="5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2:15-17</a:t>
            </a:r>
          </a:p>
        </p:txBody>
      </p:sp>
      <p:sp>
        <p:nvSpPr>
          <p:cNvPr id="58" name="TextBox 57"/>
          <p:cNvSpPr txBox="1"/>
          <p:nvPr/>
        </p:nvSpPr>
        <p:spPr>
          <a:xfrm>
            <a:off x="0" y="25099"/>
            <a:ext cx="12192000" cy="769441"/>
          </a:xfrm>
          <a:prstGeom prst="rect">
            <a:avLst/>
          </a:prstGeom>
          <a:noFill/>
        </p:spPr>
        <p:txBody>
          <a:bodyPr wrap="square" rtlCol="0">
            <a:spAutoFit/>
          </a:bodyPr>
          <a:lstStyle/>
          <a:p>
            <a:pPr algn="ctr"/>
            <a:r>
              <a:rPr lang="en-US" sz="4400" dirty="0">
                <a:solidFill>
                  <a:schemeClr val="bg1"/>
                </a:solidFill>
                <a:latin typeface="AR CENA" panose="02000000000000000000" pitchFamily="2" charset="0"/>
              </a:rPr>
              <a:t>Eating and Drinking with Publicans</a:t>
            </a:r>
          </a:p>
        </p:txBody>
      </p:sp>
      <p:sp>
        <p:nvSpPr>
          <p:cNvPr id="5" name="Rectangle 4"/>
          <p:cNvSpPr/>
          <p:nvPr/>
        </p:nvSpPr>
        <p:spPr>
          <a:xfrm>
            <a:off x="1311812" y="926287"/>
            <a:ext cx="9850956" cy="1200329"/>
          </a:xfrm>
          <a:prstGeom prst="rect">
            <a:avLst/>
          </a:prstGeom>
        </p:spPr>
        <p:txBody>
          <a:bodyPr wrap="square">
            <a:spAutoFit/>
          </a:bodyPr>
          <a:lstStyle/>
          <a:p>
            <a:pPr algn="ctr" fontAlgn="base"/>
            <a:r>
              <a:rPr lang="en-US" sz="2400" dirty="0">
                <a:solidFill>
                  <a:schemeClr val="bg1"/>
                </a:solidFill>
              </a:rPr>
              <a:t>In the ancient Near East, sharing a meal with others meant much more than simply eating and drinking together. It was a sign of fellowship; it indicated that a bond of friendship and peace existed or was at least being offered.</a:t>
            </a:r>
          </a:p>
        </p:txBody>
      </p:sp>
      <p:sp>
        <p:nvSpPr>
          <p:cNvPr id="63" name="TextBox 62"/>
          <p:cNvSpPr txBox="1"/>
          <p:nvPr/>
        </p:nvSpPr>
        <p:spPr>
          <a:xfrm>
            <a:off x="8332694" y="6503953"/>
            <a:ext cx="3859306" cy="369332"/>
          </a:xfrm>
          <a:prstGeom prst="rect">
            <a:avLst/>
          </a:prstGeom>
          <a:noFill/>
        </p:spPr>
        <p:txBody>
          <a:bodyPr wrap="square" rtlCol="0">
            <a:spAutoFit/>
          </a:bodyPr>
          <a:lstStyle/>
          <a:p>
            <a:pPr algn="r"/>
            <a:r>
              <a:rPr lang="en-US" dirty="0">
                <a:solidFill>
                  <a:schemeClr val="bg1"/>
                </a:solidFill>
              </a:rPr>
              <a:t>(1)</a:t>
            </a:r>
          </a:p>
        </p:txBody>
      </p:sp>
      <p:sp>
        <p:nvSpPr>
          <p:cNvPr id="3" name="Rectangle 2"/>
          <p:cNvSpPr/>
          <p:nvPr/>
        </p:nvSpPr>
        <p:spPr>
          <a:xfrm>
            <a:off x="5355929" y="3458694"/>
            <a:ext cx="6096000" cy="2246769"/>
          </a:xfrm>
          <a:prstGeom prst="rect">
            <a:avLst/>
          </a:prstGeom>
        </p:spPr>
        <p:txBody>
          <a:bodyPr>
            <a:spAutoFit/>
          </a:bodyPr>
          <a:lstStyle/>
          <a:p>
            <a:r>
              <a:rPr lang="en-US" sz="2000" dirty="0">
                <a:solidFill>
                  <a:schemeClr val="bg1"/>
                </a:solidFill>
                <a:latin typeface="Open Sans"/>
              </a:rPr>
              <a:t>The Savior often used the occasion of sharing a meal to extend the invitation to repent and obtain forgiveness. </a:t>
            </a:r>
          </a:p>
          <a:p>
            <a:endParaRPr lang="en-US" sz="2000" dirty="0">
              <a:solidFill>
                <a:schemeClr val="bg1"/>
              </a:solidFill>
              <a:latin typeface="Open Sans"/>
            </a:endParaRPr>
          </a:p>
          <a:p>
            <a:r>
              <a:rPr lang="en-US" sz="2000" dirty="0">
                <a:solidFill>
                  <a:schemeClr val="bg1"/>
                </a:solidFill>
                <a:latin typeface="Open Sans"/>
              </a:rPr>
              <a:t>On a number of these occasions, pious Jews criticized Jesus for dining in fellowship with people they regarded as sinners.</a:t>
            </a:r>
            <a:endParaRPr lang="en-US" sz="2000" dirty="0">
              <a:solidFill>
                <a:schemeClr val="bg1"/>
              </a:solidFill>
            </a:endParaRPr>
          </a:p>
        </p:txBody>
      </p:sp>
      <p:pic>
        <p:nvPicPr>
          <p:cNvPr id="10242" name="Picture 2" descr="http://christianitymalaysia.com/wp/wp-content/uploads/2013/03/jesusdinn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33" y="2405600"/>
            <a:ext cx="4622457" cy="395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58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animEffect transition="in" filter="fade">
                                      <p:cBhvr>
                                        <p:cTn id="9" dur="500"/>
                                        <p:tgtEl>
                                          <p:spTgt spid="1024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2:17</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The Physician</a:t>
            </a:r>
          </a:p>
        </p:txBody>
      </p:sp>
      <p:sp>
        <p:nvSpPr>
          <p:cNvPr id="5" name="Rectangle 4"/>
          <p:cNvSpPr/>
          <p:nvPr/>
        </p:nvSpPr>
        <p:spPr>
          <a:xfrm>
            <a:off x="1739499" y="822276"/>
            <a:ext cx="9058835" cy="461665"/>
          </a:xfrm>
          <a:prstGeom prst="rect">
            <a:avLst/>
          </a:prstGeom>
        </p:spPr>
        <p:txBody>
          <a:bodyPr wrap="square">
            <a:spAutoFit/>
          </a:bodyPr>
          <a:lstStyle/>
          <a:p>
            <a:pPr fontAlgn="base"/>
            <a:r>
              <a:rPr lang="en-US" sz="2400" dirty="0">
                <a:solidFill>
                  <a:schemeClr val="bg1"/>
                </a:solidFill>
              </a:rPr>
              <a:t>The Savior reaffirmed His power to heal both spiritually and physically.</a:t>
            </a:r>
          </a:p>
        </p:txBody>
      </p:sp>
      <p:sp>
        <p:nvSpPr>
          <p:cNvPr id="3" name="Rectangle 2"/>
          <p:cNvSpPr/>
          <p:nvPr/>
        </p:nvSpPr>
        <p:spPr>
          <a:xfrm>
            <a:off x="4223453" y="1415238"/>
            <a:ext cx="6096000" cy="3416320"/>
          </a:xfrm>
          <a:prstGeom prst="rect">
            <a:avLst/>
          </a:prstGeom>
        </p:spPr>
        <p:txBody>
          <a:bodyPr>
            <a:spAutoFit/>
          </a:bodyPr>
          <a:lstStyle/>
          <a:p>
            <a:pPr fontAlgn="base"/>
            <a:r>
              <a:rPr lang="en-US" sz="2400" dirty="0">
                <a:solidFill>
                  <a:schemeClr val="bg1"/>
                </a:solidFill>
              </a:rPr>
              <a:t>The Lord loves us and wants us to understand His willingness to forgive. …</a:t>
            </a:r>
          </a:p>
          <a:p>
            <a:pPr fontAlgn="base"/>
            <a:endParaRPr lang="en-US" sz="2400" dirty="0">
              <a:solidFill>
                <a:schemeClr val="bg1"/>
              </a:solidFill>
            </a:endParaRPr>
          </a:p>
          <a:p>
            <a:pPr fontAlgn="base"/>
            <a:r>
              <a:rPr lang="en-US" sz="2400" dirty="0">
                <a:solidFill>
                  <a:schemeClr val="bg1"/>
                </a:solidFill>
              </a:rPr>
              <a:t>“… All of us, including those struggling to overcome addictive behaviors such as substance abuse or pornography and those close to them, can know that the Lord will recognize our righteous efforts and will lovingly forgive when repentance is complete” </a:t>
            </a:r>
            <a:r>
              <a:rPr lang="en-US" dirty="0">
                <a:solidFill>
                  <a:schemeClr val="bg1"/>
                </a:solidFill>
              </a:rPr>
              <a:t>(5)</a:t>
            </a:r>
          </a:p>
        </p:txBody>
      </p:sp>
      <p:pic>
        <p:nvPicPr>
          <p:cNvPr id="11266" name="Picture 2" descr="Elder Craig A. Card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2444" y="1627840"/>
            <a:ext cx="1076325" cy="1428750"/>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p:cNvSpPr/>
          <p:nvPr/>
        </p:nvSpPr>
        <p:spPr>
          <a:xfrm>
            <a:off x="3697064" y="5517495"/>
            <a:ext cx="5605773" cy="830997"/>
          </a:xfrm>
          <a:prstGeom prst="rect">
            <a:avLst/>
          </a:prstGeom>
        </p:spPr>
        <p:txBody>
          <a:bodyPr wrap="square">
            <a:spAutoFit/>
          </a:bodyPr>
          <a:lstStyle/>
          <a:p>
            <a:pPr algn="ctr" fontAlgn="base"/>
            <a:r>
              <a:rPr lang="en-US" sz="2400" dirty="0">
                <a:solidFill>
                  <a:schemeClr val="bg1"/>
                </a:solidFill>
              </a:rPr>
              <a:t>The Pharisees and the Scribes did not come to Him to be healed</a:t>
            </a:r>
          </a:p>
        </p:txBody>
      </p:sp>
      <p:pic>
        <p:nvPicPr>
          <p:cNvPr id="11268" name="Picture 4" descr="https://backofthechoir.files.wordpress.com/2016/01/great-physician.jpg?w=6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268" y="3337717"/>
            <a:ext cx="2294622" cy="26705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6471" t="40275" r="29495" b="11389"/>
          <a:stretch/>
        </p:blipFill>
        <p:spPr>
          <a:xfrm>
            <a:off x="9426388" y="4569836"/>
            <a:ext cx="2552414" cy="2103497"/>
          </a:xfrm>
          <a:prstGeom prst="rect">
            <a:avLst/>
          </a:prstGeom>
        </p:spPr>
      </p:pic>
    </p:spTree>
    <p:extLst>
      <p:ext uri="{BB962C8B-B14F-4D97-AF65-F5344CB8AC3E}">
        <p14:creationId xmlns:p14="http://schemas.microsoft.com/office/powerpoint/2010/main" val="279578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1268"/>
                                        </p:tgtEl>
                                        <p:attrNameLst>
                                          <p:attrName>style.visibility</p:attrName>
                                        </p:attrNameLst>
                                      </p:cBhvr>
                                      <p:to>
                                        <p:strVal val="visible"/>
                                      </p:to>
                                    </p:set>
                                    <p:animEffect transition="in" filter="fade">
                                      <p:cBhvr>
                                        <p:cTn id="15" dur="500"/>
                                        <p:tgtEl>
                                          <p:spTgt spid="1126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2:18-20</a:t>
            </a:r>
          </a:p>
        </p:txBody>
      </p:sp>
      <p:sp>
        <p:nvSpPr>
          <p:cNvPr id="58" name="TextBox 57"/>
          <p:cNvSpPr txBox="1"/>
          <p:nvPr/>
        </p:nvSpPr>
        <p:spPr>
          <a:xfrm>
            <a:off x="0" y="25099"/>
            <a:ext cx="12192000" cy="769441"/>
          </a:xfrm>
          <a:prstGeom prst="rect">
            <a:avLst/>
          </a:prstGeom>
          <a:noFill/>
        </p:spPr>
        <p:txBody>
          <a:bodyPr wrap="square" rtlCol="0">
            <a:spAutoFit/>
          </a:bodyPr>
          <a:lstStyle/>
          <a:p>
            <a:pPr algn="ctr"/>
            <a:r>
              <a:rPr lang="en-US" sz="4400" dirty="0">
                <a:solidFill>
                  <a:schemeClr val="bg1"/>
                </a:solidFill>
                <a:latin typeface="AR CENA" panose="02000000000000000000" pitchFamily="2" charset="0"/>
              </a:rPr>
              <a:t>Fasting In the Presence of God?</a:t>
            </a:r>
          </a:p>
        </p:txBody>
      </p:sp>
      <p:sp>
        <p:nvSpPr>
          <p:cNvPr id="5" name="Rectangle 4"/>
          <p:cNvSpPr/>
          <p:nvPr/>
        </p:nvSpPr>
        <p:spPr>
          <a:xfrm>
            <a:off x="1739499" y="822276"/>
            <a:ext cx="9058835" cy="461665"/>
          </a:xfrm>
          <a:prstGeom prst="rect">
            <a:avLst/>
          </a:prstGeom>
        </p:spPr>
        <p:txBody>
          <a:bodyPr wrap="square">
            <a:spAutoFit/>
          </a:bodyPr>
          <a:lstStyle/>
          <a:p>
            <a:pPr fontAlgn="base"/>
            <a:r>
              <a:rPr lang="en-US" sz="2400" dirty="0">
                <a:solidFill>
                  <a:schemeClr val="bg1"/>
                </a:solidFill>
              </a:rPr>
              <a:t>“As Long as They Have the Bridegroom With Them, They Cannot Fast</a:t>
            </a:r>
          </a:p>
        </p:txBody>
      </p:sp>
      <p:sp>
        <p:nvSpPr>
          <p:cNvPr id="6" name="Rectangle 5"/>
          <p:cNvSpPr/>
          <p:nvPr/>
        </p:nvSpPr>
        <p:spPr>
          <a:xfrm>
            <a:off x="425824" y="1469176"/>
            <a:ext cx="6096000" cy="2677656"/>
          </a:xfrm>
          <a:prstGeom prst="rect">
            <a:avLst/>
          </a:prstGeom>
        </p:spPr>
        <p:txBody>
          <a:bodyPr>
            <a:spAutoFit/>
          </a:bodyPr>
          <a:lstStyle/>
          <a:p>
            <a:r>
              <a:rPr lang="en-US" sz="2400" dirty="0">
                <a:solidFill>
                  <a:schemeClr val="bg1"/>
                </a:solidFill>
              </a:rPr>
              <a:t>Christ's answer teaches us something fundamental about fasting. He indicates that since his disciples were in the presence of God already, they did not need to fast. Fasting, then, is intended to bring us closer to God. The disciples had already come as close as you can get, walking and talking with Jesus Christ.</a:t>
            </a:r>
          </a:p>
        </p:txBody>
      </p:sp>
      <p:sp>
        <p:nvSpPr>
          <p:cNvPr id="7" name="Rectangle 6"/>
          <p:cNvSpPr/>
          <p:nvPr/>
        </p:nvSpPr>
        <p:spPr>
          <a:xfrm>
            <a:off x="3216871" y="5196006"/>
            <a:ext cx="8544876" cy="1477328"/>
          </a:xfrm>
          <a:prstGeom prst="rect">
            <a:avLst/>
          </a:prstGeom>
        </p:spPr>
        <p:txBody>
          <a:bodyPr wrap="square">
            <a:spAutoFit/>
          </a:bodyPr>
          <a:lstStyle/>
          <a:p>
            <a:r>
              <a:rPr lang="en-US" dirty="0">
                <a:solidFill>
                  <a:schemeClr val="bg1"/>
                </a:solidFill>
                <a:latin typeface="Abadi" panose="020B0604020104020204" pitchFamily="34" charset="0"/>
              </a:rPr>
              <a:t>"As fasting should always be accompanied by prayer, this law would bring the people nearer to God, and divert their minds once a month at least, from the mad rush of worldly affairs and cause them to be brought into immediate contact with practical, pure, </a:t>
            </a:r>
            <a:r>
              <a:rPr lang="en-US" dirty="0">
                <a:solidFill>
                  <a:schemeClr val="bg1"/>
                </a:solidFill>
              </a:rPr>
              <a:t>and</a:t>
            </a:r>
            <a:r>
              <a:rPr lang="en-US" dirty="0">
                <a:solidFill>
                  <a:schemeClr val="bg1"/>
                </a:solidFill>
                <a:latin typeface="Abadi" panose="020B0604020104020204" pitchFamily="34" charset="0"/>
              </a:rPr>
              <a:t> undefiled religion - to visit the fatherless and the widow, and keep themselves unspotted from the sins of the world." (6)</a:t>
            </a:r>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815" y="4677020"/>
            <a:ext cx="1591056" cy="212750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7648" y="1304189"/>
            <a:ext cx="2912316" cy="3838625"/>
          </a:xfrm>
          <a:prstGeom prst="rect">
            <a:avLst/>
          </a:prstGeom>
        </p:spPr>
      </p:pic>
    </p:spTree>
    <p:extLst>
      <p:ext uri="{BB962C8B-B14F-4D97-AF65-F5344CB8AC3E}">
        <p14:creationId xmlns:p14="http://schemas.microsoft.com/office/powerpoint/2010/main" val="107147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2:21-22</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New  VS  Old</a:t>
            </a:r>
          </a:p>
        </p:txBody>
      </p:sp>
      <p:sp>
        <p:nvSpPr>
          <p:cNvPr id="6" name="Rectangle 5"/>
          <p:cNvSpPr/>
          <p:nvPr/>
        </p:nvSpPr>
        <p:spPr>
          <a:xfrm>
            <a:off x="5396780" y="1290573"/>
            <a:ext cx="6628366" cy="2031325"/>
          </a:xfrm>
          <a:prstGeom prst="rect">
            <a:avLst/>
          </a:prstGeom>
        </p:spPr>
        <p:txBody>
          <a:bodyPr wrap="square">
            <a:spAutoFit/>
          </a:bodyPr>
          <a:lstStyle/>
          <a:p>
            <a:pPr fontAlgn="base"/>
            <a:r>
              <a:rPr lang="en-US" i="1" dirty="0">
                <a:solidFill>
                  <a:srgbClr val="FFFF00"/>
                </a:solidFill>
              </a:rPr>
              <a:t>'Then said the Pharisees unto him, Why will ye not receive us with our baptism, seeing we keep the whole law?</a:t>
            </a:r>
            <a:endParaRPr lang="en-US" dirty="0">
              <a:solidFill>
                <a:srgbClr val="FFFF00"/>
              </a:solidFill>
            </a:endParaRPr>
          </a:p>
          <a:p>
            <a:pPr fontAlgn="base"/>
            <a:r>
              <a:rPr lang="en-US" i="1" dirty="0">
                <a:solidFill>
                  <a:srgbClr val="FFFF00"/>
                </a:solidFill>
              </a:rPr>
              <a:t>But Jesus said unto them, Ye keep not the law, If ye had kept the law, ye would have received me, for I am he who gave the law.</a:t>
            </a:r>
            <a:endParaRPr lang="en-US" dirty="0">
              <a:solidFill>
                <a:srgbClr val="FFFF00"/>
              </a:solidFill>
            </a:endParaRPr>
          </a:p>
          <a:p>
            <a:pPr fontAlgn="base"/>
            <a:r>
              <a:rPr lang="en-US" i="1" dirty="0">
                <a:solidFill>
                  <a:srgbClr val="FFFF00"/>
                </a:solidFill>
              </a:rPr>
              <a:t>I receive not you with your baptism, because it </a:t>
            </a:r>
            <a:r>
              <a:rPr lang="en-US" i="1" dirty="0" err="1">
                <a:solidFill>
                  <a:srgbClr val="FFFF00"/>
                </a:solidFill>
              </a:rPr>
              <a:t>profiteth</a:t>
            </a:r>
            <a:r>
              <a:rPr lang="en-US" i="1" dirty="0">
                <a:solidFill>
                  <a:srgbClr val="FFFF00"/>
                </a:solidFill>
              </a:rPr>
              <a:t> you nothing.</a:t>
            </a:r>
            <a:endParaRPr lang="en-US" dirty="0">
              <a:solidFill>
                <a:srgbClr val="FFFF00"/>
              </a:solidFill>
            </a:endParaRPr>
          </a:p>
          <a:p>
            <a:pPr fontAlgn="base"/>
            <a:r>
              <a:rPr lang="en-US" i="1" dirty="0">
                <a:solidFill>
                  <a:srgbClr val="FFFF00"/>
                </a:solidFill>
              </a:rPr>
              <a:t>For when that which is new is come, </a:t>
            </a:r>
            <a:r>
              <a:rPr lang="en-US" b="1" i="1" dirty="0">
                <a:solidFill>
                  <a:srgbClr val="FFFF00"/>
                </a:solidFill>
              </a:rPr>
              <a:t>the old is ready to be put away.</a:t>
            </a:r>
            <a:r>
              <a:rPr lang="en-US" i="1" dirty="0">
                <a:solidFill>
                  <a:srgbClr val="FFFF00"/>
                </a:solidFill>
              </a:rPr>
              <a:t>'</a:t>
            </a:r>
            <a:r>
              <a:rPr lang="en-US" dirty="0">
                <a:solidFill>
                  <a:srgbClr val="FFFF00"/>
                </a:solidFill>
              </a:rPr>
              <a:t> (JST Matt 9:18-21)</a:t>
            </a:r>
          </a:p>
        </p:txBody>
      </p:sp>
      <p:sp>
        <p:nvSpPr>
          <p:cNvPr id="2" name="Rectangle 1"/>
          <p:cNvSpPr/>
          <p:nvPr/>
        </p:nvSpPr>
        <p:spPr>
          <a:xfrm>
            <a:off x="1795182" y="4646906"/>
            <a:ext cx="4128247" cy="1631216"/>
          </a:xfrm>
          <a:prstGeom prst="rect">
            <a:avLst/>
          </a:prstGeom>
        </p:spPr>
        <p:txBody>
          <a:bodyPr wrap="square">
            <a:spAutoFit/>
          </a:bodyPr>
          <a:lstStyle/>
          <a:p>
            <a:r>
              <a:rPr lang="en-US" sz="2000" dirty="0">
                <a:solidFill>
                  <a:schemeClr val="bg1"/>
                </a:solidFill>
              </a:rPr>
              <a:t>The baptism of the Pharisees and their hypocritical application of the law were not to be mixed with the teachings of the Lawgiver and his baptism by fire. (7)</a:t>
            </a:r>
          </a:p>
        </p:txBody>
      </p:sp>
      <p:sp>
        <p:nvSpPr>
          <p:cNvPr id="11" name="Rectangle 10"/>
          <p:cNvSpPr/>
          <p:nvPr/>
        </p:nvSpPr>
        <p:spPr>
          <a:xfrm>
            <a:off x="7524504" y="6151285"/>
            <a:ext cx="4332317" cy="584775"/>
          </a:xfrm>
          <a:prstGeom prst="rect">
            <a:avLst/>
          </a:prstGeom>
        </p:spPr>
        <p:txBody>
          <a:bodyPr wrap="square">
            <a:spAutoFit/>
          </a:bodyPr>
          <a:lstStyle/>
          <a:p>
            <a:r>
              <a:rPr lang="en-US" sz="3200" dirty="0">
                <a:ln>
                  <a:solidFill>
                    <a:srgbClr val="FF0000"/>
                  </a:solidFill>
                </a:ln>
                <a:solidFill>
                  <a:schemeClr val="bg1"/>
                </a:solidFill>
                <a:latin typeface="Abadi" panose="020B0604020104020204" pitchFamily="34" charset="0"/>
              </a:rPr>
              <a:t>See JST Matthew 9:18</a:t>
            </a:r>
            <a:endParaRPr lang="en-US" sz="3200" dirty="0">
              <a:ln>
                <a:solidFill>
                  <a:srgbClr val="FF0000"/>
                </a:solidFill>
              </a:ln>
              <a:solidFill>
                <a:schemeClr val="bg1"/>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0347" r="1569"/>
          <a:stretch/>
        </p:blipFill>
        <p:spPr>
          <a:xfrm>
            <a:off x="6459909" y="3740919"/>
            <a:ext cx="4500282" cy="2388408"/>
          </a:xfrm>
          <a:prstGeom prst="rect">
            <a:avLst/>
          </a:prstGeom>
        </p:spPr>
      </p:pic>
      <p:pic>
        <p:nvPicPr>
          <p:cNvPr id="5" name="Picture 4">
            <a:extLst>
              <a:ext uri="{FF2B5EF4-FFF2-40B4-BE49-F238E27FC236}">
                <a16:creationId xmlns:a16="http://schemas.microsoft.com/office/drawing/2014/main" id="{093DBECA-E307-6DCA-B347-868A5AE34CDA}"/>
              </a:ext>
            </a:extLst>
          </p:cNvPr>
          <p:cNvPicPr>
            <a:picLocks noChangeAspect="1"/>
          </p:cNvPicPr>
          <p:nvPr/>
        </p:nvPicPr>
        <p:blipFill>
          <a:blip r:embed="rId4"/>
          <a:stretch>
            <a:fillRect/>
          </a:stretch>
        </p:blipFill>
        <p:spPr>
          <a:xfrm>
            <a:off x="612843" y="897451"/>
            <a:ext cx="4617084" cy="3130763"/>
          </a:xfrm>
          <a:prstGeom prst="rect">
            <a:avLst/>
          </a:prstGeom>
        </p:spPr>
      </p:pic>
    </p:spTree>
    <p:extLst>
      <p:ext uri="{BB962C8B-B14F-4D97-AF65-F5344CB8AC3E}">
        <p14:creationId xmlns:p14="http://schemas.microsoft.com/office/powerpoint/2010/main" val="290141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1121"/>
            <a:ext cx="1861457" cy="369332"/>
          </a:xfrm>
          <a:prstGeom prst="rect">
            <a:avLst/>
          </a:prstGeom>
          <a:noFill/>
        </p:spPr>
        <p:txBody>
          <a:bodyPr wrap="square" rtlCol="0">
            <a:spAutoFit/>
          </a:bodyPr>
          <a:lstStyle/>
          <a:p>
            <a:r>
              <a:rPr lang="en-US" dirty="0">
                <a:solidFill>
                  <a:schemeClr val="bg1"/>
                </a:solidFill>
              </a:rPr>
              <a:t>(2)</a:t>
            </a:r>
          </a:p>
        </p:txBody>
      </p:sp>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err="1">
                <a:solidFill>
                  <a:schemeClr val="bg1"/>
                </a:solidFill>
                <a:latin typeface="Lucida Calligraphy" panose="03010101010101010101" pitchFamily="66" charset="0"/>
              </a:rPr>
              <a:t>Chorazin</a:t>
            </a:r>
            <a:endParaRPr lang="en-US" sz="5400" dirty="0">
              <a:solidFill>
                <a:schemeClr val="bg1"/>
              </a:solidFill>
              <a:latin typeface="Lucida Calligraphy" panose="03010101010101010101" pitchFamily="66" charset="0"/>
            </a:endParaRPr>
          </a:p>
        </p:txBody>
      </p:sp>
      <p:pic>
        <p:nvPicPr>
          <p:cNvPr id="2050" name="Picture 2" descr="lesson 4 timel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05" r="52582"/>
          <a:stretch/>
        </p:blipFill>
        <p:spPr bwMode="auto">
          <a:xfrm>
            <a:off x="7651976" y="1041623"/>
            <a:ext cx="2968625" cy="4705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9920" y="1041623"/>
            <a:ext cx="5494565" cy="4801314"/>
          </a:xfrm>
          <a:prstGeom prst="rect">
            <a:avLst/>
          </a:prstGeom>
        </p:spPr>
        <p:txBody>
          <a:bodyPr wrap="square">
            <a:spAutoFit/>
          </a:bodyPr>
          <a:lstStyle/>
          <a:p>
            <a:r>
              <a:rPr lang="en-US" dirty="0" err="1">
                <a:solidFill>
                  <a:schemeClr val="bg1"/>
                </a:solidFill>
              </a:rPr>
              <a:t>Chorazin</a:t>
            </a:r>
            <a:r>
              <a:rPr lang="en-US" dirty="0">
                <a:solidFill>
                  <a:schemeClr val="bg1"/>
                </a:solidFill>
              </a:rPr>
              <a:t> = an ancient village in northern Galilee, two and a half miles from Capernaum on a hill above the northern shore of the Sea of Galilee.</a:t>
            </a:r>
          </a:p>
          <a:p>
            <a:endParaRPr lang="en-US" dirty="0">
              <a:solidFill>
                <a:schemeClr val="bg1"/>
              </a:solidFill>
            </a:endParaRPr>
          </a:p>
          <a:p>
            <a:r>
              <a:rPr lang="en-US" dirty="0" err="1">
                <a:solidFill>
                  <a:schemeClr val="bg1"/>
                </a:solidFill>
              </a:rPr>
              <a:t>Chorazin</a:t>
            </a:r>
            <a:r>
              <a:rPr lang="en-US" dirty="0">
                <a:solidFill>
                  <a:schemeClr val="bg1"/>
                </a:solidFill>
              </a:rPr>
              <a:t>, along with Bethsaida and Capernaum, was named in the gospels of Matthew and Luke as "cities" (more likely just villages) in which Jesus performed "mighty works". </a:t>
            </a:r>
          </a:p>
          <a:p>
            <a:endParaRPr lang="en-US" dirty="0">
              <a:solidFill>
                <a:schemeClr val="bg1"/>
              </a:solidFill>
            </a:endParaRPr>
          </a:p>
          <a:p>
            <a:r>
              <a:rPr lang="en-US" dirty="0">
                <a:solidFill>
                  <a:schemeClr val="bg1"/>
                </a:solidFill>
              </a:rPr>
              <a:t>However, because these towns rejected his work ("they had not changed their ways"), they were subsequently cursed.</a:t>
            </a:r>
          </a:p>
          <a:p>
            <a:endParaRPr lang="en-US" dirty="0">
              <a:solidFill>
                <a:schemeClr val="bg1"/>
              </a:solidFill>
            </a:endParaRPr>
          </a:p>
          <a:p>
            <a:r>
              <a:rPr lang="en-US" dirty="0">
                <a:solidFill>
                  <a:schemeClr val="bg1"/>
                </a:solidFill>
              </a:rPr>
              <a:t>The Babylonian Talmud (</a:t>
            </a:r>
            <a:r>
              <a:rPr lang="en-US" dirty="0" err="1">
                <a:solidFill>
                  <a:schemeClr val="bg1"/>
                </a:solidFill>
              </a:rPr>
              <a:t>Menahot</a:t>
            </a:r>
            <a:r>
              <a:rPr lang="en-US" dirty="0">
                <a:solidFill>
                  <a:schemeClr val="bg1"/>
                </a:solidFill>
              </a:rPr>
              <a:t>, 85a) mentions that </a:t>
            </a:r>
            <a:r>
              <a:rPr lang="en-US" dirty="0" err="1">
                <a:solidFill>
                  <a:schemeClr val="bg1"/>
                </a:solidFill>
              </a:rPr>
              <a:t>Chorazin</a:t>
            </a:r>
            <a:r>
              <a:rPr lang="en-US" dirty="0">
                <a:solidFill>
                  <a:schemeClr val="bg1"/>
                </a:solidFill>
              </a:rPr>
              <a:t> was a town known for its grain.</a:t>
            </a:r>
          </a:p>
          <a:p>
            <a:endParaRPr lang="en-US" dirty="0">
              <a:solidFill>
                <a:schemeClr val="bg1"/>
              </a:solidFill>
            </a:endParaRPr>
          </a:p>
          <a:p>
            <a:r>
              <a:rPr lang="en-US" dirty="0" err="1">
                <a:solidFill>
                  <a:schemeClr val="bg1"/>
                </a:solidFill>
              </a:rPr>
              <a:t>Chorazin</a:t>
            </a:r>
            <a:r>
              <a:rPr lang="en-US" dirty="0">
                <a:solidFill>
                  <a:schemeClr val="bg1"/>
                </a:solidFill>
              </a:rPr>
              <a:t> is mentioned 2 times in the New Testament</a:t>
            </a:r>
          </a:p>
        </p:txBody>
      </p:sp>
    </p:spTree>
    <p:extLst>
      <p:ext uri="{BB962C8B-B14F-4D97-AF65-F5344CB8AC3E}">
        <p14:creationId xmlns:p14="http://schemas.microsoft.com/office/powerpoint/2010/main" val="3729805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2:23</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The Sabbath</a:t>
            </a:r>
          </a:p>
        </p:txBody>
      </p:sp>
      <p:grpSp>
        <p:nvGrpSpPr>
          <p:cNvPr id="7" name="Group 6"/>
          <p:cNvGrpSpPr/>
          <p:nvPr/>
        </p:nvGrpSpPr>
        <p:grpSpPr>
          <a:xfrm>
            <a:off x="3393625" y="1027276"/>
            <a:ext cx="6380813" cy="4176566"/>
            <a:chOff x="546846" y="892975"/>
            <a:chExt cx="6380813" cy="4176566"/>
          </a:xfrm>
        </p:grpSpPr>
        <p:grpSp>
          <p:nvGrpSpPr>
            <p:cNvPr id="10" name="Group 9"/>
            <p:cNvGrpSpPr/>
            <p:nvPr/>
          </p:nvGrpSpPr>
          <p:grpSpPr>
            <a:xfrm>
              <a:off x="546846" y="892975"/>
              <a:ext cx="6380813" cy="4176566"/>
              <a:chOff x="3124200" y="4267200"/>
              <a:chExt cx="2514600" cy="2057400"/>
            </a:xfrm>
          </p:grpSpPr>
          <p:sp>
            <p:nvSpPr>
              <p:cNvPr id="12" name="Frame 11"/>
              <p:cNvSpPr/>
              <p:nvPr/>
            </p:nvSpPr>
            <p:spPr>
              <a:xfrm>
                <a:off x="3124200" y="4267200"/>
                <a:ext cx="2514600" cy="2057400"/>
              </a:xfrm>
              <a:prstGeom prst="frame">
                <a:avLst>
                  <a:gd name="adj1" fmla="val 711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3231954" y="4419600"/>
                <a:ext cx="2278707" cy="1752600"/>
              </a:xfrm>
              <a:prstGeom prst="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1021976" y="1455690"/>
              <a:ext cx="2420471" cy="317009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rPr>
                <a:t>How do you know whether an activity is appropriate to do on the Sabbath?</a:t>
              </a:r>
              <a:endParaRPr lang="en-US" sz="2800" dirty="0">
                <a:solidFill>
                  <a:schemeClr val="tx1"/>
                </a:solidFill>
              </a:endParaRPr>
            </a:p>
          </p:txBody>
        </p:sp>
        <p:grpSp>
          <p:nvGrpSpPr>
            <p:cNvPr id="14" name="Group 13"/>
            <p:cNvGrpSpPr/>
            <p:nvPr/>
          </p:nvGrpSpPr>
          <p:grpSpPr>
            <a:xfrm>
              <a:off x="4000500" y="1933506"/>
              <a:ext cx="2095500" cy="2095501"/>
              <a:chOff x="3962400" y="4762499"/>
              <a:chExt cx="2095500" cy="2095501"/>
            </a:xfrm>
          </p:grpSpPr>
          <p:pic>
            <p:nvPicPr>
              <p:cNvPr id="15" name="Picture 4" descr="http://content.presentermedia.com/files/animsp/00005000/5562/question_mark_serious_thinker_md_wm_v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4762499"/>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038600" y="6553200"/>
                <a:ext cx="1742694"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Picture 4" descr="http://38.media.tumblr.com/0b10b33b301173f698aff7fdb40f0ec4/tumblr_niy3arF6zy1ra4argo1_400.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313" y="307098"/>
            <a:ext cx="2284548" cy="17134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www.techpolicydaily.com/wp-content/uploads/2013/12/shutterstock_89495341-e138844161084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3729" y="5327624"/>
            <a:ext cx="3518103" cy="15303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recordcollectorsguild.org/wp-content/uploads/2015/07/tumblr_nf1hqo2Z1C1s9ab4to1_400.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567" y="2408102"/>
            <a:ext cx="2743887" cy="187155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oakdome.com/k5/lesson-plans/pivot-animations/play-catch.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41274" y="4667250"/>
            <a:ext cx="2819246" cy="176202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0001650" y="1177165"/>
            <a:ext cx="2119122" cy="1326098"/>
            <a:chOff x="9722710" y="1964323"/>
            <a:chExt cx="2119122" cy="1326098"/>
          </a:xfrm>
        </p:grpSpPr>
        <p:sp>
          <p:nvSpPr>
            <p:cNvPr id="8" name="Rectangle 7"/>
            <p:cNvSpPr/>
            <p:nvPr/>
          </p:nvSpPr>
          <p:spPr>
            <a:xfrm>
              <a:off x="9722710" y="1964323"/>
              <a:ext cx="2119122" cy="132609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0" name="Picture 4" descr="http://www.123gifs.eu/free-gifs/swimming/schwimmen-0002.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210326" y="2087364"/>
              <a:ext cx="1181100" cy="990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4342" name="Picture 6" descr="http://www.animateit.net/data/media/nov2011/snoop6.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679991" y="5312902"/>
            <a:ext cx="1914525" cy="149542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9774438" y="2802932"/>
            <a:ext cx="2342750" cy="2391032"/>
            <a:chOff x="9835530" y="2798965"/>
            <a:chExt cx="2342750" cy="2391032"/>
          </a:xfrm>
        </p:grpSpPr>
        <p:pic>
          <p:nvPicPr>
            <p:cNvPr id="14344" name="Picture 8" descr="http://content.presentermedia.com/files/animsp/00005000/5862/knocking_on_door_md_wm.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082780" y="2798965"/>
              <a:ext cx="20955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randomwallpapers.net/plain-dark-green-grass-1920x1200-wallpaper6049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835530" y="4527303"/>
              <a:ext cx="2342750" cy="6626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3886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2:23</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The Sabbath</a:t>
            </a:r>
          </a:p>
        </p:txBody>
      </p:sp>
      <p:sp>
        <p:nvSpPr>
          <p:cNvPr id="2" name="Rectangle 1"/>
          <p:cNvSpPr/>
          <p:nvPr/>
        </p:nvSpPr>
        <p:spPr>
          <a:xfrm>
            <a:off x="331693" y="889843"/>
            <a:ext cx="9173814" cy="1477328"/>
          </a:xfrm>
          <a:prstGeom prst="rect">
            <a:avLst/>
          </a:prstGeom>
        </p:spPr>
        <p:txBody>
          <a:bodyPr wrap="square">
            <a:spAutoFit/>
          </a:bodyPr>
          <a:lstStyle/>
          <a:p>
            <a:r>
              <a:rPr lang="en-US" dirty="0">
                <a:solidFill>
                  <a:schemeClr val="bg1"/>
                </a:solidFill>
                <a:latin typeface="Open Sans"/>
              </a:rPr>
              <a:t>Many of the objections Jewish leaders brought against the Savior during His mortal ministry concerned what activities were appropriate on the Sabbath day. </a:t>
            </a:r>
          </a:p>
          <a:p>
            <a:endParaRPr lang="en-US" dirty="0">
              <a:solidFill>
                <a:schemeClr val="bg1"/>
              </a:solidFill>
              <a:latin typeface="Open Sans"/>
            </a:endParaRPr>
          </a:p>
          <a:p>
            <a:r>
              <a:rPr lang="en-US" dirty="0">
                <a:solidFill>
                  <a:schemeClr val="bg1"/>
                </a:solidFill>
                <a:latin typeface="Open Sans"/>
              </a:rPr>
              <a:t>In ancient Israel the Sabbath was regarded as something that set Israel apart from all other people.</a:t>
            </a:r>
            <a:endParaRPr lang="en-US" dirty="0">
              <a:solidFill>
                <a:schemeClr val="bg1"/>
              </a:solidFill>
            </a:endParaRPr>
          </a:p>
        </p:txBody>
      </p:sp>
      <p:sp>
        <p:nvSpPr>
          <p:cNvPr id="3" name="Rectangle 2"/>
          <p:cNvSpPr/>
          <p:nvPr/>
        </p:nvSpPr>
        <p:spPr>
          <a:xfrm>
            <a:off x="4668339" y="2871263"/>
            <a:ext cx="7218861" cy="646331"/>
          </a:xfrm>
          <a:prstGeom prst="rect">
            <a:avLst/>
          </a:prstGeom>
        </p:spPr>
        <p:txBody>
          <a:bodyPr wrap="square">
            <a:spAutoFit/>
          </a:bodyPr>
          <a:lstStyle/>
          <a:p>
            <a:r>
              <a:rPr lang="en-US" dirty="0">
                <a:solidFill>
                  <a:schemeClr val="bg1"/>
                </a:solidFill>
                <a:latin typeface="Open Sans"/>
              </a:rPr>
              <a:t>Other cultures had holy sites, sacrificial laws, and various religious customs, but only Israel had the Sabbath</a:t>
            </a:r>
            <a:endParaRPr lang="en-US" dirty="0">
              <a:solidFill>
                <a:schemeClr val="bg1"/>
              </a:solidFill>
            </a:endParaRPr>
          </a:p>
        </p:txBody>
      </p:sp>
      <p:sp>
        <p:nvSpPr>
          <p:cNvPr id="28" name="TextBox 27"/>
          <p:cNvSpPr txBox="1"/>
          <p:nvPr/>
        </p:nvSpPr>
        <p:spPr>
          <a:xfrm>
            <a:off x="8332694" y="6503953"/>
            <a:ext cx="3859306" cy="369332"/>
          </a:xfrm>
          <a:prstGeom prst="rect">
            <a:avLst/>
          </a:prstGeom>
          <a:noFill/>
        </p:spPr>
        <p:txBody>
          <a:bodyPr wrap="square" rtlCol="0">
            <a:spAutoFit/>
          </a:bodyPr>
          <a:lstStyle/>
          <a:p>
            <a:pPr algn="r"/>
            <a:r>
              <a:rPr lang="en-US" dirty="0">
                <a:solidFill>
                  <a:schemeClr val="bg1"/>
                </a:solidFill>
              </a:rPr>
              <a:t>(1)</a:t>
            </a:r>
          </a:p>
        </p:txBody>
      </p:sp>
      <p:sp>
        <p:nvSpPr>
          <p:cNvPr id="21" name="Rectangle 20"/>
          <p:cNvSpPr/>
          <p:nvPr/>
        </p:nvSpPr>
        <p:spPr>
          <a:xfrm>
            <a:off x="4668339" y="3643088"/>
            <a:ext cx="7218861" cy="646331"/>
          </a:xfrm>
          <a:prstGeom prst="rect">
            <a:avLst/>
          </a:prstGeom>
        </p:spPr>
        <p:txBody>
          <a:bodyPr wrap="square">
            <a:spAutoFit/>
          </a:bodyPr>
          <a:lstStyle/>
          <a:p>
            <a:r>
              <a:rPr lang="en-US" dirty="0">
                <a:solidFill>
                  <a:schemeClr val="bg1"/>
                </a:solidFill>
                <a:latin typeface="Open Sans"/>
              </a:rPr>
              <a:t>To safeguard their holy day, Jewish rabbis developed many rules about what activities were or were not permissible on the Sabbath.</a:t>
            </a:r>
            <a:endParaRPr lang="en-US" dirty="0">
              <a:solidFill>
                <a:schemeClr val="bg1"/>
              </a:solidFill>
            </a:endParaRPr>
          </a:p>
        </p:txBody>
      </p:sp>
      <p:sp>
        <p:nvSpPr>
          <p:cNvPr id="22" name="Rectangle 21"/>
          <p:cNvSpPr/>
          <p:nvPr/>
        </p:nvSpPr>
        <p:spPr>
          <a:xfrm>
            <a:off x="1568822" y="5413784"/>
            <a:ext cx="9999401" cy="1200329"/>
          </a:xfrm>
          <a:prstGeom prst="rect">
            <a:avLst/>
          </a:prstGeom>
        </p:spPr>
        <p:txBody>
          <a:bodyPr wrap="square">
            <a:spAutoFit/>
          </a:bodyPr>
          <a:lstStyle/>
          <a:p>
            <a:r>
              <a:rPr lang="en-US" dirty="0">
                <a:solidFill>
                  <a:schemeClr val="bg1"/>
                </a:solidFill>
                <a:latin typeface="Open Sans"/>
              </a:rPr>
              <a:t>Such traditions of the “oral law” were intended to prevent violations of the written law. </a:t>
            </a:r>
          </a:p>
          <a:p>
            <a:endParaRPr lang="en-US" dirty="0">
              <a:solidFill>
                <a:schemeClr val="bg1"/>
              </a:solidFill>
              <a:latin typeface="Open Sans"/>
            </a:endParaRPr>
          </a:p>
          <a:p>
            <a:r>
              <a:rPr lang="en-US" dirty="0">
                <a:solidFill>
                  <a:schemeClr val="bg1"/>
                </a:solidFill>
                <a:latin typeface="Open Sans"/>
              </a:rPr>
              <a:t>By New Testament times, these traditions of forbidding certain activities on the Sabbath day had become points of contention among many Jews.</a:t>
            </a:r>
            <a:endParaRPr lang="en-US" dirty="0">
              <a:solidFill>
                <a:schemeClr val="bg1"/>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729" y="2553344"/>
            <a:ext cx="3128668" cy="2674266"/>
          </a:xfrm>
          <a:prstGeom prst="rect">
            <a:avLst/>
          </a:prstGeom>
        </p:spPr>
      </p:pic>
    </p:spTree>
    <p:extLst>
      <p:ext uri="{BB962C8B-B14F-4D97-AF65-F5344CB8AC3E}">
        <p14:creationId xmlns:p14="http://schemas.microsoft.com/office/powerpoint/2010/main" val="212741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2:27-28</a:t>
            </a:r>
          </a:p>
        </p:txBody>
      </p:sp>
      <p:sp>
        <p:nvSpPr>
          <p:cNvPr id="58" name="TextBox 57"/>
          <p:cNvSpPr txBox="1"/>
          <p:nvPr/>
        </p:nvSpPr>
        <p:spPr>
          <a:xfrm>
            <a:off x="0" y="25099"/>
            <a:ext cx="12192000" cy="769441"/>
          </a:xfrm>
          <a:prstGeom prst="rect">
            <a:avLst/>
          </a:prstGeom>
          <a:noFill/>
        </p:spPr>
        <p:txBody>
          <a:bodyPr wrap="square" rtlCol="0">
            <a:spAutoFit/>
          </a:bodyPr>
          <a:lstStyle/>
          <a:p>
            <a:pPr algn="ctr"/>
            <a:r>
              <a:rPr lang="en-US" sz="4400" dirty="0">
                <a:solidFill>
                  <a:schemeClr val="bg1"/>
                </a:solidFill>
                <a:latin typeface="AR CENA" panose="02000000000000000000" pitchFamily="2" charset="0"/>
              </a:rPr>
              <a:t>The Sabbath Was Made For Man</a:t>
            </a:r>
          </a:p>
        </p:txBody>
      </p:sp>
      <p:sp>
        <p:nvSpPr>
          <p:cNvPr id="3" name="Rectangle 2"/>
          <p:cNvSpPr/>
          <p:nvPr/>
        </p:nvSpPr>
        <p:spPr>
          <a:xfrm>
            <a:off x="445962" y="910900"/>
            <a:ext cx="7218861" cy="2677656"/>
          </a:xfrm>
          <a:prstGeom prst="rect">
            <a:avLst/>
          </a:prstGeom>
        </p:spPr>
        <p:txBody>
          <a:bodyPr wrap="square">
            <a:spAutoFit/>
          </a:bodyPr>
          <a:lstStyle/>
          <a:p>
            <a:r>
              <a:rPr lang="en-US" sz="2800" dirty="0">
                <a:solidFill>
                  <a:srgbClr val="FFFF00"/>
                </a:solidFill>
              </a:rPr>
              <a:t>“</a:t>
            </a:r>
            <a:r>
              <a:rPr lang="en-US" sz="2800" i="1" dirty="0">
                <a:solidFill>
                  <a:srgbClr val="FFFF00"/>
                </a:solidFill>
              </a:rPr>
              <a:t>Wherefore the Sabbath was given unto man for a day of rest; and also that man should glorify God, and not that man should not eat; for the Son of man made the Sabbath day,</a:t>
            </a:r>
            <a:r>
              <a:rPr lang="en-US" sz="2800" dirty="0">
                <a:solidFill>
                  <a:srgbClr val="FFFF00"/>
                </a:solidFill>
              </a:rPr>
              <a:t> therefore the Son of man is Lord also of the Sabbath” </a:t>
            </a:r>
          </a:p>
          <a:p>
            <a:r>
              <a:rPr lang="en-US" sz="2800" dirty="0">
                <a:solidFill>
                  <a:srgbClr val="FFFF00"/>
                </a:solidFill>
              </a:rPr>
              <a:t>JST Mark 2:26-27</a:t>
            </a:r>
          </a:p>
        </p:txBody>
      </p:sp>
      <p:sp>
        <p:nvSpPr>
          <p:cNvPr id="28" name="TextBox 27"/>
          <p:cNvSpPr txBox="1"/>
          <p:nvPr/>
        </p:nvSpPr>
        <p:spPr>
          <a:xfrm>
            <a:off x="8332694" y="6503953"/>
            <a:ext cx="3859306" cy="369332"/>
          </a:xfrm>
          <a:prstGeom prst="rect">
            <a:avLst/>
          </a:prstGeom>
          <a:noFill/>
        </p:spPr>
        <p:txBody>
          <a:bodyPr wrap="square" rtlCol="0">
            <a:spAutoFit/>
          </a:bodyPr>
          <a:lstStyle/>
          <a:p>
            <a:pPr algn="r"/>
            <a:r>
              <a:rPr lang="en-US" dirty="0">
                <a:solidFill>
                  <a:schemeClr val="bg1"/>
                </a:solidFill>
              </a:rPr>
              <a:t>(1)</a:t>
            </a:r>
          </a:p>
        </p:txBody>
      </p:sp>
      <p:pic>
        <p:nvPicPr>
          <p:cNvPr id="15362" name="Picture 2" descr="https://www.lds.org/bc/content/ldsorg/church/news/2015/07/20/580-1340659-sacra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62" y="3588556"/>
            <a:ext cx="5524500" cy="284797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www.gospelideals.org/wp-content/uploads/shutterstock_63895897-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810" y="1288441"/>
            <a:ext cx="285750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www.theldsfamilyfellowship.org/wp-content/uploads/2016/06/9807-family-b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9341" y="4019338"/>
            <a:ext cx="5017849" cy="2255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03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fade">
                                      <p:cBhvr>
                                        <p:cTn id="10" dur="500"/>
                                        <p:tgtEl>
                                          <p:spTgt spid="15362"/>
                                        </p:tgtEl>
                                      </p:cBhvr>
                                    </p:animEffect>
                                  </p:childTnLst>
                                </p:cTn>
                              </p:par>
                              <p:par>
                                <p:cTn id="11" presetID="10" presetClass="entr" presetSubtype="0" fill="hold" nodeType="withEffect">
                                  <p:stCondLst>
                                    <p:cond delay="0"/>
                                  </p:stCondLst>
                                  <p:childTnLst>
                                    <p:set>
                                      <p:cBhvr>
                                        <p:cTn id="12" dur="1" fill="hold">
                                          <p:stCondLst>
                                            <p:cond delay="0"/>
                                          </p:stCondLst>
                                        </p:cTn>
                                        <p:tgtEl>
                                          <p:spTgt spid="15366"/>
                                        </p:tgtEl>
                                        <p:attrNameLst>
                                          <p:attrName>style.visibility</p:attrName>
                                        </p:attrNameLst>
                                      </p:cBhvr>
                                      <p:to>
                                        <p:strVal val="visible"/>
                                      </p:to>
                                    </p:set>
                                    <p:animEffect transition="in" filter="fade">
                                      <p:cBhvr>
                                        <p:cTn id="13" dur="500"/>
                                        <p:tgtEl>
                                          <p:spTgt spid="15366"/>
                                        </p:tgtEl>
                                      </p:cBhvr>
                                    </p:animEffect>
                                  </p:childTnLst>
                                </p:cTn>
                              </p:par>
                              <p:par>
                                <p:cTn id="14" presetID="10" presetClass="entr" presetSubtype="0" fill="hold" nodeType="withEffect">
                                  <p:stCondLst>
                                    <p:cond delay="0"/>
                                  </p:stCondLst>
                                  <p:childTnLst>
                                    <p:set>
                                      <p:cBhvr>
                                        <p:cTn id="15" dur="1" fill="hold">
                                          <p:stCondLst>
                                            <p:cond delay="0"/>
                                          </p:stCondLst>
                                        </p:cTn>
                                        <p:tgtEl>
                                          <p:spTgt spid="15364"/>
                                        </p:tgtEl>
                                        <p:attrNameLst>
                                          <p:attrName>style.visibility</p:attrName>
                                        </p:attrNameLst>
                                      </p:cBhvr>
                                      <p:to>
                                        <p:strVal val="visible"/>
                                      </p:to>
                                    </p:set>
                                    <p:animEffect transition="in" filter="fade">
                                      <p:cBhvr>
                                        <p:cTn id="16"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3:1-6</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Good Vs Evil</a:t>
            </a:r>
          </a:p>
        </p:txBody>
      </p:sp>
      <p:sp>
        <p:nvSpPr>
          <p:cNvPr id="3" name="Rectangle 2"/>
          <p:cNvSpPr/>
          <p:nvPr/>
        </p:nvSpPr>
        <p:spPr>
          <a:xfrm>
            <a:off x="94129" y="808847"/>
            <a:ext cx="12192000" cy="523220"/>
          </a:xfrm>
          <a:prstGeom prst="rect">
            <a:avLst/>
          </a:prstGeom>
        </p:spPr>
        <p:txBody>
          <a:bodyPr wrap="square">
            <a:spAutoFit/>
          </a:bodyPr>
          <a:lstStyle/>
          <a:p>
            <a:r>
              <a:rPr lang="en-US" sz="2800" dirty="0">
                <a:solidFill>
                  <a:schemeClr val="bg1"/>
                </a:solidFill>
              </a:rPr>
              <a:t>“Is it lawful to do good on the </a:t>
            </a:r>
            <a:r>
              <a:rPr lang="en-US" sz="2800" dirty="0" err="1">
                <a:solidFill>
                  <a:schemeClr val="bg1"/>
                </a:solidFill>
              </a:rPr>
              <a:t>sabbath</a:t>
            </a:r>
            <a:r>
              <a:rPr lang="en-US" sz="2800" dirty="0">
                <a:solidFill>
                  <a:schemeClr val="bg1"/>
                </a:solidFill>
              </a:rPr>
              <a:t> days, or to do evil? to save life, or to kill?”</a:t>
            </a:r>
          </a:p>
        </p:txBody>
      </p:sp>
      <p:sp>
        <p:nvSpPr>
          <p:cNvPr id="2" name="Rectangle 1"/>
          <p:cNvSpPr/>
          <p:nvPr/>
        </p:nvSpPr>
        <p:spPr>
          <a:xfrm>
            <a:off x="4276165" y="1827478"/>
            <a:ext cx="3738281" cy="1323439"/>
          </a:xfrm>
          <a:prstGeom prst="rect">
            <a:avLst/>
          </a:prstGeom>
        </p:spPr>
        <p:txBody>
          <a:bodyPr wrap="square">
            <a:spAutoFit/>
          </a:bodyPr>
          <a:lstStyle/>
          <a:p>
            <a:pPr algn="ctr" fontAlgn="base"/>
            <a:r>
              <a:rPr lang="en-US" sz="2000" dirty="0">
                <a:solidFill>
                  <a:srgbClr val="FFFF00"/>
                </a:solidFill>
                <a:latin typeface="Open Sans"/>
              </a:rPr>
              <a:t>What did the Pharisees believe was unlawful for the Savior and His disciples to do on the Sabbath? </a:t>
            </a:r>
            <a:endParaRPr lang="en-US" sz="2000" b="0" i="0" dirty="0">
              <a:solidFill>
                <a:srgbClr val="FFFF00"/>
              </a:solidFill>
              <a:effectLst/>
              <a:latin typeface="Open Sans"/>
            </a:endParaRPr>
          </a:p>
        </p:txBody>
      </p:sp>
      <p:pic>
        <p:nvPicPr>
          <p:cNvPr id="17410" name="Picture 2" descr="https://thumbs.dreamstime.com/x/hands-picking-corn-109751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223" y="1531549"/>
            <a:ext cx="3810000" cy="291465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data:image/jpeg;base64,/9j/4AAQSkZJRgABAQAAAQABAAD/2wCEAAkGBxMTEhUTEhMVFhUXGBgYGRgXGBUdGxgbGhogGhcXGhobHSggGBolHxkYITIiJSkrLi4uGB8zODMtNygtLisBCgoKDg0OGxAQGy0lHyUtLS0tLy0tLS0tLS0vLy0tLS0tLS0tLS0tLS0tLS0tLS0tLS0tLS0tLS0tLS0tLS0tLf/AABEIAPwAyAMBIgACEQEDEQH/xAAbAAACAgMBAAAAAAAAAAAAAAAFBgMEAAECB//EAEEQAAECAwUFBgMGAwkBAQEAAAECEQADIQQFEjFBBiJRYXETgZGhscEy0fAUI0JSYuFygvEHJDNDY5KissIVc1P/xAAZAQADAQEBAAAAAAAAAAAAAAABAgMEAAX/xAApEQACAgICAQMCBwEAAAAAAAAAAQIRAyESMUEiMlEEcQUjM2GB0fAT/9oADAMBAAIRAxEAPwDzREdmOZcSFMcKcxkbaMEA4ZdjLwGPsJhOEupA/UNOTh/DnHogkYRQNTu6R4xInFC0rTQpII6ioj2WVPExCVJNFJCgeoBy4xmz+nZXG70RyRukfXLy9IjkqFKfQjiYSHoHIqR5U1ijfVoXKs8xSVMQPiYUdqB9HpEY7ZV6Ebam8zOnqrupJSnhTWA8baNpEb1pUZnswCJ5aI4QiLyE0Ec2KchEctExTGdlC2GiqUxvBFgS4jUI6ziEIzjl4nSA8aWgQbOIW1h/2VvUzpfZLqpAFaVSaAnUkZHuhBaCmzs8ptEpjmoIPMKLEe/dCZI3EaLpnpKQACGp1itInJJSlxr34foPEn2bEfhy4k+mUb7Fid0Anp9fQjGmaKN2iYPr1jzTaW3drOUx3U7qfc+PtDztBOMqQtbs2TMxJoB4mPMkRpwx8kcj8GYYyOxlGRcmQyxE0RyhEikxxxwuIyY2YwiOAaj0/ZVZ+zScxukDganhr50jzQCPWNln+yyQMPwDSI59xK49MnVLBDPzrx74WdtpjWdmDGYBRuBLUHJ+4Q1rkvUYRmHdXiz174UdvkBMpCeKyczoDVv5oz4q5IpPoRo2kRrDEssRuIEshEXUmK6conkQrASlDxHMcRIFM8ZMS8KEimxkpD9YnXZ3/rHMmWz0aOsNFcS6mIiC8X5cvPKIVyHLvHWCistDRqzqIWkgsQQQeBGRiabLrnEShTpDHWeyqkVBJJPcIqTpRclyaUdvlFuYogJxGrCoSwJ1oVRXSFYn45Zxgs0ipt3PV9nSnIFYHVgTn4QiJEPX9oUv7uXWmJRy4iEcCNuL2mefZyvKNRpZjcUEMlCOyY5k5RtEcE5KYxIjsiCVyXNMtMzAgMBVSjkkceZ4DjAbORQl2dS6ISpR4JBPpHoFwW1EuzIQpUxKgCFBIG6XO6QQ4NYbrrkJkp7GWlkoZhqXSN48TzjV+2SSwWuii7KSN7+ldYzzmpKi8IUxcnW5IGUwj9QI0zokQq7X3kmchIBqFZcm6ZwyW+eSg5lgSHbJqZfPSEO8EEqoHOfu8diirs6d9FEROlFImVdE0IxsG6h/CIpJeL3fRNxce0WEpoDHQEbScgOESmXSFsFEalxLLeIlpYxPLUzfWUAC7L8mUlSSTTh55eEQCZKJbEMXh3VgrY7nnIkqmFC1TCWFCyQdeHCFWfKViIL0/NCKn5NDjSDSZBAV/SKU0HhSLd12lUyWQouUsObHLwZvCILWk5QV2TktFKbLiIBw2sTLUY4UhooSPW1AhAcpLADE8VTbswCnVv6wr7EWvEOyWxALJetDp3GCd+S5dU4EuA7gfTxkcUnRqW1YI27mFSEF0s5ZiXy6ZQk4otXiRjIAYBvSI+zDRrguKozz2yNqRqJJiWEbhwEcsRMEUiKUItoEBhSI0SnOfXlBOTeE1EsIlLVLSSxCKOcwVHMnnlSmUVpqMCEFt5ZKv5Ruhupxf7Y7siDMUmXLFVqT8WjUHdU+EI2PGITubbC0yFgLV2qXD4viYcF5u3F4aLXeip3azWaVgCsaVGifwpwuQpsy4FSYVbz2bVKmjErGSCohCVMAmpzHvGxbTJlGQiYCCWUMP5swH4cojKpe0vCLjuQbXKVMlJW6QFo/EoDJ0a9B4wvWiygTCh0uSBQ05CHKzyj9jlPSi/DMt5wmWeWmZNSVZKmVS1ADU11MGLqwVbHq9rkSlAAKgQkDIFNBpk8Il03UmZazKX8AJJY4XAD5n4R9Zw3W+SqWiatKhhDYEhk6gFylmAcUhe2YWpC5low4sCCSSzBSlBs81MFHugY5abQcqek2NdpSiWlk2c4KD7tKiG5nCAfEwoX1KQFvKxYDqpCk11FRDPaLZMmkGcsdmoDdYapJYtTMeEdoKJ9jwDJG7zHZsoDvQR/thIyp2NPG+NCHML6REomsXbys5kzFSz+GnUaRQUrONMTFJbHmyXvaJstJlS5eBVCpZLuCxLOKc6wDv6yoE5IEwICiy1Vwhg9M8/eKdy3rMQpMoKGGuEEUdTkuzHU6t5Rl72krUE7uJ2ThyLlnZ6RFQcZGxTUoX5Kd1zQiYol8O8CMi2hI8POClplAsQeenlSGUbEm1YZiF9mrAnFuukgfE/A5+Aipe2ydpkJoO1QMlAjE3McekMpctolOPHQrTZI/NEM3nrFhZzBDHnx1isuKIixg2NknGVJlqUARUAmuZFIJX2FBZcMF5vmKxT2FsyVLJIqkgjwNIaNnbSicFrMtIWJik5AkBKQUlyNfnEXuReGonll62dp0xIqyjFUKj15S3CksGxtUD8oPq3jCbtPdsvEVpQEkFlhIYGrBTZA00i/KtMlwva+4prWTGRLMSztGQwpFIEFbmsKp01MpOajU8B+JXcIFyMoctk5M2TJm2pGBg4OIFyAASEkGmY7wIWbpBj2CtqFp+0qSlwiUBKSRwSG9XL9YqXZurSSWAUC/v5iNIJUoBiok5cS/rERlnEAeLN4fv4Qniiy07PRr5tvZyzOKnODCHG6cWit4PlpHndn3lJbNwfOILfaJhdJUrAFUS5YcInuZYxAnl4VeBjx8IjTycpUO9/WlarLJSklJSop6ghwC2lDCzPSUJxgEBKgDTJX7wdtt4S5klSQSFomJUKEFmIeo/UYFXxaCZbhwFMlSeLVB8vMRONp0Pqm0HrRdJmWdOJeJbFRJJoXfvZIAbKpMSbOWZIsSnAIWqY/SiS3gPGAtkvpSZJxVZNOb1Ajmw2pQkBALBSVv0Yl+VW8I5RdNHSq0y9Z5alyJYc1QsgO5+JYHgGiXZBaUrtEp9xSiEudQ4HeQfSMlWpKLNLmgFgZgSSzlNcx1qIBXdOUxW7GYVKbVtD1zzjoxcrQck4xSsep11ImTVqUhDkgAlDkNmz0OmYLMc4DbUbNywMaNw6kAYepYM3GkUbu2nmSltMeZLH+5IyJBObcCYYZl6ybQUypc1JKilAQSxJUdQawrjODJRlGSFXZTY2ZalqKyZcuWoJUrUlnwooxLNXKozhguLYZCp6lLDSEKWAMRxLKVMAVZtRz3Q93bYkyJaJSfhQkDrxV1Jr3xq7gwI/XM81v7xWUmxIpIvykpQhkgJSAwA6RSmTHpqc+jZRPOLkh2Ap7kxQs63xKNKEl+f9YVMNHmW0VkKlLWPwk+ANR4V7oX0zQx+qQ9XijE7D4ipPiMMD7v2SlhCTPOJZ+JALBD5O1V1oSCPeGU0lsEsbb0V9i1YcahWoFOLH674P3BYuynnCxlzfib8KklW6OWEnyinOsxl4ggCUmWlwlKU/FhJNVAnMPxrEthvYSpclU5bqOFRNGL6HgWLRJyfK0aFjqNHNqJTMw/6iq9UAD/AKq8IobSEGdOljIMP+DnzUYJ7T7ixMFUkpW4rRyfcwHnb1qU9RiHfuiLtkoL+hMX8MajoijRkUM5zIRDbaLalFgRJQoFRU6k97uQQ/CrtC3diHUkM5JA8YbtsEYDLQWCkgkkVfIAA0YUhJvobErYK2VRjm1BqKDmCGA7/WDu3t1pCsSAAAECmjUIPGp8oH7Gq+9Q7OVPn0NfrSPRL7uPt5aq1UFN3jd8DXvMZpNqdmxUkrPHV2czAR+JvFh6xBcMzDMD8awYvVCpLHCygoOk6EhlJPQwDMz7wqwtV2D0i8XaYuaMYtUOSrcgmak4cK0gZtowO9qGBgRJsvaAE1b8IepzqOEdyr0SU7uIEJbSp09o3c88hOI5Vf2hGqRy2yttJLwDAnVj3OzeIgcm8FJllNC6cNcwHq0Wb+nlc0lsgEU4jPzeG3+y64kfeWqaAVpJly0muAhIKl8MRCgByfjR46hslkbcjdq2YtJsclEuUpTIdVQKqLmhY8YD2y5bRZ1S1TpSkJbCS6SHLapJ5x7Cic4oaMK+rQubVTwqUp2KQFPwPLu9uOSRnxOmudHlq0nE4FKg99Ic/wCza6Euq1rqoLEuW+lN5Q5mo7jxi7cNwWKYiXNKlKxMcMxSUs+hAAdutYYTJEoYEpCUkOnCN10kmjcX8opkya0ThCnsv43J6t4f1jmz0WsfqB7iAfUGOJa3BI4v6GNW0KCkqQkqd0kDkXS/JnD8xEl0OSFbuDr6a+UVFTwJS1cX9WHpFlJIKnFGYJcFVNc2BObawJvmYlErCKDEBXxMc9bCu6BFjUlIJUWZ1F9HOcL177QF0qEvdyqd4pcg8hllFy8FOtEsFzMUqcr+CX/hjvUx/lgLPuS0TUFUqWVoU5SoEV5gP55Q0Yx7kDJOSdQDsy347KlZUKy15kOpnQkkZktnzgJd8qbaEBMlJKfhUoiie/VhoOUXbq2bXKln7XMKUH/JSXJ5E/h/lrzhk2cV2r9nLCJCKJoySeA48TxpXOJtqN1sum2rejV62ZJlCXVgN08sm9GhQkhSVqBzGR4gHCD9cIfb9AEtaiAwSSfD3hNx4pKVkurfqcyxCS/OqD3GDhm5KmLJU00KU5GEHi59YyJLYp8R/UfUxkakZCzswD9plFgWUCx5Vg9tulXaoUoZp4unPp9PFDYiz47SOSVH294dNqbpQZOJmwAGg0cP4xKb9RXDFvQgWAKQEzA7pKSUjgC5fXSPdbvtKZ0oLSQQoUI8jHkV0LwqCuCK89394bdj79CFiSuiVICxwScTNyeIzlbN2XA1FNAr+1CzJRNlVGKbVSQzugjebgpNP5esBbHcWOdLQFUU5VhYtUDXLSPTr7uKXa0KSsILkKSoE4goDClWLQAaVFYRZ1jnWGckzBilqUwXWoDvhrQ5Gukdfp0Ri77KW1NzmUlYloUUyikqWwD4nBOEZJBArzivcK5UqSqbODpxBhoVBJU3M0A/mfSCu1d/SptnmFEx1FIQzLBYqDvl5ws3BbjiRKKEqAWFjE+EKCSmoALje8oaCbhsE36iraAoEFVCt1gilSa+Bhw/s0vImcuQp1FaSQQcL4NM2Lg+UC9qJX937YkKUTKOJgGBSSQnglzlCtIVN7RKpOPG4w4HxPyarxSPqRKcqPf7apMtLzCE6BIJJUdA/sI8x2t2hVO+6kAFBXhJTUqKWOFIGSK6Ztm2eWyyXpOSEz5wIUKh0AgapUUgO/BzlWIbVdxsshBQfvCVYmVQijAhqZRO4p/IYxbJ7vkKkj71SkkpOGTiLEv8akuyQOcEtkLzULTLQl1IJKVVOEYgWplm0IlovRR08Wbv4nrElw3sqSsuosSlT805Qf8Ak+2O8sfaj3pM4M1BwpFW0zyQyVueCSnEekVbDbBaZKJ8pZAWHI3WByUMqEEGBt+TZCA81SQc8Ts3hAJlufe6UH7wYVga0po75ws39fQmhkkFgSW9YXrz2jBdMpUxY/MrXomvnFW6LUZilpIIOAuRmGIJoWpTSGUW+zpUotoktE7tCucgkBKOxS5qlOHDiLcznxEErj2r7Gxplr+NBKRzTmMuGXdA3DKdkEAqJZnauaSM2PTWCV2bGrVMR2isIYzCgVUEigJLslz308GyKPH1EcUpOVo6ucTrbOV2iViUn43BBLmktPAq14B+MPuPCkBgGDJQBRI6aCI+03QlDpA0HziMlqqOVSeAEYZT5dGyvkAbbWvDKTKfeWcSugy+uULd3reykjSaQO9Af0iLai8itZWfxUSOCRkfeOrtLWNf/wCn/mNmGNRJ5GL9tXvLb8yj5mMiEh3JzJPvGRdGZjj/AGby/vJq+CAPEv7QzbZWoizEAu9PIkegha2LtQkpWo1yp6RNf14KmoCSEtiDECpc6nUNEJr1Gr6dW0VUJ3e75CNFW8vkgDzcxYsmdeCv+0VzXtDxLd1Ige1VsJ2LayZZDKE0mZKWH/WirFtFDXQ8zHoEqdItcimGYhQoFOR+yh4g8I8ovBIUbMDkH+cOcu3hKUEMlyElX/VxqH7xxi6xco2uzxc8uGVrwVLx2NTJOFU1IlTSySoVcu0s8SdDyy4oc2y/ZrQUkkhKgxZnHFtI9Ctc6daFLTNAT2ZSZYCnxH8UxKmBcFg2YD8YR9pJZ3VlRUSpSCThzSxGWdFJ73jot3xZz9vIlv62A2NCHrjR4JC/bDDDsld4s0l1DfWHUdUjMIHDnz6Qk3cjHOkpNRiB7gXh5tsz7vqw+flC5PSuKOxx5OwlKmY3J7op2uUCkhaQRoDmdaDN9acDHFntGAYiCaEgcWFAODmkQziv45nxroB+VCano5Ap0iKW7LVuhUviSHUQNCa5wJsCMa0J4kjyeD17VQk8XSfaOdg5INsS4olKy3cB/wCo2Rl6LMmSNZKG/Y6VM7FUtymWJpxNnUCgfLwgbadk584zVFYwoWAkqLkjgAzUBAj0SwWVKFKwpABwlu5orzEYJUwfqUfBmjOm7soI9huaSiQtag5YEPpoqg5iAFwyQbYkGiS71IozgeLQ4bRyGlrw0o9NQ4Kh5QiyFYJiVOxFH4EMQffuh49MvGKeN/c9Ms9z2eUykJ3uaierPlwflG7asCYlb4SlJSQ7BSSXYvqK+MItpvCdIWiYFlckrCynNgVOz5seuvOHSaqQtOPEFJ4jDr0iWWL7ZDG49ItyrZLdkqQFHIYgSYWL8vbElQBaWl+0V+YgtgTxeOLxtjJXMkSVlAACpiXJY6JUaJH8LmFa+UWk4O0kqlSzRCSMjxOuLq0LjxWyspKIPttqM6YVGnLQAZCD9jS1i6zD5AQEs9nYE8vWGKXLaxShxKj4xtVKkiFN9itPND1MZGTw4J4kxkMiMuwzYJrAj9SS3EMaRtE50j+MeQ/aKtlJekT2YfB/GT4CJS6Nf0i/MDFmoCo/qA8YglH7tXMxMrUDn5xAgfdE9PeMx7SKt6zA8jQOQ/BxnDDY5oXLY6GvLV4V9oKIlngfnBy61mXLxLQwXLEwDjT3z743YfYeB+IKs7JDalBRSXBBxgB3wqDg0y3sT/xQu3pbxMOFmYksGZyAC2v4R0DDSrRIs6VJZVZi0EqmfickFv4WYNwSOsJ9vs6paxiYguyhkePQ8oaUU9kISa14Otnh/eOgV8veGm0TPhT/ABH2EBdlrN8cwjPdHkT7QctkvCELLMSE+JL/APmMmR3I3YFUSG2KJl5s+FPMOpnHR3jq1TjiKR8MuWXrxFB5gmKF6rKVpRwKH71UixbFNLUT/mL8oStFfILvOkiX1L+EcbJzim0YhmEn0Hyju+S8gclRUuWkwEcf294tHcGZcq/NR69s3e/bZhlYfQxcvRO4vgQrzEIdx2pUuaoA/CsN0Oni8P1rUFSwRr7iIhapi1fZxSjzlkjwjzYJ31A1oT3l/wBo9PtsrFLlg6ho88kS2WvFQh/LSHg6srBrgw3NsZnpSmTLMwBCN1HAJAKiSQE1DB+Bgh/Z/ZVyjPlrSU/eJLFtUngawUuFJsti7Rt6Zvt/F8I8K98QbMzSsrmqB3llj+YJDOOWIqEJlncWvBLHi47DdsQFhYVUHOF3aC0hU5MtQdJC1vqFJbCejFYg+qZ50hMtqsVpnf6csjvIJf8A4xDHt2VFCUrcbiRDRaaWeSn9A8zCvLQyUHv9/eGK12kNLA/DKR4xv8kkLNpDJ7z6xkanLdJB5+sZFEZWE7HL3geoieShlIHDF6x1diASC8dyazEnk/jWITZ6H0a9VkxVRRiOcWld0dKND1jVrpLVyAiSPVl0/sVL6l40y08VJT5tDfacC0rQSwCQA2jCFS+aIQrgUnzgnPn0Vwb/AM09Y1/T7ieJ+JazfwR3dbU4aK3k0w97k+AHiYBX8pWMpOQUVD+cv8/GJrtsImBaipSSgFWIcsxAaZNKsy76mKy6MUVsL3fe65UkBKg+IuDXq3CD02Z2yCHdiCOjaesLOzd2pnTSVh5aBiUHIc5JS4qHNegMNFuudSAPsxSgAFShMJwpau6akPWnpGPIkpfuehim630CsRmzJShmqhB4pFPaL9+SyCkaIS/eYD3da1Iny+0TgdjqxxjdI4OGg3fs4KQBqVYfCFkqaHjK9gu+ED7ODq8UbvDSyrX96xevUfcEcGinYVDsz4RSD9JLKvzP4D0ucyyfzYVeAPyj0awzcVnB5HyPyjy+ykqCOIdPyj0bZyc8nDw94k+zpFS0I+7CnyURCHbZJTNmPwJfjiMP6y6ZiDkFesK14SMSkS3DTJqEP1U3o8cns6IY24tmCSlI0DtzZkiLdyyymzyUnNKGPUgOfGA20kntrRKQcjPQn+UJUpXkPOGR6nrGfLKopFf2OAqvfCJj37crk3kr2h3mfOPPROcWzn+4hsCtP/eRZd/74BILoRyHu3sIhXNUFYga5d3COrIXH1xjrs2jd0Znsr2l2jI7tUogesZDxJsL2IsCeRi1IT94QNE+g/aKdgqGPIRds435h5fN4z5D0folqzZyji0n7tXdGxkIjtXwHuia7PTl7H9jV+/4I6D1i5P+AqHA/wDURSvv/B7h6xZWt5JPIedI1/Te1ni/in6q+xTshw2eaeTeML6IOWhbSlJGsBpSHpqS3jFZmPGtjpszZezsyC29MUZiv4QWR9c47tto7UnGfuyWIGo/KP4iw8YsleAJRwSEjoBFALHaNojLrxjzrttnpxhUaKN52slE5f8AqjD/ACMAPF4IfHLVSoZYfp5wJt0siThOYmMepIJMXbDeOBK0hJWsJNGoAKOTnrFK1oS6K1vxGSsq4QNsatzviS87yJRg3Q7Pm9c+5wRGWJO73mHSqJKUuU9BG7ZoFDyUIe9nZ29yUPaPP5Jw9mvTIw13FamWBwb684lL5Gl0MVqQAJpOVO8mFSzjHapGRZZP+0FTjk4EM99L3cIq5DjyBhRvCaqzrlz0gnBizzUGOY/CGNBnArdAj0ELS/8A9KVXdwrU2jgM/WsHtTABEucbbLVMRhAlzCFByFBRFHbOuXIweepjNm8fb+yy7K1tUyVHgI847Slp5/OH69JjS1nlHnE1TdqOLesX+mWmTyOqI7Ch04uBic1PKO7AgCV/MY6XLY0Eam9mdFa2ipaMjdoDk9IyGiKx3suyASzzi/HBT/tFqXsooY2mA4v0n5xYTbbS1ezJ4geNI2m3Twz4VHOj+kZ7vs0wnKCqIAvO6FyMJJCk5OHoeBgPbDuHqPWGu8rwWuWpK0pZVcqgirvClb6JA/UICWz0cWVyxO+zL3P3J/hiazD7tPApr3ViK9P8FXSJLAoGWgcm8o0/T9Mw/if6i+xRthdJJ1iG4pGOekaDePQV+Q74sXhQM2R9Y42fmMuY2eAf9g/tD5vaYsO5IYp851YzoHgYpVAXYrWPAF4kts1kAP8AERFOfN+8QkfhBPlGOKPSk0jV8kCmhU8F9mEJ+0TZ7Fky0sDqZnHlTzgFbk4lpcsmjluJ8/2hik2hKBhSkpXMYgEjGoJrjXpKlgOQM27nd+2iL3J2LN9yRj+uJizYJf3aTzMVLfOxLPT938x4xfuUYwhOmMDvJyMO/aRX6jDMjZmeuUkbqSreAUSCzUyBgjYtn7QhSCcB4sqhDdIbbYrClZI+FKv+IJBHD5PCsm/pwTiwpBzoFMTk2fnzhHXkPJhm29qU7qQ4Gbhqd8Ardds+dQJBYjF8IYdHzMSm/wCaAxQl613qPzEcpvxZWDhAVlmWI5hsu+ESOsZV4jLCSKgilOB1iuuUpvhMVlXshTDCpJzoQQHD1yjmdexDAAknRxUe0TeKPQ6myteFlmKlqAQchT1EJdo2atRxqEk4TriljXmpxD0L+CaKSvwT7GIDfcs1AWDT8Lg8iHrFsaUVoSbchXl3HPEoDsy7mgKTwZmNdY5NyWl/8GZ/tMOiLwlBIWRQ9XByINP6xku9ZbMlRz1xFvGrQ1oTYhTrgtNfuZhfQB4yH9d6SxmTz3VRqDyBRwlJZxwz5/TxGQ5etIqf/TQTg7QULEP9A90bm2rCkuRhydwx5RAsjhZClEOKg0bVtPGFi9k5MNfSDFqtQ7NbKrhUBUOOmusDbps0ubNkpBUog4l4gcgxoST074ol5KRzcE412MF5dlKsyJZQkqOEEMCST8TvoH8oqKueQCkIEwKIJCUHE/FgxLZxNtRNCJZURVTN0H9Ir7IT1IRNtKwQXwpxO5Zj5k/8YWLajaZ06k97I7Z2DtNlfFlVaXbQ1cH5RTsU6zSiodm4zBJqDpXNoMBUpv7wtCiVVC611wgZM/nGjY7GvQcAUlQ8vnB5N92LxS6QmXreWOYSDQfX10ipY5xKyWJ3dId72ZKQSErQlgNwOOZGXfzgNOtbOBug5hLB+4RRSVVQODbuwRPtBIFcsoMS0NLVM3cUxsaiXUU0+7GrEs/IRUn2ATQVINeIqCf1AVB5iJLYsypKEqzLMxBonPKA3dJBqrbBQS6lKP1WLdyJItEogmsyWCzs2MZ8oZbol2JMmXNXNQ+HEpG6VP8Alqc+XOJZd82efNlSkSVb8xAJUoDCHqAEk8OIh7fRmrdjNtFOJkzHLaeJqPSF6yzqJAAfnBTaikshLlONPEty8/KFP7UpwA+jUNXiNNlVQaTaZai3aSw1GBS4PDPjHMsAKL1ICvRoVZ00pny0KUrAFgYSVMz1YPTug7aZwdRSF6/hPDo4hpQoSE+QX7PdpwFacBHCiKOeYP1pEV3WsTVYUhTAAkqAAHCr8RG59qlkhCXcOWbQUfg2sI00MZaVYiQ4J6s45cYiXMCQAAPL2iKSnAofCDQsuhGuRyeMtV4yylTYQM2diTq0GrOui1JAKEuKMW7yTHSrNgDivOlIoWS8E9kgOzjMN5vkYxNrSxA49X511hWmgpki150cdfOMiMrf5RkLYwYtMlGOUAA4ViFNEpJbgKgaRZUS2QPd1yji0LSFJca5x0F7hwkPUB3oYOxSvPsfaEA1caUMWpNjKVYgwIy3U+winaJik41CpTLOVGZJrEVzW61KQk4AUmuOYDiPQD4hz84dRsDZaVZ5k+dLWsBAlhQclJxPQADQ64oo3hKmT1djZgMEs7633cRqAOLZ98HVWWdMTVWE1qAxHMPTugVM2ekhSlTZqwScpYCaMwBzBFM4ZQ+Q/wDQqS9k0hu1mpBOZce4hZvCb2cwoSBRw75tqCNDDpJuKzEndnHJt4serAHveJLVdFiUAlSUpI5zHp+omsOo/IrmxB/+s4wqJbgaiOUrQciSesNy7hsq3CUBIGocqU+TOWHeIsSLjsiQMUli3/8ARfmx9IOjucvIgTQQp0kjmHBjcyUpSSpRKlfCHNfPhHoarns53kyUu7AKWsue9RivIsaO0SMElCcQClApcVYihLHSuUDl8Af7iFdt1zVqwoQpRrlQU1JOQ+cHNmbBNTbJTpNFOTm26dYMW639nMUmSEjECAEpcliwduYd+BirdNpMuYZs3ChdR2bEZ1KqFnJeC5NklSYz37MwyVvxT31+vCAGJEpKapK/1UCf6cY3et9otCUhIKVJVvhiRhbN2oHpXjAC32jEX+cLCPyNkn6dFK9pO+TiCiD8QLjqkxeum+Cs4Vu/HjpWA86ZSC2yVjQe0mzACEMlILM6tSDmzecPOuOxMN2MsspTZ1uoYlLFAcw3DhUwEuQD7ZKf8xDcd0t7RNasZUVFLI4qID9BnA9c3CUrAZSVJKS9CQcoktmtqkGdtEkKE5IqHSrgRl4RzJsScAWrswkpCgGxEg5cOMTbU2oKK0BmbXQviJHcSIrbFp7bDiTuysyfxFyUJ6AF+4cYXahYNXs5nWLs0Fa0hKXZOW8Dq2fjEeFOgFahsucdX/bStZQqrEkHxpFOSSwAFR9NHU2rZ3R1aSwNSKaE+8biO2/Ca1asZFIJUTm3YyWizTVLScYYMSQg0zcMS5/pF0fCWWHyDJpTNw/vFUviCw+TEO3e2RiylCSKBtS1GJ19YhY5VnTFgTCkg0qCKkUByPB4vyLxWlIcF+Q0+XdHEoBKJp0bM+cDV3pL0USRwEVghWEJ98TPgSFlRr05U1iay3WoHGtR7RQY8AOEAbPblpUFhBUM3Ygv3j20aL9rv4MxTMlq5poPnFKFbL05eE4e0PBy/wBERUvIOEpMxSlFmDJy1OWfKIE2gqAqFK6gADlzgqizpSndSQSKk1fodI44oybPh+NRdWTUb9JrU9IoWydh/wAxQUMk4gxJLccu+C1rs6SA9DodfKK67NKV8RfkEinzPfAW2Gytd9hmYkKMw9oSCkO7V4nSmUMN5XDIWlX+UCStQQEgKLVUQQxLdNYCWPCma4WcaS+BhhZmFfwk9GeCsu3CqVzA9XSKMMiDBugPYEs92GzOqRNQQumJSUluQZTQLTZEpnBU9QUgEkgPUtQUJDV4wdvi9kOgJQVnN8WTcy7mBU6YlRLpYDMNw1cCuukBsCimQWqdLH3ktACgWBS6Q2rgfF3t0gJO1HCkEbYhw7Uo1COL0oOEDrSeA5fX1pBgJlVIH2kN+0NGzrJkylBAmJK3mgOVApUcKm1AGYHEwq2gw5bFqSqy4TmJimPMsQ1OekHJ7TsO2WL2lqUd0YwEh1UblWFqZacKsNCDmBl48YbbVKxFiVNV3ZnDsNSS9WPlAG22JAqQkbzAEFyHZ2ChxHjEY0jTJtlG2W7GlSi7l37/AGgqm29hIlIlK3hvLZqkje9W7oFGYAGCUO7UQmleYL+MQ2i2L0JYjSle7WH43oW/JpdoJU7HCaOQ3WCtnnJILZ6E+LekLyiSpi/eYupSoB8RY9PkYZxE5Fm3TAza1f5xkVZ6QofEp+TMfKNQYpJCt2PCcYIxMXIyyA5vFiUSC2uh4j5/KBtjnKXUnR6RxMtKklwYzcS2w1MlJMuY5YKDeYHrAmziQgVRXjEFutypiN5gxGTjXWvKO5IdFa1EWURei8ZMp8QY0p9GMtFrlkV0y4+MBZk4uUvTLWIJyWVTgNTxg1R3Yfs8kEOpTK/LR/H5R1a5nZjcdIGr592sAbXNKVpIJdm9osLtqkodgajMPB9T6EfFdlg3vMJqAR1Yjo0UrVeykrdIDDR35RXFqqN1NS+R8M8okTaCoCiRXQQetHLatF3ZqaubayopZJQoqHEAUanFoL3jjM1JTRKQyiwdiaA4gxArpxivs3NZUygcIAfXeWAa90X75cJYFQfNiecBo5Aa8SFLSMJAZVQEk0UACwDDw1ijaZYCiXyGRHvpG56f7xLRmns0583JitarQcZFPAPXnAocin2ndz7nplnk5gIm0kkgwQtayTnnAZZ3j1h4kcuyaamGbYeewmIcvQgO2Y/avSF+yocsYuXFMKZhIb4VCBk3Fo7Fpjba54TQkVqSxoBQsNT8XSBE5Y14uzB2bNROjpETG1liWDuA7VZohRISoKcfCUsKs5TiJbqTEEqRrvwC8NaAHLL/AM84hnSyK4W4PzcaZ5GNT5pZ35+BjlVqVk9AKCLJMk6IDKIIFKmjRMgFzmRGS0vXvgvKlDAC1XNY6UqAo2CFBsnIjIITkBnFDyjI5SsVqj//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6" name="Picture 8" descr="https://www.lds.org/bc/content/shared/content/images/gospel-library/manual/06500_all_05-19-heal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476530"/>
            <a:ext cx="4120590" cy="30246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348753" y="4797147"/>
            <a:ext cx="8503024" cy="1754326"/>
          </a:xfrm>
          <a:prstGeom prst="rect">
            <a:avLst/>
          </a:prstGeom>
        </p:spPr>
        <p:txBody>
          <a:bodyPr wrap="square">
            <a:spAutoFit/>
          </a:bodyPr>
          <a:lstStyle/>
          <a:p>
            <a:r>
              <a:rPr lang="en-US" dirty="0">
                <a:solidFill>
                  <a:schemeClr val="bg1"/>
                </a:solidFill>
                <a:latin typeface="Open Sans"/>
              </a:rPr>
              <a:t>Jewish teachers added their own rules and interpretations, called the oral law or tradition, to the law of Moses. </a:t>
            </a:r>
          </a:p>
          <a:p>
            <a:endParaRPr lang="en-US" dirty="0">
              <a:solidFill>
                <a:schemeClr val="bg1"/>
              </a:solidFill>
              <a:latin typeface="Open Sans"/>
            </a:endParaRPr>
          </a:p>
          <a:p>
            <a:r>
              <a:rPr lang="en-US" dirty="0">
                <a:solidFill>
                  <a:schemeClr val="bg1"/>
                </a:solidFill>
                <a:latin typeface="Open Sans"/>
              </a:rPr>
              <a:t>These added rules were intended to prevent violation of God’s law, but they also prevented some people from understanding the true purpose of certain commandments, including the command to keep the Sabbath day holy.</a:t>
            </a:r>
            <a:endParaRPr lang="en-US" dirty="0">
              <a:solidFill>
                <a:schemeClr val="bg1"/>
              </a:solidFill>
            </a:endParaRPr>
          </a:p>
        </p:txBody>
      </p:sp>
    </p:spTree>
    <p:extLst>
      <p:ext uri="{BB962C8B-B14F-4D97-AF65-F5344CB8AC3E}">
        <p14:creationId xmlns:p14="http://schemas.microsoft.com/office/powerpoint/2010/main" val="374116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416"/>
                                        </p:tgtEl>
                                        <p:attrNameLst>
                                          <p:attrName>style.visibility</p:attrName>
                                        </p:attrNameLst>
                                      </p:cBhvr>
                                      <p:to>
                                        <p:strVal val="visible"/>
                                      </p:to>
                                    </p:set>
                                    <p:animEffect transition="in" filter="fade">
                                      <p:cBhvr>
                                        <p:cTn id="11" dur="500"/>
                                        <p:tgtEl>
                                          <p:spTgt spid="17416"/>
                                        </p:tgtEl>
                                      </p:cBhvr>
                                    </p:animEffect>
                                  </p:childTnLst>
                                </p:cTn>
                              </p:par>
                              <p:par>
                                <p:cTn id="12" presetID="10" presetClass="entr" presetSubtype="0" fill="hold" nodeType="withEffect">
                                  <p:stCondLst>
                                    <p:cond delay="0"/>
                                  </p:stCondLst>
                                  <p:childTnLst>
                                    <p:set>
                                      <p:cBhvr>
                                        <p:cTn id="13" dur="1" fill="hold">
                                          <p:stCondLst>
                                            <p:cond delay="0"/>
                                          </p:stCondLst>
                                        </p:cTn>
                                        <p:tgtEl>
                                          <p:spTgt spid="17410"/>
                                        </p:tgtEl>
                                        <p:attrNameLst>
                                          <p:attrName>style.visibility</p:attrName>
                                        </p:attrNameLst>
                                      </p:cBhvr>
                                      <p:to>
                                        <p:strVal val="visible"/>
                                      </p:to>
                                    </p:set>
                                    <p:animEffect transition="in" filter="fade">
                                      <p:cBhvr>
                                        <p:cTn id="14" dur="500"/>
                                        <p:tgtEl>
                                          <p:spTgt spid="174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3:2-6</a:t>
            </a:r>
          </a:p>
        </p:txBody>
      </p:sp>
      <p:sp>
        <p:nvSpPr>
          <p:cNvPr id="28" name="TextBox 27"/>
          <p:cNvSpPr txBox="1"/>
          <p:nvPr/>
        </p:nvSpPr>
        <p:spPr>
          <a:xfrm>
            <a:off x="8332694" y="6503953"/>
            <a:ext cx="3859306" cy="369332"/>
          </a:xfrm>
          <a:prstGeom prst="rect">
            <a:avLst/>
          </a:prstGeom>
          <a:noFill/>
        </p:spPr>
        <p:txBody>
          <a:bodyPr wrap="square" rtlCol="0">
            <a:spAutoFit/>
          </a:bodyPr>
          <a:lstStyle/>
          <a:p>
            <a:pPr algn="r"/>
            <a:r>
              <a:rPr lang="en-US" dirty="0">
                <a:solidFill>
                  <a:schemeClr val="bg1"/>
                </a:solidFill>
              </a:rPr>
              <a:t>(8)</a:t>
            </a:r>
          </a:p>
        </p:txBody>
      </p:sp>
      <p:sp>
        <p:nvSpPr>
          <p:cNvPr id="5" name="AutoShape 6" descr="data:image/jpeg;base64,/9j/4AAQSkZJRgABAQAAAQABAAD/2wCEAAkGBxMTEhUTEhMVFhUXGBgYGRgXGBUdGxgbGhogGhcXGhobHSggGBolHxkYITIiJSkrLi4uGB8zODMtNygtLisBCgoKDg0OGxAQGy0lHyUtLS0tLy0tLS0tLS0vLy0tLS0tLS0tLS0tLS0tLS0tLS0tLS0tLS0tLS0tLS0tLS0tLf/AABEIAPwAyAMBIgACEQEDEQH/xAAbAAACAgMBAAAAAAAAAAAAAAAFBgMEAAECB//EAEEQAAECAwUFBgMGAwkBAQEAAAECEQADIQQFEjFBBiJRYXETgZGhscEy0fAUI0JSYuFygvEHJDNDY5KissIVc1P/xAAZAQADAQEBAAAAAAAAAAAAAAABAgMEAAX/xAApEQACAgICAQMCBwEAAAAAAAAAAQIRAyESMUEiMlEEcQUjM2GB0fAT/9oADAMBAAIRAxEAPwDzREdmOZcSFMcKcxkbaMEA4ZdjLwGPsJhOEupA/UNOTh/DnHogkYRQNTu6R4xInFC0rTQpII6ioj2WVPExCVJNFJCgeoBy4xmz+nZXG70RyRukfXLy9IjkqFKfQjiYSHoHIqR5U1ijfVoXKs8xSVMQPiYUdqB9HpEY7ZV6Ebam8zOnqrupJSnhTWA8baNpEb1pUZnswCJ5aI4QiLyE0Ec2KchEctExTGdlC2GiqUxvBFgS4jUI6ziEIzjl4nSA8aWgQbOIW1h/2VvUzpfZLqpAFaVSaAnUkZHuhBaCmzs8ptEpjmoIPMKLEe/dCZI3EaLpnpKQACGp1itInJJSlxr34foPEn2bEfhy4k+mUb7Fid0Anp9fQjGmaKN2iYPr1jzTaW3drOUx3U7qfc+PtDztBOMqQtbs2TMxJoB4mPMkRpwx8kcj8GYYyOxlGRcmQyxE0RyhEikxxxwuIyY2YwiOAaj0/ZVZ+zScxukDganhr50jzQCPWNln+yyQMPwDSI59xK49MnVLBDPzrx74WdtpjWdmDGYBRuBLUHJ+4Q1rkvUYRmHdXiz174UdvkBMpCeKyczoDVv5oz4q5IpPoRo2kRrDEssRuIEshEXUmK6conkQrASlDxHMcRIFM8ZMS8KEimxkpD9YnXZ3/rHMmWz0aOsNFcS6mIiC8X5cvPKIVyHLvHWCistDRqzqIWkgsQQQeBGRiabLrnEShTpDHWeyqkVBJJPcIqTpRclyaUdvlFuYogJxGrCoSwJ1oVRXSFYn45Zxgs0ipt3PV9nSnIFYHVgTn4QiJEPX9oUv7uXWmJRy4iEcCNuL2mefZyvKNRpZjcUEMlCOyY5k5RtEcE5KYxIjsiCVyXNMtMzAgMBVSjkkceZ4DjAbORQl2dS6ISpR4JBPpHoFwW1EuzIQpUxKgCFBIG6XO6QQ4NYbrrkJkp7GWlkoZhqXSN48TzjV+2SSwWuii7KSN7+ldYzzmpKi8IUxcnW5IGUwj9QI0zokQq7X3kmchIBqFZcm6ZwyW+eSg5lgSHbJqZfPSEO8EEqoHOfu8diirs6d9FEROlFImVdE0IxsG6h/CIpJeL3fRNxce0WEpoDHQEbScgOESmXSFsFEalxLLeIlpYxPLUzfWUAC7L8mUlSSTTh55eEQCZKJbEMXh3VgrY7nnIkqmFC1TCWFCyQdeHCFWfKViIL0/NCKn5NDjSDSZBAV/SKU0HhSLd12lUyWQouUsObHLwZvCILWk5QV2TktFKbLiIBw2sTLUY4UhooSPW1AhAcpLADE8VTbswCnVv6wr7EWvEOyWxALJetDp3GCd+S5dU4EuA7gfTxkcUnRqW1YI27mFSEF0s5ZiXy6ZQk4otXiRjIAYBvSI+zDRrguKozz2yNqRqJJiWEbhwEcsRMEUiKUItoEBhSI0SnOfXlBOTeE1EsIlLVLSSxCKOcwVHMnnlSmUVpqMCEFt5ZKv5Ruhupxf7Y7siDMUmXLFVqT8WjUHdU+EI2PGITubbC0yFgLV2qXD4viYcF5u3F4aLXeip3azWaVgCsaVGifwpwuQpsy4FSYVbz2bVKmjErGSCohCVMAmpzHvGxbTJlGQiYCCWUMP5swH4cojKpe0vCLjuQbXKVMlJW6QFo/EoDJ0a9B4wvWiygTCh0uSBQ05CHKzyj9jlPSi/DMt5wmWeWmZNSVZKmVS1ADU11MGLqwVbHq9rkSlAAKgQkDIFNBpk8Il03UmZazKX8AJJY4XAD5n4R9Zw3W+SqWiatKhhDYEhk6gFylmAcUhe2YWpC5low4sCCSSzBSlBs81MFHugY5abQcqek2NdpSiWlk2c4KD7tKiG5nCAfEwoX1KQFvKxYDqpCk11FRDPaLZMmkGcsdmoDdYapJYtTMeEdoKJ9jwDJG7zHZsoDvQR/thIyp2NPG+NCHML6REomsXbys5kzFSz+GnUaRQUrONMTFJbHmyXvaJstJlS5eBVCpZLuCxLOKc6wDv6yoE5IEwICiy1Vwhg9M8/eKdy3rMQpMoKGGuEEUdTkuzHU6t5Rl72krUE7uJ2ThyLlnZ6RFQcZGxTUoX5Kd1zQiYol8O8CMi2hI8POClplAsQeenlSGUbEm1YZiF9mrAnFuukgfE/A5+Aipe2ydpkJoO1QMlAjE3McekMpctolOPHQrTZI/NEM3nrFhZzBDHnx1isuKIixg2NknGVJlqUARUAmuZFIJX2FBZcMF5vmKxT2FsyVLJIqkgjwNIaNnbSicFrMtIWJik5AkBKQUlyNfnEXuReGonll62dp0xIqyjFUKj15S3CksGxtUD8oPq3jCbtPdsvEVpQEkFlhIYGrBTZA00i/KtMlwva+4prWTGRLMSztGQwpFIEFbmsKp01MpOajU8B+JXcIFyMoctk5M2TJm2pGBg4OIFyAASEkGmY7wIWbpBj2CtqFp+0qSlwiUBKSRwSG9XL9YqXZurSSWAUC/v5iNIJUoBiok5cS/rERlnEAeLN4fv4Qniiy07PRr5tvZyzOKnODCHG6cWit4PlpHndn3lJbNwfOILfaJhdJUrAFUS5YcInuZYxAnl4VeBjx8IjTycpUO9/WlarLJSklJSop6ghwC2lDCzPSUJxgEBKgDTJX7wdtt4S5klSQSFomJUKEFmIeo/UYFXxaCZbhwFMlSeLVB8vMRONp0Pqm0HrRdJmWdOJeJbFRJJoXfvZIAbKpMSbOWZIsSnAIWqY/SiS3gPGAtkvpSZJxVZNOb1Ajmw2pQkBALBSVv0Yl+VW8I5RdNHSq0y9Z5alyJYc1QsgO5+JYHgGiXZBaUrtEp9xSiEudQ4HeQfSMlWpKLNLmgFgZgSSzlNcx1qIBXdOUxW7GYVKbVtD1zzjoxcrQck4xSsep11ImTVqUhDkgAlDkNmz0OmYLMc4DbUbNywMaNw6kAYepYM3GkUbu2nmSltMeZLH+5IyJBObcCYYZl6ybQUypc1JKilAQSxJUdQawrjODJRlGSFXZTY2ZalqKyZcuWoJUrUlnwooxLNXKozhguLYZCp6lLDSEKWAMRxLKVMAVZtRz3Q93bYkyJaJSfhQkDrxV1Jr3xq7gwI/XM81v7xWUmxIpIvykpQhkgJSAwA6RSmTHpqc+jZRPOLkh2Ap7kxQs63xKNKEl+f9YVMNHmW0VkKlLWPwk+ANR4V7oX0zQx+qQ9XijE7D4ipPiMMD7v2SlhCTPOJZ+JALBD5O1V1oSCPeGU0lsEsbb0V9i1YcahWoFOLH674P3BYuynnCxlzfib8KklW6OWEnyinOsxl4ggCUmWlwlKU/FhJNVAnMPxrEthvYSpclU5bqOFRNGL6HgWLRJyfK0aFjqNHNqJTMw/6iq9UAD/AKq8IobSEGdOljIMP+DnzUYJ7T7ixMFUkpW4rRyfcwHnb1qU9RiHfuiLtkoL+hMX8MajoijRkUM5zIRDbaLalFgRJQoFRU6k97uQQ/CrtC3diHUkM5JA8YbtsEYDLQWCkgkkVfIAA0YUhJvobErYK2VRjm1BqKDmCGA7/WDu3t1pCsSAAAECmjUIPGp8oH7Gq+9Q7OVPn0NfrSPRL7uPt5aq1UFN3jd8DXvMZpNqdmxUkrPHV2czAR+JvFh6xBcMzDMD8awYvVCpLHCygoOk6EhlJPQwDMz7wqwtV2D0i8XaYuaMYtUOSrcgmak4cK0gZtowO9qGBgRJsvaAE1b8IepzqOEdyr0SU7uIEJbSp09o3c88hOI5Vf2hGqRy2yttJLwDAnVj3OzeIgcm8FJllNC6cNcwHq0Wb+nlc0lsgEU4jPzeG3+y64kfeWqaAVpJly0muAhIKl8MRCgByfjR46hslkbcjdq2YtJsclEuUpTIdVQKqLmhY8YD2y5bRZ1S1TpSkJbCS6SHLapJ5x7Cic4oaMK+rQubVTwqUp2KQFPwPLu9uOSRnxOmudHlq0nE4FKg99Ic/wCza6Euq1rqoLEuW+lN5Q5mo7jxi7cNwWKYiXNKlKxMcMxSUs+hAAdutYYTJEoYEpCUkOnCN10kmjcX8opkya0ThCnsv43J6t4f1jmz0WsfqB7iAfUGOJa3BI4v6GNW0KCkqQkqd0kDkXS/JnD8xEl0OSFbuDr6a+UVFTwJS1cX9WHpFlJIKnFGYJcFVNc2BObawJvmYlErCKDEBXxMc9bCu6BFjUlIJUWZ1F9HOcL177QF0qEvdyqd4pcg8hllFy8FOtEsFzMUqcr+CX/hjvUx/lgLPuS0TUFUqWVoU5SoEV5gP55Q0Yx7kDJOSdQDsy347KlZUKy15kOpnQkkZktnzgJd8qbaEBMlJKfhUoiie/VhoOUXbq2bXKln7XMKUH/JSXJ5E/h/lrzhk2cV2r9nLCJCKJoySeA48TxpXOJtqN1sum2rejV62ZJlCXVgN08sm9GhQkhSVqBzGR4gHCD9cIfb9AEtaiAwSSfD3hNx4pKVkurfqcyxCS/OqD3GDhm5KmLJU00KU5GEHi59YyJLYp8R/UfUxkakZCzswD9plFgWUCx5Vg9tulXaoUoZp4unPp9PFDYiz47SOSVH294dNqbpQZOJmwAGg0cP4xKb9RXDFvQgWAKQEzA7pKSUjgC5fXSPdbvtKZ0oLSQQoUI8jHkV0LwqCuCK89394bdj79CFiSuiVICxwScTNyeIzlbN2XA1FNAr+1CzJRNlVGKbVSQzugjebgpNP5esBbHcWOdLQFUU5VhYtUDXLSPTr7uKXa0KSsILkKSoE4goDClWLQAaVFYRZ1jnWGckzBilqUwXWoDvhrQ5Gukdfp0Ri77KW1NzmUlYloUUyikqWwD4nBOEZJBArzivcK5UqSqbODpxBhoVBJU3M0A/mfSCu1d/SptnmFEx1FIQzLBYqDvl5ws3BbjiRKKEqAWFjE+EKCSmoALje8oaCbhsE36iraAoEFVCt1gilSa+Bhw/s0vImcuQp1FaSQQcL4NM2Lg+UC9qJX937YkKUTKOJgGBSSQnglzlCtIVN7RKpOPG4w4HxPyarxSPqRKcqPf7apMtLzCE6BIJJUdA/sI8x2t2hVO+6kAFBXhJTUqKWOFIGSK6Ztm2eWyyXpOSEz5wIUKh0AgapUUgO/BzlWIbVdxsshBQfvCVYmVQijAhqZRO4p/IYxbJ7vkKkj71SkkpOGTiLEv8akuyQOcEtkLzULTLQl1IJKVVOEYgWplm0IlovRR08Wbv4nrElw3sqSsuosSlT805Qf8Ak+2O8sfaj3pM4M1BwpFW0zyQyVueCSnEekVbDbBaZKJ8pZAWHI3WByUMqEEGBt+TZCA81SQc8Ts3hAJlufe6UH7wYVga0po75ws39fQmhkkFgSW9YXrz2jBdMpUxY/MrXomvnFW6LUZilpIIOAuRmGIJoWpTSGUW+zpUotoktE7tCucgkBKOxS5qlOHDiLcznxEErj2r7Gxplr+NBKRzTmMuGXdA3DKdkEAqJZnauaSM2PTWCV2bGrVMR2isIYzCgVUEigJLslz308GyKPH1EcUpOVo6ucTrbOV2iViUn43BBLmktPAq14B+MPuPCkBgGDJQBRI6aCI+03QlDpA0HziMlqqOVSeAEYZT5dGyvkAbbWvDKTKfeWcSugy+uULd3reykjSaQO9Af0iLai8itZWfxUSOCRkfeOrtLWNf/wCn/mNmGNRJ5GL9tXvLb8yj5mMiEh3JzJPvGRdGZjj/AGby/vJq+CAPEv7QzbZWoizEAu9PIkegha2LtQkpWo1yp6RNf14KmoCSEtiDECpc6nUNEJr1Gr6dW0VUJ3e75CNFW8vkgDzcxYsmdeCv+0VzXtDxLd1Ige1VsJ2LayZZDKE0mZKWH/WirFtFDXQ8zHoEqdItcimGYhQoFOR+yh4g8I8ovBIUbMDkH+cOcu3hKUEMlyElX/VxqH7xxi6xco2uzxc8uGVrwVLx2NTJOFU1IlTSySoVcu0s8SdDyy4oc2y/ZrQUkkhKgxZnHFtI9Ctc6daFLTNAT2ZSZYCnxH8UxKmBcFg2YD8YR9pJZ3VlRUSpSCThzSxGWdFJ73jot3xZz9vIlv62A2NCHrjR4JC/bDDDsld4s0l1DfWHUdUjMIHDnz6Qk3cjHOkpNRiB7gXh5tsz7vqw+flC5PSuKOxx5OwlKmY3J7op2uUCkhaQRoDmdaDN9acDHFntGAYiCaEgcWFAODmkQziv45nxroB+VCano5Ap0iKW7LVuhUviSHUQNCa5wJsCMa0J4kjyeD17VQk8XSfaOdg5INsS4olKy3cB/wCo2Rl6LMmSNZKG/Y6VM7FUtymWJpxNnUCgfLwgbadk584zVFYwoWAkqLkjgAzUBAj0SwWVKFKwpABwlu5orzEYJUwfqUfBmjOm7soI9huaSiQtag5YEPpoqg5iAFwyQbYkGiS71IozgeLQ4bRyGlrw0o9NQ4Kh5QiyFYJiVOxFH4EMQffuh49MvGKeN/c9Ms9z2eUykJ3uaierPlwflG7asCYlb4SlJSQ7BSSXYvqK+MItpvCdIWiYFlckrCynNgVOz5seuvOHSaqQtOPEFJ4jDr0iWWL7ZDG49ItyrZLdkqQFHIYgSYWL8vbElQBaWl+0V+YgtgTxeOLxtjJXMkSVlAACpiXJY6JUaJH8LmFa+UWk4O0kqlSzRCSMjxOuLq0LjxWyspKIPttqM6YVGnLQAZCD9jS1i6zD5AQEs9nYE8vWGKXLaxShxKj4xtVKkiFN9itPND1MZGTw4J4kxkMiMuwzYJrAj9SS3EMaRtE50j+MeQ/aKtlJekT2YfB/GT4CJS6Nf0i/MDFmoCo/qA8YglH7tXMxMrUDn5xAgfdE9PeMx7SKt6zA8jQOQ/BxnDDY5oXLY6GvLV4V9oKIlngfnBy61mXLxLQwXLEwDjT3z743YfYeB+IKs7JDalBRSXBBxgB3wqDg0y3sT/xQu3pbxMOFmYksGZyAC2v4R0DDSrRIs6VJZVZi0EqmfickFv4WYNwSOsJ9vs6paxiYguyhkePQ8oaUU9kISa14Otnh/eOgV8veGm0TPhT/ABH2EBdlrN8cwjPdHkT7QctkvCELLMSE+JL/APmMmR3I3YFUSG2KJl5s+FPMOpnHR3jq1TjiKR8MuWXrxFB5gmKF6rKVpRwKH71UixbFNLUT/mL8oStFfILvOkiX1L+EcbJzim0YhmEn0Hyju+S8gclRUuWkwEcf294tHcGZcq/NR69s3e/bZhlYfQxcvRO4vgQrzEIdx2pUuaoA/CsN0Oni8P1rUFSwRr7iIhapi1fZxSjzlkjwjzYJ31A1oT3l/wBo9PtsrFLlg6ho88kS2WvFQh/LSHg6srBrgw3NsZnpSmTLMwBCN1HAJAKiSQE1DB+Bgh/Z/ZVyjPlrSU/eJLFtUngawUuFJsti7Rt6Zvt/F8I8K98QbMzSsrmqB3llj+YJDOOWIqEJlncWvBLHi47DdsQFhYVUHOF3aC0hU5MtQdJC1vqFJbCejFYg+qZ50hMtqsVpnf6csjvIJf8A4xDHt2VFCUrcbiRDRaaWeSn9A8zCvLQyUHv9/eGK12kNLA/DKR4xv8kkLNpDJ7z6xkanLdJB5+sZFEZWE7HL3geoieShlIHDF6x1diASC8dyazEnk/jWITZ6H0a9VkxVRRiOcWld0dKND1jVrpLVyAiSPVl0/sVL6l40y08VJT5tDfacC0rQSwCQA2jCFS+aIQrgUnzgnPn0Vwb/AM09Y1/T7ieJ+JazfwR3dbU4aK3k0w97k+AHiYBX8pWMpOQUVD+cv8/GJrtsImBaipSSgFWIcsxAaZNKsy76mKy6MUVsL3fe65UkBKg+IuDXq3CD02Z2yCHdiCOjaesLOzd2pnTSVh5aBiUHIc5JS4qHNegMNFuudSAPsxSgAFShMJwpau6akPWnpGPIkpfuehim630CsRmzJShmqhB4pFPaL9+SyCkaIS/eYD3da1Iny+0TgdjqxxjdI4OGg3fs4KQBqVYfCFkqaHjK9gu+ED7ODq8UbvDSyrX96xevUfcEcGinYVDsz4RSD9JLKvzP4D0ucyyfzYVeAPyj0awzcVnB5HyPyjy+ykqCOIdPyj0bZyc8nDw94k+zpFS0I+7CnyURCHbZJTNmPwJfjiMP6y6ZiDkFesK14SMSkS3DTJqEP1U3o8cns6IY24tmCSlI0DtzZkiLdyyymzyUnNKGPUgOfGA20kntrRKQcjPQn+UJUpXkPOGR6nrGfLKopFf2OAqvfCJj37crk3kr2h3mfOPPROcWzn+4hsCtP/eRZd/74BILoRyHu3sIhXNUFYga5d3COrIXH1xjrs2jd0Znsr2l2jI7tUogesZDxJsL2IsCeRi1IT94QNE+g/aKdgqGPIRds435h5fN4z5D0folqzZyji0n7tXdGxkIjtXwHuia7PTl7H9jV+/4I6D1i5P+AqHA/wDURSvv/B7h6xZWt5JPIedI1/Te1ni/in6q+xTshw2eaeTeML6IOWhbSlJGsBpSHpqS3jFZmPGtjpszZezsyC29MUZiv4QWR9c47tto7UnGfuyWIGo/KP4iw8YsleAJRwSEjoBFALHaNojLrxjzrttnpxhUaKN52slE5f8AqjD/ACMAPF4IfHLVSoZYfp5wJt0siThOYmMepIJMXbDeOBK0hJWsJNGoAKOTnrFK1oS6K1vxGSsq4QNsatzviS87yJRg3Q7Pm9c+5wRGWJO73mHSqJKUuU9BG7ZoFDyUIe9nZ29yUPaPP5Jw9mvTIw13FamWBwb684lL5Gl0MVqQAJpOVO8mFSzjHapGRZZP+0FTjk4EM99L3cIq5DjyBhRvCaqzrlz0gnBizzUGOY/CGNBnArdAj0ELS/8A9KVXdwrU2jgM/WsHtTABEucbbLVMRhAlzCFByFBRFHbOuXIweepjNm8fb+yy7K1tUyVHgI847Slp5/OH69JjS1nlHnE1TdqOLesX+mWmTyOqI7Ch04uBic1PKO7AgCV/MY6XLY0Eam9mdFa2ipaMjdoDk9IyGiKx3suyASzzi/HBT/tFqXsooY2mA4v0n5xYTbbS1ezJ4geNI2m3Twz4VHOj+kZ7vs0wnKCqIAvO6FyMJJCk5OHoeBgPbDuHqPWGu8rwWuWpK0pZVcqgirvClb6JA/UICWz0cWVyxO+zL3P3J/hiazD7tPApr3ViK9P8FXSJLAoGWgcm8o0/T9Mw/if6i+xRthdJJ1iG4pGOekaDePQV+Q74sXhQM2R9Y42fmMuY2eAf9g/tD5vaYsO5IYp851YzoHgYpVAXYrWPAF4kts1kAP8AERFOfN+8QkfhBPlGOKPSk0jV8kCmhU8F9mEJ+0TZ7Fky0sDqZnHlTzgFbk4lpcsmjluJ8/2hik2hKBhSkpXMYgEjGoJrjXpKlgOQM27nd+2iL3J2LN9yRj+uJizYJf3aTzMVLfOxLPT938x4xfuUYwhOmMDvJyMO/aRX6jDMjZmeuUkbqSreAUSCzUyBgjYtn7QhSCcB4sqhDdIbbYrClZI+FKv+IJBHD5PCsm/pwTiwpBzoFMTk2fnzhHXkPJhm29qU7qQ4Gbhqd8Ardds+dQJBYjF8IYdHzMSm/wCaAxQl613qPzEcpvxZWDhAVlmWI5hsu+ESOsZV4jLCSKgilOB1iuuUpvhMVlXshTDCpJzoQQHD1yjmdexDAAknRxUe0TeKPQ6myteFlmKlqAQchT1EJdo2atRxqEk4TriljXmpxD0L+CaKSvwT7GIDfcs1AWDT8Lg8iHrFsaUVoSbchXl3HPEoDsy7mgKTwZmNdY5NyWl/8GZ/tMOiLwlBIWRQ9XByINP6xku9ZbMlRz1xFvGrQ1oTYhTrgtNfuZhfQB4yH9d6SxmTz3VRqDyBRwlJZxwz5/TxGQ5etIqf/TQTg7QULEP9A90bm2rCkuRhydwx5RAsjhZClEOKg0bVtPGFi9k5MNfSDFqtQ7NbKrhUBUOOmusDbps0ubNkpBUog4l4gcgxoST074ol5KRzcE412MF5dlKsyJZQkqOEEMCST8TvoH8oqKueQCkIEwKIJCUHE/FgxLZxNtRNCJZURVTN0H9Ir7IT1IRNtKwQXwpxO5Zj5k/8YWLajaZ06k97I7Z2DtNlfFlVaXbQ1cH5RTsU6zSiodm4zBJqDpXNoMBUpv7wtCiVVC611wgZM/nGjY7GvQcAUlQ8vnB5N92LxS6QmXreWOYSDQfX10ipY5xKyWJ3dId72ZKQSErQlgNwOOZGXfzgNOtbOBug5hLB+4RRSVVQODbuwRPtBIFcsoMS0NLVM3cUxsaiXUU0+7GrEs/IRUn2ATQVINeIqCf1AVB5iJLYsypKEqzLMxBonPKA3dJBqrbBQS6lKP1WLdyJItEogmsyWCzs2MZ8oZbol2JMmXNXNQ+HEpG6VP8Alqc+XOJZd82efNlSkSVb8xAJUoDCHqAEk8OIh7fRmrdjNtFOJkzHLaeJqPSF6yzqJAAfnBTaikshLlONPEty8/KFP7UpwA+jUNXiNNlVQaTaZai3aSw1GBS4PDPjHMsAKL1ICvRoVZ00pny0KUrAFgYSVMz1YPTug7aZwdRSF6/hPDo4hpQoSE+QX7PdpwFacBHCiKOeYP1pEV3WsTVYUhTAAkqAAHCr8RG59qlkhCXcOWbQUfg2sI00MZaVYiQ4J6s45cYiXMCQAAPL2iKSnAofCDQsuhGuRyeMtV4yylTYQM2diTq0GrOui1JAKEuKMW7yTHSrNgDivOlIoWS8E9kgOzjMN5vkYxNrSxA49X511hWmgpki150cdfOMiMrf5RkLYwYtMlGOUAA4ViFNEpJbgKgaRZUS2QPd1yji0LSFJca5x0F7hwkPUB3oYOxSvPsfaEA1caUMWpNjKVYgwIy3U+winaJik41CpTLOVGZJrEVzW61KQk4AUmuOYDiPQD4hz84dRsDZaVZ5k+dLWsBAlhQclJxPQADQ64oo3hKmT1djZgMEs7633cRqAOLZ98HVWWdMTVWE1qAxHMPTugVM2ekhSlTZqwScpYCaMwBzBFM4ZQ+Q/wDQqS9k0hu1mpBOZce4hZvCb2cwoSBRw75tqCNDDpJuKzEndnHJt4serAHveJLVdFiUAlSUpI5zHp+omsOo/IrmxB/+s4wqJbgaiOUrQciSesNy7hsq3CUBIGocqU+TOWHeIsSLjsiQMUli3/8ARfmx9IOjucvIgTQQp0kjmHBjcyUpSSpRKlfCHNfPhHoarns53kyUu7AKWsue9RivIsaO0SMElCcQClApcVYihLHSuUDl8Af7iFdt1zVqwoQpRrlQU1JOQ+cHNmbBNTbJTpNFOTm26dYMW639nMUmSEjECAEpcliwduYd+BirdNpMuYZs3ChdR2bEZ1KqFnJeC5NklSYz37MwyVvxT31+vCAGJEpKapK/1UCf6cY3et9otCUhIKVJVvhiRhbN2oHpXjAC32jEX+cLCPyNkn6dFK9pO+TiCiD8QLjqkxeum+Cs4Vu/HjpWA86ZSC2yVjQe0mzACEMlILM6tSDmzecPOuOxMN2MsspTZ1uoYlLFAcw3DhUwEuQD7ZKf8xDcd0t7RNasZUVFLI4qID9BnA9c3CUrAZSVJKS9CQcoktmtqkGdtEkKE5IqHSrgRl4RzJsScAWrswkpCgGxEg5cOMTbU2oKK0BmbXQviJHcSIrbFp7bDiTuysyfxFyUJ6AF+4cYXahYNXs5nWLs0Fa0hKXZOW8Dq2fjEeFOgFahsucdX/bStZQqrEkHxpFOSSwAFR9NHU2rZ3R1aSwNSKaE+8biO2/Ca1asZFIJUTm3YyWizTVLScYYMSQg0zcMS5/pF0fCWWHyDJpTNw/vFUviCw+TEO3e2RiylCSKBtS1GJ19YhY5VnTFgTCkg0qCKkUByPB4vyLxWlIcF+Q0+XdHEoBKJp0bM+cDV3pL0USRwEVghWEJ98TPgSFlRr05U1iay3WoHGtR7RQY8AOEAbPblpUFhBUM3Ygv3j20aL9rv4MxTMlq5poPnFKFbL05eE4e0PBy/wBERUvIOEpMxSlFmDJy1OWfKIE2gqAqFK6gADlzgqizpSndSQSKk1fodI44oybPh+NRdWTUb9JrU9IoWydh/wAxQUMk4gxJLccu+C1rs6SA9DodfKK67NKV8RfkEinzPfAW2Gytd9hmYkKMw9oSCkO7V4nSmUMN5XDIWlX+UCStQQEgKLVUQQxLdNYCWPCma4WcaS+BhhZmFfwk9GeCsu3CqVzA9XSKMMiDBugPYEs92GzOqRNQQumJSUluQZTQLTZEpnBU9QUgEkgPUtQUJDV4wdvi9kOgJQVnN8WTcy7mBU6YlRLpYDMNw1cCuukBsCimQWqdLH3ktACgWBS6Q2rgfF3t0gJO1HCkEbYhw7Uo1COL0oOEDrSeA5fX1pBgJlVIH2kN+0NGzrJkylBAmJK3mgOVApUcKm1AGYHEwq2gw5bFqSqy4TmJimPMsQ1OekHJ7TsO2WL2lqUd0YwEh1UblWFqZacKsNCDmBl48YbbVKxFiVNV3ZnDsNSS9WPlAG22JAqQkbzAEFyHZ2ChxHjEY0jTJtlG2W7GlSi7l37/AGgqm29hIlIlK3hvLZqkje9W7oFGYAGCUO7UQmleYL+MQ2i2L0JYjSle7WH43oW/JpdoJU7HCaOQ3WCtnnJILZ6E+LekLyiSpi/eYupSoB8RY9PkYZxE5Fm3TAza1f5xkVZ6QofEp+TMfKNQYpJCt2PCcYIxMXIyyA5vFiUSC2uh4j5/KBtjnKXUnR6RxMtKklwYzcS2w1MlJMuY5YKDeYHrAmziQgVRXjEFutypiN5gxGTjXWvKO5IdFa1EWURei8ZMp8QY0p9GMtFrlkV0y4+MBZk4uUvTLWIJyWVTgNTxg1R3Yfs8kEOpTK/LR/H5R1a5nZjcdIGr592sAbXNKVpIJdm9osLtqkodgajMPB9T6EfFdlg3vMJqAR1Yjo0UrVeykrdIDDR35RXFqqN1NS+R8M8okTaCoCiRXQQetHLatF3ZqaubayopZJQoqHEAUanFoL3jjM1JTRKQyiwdiaA4gxArpxivs3NZUygcIAfXeWAa90X75cJYFQfNiecBo5Aa8SFLSMJAZVQEk0UACwDDw1ijaZYCiXyGRHvpG56f7xLRmns0583JitarQcZFPAPXnAocin2ndz7nplnk5gIm0kkgwQtayTnnAZZ3j1h4kcuyaamGbYeewmIcvQgO2Y/avSF+yocsYuXFMKZhIb4VCBk3Fo7Fpjba54TQkVqSxoBQsNT8XSBE5Y14uzB2bNROjpETG1liWDuA7VZohRISoKcfCUsKs5TiJbqTEEqRrvwC8NaAHLL/AM84hnSyK4W4PzcaZ5GNT5pZ35+BjlVqVk9AKCLJMk6IDKIIFKmjRMgFzmRGS0vXvgvKlDAC1XNY6UqAo2CFBsnIjIITkBnFDyjI5SsVqj//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3524101" y="596372"/>
            <a:ext cx="6096000" cy="3139321"/>
          </a:xfrm>
          <a:prstGeom prst="rect">
            <a:avLst/>
          </a:prstGeom>
        </p:spPr>
        <p:txBody>
          <a:bodyPr>
            <a:spAutoFit/>
          </a:bodyPr>
          <a:lstStyle/>
          <a:p>
            <a:r>
              <a:rPr lang="en-US" dirty="0">
                <a:solidFill>
                  <a:schemeClr val="bg1"/>
                </a:solidFill>
              </a:rPr>
              <a:t>“Where is the line as to what is acceptable and unacceptable on the Sabbath? Within the guidelines, each of us must answer this question for ourselves. </a:t>
            </a:r>
          </a:p>
          <a:p>
            <a:endParaRPr lang="en-US" dirty="0">
              <a:solidFill>
                <a:schemeClr val="bg1"/>
              </a:solidFill>
            </a:endParaRPr>
          </a:p>
          <a:p>
            <a:r>
              <a:rPr lang="en-US" dirty="0">
                <a:solidFill>
                  <a:schemeClr val="bg1"/>
                </a:solidFill>
              </a:rPr>
              <a:t>While these guidelines are contained in the scriptures and in the words of the modern prophets, they must also be written in our hearts and governed by our conscience. …</a:t>
            </a:r>
          </a:p>
          <a:p>
            <a:endParaRPr lang="en-US" dirty="0">
              <a:solidFill>
                <a:schemeClr val="bg1"/>
              </a:solidFill>
            </a:endParaRPr>
          </a:p>
          <a:p>
            <a:r>
              <a:rPr lang="en-US" dirty="0">
                <a:solidFill>
                  <a:schemeClr val="bg1"/>
                </a:solidFill>
              </a:rPr>
              <a:t>It is quite unlikely that there will be any serious violation of Sabbath worship if we come humbly before the Lord and offer him all our heart, our soul, and our mind. </a:t>
            </a:r>
          </a:p>
        </p:txBody>
      </p:sp>
      <p:sp>
        <p:nvSpPr>
          <p:cNvPr id="8" name="Rectangle 7"/>
          <p:cNvSpPr/>
          <p:nvPr/>
        </p:nvSpPr>
        <p:spPr>
          <a:xfrm>
            <a:off x="476101" y="4645324"/>
            <a:ext cx="6096000" cy="1477328"/>
          </a:xfrm>
          <a:prstGeom prst="rect">
            <a:avLst/>
          </a:prstGeom>
        </p:spPr>
        <p:txBody>
          <a:bodyPr>
            <a:spAutoFit/>
          </a:bodyPr>
          <a:lstStyle/>
          <a:p>
            <a:r>
              <a:rPr lang="en-US" dirty="0">
                <a:solidFill>
                  <a:schemeClr val="bg1"/>
                </a:solidFill>
              </a:rPr>
              <a:t>“What is worthy or unworthy on the Sabbath day will have to be judged by each of us by trying to be honest with the Lord. On the Sabbath day we should do what we have to do and what we ought to do in an attitude of worshipfulness and then limit our other activities.”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029" y="181188"/>
            <a:ext cx="1581150" cy="1905000"/>
          </a:xfrm>
          <a:prstGeom prst="rect">
            <a:avLst/>
          </a:prstGeom>
        </p:spPr>
      </p:pic>
    </p:spTree>
    <p:extLst>
      <p:ext uri="{BB962C8B-B14F-4D97-AF65-F5344CB8AC3E}">
        <p14:creationId xmlns:p14="http://schemas.microsoft.com/office/powerpoint/2010/main" val="225019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3:6; Matthew 22:15-16</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err="1">
                <a:solidFill>
                  <a:schemeClr val="bg1"/>
                </a:solidFill>
                <a:latin typeface="AR CENA" panose="02000000000000000000" pitchFamily="2" charset="0"/>
              </a:rPr>
              <a:t>Herodians</a:t>
            </a:r>
            <a:endParaRPr lang="en-US" sz="6000" dirty="0">
              <a:solidFill>
                <a:schemeClr val="bg1"/>
              </a:solidFill>
              <a:latin typeface="AR CENA" panose="02000000000000000000" pitchFamily="2" charset="0"/>
            </a:endParaRPr>
          </a:p>
        </p:txBody>
      </p:sp>
      <p:sp>
        <p:nvSpPr>
          <p:cNvPr id="3" name="Rectangle 2"/>
          <p:cNvSpPr/>
          <p:nvPr/>
        </p:nvSpPr>
        <p:spPr>
          <a:xfrm>
            <a:off x="460375" y="1185225"/>
            <a:ext cx="6125787" cy="4832092"/>
          </a:xfrm>
          <a:prstGeom prst="rect">
            <a:avLst/>
          </a:prstGeom>
        </p:spPr>
        <p:txBody>
          <a:bodyPr wrap="square">
            <a:spAutoFit/>
          </a:bodyPr>
          <a:lstStyle/>
          <a:p>
            <a:r>
              <a:rPr lang="en-US" sz="2800" dirty="0">
                <a:solidFill>
                  <a:schemeClr val="bg1"/>
                </a:solidFill>
              </a:rPr>
              <a:t>The </a:t>
            </a:r>
            <a:r>
              <a:rPr lang="en-US" sz="2800" dirty="0" err="1">
                <a:solidFill>
                  <a:schemeClr val="bg1"/>
                </a:solidFill>
              </a:rPr>
              <a:t>Herodians</a:t>
            </a:r>
            <a:r>
              <a:rPr lang="en-US" sz="2800" dirty="0">
                <a:solidFill>
                  <a:schemeClr val="bg1"/>
                </a:solidFill>
              </a:rPr>
              <a:t> were a political group with religious objectives. They supported the Herodian family and its leadership—in particular Herod Antipas during Jesus’s ministry. </a:t>
            </a:r>
          </a:p>
          <a:p>
            <a:endParaRPr lang="en-US" sz="2800" dirty="0">
              <a:solidFill>
                <a:schemeClr val="bg1"/>
              </a:solidFill>
            </a:endParaRPr>
          </a:p>
          <a:p>
            <a:r>
              <a:rPr lang="en-US" sz="2800" dirty="0">
                <a:solidFill>
                  <a:schemeClr val="bg1"/>
                </a:solidFill>
              </a:rPr>
              <a:t>They appear to have been in league with the Pharisees in opposing the Savior and attempting to entrap Him. To what extent they were influenced by the Pharisees is not known.</a:t>
            </a:r>
          </a:p>
        </p:txBody>
      </p:sp>
      <p:sp>
        <p:nvSpPr>
          <p:cNvPr id="5" name="AutoShape 6" descr="data:image/jpeg;base64,/9j/4AAQSkZJRgABAQAAAQABAAD/2wCEAAkGBxMTEhUTEhMVFhUXGBgYGRgXGBUdGxgbGhogGhcXGhobHSggGBolHxkYITIiJSkrLi4uGB8zODMtNygtLisBCgoKDg0OGxAQGy0lHyUtLS0tLy0tLS0tLS0vLy0tLS0tLS0tLS0tLS0tLS0tLS0tLS0tLS0tLS0tLS0tLS0tLf/AABEIAPwAyAMBIgACEQEDEQH/xAAbAAACAgMBAAAAAAAAAAAAAAAFBgMEAAECB//EAEEQAAECAwUFBgMGAwkBAQEAAAECEQADIQQFEjFBBiJRYXETgZGhscEy0fAUI0JSYuFygvEHJDNDY5KissIVc1P/xAAZAQADAQEBAAAAAAAAAAAAAAABAgMEAAX/xAApEQACAgICAQMCBwEAAAAAAAAAAQIRAyESMUEiMlEEcQUjM2GB0fAT/9oADAMBAAIRAxEAPwDzREdmOZcSFMcKcxkbaMEA4ZdjLwGPsJhOEupA/UNOTh/DnHogkYRQNTu6R4xInFC0rTQpII6ioj2WVPExCVJNFJCgeoBy4xmz+nZXG70RyRukfXLy9IjkqFKfQjiYSHoHIqR5U1ijfVoXKs8xSVMQPiYUdqB9HpEY7ZV6Ebam8zOnqrupJSnhTWA8baNpEb1pUZnswCJ5aI4QiLyE0Ec2KchEctExTGdlC2GiqUxvBFgS4jUI6ziEIzjl4nSA8aWgQbOIW1h/2VvUzpfZLqpAFaVSaAnUkZHuhBaCmzs8ptEpjmoIPMKLEe/dCZI3EaLpnpKQACGp1itInJJSlxr34foPEn2bEfhy4k+mUb7Fid0Anp9fQjGmaKN2iYPr1jzTaW3drOUx3U7qfc+PtDztBOMqQtbs2TMxJoB4mPMkRpwx8kcj8GYYyOxlGRcmQyxE0RyhEikxxxwuIyY2YwiOAaj0/ZVZ+zScxukDganhr50jzQCPWNln+yyQMPwDSI59xK49MnVLBDPzrx74WdtpjWdmDGYBRuBLUHJ+4Q1rkvUYRmHdXiz174UdvkBMpCeKyczoDVv5oz4q5IpPoRo2kRrDEssRuIEshEXUmK6conkQrASlDxHMcRIFM8ZMS8KEimxkpD9YnXZ3/rHMmWz0aOsNFcS6mIiC8X5cvPKIVyHLvHWCistDRqzqIWkgsQQQeBGRiabLrnEShTpDHWeyqkVBJJPcIqTpRclyaUdvlFuYogJxGrCoSwJ1oVRXSFYn45Zxgs0ipt3PV9nSnIFYHVgTn4QiJEPX9oUv7uXWmJRy4iEcCNuL2mefZyvKNRpZjcUEMlCOyY5k5RtEcE5KYxIjsiCVyXNMtMzAgMBVSjkkceZ4DjAbORQl2dS6ISpR4JBPpHoFwW1EuzIQpUxKgCFBIG6XO6QQ4NYbrrkJkp7GWlkoZhqXSN48TzjV+2SSwWuii7KSN7+ldYzzmpKi8IUxcnW5IGUwj9QI0zokQq7X3kmchIBqFZcm6ZwyW+eSg5lgSHbJqZfPSEO8EEqoHOfu8diirs6d9FEROlFImVdE0IxsG6h/CIpJeL3fRNxce0WEpoDHQEbScgOESmXSFsFEalxLLeIlpYxPLUzfWUAC7L8mUlSSTTh55eEQCZKJbEMXh3VgrY7nnIkqmFC1TCWFCyQdeHCFWfKViIL0/NCKn5NDjSDSZBAV/SKU0HhSLd12lUyWQouUsObHLwZvCILWk5QV2TktFKbLiIBw2sTLUY4UhooSPW1AhAcpLADE8VTbswCnVv6wr7EWvEOyWxALJetDp3GCd+S5dU4EuA7gfTxkcUnRqW1YI27mFSEF0s5ZiXy6ZQk4otXiRjIAYBvSI+zDRrguKozz2yNqRqJJiWEbhwEcsRMEUiKUItoEBhSI0SnOfXlBOTeE1EsIlLVLSSxCKOcwVHMnnlSmUVpqMCEFt5ZKv5Ruhupxf7Y7siDMUmXLFVqT8WjUHdU+EI2PGITubbC0yFgLV2qXD4viYcF5u3F4aLXeip3azWaVgCsaVGifwpwuQpsy4FSYVbz2bVKmjErGSCohCVMAmpzHvGxbTJlGQiYCCWUMP5swH4cojKpe0vCLjuQbXKVMlJW6QFo/EoDJ0a9B4wvWiygTCh0uSBQ05CHKzyj9jlPSi/DMt5wmWeWmZNSVZKmVS1ADU11MGLqwVbHq9rkSlAAKgQkDIFNBpk8Il03UmZazKX8AJJY4XAD5n4R9Zw3W+SqWiatKhhDYEhk6gFylmAcUhe2YWpC5low4sCCSSzBSlBs81MFHugY5abQcqek2NdpSiWlk2c4KD7tKiG5nCAfEwoX1KQFvKxYDqpCk11FRDPaLZMmkGcsdmoDdYapJYtTMeEdoKJ9jwDJG7zHZsoDvQR/thIyp2NPG+NCHML6REomsXbys5kzFSz+GnUaRQUrONMTFJbHmyXvaJstJlS5eBVCpZLuCxLOKc6wDv6yoE5IEwICiy1Vwhg9M8/eKdy3rMQpMoKGGuEEUdTkuzHU6t5Rl72krUE7uJ2ThyLlnZ6RFQcZGxTUoX5Kd1zQiYol8O8CMi2hI8POClplAsQeenlSGUbEm1YZiF9mrAnFuukgfE/A5+Aipe2ydpkJoO1QMlAjE3McekMpctolOPHQrTZI/NEM3nrFhZzBDHnx1isuKIixg2NknGVJlqUARUAmuZFIJX2FBZcMF5vmKxT2FsyVLJIqkgjwNIaNnbSicFrMtIWJik5AkBKQUlyNfnEXuReGonll62dp0xIqyjFUKj15S3CksGxtUD8oPq3jCbtPdsvEVpQEkFlhIYGrBTZA00i/KtMlwva+4prWTGRLMSztGQwpFIEFbmsKp01MpOajU8B+JXcIFyMoctk5M2TJm2pGBg4OIFyAASEkGmY7wIWbpBj2CtqFp+0qSlwiUBKSRwSG9XL9YqXZurSSWAUC/v5iNIJUoBiok5cS/rERlnEAeLN4fv4Qniiy07PRr5tvZyzOKnODCHG6cWit4PlpHndn3lJbNwfOILfaJhdJUrAFUS5YcInuZYxAnl4VeBjx8IjTycpUO9/WlarLJSklJSop6ghwC2lDCzPSUJxgEBKgDTJX7wdtt4S5klSQSFomJUKEFmIeo/UYFXxaCZbhwFMlSeLVB8vMRONp0Pqm0HrRdJmWdOJeJbFRJJoXfvZIAbKpMSbOWZIsSnAIWqY/SiS3gPGAtkvpSZJxVZNOb1Ajmw2pQkBALBSVv0Yl+VW8I5RdNHSq0y9Z5alyJYc1QsgO5+JYHgGiXZBaUrtEp9xSiEudQ4HeQfSMlWpKLNLmgFgZgSSzlNcx1qIBXdOUxW7GYVKbVtD1zzjoxcrQck4xSsep11ImTVqUhDkgAlDkNmz0OmYLMc4DbUbNywMaNw6kAYepYM3GkUbu2nmSltMeZLH+5IyJBObcCYYZl6ybQUypc1JKilAQSxJUdQawrjODJRlGSFXZTY2ZalqKyZcuWoJUrUlnwooxLNXKozhguLYZCp6lLDSEKWAMRxLKVMAVZtRz3Q93bYkyJaJSfhQkDrxV1Jr3xq7gwI/XM81v7xWUmxIpIvykpQhkgJSAwA6RSmTHpqc+jZRPOLkh2Ap7kxQs63xKNKEl+f9YVMNHmW0VkKlLWPwk+ANR4V7oX0zQx+qQ9XijE7D4ipPiMMD7v2SlhCTPOJZ+JALBD5O1V1oSCPeGU0lsEsbb0V9i1YcahWoFOLH674P3BYuynnCxlzfib8KklW6OWEnyinOsxl4ggCUmWlwlKU/FhJNVAnMPxrEthvYSpclU5bqOFRNGL6HgWLRJyfK0aFjqNHNqJTMw/6iq9UAD/AKq8IobSEGdOljIMP+DnzUYJ7T7ixMFUkpW4rRyfcwHnb1qU9RiHfuiLtkoL+hMX8MajoijRkUM5zIRDbaLalFgRJQoFRU6k97uQQ/CrtC3diHUkM5JA8YbtsEYDLQWCkgkkVfIAA0YUhJvobErYK2VRjm1BqKDmCGA7/WDu3t1pCsSAAAECmjUIPGp8oH7Gq+9Q7OVPn0NfrSPRL7uPt5aq1UFN3jd8DXvMZpNqdmxUkrPHV2czAR+JvFh6xBcMzDMD8awYvVCpLHCygoOk6EhlJPQwDMz7wqwtV2D0i8XaYuaMYtUOSrcgmak4cK0gZtowO9qGBgRJsvaAE1b8IepzqOEdyr0SU7uIEJbSp09o3c88hOI5Vf2hGqRy2yttJLwDAnVj3OzeIgcm8FJllNC6cNcwHq0Wb+nlc0lsgEU4jPzeG3+y64kfeWqaAVpJly0muAhIKl8MRCgByfjR46hslkbcjdq2YtJsclEuUpTIdVQKqLmhY8YD2y5bRZ1S1TpSkJbCS6SHLapJ5x7Cic4oaMK+rQubVTwqUp2KQFPwPLu9uOSRnxOmudHlq0nE4FKg99Ic/wCza6Euq1rqoLEuW+lN5Q5mo7jxi7cNwWKYiXNKlKxMcMxSUs+hAAdutYYTJEoYEpCUkOnCN10kmjcX8opkya0ThCnsv43J6t4f1jmz0WsfqB7iAfUGOJa3BI4v6GNW0KCkqQkqd0kDkXS/JnD8xEl0OSFbuDr6a+UVFTwJS1cX9WHpFlJIKnFGYJcFVNc2BObawJvmYlErCKDEBXxMc9bCu6BFjUlIJUWZ1F9HOcL177QF0qEvdyqd4pcg8hllFy8FOtEsFzMUqcr+CX/hjvUx/lgLPuS0TUFUqWVoU5SoEV5gP55Q0Yx7kDJOSdQDsy347KlZUKy15kOpnQkkZktnzgJd8qbaEBMlJKfhUoiie/VhoOUXbq2bXKln7XMKUH/JSXJ5E/h/lrzhk2cV2r9nLCJCKJoySeA48TxpXOJtqN1sum2rejV62ZJlCXVgN08sm9GhQkhSVqBzGR4gHCD9cIfb9AEtaiAwSSfD3hNx4pKVkurfqcyxCS/OqD3GDhm5KmLJU00KU5GEHi59YyJLYp8R/UfUxkakZCzswD9plFgWUCx5Vg9tulXaoUoZp4unPp9PFDYiz47SOSVH294dNqbpQZOJmwAGg0cP4xKb9RXDFvQgWAKQEzA7pKSUjgC5fXSPdbvtKZ0oLSQQoUI8jHkV0LwqCuCK89394bdj79CFiSuiVICxwScTNyeIzlbN2XA1FNAr+1CzJRNlVGKbVSQzugjebgpNP5esBbHcWOdLQFUU5VhYtUDXLSPTr7uKXa0KSsILkKSoE4goDClWLQAaVFYRZ1jnWGckzBilqUwXWoDvhrQ5Gukdfp0Ri77KW1NzmUlYloUUyikqWwD4nBOEZJBArzivcK5UqSqbODpxBhoVBJU3M0A/mfSCu1d/SptnmFEx1FIQzLBYqDvl5ws3BbjiRKKEqAWFjE+EKCSmoALje8oaCbhsE36iraAoEFVCt1gilSa+Bhw/s0vImcuQp1FaSQQcL4NM2Lg+UC9qJX937YkKUTKOJgGBSSQnglzlCtIVN7RKpOPG4w4HxPyarxSPqRKcqPf7apMtLzCE6BIJJUdA/sI8x2t2hVO+6kAFBXhJTUqKWOFIGSK6Ztm2eWyyXpOSEz5wIUKh0AgapUUgO/BzlWIbVdxsshBQfvCVYmVQijAhqZRO4p/IYxbJ7vkKkj71SkkpOGTiLEv8akuyQOcEtkLzULTLQl1IJKVVOEYgWplm0IlovRR08Wbv4nrElw3sqSsuosSlT805Qf8Ak+2O8sfaj3pM4M1BwpFW0zyQyVueCSnEekVbDbBaZKJ8pZAWHI3WByUMqEEGBt+TZCA81SQc8Ts3hAJlufe6UH7wYVga0po75ws39fQmhkkFgSW9YXrz2jBdMpUxY/MrXomvnFW6LUZilpIIOAuRmGIJoWpTSGUW+zpUotoktE7tCucgkBKOxS5qlOHDiLcznxEErj2r7Gxplr+NBKRzTmMuGXdA3DKdkEAqJZnauaSM2PTWCV2bGrVMR2isIYzCgVUEigJLslz308GyKPH1EcUpOVo6ucTrbOV2iViUn43BBLmktPAq14B+MPuPCkBgGDJQBRI6aCI+03QlDpA0HziMlqqOVSeAEYZT5dGyvkAbbWvDKTKfeWcSugy+uULd3reykjSaQO9Af0iLai8itZWfxUSOCRkfeOrtLWNf/wCn/mNmGNRJ5GL9tXvLb8yj5mMiEh3JzJPvGRdGZjj/AGby/vJq+CAPEv7QzbZWoizEAu9PIkegha2LtQkpWo1yp6RNf14KmoCSEtiDECpc6nUNEJr1Gr6dW0VUJ3e75CNFW8vkgDzcxYsmdeCv+0VzXtDxLd1Ige1VsJ2LayZZDKE0mZKWH/WirFtFDXQ8zHoEqdItcimGYhQoFOR+yh4g8I8ovBIUbMDkH+cOcu3hKUEMlyElX/VxqH7xxi6xco2uzxc8uGVrwVLx2NTJOFU1IlTSySoVcu0s8SdDyy4oc2y/ZrQUkkhKgxZnHFtI9Ctc6daFLTNAT2ZSZYCnxH8UxKmBcFg2YD8YR9pJZ3VlRUSpSCThzSxGWdFJ73jot3xZz9vIlv62A2NCHrjR4JC/bDDDsld4s0l1DfWHUdUjMIHDnz6Qk3cjHOkpNRiB7gXh5tsz7vqw+flC5PSuKOxx5OwlKmY3J7op2uUCkhaQRoDmdaDN9acDHFntGAYiCaEgcWFAODmkQziv45nxroB+VCano5Ap0iKW7LVuhUviSHUQNCa5wJsCMa0J4kjyeD17VQk8XSfaOdg5INsS4olKy3cB/wCo2Rl6LMmSNZKG/Y6VM7FUtymWJpxNnUCgfLwgbadk584zVFYwoWAkqLkjgAzUBAj0SwWVKFKwpABwlu5orzEYJUwfqUfBmjOm7soI9huaSiQtag5YEPpoqg5iAFwyQbYkGiS71IozgeLQ4bRyGlrw0o9NQ4Kh5QiyFYJiVOxFH4EMQffuh49MvGKeN/c9Ms9z2eUykJ3uaierPlwflG7asCYlb4SlJSQ7BSSXYvqK+MItpvCdIWiYFlckrCynNgVOz5seuvOHSaqQtOPEFJ4jDr0iWWL7ZDG49ItyrZLdkqQFHIYgSYWL8vbElQBaWl+0V+YgtgTxeOLxtjJXMkSVlAACpiXJY6JUaJH8LmFa+UWk4O0kqlSzRCSMjxOuLq0LjxWyspKIPttqM6YVGnLQAZCD9jS1i6zD5AQEs9nYE8vWGKXLaxShxKj4xtVKkiFN9itPND1MZGTw4J4kxkMiMuwzYJrAj9SS3EMaRtE50j+MeQ/aKtlJekT2YfB/GT4CJS6Nf0i/MDFmoCo/qA8YglH7tXMxMrUDn5xAgfdE9PeMx7SKt6zA8jQOQ/BxnDDY5oXLY6GvLV4V9oKIlngfnBy61mXLxLQwXLEwDjT3z743YfYeB+IKs7JDalBRSXBBxgB3wqDg0y3sT/xQu3pbxMOFmYksGZyAC2v4R0DDSrRIs6VJZVZi0EqmfickFv4WYNwSOsJ9vs6paxiYguyhkePQ8oaUU9kISa14Otnh/eOgV8veGm0TPhT/ABH2EBdlrN8cwjPdHkT7QctkvCELLMSE+JL/APmMmR3I3YFUSG2KJl5s+FPMOpnHR3jq1TjiKR8MuWXrxFB5gmKF6rKVpRwKH71UixbFNLUT/mL8oStFfILvOkiX1L+EcbJzim0YhmEn0Hyju+S8gclRUuWkwEcf294tHcGZcq/NR69s3e/bZhlYfQxcvRO4vgQrzEIdx2pUuaoA/CsN0Oni8P1rUFSwRr7iIhapi1fZxSjzlkjwjzYJ31A1oT3l/wBo9PtsrFLlg6ho88kS2WvFQh/LSHg6srBrgw3NsZnpSmTLMwBCN1HAJAKiSQE1DB+Bgh/Z/ZVyjPlrSU/eJLFtUngawUuFJsti7Rt6Zvt/F8I8K98QbMzSsrmqB3llj+YJDOOWIqEJlncWvBLHi47DdsQFhYVUHOF3aC0hU5MtQdJC1vqFJbCejFYg+qZ50hMtqsVpnf6csjvIJf8A4xDHt2VFCUrcbiRDRaaWeSn9A8zCvLQyUHv9/eGK12kNLA/DKR4xv8kkLNpDJ7z6xkanLdJB5+sZFEZWE7HL3geoieShlIHDF6x1diASC8dyazEnk/jWITZ6H0a9VkxVRRiOcWld0dKND1jVrpLVyAiSPVl0/sVL6l40y08VJT5tDfacC0rQSwCQA2jCFS+aIQrgUnzgnPn0Vwb/AM09Y1/T7ieJ+JazfwR3dbU4aK3k0w97k+AHiYBX8pWMpOQUVD+cv8/GJrtsImBaipSSgFWIcsxAaZNKsy76mKy6MUVsL3fe65UkBKg+IuDXq3CD02Z2yCHdiCOjaesLOzd2pnTSVh5aBiUHIc5JS4qHNegMNFuudSAPsxSgAFShMJwpau6akPWnpGPIkpfuehim630CsRmzJShmqhB4pFPaL9+SyCkaIS/eYD3da1Iny+0TgdjqxxjdI4OGg3fs4KQBqVYfCFkqaHjK9gu+ED7ODq8UbvDSyrX96xevUfcEcGinYVDsz4RSD9JLKvzP4D0ucyyfzYVeAPyj0awzcVnB5HyPyjy+ykqCOIdPyj0bZyc8nDw94k+zpFS0I+7CnyURCHbZJTNmPwJfjiMP6y6ZiDkFesK14SMSkS3DTJqEP1U3o8cns6IY24tmCSlI0DtzZkiLdyyymzyUnNKGPUgOfGA20kntrRKQcjPQn+UJUpXkPOGR6nrGfLKopFf2OAqvfCJj37crk3kr2h3mfOPPROcWzn+4hsCtP/eRZd/74BILoRyHu3sIhXNUFYga5d3COrIXH1xjrs2jd0Znsr2l2jI7tUogesZDxJsL2IsCeRi1IT94QNE+g/aKdgqGPIRds435h5fN4z5D0folqzZyji0n7tXdGxkIjtXwHuia7PTl7H9jV+/4I6D1i5P+AqHA/wDURSvv/B7h6xZWt5JPIedI1/Te1ni/in6q+xTshw2eaeTeML6IOWhbSlJGsBpSHpqS3jFZmPGtjpszZezsyC29MUZiv4QWR9c47tto7UnGfuyWIGo/KP4iw8YsleAJRwSEjoBFALHaNojLrxjzrttnpxhUaKN52slE5f8AqjD/ACMAPF4IfHLVSoZYfp5wJt0siThOYmMepIJMXbDeOBK0hJWsJNGoAKOTnrFK1oS6K1vxGSsq4QNsatzviS87yJRg3Q7Pm9c+5wRGWJO73mHSqJKUuU9BG7ZoFDyUIe9nZ29yUPaPP5Jw9mvTIw13FamWBwb684lL5Gl0MVqQAJpOVO8mFSzjHapGRZZP+0FTjk4EM99L3cIq5DjyBhRvCaqzrlz0gnBizzUGOY/CGNBnArdAj0ELS/8A9KVXdwrU2jgM/WsHtTABEucbbLVMRhAlzCFByFBRFHbOuXIweepjNm8fb+yy7K1tUyVHgI847Slp5/OH69JjS1nlHnE1TdqOLesX+mWmTyOqI7Ch04uBic1PKO7AgCV/MY6XLY0Eam9mdFa2ipaMjdoDk9IyGiKx3suyASzzi/HBT/tFqXsooY2mA4v0n5xYTbbS1ezJ4geNI2m3Twz4VHOj+kZ7vs0wnKCqIAvO6FyMJJCk5OHoeBgPbDuHqPWGu8rwWuWpK0pZVcqgirvClb6JA/UICWz0cWVyxO+zL3P3J/hiazD7tPApr3ViK9P8FXSJLAoGWgcm8o0/T9Mw/if6i+xRthdJJ1iG4pGOekaDePQV+Q74sXhQM2R9Y42fmMuY2eAf9g/tD5vaYsO5IYp851YzoHgYpVAXYrWPAF4kts1kAP8AERFOfN+8QkfhBPlGOKPSk0jV8kCmhU8F9mEJ+0TZ7Fky0sDqZnHlTzgFbk4lpcsmjluJ8/2hik2hKBhSkpXMYgEjGoJrjXpKlgOQM27nd+2iL3J2LN9yRj+uJizYJf3aTzMVLfOxLPT938x4xfuUYwhOmMDvJyMO/aRX6jDMjZmeuUkbqSreAUSCzUyBgjYtn7QhSCcB4sqhDdIbbYrClZI+FKv+IJBHD5PCsm/pwTiwpBzoFMTk2fnzhHXkPJhm29qU7qQ4Gbhqd8Ardds+dQJBYjF8IYdHzMSm/wCaAxQl613qPzEcpvxZWDhAVlmWI5hsu+ESOsZV4jLCSKgilOB1iuuUpvhMVlXshTDCpJzoQQHD1yjmdexDAAknRxUe0TeKPQ6myteFlmKlqAQchT1EJdo2atRxqEk4TriljXmpxD0L+CaKSvwT7GIDfcs1AWDT8Lg8iHrFsaUVoSbchXl3HPEoDsy7mgKTwZmNdY5NyWl/8GZ/tMOiLwlBIWRQ9XByINP6xku9ZbMlRz1xFvGrQ1oTYhTrgtNfuZhfQB4yH9d6SxmTz3VRqDyBRwlJZxwz5/TxGQ5etIqf/TQTg7QULEP9A90bm2rCkuRhydwx5RAsjhZClEOKg0bVtPGFi9k5MNfSDFqtQ7NbKrhUBUOOmusDbps0ubNkpBUog4l4gcgxoST074ol5KRzcE412MF5dlKsyJZQkqOEEMCST8TvoH8oqKueQCkIEwKIJCUHE/FgxLZxNtRNCJZURVTN0H9Ir7IT1IRNtKwQXwpxO5Zj5k/8YWLajaZ06k97I7Z2DtNlfFlVaXbQ1cH5RTsU6zSiodm4zBJqDpXNoMBUpv7wtCiVVC611wgZM/nGjY7GvQcAUlQ8vnB5N92LxS6QmXreWOYSDQfX10ipY5xKyWJ3dId72ZKQSErQlgNwOOZGXfzgNOtbOBug5hLB+4RRSVVQODbuwRPtBIFcsoMS0NLVM3cUxsaiXUU0+7GrEs/IRUn2ATQVINeIqCf1AVB5iJLYsypKEqzLMxBonPKA3dJBqrbBQS6lKP1WLdyJItEogmsyWCzs2MZ8oZbol2JMmXNXNQ+HEpG6VP8Alqc+XOJZd82efNlSkSVb8xAJUoDCHqAEk8OIh7fRmrdjNtFOJkzHLaeJqPSF6yzqJAAfnBTaikshLlONPEty8/KFP7UpwA+jUNXiNNlVQaTaZai3aSw1GBS4PDPjHMsAKL1ICvRoVZ00pny0KUrAFgYSVMz1YPTug7aZwdRSF6/hPDo4hpQoSE+QX7PdpwFacBHCiKOeYP1pEV3WsTVYUhTAAkqAAHCr8RG59qlkhCXcOWbQUfg2sI00MZaVYiQ4J6s45cYiXMCQAAPL2iKSnAofCDQsuhGuRyeMtV4yylTYQM2diTq0GrOui1JAKEuKMW7yTHSrNgDivOlIoWS8E9kgOzjMN5vkYxNrSxA49X511hWmgpki150cdfOMiMrf5RkLYwYtMlGOUAA4ViFNEpJbgKgaRZUS2QPd1yji0LSFJca5x0F7hwkPUB3oYOxSvPsfaEA1caUMWpNjKVYgwIy3U+winaJik41CpTLOVGZJrEVzW61KQk4AUmuOYDiPQD4hz84dRsDZaVZ5k+dLWsBAlhQclJxPQADQ64oo3hKmT1djZgMEs7633cRqAOLZ98HVWWdMTVWE1qAxHMPTugVM2ekhSlTZqwScpYCaMwBzBFM4ZQ+Q/wDQqS9k0hu1mpBOZce4hZvCb2cwoSBRw75tqCNDDpJuKzEndnHJt4serAHveJLVdFiUAlSUpI5zHp+omsOo/IrmxB/+s4wqJbgaiOUrQciSesNy7hsq3CUBIGocqU+TOWHeIsSLjsiQMUli3/8ARfmx9IOjucvIgTQQp0kjmHBjcyUpSSpRKlfCHNfPhHoarns53kyUu7AKWsue9RivIsaO0SMElCcQClApcVYihLHSuUDl8Af7iFdt1zVqwoQpRrlQU1JOQ+cHNmbBNTbJTpNFOTm26dYMW639nMUmSEjECAEpcliwduYd+BirdNpMuYZs3ChdR2bEZ1KqFnJeC5NklSYz37MwyVvxT31+vCAGJEpKapK/1UCf6cY3et9otCUhIKVJVvhiRhbN2oHpXjAC32jEX+cLCPyNkn6dFK9pO+TiCiD8QLjqkxeum+Cs4Vu/HjpWA86ZSC2yVjQe0mzACEMlILM6tSDmzecPOuOxMN2MsspTZ1uoYlLFAcw3DhUwEuQD7ZKf8xDcd0t7RNasZUVFLI4qID9BnA9c3CUrAZSVJKS9CQcoktmtqkGdtEkKE5IqHSrgRl4RzJsScAWrswkpCgGxEg5cOMTbU2oKK0BmbXQviJHcSIrbFp7bDiTuysyfxFyUJ6AF+4cYXahYNXs5nWLs0Fa0hKXZOW8Dq2fjEeFOgFahsucdX/bStZQqrEkHxpFOSSwAFR9NHU2rZ3R1aSwNSKaE+8biO2/Ca1asZFIJUTm3YyWizTVLScYYMSQg0zcMS5/pF0fCWWHyDJpTNw/vFUviCw+TEO3e2RiylCSKBtS1GJ19YhY5VnTFgTCkg0qCKkUByPB4vyLxWlIcF+Q0+XdHEoBKJp0bM+cDV3pL0USRwEVghWEJ98TPgSFlRr05U1iay3WoHGtR7RQY8AOEAbPblpUFhBUM3Ygv3j20aL9rv4MxTMlq5poPnFKFbL05eE4e0PBy/wBERUvIOEpMxSlFmDJy1OWfKIE2gqAqFK6gADlzgqizpSndSQSKk1fodI44oybPh+NRdWTUb9JrU9IoWydh/wAxQUMk4gxJLccu+C1rs6SA9DodfKK67NKV8RfkEinzPfAW2Gytd9hmYkKMw9oSCkO7V4nSmUMN5XDIWlX+UCStQQEgKLVUQQxLdNYCWPCma4WcaS+BhhZmFfwk9GeCsu3CqVzA9XSKMMiDBugPYEs92GzOqRNQQumJSUluQZTQLTZEpnBU9QUgEkgPUtQUJDV4wdvi9kOgJQVnN8WTcy7mBU6YlRLpYDMNw1cCuukBsCimQWqdLH3ktACgWBS6Q2rgfF3t0gJO1HCkEbYhw7Uo1COL0oOEDrSeA5fX1pBgJlVIH2kN+0NGzrJkylBAmJK3mgOVApUcKm1AGYHEwq2gw5bFqSqy4TmJimPMsQ1OekHJ7TsO2WL2lqUd0YwEh1UblWFqZacKsNCDmBl48YbbVKxFiVNV3ZnDsNSS9WPlAG22JAqQkbzAEFyHZ2ChxHjEY0jTJtlG2W7GlSi7l37/AGgqm29hIlIlK3hvLZqkje9W7oFGYAGCUO7UQmleYL+MQ2i2L0JYjSle7WH43oW/JpdoJU7HCaOQ3WCtnnJILZ6E+LekLyiSpi/eYupSoB8RY9PkYZxE5Fm3TAza1f5xkVZ6QofEp+TMfKNQYpJCt2PCcYIxMXIyyA5vFiUSC2uh4j5/KBtjnKXUnR6RxMtKklwYzcS2w1MlJMuY5YKDeYHrAmziQgVRXjEFutypiN5gxGTjXWvKO5IdFa1EWURei8ZMp8QY0p9GMtFrlkV0y4+MBZk4uUvTLWIJyWVTgNTxg1R3Yfs8kEOpTK/LR/H5R1a5nZjcdIGr592sAbXNKVpIJdm9osLtqkodgajMPB9T6EfFdlg3vMJqAR1Yjo0UrVeykrdIDDR35RXFqqN1NS+R8M8okTaCoCiRXQQetHLatF3ZqaubayopZJQoqHEAUanFoL3jjM1JTRKQyiwdiaA4gxArpxivs3NZUygcIAfXeWAa90X75cJYFQfNiecBo5Aa8SFLSMJAZVQEk0UACwDDw1ijaZYCiXyGRHvpG56f7xLRmns0583JitarQcZFPAPXnAocin2ndz7nplnk5gIm0kkgwQtayTnnAZZ3j1h4kcuyaamGbYeewmIcvQgO2Y/avSF+yocsYuXFMKZhIb4VCBk3Fo7Fpjba54TQkVqSxoBQsNT8XSBE5Y14uzB2bNROjpETG1liWDuA7VZohRISoKcfCUsKs5TiJbqTEEqRrvwC8NaAHLL/AM84hnSyK4W4PzcaZ5GNT5pZ35+BjlVqVk9AKCLJMk6IDKIIFKmjRMgFzmRGS0vXvgvKlDAC1XNY6UqAo2CFBsnIjIITkBnFDyjI5SsVqj//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i.istockimg.com/file_thumbview_approve/11382382/6/stock-illustration-11382382-jewish-priests-and-herodians-discuss-jesus-chri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660" y="2028555"/>
            <a:ext cx="4530725" cy="314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08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3:7-8</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Those Who Followed Jesus</a:t>
            </a:r>
          </a:p>
        </p:txBody>
      </p:sp>
      <p:sp>
        <p:nvSpPr>
          <p:cNvPr id="5" name="AutoShape 6" descr="data:image/jpeg;base64,/9j/4AAQSkZJRgABAQAAAQABAAD/2wCEAAkGBxMTEhUTEhMVFhUXGBgYGRgXGBUdGxgbGhogGhcXGhobHSggGBolHxkYITIiJSkrLi4uGB8zODMtNygtLisBCgoKDg0OGxAQGy0lHyUtLS0tLy0tLS0tLS0vLy0tLS0tLS0tLS0tLS0tLS0tLS0tLS0tLS0tLS0tLS0tLS0tLf/AABEIAPwAyAMBIgACEQEDEQH/xAAbAAACAgMBAAAAAAAAAAAAAAAFBgMEAAECB//EAEEQAAECAwUFBgMGAwkBAQEAAAECEQADIQQFEjFBBiJRYXETgZGhscEy0fAUI0JSYuFygvEHJDNDY5KissIVc1P/xAAZAQADAQEBAAAAAAAAAAAAAAABAgMEAAX/xAApEQACAgICAQMCBwEAAAAAAAAAAQIRAyESMUEiMlEEcQUjM2GB0fAT/9oADAMBAAIRAxEAPwDzREdmOZcSFMcKcxkbaMEA4ZdjLwGPsJhOEupA/UNOTh/DnHogkYRQNTu6R4xInFC0rTQpII6ioj2WVPExCVJNFJCgeoBy4xmz+nZXG70RyRukfXLy9IjkqFKfQjiYSHoHIqR5U1ijfVoXKs8xSVMQPiYUdqB9HpEY7ZV6Ebam8zOnqrupJSnhTWA8baNpEb1pUZnswCJ5aI4QiLyE0Ec2KchEctExTGdlC2GiqUxvBFgS4jUI6ziEIzjl4nSA8aWgQbOIW1h/2VvUzpfZLqpAFaVSaAnUkZHuhBaCmzs8ptEpjmoIPMKLEe/dCZI3EaLpnpKQACGp1itInJJSlxr34foPEn2bEfhy4k+mUb7Fid0Anp9fQjGmaKN2iYPr1jzTaW3drOUx3U7qfc+PtDztBOMqQtbs2TMxJoB4mPMkRpwx8kcj8GYYyOxlGRcmQyxE0RyhEikxxxwuIyY2YwiOAaj0/ZVZ+zScxukDganhr50jzQCPWNln+yyQMPwDSI59xK49MnVLBDPzrx74WdtpjWdmDGYBRuBLUHJ+4Q1rkvUYRmHdXiz174UdvkBMpCeKyczoDVv5oz4q5IpPoRo2kRrDEssRuIEshEXUmK6conkQrASlDxHMcRIFM8ZMS8KEimxkpD9YnXZ3/rHMmWz0aOsNFcS6mIiC8X5cvPKIVyHLvHWCistDRqzqIWkgsQQQeBGRiabLrnEShTpDHWeyqkVBJJPcIqTpRclyaUdvlFuYogJxGrCoSwJ1oVRXSFYn45Zxgs0ipt3PV9nSnIFYHVgTn4QiJEPX9oUv7uXWmJRy4iEcCNuL2mefZyvKNRpZjcUEMlCOyY5k5RtEcE5KYxIjsiCVyXNMtMzAgMBVSjkkceZ4DjAbORQl2dS6ISpR4JBPpHoFwW1EuzIQpUxKgCFBIG6XO6QQ4NYbrrkJkp7GWlkoZhqXSN48TzjV+2SSwWuii7KSN7+ldYzzmpKi8IUxcnW5IGUwj9QI0zokQq7X3kmchIBqFZcm6ZwyW+eSg5lgSHbJqZfPSEO8EEqoHOfu8diirs6d9FEROlFImVdE0IxsG6h/CIpJeL3fRNxce0WEpoDHQEbScgOESmXSFsFEalxLLeIlpYxPLUzfWUAC7L8mUlSSTTh55eEQCZKJbEMXh3VgrY7nnIkqmFC1TCWFCyQdeHCFWfKViIL0/NCKn5NDjSDSZBAV/SKU0HhSLd12lUyWQouUsObHLwZvCILWk5QV2TktFKbLiIBw2sTLUY4UhooSPW1AhAcpLADE8VTbswCnVv6wr7EWvEOyWxALJetDp3GCd+S5dU4EuA7gfTxkcUnRqW1YI27mFSEF0s5ZiXy6ZQk4otXiRjIAYBvSI+zDRrguKozz2yNqRqJJiWEbhwEcsRMEUiKUItoEBhSI0SnOfXlBOTeE1EsIlLVLSSxCKOcwVHMnnlSmUVpqMCEFt5ZKv5Ruhupxf7Y7siDMUmXLFVqT8WjUHdU+EI2PGITubbC0yFgLV2qXD4viYcF5u3F4aLXeip3azWaVgCsaVGifwpwuQpsy4FSYVbz2bVKmjErGSCohCVMAmpzHvGxbTJlGQiYCCWUMP5swH4cojKpe0vCLjuQbXKVMlJW6QFo/EoDJ0a9B4wvWiygTCh0uSBQ05CHKzyj9jlPSi/DMt5wmWeWmZNSVZKmVS1ADU11MGLqwVbHq9rkSlAAKgQkDIFNBpk8Il03UmZazKX8AJJY4XAD5n4R9Zw3W+SqWiatKhhDYEhk6gFylmAcUhe2YWpC5low4sCCSSzBSlBs81MFHugY5abQcqek2NdpSiWlk2c4KD7tKiG5nCAfEwoX1KQFvKxYDqpCk11FRDPaLZMmkGcsdmoDdYapJYtTMeEdoKJ9jwDJG7zHZsoDvQR/thIyp2NPG+NCHML6REomsXbys5kzFSz+GnUaRQUrONMTFJbHmyXvaJstJlS5eBVCpZLuCxLOKc6wDv6yoE5IEwICiy1Vwhg9M8/eKdy3rMQpMoKGGuEEUdTkuzHU6t5Rl72krUE7uJ2ThyLlnZ6RFQcZGxTUoX5Kd1zQiYol8O8CMi2hI8POClplAsQeenlSGUbEm1YZiF9mrAnFuukgfE/A5+Aipe2ydpkJoO1QMlAjE3McekMpctolOPHQrTZI/NEM3nrFhZzBDHnx1isuKIixg2NknGVJlqUARUAmuZFIJX2FBZcMF5vmKxT2FsyVLJIqkgjwNIaNnbSicFrMtIWJik5AkBKQUlyNfnEXuReGonll62dp0xIqyjFUKj15S3CksGxtUD8oPq3jCbtPdsvEVpQEkFlhIYGrBTZA00i/KtMlwva+4prWTGRLMSztGQwpFIEFbmsKp01MpOajU8B+JXcIFyMoctk5M2TJm2pGBg4OIFyAASEkGmY7wIWbpBj2CtqFp+0qSlwiUBKSRwSG9XL9YqXZurSSWAUC/v5iNIJUoBiok5cS/rERlnEAeLN4fv4Qniiy07PRr5tvZyzOKnODCHG6cWit4PlpHndn3lJbNwfOILfaJhdJUrAFUS5YcInuZYxAnl4VeBjx8IjTycpUO9/WlarLJSklJSop6ghwC2lDCzPSUJxgEBKgDTJX7wdtt4S5klSQSFomJUKEFmIeo/UYFXxaCZbhwFMlSeLVB8vMRONp0Pqm0HrRdJmWdOJeJbFRJJoXfvZIAbKpMSbOWZIsSnAIWqY/SiS3gPGAtkvpSZJxVZNOb1Ajmw2pQkBALBSVv0Yl+VW8I5RdNHSq0y9Z5alyJYc1QsgO5+JYHgGiXZBaUrtEp9xSiEudQ4HeQfSMlWpKLNLmgFgZgSSzlNcx1qIBXdOUxW7GYVKbVtD1zzjoxcrQck4xSsep11ImTVqUhDkgAlDkNmz0OmYLMc4DbUbNywMaNw6kAYepYM3GkUbu2nmSltMeZLH+5IyJBObcCYYZl6ybQUypc1JKilAQSxJUdQawrjODJRlGSFXZTY2ZalqKyZcuWoJUrUlnwooxLNXKozhguLYZCp6lLDSEKWAMRxLKVMAVZtRz3Q93bYkyJaJSfhQkDrxV1Jr3xq7gwI/XM81v7xWUmxIpIvykpQhkgJSAwA6RSmTHpqc+jZRPOLkh2Ap7kxQs63xKNKEl+f9YVMNHmW0VkKlLWPwk+ANR4V7oX0zQx+qQ9XijE7D4ipPiMMD7v2SlhCTPOJZ+JALBD5O1V1oSCPeGU0lsEsbb0V9i1YcahWoFOLH674P3BYuynnCxlzfib8KklW6OWEnyinOsxl4ggCUmWlwlKU/FhJNVAnMPxrEthvYSpclU5bqOFRNGL6HgWLRJyfK0aFjqNHNqJTMw/6iq9UAD/AKq8IobSEGdOljIMP+DnzUYJ7T7ixMFUkpW4rRyfcwHnb1qU9RiHfuiLtkoL+hMX8MajoijRkUM5zIRDbaLalFgRJQoFRU6k97uQQ/CrtC3diHUkM5JA8YbtsEYDLQWCkgkkVfIAA0YUhJvobErYK2VRjm1BqKDmCGA7/WDu3t1pCsSAAAECmjUIPGp8oH7Gq+9Q7OVPn0NfrSPRL7uPt5aq1UFN3jd8DXvMZpNqdmxUkrPHV2czAR+JvFh6xBcMzDMD8awYvVCpLHCygoOk6EhlJPQwDMz7wqwtV2D0i8XaYuaMYtUOSrcgmak4cK0gZtowO9qGBgRJsvaAE1b8IepzqOEdyr0SU7uIEJbSp09o3c88hOI5Vf2hGqRy2yttJLwDAnVj3OzeIgcm8FJllNC6cNcwHq0Wb+nlc0lsgEU4jPzeG3+y64kfeWqaAVpJly0muAhIKl8MRCgByfjR46hslkbcjdq2YtJsclEuUpTIdVQKqLmhY8YD2y5bRZ1S1TpSkJbCS6SHLapJ5x7Cic4oaMK+rQubVTwqUp2KQFPwPLu9uOSRnxOmudHlq0nE4FKg99Ic/wCza6Euq1rqoLEuW+lN5Q5mo7jxi7cNwWKYiXNKlKxMcMxSUs+hAAdutYYTJEoYEpCUkOnCN10kmjcX8opkya0ThCnsv43J6t4f1jmz0WsfqB7iAfUGOJa3BI4v6GNW0KCkqQkqd0kDkXS/JnD8xEl0OSFbuDr6a+UVFTwJS1cX9WHpFlJIKnFGYJcFVNc2BObawJvmYlErCKDEBXxMc9bCu6BFjUlIJUWZ1F9HOcL177QF0qEvdyqd4pcg8hllFy8FOtEsFzMUqcr+CX/hjvUx/lgLPuS0TUFUqWVoU5SoEV5gP55Q0Yx7kDJOSdQDsy347KlZUKy15kOpnQkkZktnzgJd8qbaEBMlJKfhUoiie/VhoOUXbq2bXKln7XMKUH/JSXJ5E/h/lrzhk2cV2r9nLCJCKJoySeA48TxpXOJtqN1sum2rejV62ZJlCXVgN08sm9GhQkhSVqBzGR4gHCD9cIfb9AEtaiAwSSfD3hNx4pKVkurfqcyxCS/OqD3GDhm5KmLJU00KU5GEHi59YyJLYp8R/UfUxkakZCzswD9plFgWUCx5Vg9tulXaoUoZp4unPp9PFDYiz47SOSVH294dNqbpQZOJmwAGg0cP4xKb9RXDFvQgWAKQEzA7pKSUjgC5fXSPdbvtKZ0oLSQQoUI8jHkV0LwqCuCK89394bdj79CFiSuiVICxwScTNyeIzlbN2XA1FNAr+1CzJRNlVGKbVSQzugjebgpNP5esBbHcWOdLQFUU5VhYtUDXLSPTr7uKXa0KSsILkKSoE4goDClWLQAaVFYRZ1jnWGckzBilqUwXWoDvhrQ5Gukdfp0Ri77KW1NzmUlYloUUyikqWwD4nBOEZJBArzivcK5UqSqbODpxBhoVBJU3M0A/mfSCu1d/SptnmFEx1FIQzLBYqDvl5ws3BbjiRKKEqAWFjE+EKCSmoALje8oaCbhsE36iraAoEFVCt1gilSa+Bhw/s0vImcuQp1FaSQQcL4NM2Lg+UC9qJX937YkKUTKOJgGBSSQnglzlCtIVN7RKpOPG4w4HxPyarxSPqRKcqPf7apMtLzCE6BIJJUdA/sI8x2t2hVO+6kAFBXhJTUqKWOFIGSK6Ztm2eWyyXpOSEz5wIUKh0AgapUUgO/BzlWIbVdxsshBQfvCVYmVQijAhqZRO4p/IYxbJ7vkKkj71SkkpOGTiLEv8akuyQOcEtkLzULTLQl1IJKVVOEYgWplm0IlovRR08Wbv4nrElw3sqSsuosSlT805Qf8Ak+2O8sfaj3pM4M1BwpFW0zyQyVueCSnEekVbDbBaZKJ8pZAWHI3WByUMqEEGBt+TZCA81SQc8Ts3hAJlufe6UH7wYVga0po75ws39fQmhkkFgSW9YXrz2jBdMpUxY/MrXomvnFW6LUZilpIIOAuRmGIJoWpTSGUW+zpUotoktE7tCucgkBKOxS5qlOHDiLcznxEErj2r7Gxplr+NBKRzTmMuGXdA3DKdkEAqJZnauaSM2PTWCV2bGrVMR2isIYzCgVUEigJLslz308GyKPH1EcUpOVo6ucTrbOV2iViUn43BBLmktPAq14B+MPuPCkBgGDJQBRI6aCI+03QlDpA0HziMlqqOVSeAEYZT5dGyvkAbbWvDKTKfeWcSugy+uULd3reykjSaQO9Af0iLai8itZWfxUSOCRkfeOrtLWNf/wCn/mNmGNRJ5GL9tXvLb8yj5mMiEh3JzJPvGRdGZjj/AGby/vJq+CAPEv7QzbZWoizEAu9PIkegha2LtQkpWo1yp6RNf14KmoCSEtiDECpc6nUNEJr1Gr6dW0VUJ3e75CNFW8vkgDzcxYsmdeCv+0VzXtDxLd1Ige1VsJ2LayZZDKE0mZKWH/WirFtFDXQ8zHoEqdItcimGYhQoFOR+yh4g8I8ovBIUbMDkH+cOcu3hKUEMlyElX/VxqH7xxi6xco2uzxc8uGVrwVLx2NTJOFU1IlTSySoVcu0s8SdDyy4oc2y/ZrQUkkhKgxZnHFtI9Ctc6daFLTNAT2ZSZYCnxH8UxKmBcFg2YD8YR9pJZ3VlRUSpSCThzSxGWdFJ73jot3xZz9vIlv62A2NCHrjR4JC/bDDDsld4s0l1DfWHUdUjMIHDnz6Qk3cjHOkpNRiB7gXh5tsz7vqw+flC5PSuKOxx5OwlKmY3J7op2uUCkhaQRoDmdaDN9acDHFntGAYiCaEgcWFAODmkQziv45nxroB+VCano5Ap0iKW7LVuhUviSHUQNCa5wJsCMa0J4kjyeD17VQk8XSfaOdg5INsS4olKy3cB/wCo2Rl6LMmSNZKG/Y6VM7FUtymWJpxNnUCgfLwgbadk584zVFYwoWAkqLkjgAzUBAj0SwWVKFKwpABwlu5orzEYJUwfqUfBmjOm7soI9huaSiQtag5YEPpoqg5iAFwyQbYkGiS71IozgeLQ4bRyGlrw0o9NQ4Kh5QiyFYJiVOxFH4EMQffuh49MvGKeN/c9Ms9z2eUykJ3uaierPlwflG7asCYlb4SlJSQ7BSSXYvqK+MItpvCdIWiYFlckrCynNgVOz5seuvOHSaqQtOPEFJ4jDr0iWWL7ZDG49ItyrZLdkqQFHIYgSYWL8vbElQBaWl+0V+YgtgTxeOLxtjJXMkSVlAACpiXJY6JUaJH8LmFa+UWk4O0kqlSzRCSMjxOuLq0LjxWyspKIPttqM6YVGnLQAZCD9jS1i6zD5AQEs9nYE8vWGKXLaxShxKj4xtVKkiFN9itPND1MZGTw4J4kxkMiMuwzYJrAj9SS3EMaRtE50j+MeQ/aKtlJekT2YfB/GT4CJS6Nf0i/MDFmoCo/qA8YglH7tXMxMrUDn5xAgfdE9PeMx7SKt6zA8jQOQ/BxnDDY5oXLY6GvLV4V9oKIlngfnBy61mXLxLQwXLEwDjT3z743YfYeB+IKs7JDalBRSXBBxgB3wqDg0y3sT/xQu3pbxMOFmYksGZyAC2v4R0DDSrRIs6VJZVZi0EqmfickFv4WYNwSOsJ9vs6paxiYguyhkePQ8oaUU9kISa14Otnh/eOgV8veGm0TPhT/ABH2EBdlrN8cwjPdHkT7QctkvCELLMSE+JL/APmMmR3I3YFUSG2KJl5s+FPMOpnHR3jq1TjiKR8MuWXrxFB5gmKF6rKVpRwKH71UixbFNLUT/mL8oStFfILvOkiX1L+EcbJzim0YhmEn0Hyju+S8gclRUuWkwEcf294tHcGZcq/NR69s3e/bZhlYfQxcvRO4vgQrzEIdx2pUuaoA/CsN0Oni8P1rUFSwRr7iIhapi1fZxSjzlkjwjzYJ31A1oT3l/wBo9PtsrFLlg6ho88kS2WvFQh/LSHg6srBrgw3NsZnpSmTLMwBCN1HAJAKiSQE1DB+Bgh/Z/ZVyjPlrSU/eJLFtUngawUuFJsti7Rt6Zvt/F8I8K98QbMzSsrmqB3llj+YJDOOWIqEJlncWvBLHi47DdsQFhYVUHOF3aC0hU5MtQdJC1vqFJbCejFYg+qZ50hMtqsVpnf6csjvIJf8A4xDHt2VFCUrcbiRDRaaWeSn9A8zCvLQyUHv9/eGK12kNLA/DKR4xv8kkLNpDJ7z6xkanLdJB5+sZFEZWE7HL3geoieShlIHDF6x1diASC8dyazEnk/jWITZ6H0a9VkxVRRiOcWld0dKND1jVrpLVyAiSPVl0/sVL6l40y08VJT5tDfacC0rQSwCQA2jCFS+aIQrgUnzgnPn0Vwb/AM09Y1/T7ieJ+JazfwR3dbU4aK3k0w97k+AHiYBX8pWMpOQUVD+cv8/GJrtsImBaipSSgFWIcsxAaZNKsy76mKy6MUVsL3fe65UkBKg+IuDXq3CD02Z2yCHdiCOjaesLOzd2pnTSVh5aBiUHIc5JS4qHNegMNFuudSAPsxSgAFShMJwpau6akPWnpGPIkpfuehim630CsRmzJShmqhB4pFPaL9+SyCkaIS/eYD3da1Iny+0TgdjqxxjdI4OGg3fs4KQBqVYfCFkqaHjK9gu+ED7ODq8UbvDSyrX96xevUfcEcGinYVDsz4RSD9JLKvzP4D0ucyyfzYVeAPyj0awzcVnB5HyPyjy+ykqCOIdPyj0bZyc8nDw94k+zpFS0I+7CnyURCHbZJTNmPwJfjiMP6y6ZiDkFesK14SMSkS3DTJqEP1U3o8cns6IY24tmCSlI0DtzZkiLdyyymzyUnNKGPUgOfGA20kntrRKQcjPQn+UJUpXkPOGR6nrGfLKopFf2OAqvfCJj37crk3kr2h3mfOPPROcWzn+4hsCtP/eRZd/74BILoRyHu3sIhXNUFYga5d3COrIXH1xjrs2jd0Znsr2l2jI7tUogesZDxJsL2IsCeRi1IT94QNE+g/aKdgqGPIRds435h5fN4z5D0folqzZyji0n7tXdGxkIjtXwHuia7PTl7H9jV+/4I6D1i5P+AqHA/wDURSvv/B7h6xZWt5JPIedI1/Te1ni/in6q+xTshw2eaeTeML6IOWhbSlJGsBpSHpqS3jFZmPGtjpszZezsyC29MUZiv4QWR9c47tto7UnGfuyWIGo/KP4iw8YsleAJRwSEjoBFALHaNojLrxjzrttnpxhUaKN52slE5f8AqjD/ACMAPF4IfHLVSoZYfp5wJt0siThOYmMepIJMXbDeOBK0hJWsJNGoAKOTnrFK1oS6K1vxGSsq4QNsatzviS87yJRg3Q7Pm9c+5wRGWJO73mHSqJKUuU9BG7ZoFDyUIe9nZ29yUPaPP5Jw9mvTIw13FamWBwb684lL5Gl0MVqQAJpOVO8mFSzjHapGRZZP+0FTjk4EM99L3cIq5DjyBhRvCaqzrlz0gnBizzUGOY/CGNBnArdAj0ELS/8A9KVXdwrU2jgM/WsHtTABEucbbLVMRhAlzCFByFBRFHbOuXIweepjNm8fb+yy7K1tUyVHgI847Slp5/OH69JjS1nlHnE1TdqOLesX+mWmTyOqI7Ch04uBic1PKO7AgCV/MY6XLY0Eam9mdFa2ipaMjdoDk9IyGiKx3suyASzzi/HBT/tFqXsooY2mA4v0n5xYTbbS1ezJ4geNI2m3Twz4VHOj+kZ7vs0wnKCqIAvO6FyMJJCk5OHoeBgPbDuHqPWGu8rwWuWpK0pZVcqgirvClb6JA/UICWz0cWVyxO+zL3P3J/hiazD7tPApr3ViK9P8FXSJLAoGWgcm8o0/T9Mw/if6i+xRthdJJ1iG4pGOekaDePQV+Q74sXhQM2R9Y42fmMuY2eAf9g/tD5vaYsO5IYp851YzoHgYpVAXYrWPAF4kts1kAP8AERFOfN+8QkfhBPlGOKPSk0jV8kCmhU8F9mEJ+0TZ7Fky0sDqZnHlTzgFbk4lpcsmjluJ8/2hik2hKBhSkpXMYgEjGoJrjXpKlgOQM27nd+2iL3J2LN9yRj+uJizYJf3aTzMVLfOxLPT938x4xfuUYwhOmMDvJyMO/aRX6jDMjZmeuUkbqSreAUSCzUyBgjYtn7QhSCcB4sqhDdIbbYrClZI+FKv+IJBHD5PCsm/pwTiwpBzoFMTk2fnzhHXkPJhm29qU7qQ4Gbhqd8Ardds+dQJBYjF8IYdHzMSm/wCaAxQl613qPzEcpvxZWDhAVlmWI5hsu+ESOsZV4jLCSKgilOB1iuuUpvhMVlXshTDCpJzoQQHD1yjmdexDAAknRxUe0TeKPQ6myteFlmKlqAQchT1EJdo2atRxqEk4TriljXmpxD0L+CaKSvwT7GIDfcs1AWDT8Lg8iHrFsaUVoSbchXl3HPEoDsy7mgKTwZmNdY5NyWl/8GZ/tMOiLwlBIWRQ9XByINP6xku9ZbMlRz1xFvGrQ1oTYhTrgtNfuZhfQB4yH9d6SxmTz3VRqDyBRwlJZxwz5/TxGQ5etIqf/TQTg7QULEP9A90bm2rCkuRhydwx5RAsjhZClEOKg0bVtPGFi9k5MNfSDFqtQ7NbKrhUBUOOmusDbps0ubNkpBUog4l4gcgxoST074ol5KRzcE412MF5dlKsyJZQkqOEEMCST8TvoH8oqKueQCkIEwKIJCUHE/FgxLZxNtRNCJZURVTN0H9Ir7IT1IRNtKwQXwpxO5Zj5k/8YWLajaZ06k97I7Z2DtNlfFlVaXbQ1cH5RTsU6zSiodm4zBJqDpXNoMBUpv7wtCiVVC611wgZM/nGjY7GvQcAUlQ8vnB5N92LxS6QmXreWOYSDQfX10ipY5xKyWJ3dId72ZKQSErQlgNwOOZGXfzgNOtbOBug5hLB+4RRSVVQODbuwRPtBIFcsoMS0NLVM3cUxsaiXUU0+7GrEs/IRUn2ATQVINeIqCf1AVB5iJLYsypKEqzLMxBonPKA3dJBqrbBQS6lKP1WLdyJItEogmsyWCzs2MZ8oZbol2JMmXNXNQ+HEpG6VP8Alqc+XOJZd82efNlSkSVb8xAJUoDCHqAEk8OIh7fRmrdjNtFOJkzHLaeJqPSF6yzqJAAfnBTaikshLlONPEty8/KFP7UpwA+jUNXiNNlVQaTaZai3aSw1GBS4PDPjHMsAKL1ICvRoVZ00pny0KUrAFgYSVMz1YPTug7aZwdRSF6/hPDo4hpQoSE+QX7PdpwFacBHCiKOeYP1pEV3WsTVYUhTAAkqAAHCr8RG59qlkhCXcOWbQUfg2sI00MZaVYiQ4J6s45cYiXMCQAAPL2iKSnAofCDQsuhGuRyeMtV4yylTYQM2diTq0GrOui1JAKEuKMW7yTHSrNgDivOlIoWS8E9kgOzjMN5vkYxNrSxA49X511hWmgpki150cdfOMiMrf5RkLYwYtMlGOUAA4ViFNEpJbgKgaRZUS2QPd1yji0LSFJca5x0F7hwkPUB3oYOxSvPsfaEA1caUMWpNjKVYgwIy3U+winaJik41CpTLOVGZJrEVzW61KQk4AUmuOYDiPQD4hz84dRsDZaVZ5k+dLWsBAlhQclJxPQADQ64oo3hKmT1djZgMEs7633cRqAOLZ98HVWWdMTVWE1qAxHMPTugVM2ekhSlTZqwScpYCaMwBzBFM4ZQ+Q/wDQqS9k0hu1mpBOZce4hZvCb2cwoSBRw75tqCNDDpJuKzEndnHJt4serAHveJLVdFiUAlSUpI5zHp+omsOo/IrmxB/+s4wqJbgaiOUrQciSesNy7hsq3CUBIGocqU+TOWHeIsSLjsiQMUli3/8ARfmx9IOjucvIgTQQp0kjmHBjcyUpSSpRKlfCHNfPhHoarns53kyUu7AKWsue9RivIsaO0SMElCcQClApcVYihLHSuUDl8Af7iFdt1zVqwoQpRrlQU1JOQ+cHNmbBNTbJTpNFOTm26dYMW639nMUmSEjECAEpcliwduYd+BirdNpMuYZs3ChdR2bEZ1KqFnJeC5NklSYz37MwyVvxT31+vCAGJEpKapK/1UCf6cY3et9otCUhIKVJVvhiRhbN2oHpXjAC32jEX+cLCPyNkn6dFK9pO+TiCiD8QLjqkxeum+Cs4Vu/HjpWA86ZSC2yVjQe0mzACEMlILM6tSDmzecPOuOxMN2MsspTZ1uoYlLFAcw3DhUwEuQD7ZKf8xDcd0t7RNasZUVFLI4qID9BnA9c3CUrAZSVJKS9CQcoktmtqkGdtEkKE5IqHSrgRl4RzJsScAWrswkpCgGxEg5cOMTbU2oKK0BmbXQviJHcSIrbFp7bDiTuysyfxFyUJ6AF+4cYXahYNXs5nWLs0Fa0hKXZOW8Dq2fjEeFOgFahsucdX/bStZQqrEkHxpFOSSwAFR9NHU2rZ3R1aSwNSKaE+8biO2/Ca1asZFIJUTm3YyWizTVLScYYMSQg0zcMS5/pF0fCWWHyDJpTNw/vFUviCw+TEO3e2RiylCSKBtS1GJ19YhY5VnTFgTCkg0qCKkUByPB4vyLxWlIcF+Q0+XdHEoBKJp0bM+cDV3pL0USRwEVghWEJ98TPgSFlRr05U1iay3WoHGtR7RQY8AOEAbPblpUFhBUM3Ygv3j20aL9rv4MxTMlq5poPnFKFbL05eE4e0PBy/wBERUvIOEpMxSlFmDJy1OWfKIE2gqAqFK6gADlzgqizpSndSQSKk1fodI44oybPh+NRdWTUb9JrU9IoWydh/wAxQUMk4gxJLccu+C1rs6SA9DodfKK67NKV8RfkEinzPfAW2Gytd9hmYkKMw9oSCkO7V4nSmUMN5XDIWlX+UCStQQEgKLVUQQxLdNYCWPCma4WcaS+BhhZmFfwk9GeCsu3CqVzA9XSKMMiDBugPYEs92GzOqRNQQumJSUluQZTQLTZEpnBU9QUgEkgPUtQUJDV4wdvi9kOgJQVnN8WTcy7mBU6YlRLpYDMNw1cCuukBsCimQWqdLH3ktACgWBS6Q2rgfF3t0gJO1HCkEbYhw7Uo1COL0oOEDrSeA5fX1pBgJlVIH2kN+0NGzrJkylBAmJK3mgOVApUcKm1AGYHEwq2gw5bFqSqy4TmJimPMsQ1OekHJ7TsO2WL2lqUd0YwEh1UblWFqZacKsNCDmBl48YbbVKxFiVNV3ZnDsNSS9WPlAG22JAqQkbzAEFyHZ2ChxHjEY0jTJtlG2W7GlSi7l37/AGgqm29hIlIlK3hvLZqkje9W7oFGYAGCUO7UQmleYL+MQ2i2L0JYjSle7WH43oW/JpdoJU7HCaOQ3WCtnnJILZ6E+LekLyiSpi/eYupSoB8RY9PkYZxE5Fm3TAza1f5xkVZ6QofEp+TMfKNQYpJCt2PCcYIxMXIyyA5vFiUSC2uh4j5/KBtjnKXUnR6RxMtKklwYzcS2w1MlJMuY5YKDeYHrAmziQgVRXjEFutypiN5gxGTjXWvKO5IdFa1EWURei8ZMp8QY0p9GMtFrlkV0y4+MBZk4uUvTLWIJyWVTgNTxg1R3Yfs8kEOpTK/LR/H5R1a5nZjcdIGr592sAbXNKVpIJdm9osLtqkodgajMPB9T6EfFdlg3vMJqAR1Yjo0UrVeykrdIDDR35RXFqqN1NS+R8M8okTaCoCiRXQQetHLatF3ZqaubayopZJQoqHEAUanFoL3jjM1JTRKQyiwdiaA4gxArpxivs3NZUygcIAfXeWAa90X75cJYFQfNiecBo5Aa8SFLSMJAZVQEk0UACwDDw1ijaZYCiXyGRHvpG56f7xLRmns0583JitarQcZFPAPXnAocin2ndz7nplnk5gIm0kkgwQtayTnnAZZ3j1h4kcuyaamGbYeewmIcvQgO2Y/avSF+yocsYuXFMKZhIb4VCBk3Fo7Fpjba54TQkVqSxoBQsNT8XSBE5Y14uzB2bNROjpETG1liWDuA7VZohRISoKcfCUsKs5TiJbqTEEqRrvwC8NaAHLL/AM84hnSyK4W4PzcaZ5GNT5pZ35+BjlVqVk9AKCLJMk6IDKIIFKmjRMgFzmRGS0vXvgvKlDAC1XNY6UqAo2CFBsnIjIITkBnFDyjI5SsVqj//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307974" y="1314359"/>
            <a:ext cx="4757186" cy="1323439"/>
          </a:xfrm>
          <a:prstGeom prst="rect">
            <a:avLst/>
          </a:prstGeom>
        </p:spPr>
        <p:txBody>
          <a:bodyPr wrap="square">
            <a:spAutoFit/>
          </a:bodyPr>
          <a:lstStyle/>
          <a:p>
            <a:r>
              <a:rPr lang="en-US" sz="2000" dirty="0">
                <a:solidFill>
                  <a:schemeClr val="bg1"/>
                </a:solidFill>
              </a:rPr>
              <a:t>People came from all around Galilee to see Jesus. Some even came from </a:t>
            </a:r>
            <a:r>
              <a:rPr lang="en-US" sz="2000" dirty="0" err="1">
                <a:solidFill>
                  <a:schemeClr val="bg1"/>
                </a:solidFill>
              </a:rPr>
              <a:t>Idumea</a:t>
            </a:r>
            <a:r>
              <a:rPr lang="en-US" sz="2000" dirty="0">
                <a:solidFill>
                  <a:schemeClr val="bg1"/>
                </a:solidFill>
              </a:rPr>
              <a:t>, a region south of Judea, which was almost 120 miles from Galilee</a:t>
            </a:r>
            <a:r>
              <a:rPr lang="en-US" sz="2000" i="1" dirty="0">
                <a:solidFill>
                  <a:schemeClr val="bg1"/>
                </a:solidFill>
              </a:rPr>
              <a:t>.</a:t>
            </a:r>
          </a:p>
        </p:txBody>
      </p:sp>
      <p:sp>
        <p:nvSpPr>
          <p:cNvPr id="7" name="Rectangle 6"/>
          <p:cNvSpPr/>
          <p:nvPr/>
        </p:nvSpPr>
        <p:spPr>
          <a:xfrm>
            <a:off x="5522259" y="1602485"/>
            <a:ext cx="6096000" cy="3539430"/>
          </a:xfrm>
          <a:prstGeom prst="rect">
            <a:avLst/>
          </a:prstGeom>
        </p:spPr>
        <p:txBody>
          <a:bodyPr>
            <a:spAutoFit/>
          </a:bodyPr>
          <a:lstStyle/>
          <a:p>
            <a:r>
              <a:rPr lang="en-US" sz="2400" dirty="0">
                <a:solidFill>
                  <a:schemeClr val="bg1"/>
                </a:solidFill>
              </a:rPr>
              <a:t>They came when they heard of what great things </a:t>
            </a:r>
            <a:r>
              <a:rPr lang="en-US" sz="2400" i="1" dirty="0">
                <a:solidFill>
                  <a:schemeClr val="bg1"/>
                </a:solidFill>
              </a:rPr>
              <a:t>he did</a:t>
            </a:r>
            <a:r>
              <a:rPr lang="en-US" sz="2400" dirty="0">
                <a:solidFill>
                  <a:schemeClr val="bg1"/>
                </a:solidFill>
              </a:rPr>
              <a:t>. </a:t>
            </a:r>
          </a:p>
          <a:p>
            <a:endParaRPr lang="en-US" sz="24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They didn't come because of the great things </a:t>
            </a:r>
            <a:r>
              <a:rPr lang="en-US" sz="2000" i="1" dirty="0">
                <a:solidFill>
                  <a:schemeClr val="bg1"/>
                </a:solidFill>
                <a:latin typeface="Abadi" panose="020B0604020104020204" pitchFamily="34" charset="0"/>
              </a:rPr>
              <a:t>he said</a:t>
            </a:r>
            <a:r>
              <a:rPr lang="en-US" sz="2000" dirty="0">
                <a:solidFill>
                  <a:schemeClr val="bg1"/>
                </a:solidFill>
                <a:latin typeface="Abadi" panose="020B0604020104020204" pitchFamily="34" charset="0"/>
              </a:rPr>
              <a:t> or because of the great principles </a:t>
            </a:r>
            <a:r>
              <a:rPr lang="en-US" sz="2000" i="1" dirty="0">
                <a:solidFill>
                  <a:schemeClr val="bg1"/>
                </a:solidFill>
                <a:latin typeface="Abadi" panose="020B0604020104020204" pitchFamily="34" charset="0"/>
              </a:rPr>
              <a:t>he taught</a:t>
            </a:r>
            <a:r>
              <a:rPr lang="en-US" sz="2000" dirty="0">
                <a:solidFill>
                  <a:schemeClr val="bg1"/>
                </a:solidFill>
                <a:latin typeface="Abadi" panose="020B0604020104020204" pitchFamily="34" charset="0"/>
              </a:rPr>
              <a:t>, but because he could work mighty miracles.</a:t>
            </a:r>
          </a:p>
          <a:p>
            <a:endParaRPr lang="en-US" sz="2000" dirty="0">
              <a:solidFill>
                <a:schemeClr val="bg1"/>
              </a:solidFill>
              <a:latin typeface="Abadi" panose="020B0604020104020204" pitchFamily="34" charset="0"/>
            </a:endParaRPr>
          </a:p>
          <a:p>
            <a:r>
              <a:rPr lang="en-US" dirty="0">
                <a:solidFill>
                  <a:schemeClr val="bg1"/>
                </a:solidFill>
                <a:latin typeface="Abadi" panose="020B0604020104020204" pitchFamily="34" charset="0"/>
              </a:rPr>
              <a:t>Least of all, did they come because of who </a:t>
            </a:r>
            <a:r>
              <a:rPr lang="en-US" i="1" dirty="0">
                <a:solidFill>
                  <a:schemeClr val="bg1"/>
                </a:solidFill>
                <a:latin typeface="Abadi" panose="020B0604020104020204" pitchFamily="34" charset="0"/>
              </a:rPr>
              <a:t>he was</a:t>
            </a:r>
            <a:r>
              <a:rPr lang="en-US" dirty="0">
                <a:solidFill>
                  <a:schemeClr val="bg1"/>
                </a:solidFill>
                <a:latin typeface="Abadi" panose="020B0604020104020204" pitchFamily="34" charset="0"/>
              </a:rPr>
              <a:t>. Yet, the marvelous miracles,… were not as important as the timeless doctrines or the significance of who he was-the Great God of Israel, the long-awaited Messiah. (7)</a:t>
            </a:r>
            <a:endParaRPr lang="en-US" dirty="0">
              <a:solidFill>
                <a:schemeClr val="bg1"/>
              </a:solidFill>
            </a:endParaRPr>
          </a:p>
        </p:txBody>
      </p:sp>
      <p:pic>
        <p:nvPicPr>
          <p:cNvPr id="2052" name="Picture 4" descr="https://4jlkelly.files.wordpress.com/2015/03/follow-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444" y="2945575"/>
            <a:ext cx="4310716" cy="32976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11630" y="5658498"/>
            <a:ext cx="6375570" cy="584775"/>
          </a:xfrm>
          <a:prstGeom prst="rect">
            <a:avLst/>
          </a:prstGeom>
          <a:noFill/>
        </p:spPr>
        <p:txBody>
          <a:bodyPr wrap="square" rtlCol="0">
            <a:spAutoFit/>
          </a:bodyPr>
          <a:lstStyle/>
          <a:p>
            <a:r>
              <a:rPr lang="en-US" sz="3200" dirty="0">
                <a:ln>
                  <a:solidFill>
                    <a:schemeClr val="accent6">
                      <a:lumMod val="20000"/>
                      <a:lumOff val="80000"/>
                    </a:schemeClr>
                  </a:solidFill>
                </a:ln>
                <a:solidFill>
                  <a:srgbClr val="00B0F0"/>
                </a:solidFill>
              </a:rPr>
              <a:t>What Would Make You Follow Jesus?</a:t>
            </a:r>
          </a:p>
        </p:txBody>
      </p:sp>
    </p:spTree>
    <p:extLst>
      <p:ext uri="{BB962C8B-B14F-4D97-AF65-F5344CB8AC3E}">
        <p14:creationId xmlns:p14="http://schemas.microsoft.com/office/powerpoint/2010/main" val="111073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500" fill="hold"/>
                                        <p:tgtEl>
                                          <p:spTgt spid="8"/>
                                        </p:tgtEl>
                                        <p:attrNameLst>
                                          <p:attrName>ppt_w</p:attrName>
                                        </p:attrNameLst>
                                      </p:cBhvr>
                                      <p:tavLst>
                                        <p:tav tm="0">
                                          <p:val>
                                            <p:fltVal val="0"/>
                                          </p:val>
                                        </p:tav>
                                        <p:tav tm="100000">
                                          <p:val>
                                            <p:strVal val="#ppt_w"/>
                                          </p:val>
                                        </p:tav>
                                      </p:tavLst>
                                    </p:anim>
                                    <p:anim calcmode="lin" valueType="num">
                                      <p:cBhvr>
                                        <p:cTn id="20" dur="1500" fill="hold"/>
                                        <p:tgtEl>
                                          <p:spTgt spid="8"/>
                                        </p:tgtEl>
                                        <p:attrNameLst>
                                          <p:attrName>ppt_h</p:attrName>
                                        </p:attrNameLst>
                                      </p:cBhvr>
                                      <p:tavLst>
                                        <p:tav tm="0">
                                          <p:val>
                                            <p:fltVal val="0"/>
                                          </p:val>
                                        </p:tav>
                                        <p:tav tm="100000">
                                          <p:val>
                                            <p:strVal val="#ppt_h"/>
                                          </p:val>
                                        </p:tav>
                                      </p:tavLst>
                                    </p:anim>
                                    <p:animEffect transition="in" filter="fade">
                                      <p:cBhvr>
                                        <p:cTn id="21" dur="1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3:9</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Teaching From a Ship</a:t>
            </a:r>
          </a:p>
        </p:txBody>
      </p:sp>
      <p:sp>
        <p:nvSpPr>
          <p:cNvPr id="5" name="AutoShape 6" descr="data:image/jpeg;base64,/9j/4AAQSkZJRgABAQAAAQABAAD/2wCEAAkGBxMTEhUTEhMVFhUXGBgYGRgXGBUdGxgbGhogGhcXGhobHSggGBolHxkYITIiJSkrLi4uGB8zODMtNygtLisBCgoKDg0OGxAQGy0lHyUtLS0tLy0tLS0tLS0vLy0tLS0tLS0tLS0tLS0tLS0tLS0tLS0tLS0tLS0tLS0tLS0tLf/AABEIAPwAyAMBIgACEQEDEQH/xAAbAAACAgMBAAAAAAAAAAAAAAAFBgMEAAECB//EAEEQAAECAwUFBgMGAwkBAQEAAAECEQADIQQFEjFBBiJRYXETgZGhscEy0fAUI0JSYuFygvEHJDNDY5KissIVc1P/xAAZAQADAQEBAAAAAAAAAAAAAAABAgMEAAX/xAApEQACAgICAQMCBwEAAAAAAAAAAQIRAyESMUEiMlEEcQUjM2GB0fAT/9oADAMBAAIRAxEAPwDzREdmOZcSFMcKcxkbaMEA4ZdjLwGPsJhOEupA/UNOTh/DnHogkYRQNTu6R4xInFC0rTQpII6ioj2WVPExCVJNFJCgeoBy4xmz+nZXG70RyRukfXLy9IjkqFKfQjiYSHoHIqR5U1ijfVoXKs8xSVMQPiYUdqB9HpEY7ZV6Ebam8zOnqrupJSnhTWA8baNpEb1pUZnswCJ5aI4QiLyE0Ec2KchEctExTGdlC2GiqUxvBFgS4jUI6ziEIzjl4nSA8aWgQbOIW1h/2VvUzpfZLqpAFaVSaAnUkZHuhBaCmzs8ptEpjmoIPMKLEe/dCZI3EaLpnpKQACGp1itInJJSlxr34foPEn2bEfhy4k+mUb7Fid0Anp9fQjGmaKN2iYPr1jzTaW3drOUx3U7qfc+PtDztBOMqQtbs2TMxJoB4mPMkRpwx8kcj8GYYyOxlGRcmQyxE0RyhEikxxxwuIyY2YwiOAaj0/ZVZ+zScxukDganhr50jzQCPWNln+yyQMPwDSI59xK49MnVLBDPzrx74WdtpjWdmDGYBRuBLUHJ+4Q1rkvUYRmHdXiz174UdvkBMpCeKyczoDVv5oz4q5IpPoRo2kRrDEssRuIEshEXUmK6conkQrASlDxHMcRIFM8ZMS8KEimxkpD9YnXZ3/rHMmWz0aOsNFcS6mIiC8X5cvPKIVyHLvHWCistDRqzqIWkgsQQQeBGRiabLrnEShTpDHWeyqkVBJJPcIqTpRclyaUdvlFuYogJxGrCoSwJ1oVRXSFYn45Zxgs0ipt3PV9nSnIFYHVgTn4QiJEPX9oUv7uXWmJRy4iEcCNuL2mefZyvKNRpZjcUEMlCOyY5k5RtEcE5KYxIjsiCVyXNMtMzAgMBVSjkkceZ4DjAbORQl2dS6ISpR4JBPpHoFwW1EuzIQpUxKgCFBIG6XO6QQ4NYbrrkJkp7GWlkoZhqXSN48TzjV+2SSwWuii7KSN7+ldYzzmpKi8IUxcnW5IGUwj9QI0zokQq7X3kmchIBqFZcm6ZwyW+eSg5lgSHbJqZfPSEO8EEqoHOfu8diirs6d9FEROlFImVdE0IxsG6h/CIpJeL3fRNxce0WEpoDHQEbScgOESmXSFsFEalxLLeIlpYxPLUzfWUAC7L8mUlSSTTh55eEQCZKJbEMXh3VgrY7nnIkqmFC1TCWFCyQdeHCFWfKViIL0/NCKn5NDjSDSZBAV/SKU0HhSLd12lUyWQouUsObHLwZvCILWk5QV2TktFKbLiIBw2sTLUY4UhooSPW1AhAcpLADE8VTbswCnVv6wr7EWvEOyWxALJetDp3GCd+S5dU4EuA7gfTxkcUnRqW1YI27mFSEF0s5ZiXy6ZQk4otXiRjIAYBvSI+zDRrguKozz2yNqRqJJiWEbhwEcsRMEUiKUItoEBhSI0SnOfXlBOTeE1EsIlLVLSSxCKOcwVHMnnlSmUVpqMCEFt5ZKv5Ruhupxf7Y7siDMUmXLFVqT8WjUHdU+EI2PGITubbC0yFgLV2qXD4viYcF5u3F4aLXeip3azWaVgCsaVGifwpwuQpsy4FSYVbz2bVKmjErGSCohCVMAmpzHvGxbTJlGQiYCCWUMP5swH4cojKpe0vCLjuQbXKVMlJW6QFo/EoDJ0a9B4wvWiygTCh0uSBQ05CHKzyj9jlPSi/DMt5wmWeWmZNSVZKmVS1ADU11MGLqwVbHq9rkSlAAKgQkDIFNBpk8Il03UmZazKX8AJJY4XAD5n4R9Zw3W+SqWiatKhhDYEhk6gFylmAcUhe2YWpC5low4sCCSSzBSlBs81MFHugY5abQcqek2NdpSiWlk2c4KD7tKiG5nCAfEwoX1KQFvKxYDqpCk11FRDPaLZMmkGcsdmoDdYapJYtTMeEdoKJ9jwDJG7zHZsoDvQR/thIyp2NPG+NCHML6REomsXbys5kzFSz+GnUaRQUrONMTFJbHmyXvaJstJlS5eBVCpZLuCxLOKc6wDv6yoE5IEwICiy1Vwhg9M8/eKdy3rMQpMoKGGuEEUdTkuzHU6t5Rl72krUE7uJ2ThyLlnZ6RFQcZGxTUoX5Kd1zQiYol8O8CMi2hI8POClplAsQeenlSGUbEm1YZiF9mrAnFuukgfE/A5+Aipe2ydpkJoO1QMlAjE3McekMpctolOPHQrTZI/NEM3nrFhZzBDHnx1isuKIixg2NknGVJlqUARUAmuZFIJX2FBZcMF5vmKxT2FsyVLJIqkgjwNIaNnbSicFrMtIWJik5AkBKQUlyNfnEXuReGonll62dp0xIqyjFUKj15S3CksGxtUD8oPq3jCbtPdsvEVpQEkFlhIYGrBTZA00i/KtMlwva+4prWTGRLMSztGQwpFIEFbmsKp01MpOajU8B+JXcIFyMoctk5M2TJm2pGBg4OIFyAASEkGmY7wIWbpBj2CtqFp+0qSlwiUBKSRwSG9XL9YqXZurSSWAUC/v5iNIJUoBiok5cS/rERlnEAeLN4fv4Qniiy07PRr5tvZyzOKnODCHG6cWit4PlpHndn3lJbNwfOILfaJhdJUrAFUS5YcInuZYxAnl4VeBjx8IjTycpUO9/WlarLJSklJSop6ghwC2lDCzPSUJxgEBKgDTJX7wdtt4S5klSQSFomJUKEFmIeo/UYFXxaCZbhwFMlSeLVB8vMRONp0Pqm0HrRdJmWdOJeJbFRJJoXfvZIAbKpMSbOWZIsSnAIWqY/SiS3gPGAtkvpSZJxVZNOb1Ajmw2pQkBALBSVv0Yl+VW8I5RdNHSq0y9Z5alyJYc1QsgO5+JYHgGiXZBaUrtEp9xSiEudQ4HeQfSMlWpKLNLmgFgZgSSzlNcx1qIBXdOUxW7GYVKbVtD1zzjoxcrQck4xSsep11ImTVqUhDkgAlDkNmz0OmYLMc4DbUbNywMaNw6kAYepYM3GkUbu2nmSltMeZLH+5IyJBObcCYYZl6ybQUypc1JKilAQSxJUdQawrjODJRlGSFXZTY2ZalqKyZcuWoJUrUlnwooxLNXKozhguLYZCp6lLDSEKWAMRxLKVMAVZtRz3Q93bYkyJaJSfhQkDrxV1Jr3xq7gwI/XM81v7xWUmxIpIvykpQhkgJSAwA6RSmTHpqc+jZRPOLkh2Ap7kxQs63xKNKEl+f9YVMNHmW0VkKlLWPwk+ANR4V7oX0zQx+qQ9XijE7D4ipPiMMD7v2SlhCTPOJZ+JALBD5O1V1oSCPeGU0lsEsbb0V9i1YcahWoFOLH674P3BYuynnCxlzfib8KklW6OWEnyinOsxl4ggCUmWlwlKU/FhJNVAnMPxrEthvYSpclU5bqOFRNGL6HgWLRJyfK0aFjqNHNqJTMw/6iq9UAD/AKq8IobSEGdOljIMP+DnzUYJ7T7ixMFUkpW4rRyfcwHnb1qU9RiHfuiLtkoL+hMX8MajoijRkUM5zIRDbaLalFgRJQoFRU6k97uQQ/CrtC3diHUkM5JA8YbtsEYDLQWCkgkkVfIAA0YUhJvobErYK2VRjm1BqKDmCGA7/WDu3t1pCsSAAAECmjUIPGp8oH7Gq+9Q7OVPn0NfrSPRL7uPt5aq1UFN3jd8DXvMZpNqdmxUkrPHV2czAR+JvFh6xBcMzDMD8awYvVCpLHCygoOk6EhlJPQwDMz7wqwtV2D0i8XaYuaMYtUOSrcgmak4cK0gZtowO9qGBgRJsvaAE1b8IepzqOEdyr0SU7uIEJbSp09o3c88hOI5Vf2hGqRy2yttJLwDAnVj3OzeIgcm8FJllNC6cNcwHq0Wb+nlc0lsgEU4jPzeG3+y64kfeWqaAVpJly0muAhIKl8MRCgByfjR46hslkbcjdq2YtJsclEuUpTIdVQKqLmhY8YD2y5bRZ1S1TpSkJbCS6SHLapJ5x7Cic4oaMK+rQubVTwqUp2KQFPwPLu9uOSRnxOmudHlq0nE4FKg99Ic/wCza6Euq1rqoLEuW+lN5Q5mo7jxi7cNwWKYiXNKlKxMcMxSUs+hAAdutYYTJEoYEpCUkOnCN10kmjcX8opkya0ThCnsv43J6t4f1jmz0WsfqB7iAfUGOJa3BI4v6GNW0KCkqQkqd0kDkXS/JnD8xEl0OSFbuDr6a+UVFTwJS1cX9WHpFlJIKnFGYJcFVNc2BObawJvmYlErCKDEBXxMc9bCu6BFjUlIJUWZ1F9HOcL177QF0qEvdyqd4pcg8hllFy8FOtEsFzMUqcr+CX/hjvUx/lgLPuS0TUFUqWVoU5SoEV5gP55Q0Yx7kDJOSdQDsy347KlZUKy15kOpnQkkZktnzgJd8qbaEBMlJKfhUoiie/VhoOUXbq2bXKln7XMKUH/JSXJ5E/h/lrzhk2cV2r9nLCJCKJoySeA48TxpXOJtqN1sum2rejV62ZJlCXVgN08sm9GhQkhSVqBzGR4gHCD9cIfb9AEtaiAwSSfD3hNx4pKVkurfqcyxCS/OqD3GDhm5KmLJU00KU5GEHi59YyJLYp8R/UfUxkakZCzswD9plFgWUCx5Vg9tulXaoUoZp4unPp9PFDYiz47SOSVH294dNqbpQZOJmwAGg0cP4xKb9RXDFvQgWAKQEzA7pKSUjgC5fXSPdbvtKZ0oLSQQoUI8jHkV0LwqCuCK89394bdj79CFiSuiVICxwScTNyeIzlbN2XA1FNAr+1CzJRNlVGKbVSQzugjebgpNP5esBbHcWOdLQFUU5VhYtUDXLSPTr7uKXa0KSsILkKSoE4goDClWLQAaVFYRZ1jnWGckzBilqUwXWoDvhrQ5Gukdfp0Ri77KW1NzmUlYloUUyikqWwD4nBOEZJBArzivcK5UqSqbODpxBhoVBJU3M0A/mfSCu1d/SptnmFEx1FIQzLBYqDvl5ws3BbjiRKKEqAWFjE+EKCSmoALje8oaCbhsE36iraAoEFVCt1gilSa+Bhw/s0vImcuQp1FaSQQcL4NM2Lg+UC9qJX937YkKUTKOJgGBSSQnglzlCtIVN7RKpOPG4w4HxPyarxSPqRKcqPf7apMtLzCE6BIJJUdA/sI8x2t2hVO+6kAFBXhJTUqKWOFIGSK6Ztm2eWyyXpOSEz5wIUKh0AgapUUgO/BzlWIbVdxsshBQfvCVYmVQijAhqZRO4p/IYxbJ7vkKkj71SkkpOGTiLEv8akuyQOcEtkLzULTLQl1IJKVVOEYgWplm0IlovRR08Wbv4nrElw3sqSsuosSlT805Qf8Ak+2O8sfaj3pM4M1BwpFW0zyQyVueCSnEekVbDbBaZKJ8pZAWHI3WByUMqEEGBt+TZCA81SQc8Ts3hAJlufe6UH7wYVga0po75ws39fQmhkkFgSW9YXrz2jBdMpUxY/MrXomvnFW6LUZilpIIOAuRmGIJoWpTSGUW+zpUotoktE7tCucgkBKOxS5qlOHDiLcznxEErj2r7Gxplr+NBKRzTmMuGXdA3DKdkEAqJZnauaSM2PTWCV2bGrVMR2isIYzCgVUEigJLslz308GyKPH1EcUpOVo6ucTrbOV2iViUn43BBLmktPAq14B+MPuPCkBgGDJQBRI6aCI+03QlDpA0HziMlqqOVSeAEYZT5dGyvkAbbWvDKTKfeWcSugy+uULd3reykjSaQO9Af0iLai8itZWfxUSOCRkfeOrtLWNf/wCn/mNmGNRJ5GL9tXvLb8yj5mMiEh3JzJPvGRdGZjj/AGby/vJq+CAPEv7QzbZWoizEAu9PIkegha2LtQkpWo1yp6RNf14KmoCSEtiDECpc6nUNEJr1Gr6dW0VUJ3e75CNFW8vkgDzcxYsmdeCv+0VzXtDxLd1Ige1VsJ2LayZZDKE0mZKWH/WirFtFDXQ8zHoEqdItcimGYhQoFOR+yh4g8I8ovBIUbMDkH+cOcu3hKUEMlyElX/VxqH7xxi6xco2uzxc8uGVrwVLx2NTJOFU1IlTSySoVcu0s8SdDyy4oc2y/ZrQUkkhKgxZnHFtI9Ctc6daFLTNAT2ZSZYCnxH8UxKmBcFg2YD8YR9pJZ3VlRUSpSCThzSxGWdFJ73jot3xZz9vIlv62A2NCHrjR4JC/bDDDsld4s0l1DfWHUdUjMIHDnz6Qk3cjHOkpNRiB7gXh5tsz7vqw+flC5PSuKOxx5OwlKmY3J7op2uUCkhaQRoDmdaDN9acDHFntGAYiCaEgcWFAODmkQziv45nxroB+VCano5Ap0iKW7LVuhUviSHUQNCa5wJsCMa0J4kjyeD17VQk8XSfaOdg5INsS4olKy3cB/wCo2Rl6LMmSNZKG/Y6VM7FUtymWJpxNnUCgfLwgbadk584zVFYwoWAkqLkjgAzUBAj0SwWVKFKwpABwlu5orzEYJUwfqUfBmjOm7soI9huaSiQtag5YEPpoqg5iAFwyQbYkGiS71IozgeLQ4bRyGlrw0o9NQ4Kh5QiyFYJiVOxFH4EMQffuh49MvGKeN/c9Ms9z2eUykJ3uaierPlwflG7asCYlb4SlJSQ7BSSXYvqK+MItpvCdIWiYFlckrCynNgVOz5seuvOHSaqQtOPEFJ4jDr0iWWL7ZDG49ItyrZLdkqQFHIYgSYWL8vbElQBaWl+0V+YgtgTxeOLxtjJXMkSVlAACpiXJY6JUaJH8LmFa+UWk4O0kqlSzRCSMjxOuLq0LjxWyspKIPttqM6YVGnLQAZCD9jS1i6zD5AQEs9nYE8vWGKXLaxShxKj4xtVKkiFN9itPND1MZGTw4J4kxkMiMuwzYJrAj9SS3EMaRtE50j+MeQ/aKtlJekT2YfB/GT4CJS6Nf0i/MDFmoCo/qA8YglH7tXMxMrUDn5xAgfdE9PeMx7SKt6zA8jQOQ/BxnDDY5oXLY6GvLV4V9oKIlngfnBy61mXLxLQwXLEwDjT3z743YfYeB+IKs7JDalBRSXBBxgB3wqDg0y3sT/xQu3pbxMOFmYksGZyAC2v4R0DDSrRIs6VJZVZi0EqmfickFv4WYNwSOsJ9vs6paxiYguyhkePQ8oaUU9kISa14Otnh/eOgV8veGm0TPhT/ABH2EBdlrN8cwjPdHkT7QctkvCELLMSE+JL/APmMmR3I3YFUSG2KJl5s+FPMOpnHR3jq1TjiKR8MuWXrxFB5gmKF6rKVpRwKH71UixbFNLUT/mL8oStFfILvOkiX1L+EcbJzim0YhmEn0Hyju+S8gclRUuWkwEcf294tHcGZcq/NR69s3e/bZhlYfQxcvRO4vgQrzEIdx2pUuaoA/CsN0Oni8P1rUFSwRr7iIhapi1fZxSjzlkjwjzYJ31A1oT3l/wBo9PtsrFLlg6ho88kS2WvFQh/LSHg6srBrgw3NsZnpSmTLMwBCN1HAJAKiSQE1DB+Bgh/Z/ZVyjPlrSU/eJLFtUngawUuFJsti7Rt6Zvt/F8I8K98QbMzSsrmqB3llj+YJDOOWIqEJlncWvBLHi47DdsQFhYVUHOF3aC0hU5MtQdJC1vqFJbCejFYg+qZ50hMtqsVpnf6csjvIJf8A4xDHt2VFCUrcbiRDRaaWeSn9A8zCvLQyUHv9/eGK12kNLA/DKR4xv8kkLNpDJ7z6xkanLdJB5+sZFEZWE7HL3geoieShlIHDF6x1diASC8dyazEnk/jWITZ6H0a9VkxVRRiOcWld0dKND1jVrpLVyAiSPVl0/sVL6l40y08VJT5tDfacC0rQSwCQA2jCFS+aIQrgUnzgnPn0Vwb/AM09Y1/T7ieJ+JazfwR3dbU4aK3k0w97k+AHiYBX8pWMpOQUVD+cv8/GJrtsImBaipSSgFWIcsxAaZNKsy76mKy6MUVsL3fe65UkBKg+IuDXq3CD02Z2yCHdiCOjaesLOzd2pnTSVh5aBiUHIc5JS4qHNegMNFuudSAPsxSgAFShMJwpau6akPWnpGPIkpfuehim630CsRmzJShmqhB4pFPaL9+SyCkaIS/eYD3da1Iny+0TgdjqxxjdI4OGg3fs4KQBqVYfCFkqaHjK9gu+ED7ODq8UbvDSyrX96xevUfcEcGinYVDsz4RSD9JLKvzP4D0ucyyfzYVeAPyj0awzcVnB5HyPyjy+ykqCOIdPyj0bZyc8nDw94k+zpFS0I+7CnyURCHbZJTNmPwJfjiMP6y6ZiDkFesK14SMSkS3DTJqEP1U3o8cns6IY24tmCSlI0DtzZkiLdyyymzyUnNKGPUgOfGA20kntrRKQcjPQn+UJUpXkPOGR6nrGfLKopFf2OAqvfCJj37crk3kr2h3mfOPPROcWzn+4hsCtP/eRZd/74BILoRyHu3sIhXNUFYga5d3COrIXH1xjrs2jd0Znsr2l2jI7tUogesZDxJsL2IsCeRi1IT94QNE+g/aKdgqGPIRds435h5fN4z5D0folqzZyji0n7tXdGxkIjtXwHuia7PTl7H9jV+/4I6D1i5P+AqHA/wDURSvv/B7h6xZWt5JPIedI1/Te1ni/in6q+xTshw2eaeTeML6IOWhbSlJGsBpSHpqS3jFZmPGtjpszZezsyC29MUZiv4QWR9c47tto7UnGfuyWIGo/KP4iw8YsleAJRwSEjoBFALHaNojLrxjzrttnpxhUaKN52slE5f8AqjD/ACMAPF4IfHLVSoZYfp5wJt0siThOYmMepIJMXbDeOBK0hJWsJNGoAKOTnrFK1oS6K1vxGSsq4QNsatzviS87yJRg3Q7Pm9c+5wRGWJO73mHSqJKUuU9BG7ZoFDyUIe9nZ29yUPaPP5Jw9mvTIw13FamWBwb684lL5Gl0MVqQAJpOVO8mFSzjHapGRZZP+0FTjk4EM99L3cIq5DjyBhRvCaqzrlz0gnBizzUGOY/CGNBnArdAj0ELS/8A9KVXdwrU2jgM/WsHtTABEucbbLVMRhAlzCFByFBRFHbOuXIweepjNm8fb+yy7K1tUyVHgI847Slp5/OH69JjS1nlHnE1TdqOLesX+mWmTyOqI7Ch04uBic1PKO7AgCV/MY6XLY0Eam9mdFa2ipaMjdoDk9IyGiKx3suyASzzi/HBT/tFqXsooY2mA4v0n5xYTbbS1ezJ4geNI2m3Twz4VHOj+kZ7vs0wnKCqIAvO6FyMJJCk5OHoeBgPbDuHqPWGu8rwWuWpK0pZVcqgirvClb6JA/UICWz0cWVyxO+zL3P3J/hiazD7tPApr3ViK9P8FXSJLAoGWgcm8o0/T9Mw/if6i+xRthdJJ1iG4pGOekaDePQV+Q74sXhQM2R9Y42fmMuY2eAf9g/tD5vaYsO5IYp851YzoHgYpVAXYrWPAF4kts1kAP8AERFOfN+8QkfhBPlGOKPSk0jV8kCmhU8F9mEJ+0TZ7Fky0sDqZnHlTzgFbk4lpcsmjluJ8/2hik2hKBhSkpXMYgEjGoJrjXpKlgOQM27nd+2iL3J2LN9yRj+uJizYJf3aTzMVLfOxLPT938x4xfuUYwhOmMDvJyMO/aRX6jDMjZmeuUkbqSreAUSCzUyBgjYtn7QhSCcB4sqhDdIbbYrClZI+FKv+IJBHD5PCsm/pwTiwpBzoFMTk2fnzhHXkPJhm29qU7qQ4Gbhqd8Ardds+dQJBYjF8IYdHzMSm/wCaAxQl613qPzEcpvxZWDhAVlmWI5hsu+ESOsZV4jLCSKgilOB1iuuUpvhMVlXshTDCpJzoQQHD1yjmdexDAAknRxUe0TeKPQ6myteFlmKlqAQchT1EJdo2atRxqEk4TriljXmpxD0L+CaKSvwT7GIDfcs1AWDT8Lg8iHrFsaUVoSbchXl3HPEoDsy7mgKTwZmNdY5NyWl/8GZ/tMOiLwlBIWRQ9XByINP6xku9ZbMlRz1xFvGrQ1oTYhTrgtNfuZhfQB4yH9d6SxmTz3VRqDyBRwlJZxwz5/TxGQ5etIqf/TQTg7QULEP9A90bm2rCkuRhydwx5RAsjhZClEOKg0bVtPGFi9k5MNfSDFqtQ7NbKrhUBUOOmusDbps0ubNkpBUog4l4gcgxoST074ol5KRzcE412MF5dlKsyJZQkqOEEMCST8TvoH8oqKueQCkIEwKIJCUHE/FgxLZxNtRNCJZURVTN0H9Ir7IT1IRNtKwQXwpxO5Zj5k/8YWLajaZ06k97I7Z2DtNlfFlVaXbQ1cH5RTsU6zSiodm4zBJqDpXNoMBUpv7wtCiVVC611wgZM/nGjY7GvQcAUlQ8vnB5N92LxS6QmXreWOYSDQfX10ipY5xKyWJ3dId72ZKQSErQlgNwOOZGXfzgNOtbOBug5hLB+4RRSVVQODbuwRPtBIFcsoMS0NLVM3cUxsaiXUU0+7GrEs/IRUn2ATQVINeIqCf1AVB5iJLYsypKEqzLMxBonPKA3dJBqrbBQS6lKP1WLdyJItEogmsyWCzs2MZ8oZbol2JMmXNXNQ+HEpG6VP8Alqc+XOJZd82efNlSkSVb8xAJUoDCHqAEk8OIh7fRmrdjNtFOJkzHLaeJqPSF6yzqJAAfnBTaikshLlONPEty8/KFP7UpwA+jUNXiNNlVQaTaZai3aSw1GBS4PDPjHMsAKL1ICvRoVZ00pny0KUrAFgYSVMz1YPTug7aZwdRSF6/hPDo4hpQoSE+QX7PdpwFacBHCiKOeYP1pEV3WsTVYUhTAAkqAAHCr8RG59qlkhCXcOWbQUfg2sI00MZaVYiQ4J6s45cYiXMCQAAPL2iKSnAofCDQsuhGuRyeMtV4yylTYQM2diTq0GrOui1JAKEuKMW7yTHSrNgDivOlIoWS8E9kgOzjMN5vkYxNrSxA49X511hWmgpki150cdfOMiMrf5RkLYwYtMlGOUAA4ViFNEpJbgKgaRZUS2QPd1yji0LSFJca5x0F7hwkPUB3oYOxSvPsfaEA1caUMWpNjKVYgwIy3U+winaJik41CpTLOVGZJrEVzW61KQk4AUmuOYDiPQD4hz84dRsDZaVZ5k+dLWsBAlhQclJxPQADQ64oo3hKmT1djZgMEs7633cRqAOLZ98HVWWdMTVWE1qAxHMPTugVM2ekhSlTZqwScpYCaMwBzBFM4ZQ+Q/wDQqS9k0hu1mpBOZce4hZvCb2cwoSBRw75tqCNDDpJuKzEndnHJt4serAHveJLVdFiUAlSUpI5zHp+omsOo/IrmxB/+s4wqJbgaiOUrQciSesNy7hsq3CUBIGocqU+TOWHeIsSLjsiQMUli3/8ARfmx9IOjucvIgTQQp0kjmHBjcyUpSSpRKlfCHNfPhHoarns53kyUu7AKWsue9RivIsaO0SMElCcQClApcVYihLHSuUDl8Af7iFdt1zVqwoQpRrlQU1JOQ+cHNmbBNTbJTpNFOTm26dYMW639nMUmSEjECAEpcliwduYd+BirdNpMuYZs3ChdR2bEZ1KqFnJeC5NklSYz37MwyVvxT31+vCAGJEpKapK/1UCf6cY3et9otCUhIKVJVvhiRhbN2oHpXjAC32jEX+cLCPyNkn6dFK9pO+TiCiD8QLjqkxeum+Cs4Vu/HjpWA86ZSC2yVjQe0mzACEMlILM6tSDmzecPOuOxMN2MsspTZ1uoYlLFAcw3DhUwEuQD7ZKf8xDcd0t7RNasZUVFLI4qID9BnA9c3CUrAZSVJKS9CQcoktmtqkGdtEkKE5IqHSrgRl4RzJsScAWrswkpCgGxEg5cOMTbU2oKK0BmbXQviJHcSIrbFp7bDiTuysyfxFyUJ6AF+4cYXahYNXs5nWLs0Fa0hKXZOW8Dq2fjEeFOgFahsucdX/bStZQqrEkHxpFOSSwAFR9NHU2rZ3R1aSwNSKaE+8biO2/Ca1asZFIJUTm3YyWizTVLScYYMSQg0zcMS5/pF0fCWWHyDJpTNw/vFUviCw+TEO3e2RiylCSKBtS1GJ19YhY5VnTFgTCkg0qCKkUByPB4vyLxWlIcF+Q0+XdHEoBKJp0bM+cDV3pL0USRwEVghWEJ98TPgSFlRr05U1iay3WoHGtR7RQY8AOEAbPblpUFhBUM3Ygv3j20aL9rv4MxTMlq5poPnFKFbL05eE4e0PBy/wBERUvIOEpMxSlFmDJy1OWfKIE2gqAqFK6gADlzgqizpSndSQSKk1fodI44oybPh+NRdWTUb9JrU9IoWydh/wAxQUMk4gxJLccu+C1rs6SA9DodfKK67NKV8RfkEinzPfAW2Gytd9hmYkKMw9oSCkO7V4nSmUMN5XDIWlX+UCStQQEgKLVUQQxLdNYCWPCma4WcaS+BhhZmFfwk9GeCsu3CqVzA9XSKMMiDBugPYEs92GzOqRNQQumJSUluQZTQLTZEpnBU9QUgEkgPUtQUJDV4wdvi9kOgJQVnN8WTcy7mBU6YlRLpYDMNw1cCuukBsCimQWqdLH3ktACgWBS6Q2rgfF3t0gJO1HCkEbYhw7Uo1COL0oOEDrSeA5fX1pBgJlVIH2kN+0NGzrJkylBAmJK3mgOVApUcKm1AGYHEwq2gw5bFqSqy4TmJimPMsQ1OekHJ7TsO2WL2lqUd0YwEh1UblWFqZacKsNCDmBl48YbbVKxFiVNV3ZnDsNSS9WPlAG22JAqQkbzAEFyHZ2ChxHjEY0jTJtlG2W7GlSi7l37/AGgqm29hIlIlK3hvLZqkje9W7oFGYAGCUO7UQmleYL+MQ2i2L0JYjSle7WH43oW/JpdoJU7HCaOQ3WCtnnJILZ6E+LekLyiSpi/eYupSoB8RY9PkYZxE5Fm3TAza1f5xkVZ6QofEp+TMfKNQYpJCt2PCcYIxMXIyyA5vFiUSC2uh4j5/KBtjnKXUnR6RxMtKklwYzcS2w1MlJMuY5YKDeYHrAmziQgVRXjEFutypiN5gxGTjXWvKO5IdFa1EWURei8ZMp8QY0p9GMtFrlkV0y4+MBZk4uUvTLWIJyWVTgNTxg1R3Yfs8kEOpTK/LR/H5R1a5nZjcdIGr592sAbXNKVpIJdm9osLtqkodgajMPB9T6EfFdlg3vMJqAR1Yjo0UrVeykrdIDDR35RXFqqN1NS+R8M8okTaCoCiRXQQetHLatF3ZqaubayopZJQoqHEAUanFoL3jjM1JTRKQyiwdiaA4gxArpxivs3NZUygcIAfXeWAa90X75cJYFQfNiecBo5Aa8SFLSMJAZVQEk0UACwDDw1ijaZYCiXyGRHvpG56f7xLRmns0583JitarQcZFPAPXnAocin2ndz7nplnk5gIm0kkgwQtayTnnAZZ3j1h4kcuyaamGbYeewmIcvQgO2Y/avSF+yocsYuXFMKZhIb4VCBk3Fo7Fpjba54TQkVqSxoBQsNT8XSBE5Y14uzB2bNROjpETG1liWDuA7VZohRISoKcfCUsKs5TiJbqTEEqRrvwC8NaAHLL/AM84hnSyK4W4PzcaZ5GNT5pZ35+BjlVqVk9AKCLJMk6IDKIIFKmjRMgFzmRGS0vXvgvKlDAC1XNY6UqAo2CFBsnIjIITkBnFDyjI5SsVqj//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327516" y="1287058"/>
            <a:ext cx="5909050" cy="3046988"/>
          </a:xfrm>
          <a:prstGeom prst="rect">
            <a:avLst/>
          </a:prstGeom>
        </p:spPr>
        <p:txBody>
          <a:bodyPr wrap="square">
            <a:spAutoFit/>
          </a:bodyPr>
          <a:lstStyle/>
          <a:p>
            <a:r>
              <a:rPr lang="en-US" sz="2400" dirty="0">
                <a:solidFill>
                  <a:schemeClr val="bg1"/>
                </a:solidFill>
              </a:rPr>
              <a:t>"One effect of the people's eagerness, which led them to press and crowd around Him, was to render difficult if not impossible at times the effective delivery of any discourse. His usual place for open-air teaching while He tarried in the vicinity of the sea, or lake, of Galilee was the shore; and thither flocked the crowds to hear Him.</a:t>
            </a:r>
            <a:endParaRPr lang="en-US" dirty="0">
              <a:solidFill>
                <a:schemeClr val="bg1"/>
              </a:solidFill>
            </a:endParaRPr>
          </a:p>
        </p:txBody>
      </p:sp>
      <p:sp>
        <p:nvSpPr>
          <p:cNvPr id="2" name="Rectangle 1"/>
          <p:cNvSpPr/>
          <p:nvPr/>
        </p:nvSpPr>
        <p:spPr>
          <a:xfrm>
            <a:off x="3859306" y="4673723"/>
            <a:ext cx="7942729" cy="1938992"/>
          </a:xfrm>
          <a:prstGeom prst="rect">
            <a:avLst/>
          </a:prstGeom>
        </p:spPr>
        <p:txBody>
          <a:bodyPr wrap="square">
            <a:spAutoFit/>
          </a:bodyPr>
          <a:lstStyle/>
          <a:p>
            <a:r>
              <a:rPr lang="en-US" sz="2400" dirty="0">
                <a:solidFill>
                  <a:schemeClr val="bg1"/>
                </a:solidFill>
              </a:rPr>
              <a:t>At His request the disciples had provided a 'small ship,' which was kept in readiness on the beach; and it was usual with Him to sit in the boat a short distance off shore, and preach to the people, as He had done when in the earlier days He called the chosen fishermen to leave their nets and follow Him.“ (9)</a:t>
            </a:r>
          </a:p>
        </p:txBody>
      </p:sp>
      <p:grpSp>
        <p:nvGrpSpPr>
          <p:cNvPr id="3" name="Group 2"/>
          <p:cNvGrpSpPr/>
          <p:nvPr/>
        </p:nvGrpSpPr>
        <p:grpSpPr>
          <a:xfrm>
            <a:off x="6564082" y="968659"/>
            <a:ext cx="4765387" cy="3810633"/>
            <a:chOff x="6564081" y="875269"/>
            <a:chExt cx="4765387" cy="3810633"/>
          </a:xfrm>
        </p:grpSpPr>
        <p:pic>
          <p:nvPicPr>
            <p:cNvPr id="3074" name="Picture 2" descr="http://www.joyfulheart.com/easter/images-tissot/tissot-jesus-preaches-in-a-ship-709x5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081" y="875269"/>
              <a:ext cx="4765387" cy="36160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628093" y="4455070"/>
              <a:ext cx="1701375" cy="230832"/>
            </a:xfrm>
            <a:prstGeom prst="rect">
              <a:avLst/>
            </a:prstGeom>
            <a:noFill/>
          </p:spPr>
          <p:txBody>
            <a:bodyPr wrap="square" rtlCol="0">
              <a:spAutoFit/>
            </a:bodyPr>
            <a:lstStyle/>
            <a:p>
              <a:pPr algn="r"/>
              <a:r>
                <a:rPr lang="en-US" sz="900" dirty="0">
                  <a:solidFill>
                    <a:schemeClr val="bg1"/>
                  </a:solidFill>
                </a:rPr>
                <a:t>James J. </a:t>
              </a:r>
              <a:r>
                <a:rPr lang="en-US" sz="900" dirty="0" err="1">
                  <a:solidFill>
                    <a:schemeClr val="bg1"/>
                  </a:solidFill>
                </a:rPr>
                <a:t>Tissot</a:t>
              </a:r>
              <a:endParaRPr lang="en-US" sz="900" dirty="0">
                <a:solidFill>
                  <a:schemeClr val="bg1"/>
                </a:solidFill>
              </a:endParaRPr>
            </a:p>
          </p:txBody>
        </p:sp>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839" y="4444919"/>
            <a:ext cx="1708202" cy="2272553"/>
          </a:xfrm>
          <a:prstGeom prst="rect">
            <a:avLst/>
          </a:prstGeom>
        </p:spPr>
      </p:pic>
    </p:spTree>
    <p:extLst>
      <p:ext uri="{BB962C8B-B14F-4D97-AF65-F5344CB8AC3E}">
        <p14:creationId xmlns:p14="http://schemas.microsoft.com/office/powerpoint/2010/main" val="198238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3:14-15</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Sending Forth to Preach</a:t>
            </a:r>
          </a:p>
        </p:txBody>
      </p:sp>
      <p:sp>
        <p:nvSpPr>
          <p:cNvPr id="5" name="AutoShape 6" descr="data:image/jpeg;base64,/9j/4AAQSkZJRgABAQAAAQABAAD/2wCEAAkGBxMTEhUTEhMVFhUXGBgYGRgXGBUdGxgbGhogGhcXGhobHSggGBolHxkYITIiJSkrLi4uGB8zODMtNygtLisBCgoKDg0OGxAQGy0lHyUtLS0tLy0tLS0tLS0vLy0tLS0tLS0tLS0tLS0tLS0tLS0tLS0tLS0tLS0tLS0tLS0tLf/AABEIAPwAyAMBIgACEQEDEQH/xAAbAAACAgMBAAAAAAAAAAAAAAAFBgMEAAECB//EAEEQAAECAwUFBgMGAwkBAQEAAAECEQADIQQFEjFBBiJRYXETgZGhscEy0fAUI0JSYuFygvEHJDNDY5KissIVc1P/xAAZAQADAQEBAAAAAAAAAAAAAAABAgMEAAX/xAApEQACAgICAQMCBwEAAAAAAAAAAQIRAyESMUEiMlEEcQUjM2GB0fAT/9oADAMBAAIRAxEAPwDzREdmOZcSFMcKcxkbaMEA4ZdjLwGPsJhOEupA/UNOTh/DnHogkYRQNTu6R4xInFC0rTQpII6ioj2WVPExCVJNFJCgeoBy4xmz+nZXG70RyRukfXLy9IjkqFKfQjiYSHoHIqR5U1ijfVoXKs8xSVMQPiYUdqB9HpEY7ZV6Ebam8zOnqrupJSnhTWA8baNpEb1pUZnswCJ5aI4QiLyE0Ec2KchEctExTGdlC2GiqUxvBFgS4jUI6ziEIzjl4nSA8aWgQbOIW1h/2VvUzpfZLqpAFaVSaAnUkZHuhBaCmzs8ptEpjmoIPMKLEe/dCZI3EaLpnpKQACGp1itInJJSlxr34foPEn2bEfhy4k+mUb7Fid0Anp9fQjGmaKN2iYPr1jzTaW3drOUx3U7qfc+PtDztBOMqQtbs2TMxJoB4mPMkRpwx8kcj8GYYyOxlGRcmQyxE0RyhEikxxxwuIyY2YwiOAaj0/ZVZ+zScxukDganhr50jzQCPWNln+yyQMPwDSI59xK49MnVLBDPzrx74WdtpjWdmDGYBRuBLUHJ+4Q1rkvUYRmHdXiz174UdvkBMpCeKyczoDVv5oz4q5IpPoRo2kRrDEssRuIEshEXUmK6conkQrASlDxHMcRIFM8ZMS8KEimxkpD9YnXZ3/rHMmWz0aOsNFcS6mIiC8X5cvPKIVyHLvHWCistDRqzqIWkgsQQQeBGRiabLrnEShTpDHWeyqkVBJJPcIqTpRclyaUdvlFuYogJxGrCoSwJ1oVRXSFYn45Zxgs0ipt3PV9nSnIFYHVgTn4QiJEPX9oUv7uXWmJRy4iEcCNuL2mefZyvKNRpZjcUEMlCOyY5k5RtEcE5KYxIjsiCVyXNMtMzAgMBVSjkkceZ4DjAbORQl2dS6ISpR4JBPpHoFwW1EuzIQpUxKgCFBIG6XO6QQ4NYbrrkJkp7GWlkoZhqXSN48TzjV+2SSwWuii7KSN7+ldYzzmpKi8IUxcnW5IGUwj9QI0zokQq7X3kmchIBqFZcm6ZwyW+eSg5lgSHbJqZfPSEO8EEqoHOfu8diirs6d9FEROlFImVdE0IxsG6h/CIpJeL3fRNxce0WEpoDHQEbScgOESmXSFsFEalxLLeIlpYxPLUzfWUAC7L8mUlSSTTh55eEQCZKJbEMXh3VgrY7nnIkqmFC1TCWFCyQdeHCFWfKViIL0/NCKn5NDjSDSZBAV/SKU0HhSLd12lUyWQouUsObHLwZvCILWk5QV2TktFKbLiIBw2sTLUY4UhooSPW1AhAcpLADE8VTbswCnVv6wr7EWvEOyWxALJetDp3GCd+S5dU4EuA7gfTxkcUnRqW1YI27mFSEF0s5ZiXy6ZQk4otXiRjIAYBvSI+zDRrguKozz2yNqRqJJiWEbhwEcsRMEUiKUItoEBhSI0SnOfXlBOTeE1EsIlLVLSSxCKOcwVHMnnlSmUVpqMCEFt5ZKv5Ruhupxf7Y7siDMUmXLFVqT8WjUHdU+EI2PGITubbC0yFgLV2qXD4viYcF5u3F4aLXeip3azWaVgCsaVGifwpwuQpsy4FSYVbz2bVKmjErGSCohCVMAmpzHvGxbTJlGQiYCCWUMP5swH4cojKpe0vCLjuQbXKVMlJW6QFo/EoDJ0a9B4wvWiygTCh0uSBQ05CHKzyj9jlPSi/DMt5wmWeWmZNSVZKmVS1ADU11MGLqwVbHq9rkSlAAKgQkDIFNBpk8Il03UmZazKX8AJJY4XAD5n4R9Zw3W+SqWiatKhhDYEhk6gFylmAcUhe2YWpC5low4sCCSSzBSlBs81MFHugY5abQcqek2NdpSiWlk2c4KD7tKiG5nCAfEwoX1KQFvKxYDqpCk11FRDPaLZMmkGcsdmoDdYapJYtTMeEdoKJ9jwDJG7zHZsoDvQR/thIyp2NPG+NCHML6REomsXbys5kzFSz+GnUaRQUrONMTFJbHmyXvaJstJlS5eBVCpZLuCxLOKc6wDv6yoE5IEwICiy1Vwhg9M8/eKdy3rMQpMoKGGuEEUdTkuzHU6t5Rl72krUE7uJ2ThyLlnZ6RFQcZGxTUoX5Kd1zQiYol8O8CMi2hI8POClplAsQeenlSGUbEm1YZiF9mrAnFuukgfE/A5+Aipe2ydpkJoO1QMlAjE3McekMpctolOPHQrTZI/NEM3nrFhZzBDHnx1isuKIixg2NknGVJlqUARUAmuZFIJX2FBZcMF5vmKxT2FsyVLJIqkgjwNIaNnbSicFrMtIWJik5AkBKQUlyNfnEXuReGonll62dp0xIqyjFUKj15S3CksGxtUD8oPq3jCbtPdsvEVpQEkFlhIYGrBTZA00i/KtMlwva+4prWTGRLMSztGQwpFIEFbmsKp01MpOajU8B+JXcIFyMoctk5M2TJm2pGBg4OIFyAASEkGmY7wIWbpBj2CtqFp+0qSlwiUBKSRwSG9XL9YqXZurSSWAUC/v5iNIJUoBiok5cS/rERlnEAeLN4fv4Qniiy07PRr5tvZyzOKnODCHG6cWit4PlpHndn3lJbNwfOILfaJhdJUrAFUS5YcInuZYxAnl4VeBjx8IjTycpUO9/WlarLJSklJSop6ghwC2lDCzPSUJxgEBKgDTJX7wdtt4S5klSQSFomJUKEFmIeo/UYFXxaCZbhwFMlSeLVB8vMRONp0Pqm0HrRdJmWdOJeJbFRJJoXfvZIAbKpMSbOWZIsSnAIWqY/SiS3gPGAtkvpSZJxVZNOb1Ajmw2pQkBALBSVv0Yl+VW8I5RdNHSq0y9Z5alyJYc1QsgO5+JYHgGiXZBaUrtEp9xSiEudQ4HeQfSMlWpKLNLmgFgZgSSzlNcx1qIBXdOUxW7GYVKbVtD1zzjoxcrQck4xSsep11ImTVqUhDkgAlDkNmz0OmYLMc4DbUbNywMaNw6kAYepYM3GkUbu2nmSltMeZLH+5IyJBObcCYYZl6ybQUypc1JKilAQSxJUdQawrjODJRlGSFXZTY2ZalqKyZcuWoJUrUlnwooxLNXKozhguLYZCp6lLDSEKWAMRxLKVMAVZtRz3Q93bYkyJaJSfhQkDrxV1Jr3xq7gwI/XM81v7xWUmxIpIvykpQhkgJSAwA6RSmTHpqc+jZRPOLkh2Ap7kxQs63xKNKEl+f9YVMNHmW0VkKlLWPwk+ANR4V7oX0zQx+qQ9XijE7D4ipPiMMD7v2SlhCTPOJZ+JALBD5O1V1oSCPeGU0lsEsbb0V9i1YcahWoFOLH674P3BYuynnCxlzfib8KklW6OWEnyinOsxl4ggCUmWlwlKU/FhJNVAnMPxrEthvYSpclU5bqOFRNGL6HgWLRJyfK0aFjqNHNqJTMw/6iq9UAD/AKq8IobSEGdOljIMP+DnzUYJ7T7ixMFUkpW4rRyfcwHnb1qU9RiHfuiLtkoL+hMX8MajoijRkUM5zIRDbaLalFgRJQoFRU6k97uQQ/CrtC3diHUkM5JA8YbtsEYDLQWCkgkkVfIAA0YUhJvobErYK2VRjm1BqKDmCGA7/WDu3t1pCsSAAAECmjUIPGp8oH7Gq+9Q7OVPn0NfrSPRL7uPt5aq1UFN3jd8DXvMZpNqdmxUkrPHV2czAR+JvFh6xBcMzDMD8awYvVCpLHCygoOk6EhlJPQwDMz7wqwtV2D0i8XaYuaMYtUOSrcgmak4cK0gZtowO9qGBgRJsvaAE1b8IepzqOEdyr0SU7uIEJbSp09o3c88hOI5Vf2hGqRy2yttJLwDAnVj3OzeIgcm8FJllNC6cNcwHq0Wb+nlc0lsgEU4jPzeG3+y64kfeWqaAVpJly0muAhIKl8MRCgByfjR46hslkbcjdq2YtJsclEuUpTIdVQKqLmhY8YD2y5bRZ1S1TpSkJbCS6SHLapJ5x7Cic4oaMK+rQubVTwqUp2KQFPwPLu9uOSRnxOmudHlq0nE4FKg99Ic/wCza6Euq1rqoLEuW+lN5Q5mo7jxi7cNwWKYiXNKlKxMcMxSUs+hAAdutYYTJEoYEpCUkOnCN10kmjcX8opkya0ThCnsv43J6t4f1jmz0WsfqB7iAfUGOJa3BI4v6GNW0KCkqQkqd0kDkXS/JnD8xEl0OSFbuDr6a+UVFTwJS1cX9WHpFlJIKnFGYJcFVNc2BObawJvmYlErCKDEBXxMc9bCu6BFjUlIJUWZ1F9HOcL177QF0qEvdyqd4pcg8hllFy8FOtEsFzMUqcr+CX/hjvUx/lgLPuS0TUFUqWVoU5SoEV5gP55Q0Yx7kDJOSdQDsy347KlZUKy15kOpnQkkZktnzgJd8qbaEBMlJKfhUoiie/VhoOUXbq2bXKln7XMKUH/JSXJ5E/h/lrzhk2cV2r9nLCJCKJoySeA48TxpXOJtqN1sum2rejV62ZJlCXVgN08sm9GhQkhSVqBzGR4gHCD9cIfb9AEtaiAwSSfD3hNx4pKVkurfqcyxCS/OqD3GDhm5KmLJU00KU5GEHi59YyJLYp8R/UfUxkakZCzswD9plFgWUCx5Vg9tulXaoUoZp4unPp9PFDYiz47SOSVH294dNqbpQZOJmwAGg0cP4xKb9RXDFvQgWAKQEzA7pKSUjgC5fXSPdbvtKZ0oLSQQoUI8jHkV0LwqCuCK89394bdj79CFiSuiVICxwScTNyeIzlbN2XA1FNAr+1CzJRNlVGKbVSQzugjebgpNP5esBbHcWOdLQFUU5VhYtUDXLSPTr7uKXa0KSsILkKSoE4goDClWLQAaVFYRZ1jnWGckzBilqUwXWoDvhrQ5Gukdfp0Ri77KW1NzmUlYloUUyikqWwD4nBOEZJBArzivcK5UqSqbODpxBhoVBJU3M0A/mfSCu1d/SptnmFEx1FIQzLBYqDvl5ws3BbjiRKKEqAWFjE+EKCSmoALje8oaCbhsE36iraAoEFVCt1gilSa+Bhw/s0vImcuQp1FaSQQcL4NM2Lg+UC9qJX937YkKUTKOJgGBSSQnglzlCtIVN7RKpOPG4w4HxPyarxSPqRKcqPf7apMtLzCE6BIJJUdA/sI8x2t2hVO+6kAFBXhJTUqKWOFIGSK6Ztm2eWyyXpOSEz5wIUKh0AgapUUgO/BzlWIbVdxsshBQfvCVYmVQijAhqZRO4p/IYxbJ7vkKkj71SkkpOGTiLEv8akuyQOcEtkLzULTLQl1IJKVVOEYgWplm0IlovRR08Wbv4nrElw3sqSsuosSlT805Qf8Ak+2O8sfaj3pM4M1BwpFW0zyQyVueCSnEekVbDbBaZKJ8pZAWHI3WByUMqEEGBt+TZCA81SQc8Ts3hAJlufe6UH7wYVga0po75ws39fQmhkkFgSW9YXrz2jBdMpUxY/MrXomvnFW6LUZilpIIOAuRmGIJoWpTSGUW+zpUotoktE7tCucgkBKOxS5qlOHDiLcznxEErj2r7Gxplr+NBKRzTmMuGXdA3DKdkEAqJZnauaSM2PTWCV2bGrVMR2isIYzCgVUEigJLslz308GyKPH1EcUpOVo6ucTrbOV2iViUn43BBLmktPAq14B+MPuPCkBgGDJQBRI6aCI+03QlDpA0HziMlqqOVSeAEYZT5dGyvkAbbWvDKTKfeWcSugy+uULd3reykjSaQO9Af0iLai8itZWfxUSOCRkfeOrtLWNf/wCn/mNmGNRJ5GL9tXvLb8yj5mMiEh3JzJPvGRdGZjj/AGby/vJq+CAPEv7QzbZWoizEAu9PIkegha2LtQkpWo1yp6RNf14KmoCSEtiDECpc6nUNEJr1Gr6dW0VUJ3e75CNFW8vkgDzcxYsmdeCv+0VzXtDxLd1Ige1VsJ2LayZZDKE0mZKWH/WirFtFDXQ8zHoEqdItcimGYhQoFOR+yh4g8I8ovBIUbMDkH+cOcu3hKUEMlyElX/VxqH7xxi6xco2uzxc8uGVrwVLx2NTJOFU1IlTSySoVcu0s8SdDyy4oc2y/ZrQUkkhKgxZnHFtI9Ctc6daFLTNAT2ZSZYCnxH8UxKmBcFg2YD8YR9pJZ3VlRUSpSCThzSxGWdFJ73jot3xZz9vIlv62A2NCHrjR4JC/bDDDsld4s0l1DfWHUdUjMIHDnz6Qk3cjHOkpNRiB7gXh5tsz7vqw+flC5PSuKOxx5OwlKmY3J7op2uUCkhaQRoDmdaDN9acDHFntGAYiCaEgcWFAODmkQziv45nxroB+VCano5Ap0iKW7LVuhUviSHUQNCa5wJsCMa0J4kjyeD17VQk8XSfaOdg5INsS4olKy3cB/wCo2Rl6LMmSNZKG/Y6VM7FUtymWJpxNnUCgfLwgbadk584zVFYwoWAkqLkjgAzUBAj0SwWVKFKwpABwlu5orzEYJUwfqUfBmjOm7soI9huaSiQtag5YEPpoqg5iAFwyQbYkGiS71IozgeLQ4bRyGlrw0o9NQ4Kh5QiyFYJiVOxFH4EMQffuh49MvGKeN/c9Ms9z2eUykJ3uaierPlwflG7asCYlb4SlJSQ7BSSXYvqK+MItpvCdIWiYFlckrCynNgVOz5seuvOHSaqQtOPEFJ4jDr0iWWL7ZDG49ItyrZLdkqQFHIYgSYWL8vbElQBaWl+0V+YgtgTxeOLxtjJXMkSVlAACpiXJY6JUaJH8LmFa+UWk4O0kqlSzRCSMjxOuLq0LjxWyspKIPttqM6YVGnLQAZCD9jS1i6zD5AQEs9nYE8vWGKXLaxShxKj4xtVKkiFN9itPND1MZGTw4J4kxkMiMuwzYJrAj9SS3EMaRtE50j+MeQ/aKtlJekT2YfB/GT4CJS6Nf0i/MDFmoCo/qA8YglH7tXMxMrUDn5xAgfdE9PeMx7SKt6zA8jQOQ/BxnDDY5oXLY6GvLV4V9oKIlngfnBy61mXLxLQwXLEwDjT3z743YfYeB+IKs7JDalBRSXBBxgB3wqDg0y3sT/xQu3pbxMOFmYksGZyAC2v4R0DDSrRIs6VJZVZi0EqmfickFv4WYNwSOsJ9vs6paxiYguyhkePQ8oaUU9kISa14Otnh/eOgV8veGm0TPhT/ABH2EBdlrN8cwjPdHkT7QctkvCELLMSE+JL/APmMmR3I3YFUSG2KJl5s+FPMOpnHR3jq1TjiKR8MuWXrxFB5gmKF6rKVpRwKH71UixbFNLUT/mL8oStFfILvOkiX1L+EcbJzim0YhmEn0Hyju+S8gclRUuWkwEcf294tHcGZcq/NR69s3e/bZhlYfQxcvRO4vgQrzEIdx2pUuaoA/CsN0Oni8P1rUFSwRr7iIhapi1fZxSjzlkjwjzYJ31A1oT3l/wBo9PtsrFLlg6ho88kS2WvFQh/LSHg6srBrgw3NsZnpSmTLMwBCN1HAJAKiSQE1DB+Bgh/Z/ZVyjPlrSU/eJLFtUngawUuFJsti7Rt6Zvt/F8I8K98QbMzSsrmqB3llj+YJDOOWIqEJlncWvBLHi47DdsQFhYVUHOF3aC0hU5MtQdJC1vqFJbCejFYg+qZ50hMtqsVpnf6csjvIJf8A4xDHt2VFCUrcbiRDRaaWeSn9A8zCvLQyUHv9/eGK12kNLA/DKR4xv8kkLNpDJ7z6xkanLdJB5+sZFEZWE7HL3geoieShlIHDF6x1diASC8dyazEnk/jWITZ6H0a9VkxVRRiOcWld0dKND1jVrpLVyAiSPVl0/sVL6l40y08VJT5tDfacC0rQSwCQA2jCFS+aIQrgUnzgnPn0Vwb/AM09Y1/T7ieJ+JazfwR3dbU4aK3k0w97k+AHiYBX8pWMpOQUVD+cv8/GJrtsImBaipSSgFWIcsxAaZNKsy76mKy6MUVsL3fe65UkBKg+IuDXq3CD02Z2yCHdiCOjaesLOzd2pnTSVh5aBiUHIc5JS4qHNegMNFuudSAPsxSgAFShMJwpau6akPWnpGPIkpfuehim630CsRmzJShmqhB4pFPaL9+SyCkaIS/eYD3da1Iny+0TgdjqxxjdI4OGg3fs4KQBqVYfCFkqaHjK9gu+ED7ODq8UbvDSyrX96xevUfcEcGinYVDsz4RSD9JLKvzP4D0ucyyfzYVeAPyj0awzcVnB5HyPyjy+ykqCOIdPyj0bZyc8nDw94k+zpFS0I+7CnyURCHbZJTNmPwJfjiMP6y6ZiDkFesK14SMSkS3DTJqEP1U3o8cns6IY24tmCSlI0DtzZkiLdyyymzyUnNKGPUgOfGA20kntrRKQcjPQn+UJUpXkPOGR6nrGfLKopFf2OAqvfCJj37crk3kr2h3mfOPPROcWzn+4hsCtP/eRZd/74BILoRyHu3sIhXNUFYga5d3COrIXH1xjrs2jd0Znsr2l2jI7tUogesZDxJsL2IsCeRi1IT94QNE+g/aKdgqGPIRds435h5fN4z5D0folqzZyji0n7tXdGxkIjtXwHuia7PTl7H9jV+/4I6D1i5P+AqHA/wDURSvv/B7h6xZWt5JPIedI1/Te1ni/in6q+xTshw2eaeTeML6IOWhbSlJGsBpSHpqS3jFZmPGtjpszZezsyC29MUZiv4QWR9c47tto7UnGfuyWIGo/KP4iw8YsleAJRwSEjoBFALHaNojLrxjzrttnpxhUaKN52slE5f8AqjD/ACMAPF4IfHLVSoZYfp5wJt0siThOYmMepIJMXbDeOBK0hJWsJNGoAKOTnrFK1oS6K1vxGSsq4QNsatzviS87yJRg3Q7Pm9c+5wRGWJO73mHSqJKUuU9BG7ZoFDyUIe9nZ29yUPaPP5Jw9mvTIw13FamWBwb684lL5Gl0MVqQAJpOVO8mFSzjHapGRZZP+0FTjk4EM99L3cIq5DjyBhRvCaqzrlz0gnBizzUGOY/CGNBnArdAj0ELS/8A9KVXdwrU2jgM/WsHtTABEucbbLVMRhAlzCFByFBRFHbOuXIweepjNm8fb+yy7K1tUyVHgI847Slp5/OH69JjS1nlHnE1TdqOLesX+mWmTyOqI7Ch04uBic1PKO7AgCV/MY6XLY0Eam9mdFa2ipaMjdoDk9IyGiKx3suyASzzi/HBT/tFqXsooY2mA4v0n5xYTbbS1ezJ4geNI2m3Twz4VHOj+kZ7vs0wnKCqIAvO6FyMJJCk5OHoeBgPbDuHqPWGu8rwWuWpK0pZVcqgirvClb6JA/UICWz0cWVyxO+zL3P3J/hiazD7tPApr3ViK9P8FXSJLAoGWgcm8o0/T9Mw/if6i+xRthdJJ1iG4pGOekaDePQV+Q74sXhQM2R9Y42fmMuY2eAf9g/tD5vaYsO5IYp851YzoHgYpVAXYrWPAF4kts1kAP8AERFOfN+8QkfhBPlGOKPSk0jV8kCmhU8F9mEJ+0TZ7Fky0sDqZnHlTzgFbk4lpcsmjluJ8/2hik2hKBhSkpXMYgEjGoJrjXpKlgOQM27nd+2iL3J2LN9yRj+uJizYJf3aTzMVLfOxLPT938x4xfuUYwhOmMDvJyMO/aRX6jDMjZmeuUkbqSreAUSCzUyBgjYtn7QhSCcB4sqhDdIbbYrClZI+FKv+IJBHD5PCsm/pwTiwpBzoFMTk2fnzhHXkPJhm29qU7qQ4Gbhqd8Ardds+dQJBYjF8IYdHzMSm/wCaAxQl613qPzEcpvxZWDhAVlmWI5hsu+ESOsZV4jLCSKgilOB1iuuUpvhMVlXshTDCpJzoQQHD1yjmdexDAAknRxUe0TeKPQ6myteFlmKlqAQchT1EJdo2atRxqEk4TriljXmpxD0L+CaKSvwT7GIDfcs1AWDT8Lg8iHrFsaUVoSbchXl3HPEoDsy7mgKTwZmNdY5NyWl/8GZ/tMOiLwlBIWRQ9XByINP6xku9ZbMlRz1xFvGrQ1oTYhTrgtNfuZhfQB4yH9d6SxmTz3VRqDyBRwlJZxwz5/TxGQ5etIqf/TQTg7QULEP9A90bm2rCkuRhydwx5RAsjhZClEOKg0bVtPGFi9k5MNfSDFqtQ7NbKrhUBUOOmusDbps0ubNkpBUog4l4gcgxoST074ol5KRzcE412MF5dlKsyJZQkqOEEMCST8TvoH8oqKueQCkIEwKIJCUHE/FgxLZxNtRNCJZURVTN0H9Ir7IT1IRNtKwQXwpxO5Zj5k/8YWLajaZ06k97I7Z2DtNlfFlVaXbQ1cH5RTsU6zSiodm4zBJqDpXNoMBUpv7wtCiVVC611wgZM/nGjY7GvQcAUlQ8vnB5N92LxS6QmXreWOYSDQfX10ipY5xKyWJ3dId72ZKQSErQlgNwOOZGXfzgNOtbOBug5hLB+4RRSVVQODbuwRPtBIFcsoMS0NLVM3cUxsaiXUU0+7GrEs/IRUn2ATQVINeIqCf1AVB5iJLYsypKEqzLMxBonPKA3dJBqrbBQS6lKP1WLdyJItEogmsyWCzs2MZ8oZbol2JMmXNXNQ+HEpG6VP8Alqc+XOJZd82efNlSkSVb8xAJUoDCHqAEk8OIh7fRmrdjNtFOJkzHLaeJqPSF6yzqJAAfnBTaikshLlONPEty8/KFP7UpwA+jUNXiNNlVQaTaZai3aSw1GBS4PDPjHMsAKL1ICvRoVZ00pny0KUrAFgYSVMz1YPTug7aZwdRSF6/hPDo4hpQoSE+QX7PdpwFacBHCiKOeYP1pEV3WsTVYUhTAAkqAAHCr8RG59qlkhCXcOWbQUfg2sI00MZaVYiQ4J6s45cYiXMCQAAPL2iKSnAofCDQsuhGuRyeMtV4yylTYQM2diTq0GrOui1JAKEuKMW7yTHSrNgDivOlIoWS8E9kgOzjMN5vkYxNrSxA49X511hWmgpki150cdfOMiMrf5RkLYwYtMlGOUAA4ViFNEpJbgKgaRZUS2QPd1yji0LSFJca5x0F7hwkPUB3oYOxSvPsfaEA1caUMWpNjKVYgwIy3U+winaJik41CpTLOVGZJrEVzW61KQk4AUmuOYDiPQD4hz84dRsDZaVZ5k+dLWsBAlhQclJxPQADQ64oo3hKmT1djZgMEs7633cRqAOLZ98HVWWdMTVWE1qAxHMPTugVM2ekhSlTZqwScpYCaMwBzBFM4ZQ+Q/wDQqS9k0hu1mpBOZce4hZvCb2cwoSBRw75tqCNDDpJuKzEndnHJt4serAHveJLVdFiUAlSUpI5zHp+omsOo/IrmxB/+s4wqJbgaiOUrQciSesNy7hsq3CUBIGocqU+TOWHeIsSLjsiQMUli3/8ARfmx9IOjucvIgTQQp0kjmHBjcyUpSSpRKlfCHNfPhHoarns53kyUu7AKWsue9RivIsaO0SMElCcQClApcVYihLHSuUDl8Af7iFdt1zVqwoQpRrlQU1JOQ+cHNmbBNTbJTpNFOTm26dYMW639nMUmSEjECAEpcliwduYd+BirdNpMuYZs3ChdR2bEZ1KqFnJeC5NklSYz37MwyVvxT31+vCAGJEpKapK/1UCf6cY3et9otCUhIKVJVvhiRhbN2oHpXjAC32jEX+cLCPyNkn6dFK9pO+TiCiD8QLjqkxeum+Cs4Vu/HjpWA86ZSC2yVjQe0mzACEMlILM6tSDmzecPOuOxMN2MsspTZ1uoYlLFAcw3DhUwEuQD7ZKf8xDcd0t7RNasZUVFLI4qID9BnA9c3CUrAZSVJKS9CQcoktmtqkGdtEkKE5IqHSrgRl4RzJsScAWrswkpCgGxEg5cOMTbU2oKK0BmbXQviJHcSIrbFp7bDiTuysyfxFyUJ6AF+4cYXahYNXs5nWLs0Fa0hKXZOW8Dq2fjEeFOgFahsucdX/bStZQqrEkHxpFOSSwAFR9NHU2rZ3R1aSwNSKaE+8biO2/Ca1asZFIJUTm3YyWizTVLScYYMSQg0zcMS5/pF0fCWWHyDJpTNw/vFUviCw+TEO3e2RiylCSKBtS1GJ19YhY5VnTFgTCkg0qCKkUByPB4vyLxWlIcF+Q0+XdHEoBKJp0bM+cDV3pL0USRwEVghWEJ98TPgSFlRr05U1iay3WoHGtR7RQY8AOEAbPblpUFhBUM3Ygv3j20aL9rv4MxTMlq5poPnFKFbL05eE4e0PBy/wBERUvIOEpMxSlFmDJy1OWfKIE2gqAqFK6gADlzgqizpSndSQSKk1fodI44oybPh+NRdWTUb9JrU9IoWydh/wAxQUMk4gxJLccu+C1rs6SA9DodfKK67NKV8RfkEinzPfAW2Gytd9hmYkKMw9oSCkO7V4nSmUMN5XDIWlX+UCStQQEgKLVUQQxLdNYCWPCma4WcaS+BhhZmFfwk9GeCsu3CqVzA9XSKMMiDBugPYEs92GzOqRNQQumJSUluQZTQLTZEpnBU9QUgEkgPUtQUJDV4wdvi9kOgJQVnN8WTcy7mBU6YlRLpYDMNw1cCuukBsCimQWqdLH3ktACgWBS6Q2rgfF3t0gJO1HCkEbYhw7Uo1COL0oOEDrSeA5fX1pBgJlVIH2kN+0NGzrJkylBAmJK3mgOVApUcKm1AGYHEwq2gw5bFqSqy4TmJimPMsQ1OekHJ7TsO2WL2lqUd0YwEh1UblWFqZacKsNCDmBl48YbbVKxFiVNV3ZnDsNSS9WPlAG22JAqQkbzAEFyHZ2ChxHjEY0jTJtlG2W7GlSi7l37/AGgqm29hIlIlK3hvLZqkje9W7oFGYAGCUO7UQmleYL+MQ2i2L0JYjSle7WH43oW/JpdoJU7HCaOQ3WCtnnJILZ6E+LekLyiSpi/eYupSoB8RY9PkYZxE5Fm3TAza1f5xkVZ6QofEp+TMfKNQYpJCt2PCcYIxMXIyyA5vFiUSC2uh4j5/KBtjnKXUnR6RxMtKklwYzcS2w1MlJMuY5YKDeYHrAmziQgVRXjEFutypiN5gxGTjXWvKO5IdFa1EWURei8ZMp8QY0p9GMtFrlkV0y4+MBZk4uUvTLWIJyWVTgNTxg1R3Yfs8kEOpTK/LR/H5R1a5nZjcdIGr592sAbXNKVpIJdm9osLtqkodgajMPB9T6EfFdlg3vMJqAR1Yjo0UrVeykrdIDDR35RXFqqN1NS+R8M8okTaCoCiRXQQetHLatF3ZqaubayopZJQoqHEAUanFoL3jjM1JTRKQyiwdiaA4gxArpxivs3NZUygcIAfXeWAa90X75cJYFQfNiecBo5Aa8SFLSMJAZVQEk0UACwDDw1ijaZYCiXyGRHvpG56f7xLRmns0583JitarQcZFPAPXnAocin2ndz7nplnk5gIm0kkgwQtayTnnAZZ3j1h4kcuyaamGbYeewmIcvQgO2Y/avSF+yocsYuXFMKZhIb4VCBk3Fo7Fpjba54TQkVqSxoBQsNT8XSBE5Y14uzB2bNROjpETG1liWDuA7VZohRISoKcfCUsKs5TiJbqTEEqRrvwC8NaAHLL/AM84hnSyK4W4PzcaZ5GNT5pZ35+BjlVqVk9AKCLJMk6IDKIIFKmjRMgFzmRGS0vXvgvKlDAC1XNY6UqAo2CFBsnIjIITkBnFDyjI5SsVqj//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307975" y="1314359"/>
            <a:ext cx="2932766" cy="1323439"/>
          </a:xfrm>
          <a:prstGeom prst="rect">
            <a:avLst/>
          </a:prstGeom>
        </p:spPr>
        <p:txBody>
          <a:bodyPr wrap="square">
            <a:spAutoFit/>
          </a:bodyPr>
          <a:lstStyle/>
          <a:p>
            <a:r>
              <a:rPr lang="en-US" sz="2000" i="1" dirty="0">
                <a:solidFill>
                  <a:srgbClr val="FFFF00"/>
                </a:solidFill>
              </a:rPr>
              <a:t>And he ordained twelve, that they should be with him, and that he might send them forth to preach,</a:t>
            </a:r>
          </a:p>
        </p:txBody>
      </p:sp>
      <p:sp>
        <p:nvSpPr>
          <p:cNvPr id="12" name="Rectangle 11"/>
          <p:cNvSpPr/>
          <p:nvPr/>
        </p:nvSpPr>
        <p:spPr>
          <a:xfrm>
            <a:off x="4918731" y="4846357"/>
            <a:ext cx="4421658" cy="1569660"/>
          </a:xfrm>
          <a:prstGeom prst="rect">
            <a:avLst/>
          </a:prstGeom>
        </p:spPr>
        <p:txBody>
          <a:bodyPr wrap="square">
            <a:spAutoFit/>
          </a:bodyPr>
          <a:lstStyle/>
          <a:p>
            <a:pPr algn="ctr"/>
            <a:r>
              <a:rPr lang="en-US" sz="3200" dirty="0">
                <a:solidFill>
                  <a:schemeClr val="bg1"/>
                </a:solidFill>
              </a:rPr>
              <a:t>They had been given power to heal the sick and cast out devils</a:t>
            </a:r>
          </a:p>
        </p:txBody>
      </p:sp>
      <p:pic>
        <p:nvPicPr>
          <p:cNvPr id="2050" name="Picture 2" descr="https://www.lds.org/bc/content/ldsorg/prophets-and-apostles/2015/6/580-Christ%20ordains%20the%2012-14789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869" y="1259544"/>
            <a:ext cx="7869552" cy="351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70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3:27</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A Strong Man’s House</a:t>
            </a:r>
          </a:p>
        </p:txBody>
      </p:sp>
      <p:sp>
        <p:nvSpPr>
          <p:cNvPr id="5" name="AutoShape 6" descr="data:image/jpeg;base64,/9j/4AAQSkZJRgABAQAAAQABAAD/2wCEAAkGBxMTEhUTEhMVFhUXGBgYGRgXGBUdGxgbGhogGhcXGhobHSggGBolHxkYITIiJSkrLi4uGB8zODMtNygtLisBCgoKDg0OGxAQGy0lHyUtLS0tLy0tLS0tLS0vLy0tLS0tLS0tLS0tLS0tLS0tLS0tLS0tLS0tLS0tLS0tLS0tLf/AABEIAPwAyAMBIgACEQEDEQH/xAAbAAACAgMBAAAAAAAAAAAAAAAFBgMEAAECB//EAEEQAAECAwUFBgMGAwkBAQEAAAECEQADIQQFEjFBBiJRYXETgZGhscEy0fAUI0JSYuFygvEHJDNDY5KissIVc1P/xAAZAQADAQEBAAAAAAAAAAAAAAABAgMEAAX/xAApEQACAgICAQMCBwEAAAAAAAAAAQIRAyESMUEiMlEEcQUjM2GB0fAT/9oADAMBAAIRAxEAPwDzREdmOZcSFMcKcxkbaMEA4ZdjLwGPsJhOEupA/UNOTh/DnHogkYRQNTu6R4xInFC0rTQpII6ioj2WVPExCVJNFJCgeoBy4xmz+nZXG70RyRukfXLy9IjkqFKfQjiYSHoHIqR5U1ijfVoXKs8xSVMQPiYUdqB9HpEY7ZV6Ebam8zOnqrupJSnhTWA8baNpEb1pUZnswCJ5aI4QiLyE0Ec2KchEctExTGdlC2GiqUxvBFgS4jUI6ziEIzjl4nSA8aWgQbOIW1h/2VvUzpfZLqpAFaVSaAnUkZHuhBaCmzs8ptEpjmoIPMKLEe/dCZI3EaLpnpKQACGp1itInJJSlxr34foPEn2bEfhy4k+mUb7Fid0Anp9fQjGmaKN2iYPr1jzTaW3drOUx3U7qfc+PtDztBOMqQtbs2TMxJoB4mPMkRpwx8kcj8GYYyOxlGRcmQyxE0RyhEikxxxwuIyY2YwiOAaj0/ZVZ+zScxukDganhr50jzQCPWNln+yyQMPwDSI59xK49MnVLBDPzrx74WdtpjWdmDGYBRuBLUHJ+4Q1rkvUYRmHdXiz174UdvkBMpCeKyczoDVv5oz4q5IpPoRo2kRrDEssRuIEshEXUmK6conkQrASlDxHMcRIFM8ZMS8KEimxkpD9YnXZ3/rHMmWz0aOsNFcS6mIiC8X5cvPKIVyHLvHWCistDRqzqIWkgsQQQeBGRiabLrnEShTpDHWeyqkVBJJPcIqTpRclyaUdvlFuYogJxGrCoSwJ1oVRXSFYn45Zxgs0ipt3PV9nSnIFYHVgTn4QiJEPX9oUv7uXWmJRy4iEcCNuL2mefZyvKNRpZjcUEMlCOyY5k5RtEcE5KYxIjsiCVyXNMtMzAgMBVSjkkceZ4DjAbORQl2dS6ISpR4JBPpHoFwW1EuzIQpUxKgCFBIG6XO6QQ4NYbrrkJkp7GWlkoZhqXSN48TzjV+2SSwWuii7KSN7+ldYzzmpKi8IUxcnW5IGUwj9QI0zokQq7X3kmchIBqFZcm6ZwyW+eSg5lgSHbJqZfPSEO8EEqoHOfu8diirs6d9FEROlFImVdE0IxsG6h/CIpJeL3fRNxce0WEpoDHQEbScgOESmXSFsFEalxLLeIlpYxPLUzfWUAC7L8mUlSSTTh55eEQCZKJbEMXh3VgrY7nnIkqmFC1TCWFCyQdeHCFWfKViIL0/NCKn5NDjSDSZBAV/SKU0HhSLd12lUyWQouUsObHLwZvCILWk5QV2TktFKbLiIBw2sTLUY4UhooSPW1AhAcpLADE8VTbswCnVv6wr7EWvEOyWxALJetDp3GCd+S5dU4EuA7gfTxkcUnRqW1YI27mFSEF0s5ZiXy6ZQk4otXiRjIAYBvSI+zDRrguKozz2yNqRqJJiWEbhwEcsRMEUiKUItoEBhSI0SnOfXlBOTeE1EsIlLVLSSxCKOcwVHMnnlSmUVpqMCEFt5ZKv5Ruhupxf7Y7siDMUmXLFVqT8WjUHdU+EI2PGITubbC0yFgLV2qXD4viYcF5u3F4aLXeip3azWaVgCsaVGifwpwuQpsy4FSYVbz2bVKmjErGSCohCVMAmpzHvGxbTJlGQiYCCWUMP5swH4cojKpe0vCLjuQbXKVMlJW6QFo/EoDJ0a9B4wvWiygTCh0uSBQ05CHKzyj9jlPSi/DMt5wmWeWmZNSVZKmVS1ADU11MGLqwVbHq9rkSlAAKgQkDIFNBpk8Il03UmZazKX8AJJY4XAD5n4R9Zw3W+SqWiatKhhDYEhk6gFylmAcUhe2YWpC5low4sCCSSzBSlBs81MFHugY5abQcqek2NdpSiWlk2c4KD7tKiG5nCAfEwoX1KQFvKxYDqpCk11FRDPaLZMmkGcsdmoDdYapJYtTMeEdoKJ9jwDJG7zHZsoDvQR/thIyp2NPG+NCHML6REomsXbys5kzFSz+GnUaRQUrONMTFJbHmyXvaJstJlS5eBVCpZLuCxLOKc6wDv6yoE5IEwICiy1Vwhg9M8/eKdy3rMQpMoKGGuEEUdTkuzHU6t5Rl72krUE7uJ2ThyLlnZ6RFQcZGxTUoX5Kd1zQiYol8O8CMi2hI8POClplAsQeenlSGUbEm1YZiF9mrAnFuukgfE/A5+Aipe2ydpkJoO1QMlAjE3McekMpctolOPHQrTZI/NEM3nrFhZzBDHnx1isuKIixg2NknGVJlqUARUAmuZFIJX2FBZcMF5vmKxT2FsyVLJIqkgjwNIaNnbSicFrMtIWJik5AkBKQUlyNfnEXuReGonll62dp0xIqyjFUKj15S3CksGxtUD8oPq3jCbtPdsvEVpQEkFlhIYGrBTZA00i/KtMlwva+4prWTGRLMSztGQwpFIEFbmsKp01MpOajU8B+JXcIFyMoctk5M2TJm2pGBg4OIFyAASEkGmY7wIWbpBj2CtqFp+0qSlwiUBKSRwSG9XL9YqXZurSSWAUC/v5iNIJUoBiok5cS/rERlnEAeLN4fv4Qniiy07PRr5tvZyzOKnODCHG6cWit4PlpHndn3lJbNwfOILfaJhdJUrAFUS5YcInuZYxAnl4VeBjx8IjTycpUO9/WlarLJSklJSop6ghwC2lDCzPSUJxgEBKgDTJX7wdtt4S5klSQSFomJUKEFmIeo/UYFXxaCZbhwFMlSeLVB8vMRONp0Pqm0HrRdJmWdOJeJbFRJJoXfvZIAbKpMSbOWZIsSnAIWqY/SiS3gPGAtkvpSZJxVZNOb1Ajmw2pQkBALBSVv0Yl+VW8I5RdNHSq0y9Z5alyJYc1QsgO5+JYHgGiXZBaUrtEp9xSiEudQ4HeQfSMlWpKLNLmgFgZgSSzlNcx1qIBXdOUxW7GYVKbVtD1zzjoxcrQck4xSsep11ImTVqUhDkgAlDkNmz0OmYLMc4DbUbNywMaNw6kAYepYM3GkUbu2nmSltMeZLH+5IyJBObcCYYZl6ybQUypc1JKilAQSxJUdQawrjODJRlGSFXZTY2ZalqKyZcuWoJUrUlnwooxLNXKozhguLYZCp6lLDSEKWAMRxLKVMAVZtRz3Q93bYkyJaJSfhQkDrxV1Jr3xq7gwI/XM81v7xWUmxIpIvykpQhkgJSAwA6RSmTHpqc+jZRPOLkh2Ap7kxQs63xKNKEl+f9YVMNHmW0VkKlLWPwk+ANR4V7oX0zQx+qQ9XijE7D4ipPiMMD7v2SlhCTPOJZ+JALBD5O1V1oSCPeGU0lsEsbb0V9i1YcahWoFOLH674P3BYuynnCxlzfib8KklW6OWEnyinOsxl4ggCUmWlwlKU/FhJNVAnMPxrEthvYSpclU5bqOFRNGL6HgWLRJyfK0aFjqNHNqJTMw/6iq9UAD/AKq8IobSEGdOljIMP+DnzUYJ7T7ixMFUkpW4rRyfcwHnb1qU9RiHfuiLtkoL+hMX8MajoijRkUM5zIRDbaLalFgRJQoFRU6k97uQQ/CrtC3diHUkM5JA8YbtsEYDLQWCkgkkVfIAA0YUhJvobErYK2VRjm1BqKDmCGA7/WDu3t1pCsSAAAECmjUIPGp8oH7Gq+9Q7OVPn0NfrSPRL7uPt5aq1UFN3jd8DXvMZpNqdmxUkrPHV2czAR+JvFh6xBcMzDMD8awYvVCpLHCygoOk6EhlJPQwDMz7wqwtV2D0i8XaYuaMYtUOSrcgmak4cK0gZtowO9qGBgRJsvaAE1b8IepzqOEdyr0SU7uIEJbSp09o3c88hOI5Vf2hGqRy2yttJLwDAnVj3OzeIgcm8FJllNC6cNcwHq0Wb+nlc0lsgEU4jPzeG3+y64kfeWqaAVpJly0muAhIKl8MRCgByfjR46hslkbcjdq2YtJsclEuUpTIdVQKqLmhY8YD2y5bRZ1S1TpSkJbCS6SHLapJ5x7Cic4oaMK+rQubVTwqUp2KQFPwPLu9uOSRnxOmudHlq0nE4FKg99Ic/wCza6Euq1rqoLEuW+lN5Q5mo7jxi7cNwWKYiXNKlKxMcMxSUs+hAAdutYYTJEoYEpCUkOnCN10kmjcX8opkya0ThCnsv43J6t4f1jmz0WsfqB7iAfUGOJa3BI4v6GNW0KCkqQkqd0kDkXS/JnD8xEl0OSFbuDr6a+UVFTwJS1cX9WHpFlJIKnFGYJcFVNc2BObawJvmYlErCKDEBXxMc9bCu6BFjUlIJUWZ1F9HOcL177QF0qEvdyqd4pcg8hllFy8FOtEsFzMUqcr+CX/hjvUx/lgLPuS0TUFUqWVoU5SoEV5gP55Q0Yx7kDJOSdQDsy347KlZUKy15kOpnQkkZktnzgJd8qbaEBMlJKfhUoiie/VhoOUXbq2bXKln7XMKUH/JSXJ5E/h/lrzhk2cV2r9nLCJCKJoySeA48TxpXOJtqN1sum2rejV62ZJlCXVgN08sm9GhQkhSVqBzGR4gHCD9cIfb9AEtaiAwSSfD3hNx4pKVkurfqcyxCS/OqD3GDhm5KmLJU00KU5GEHi59YyJLYp8R/UfUxkakZCzswD9plFgWUCx5Vg9tulXaoUoZp4unPp9PFDYiz47SOSVH294dNqbpQZOJmwAGg0cP4xKb9RXDFvQgWAKQEzA7pKSUjgC5fXSPdbvtKZ0oLSQQoUI8jHkV0LwqCuCK89394bdj79CFiSuiVICxwScTNyeIzlbN2XA1FNAr+1CzJRNlVGKbVSQzugjebgpNP5esBbHcWOdLQFUU5VhYtUDXLSPTr7uKXa0KSsILkKSoE4goDClWLQAaVFYRZ1jnWGckzBilqUwXWoDvhrQ5Gukdfp0Ri77KW1NzmUlYloUUyikqWwD4nBOEZJBArzivcK5UqSqbODpxBhoVBJU3M0A/mfSCu1d/SptnmFEx1FIQzLBYqDvl5ws3BbjiRKKEqAWFjE+EKCSmoALje8oaCbhsE36iraAoEFVCt1gilSa+Bhw/s0vImcuQp1FaSQQcL4NM2Lg+UC9qJX937YkKUTKOJgGBSSQnglzlCtIVN7RKpOPG4w4HxPyarxSPqRKcqPf7apMtLzCE6BIJJUdA/sI8x2t2hVO+6kAFBXhJTUqKWOFIGSK6Ztm2eWyyXpOSEz5wIUKh0AgapUUgO/BzlWIbVdxsshBQfvCVYmVQijAhqZRO4p/IYxbJ7vkKkj71SkkpOGTiLEv8akuyQOcEtkLzULTLQl1IJKVVOEYgWplm0IlovRR08Wbv4nrElw3sqSsuosSlT805Qf8Ak+2O8sfaj3pM4M1BwpFW0zyQyVueCSnEekVbDbBaZKJ8pZAWHI3WByUMqEEGBt+TZCA81SQc8Ts3hAJlufe6UH7wYVga0po75ws39fQmhkkFgSW9YXrz2jBdMpUxY/MrXomvnFW6LUZilpIIOAuRmGIJoWpTSGUW+zpUotoktE7tCucgkBKOxS5qlOHDiLcznxEErj2r7Gxplr+NBKRzTmMuGXdA3DKdkEAqJZnauaSM2PTWCV2bGrVMR2isIYzCgVUEigJLslz308GyKPH1EcUpOVo6ucTrbOV2iViUn43BBLmktPAq14B+MPuPCkBgGDJQBRI6aCI+03QlDpA0HziMlqqOVSeAEYZT5dGyvkAbbWvDKTKfeWcSugy+uULd3reykjSaQO9Af0iLai8itZWfxUSOCRkfeOrtLWNf/wCn/mNmGNRJ5GL9tXvLb8yj5mMiEh3JzJPvGRdGZjj/AGby/vJq+CAPEv7QzbZWoizEAu9PIkegha2LtQkpWo1yp6RNf14KmoCSEtiDECpc6nUNEJr1Gr6dW0VUJ3e75CNFW8vkgDzcxYsmdeCv+0VzXtDxLd1Ige1VsJ2LayZZDKE0mZKWH/WirFtFDXQ8zHoEqdItcimGYhQoFOR+yh4g8I8ovBIUbMDkH+cOcu3hKUEMlyElX/VxqH7xxi6xco2uzxc8uGVrwVLx2NTJOFU1IlTSySoVcu0s8SdDyy4oc2y/ZrQUkkhKgxZnHFtI9Ctc6daFLTNAT2ZSZYCnxH8UxKmBcFg2YD8YR9pJZ3VlRUSpSCThzSxGWdFJ73jot3xZz9vIlv62A2NCHrjR4JC/bDDDsld4s0l1DfWHUdUjMIHDnz6Qk3cjHOkpNRiB7gXh5tsz7vqw+flC5PSuKOxx5OwlKmY3J7op2uUCkhaQRoDmdaDN9acDHFntGAYiCaEgcWFAODmkQziv45nxroB+VCano5Ap0iKW7LVuhUviSHUQNCa5wJsCMa0J4kjyeD17VQk8XSfaOdg5INsS4olKy3cB/wCo2Rl6LMmSNZKG/Y6VM7FUtymWJpxNnUCgfLwgbadk584zVFYwoWAkqLkjgAzUBAj0SwWVKFKwpABwlu5orzEYJUwfqUfBmjOm7soI9huaSiQtag5YEPpoqg5iAFwyQbYkGiS71IozgeLQ4bRyGlrw0o9NQ4Kh5QiyFYJiVOxFH4EMQffuh49MvGKeN/c9Ms9z2eUykJ3uaierPlwflG7asCYlb4SlJSQ7BSSXYvqK+MItpvCdIWiYFlckrCynNgVOz5seuvOHSaqQtOPEFJ4jDr0iWWL7ZDG49ItyrZLdkqQFHIYgSYWL8vbElQBaWl+0V+YgtgTxeOLxtjJXMkSVlAACpiXJY6JUaJH8LmFa+UWk4O0kqlSzRCSMjxOuLq0LjxWyspKIPttqM6YVGnLQAZCD9jS1i6zD5AQEs9nYE8vWGKXLaxShxKj4xtVKkiFN9itPND1MZGTw4J4kxkMiMuwzYJrAj9SS3EMaRtE50j+MeQ/aKtlJekT2YfB/GT4CJS6Nf0i/MDFmoCo/qA8YglH7tXMxMrUDn5xAgfdE9PeMx7SKt6zA8jQOQ/BxnDDY5oXLY6GvLV4V9oKIlngfnBy61mXLxLQwXLEwDjT3z743YfYeB+IKs7JDalBRSXBBxgB3wqDg0y3sT/xQu3pbxMOFmYksGZyAC2v4R0DDSrRIs6VJZVZi0EqmfickFv4WYNwSOsJ9vs6paxiYguyhkePQ8oaUU9kISa14Otnh/eOgV8veGm0TPhT/ABH2EBdlrN8cwjPdHkT7QctkvCELLMSE+JL/APmMmR3I3YFUSG2KJl5s+FPMOpnHR3jq1TjiKR8MuWXrxFB5gmKF6rKVpRwKH71UixbFNLUT/mL8oStFfILvOkiX1L+EcbJzim0YhmEn0Hyju+S8gclRUuWkwEcf294tHcGZcq/NR69s3e/bZhlYfQxcvRO4vgQrzEIdx2pUuaoA/CsN0Oni8P1rUFSwRr7iIhapi1fZxSjzlkjwjzYJ31A1oT3l/wBo9PtsrFLlg6ho88kS2WvFQh/LSHg6srBrgw3NsZnpSmTLMwBCN1HAJAKiSQE1DB+Bgh/Z/ZVyjPlrSU/eJLFtUngawUuFJsti7Rt6Zvt/F8I8K98QbMzSsrmqB3llj+YJDOOWIqEJlncWvBLHi47DdsQFhYVUHOF3aC0hU5MtQdJC1vqFJbCejFYg+qZ50hMtqsVpnf6csjvIJf8A4xDHt2VFCUrcbiRDRaaWeSn9A8zCvLQyUHv9/eGK12kNLA/DKR4xv8kkLNpDJ7z6xkanLdJB5+sZFEZWE7HL3geoieShlIHDF6x1diASC8dyazEnk/jWITZ6H0a9VkxVRRiOcWld0dKND1jVrpLVyAiSPVl0/sVL6l40y08VJT5tDfacC0rQSwCQA2jCFS+aIQrgUnzgnPn0Vwb/AM09Y1/T7ieJ+JazfwR3dbU4aK3k0w97k+AHiYBX8pWMpOQUVD+cv8/GJrtsImBaipSSgFWIcsxAaZNKsy76mKy6MUVsL3fe65UkBKg+IuDXq3CD02Z2yCHdiCOjaesLOzd2pnTSVh5aBiUHIc5JS4qHNegMNFuudSAPsxSgAFShMJwpau6akPWnpGPIkpfuehim630CsRmzJShmqhB4pFPaL9+SyCkaIS/eYD3da1Iny+0TgdjqxxjdI4OGg3fs4KQBqVYfCFkqaHjK9gu+ED7ODq8UbvDSyrX96xevUfcEcGinYVDsz4RSD9JLKvzP4D0ucyyfzYVeAPyj0awzcVnB5HyPyjy+ykqCOIdPyj0bZyc8nDw94k+zpFS0I+7CnyURCHbZJTNmPwJfjiMP6y6ZiDkFesK14SMSkS3DTJqEP1U3o8cns6IY24tmCSlI0DtzZkiLdyyymzyUnNKGPUgOfGA20kntrRKQcjPQn+UJUpXkPOGR6nrGfLKopFf2OAqvfCJj37crk3kr2h3mfOPPROcWzn+4hsCtP/eRZd/74BILoRyHu3sIhXNUFYga5d3COrIXH1xjrs2jd0Znsr2l2jI7tUogesZDxJsL2IsCeRi1IT94QNE+g/aKdgqGPIRds435h5fN4z5D0folqzZyji0n7tXdGxkIjtXwHuia7PTl7H9jV+/4I6D1i5P+AqHA/wDURSvv/B7h6xZWt5JPIedI1/Te1ni/in6q+xTshw2eaeTeML6IOWhbSlJGsBpSHpqS3jFZmPGtjpszZezsyC29MUZiv4QWR9c47tto7UnGfuyWIGo/KP4iw8YsleAJRwSEjoBFALHaNojLrxjzrttnpxhUaKN52slE5f8AqjD/ACMAPF4IfHLVSoZYfp5wJt0siThOYmMepIJMXbDeOBK0hJWsJNGoAKOTnrFK1oS6K1vxGSsq4QNsatzviS87yJRg3Q7Pm9c+5wRGWJO73mHSqJKUuU9BG7ZoFDyUIe9nZ29yUPaPP5Jw9mvTIw13FamWBwb684lL5Gl0MVqQAJpOVO8mFSzjHapGRZZP+0FTjk4EM99L3cIq5DjyBhRvCaqzrlz0gnBizzUGOY/CGNBnArdAj0ELS/8A9KVXdwrU2jgM/WsHtTABEucbbLVMRhAlzCFByFBRFHbOuXIweepjNm8fb+yy7K1tUyVHgI847Slp5/OH69JjS1nlHnE1TdqOLesX+mWmTyOqI7Ch04uBic1PKO7AgCV/MY6XLY0Eam9mdFa2ipaMjdoDk9IyGiKx3suyASzzi/HBT/tFqXsooY2mA4v0n5xYTbbS1ezJ4geNI2m3Twz4VHOj+kZ7vs0wnKCqIAvO6FyMJJCk5OHoeBgPbDuHqPWGu8rwWuWpK0pZVcqgirvClb6JA/UICWz0cWVyxO+zL3P3J/hiazD7tPApr3ViK9P8FXSJLAoGWgcm8o0/T9Mw/if6i+xRthdJJ1iG4pGOekaDePQV+Q74sXhQM2R9Y42fmMuY2eAf9g/tD5vaYsO5IYp851YzoHgYpVAXYrWPAF4kts1kAP8AERFOfN+8QkfhBPlGOKPSk0jV8kCmhU8F9mEJ+0TZ7Fky0sDqZnHlTzgFbk4lpcsmjluJ8/2hik2hKBhSkpXMYgEjGoJrjXpKlgOQM27nd+2iL3J2LN9yRj+uJizYJf3aTzMVLfOxLPT938x4xfuUYwhOmMDvJyMO/aRX6jDMjZmeuUkbqSreAUSCzUyBgjYtn7QhSCcB4sqhDdIbbYrClZI+FKv+IJBHD5PCsm/pwTiwpBzoFMTk2fnzhHXkPJhm29qU7qQ4Gbhqd8Ardds+dQJBYjF8IYdHzMSm/wCaAxQl613qPzEcpvxZWDhAVlmWI5hsu+ESOsZV4jLCSKgilOB1iuuUpvhMVlXshTDCpJzoQQHD1yjmdexDAAknRxUe0TeKPQ6myteFlmKlqAQchT1EJdo2atRxqEk4TriljXmpxD0L+CaKSvwT7GIDfcs1AWDT8Lg8iHrFsaUVoSbchXl3HPEoDsy7mgKTwZmNdY5NyWl/8GZ/tMOiLwlBIWRQ9XByINP6xku9ZbMlRz1xFvGrQ1oTYhTrgtNfuZhfQB4yH9d6SxmTz3VRqDyBRwlJZxwz5/TxGQ5etIqf/TQTg7QULEP9A90bm2rCkuRhydwx5RAsjhZClEOKg0bVtPGFi9k5MNfSDFqtQ7NbKrhUBUOOmusDbps0ubNkpBUog4l4gcgxoST074ol5KRzcE412MF5dlKsyJZQkqOEEMCST8TvoH8oqKueQCkIEwKIJCUHE/FgxLZxNtRNCJZURVTN0H9Ir7IT1IRNtKwQXwpxO5Zj5k/8YWLajaZ06k97I7Z2DtNlfFlVaXbQ1cH5RTsU6zSiodm4zBJqDpXNoMBUpv7wtCiVVC611wgZM/nGjY7GvQcAUlQ8vnB5N92LxS6QmXreWOYSDQfX10ipY5xKyWJ3dId72ZKQSErQlgNwOOZGXfzgNOtbOBug5hLB+4RRSVVQODbuwRPtBIFcsoMS0NLVM3cUxsaiXUU0+7GrEs/IRUn2ATQVINeIqCf1AVB5iJLYsypKEqzLMxBonPKA3dJBqrbBQS6lKP1WLdyJItEogmsyWCzs2MZ8oZbol2JMmXNXNQ+HEpG6VP8Alqc+XOJZd82efNlSkSVb8xAJUoDCHqAEk8OIh7fRmrdjNtFOJkzHLaeJqPSF6yzqJAAfnBTaikshLlONPEty8/KFP7UpwA+jUNXiNNlVQaTaZai3aSw1GBS4PDPjHMsAKL1ICvRoVZ00pny0KUrAFgYSVMz1YPTug7aZwdRSF6/hPDo4hpQoSE+QX7PdpwFacBHCiKOeYP1pEV3WsTVYUhTAAkqAAHCr8RG59qlkhCXcOWbQUfg2sI00MZaVYiQ4J6s45cYiXMCQAAPL2iKSnAofCDQsuhGuRyeMtV4yylTYQM2diTq0GrOui1JAKEuKMW7yTHSrNgDivOlIoWS8E9kgOzjMN5vkYxNrSxA49X511hWmgpki150cdfOMiMrf5RkLYwYtMlGOUAA4ViFNEpJbgKgaRZUS2QPd1yji0LSFJca5x0F7hwkPUB3oYOxSvPsfaEA1caUMWpNjKVYgwIy3U+winaJik41CpTLOVGZJrEVzW61KQk4AUmuOYDiPQD4hz84dRsDZaVZ5k+dLWsBAlhQclJxPQADQ64oo3hKmT1djZgMEs7633cRqAOLZ98HVWWdMTVWE1qAxHMPTugVM2ekhSlTZqwScpYCaMwBzBFM4ZQ+Q/wDQqS9k0hu1mpBOZce4hZvCb2cwoSBRw75tqCNDDpJuKzEndnHJt4serAHveJLVdFiUAlSUpI5zHp+omsOo/IrmxB/+s4wqJbgaiOUrQciSesNy7hsq3CUBIGocqU+TOWHeIsSLjsiQMUli3/8ARfmx9IOjucvIgTQQp0kjmHBjcyUpSSpRKlfCHNfPhHoarns53kyUu7AKWsue9RivIsaO0SMElCcQClApcVYihLHSuUDl8Af7iFdt1zVqwoQpRrlQU1JOQ+cHNmbBNTbJTpNFOTm26dYMW639nMUmSEjECAEpcliwduYd+BirdNpMuYZs3ChdR2bEZ1KqFnJeC5NklSYz37MwyVvxT31+vCAGJEpKapK/1UCf6cY3et9otCUhIKVJVvhiRhbN2oHpXjAC32jEX+cLCPyNkn6dFK9pO+TiCiD8QLjqkxeum+Cs4Vu/HjpWA86ZSC2yVjQe0mzACEMlILM6tSDmzecPOuOxMN2MsspTZ1uoYlLFAcw3DhUwEuQD7ZKf8xDcd0t7RNasZUVFLI4qID9BnA9c3CUrAZSVJKS9CQcoktmtqkGdtEkKE5IqHSrgRl4RzJsScAWrswkpCgGxEg5cOMTbU2oKK0BmbXQviJHcSIrbFp7bDiTuysyfxFyUJ6AF+4cYXahYNXs5nWLs0Fa0hKXZOW8Dq2fjEeFOgFahsucdX/bStZQqrEkHxpFOSSwAFR9NHU2rZ3R1aSwNSKaE+8biO2/Ca1asZFIJUTm3YyWizTVLScYYMSQg0zcMS5/pF0fCWWHyDJpTNw/vFUviCw+TEO3e2RiylCSKBtS1GJ19YhY5VnTFgTCkg0qCKkUByPB4vyLxWlIcF+Q0+XdHEoBKJp0bM+cDV3pL0USRwEVghWEJ98TPgSFlRr05U1iay3WoHGtR7RQY8AOEAbPblpUFhBUM3Ygv3j20aL9rv4MxTMlq5poPnFKFbL05eE4e0PBy/wBERUvIOEpMxSlFmDJy1OWfKIE2gqAqFK6gADlzgqizpSndSQSKk1fodI44oybPh+NRdWTUb9JrU9IoWydh/wAxQUMk4gxJLccu+C1rs6SA9DodfKK67NKV8RfkEinzPfAW2Gytd9hmYkKMw9oSCkO7V4nSmUMN5XDIWlX+UCStQQEgKLVUQQxLdNYCWPCma4WcaS+BhhZmFfwk9GeCsu3CqVzA9XSKMMiDBugPYEs92GzOqRNQQumJSUluQZTQLTZEpnBU9QUgEkgPUtQUJDV4wdvi9kOgJQVnN8WTcy7mBU6YlRLpYDMNw1cCuukBsCimQWqdLH3ktACgWBS6Q2rgfF3t0gJO1HCkEbYhw7Uo1COL0oOEDrSeA5fX1pBgJlVIH2kN+0NGzrJkylBAmJK3mgOVApUcKm1AGYHEwq2gw5bFqSqy4TmJimPMsQ1OekHJ7TsO2WL2lqUd0YwEh1UblWFqZacKsNCDmBl48YbbVKxFiVNV3ZnDsNSS9WPlAG22JAqQkbzAEFyHZ2ChxHjEY0jTJtlG2W7GlSi7l37/AGgqm29hIlIlK3hvLZqkje9W7oFGYAGCUO7UQmleYL+MQ2i2L0JYjSle7WH43oW/JpdoJU7HCaOQ3WCtnnJILZ6E+LekLyiSpi/eYupSoB8RY9PkYZxE5Fm3TAza1f5xkVZ6QofEp+TMfKNQYpJCt2PCcYIxMXIyyA5vFiUSC2uh4j5/KBtjnKXUnR6RxMtKklwYzcS2w1MlJMuY5YKDeYHrAmziQgVRXjEFutypiN5gxGTjXWvKO5IdFa1EWURei8ZMp8QY0p9GMtFrlkV0y4+MBZk4uUvTLWIJyWVTgNTxg1R3Yfs8kEOpTK/LR/H5R1a5nZjcdIGr592sAbXNKVpIJdm9osLtqkodgajMPB9T6EfFdlg3vMJqAR1Yjo0UrVeykrdIDDR35RXFqqN1NS+R8M8okTaCoCiRXQQetHLatF3ZqaubayopZJQoqHEAUanFoL3jjM1JTRKQyiwdiaA4gxArpxivs3NZUygcIAfXeWAa90X75cJYFQfNiecBo5Aa8SFLSMJAZVQEk0UACwDDw1ijaZYCiXyGRHvpG56f7xLRmns0583JitarQcZFPAPXnAocin2ndz7nplnk5gIm0kkgwQtayTnnAZZ3j1h4kcuyaamGbYeewmIcvQgO2Y/avSF+yocsYuXFMKZhIb4VCBk3Fo7Fpjba54TQkVqSxoBQsNT8XSBE5Y14uzB2bNROjpETG1liWDuA7VZohRISoKcfCUsKs5TiJbqTEEqRrvwC8NaAHLL/AM84hnSyK4W4PzcaZ5GNT5pZ35+BjlVqVk9AKCLJMk6IDKIIFKmjRMgFzmRGS0vXvgvKlDAC1XNY6UqAo2CFBsnIjIITkBnFDyjI5SsVqj//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307974" y="1314359"/>
            <a:ext cx="4907809" cy="4524315"/>
          </a:xfrm>
          <a:prstGeom prst="rect">
            <a:avLst/>
          </a:prstGeom>
        </p:spPr>
        <p:txBody>
          <a:bodyPr wrap="square">
            <a:spAutoFit/>
          </a:bodyPr>
          <a:lstStyle/>
          <a:p>
            <a:r>
              <a:rPr lang="en-US" sz="2400" dirty="0">
                <a:solidFill>
                  <a:schemeClr val="bg1"/>
                </a:solidFill>
              </a:rPr>
              <a:t>A Strong Man = Satan</a:t>
            </a:r>
          </a:p>
          <a:p>
            <a:endParaRPr lang="en-US" sz="2400" dirty="0">
              <a:solidFill>
                <a:schemeClr val="bg1"/>
              </a:solidFill>
            </a:endParaRPr>
          </a:p>
          <a:p>
            <a:r>
              <a:rPr lang="en-US" sz="2400" dirty="0">
                <a:solidFill>
                  <a:schemeClr val="bg1"/>
                </a:solidFill>
              </a:rPr>
              <a:t>Spoil his goods = cast out his servants</a:t>
            </a:r>
          </a:p>
          <a:p>
            <a:endParaRPr lang="en-US" sz="2400" dirty="0">
              <a:solidFill>
                <a:schemeClr val="bg1"/>
              </a:solidFill>
            </a:endParaRPr>
          </a:p>
          <a:p>
            <a:r>
              <a:rPr lang="en-US" sz="2400" dirty="0">
                <a:solidFill>
                  <a:schemeClr val="bg1"/>
                </a:solidFill>
              </a:rPr>
              <a:t>First bind a strong man = power and control over Satan</a:t>
            </a:r>
          </a:p>
          <a:p>
            <a:endParaRPr lang="en-US" sz="2400" dirty="0">
              <a:solidFill>
                <a:schemeClr val="bg1"/>
              </a:solidFill>
            </a:endParaRPr>
          </a:p>
          <a:p>
            <a:r>
              <a:rPr lang="en-US" sz="2400" dirty="0">
                <a:solidFill>
                  <a:schemeClr val="bg1"/>
                </a:solidFill>
              </a:rPr>
              <a:t>Spoil his house = The Savior had power to enter Satan's dominion and cast out his servants-not because he was a devil but because He was a God. (7)</a:t>
            </a:r>
          </a:p>
        </p:txBody>
      </p:sp>
      <p:sp>
        <p:nvSpPr>
          <p:cNvPr id="3" name="Rectangle 2"/>
          <p:cNvSpPr/>
          <p:nvPr/>
        </p:nvSpPr>
        <p:spPr>
          <a:xfrm>
            <a:off x="6400800" y="1993392"/>
            <a:ext cx="4224528" cy="2962656"/>
          </a:xfrm>
          <a:prstGeom prst="rect">
            <a:avLst/>
          </a:prstGeom>
          <a:solidFill>
            <a:schemeClr val="tx1"/>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155286" y="2757397"/>
            <a:ext cx="2544147" cy="707886"/>
          </a:xfrm>
          <a:prstGeom prst="rect">
            <a:avLst/>
          </a:prstGeom>
          <a:noFill/>
        </p:spPr>
        <p:txBody>
          <a:bodyPr wrap="square" rtlCol="0">
            <a:spAutoFit/>
          </a:bodyPr>
          <a:lstStyle/>
          <a:p>
            <a:r>
              <a:rPr lang="en-US" sz="4000" b="1" u="sng" dirty="0">
                <a:solidFill>
                  <a:srgbClr val="00B0F0"/>
                </a:solidFill>
              </a:rPr>
              <a:t>DELETE</a:t>
            </a:r>
          </a:p>
        </p:txBody>
      </p:sp>
      <p:pic>
        <p:nvPicPr>
          <p:cNvPr id="6148" name="Picture 4" descr="http://iconspot.ru/image.php?width=128&amp;height=128&amp;cropratio=none&amp;valign=middle&amp;align=center&amp;watermark=0&amp;id=48847&amp;file=files/309088.pn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178181" y="3571714"/>
            <a:ext cx="1219200" cy="121920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64"/>
          <p:cNvGrpSpPr/>
          <p:nvPr/>
        </p:nvGrpSpPr>
        <p:grpSpPr>
          <a:xfrm>
            <a:off x="6830061" y="2331725"/>
            <a:ext cx="1251119" cy="2189927"/>
            <a:chOff x="6014594" y="3657600"/>
            <a:chExt cx="1281022" cy="2514600"/>
          </a:xfrm>
        </p:grpSpPr>
        <p:sp>
          <p:nvSpPr>
            <p:cNvPr id="17" name="Oval 16"/>
            <p:cNvSpPr/>
            <p:nvPr/>
          </p:nvSpPr>
          <p:spPr>
            <a:xfrm rot="2741041">
              <a:off x="6251821" y="5792638"/>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8253901">
              <a:off x="6640367" y="5789086"/>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p:cNvSpPr/>
            <p:nvPr/>
          </p:nvSpPr>
          <p:spPr>
            <a:xfrm>
              <a:off x="6014594" y="3752491"/>
              <a:ext cx="1233577" cy="996351"/>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014594" y="5033513"/>
              <a:ext cx="237226" cy="3321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058390" y="5033513"/>
              <a:ext cx="237226" cy="3321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20160541">
              <a:off x="6642090" y="4389797"/>
              <a:ext cx="517627" cy="862792"/>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1387770">
              <a:off x="6101331" y="4439229"/>
              <a:ext cx="517627" cy="789111"/>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a:off x="6128152" y="4429169"/>
              <a:ext cx="948906" cy="1553250"/>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379796">
              <a:off x="6142083" y="4359556"/>
              <a:ext cx="517627" cy="1734234"/>
            </a:xfrm>
            <a:prstGeom prst="trapezoid">
              <a:avLst>
                <a:gd name="adj" fmla="val 41830"/>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21033800">
              <a:off x="6660558" y="4317335"/>
              <a:ext cx="517627" cy="1723811"/>
            </a:xfrm>
            <a:prstGeom prst="trapezoid">
              <a:avLst>
                <a:gd name="adj" fmla="val 40202"/>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gular Pentagon 26"/>
            <p:cNvSpPr/>
            <p:nvPr/>
          </p:nvSpPr>
          <p:spPr>
            <a:xfrm rot="10800000">
              <a:off x="6299266" y="3799936"/>
              <a:ext cx="664234" cy="854015"/>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p:cNvSpPr/>
            <p:nvPr/>
          </p:nvSpPr>
          <p:spPr>
            <a:xfrm>
              <a:off x="6346711" y="3657600"/>
              <a:ext cx="569343" cy="474453"/>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p:cNvSpPr/>
            <p:nvPr/>
          </p:nvSpPr>
          <p:spPr>
            <a:xfrm rot="18167829">
              <a:off x="6022703" y="3924809"/>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p:cNvSpPr/>
            <p:nvPr/>
          </p:nvSpPr>
          <p:spPr>
            <a:xfrm rot="14977688">
              <a:off x="6507001" y="3983011"/>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Stored Data 30"/>
            <p:cNvSpPr/>
            <p:nvPr/>
          </p:nvSpPr>
          <p:spPr>
            <a:xfrm rot="5400000">
              <a:off x="6465324" y="3349206"/>
              <a:ext cx="379562" cy="996351"/>
            </a:xfrm>
            <a:prstGeom prst="flowChartOnlineStorag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88"/>
            <p:cNvGrpSpPr/>
            <p:nvPr/>
          </p:nvGrpSpPr>
          <p:grpSpPr>
            <a:xfrm>
              <a:off x="6773719" y="4511615"/>
              <a:ext cx="178160" cy="1493964"/>
              <a:chOff x="6629400" y="1447800"/>
              <a:chExt cx="806264" cy="3603319"/>
            </a:xfrm>
          </p:grpSpPr>
          <p:grpSp>
            <p:nvGrpSpPr>
              <p:cNvPr id="61" name="Group 79"/>
              <p:cNvGrpSpPr/>
              <p:nvPr/>
            </p:nvGrpSpPr>
            <p:grpSpPr>
              <a:xfrm>
                <a:off x="6629400" y="1447800"/>
                <a:ext cx="713825" cy="1174911"/>
                <a:chOff x="6629400" y="1447800"/>
                <a:chExt cx="713825" cy="1174911"/>
              </a:xfrm>
            </p:grpSpPr>
            <p:sp>
              <p:nvSpPr>
                <p:cNvPr id="70" name="Regular Pentagon 69"/>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gular Pentagon 70"/>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80"/>
              <p:cNvGrpSpPr/>
              <p:nvPr/>
            </p:nvGrpSpPr>
            <p:grpSpPr>
              <a:xfrm>
                <a:off x="6645639" y="2683240"/>
                <a:ext cx="713825" cy="1174911"/>
                <a:chOff x="6629400" y="1447800"/>
                <a:chExt cx="713825" cy="1174911"/>
              </a:xfrm>
            </p:grpSpPr>
            <p:sp>
              <p:nvSpPr>
                <p:cNvPr id="68" name="Regular Pentagon 67"/>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gular Pentagon 68"/>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83"/>
              <p:cNvGrpSpPr/>
              <p:nvPr/>
            </p:nvGrpSpPr>
            <p:grpSpPr>
              <a:xfrm>
                <a:off x="6721839" y="3876208"/>
                <a:ext cx="713825" cy="1174911"/>
                <a:chOff x="6629400" y="1447800"/>
                <a:chExt cx="713825" cy="1174911"/>
              </a:xfrm>
            </p:grpSpPr>
            <p:sp>
              <p:nvSpPr>
                <p:cNvPr id="66" name="Regular Pentagon 65"/>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gular Pentagon 66"/>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Quad Arrow 63"/>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Quad Arrow 64"/>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89"/>
            <p:cNvGrpSpPr/>
            <p:nvPr/>
          </p:nvGrpSpPr>
          <p:grpSpPr>
            <a:xfrm>
              <a:off x="6346711" y="4511615"/>
              <a:ext cx="178160" cy="1493964"/>
              <a:chOff x="6629400" y="1447800"/>
              <a:chExt cx="806264" cy="3603319"/>
            </a:xfrm>
          </p:grpSpPr>
          <p:grpSp>
            <p:nvGrpSpPr>
              <p:cNvPr id="48" name="Group 79"/>
              <p:cNvGrpSpPr/>
              <p:nvPr/>
            </p:nvGrpSpPr>
            <p:grpSpPr>
              <a:xfrm>
                <a:off x="6629400" y="1447800"/>
                <a:ext cx="713825" cy="1174911"/>
                <a:chOff x="6629400" y="1447800"/>
                <a:chExt cx="713825" cy="1174911"/>
              </a:xfrm>
            </p:grpSpPr>
            <p:sp>
              <p:nvSpPr>
                <p:cNvPr id="59" name="Regular Pentagon 58"/>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gular Pentagon 59"/>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80"/>
              <p:cNvGrpSpPr/>
              <p:nvPr/>
            </p:nvGrpSpPr>
            <p:grpSpPr>
              <a:xfrm>
                <a:off x="6645639" y="2683240"/>
                <a:ext cx="713825" cy="1174911"/>
                <a:chOff x="6629400" y="1447800"/>
                <a:chExt cx="713825" cy="1174911"/>
              </a:xfrm>
            </p:grpSpPr>
            <p:sp>
              <p:nvSpPr>
                <p:cNvPr id="55" name="Regular Pentagon 54"/>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gular Pentagon 56"/>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83"/>
              <p:cNvGrpSpPr/>
              <p:nvPr/>
            </p:nvGrpSpPr>
            <p:grpSpPr>
              <a:xfrm>
                <a:off x="6721839" y="3876208"/>
                <a:ext cx="713825" cy="1174911"/>
                <a:chOff x="6629400" y="1447800"/>
                <a:chExt cx="713825" cy="1174911"/>
              </a:xfrm>
            </p:grpSpPr>
            <p:sp>
              <p:nvSpPr>
                <p:cNvPr id="53" name="Regular Pentagon 52"/>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gular Pentagon 53"/>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Quad Arrow 50"/>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Quad Arrow 51"/>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101"/>
            <p:cNvGrpSpPr/>
            <p:nvPr/>
          </p:nvGrpSpPr>
          <p:grpSpPr>
            <a:xfrm rot="16355409">
              <a:off x="6559288" y="3284183"/>
              <a:ext cx="209602" cy="1100863"/>
              <a:chOff x="6629400" y="1447800"/>
              <a:chExt cx="806264" cy="3603319"/>
            </a:xfrm>
          </p:grpSpPr>
          <p:grpSp>
            <p:nvGrpSpPr>
              <p:cNvPr id="37" name="Group 79"/>
              <p:cNvGrpSpPr/>
              <p:nvPr/>
            </p:nvGrpSpPr>
            <p:grpSpPr>
              <a:xfrm>
                <a:off x="6629400" y="1447800"/>
                <a:ext cx="713825" cy="1174911"/>
                <a:chOff x="6629400" y="1447800"/>
                <a:chExt cx="713825" cy="1174911"/>
              </a:xfrm>
            </p:grpSpPr>
            <p:sp>
              <p:nvSpPr>
                <p:cNvPr id="46" name="Regular Pentagon 45"/>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gular Pentagon 46"/>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80"/>
              <p:cNvGrpSpPr/>
              <p:nvPr/>
            </p:nvGrpSpPr>
            <p:grpSpPr>
              <a:xfrm>
                <a:off x="6645639" y="2683240"/>
                <a:ext cx="713825" cy="1174911"/>
                <a:chOff x="6629400" y="1447800"/>
                <a:chExt cx="713825" cy="1174911"/>
              </a:xfrm>
            </p:grpSpPr>
            <p:sp>
              <p:nvSpPr>
                <p:cNvPr id="44" name="Regular Pentagon 43"/>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gular Pentagon 44"/>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83"/>
              <p:cNvGrpSpPr/>
              <p:nvPr/>
            </p:nvGrpSpPr>
            <p:grpSpPr>
              <a:xfrm>
                <a:off x="6721839" y="3876208"/>
                <a:ext cx="713825" cy="1174911"/>
                <a:chOff x="6629400" y="1447800"/>
                <a:chExt cx="713825" cy="1174911"/>
              </a:xfrm>
            </p:grpSpPr>
            <p:sp>
              <p:nvSpPr>
                <p:cNvPr id="42" name="Regular Pentagon 41"/>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gular Pentagon 42"/>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Quad Arrow 39"/>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Quad Arrow 40"/>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Moon 34"/>
            <p:cNvSpPr/>
            <p:nvPr/>
          </p:nvSpPr>
          <p:spPr>
            <a:xfrm rot="5207311">
              <a:off x="6245101" y="4107455"/>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p:cNvSpPr/>
            <p:nvPr/>
          </p:nvSpPr>
          <p:spPr>
            <a:xfrm rot="5207311">
              <a:off x="6909335" y="4060009"/>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472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1500"/>
                                        <p:tgtEl>
                                          <p:spTgt spid="16"/>
                                        </p:tgtEl>
                                      </p:cBhvr>
                                    </p:animEffect>
                                    <p:set>
                                      <p:cBhvr>
                                        <p:cTn id="17" dur="1" fill="hold">
                                          <p:stCondLst>
                                            <p:cond delay="1499"/>
                                          </p:stCondLst>
                                        </p:cTn>
                                        <p:tgtEl>
                                          <p:spTgt spid="16"/>
                                        </p:tgtEl>
                                        <p:attrNameLst>
                                          <p:attrName>style.visibility</p:attrName>
                                        </p:attrNameLst>
                                      </p:cBhvr>
                                      <p:to>
                                        <p:strVal val="hidden"/>
                                      </p:to>
                                    </p:set>
                                  </p:childTnLst>
                                </p:cTn>
                              </p:par>
                              <p:par>
                                <p:cTn id="18" presetID="42" presetClass="path" presetSubtype="0" accel="50000" decel="50000" fill="hold" nodeType="withEffect">
                                  <p:stCondLst>
                                    <p:cond delay="0"/>
                                  </p:stCondLst>
                                  <p:childTnLst>
                                    <p:animMotion origin="layout" path="M -4.58333E-6 -2.22222E-6 L -0.04921 -0.09491 " pathEditMode="relative" rAng="0" ptsTypes="AA">
                                      <p:cBhvr>
                                        <p:cTn id="19" dur="500" fill="hold"/>
                                        <p:tgtEl>
                                          <p:spTgt spid="6148"/>
                                        </p:tgtEl>
                                        <p:attrNameLst>
                                          <p:attrName>ppt_x</p:attrName>
                                          <p:attrName>ppt_y</p:attrName>
                                        </p:attrNameLst>
                                      </p:cBhvr>
                                      <p:rCtr x="-2461" y="-4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1121"/>
            <a:ext cx="1861457" cy="369332"/>
          </a:xfrm>
          <a:prstGeom prst="rect">
            <a:avLst/>
          </a:prstGeom>
          <a:noFill/>
        </p:spPr>
        <p:txBody>
          <a:bodyPr wrap="square" rtlCol="0">
            <a:spAutoFit/>
          </a:bodyPr>
          <a:lstStyle/>
          <a:p>
            <a:r>
              <a:rPr lang="en-US" dirty="0">
                <a:solidFill>
                  <a:schemeClr val="bg1"/>
                </a:solidFill>
              </a:rPr>
              <a:t>(4)</a:t>
            </a:r>
          </a:p>
        </p:txBody>
      </p:sp>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Gadara</a:t>
            </a:r>
          </a:p>
        </p:txBody>
      </p:sp>
      <p:pic>
        <p:nvPicPr>
          <p:cNvPr id="2050" name="Picture 2" descr="lesson 4 timel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05" r="52582"/>
          <a:stretch/>
        </p:blipFill>
        <p:spPr bwMode="auto">
          <a:xfrm>
            <a:off x="7651976" y="1041623"/>
            <a:ext cx="2968625" cy="4705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78706" y="1282560"/>
            <a:ext cx="5494565" cy="4708981"/>
          </a:xfrm>
          <a:prstGeom prst="rect">
            <a:avLst/>
          </a:prstGeom>
        </p:spPr>
        <p:txBody>
          <a:bodyPr wrap="square">
            <a:spAutoFit/>
          </a:bodyPr>
          <a:lstStyle/>
          <a:p>
            <a:r>
              <a:rPr lang="en-US" sz="2000" dirty="0">
                <a:solidFill>
                  <a:schemeClr val="bg1"/>
                </a:solidFill>
              </a:rPr>
              <a:t>Gadara/</a:t>
            </a:r>
            <a:r>
              <a:rPr lang="en-US" sz="2000" dirty="0" err="1">
                <a:solidFill>
                  <a:schemeClr val="bg1"/>
                </a:solidFill>
              </a:rPr>
              <a:t>Geresa</a:t>
            </a:r>
            <a:r>
              <a:rPr lang="en-US" sz="2000" dirty="0">
                <a:solidFill>
                  <a:schemeClr val="bg1"/>
                </a:solidFill>
              </a:rPr>
              <a:t> was called in the New Testament “the country of the Gadarenes.” </a:t>
            </a:r>
          </a:p>
          <a:p>
            <a:endParaRPr lang="en-US" sz="2000" dirty="0">
              <a:solidFill>
                <a:schemeClr val="bg1"/>
              </a:solidFill>
            </a:endParaRPr>
          </a:p>
          <a:p>
            <a:r>
              <a:rPr lang="en-US" sz="2000" dirty="0">
                <a:solidFill>
                  <a:schemeClr val="bg1"/>
                </a:solidFill>
              </a:rPr>
              <a:t>Gadara was a city of Decapolis, southeast of the Sea of Galilee, on the main road to Damascus. </a:t>
            </a:r>
          </a:p>
          <a:p>
            <a:endParaRPr lang="en-US" sz="2000" dirty="0">
              <a:solidFill>
                <a:schemeClr val="bg1"/>
              </a:solidFill>
            </a:endParaRPr>
          </a:p>
          <a:p>
            <a:r>
              <a:rPr lang="en-US" sz="2000" dirty="0">
                <a:solidFill>
                  <a:schemeClr val="bg1"/>
                </a:solidFill>
              </a:rPr>
              <a:t>The people were partly Greek and partly Syrian. </a:t>
            </a:r>
          </a:p>
          <a:p>
            <a:endParaRPr lang="en-US" sz="2000" dirty="0">
              <a:solidFill>
                <a:schemeClr val="bg1"/>
              </a:solidFill>
            </a:endParaRPr>
          </a:p>
          <a:p>
            <a:r>
              <a:rPr lang="en-US" sz="2000" dirty="0">
                <a:solidFill>
                  <a:schemeClr val="bg1"/>
                </a:solidFill>
              </a:rPr>
              <a:t>The district is mentioned in connection with the healing of a man with an unclean spirit; but the Gospels and the Greek manuscripts do not agree as to its name. </a:t>
            </a:r>
          </a:p>
          <a:p>
            <a:endParaRPr lang="en-US" sz="2000" dirty="0">
              <a:solidFill>
                <a:schemeClr val="bg1"/>
              </a:solidFill>
            </a:endParaRPr>
          </a:p>
          <a:p>
            <a:r>
              <a:rPr lang="en-US" sz="2000" dirty="0">
                <a:solidFill>
                  <a:schemeClr val="bg1"/>
                </a:solidFill>
              </a:rPr>
              <a:t>Compare the above passages with Matt. 8:28. The miracle was probably worked near </a:t>
            </a:r>
            <a:r>
              <a:rPr lang="en-US" sz="2000" dirty="0" err="1">
                <a:solidFill>
                  <a:schemeClr val="bg1"/>
                </a:solidFill>
              </a:rPr>
              <a:t>Gergesa</a:t>
            </a:r>
            <a:r>
              <a:rPr lang="en-US" sz="2000" dirty="0">
                <a:solidFill>
                  <a:schemeClr val="bg1"/>
                </a:solidFill>
              </a:rPr>
              <a:t>.</a:t>
            </a:r>
          </a:p>
        </p:txBody>
      </p:sp>
      <p:sp>
        <p:nvSpPr>
          <p:cNvPr id="3" name="TextBox 2"/>
          <p:cNvSpPr txBox="1"/>
          <p:nvPr/>
        </p:nvSpPr>
        <p:spPr>
          <a:xfrm>
            <a:off x="10798627" y="3129387"/>
            <a:ext cx="1219200" cy="338554"/>
          </a:xfrm>
          <a:prstGeom prst="rect">
            <a:avLst/>
          </a:prstGeom>
          <a:noFill/>
        </p:spPr>
        <p:txBody>
          <a:bodyPr wrap="square" rtlCol="0">
            <a:spAutoFit/>
          </a:bodyPr>
          <a:lstStyle/>
          <a:p>
            <a:r>
              <a:rPr lang="en-US" sz="1600" b="1" dirty="0" err="1">
                <a:solidFill>
                  <a:schemeClr val="bg1"/>
                </a:solidFill>
              </a:rPr>
              <a:t>Gergesa</a:t>
            </a:r>
            <a:endParaRPr lang="en-US" sz="1600" b="1" dirty="0">
              <a:solidFill>
                <a:schemeClr val="bg1"/>
              </a:solidFill>
            </a:endParaRPr>
          </a:p>
        </p:txBody>
      </p:sp>
      <p:cxnSp>
        <p:nvCxnSpPr>
          <p:cNvPr id="7" name="Straight Arrow Connector 6"/>
          <p:cNvCxnSpPr>
            <a:stCxn id="3" idx="1"/>
          </p:cNvCxnSpPr>
          <p:nvPr/>
        </p:nvCxnSpPr>
        <p:spPr>
          <a:xfrm flipH="1" flipV="1">
            <a:off x="9307286" y="3231353"/>
            <a:ext cx="1491341" cy="673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663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3:28</a:t>
            </a:r>
          </a:p>
        </p:txBody>
      </p:sp>
      <p:sp>
        <p:nvSpPr>
          <p:cNvPr id="5" name="AutoShape 6" descr="data:image/jpeg;base64,/9j/4AAQSkZJRgABAQAAAQABAAD/2wCEAAkGBxMTEhUTEhMVFhUXGBgYGRgXGBUdGxgbGhogGhcXGhobHSggGBolHxkYITIiJSkrLi4uGB8zODMtNygtLisBCgoKDg0OGxAQGy0lHyUtLS0tLy0tLS0tLS0vLy0tLS0tLS0tLS0tLS0tLS0tLS0tLS0tLS0tLS0tLS0tLS0tLf/AABEIAPwAyAMBIgACEQEDEQH/xAAbAAACAgMBAAAAAAAAAAAAAAAFBgMEAAECB//EAEEQAAECAwUFBgMGAwkBAQEAAAECEQADIQQFEjFBBiJRYXETgZGhscEy0fAUI0JSYuFygvEHJDNDY5KissIVc1P/xAAZAQADAQEBAAAAAAAAAAAAAAABAgMEAAX/xAApEQACAgICAQMCBwEAAAAAAAAAAQIRAyESMUEiMlEEcQUjM2GB0fAT/9oADAMBAAIRAxEAPwDzREdmOZcSFMcKcxkbaMEA4ZdjLwGPsJhOEupA/UNOTh/DnHogkYRQNTu6R4xInFC0rTQpII6ioj2WVPExCVJNFJCgeoBy4xmz+nZXG70RyRukfXLy9IjkqFKfQjiYSHoHIqR5U1ijfVoXKs8xSVMQPiYUdqB9HpEY7ZV6Ebam8zOnqrupJSnhTWA8baNpEb1pUZnswCJ5aI4QiLyE0Ec2KchEctExTGdlC2GiqUxvBFgS4jUI6ziEIzjl4nSA8aWgQbOIW1h/2VvUzpfZLqpAFaVSaAnUkZHuhBaCmzs8ptEpjmoIPMKLEe/dCZI3EaLpnpKQACGp1itInJJSlxr34foPEn2bEfhy4k+mUb7Fid0Anp9fQjGmaKN2iYPr1jzTaW3drOUx3U7qfc+PtDztBOMqQtbs2TMxJoB4mPMkRpwx8kcj8GYYyOxlGRcmQyxE0RyhEikxxxwuIyY2YwiOAaj0/ZVZ+zScxukDganhr50jzQCPWNln+yyQMPwDSI59xK49MnVLBDPzrx74WdtpjWdmDGYBRuBLUHJ+4Q1rkvUYRmHdXiz174UdvkBMpCeKyczoDVv5oz4q5IpPoRo2kRrDEssRuIEshEXUmK6conkQrASlDxHMcRIFM8ZMS8KEimxkpD9YnXZ3/rHMmWz0aOsNFcS6mIiC8X5cvPKIVyHLvHWCistDRqzqIWkgsQQQeBGRiabLrnEShTpDHWeyqkVBJJPcIqTpRclyaUdvlFuYogJxGrCoSwJ1oVRXSFYn45Zxgs0ipt3PV9nSnIFYHVgTn4QiJEPX9oUv7uXWmJRy4iEcCNuL2mefZyvKNRpZjcUEMlCOyY5k5RtEcE5KYxIjsiCVyXNMtMzAgMBVSjkkceZ4DjAbORQl2dS6ISpR4JBPpHoFwW1EuzIQpUxKgCFBIG6XO6QQ4NYbrrkJkp7GWlkoZhqXSN48TzjV+2SSwWuii7KSN7+ldYzzmpKi8IUxcnW5IGUwj9QI0zokQq7X3kmchIBqFZcm6ZwyW+eSg5lgSHbJqZfPSEO8EEqoHOfu8diirs6d9FEROlFImVdE0IxsG6h/CIpJeL3fRNxce0WEpoDHQEbScgOESmXSFsFEalxLLeIlpYxPLUzfWUAC7L8mUlSSTTh55eEQCZKJbEMXh3VgrY7nnIkqmFC1TCWFCyQdeHCFWfKViIL0/NCKn5NDjSDSZBAV/SKU0HhSLd12lUyWQouUsObHLwZvCILWk5QV2TktFKbLiIBw2sTLUY4UhooSPW1AhAcpLADE8VTbswCnVv6wr7EWvEOyWxALJetDp3GCd+S5dU4EuA7gfTxkcUnRqW1YI27mFSEF0s5ZiXy6ZQk4otXiRjIAYBvSI+zDRrguKozz2yNqRqJJiWEbhwEcsRMEUiKUItoEBhSI0SnOfXlBOTeE1EsIlLVLSSxCKOcwVHMnnlSmUVpqMCEFt5ZKv5Ruhupxf7Y7siDMUmXLFVqT8WjUHdU+EI2PGITubbC0yFgLV2qXD4viYcF5u3F4aLXeip3azWaVgCsaVGifwpwuQpsy4FSYVbz2bVKmjErGSCohCVMAmpzHvGxbTJlGQiYCCWUMP5swH4cojKpe0vCLjuQbXKVMlJW6QFo/EoDJ0a9B4wvWiygTCh0uSBQ05CHKzyj9jlPSi/DMt5wmWeWmZNSVZKmVS1ADU11MGLqwVbHq9rkSlAAKgQkDIFNBpk8Il03UmZazKX8AJJY4XAD5n4R9Zw3W+SqWiatKhhDYEhk6gFylmAcUhe2YWpC5low4sCCSSzBSlBs81MFHugY5abQcqek2NdpSiWlk2c4KD7tKiG5nCAfEwoX1KQFvKxYDqpCk11FRDPaLZMmkGcsdmoDdYapJYtTMeEdoKJ9jwDJG7zHZsoDvQR/thIyp2NPG+NCHML6REomsXbys5kzFSz+GnUaRQUrONMTFJbHmyXvaJstJlS5eBVCpZLuCxLOKc6wDv6yoE5IEwICiy1Vwhg9M8/eKdy3rMQpMoKGGuEEUdTkuzHU6t5Rl72krUE7uJ2ThyLlnZ6RFQcZGxTUoX5Kd1zQiYol8O8CMi2hI8POClplAsQeenlSGUbEm1YZiF9mrAnFuukgfE/A5+Aipe2ydpkJoO1QMlAjE3McekMpctolOPHQrTZI/NEM3nrFhZzBDHnx1isuKIixg2NknGVJlqUARUAmuZFIJX2FBZcMF5vmKxT2FsyVLJIqkgjwNIaNnbSicFrMtIWJik5AkBKQUlyNfnEXuReGonll62dp0xIqyjFUKj15S3CksGxtUD8oPq3jCbtPdsvEVpQEkFlhIYGrBTZA00i/KtMlwva+4prWTGRLMSztGQwpFIEFbmsKp01MpOajU8B+JXcIFyMoctk5M2TJm2pGBg4OIFyAASEkGmY7wIWbpBj2CtqFp+0qSlwiUBKSRwSG9XL9YqXZurSSWAUC/v5iNIJUoBiok5cS/rERlnEAeLN4fv4Qniiy07PRr5tvZyzOKnODCHG6cWit4PlpHndn3lJbNwfOILfaJhdJUrAFUS5YcInuZYxAnl4VeBjx8IjTycpUO9/WlarLJSklJSop6ghwC2lDCzPSUJxgEBKgDTJX7wdtt4S5klSQSFomJUKEFmIeo/UYFXxaCZbhwFMlSeLVB8vMRONp0Pqm0HrRdJmWdOJeJbFRJJoXfvZIAbKpMSbOWZIsSnAIWqY/SiS3gPGAtkvpSZJxVZNOb1Ajmw2pQkBALBSVv0Yl+VW8I5RdNHSq0y9Z5alyJYc1QsgO5+JYHgGiXZBaUrtEp9xSiEudQ4HeQfSMlWpKLNLmgFgZgSSzlNcx1qIBXdOUxW7GYVKbVtD1zzjoxcrQck4xSsep11ImTVqUhDkgAlDkNmz0OmYLMc4DbUbNywMaNw6kAYepYM3GkUbu2nmSltMeZLH+5IyJBObcCYYZl6ybQUypc1JKilAQSxJUdQawrjODJRlGSFXZTY2ZalqKyZcuWoJUrUlnwooxLNXKozhguLYZCp6lLDSEKWAMRxLKVMAVZtRz3Q93bYkyJaJSfhQkDrxV1Jr3xq7gwI/XM81v7xWUmxIpIvykpQhkgJSAwA6RSmTHpqc+jZRPOLkh2Ap7kxQs63xKNKEl+f9YVMNHmW0VkKlLWPwk+ANR4V7oX0zQx+qQ9XijE7D4ipPiMMD7v2SlhCTPOJZ+JALBD5O1V1oSCPeGU0lsEsbb0V9i1YcahWoFOLH674P3BYuynnCxlzfib8KklW6OWEnyinOsxl4ggCUmWlwlKU/FhJNVAnMPxrEthvYSpclU5bqOFRNGL6HgWLRJyfK0aFjqNHNqJTMw/6iq9UAD/AKq8IobSEGdOljIMP+DnzUYJ7T7ixMFUkpW4rRyfcwHnb1qU9RiHfuiLtkoL+hMX8MajoijRkUM5zIRDbaLalFgRJQoFRU6k97uQQ/CrtC3diHUkM5JA8YbtsEYDLQWCkgkkVfIAA0YUhJvobErYK2VRjm1BqKDmCGA7/WDu3t1pCsSAAAECmjUIPGp8oH7Gq+9Q7OVPn0NfrSPRL7uPt5aq1UFN3jd8DXvMZpNqdmxUkrPHV2czAR+JvFh6xBcMzDMD8awYvVCpLHCygoOk6EhlJPQwDMz7wqwtV2D0i8XaYuaMYtUOSrcgmak4cK0gZtowO9qGBgRJsvaAE1b8IepzqOEdyr0SU7uIEJbSp09o3c88hOI5Vf2hGqRy2yttJLwDAnVj3OzeIgcm8FJllNC6cNcwHq0Wb+nlc0lsgEU4jPzeG3+y64kfeWqaAVpJly0muAhIKl8MRCgByfjR46hslkbcjdq2YtJsclEuUpTIdVQKqLmhY8YD2y5bRZ1S1TpSkJbCS6SHLapJ5x7Cic4oaMK+rQubVTwqUp2KQFPwPLu9uOSRnxOmudHlq0nE4FKg99Ic/wCza6Euq1rqoLEuW+lN5Q5mo7jxi7cNwWKYiXNKlKxMcMxSUs+hAAdutYYTJEoYEpCUkOnCN10kmjcX8opkya0ThCnsv43J6t4f1jmz0WsfqB7iAfUGOJa3BI4v6GNW0KCkqQkqd0kDkXS/JnD8xEl0OSFbuDr6a+UVFTwJS1cX9WHpFlJIKnFGYJcFVNc2BObawJvmYlErCKDEBXxMc9bCu6BFjUlIJUWZ1F9HOcL177QF0qEvdyqd4pcg8hllFy8FOtEsFzMUqcr+CX/hjvUx/lgLPuS0TUFUqWVoU5SoEV5gP55Q0Yx7kDJOSdQDsy347KlZUKy15kOpnQkkZktnzgJd8qbaEBMlJKfhUoiie/VhoOUXbq2bXKln7XMKUH/JSXJ5E/h/lrzhk2cV2r9nLCJCKJoySeA48TxpXOJtqN1sum2rejV62ZJlCXVgN08sm9GhQkhSVqBzGR4gHCD9cIfb9AEtaiAwSSfD3hNx4pKVkurfqcyxCS/OqD3GDhm5KmLJU00KU5GEHi59YyJLYp8R/UfUxkakZCzswD9plFgWUCx5Vg9tulXaoUoZp4unPp9PFDYiz47SOSVH294dNqbpQZOJmwAGg0cP4xKb9RXDFvQgWAKQEzA7pKSUjgC5fXSPdbvtKZ0oLSQQoUI8jHkV0LwqCuCK89394bdj79CFiSuiVICxwScTNyeIzlbN2XA1FNAr+1CzJRNlVGKbVSQzugjebgpNP5esBbHcWOdLQFUU5VhYtUDXLSPTr7uKXa0KSsILkKSoE4goDClWLQAaVFYRZ1jnWGckzBilqUwXWoDvhrQ5Gukdfp0Ri77KW1NzmUlYloUUyikqWwD4nBOEZJBArzivcK5UqSqbODpxBhoVBJU3M0A/mfSCu1d/SptnmFEx1FIQzLBYqDvl5ws3BbjiRKKEqAWFjE+EKCSmoALje8oaCbhsE36iraAoEFVCt1gilSa+Bhw/s0vImcuQp1FaSQQcL4NM2Lg+UC9qJX937YkKUTKOJgGBSSQnglzlCtIVN7RKpOPG4w4HxPyarxSPqRKcqPf7apMtLzCE6BIJJUdA/sI8x2t2hVO+6kAFBXhJTUqKWOFIGSK6Ztm2eWyyXpOSEz5wIUKh0AgapUUgO/BzlWIbVdxsshBQfvCVYmVQijAhqZRO4p/IYxbJ7vkKkj71SkkpOGTiLEv8akuyQOcEtkLzULTLQl1IJKVVOEYgWplm0IlovRR08Wbv4nrElw3sqSsuosSlT805Qf8Ak+2O8sfaj3pM4M1BwpFW0zyQyVueCSnEekVbDbBaZKJ8pZAWHI3WByUMqEEGBt+TZCA81SQc8Ts3hAJlufe6UH7wYVga0po75ws39fQmhkkFgSW9YXrz2jBdMpUxY/MrXomvnFW6LUZilpIIOAuRmGIJoWpTSGUW+zpUotoktE7tCucgkBKOxS5qlOHDiLcznxEErj2r7Gxplr+NBKRzTmMuGXdA3DKdkEAqJZnauaSM2PTWCV2bGrVMR2isIYzCgVUEigJLslz308GyKPH1EcUpOVo6ucTrbOV2iViUn43BBLmktPAq14B+MPuPCkBgGDJQBRI6aCI+03QlDpA0HziMlqqOVSeAEYZT5dGyvkAbbWvDKTKfeWcSugy+uULd3reykjSaQO9Af0iLai8itZWfxUSOCRkfeOrtLWNf/wCn/mNmGNRJ5GL9tXvLb8yj5mMiEh3JzJPvGRdGZjj/AGby/vJq+CAPEv7QzbZWoizEAu9PIkegha2LtQkpWo1yp6RNf14KmoCSEtiDECpc6nUNEJr1Gr6dW0VUJ3e75CNFW8vkgDzcxYsmdeCv+0VzXtDxLd1Ige1VsJ2LayZZDKE0mZKWH/WirFtFDXQ8zHoEqdItcimGYhQoFOR+yh4g8I8ovBIUbMDkH+cOcu3hKUEMlyElX/VxqH7xxi6xco2uzxc8uGVrwVLx2NTJOFU1IlTSySoVcu0s8SdDyy4oc2y/ZrQUkkhKgxZnHFtI9Ctc6daFLTNAT2ZSZYCnxH8UxKmBcFg2YD8YR9pJZ3VlRUSpSCThzSxGWdFJ73jot3xZz9vIlv62A2NCHrjR4JC/bDDDsld4s0l1DfWHUdUjMIHDnz6Qk3cjHOkpNRiB7gXh5tsz7vqw+flC5PSuKOxx5OwlKmY3J7op2uUCkhaQRoDmdaDN9acDHFntGAYiCaEgcWFAODmkQziv45nxroB+VCano5Ap0iKW7LVuhUviSHUQNCa5wJsCMa0J4kjyeD17VQk8XSfaOdg5INsS4olKy3cB/wCo2Rl6LMmSNZKG/Y6VM7FUtymWJpxNnUCgfLwgbadk584zVFYwoWAkqLkjgAzUBAj0SwWVKFKwpABwlu5orzEYJUwfqUfBmjOm7soI9huaSiQtag5YEPpoqg5iAFwyQbYkGiS71IozgeLQ4bRyGlrw0o9NQ4Kh5QiyFYJiVOxFH4EMQffuh49MvGKeN/c9Ms9z2eUykJ3uaierPlwflG7asCYlb4SlJSQ7BSSXYvqK+MItpvCdIWiYFlckrCynNgVOz5seuvOHSaqQtOPEFJ4jDr0iWWL7ZDG49ItyrZLdkqQFHIYgSYWL8vbElQBaWl+0V+YgtgTxeOLxtjJXMkSVlAACpiXJY6JUaJH8LmFa+UWk4O0kqlSzRCSMjxOuLq0LjxWyspKIPttqM6YVGnLQAZCD9jS1i6zD5AQEs9nYE8vWGKXLaxShxKj4xtVKkiFN9itPND1MZGTw4J4kxkMiMuwzYJrAj9SS3EMaRtE50j+MeQ/aKtlJekT2YfB/GT4CJS6Nf0i/MDFmoCo/qA8YglH7tXMxMrUDn5xAgfdE9PeMx7SKt6zA8jQOQ/BxnDDY5oXLY6GvLV4V9oKIlngfnBy61mXLxLQwXLEwDjT3z743YfYeB+IKs7JDalBRSXBBxgB3wqDg0y3sT/xQu3pbxMOFmYksGZyAC2v4R0DDSrRIs6VJZVZi0EqmfickFv4WYNwSOsJ9vs6paxiYguyhkePQ8oaUU9kISa14Otnh/eOgV8veGm0TPhT/ABH2EBdlrN8cwjPdHkT7QctkvCELLMSE+JL/APmMmR3I3YFUSG2KJl5s+FPMOpnHR3jq1TjiKR8MuWXrxFB5gmKF6rKVpRwKH71UixbFNLUT/mL8oStFfILvOkiX1L+EcbJzim0YhmEn0Hyju+S8gclRUuWkwEcf294tHcGZcq/NR69s3e/bZhlYfQxcvRO4vgQrzEIdx2pUuaoA/CsN0Oni8P1rUFSwRr7iIhapi1fZxSjzlkjwjzYJ31A1oT3l/wBo9PtsrFLlg6ho88kS2WvFQh/LSHg6srBrgw3NsZnpSmTLMwBCN1HAJAKiSQE1DB+Bgh/Z/ZVyjPlrSU/eJLFtUngawUuFJsti7Rt6Zvt/F8I8K98QbMzSsrmqB3llj+YJDOOWIqEJlncWvBLHi47DdsQFhYVUHOF3aC0hU5MtQdJC1vqFJbCejFYg+qZ50hMtqsVpnf6csjvIJf8A4xDHt2VFCUrcbiRDRaaWeSn9A8zCvLQyUHv9/eGK12kNLA/DKR4xv8kkLNpDJ7z6xkanLdJB5+sZFEZWE7HL3geoieShlIHDF6x1diASC8dyazEnk/jWITZ6H0a9VkxVRRiOcWld0dKND1jVrpLVyAiSPVl0/sVL6l40y08VJT5tDfacC0rQSwCQA2jCFS+aIQrgUnzgnPn0Vwb/AM09Y1/T7ieJ+JazfwR3dbU4aK3k0w97k+AHiYBX8pWMpOQUVD+cv8/GJrtsImBaipSSgFWIcsxAaZNKsy76mKy6MUVsL3fe65UkBKg+IuDXq3CD02Z2yCHdiCOjaesLOzd2pnTSVh5aBiUHIc5JS4qHNegMNFuudSAPsxSgAFShMJwpau6akPWnpGPIkpfuehim630CsRmzJShmqhB4pFPaL9+SyCkaIS/eYD3da1Iny+0TgdjqxxjdI4OGg3fs4KQBqVYfCFkqaHjK9gu+ED7ODq8UbvDSyrX96xevUfcEcGinYVDsz4RSD9JLKvzP4D0ucyyfzYVeAPyj0awzcVnB5HyPyjy+ykqCOIdPyj0bZyc8nDw94k+zpFS0I+7CnyURCHbZJTNmPwJfjiMP6y6ZiDkFesK14SMSkS3DTJqEP1U3o8cns6IY24tmCSlI0DtzZkiLdyyymzyUnNKGPUgOfGA20kntrRKQcjPQn+UJUpXkPOGR6nrGfLKopFf2OAqvfCJj37crk3kr2h3mfOPPROcWzn+4hsCtP/eRZd/74BILoRyHu3sIhXNUFYga5d3COrIXH1xjrs2jd0Znsr2l2jI7tUogesZDxJsL2IsCeRi1IT94QNE+g/aKdgqGPIRds435h5fN4z5D0folqzZyji0n7tXdGxkIjtXwHuia7PTl7H9jV+/4I6D1i5P+AqHA/wDURSvv/B7h6xZWt5JPIedI1/Te1ni/in6q+xTshw2eaeTeML6IOWhbSlJGsBpSHpqS3jFZmPGtjpszZezsyC29MUZiv4QWR9c47tto7UnGfuyWIGo/KP4iw8YsleAJRwSEjoBFALHaNojLrxjzrttnpxhUaKN52slE5f8AqjD/ACMAPF4IfHLVSoZYfp5wJt0siThOYmMepIJMXbDeOBK0hJWsJNGoAKOTnrFK1oS6K1vxGSsq4QNsatzviS87yJRg3Q7Pm9c+5wRGWJO73mHSqJKUuU9BG7ZoFDyUIe9nZ29yUPaPP5Jw9mvTIw13FamWBwb684lL5Gl0MVqQAJpOVO8mFSzjHapGRZZP+0FTjk4EM99L3cIq5DjyBhRvCaqzrlz0gnBizzUGOY/CGNBnArdAj0ELS/8A9KVXdwrU2jgM/WsHtTABEucbbLVMRhAlzCFByFBRFHbOuXIweepjNm8fb+yy7K1tUyVHgI847Slp5/OH69JjS1nlHnE1TdqOLesX+mWmTyOqI7Ch04uBic1PKO7AgCV/MY6XLY0Eam9mdFa2ipaMjdoDk9IyGiKx3suyASzzi/HBT/tFqXsooY2mA4v0n5xYTbbS1ezJ4geNI2m3Twz4VHOj+kZ7vs0wnKCqIAvO6FyMJJCk5OHoeBgPbDuHqPWGu8rwWuWpK0pZVcqgirvClb6JA/UICWz0cWVyxO+zL3P3J/hiazD7tPApr3ViK9P8FXSJLAoGWgcm8o0/T9Mw/if6i+xRthdJJ1iG4pGOekaDePQV+Q74sXhQM2R9Y42fmMuY2eAf9g/tD5vaYsO5IYp851YzoHgYpVAXYrWPAF4kts1kAP8AERFOfN+8QkfhBPlGOKPSk0jV8kCmhU8F9mEJ+0TZ7Fky0sDqZnHlTzgFbk4lpcsmjluJ8/2hik2hKBhSkpXMYgEjGoJrjXpKlgOQM27nd+2iL3J2LN9yRj+uJizYJf3aTzMVLfOxLPT938x4xfuUYwhOmMDvJyMO/aRX6jDMjZmeuUkbqSreAUSCzUyBgjYtn7QhSCcB4sqhDdIbbYrClZI+FKv+IJBHD5PCsm/pwTiwpBzoFMTk2fnzhHXkPJhm29qU7qQ4Gbhqd8Ardds+dQJBYjF8IYdHzMSm/wCaAxQl613qPzEcpvxZWDhAVlmWI5hsu+ESOsZV4jLCSKgilOB1iuuUpvhMVlXshTDCpJzoQQHD1yjmdexDAAknRxUe0TeKPQ6myteFlmKlqAQchT1EJdo2atRxqEk4TriljXmpxD0L+CaKSvwT7GIDfcs1AWDT8Lg8iHrFsaUVoSbchXl3HPEoDsy7mgKTwZmNdY5NyWl/8GZ/tMOiLwlBIWRQ9XByINP6xku9ZbMlRz1xFvGrQ1oTYhTrgtNfuZhfQB4yH9d6SxmTz3VRqDyBRwlJZxwz5/TxGQ5etIqf/TQTg7QULEP9A90bm2rCkuRhydwx5RAsjhZClEOKg0bVtPGFi9k5MNfSDFqtQ7NbKrhUBUOOmusDbps0ubNkpBUog4l4gcgxoST074ol5KRzcE412MF5dlKsyJZQkqOEEMCST8TvoH8oqKueQCkIEwKIJCUHE/FgxLZxNtRNCJZURVTN0H9Ir7IT1IRNtKwQXwpxO5Zj5k/8YWLajaZ06k97I7Z2DtNlfFlVaXbQ1cH5RTsU6zSiodm4zBJqDpXNoMBUpv7wtCiVVC611wgZM/nGjY7GvQcAUlQ8vnB5N92LxS6QmXreWOYSDQfX10ipY5xKyWJ3dId72ZKQSErQlgNwOOZGXfzgNOtbOBug5hLB+4RRSVVQODbuwRPtBIFcsoMS0NLVM3cUxsaiXUU0+7GrEs/IRUn2ATQVINeIqCf1AVB5iJLYsypKEqzLMxBonPKA3dJBqrbBQS6lKP1WLdyJItEogmsyWCzs2MZ8oZbol2JMmXNXNQ+HEpG6VP8Alqc+XOJZd82efNlSkSVb8xAJUoDCHqAEk8OIh7fRmrdjNtFOJkzHLaeJqPSF6yzqJAAfnBTaikshLlONPEty8/KFP7UpwA+jUNXiNNlVQaTaZai3aSw1GBS4PDPjHMsAKL1ICvRoVZ00pny0KUrAFgYSVMz1YPTug7aZwdRSF6/hPDo4hpQoSE+QX7PdpwFacBHCiKOeYP1pEV3WsTVYUhTAAkqAAHCr8RG59qlkhCXcOWbQUfg2sI00MZaVYiQ4J6s45cYiXMCQAAPL2iKSnAofCDQsuhGuRyeMtV4yylTYQM2diTq0GrOui1JAKEuKMW7yTHSrNgDivOlIoWS8E9kgOzjMN5vkYxNrSxA49X511hWmgpki150cdfOMiMrf5RkLYwYtMlGOUAA4ViFNEpJbgKgaRZUS2QPd1yji0LSFJca5x0F7hwkPUB3oYOxSvPsfaEA1caUMWpNjKVYgwIy3U+winaJik41CpTLOVGZJrEVzW61KQk4AUmuOYDiPQD4hz84dRsDZaVZ5k+dLWsBAlhQclJxPQADQ64oo3hKmT1djZgMEs7633cRqAOLZ98HVWWdMTVWE1qAxHMPTugVM2ekhSlTZqwScpYCaMwBzBFM4ZQ+Q/wDQqS9k0hu1mpBOZce4hZvCb2cwoSBRw75tqCNDDpJuKzEndnHJt4serAHveJLVdFiUAlSUpI5zHp+omsOo/IrmxB/+s4wqJbgaiOUrQciSesNy7hsq3CUBIGocqU+TOWHeIsSLjsiQMUli3/8ARfmx9IOjucvIgTQQp0kjmHBjcyUpSSpRKlfCHNfPhHoarns53kyUu7AKWsue9RivIsaO0SMElCcQClApcVYihLHSuUDl8Af7iFdt1zVqwoQpRrlQU1JOQ+cHNmbBNTbJTpNFOTm26dYMW639nMUmSEjECAEpcliwduYd+BirdNpMuYZs3ChdR2bEZ1KqFnJeC5NklSYz37MwyVvxT31+vCAGJEpKapK/1UCf6cY3et9otCUhIKVJVvhiRhbN2oHpXjAC32jEX+cLCPyNkn6dFK9pO+TiCiD8QLjqkxeum+Cs4Vu/HjpWA86ZSC2yVjQe0mzACEMlILM6tSDmzecPOuOxMN2MsspTZ1uoYlLFAcw3DhUwEuQD7ZKf8xDcd0t7RNasZUVFLI4qID9BnA9c3CUrAZSVJKS9CQcoktmtqkGdtEkKE5IqHSrgRl4RzJsScAWrswkpCgGxEg5cOMTbU2oKK0BmbXQviJHcSIrbFp7bDiTuysyfxFyUJ6AF+4cYXahYNXs5nWLs0Fa0hKXZOW8Dq2fjEeFOgFahsucdX/bStZQqrEkHxpFOSSwAFR9NHU2rZ3R1aSwNSKaE+8biO2/Ca1asZFIJUTm3YyWizTVLScYYMSQg0zcMS5/pF0fCWWHyDJpTNw/vFUviCw+TEO3e2RiylCSKBtS1GJ19YhY5VnTFgTCkg0qCKkUByPB4vyLxWlIcF+Q0+XdHEoBKJp0bM+cDV3pL0USRwEVghWEJ98TPgSFlRr05U1iay3WoHGtR7RQY8AOEAbPblpUFhBUM3Ygv3j20aL9rv4MxTMlq5poPnFKFbL05eE4e0PBy/wBERUvIOEpMxSlFmDJy1OWfKIE2gqAqFK6gADlzgqizpSndSQSKk1fodI44oybPh+NRdWTUb9JrU9IoWydh/wAxQUMk4gxJLccu+C1rs6SA9DodfKK67NKV8RfkEinzPfAW2Gytd9hmYkKMw9oSCkO7V4nSmUMN5XDIWlX+UCStQQEgKLVUQQxLdNYCWPCma4WcaS+BhhZmFfwk9GeCsu3CqVzA9XSKMMiDBugPYEs92GzOqRNQQumJSUluQZTQLTZEpnBU9QUgEkgPUtQUJDV4wdvi9kOgJQVnN8WTcy7mBU6YlRLpYDMNw1cCuukBsCimQWqdLH3ktACgWBS6Q2rgfF3t0gJO1HCkEbYhw7Uo1COL0oOEDrSeA5fX1pBgJlVIH2kN+0NGzrJkylBAmJK3mgOVApUcKm1AGYHEwq2gw5bFqSqy4TmJimPMsQ1OekHJ7TsO2WL2lqUd0YwEh1UblWFqZacKsNCDmBl48YbbVKxFiVNV3ZnDsNSS9WPlAG22JAqQkbzAEFyHZ2ChxHjEY0jTJtlG2W7GlSi7l37/AGgqm29hIlIlK3hvLZqkje9W7oFGYAGCUO7UQmleYL+MQ2i2L0JYjSle7WH43oW/JpdoJU7HCaOQ3WCtnnJILZ6E+LekLyiSpi/eYupSoB8RY9PkYZxE5Fm3TAza1f5xkVZ6QofEp+TMfKNQYpJCt2PCcYIxMXIyyA5vFiUSC2uh4j5/KBtjnKXUnR6RxMtKklwYzcS2w1MlJMuY5YKDeYHrAmziQgVRXjEFutypiN5gxGTjXWvKO5IdFa1EWURei8ZMp8QY0p9GMtFrlkV0y4+MBZk4uUvTLWIJyWVTgNTxg1R3Yfs8kEOpTK/LR/H5R1a5nZjcdIGr592sAbXNKVpIJdm9osLtqkodgajMPB9T6EfFdlg3vMJqAR1Yjo0UrVeykrdIDDR35RXFqqN1NS+R8M8okTaCoCiRXQQetHLatF3ZqaubayopZJQoqHEAUanFoL3jjM1JTRKQyiwdiaA4gxArpxivs3NZUygcIAfXeWAa90X75cJYFQfNiecBo5Aa8SFLSMJAZVQEk0UACwDDw1ijaZYCiXyGRHvpG56f7xLRmns0583JitarQcZFPAPXnAocin2ndz7nplnk5gIm0kkgwQtayTnnAZZ3j1h4kcuyaamGbYeewmIcvQgO2Y/avSF+yocsYuXFMKZhIb4VCBk3Fo7Fpjba54TQkVqSxoBQsNT8XSBE5Y14uzB2bNROjpETG1liWDuA7VZohRISoKcfCUsKs5TiJbqTEEqRrvwC8NaAHLL/AM84hnSyK4W4PzcaZ5GNT5pZ35+BjlVqVk9AKCLJMk6IDKIIFKmjRMgFzmRGS0vXvgvKlDAC1XNY6UqAo2CFBsnIjIITkBnFDyjI5SsVqj//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292608" y="451820"/>
            <a:ext cx="8638031" cy="6001643"/>
          </a:xfrm>
          <a:prstGeom prst="rect">
            <a:avLst/>
          </a:prstGeom>
        </p:spPr>
        <p:txBody>
          <a:bodyPr wrap="square">
            <a:spAutoFit/>
          </a:bodyPr>
          <a:lstStyle/>
          <a:p>
            <a:r>
              <a:rPr lang="en-US" sz="2400" dirty="0">
                <a:solidFill>
                  <a:schemeClr val="bg1"/>
                </a:solidFill>
              </a:rPr>
              <a:t>All sin, and all blasphemies, and every transgression, except one, that man can be guilty of, may be forgiven; and there is a salvation for all men, either in this world or the world to come, who have not committed the unpardonable sin, there being a provision either in this world or the world of spirits. </a:t>
            </a:r>
          </a:p>
          <a:p>
            <a:endParaRPr lang="en-US" sz="2400" dirty="0">
              <a:solidFill>
                <a:schemeClr val="bg1"/>
              </a:solidFill>
            </a:endParaRPr>
          </a:p>
          <a:p>
            <a:r>
              <a:rPr lang="en-US" sz="2400" dirty="0">
                <a:solidFill>
                  <a:schemeClr val="bg1"/>
                </a:solidFill>
              </a:rPr>
              <a:t>Hence God hath made a provision that every spirit in the eternal world can be ferreted out and saved (at least in the </a:t>
            </a:r>
            <a:r>
              <a:rPr lang="en-US" sz="2400" dirty="0" err="1">
                <a:solidFill>
                  <a:schemeClr val="bg1"/>
                </a:solidFill>
              </a:rPr>
              <a:t>telestial</a:t>
            </a:r>
            <a:r>
              <a:rPr lang="en-US" sz="2400" dirty="0">
                <a:solidFill>
                  <a:schemeClr val="bg1"/>
                </a:solidFill>
              </a:rPr>
              <a:t> kingdom) unless he has committed that unpardonable sin which cannot be remitted to him either in this world or the world of spirits. </a:t>
            </a:r>
          </a:p>
          <a:p>
            <a:endParaRPr lang="en-US" sz="2400" dirty="0">
              <a:solidFill>
                <a:schemeClr val="bg1"/>
              </a:solidFill>
            </a:endParaRPr>
          </a:p>
          <a:p>
            <a:r>
              <a:rPr lang="en-US" sz="2400" dirty="0">
                <a:solidFill>
                  <a:schemeClr val="bg1"/>
                </a:solidFill>
              </a:rPr>
              <a:t>God has wrought out a salvation for all men, unless they have committed a certain sin; and every man who has a friend in the eternal world can save him, unless he has committed the unpardonable sin. And so you can see how far you can be a savior."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0640" y="1928598"/>
            <a:ext cx="2523744" cy="3060192"/>
          </a:xfrm>
          <a:prstGeom prst="rect">
            <a:avLst/>
          </a:prstGeom>
        </p:spPr>
      </p:pic>
      <p:sp>
        <p:nvSpPr>
          <p:cNvPr id="8" name="Rectangle 7"/>
          <p:cNvSpPr/>
          <p:nvPr/>
        </p:nvSpPr>
        <p:spPr>
          <a:xfrm>
            <a:off x="11454384" y="6465568"/>
            <a:ext cx="559769" cy="369332"/>
          </a:xfrm>
          <a:prstGeom prst="rect">
            <a:avLst/>
          </a:prstGeom>
        </p:spPr>
        <p:txBody>
          <a:bodyPr wrap="none">
            <a:spAutoFit/>
          </a:bodyPr>
          <a:lstStyle/>
          <a:p>
            <a:r>
              <a:rPr lang="en-US" dirty="0">
                <a:solidFill>
                  <a:schemeClr val="bg1"/>
                </a:solidFill>
              </a:rPr>
              <a:t>(10)</a:t>
            </a:r>
          </a:p>
        </p:txBody>
      </p:sp>
      <p:sp>
        <p:nvSpPr>
          <p:cNvPr id="9" name="Rectangle 8"/>
          <p:cNvSpPr/>
          <p:nvPr/>
        </p:nvSpPr>
        <p:spPr>
          <a:xfrm>
            <a:off x="9106031" y="5075651"/>
            <a:ext cx="2844048" cy="1200329"/>
          </a:xfrm>
          <a:prstGeom prst="rect">
            <a:avLst/>
          </a:prstGeom>
        </p:spPr>
        <p:txBody>
          <a:bodyPr wrap="none">
            <a:spAutoFit/>
          </a:bodyPr>
          <a:lstStyle/>
          <a:p>
            <a:pPr algn="ctr"/>
            <a:r>
              <a:rPr lang="en-US" sz="3600" dirty="0">
                <a:ln>
                  <a:solidFill>
                    <a:schemeClr val="bg1"/>
                  </a:solidFill>
                </a:ln>
                <a:solidFill>
                  <a:srgbClr val="FF0000"/>
                </a:solidFill>
                <a:latin typeface="Abadi" panose="020B0604020104020204" pitchFamily="34" charset="0"/>
              </a:rPr>
              <a:t>READ</a:t>
            </a:r>
          </a:p>
          <a:p>
            <a:pPr algn="ctr"/>
            <a:r>
              <a:rPr lang="en-US" sz="3600" dirty="0">
                <a:ln>
                  <a:solidFill>
                    <a:schemeClr val="bg1"/>
                  </a:solidFill>
                </a:ln>
                <a:solidFill>
                  <a:srgbClr val="FF0000"/>
                </a:solidFill>
                <a:latin typeface="Abadi" panose="020B0604020104020204" pitchFamily="34" charset="0"/>
              </a:rPr>
              <a:t>DC 76:31-39</a:t>
            </a:r>
            <a:endParaRPr lang="en-US" sz="3600" dirty="0">
              <a:ln>
                <a:solidFill>
                  <a:schemeClr val="bg1"/>
                </a:solidFill>
              </a:ln>
              <a:solidFill>
                <a:srgbClr val="FF0000"/>
              </a:solidFill>
            </a:endParaRPr>
          </a:p>
        </p:txBody>
      </p:sp>
    </p:spTree>
    <p:extLst>
      <p:ext uri="{BB962C8B-B14F-4D97-AF65-F5344CB8AC3E}">
        <p14:creationId xmlns:p14="http://schemas.microsoft.com/office/powerpoint/2010/main" val="270836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randomwallpapers.net/plain-dark-green-grass-1920x1200-wallpaper604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73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0"/>
            <a:ext cx="12192000" cy="4801314"/>
          </a:xfrm>
          <a:prstGeom prst="rect">
            <a:avLst/>
          </a:prstGeom>
          <a:noFill/>
        </p:spPr>
        <p:txBody>
          <a:bodyPr wrap="square" rtlCol="0">
            <a:spAutoFit/>
          </a:bodyPr>
          <a:lstStyle/>
          <a:p>
            <a:r>
              <a:rPr lang="en-US" b="1" dirty="0">
                <a:solidFill>
                  <a:schemeClr val="bg1"/>
                </a:solidFill>
              </a:rPr>
              <a:t>Sources:</a:t>
            </a:r>
          </a:p>
          <a:p>
            <a:endParaRPr lang="en-US" b="1" dirty="0">
              <a:solidFill>
                <a:schemeClr val="bg1"/>
              </a:solidFill>
            </a:endParaRPr>
          </a:p>
          <a:p>
            <a:pPr marL="342900" indent="-342900">
              <a:buFontTx/>
              <a:buAutoNum type="arabicPeriod"/>
            </a:pPr>
            <a:r>
              <a:rPr lang="en-US" b="1" dirty="0">
                <a:solidFill>
                  <a:schemeClr val="bg1"/>
                </a:solidFill>
                <a:effectLst/>
                <a:ea typeface="Calibri" panose="020F0502020204030204" pitchFamily="34" charset="0"/>
              </a:rPr>
              <a:t>New Testament Institute Student Manual Chapter 11; </a:t>
            </a:r>
            <a:r>
              <a:rPr lang="en-US" i="1" dirty="0">
                <a:solidFill>
                  <a:schemeClr val="bg1"/>
                </a:solidFill>
              </a:rPr>
              <a:t>New Testament Student Manual</a:t>
            </a:r>
            <a:r>
              <a:rPr lang="en-US" dirty="0">
                <a:solidFill>
                  <a:schemeClr val="bg1"/>
                </a:solidFill>
              </a:rPr>
              <a:t> [Church Educational System manual, 2014], 153). </a:t>
            </a:r>
          </a:p>
          <a:p>
            <a:pPr marL="342900" indent="-342900">
              <a:buFontTx/>
              <a:buAutoNum type="arabicPeriod"/>
            </a:pPr>
            <a:r>
              <a:rPr lang="en-US" b="1" dirty="0">
                <a:solidFill>
                  <a:schemeClr val="bg1"/>
                </a:solidFill>
              </a:rPr>
              <a:t>Wikipedia</a:t>
            </a:r>
          </a:p>
          <a:p>
            <a:pPr marL="342900" indent="-342900">
              <a:buFontTx/>
              <a:buAutoNum type="arabicPeriod"/>
            </a:pPr>
            <a:r>
              <a:rPr lang="en-US" b="1" dirty="0">
                <a:solidFill>
                  <a:schemeClr val="bg1"/>
                </a:solidFill>
              </a:rPr>
              <a:t>Robert J. Matthews, </a:t>
            </a:r>
            <a:r>
              <a:rPr lang="en-US" b="1" i="1" dirty="0">
                <a:solidFill>
                  <a:schemeClr val="bg1"/>
                </a:solidFill>
              </a:rPr>
              <a:t>Behold the Messiah </a:t>
            </a:r>
            <a:r>
              <a:rPr lang="en-US" b="1" dirty="0">
                <a:solidFill>
                  <a:schemeClr val="bg1"/>
                </a:solidFill>
              </a:rPr>
              <a:t>[Salt Lake City: </a:t>
            </a:r>
            <a:r>
              <a:rPr lang="en-US" b="1" dirty="0" err="1">
                <a:solidFill>
                  <a:schemeClr val="bg1"/>
                </a:solidFill>
              </a:rPr>
              <a:t>Bookcraft</a:t>
            </a:r>
            <a:r>
              <a:rPr lang="en-US" b="1" dirty="0">
                <a:solidFill>
                  <a:schemeClr val="bg1"/>
                </a:solidFill>
              </a:rPr>
              <a:t>, 1994], 137.</a:t>
            </a:r>
          </a:p>
          <a:p>
            <a:pPr marL="342900" indent="-342900">
              <a:buFontTx/>
              <a:buAutoNum type="arabicPeriod"/>
            </a:pPr>
            <a:r>
              <a:rPr lang="en-US" b="1" dirty="0">
                <a:solidFill>
                  <a:schemeClr val="bg1"/>
                </a:solidFill>
              </a:rPr>
              <a:t>Elder Bruce R. McConkie </a:t>
            </a:r>
            <a:r>
              <a:rPr lang="en-US" b="1" i="1" dirty="0">
                <a:solidFill>
                  <a:schemeClr val="bg1"/>
                </a:solidFill>
              </a:rPr>
              <a:t>New Testament Commentary 1:181.</a:t>
            </a:r>
          </a:p>
          <a:p>
            <a:r>
              <a:rPr lang="en-US" b="1" i="1" dirty="0">
                <a:solidFill>
                  <a:schemeClr val="bg1"/>
                </a:solidFill>
              </a:rPr>
              <a:t>              The Mortal Messiah: From Bethlehem to Calvary,</a:t>
            </a:r>
            <a:r>
              <a:rPr lang="en-US" b="1" dirty="0">
                <a:solidFill>
                  <a:schemeClr val="bg1"/>
                </a:solidFill>
              </a:rPr>
              <a:t> 4 vols. [Salt Lake City: Deseret Book Co., 1979-1981], 2: 56</a:t>
            </a:r>
          </a:p>
          <a:p>
            <a:pPr marL="342900" indent="-342900">
              <a:buAutoNum type="arabicPeriod" startAt="5"/>
            </a:pPr>
            <a:r>
              <a:rPr lang="en-US" b="1" dirty="0">
                <a:solidFill>
                  <a:schemeClr val="bg1"/>
                </a:solidFill>
              </a:rPr>
              <a:t>Elder Craig A. </a:t>
            </a:r>
            <a:r>
              <a:rPr lang="en-US" b="1" dirty="0" err="1">
                <a:solidFill>
                  <a:schemeClr val="bg1"/>
                </a:solidFill>
              </a:rPr>
              <a:t>Cardon</a:t>
            </a:r>
            <a:r>
              <a:rPr lang="en-US" b="1" dirty="0">
                <a:solidFill>
                  <a:schemeClr val="bg1"/>
                </a:solidFill>
              </a:rPr>
              <a:t> (“The Savior Wants to Forgive,”</a:t>
            </a:r>
            <a:r>
              <a:rPr lang="en-US" b="1" i="1" dirty="0">
                <a:solidFill>
                  <a:schemeClr val="bg1"/>
                </a:solidFill>
              </a:rPr>
              <a:t> Ensign</a:t>
            </a:r>
            <a:r>
              <a:rPr lang="en-US" b="1" dirty="0">
                <a:solidFill>
                  <a:schemeClr val="bg1"/>
                </a:solidFill>
              </a:rPr>
              <a:t> or </a:t>
            </a:r>
            <a:r>
              <a:rPr lang="en-US" b="1" i="1" dirty="0" err="1">
                <a:solidFill>
                  <a:schemeClr val="bg1"/>
                </a:solidFill>
              </a:rPr>
              <a:t>Liahona</a:t>
            </a:r>
            <a:r>
              <a:rPr lang="en-US" b="1" i="1" dirty="0">
                <a:solidFill>
                  <a:schemeClr val="bg1"/>
                </a:solidFill>
              </a:rPr>
              <a:t>,</a:t>
            </a:r>
            <a:r>
              <a:rPr lang="en-US" b="1" dirty="0">
                <a:solidFill>
                  <a:schemeClr val="bg1"/>
                </a:solidFill>
              </a:rPr>
              <a:t> May 2013, 16). </a:t>
            </a:r>
          </a:p>
          <a:p>
            <a:pPr marL="342900" indent="-342900">
              <a:buFontTx/>
              <a:buAutoNum type="arabicPeriod" startAt="5"/>
            </a:pPr>
            <a:r>
              <a:rPr lang="en-US" b="1" dirty="0">
                <a:solidFill>
                  <a:schemeClr val="bg1"/>
                </a:solidFill>
              </a:rPr>
              <a:t>Joseph F. Smith (</a:t>
            </a:r>
            <a:r>
              <a:rPr lang="en-US" b="1" i="1" dirty="0">
                <a:solidFill>
                  <a:schemeClr val="bg1"/>
                </a:solidFill>
              </a:rPr>
              <a:t>Gospel Doctrine</a:t>
            </a:r>
            <a:r>
              <a:rPr lang="en-US" b="1" dirty="0">
                <a:solidFill>
                  <a:schemeClr val="bg1"/>
                </a:solidFill>
              </a:rPr>
              <a:t>, 5th ed., pp. 237-238.)</a:t>
            </a:r>
          </a:p>
          <a:p>
            <a:pPr marL="342900" indent="-342900">
              <a:buFontTx/>
              <a:buAutoNum type="arabicPeriod" startAt="5"/>
            </a:pPr>
            <a:r>
              <a:rPr lang="en-US" b="1" dirty="0">
                <a:solidFill>
                  <a:schemeClr val="bg1"/>
                </a:solidFill>
              </a:rPr>
              <a:t>Gospeldoctrine.com</a:t>
            </a:r>
          </a:p>
          <a:p>
            <a:pPr marL="342900" indent="-342900">
              <a:buFontTx/>
              <a:buAutoNum type="arabicPeriod" startAt="5"/>
            </a:pPr>
            <a:r>
              <a:rPr lang="en-US" b="1" dirty="0">
                <a:solidFill>
                  <a:schemeClr val="bg1"/>
                </a:solidFill>
              </a:rPr>
              <a:t>President James E. Faust  (“The Lord’s Day,”</a:t>
            </a:r>
            <a:r>
              <a:rPr lang="en-US" b="1" i="1" dirty="0">
                <a:solidFill>
                  <a:schemeClr val="bg1"/>
                </a:solidFill>
              </a:rPr>
              <a:t> Ensign, </a:t>
            </a:r>
            <a:r>
              <a:rPr lang="en-US" b="1" dirty="0">
                <a:solidFill>
                  <a:schemeClr val="bg1"/>
                </a:solidFill>
              </a:rPr>
              <a:t>Nov. 1991, 35).</a:t>
            </a:r>
          </a:p>
          <a:p>
            <a:pPr marL="342900" indent="-342900">
              <a:buFontTx/>
              <a:buAutoNum type="arabicPeriod" startAt="5"/>
            </a:pPr>
            <a:r>
              <a:rPr lang="en-US" dirty="0">
                <a:solidFill>
                  <a:schemeClr val="bg1"/>
                </a:solidFill>
              </a:rPr>
              <a:t>James E. </a:t>
            </a:r>
            <a:r>
              <a:rPr lang="en-US" dirty="0" err="1">
                <a:solidFill>
                  <a:schemeClr val="bg1"/>
                </a:solidFill>
              </a:rPr>
              <a:t>Talmage</a:t>
            </a:r>
            <a:r>
              <a:rPr lang="en-US" dirty="0">
                <a:solidFill>
                  <a:schemeClr val="bg1"/>
                </a:solidFill>
              </a:rPr>
              <a:t> (</a:t>
            </a:r>
            <a:r>
              <a:rPr lang="en-US" i="1" dirty="0">
                <a:solidFill>
                  <a:schemeClr val="bg1"/>
                </a:solidFill>
              </a:rPr>
              <a:t>Jesus the Christ, </a:t>
            </a:r>
            <a:r>
              <a:rPr lang="en-US" dirty="0">
                <a:solidFill>
                  <a:schemeClr val="bg1"/>
                </a:solidFill>
              </a:rPr>
              <a:t>[Salt Lake City: Deseret Book Co., 1983], 262.)</a:t>
            </a:r>
          </a:p>
          <a:p>
            <a:pPr marL="342900" indent="-342900">
              <a:buFontTx/>
              <a:buAutoNum type="arabicPeriod" startAt="5"/>
            </a:pPr>
            <a:r>
              <a:rPr lang="en-US" dirty="0">
                <a:solidFill>
                  <a:schemeClr val="bg1"/>
                </a:solidFill>
              </a:rPr>
              <a:t>(</a:t>
            </a:r>
            <a:r>
              <a:rPr lang="en-US" i="1" dirty="0">
                <a:solidFill>
                  <a:schemeClr val="bg1"/>
                </a:solidFill>
              </a:rPr>
              <a:t>Teachings of the Prophet Joseph Smith, </a:t>
            </a:r>
            <a:r>
              <a:rPr lang="en-US" dirty="0">
                <a:solidFill>
                  <a:schemeClr val="bg1"/>
                </a:solidFill>
              </a:rPr>
              <a:t>selected and arranged by Joseph Fielding Smith [Salt Lake City: Deseret Book Co., 1976], 356-357.)</a:t>
            </a:r>
          </a:p>
          <a:p>
            <a:pPr marL="342900" indent="-342900">
              <a:buFontTx/>
              <a:buAutoNum type="arabicPeriod" startAt="5"/>
            </a:pPr>
            <a:r>
              <a:rPr lang="en-US" sz="1800" b="0" i="0" dirty="0">
                <a:solidFill>
                  <a:schemeClr val="bg1"/>
                </a:solidFill>
                <a:effectLst/>
                <a:latin typeface="Calibri" panose="020F0502020204030204" pitchFamily="34" charset="0"/>
              </a:rPr>
              <a:t>Dieter F. Uchtdorf, “</a:t>
            </a:r>
            <a:r>
              <a:rPr lang="en-US" sz="1800" b="0" i="0" u="none" strike="noStrike" dirty="0">
                <a:solidFill>
                  <a:schemeClr val="bg1"/>
                </a:solidFill>
                <a:effectLst/>
                <a:latin typeface="Calibri" panose="020F0502020204030204" pitchFamily="34" charset="0"/>
              </a:rPr>
              <a:t>Bearers of Heavenly Light</a:t>
            </a:r>
            <a:r>
              <a:rPr lang="en-US" sz="1800" b="0" i="0" dirty="0">
                <a:solidFill>
                  <a:schemeClr val="bg1"/>
                </a:solidFill>
                <a:effectLst/>
                <a:latin typeface="Calibri" panose="020F0502020204030204" pitchFamily="34" charset="0"/>
              </a:rPr>
              <a:t>,” </a:t>
            </a:r>
            <a:r>
              <a:rPr lang="en-US" sz="1800" b="0" i="1" dirty="0">
                <a:solidFill>
                  <a:schemeClr val="bg1"/>
                </a:solidFill>
                <a:effectLst/>
                <a:latin typeface="Calibri" panose="020F0502020204030204" pitchFamily="34" charset="0"/>
              </a:rPr>
              <a:t>Ensign</a:t>
            </a:r>
            <a:r>
              <a:rPr lang="en-US" sz="1800" b="0" i="0" dirty="0">
                <a:solidFill>
                  <a:schemeClr val="bg1"/>
                </a:solidFill>
                <a:effectLst/>
                <a:latin typeface="Calibri" panose="020F0502020204030204" pitchFamily="34" charset="0"/>
              </a:rPr>
              <a:t> or </a:t>
            </a:r>
            <a:r>
              <a:rPr lang="en-US" sz="1800" b="0" i="1" dirty="0">
                <a:solidFill>
                  <a:schemeClr val="bg1"/>
                </a:solidFill>
                <a:effectLst/>
                <a:latin typeface="Calibri" panose="020F0502020204030204" pitchFamily="34" charset="0"/>
              </a:rPr>
              <a:t>Liahona</a:t>
            </a:r>
            <a:r>
              <a:rPr lang="en-US" sz="1800" b="0" i="0" dirty="0">
                <a:solidFill>
                  <a:schemeClr val="bg1"/>
                </a:solidFill>
                <a:effectLst/>
                <a:latin typeface="Calibri" panose="020F0502020204030204" pitchFamily="34" charset="0"/>
              </a:rPr>
              <a:t>, Nov. 2017, 78</a:t>
            </a:r>
            <a:endParaRPr lang="en-US" dirty="0">
              <a:solidFill>
                <a:schemeClr val="bg1"/>
              </a:solidFill>
            </a:endParaRPr>
          </a:p>
          <a:p>
            <a:pPr marL="342900" indent="-342900">
              <a:buAutoNum type="arabicPeriod"/>
            </a:pPr>
            <a:endParaRPr lang="en-US" b="1" dirty="0">
              <a:solidFill>
                <a:schemeClr val="bg1"/>
              </a:solidFill>
            </a:endParaRPr>
          </a:p>
        </p:txBody>
      </p:sp>
    </p:spTree>
    <p:extLst>
      <p:ext uri="{BB962C8B-B14F-4D97-AF65-F5344CB8AC3E}">
        <p14:creationId xmlns:p14="http://schemas.microsoft.com/office/powerpoint/2010/main" val="29716071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900518" y="225425"/>
          <a:ext cx="8763000" cy="4450080"/>
        </p:xfrm>
        <a:graphic>
          <a:graphicData uri="http://schemas.openxmlformats.org/drawingml/2006/table">
            <a:tbl>
              <a:tblPr firstRow="1" bandRow="1">
                <a:tableStyleId>{5940675A-B579-460E-94D1-54222C63F5DA}</a:tableStyleId>
              </a:tblPr>
              <a:tblGrid>
                <a:gridCol w="3962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tblGrid>
              <a:tr h="370840">
                <a:tc>
                  <a:txBody>
                    <a:bodyPr/>
                    <a:lstStyle/>
                    <a:p>
                      <a:pPr algn="ctr"/>
                      <a:r>
                        <a:rPr lang="en-US" sz="1200" b="1" dirty="0"/>
                        <a:t>Event</a:t>
                      </a:r>
                    </a:p>
                  </a:txBody>
                  <a:tcPr/>
                </a:tc>
                <a:tc>
                  <a:txBody>
                    <a:bodyPr/>
                    <a:lstStyle/>
                    <a:p>
                      <a:pPr algn="ctr"/>
                      <a:r>
                        <a:rPr lang="en-US" sz="1200" b="1" dirty="0"/>
                        <a:t>Matthew</a:t>
                      </a:r>
                    </a:p>
                  </a:txBody>
                  <a:tcPr/>
                </a:tc>
                <a:tc>
                  <a:txBody>
                    <a:bodyPr/>
                    <a:lstStyle/>
                    <a:p>
                      <a:pPr algn="ctr"/>
                      <a:r>
                        <a:rPr lang="en-US" sz="1200" b="1" dirty="0"/>
                        <a:t>Mark</a:t>
                      </a:r>
                    </a:p>
                  </a:txBody>
                  <a:tcPr>
                    <a:solidFill>
                      <a:schemeClr val="accent5">
                        <a:lumMod val="20000"/>
                        <a:lumOff val="80000"/>
                      </a:schemeClr>
                    </a:solidFill>
                  </a:tcPr>
                </a:tc>
                <a:tc>
                  <a:txBody>
                    <a:bodyPr/>
                    <a:lstStyle/>
                    <a:p>
                      <a:pPr algn="ctr"/>
                      <a:r>
                        <a:rPr lang="en-US" sz="1200" b="1" dirty="0"/>
                        <a:t>Luke </a:t>
                      </a:r>
                    </a:p>
                  </a:txBody>
                  <a:tcPr/>
                </a:tc>
                <a:tc>
                  <a:txBody>
                    <a:bodyPr/>
                    <a:lstStyle/>
                    <a:p>
                      <a:pPr algn="ctr"/>
                      <a:r>
                        <a:rPr lang="en-US" sz="1200" b="1" dirty="0"/>
                        <a:t>John</a:t>
                      </a:r>
                    </a:p>
                  </a:txBody>
                  <a:tcPr/>
                </a:tc>
                <a:extLst>
                  <a:ext uri="{0D108BD9-81ED-4DB2-BD59-A6C34878D82A}">
                    <a16:rowId xmlns:a16="http://schemas.microsoft.com/office/drawing/2014/main" val="10000"/>
                  </a:ext>
                </a:extLst>
              </a:tr>
              <a:tr h="370840">
                <a:tc>
                  <a:txBody>
                    <a:bodyPr/>
                    <a:lstStyle/>
                    <a:p>
                      <a:r>
                        <a:rPr lang="en-US" sz="1200" dirty="0"/>
                        <a:t>Jesus Heals a Man with Palsy</a:t>
                      </a:r>
                    </a:p>
                  </a:txBody>
                  <a:tcPr/>
                </a:tc>
                <a:tc>
                  <a:txBody>
                    <a:bodyPr/>
                    <a:lstStyle/>
                    <a:p>
                      <a:r>
                        <a:rPr lang="en-US" sz="1200" dirty="0"/>
                        <a:t>9:2-8</a:t>
                      </a:r>
                    </a:p>
                  </a:txBody>
                  <a:tcPr/>
                </a:tc>
                <a:tc>
                  <a:txBody>
                    <a:bodyPr/>
                    <a:lstStyle/>
                    <a:p>
                      <a:r>
                        <a:rPr lang="en-US" sz="1200" dirty="0"/>
                        <a:t>2:1-12</a:t>
                      </a:r>
                    </a:p>
                  </a:txBody>
                  <a:tcPr>
                    <a:solidFill>
                      <a:schemeClr val="accent5">
                        <a:lumMod val="20000"/>
                        <a:lumOff val="80000"/>
                      </a:schemeClr>
                    </a:solidFill>
                  </a:tcPr>
                </a:tc>
                <a:tc>
                  <a:txBody>
                    <a:bodyPr/>
                    <a:lstStyle/>
                    <a:p>
                      <a:r>
                        <a:rPr lang="en-US" sz="1200" dirty="0"/>
                        <a:t>5:17-26</a:t>
                      </a:r>
                    </a:p>
                  </a:txBody>
                  <a:tcPr/>
                </a:tc>
                <a:tc>
                  <a:txBody>
                    <a:bodyPr/>
                    <a:lstStyle/>
                    <a:p>
                      <a:endParaRPr lang="en-US" sz="1200" dirty="0"/>
                    </a:p>
                  </a:txBody>
                  <a:tcPr/>
                </a:tc>
                <a:extLst>
                  <a:ext uri="{0D108BD9-81ED-4DB2-BD59-A6C34878D82A}">
                    <a16:rowId xmlns:a16="http://schemas.microsoft.com/office/drawing/2014/main" val="10001"/>
                  </a:ext>
                </a:extLst>
              </a:tr>
              <a:tr h="370840">
                <a:tc>
                  <a:txBody>
                    <a:bodyPr/>
                    <a:lstStyle/>
                    <a:p>
                      <a:r>
                        <a:rPr lang="en-US" sz="1200" dirty="0"/>
                        <a:t>Matthew Follows Jesus</a:t>
                      </a:r>
                    </a:p>
                  </a:txBody>
                  <a:tcPr/>
                </a:tc>
                <a:tc>
                  <a:txBody>
                    <a:bodyPr/>
                    <a:lstStyle/>
                    <a:p>
                      <a:r>
                        <a:rPr lang="en-US" sz="1200" dirty="0"/>
                        <a:t>9:9</a:t>
                      </a:r>
                    </a:p>
                  </a:txBody>
                  <a:tcPr/>
                </a:tc>
                <a:tc>
                  <a:txBody>
                    <a:bodyPr/>
                    <a:lstStyle/>
                    <a:p>
                      <a:r>
                        <a:rPr lang="en-US" sz="1200" dirty="0"/>
                        <a:t>2:13-14</a:t>
                      </a:r>
                    </a:p>
                  </a:txBody>
                  <a:tcPr>
                    <a:solidFill>
                      <a:schemeClr val="accent5">
                        <a:lumMod val="20000"/>
                        <a:lumOff val="80000"/>
                      </a:schemeClr>
                    </a:solidFill>
                  </a:tcPr>
                </a:tc>
                <a:tc>
                  <a:txBody>
                    <a:bodyPr/>
                    <a:lstStyle/>
                    <a:p>
                      <a:r>
                        <a:rPr lang="en-US" sz="1200" dirty="0"/>
                        <a:t>5:27, 28</a:t>
                      </a:r>
                    </a:p>
                  </a:txBody>
                  <a:tcPr/>
                </a:tc>
                <a:tc>
                  <a:txBody>
                    <a:bodyPr/>
                    <a:lstStyle/>
                    <a:p>
                      <a:endParaRPr lang="en-US" sz="1200" dirty="0"/>
                    </a:p>
                  </a:txBody>
                  <a:tcPr/>
                </a:tc>
                <a:extLst>
                  <a:ext uri="{0D108BD9-81ED-4DB2-BD59-A6C34878D82A}">
                    <a16:rowId xmlns:a16="http://schemas.microsoft.com/office/drawing/2014/main" val="10002"/>
                  </a:ext>
                </a:extLst>
              </a:tr>
              <a:tr h="370840">
                <a:tc>
                  <a:txBody>
                    <a:bodyPr/>
                    <a:lstStyle/>
                    <a:p>
                      <a:r>
                        <a:rPr lang="en-US" sz="1200" dirty="0"/>
                        <a:t>Jesus Came to Call Sinners to Repentance</a:t>
                      </a:r>
                    </a:p>
                  </a:txBody>
                  <a:tcPr/>
                </a:tc>
                <a:tc>
                  <a:txBody>
                    <a:bodyPr/>
                    <a:lstStyle/>
                    <a:p>
                      <a:r>
                        <a:rPr lang="en-US" sz="1200" dirty="0"/>
                        <a:t>9:10-13</a:t>
                      </a:r>
                    </a:p>
                  </a:txBody>
                  <a:tcPr/>
                </a:tc>
                <a:tc>
                  <a:txBody>
                    <a:bodyPr/>
                    <a:lstStyle/>
                    <a:p>
                      <a:r>
                        <a:rPr lang="en-US" sz="1200" dirty="0"/>
                        <a:t>2:15-17</a:t>
                      </a:r>
                    </a:p>
                  </a:txBody>
                  <a:tcPr>
                    <a:solidFill>
                      <a:schemeClr val="accent5">
                        <a:lumMod val="20000"/>
                        <a:lumOff val="80000"/>
                      </a:schemeClr>
                    </a:solidFill>
                  </a:tcPr>
                </a:tc>
                <a:tc>
                  <a:txBody>
                    <a:bodyPr/>
                    <a:lstStyle/>
                    <a:p>
                      <a:r>
                        <a:rPr lang="en-US" sz="1200" dirty="0"/>
                        <a:t>5:29-32</a:t>
                      </a:r>
                    </a:p>
                  </a:txBody>
                  <a:tcPr/>
                </a:tc>
                <a:tc>
                  <a:txBody>
                    <a:bodyPr/>
                    <a:lstStyle/>
                    <a:p>
                      <a:endParaRPr lang="en-US" sz="1200" dirty="0"/>
                    </a:p>
                  </a:txBody>
                  <a:tcPr/>
                </a:tc>
                <a:extLst>
                  <a:ext uri="{0D108BD9-81ED-4DB2-BD59-A6C34878D82A}">
                    <a16:rowId xmlns:a16="http://schemas.microsoft.com/office/drawing/2014/main" val="10003"/>
                  </a:ext>
                </a:extLst>
              </a:tr>
              <a:tr h="370840">
                <a:tc>
                  <a:txBody>
                    <a:bodyPr/>
                    <a:lstStyle/>
                    <a:p>
                      <a:r>
                        <a:rPr lang="en-US" sz="1200" dirty="0"/>
                        <a:t>Jesus is the New law</a:t>
                      </a:r>
                    </a:p>
                  </a:txBody>
                  <a:tcPr/>
                </a:tc>
                <a:tc>
                  <a:txBody>
                    <a:bodyPr/>
                    <a:lstStyle/>
                    <a:p>
                      <a:r>
                        <a:rPr lang="en-US" sz="1200" dirty="0"/>
                        <a:t>9:14-17</a:t>
                      </a:r>
                    </a:p>
                  </a:txBody>
                  <a:tcPr/>
                </a:tc>
                <a:tc>
                  <a:txBody>
                    <a:bodyPr/>
                    <a:lstStyle/>
                    <a:p>
                      <a:r>
                        <a:rPr lang="en-US" sz="1200" dirty="0"/>
                        <a:t>2:18-22</a:t>
                      </a:r>
                    </a:p>
                  </a:txBody>
                  <a:tcPr>
                    <a:solidFill>
                      <a:schemeClr val="accent5">
                        <a:lumMod val="20000"/>
                        <a:lumOff val="80000"/>
                      </a:schemeClr>
                    </a:solidFill>
                  </a:tcPr>
                </a:tc>
                <a:tc>
                  <a:txBody>
                    <a:bodyPr/>
                    <a:lstStyle/>
                    <a:p>
                      <a:r>
                        <a:rPr lang="en-US" sz="1200" dirty="0"/>
                        <a:t>5:33-39</a:t>
                      </a:r>
                    </a:p>
                  </a:txBody>
                  <a:tcPr/>
                </a:tc>
                <a:tc>
                  <a:txBody>
                    <a:bodyPr/>
                    <a:lstStyle/>
                    <a:p>
                      <a:endParaRPr lang="en-US" sz="1200" dirty="0"/>
                    </a:p>
                  </a:txBody>
                  <a:tcPr/>
                </a:tc>
                <a:extLst>
                  <a:ext uri="{0D108BD9-81ED-4DB2-BD59-A6C34878D82A}">
                    <a16:rowId xmlns:a16="http://schemas.microsoft.com/office/drawing/2014/main" val="10004"/>
                  </a:ext>
                </a:extLst>
              </a:tr>
              <a:tr h="370840">
                <a:tc>
                  <a:txBody>
                    <a:bodyPr/>
                    <a:lstStyle/>
                    <a:p>
                      <a:r>
                        <a:rPr lang="en-US" sz="1200" dirty="0"/>
                        <a:t>Jesus is Lord of the Sabbath</a:t>
                      </a:r>
                    </a:p>
                  </a:txBody>
                  <a:tcPr/>
                </a:tc>
                <a:tc>
                  <a:txBody>
                    <a:bodyPr/>
                    <a:lstStyle/>
                    <a:p>
                      <a:r>
                        <a:rPr lang="en-US" sz="1200" dirty="0"/>
                        <a:t>12:1-8</a:t>
                      </a:r>
                    </a:p>
                  </a:txBody>
                  <a:tcPr/>
                </a:tc>
                <a:tc>
                  <a:txBody>
                    <a:bodyPr/>
                    <a:lstStyle/>
                    <a:p>
                      <a:r>
                        <a:rPr lang="en-US" sz="1200" dirty="0"/>
                        <a:t>2:23-28</a:t>
                      </a:r>
                    </a:p>
                  </a:txBody>
                  <a:tcPr>
                    <a:solidFill>
                      <a:schemeClr val="accent5">
                        <a:lumMod val="20000"/>
                        <a:lumOff val="80000"/>
                      </a:schemeClr>
                    </a:solidFill>
                  </a:tcPr>
                </a:tc>
                <a:tc>
                  <a:txBody>
                    <a:bodyPr/>
                    <a:lstStyle/>
                    <a:p>
                      <a:r>
                        <a:rPr lang="en-US" sz="1200" dirty="0"/>
                        <a:t>6:1-5</a:t>
                      </a:r>
                    </a:p>
                  </a:txBody>
                  <a:tcPr/>
                </a:tc>
                <a:tc>
                  <a:txBody>
                    <a:bodyPr/>
                    <a:lstStyle/>
                    <a:p>
                      <a:r>
                        <a:rPr lang="en-US" sz="1200" dirty="0"/>
                        <a:t> </a:t>
                      </a:r>
                    </a:p>
                  </a:txBody>
                  <a:tcPr/>
                </a:tc>
                <a:extLst>
                  <a:ext uri="{0D108BD9-81ED-4DB2-BD59-A6C34878D82A}">
                    <a16:rowId xmlns:a16="http://schemas.microsoft.com/office/drawing/2014/main" val="10005"/>
                  </a:ext>
                </a:extLst>
              </a:tr>
              <a:tr h="370840">
                <a:tc>
                  <a:txBody>
                    <a:bodyPr/>
                    <a:lstStyle/>
                    <a:p>
                      <a:r>
                        <a:rPr lang="en-US" sz="1200" dirty="0"/>
                        <a:t>Jesus Heals Man</a:t>
                      </a:r>
                      <a:r>
                        <a:rPr lang="en-US" sz="1200" baseline="0" dirty="0"/>
                        <a:t> With Withered Hand on the Sabbath</a:t>
                      </a:r>
                      <a:endParaRPr lang="en-US" sz="1200" dirty="0"/>
                    </a:p>
                  </a:txBody>
                  <a:tcPr/>
                </a:tc>
                <a:tc>
                  <a:txBody>
                    <a:bodyPr/>
                    <a:lstStyle/>
                    <a:p>
                      <a:r>
                        <a:rPr lang="en-US" sz="1200" dirty="0"/>
                        <a:t>12:9-14</a:t>
                      </a:r>
                    </a:p>
                  </a:txBody>
                  <a:tcPr/>
                </a:tc>
                <a:tc>
                  <a:txBody>
                    <a:bodyPr/>
                    <a:lstStyle/>
                    <a:p>
                      <a:r>
                        <a:rPr lang="en-US" sz="1200" dirty="0"/>
                        <a:t>3:1-6</a:t>
                      </a:r>
                    </a:p>
                  </a:txBody>
                  <a:tcPr>
                    <a:solidFill>
                      <a:schemeClr val="accent5">
                        <a:lumMod val="20000"/>
                        <a:lumOff val="80000"/>
                      </a:schemeClr>
                    </a:solidFill>
                  </a:tcPr>
                </a:tc>
                <a:tc>
                  <a:txBody>
                    <a:bodyPr/>
                    <a:lstStyle/>
                    <a:p>
                      <a:r>
                        <a:rPr lang="en-US" sz="1200" dirty="0"/>
                        <a:t>6:6-11</a:t>
                      </a:r>
                    </a:p>
                  </a:txBody>
                  <a:tcPr/>
                </a:tc>
                <a:tc>
                  <a:txBody>
                    <a:bodyPr/>
                    <a:lstStyle/>
                    <a:p>
                      <a:endParaRPr lang="en-US" sz="1200" dirty="0"/>
                    </a:p>
                  </a:txBody>
                  <a:tcPr/>
                </a:tc>
                <a:extLst>
                  <a:ext uri="{0D108BD9-81ED-4DB2-BD59-A6C34878D82A}">
                    <a16:rowId xmlns:a16="http://schemas.microsoft.com/office/drawing/2014/main" val="10006"/>
                  </a:ext>
                </a:extLst>
              </a:tr>
              <a:tr h="370840">
                <a:tc>
                  <a:txBody>
                    <a:bodyPr/>
                    <a:lstStyle/>
                    <a:p>
                      <a:r>
                        <a:rPr lang="en-US" sz="1200" dirty="0"/>
                        <a:t>Multitudes Throng Jesus</a:t>
                      </a:r>
                    </a:p>
                  </a:txBody>
                  <a:tcPr/>
                </a:tc>
                <a:tc>
                  <a:txBody>
                    <a:bodyPr/>
                    <a:lstStyle/>
                    <a:p>
                      <a:r>
                        <a:rPr lang="en-US" sz="1200" dirty="0"/>
                        <a:t>12:15-21</a:t>
                      </a:r>
                    </a:p>
                  </a:txBody>
                  <a:tcPr/>
                </a:tc>
                <a:tc>
                  <a:txBody>
                    <a:bodyPr/>
                    <a:lstStyle/>
                    <a:p>
                      <a:r>
                        <a:rPr lang="en-US" sz="1200" dirty="0"/>
                        <a:t>3:7-12</a:t>
                      </a:r>
                    </a:p>
                  </a:txBody>
                  <a:tcPr>
                    <a:solidFill>
                      <a:schemeClr val="accent5">
                        <a:lumMod val="20000"/>
                        <a:lumOff val="80000"/>
                      </a:schemeClr>
                    </a:solidFill>
                  </a:tcPr>
                </a:tc>
                <a:tc>
                  <a:txBody>
                    <a:bodyPr/>
                    <a:lstStyle/>
                    <a:p>
                      <a:r>
                        <a:rPr lang="en-US" sz="1200" dirty="0"/>
                        <a:t> </a:t>
                      </a:r>
                    </a:p>
                  </a:txBody>
                  <a:tcPr/>
                </a:tc>
                <a:tc>
                  <a:txBody>
                    <a:bodyPr/>
                    <a:lstStyle/>
                    <a:p>
                      <a:endParaRPr lang="en-US" sz="1200" dirty="0"/>
                    </a:p>
                  </a:txBody>
                  <a:tcPr/>
                </a:tc>
                <a:extLst>
                  <a:ext uri="{0D108BD9-81ED-4DB2-BD59-A6C34878D82A}">
                    <a16:rowId xmlns:a16="http://schemas.microsoft.com/office/drawing/2014/main" val="10007"/>
                  </a:ext>
                </a:extLst>
              </a:tr>
              <a:tr h="370840">
                <a:tc>
                  <a:txBody>
                    <a:bodyPr/>
                    <a:lstStyle/>
                    <a:p>
                      <a:r>
                        <a:rPr lang="en-US" sz="1200" dirty="0"/>
                        <a:t>Call and Ordination of the Twelve Apostles</a:t>
                      </a:r>
                    </a:p>
                  </a:txBody>
                  <a:tcPr/>
                </a:tc>
                <a:tc>
                  <a:txBody>
                    <a:bodyPr/>
                    <a:lstStyle/>
                    <a:p>
                      <a:r>
                        <a:rPr lang="en-US" sz="1200" dirty="0"/>
                        <a:t>10:2-4</a:t>
                      </a:r>
                    </a:p>
                  </a:txBody>
                  <a:tcPr/>
                </a:tc>
                <a:tc>
                  <a:txBody>
                    <a:bodyPr/>
                    <a:lstStyle/>
                    <a:p>
                      <a:r>
                        <a:rPr lang="en-US" sz="1200" dirty="0"/>
                        <a:t>3:13-19</a:t>
                      </a:r>
                    </a:p>
                  </a:txBody>
                  <a:tcPr>
                    <a:solidFill>
                      <a:schemeClr val="accent5">
                        <a:lumMod val="20000"/>
                        <a:lumOff val="80000"/>
                      </a:schemeClr>
                    </a:solidFill>
                  </a:tcPr>
                </a:tc>
                <a:tc>
                  <a:txBody>
                    <a:bodyPr/>
                    <a:lstStyle/>
                    <a:p>
                      <a:r>
                        <a:rPr lang="en-US" sz="1200" dirty="0"/>
                        <a:t>6:12-16</a:t>
                      </a:r>
                    </a:p>
                  </a:txBody>
                  <a:tcPr/>
                </a:tc>
                <a:tc>
                  <a:txBody>
                    <a:bodyPr/>
                    <a:lstStyle/>
                    <a:p>
                      <a:r>
                        <a:rPr lang="en-US" sz="1200" dirty="0"/>
                        <a:t> </a:t>
                      </a:r>
                    </a:p>
                  </a:txBody>
                  <a:tcPr/>
                </a:tc>
                <a:extLst>
                  <a:ext uri="{0D108BD9-81ED-4DB2-BD59-A6C34878D82A}">
                    <a16:rowId xmlns:a16="http://schemas.microsoft.com/office/drawing/2014/main" val="10008"/>
                  </a:ext>
                </a:extLst>
              </a:tr>
              <a:tr h="370840">
                <a:tc>
                  <a:txBody>
                    <a:bodyPr/>
                    <a:lstStyle/>
                    <a:p>
                      <a:r>
                        <a:rPr lang="en-US" sz="1200" dirty="0"/>
                        <a:t>Jesus Accused of Working with Beelzebub</a:t>
                      </a:r>
                    </a:p>
                  </a:txBody>
                  <a:tcPr/>
                </a:tc>
                <a:tc>
                  <a:txBody>
                    <a:bodyPr/>
                    <a:lstStyle/>
                    <a:p>
                      <a:r>
                        <a:rPr lang="en-US" sz="1200" dirty="0"/>
                        <a:t>12:22-30</a:t>
                      </a:r>
                    </a:p>
                  </a:txBody>
                  <a:tcPr/>
                </a:tc>
                <a:tc>
                  <a:txBody>
                    <a:bodyPr/>
                    <a:lstStyle/>
                    <a:p>
                      <a:r>
                        <a:rPr lang="en-US" sz="1200" dirty="0"/>
                        <a:t>3:19-27</a:t>
                      </a:r>
                    </a:p>
                  </a:txBody>
                  <a:tcPr>
                    <a:solidFill>
                      <a:schemeClr val="accent5">
                        <a:lumMod val="20000"/>
                        <a:lumOff val="80000"/>
                      </a:schemeClr>
                    </a:solidFill>
                  </a:tcPr>
                </a:tc>
                <a:tc>
                  <a:txBody>
                    <a:bodyPr/>
                    <a:lstStyle/>
                    <a:p>
                      <a:r>
                        <a:rPr lang="en-US" sz="1200" dirty="0"/>
                        <a:t> </a:t>
                      </a:r>
                    </a:p>
                  </a:txBody>
                  <a:tcPr/>
                </a:tc>
                <a:tc>
                  <a:txBody>
                    <a:bodyPr/>
                    <a:lstStyle/>
                    <a:p>
                      <a:endParaRPr lang="en-US" sz="1200" dirty="0"/>
                    </a:p>
                  </a:txBody>
                  <a:tcPr/>
                </a:tc>
                <a:extLst>
                  <a:ext uri="{0D108BD9-81ED-4DB2-BD59-A6C34878D82A}">
                    <a16:rowId xmlns:a16="http://schemas.microsoft.com/office/drawing/2014/main" val="10009"/>
                  </a:ext>
                </a:extLst>
              </a:tr>
              <a:tr h="370840">
                <a:tc>
                  <a:txBody>
                    <a:bodyPr/>
                    <a:lstStyle/>
                    <a:p>
                      <a:r>
                        <a:rPr lang="en-US" sz="1200" dirty="0"/>
                        <a:t>No Forgiveness for Blasphemy Against Holy Ghost</a:t>
                      </a:r>
                    </a:p>
                  </a:txBody>
                  <a:tcPr/>
                </a:tc>
                <a:tc>
                  <a:txBody>
                    <a:bodyPr/>
                    <a:lstStyle/>
                    <a:p>
                      <a:r>
                        <a:rPr lang="en-US" sz="1200" dirty="0"/>
                        <a:t>12:31-37</a:t>
                      </a:r>
                    </a:p>
                  </a:txBody>
                  <a:tcPr/>
                </a:tc>
                <a:tc>
                  <a:txBody>
                    <a:bodyPr/>
                    <a:lstStyle/>
                    <a:p>
                      <a:r>
                        <a:rPr lang="en-US" sz="1200" dirty="0"/>
                        <a:t>3:28-20</a:t>
                      </a:r>
                    </a:p>
                  </a:txBody>
                  <a:tcPr>
                    <a:solidFill>
                      <a:schemeClr val="accent5">
                        <a:lumMod val="20000"/>
                        <a:lumOff val="80000"/>
                      </a:schemeClr>
                    </a:solidFill>
                  </a:tcPr>
                </a:tc>
                <a:tc>
                  <a:txBody>
                    <a:bodyPr/>
                    <a:lstStyle/>
                    <a:p>
                      <a:r>
                        <a:rPr lang="en-US" sz="1200" dirty="0"/>
                        <a:t> </a:t>
                      </a:r>
                    </a:p>
                  </a:txBody>
                  <a:tcPr/>
                </a:tc>
                <a:tc>
                  <a:txBody>
                    <a:bodyPr/>
                    <a:lstStyle/>
                    <a:p>
                      <a:endParaRPr lang="en-US" sz="1200" dirty="0"/>
                    </a:p>
                  </a:txBody>
                  <a:tcPr/>
                </a:tc>
                <a:extLst>
                  <a:ext uri="{0D108BD9-81ED-4DB2-BD59-A6C34878D82A}">
                    <a16:rowId xmlns:a16="http://schemas.microsoft.com/office/drawing/2014/main" val="10010"/>
                  </a:ext>
                </a:extLst>
              </a:tr>
              <a:tr h="370840">
                <a:tc>
                  <a:txBody>
                    <a:bodyPr/>
                    <a:lstStyle/>
                    <a:p>
                      <a:r>
                        <a:rPr lang="en-US" sz="1200" dirty="0"/>
                        <a:t>Jesus’ Mother</a:t>
                      </a:r>
                      <a:r>
                        <a:rPr lang="en-US" sz="1200" baseline="0" dirty="0"/>
                        <a:t> and Brother Seek Him</a:t>
                      </a:r>
                      <a:endParaRPr lang="en-US" sz="1200" dirty="0"/>
                    </a:p>
                  </a:txBody>
                  <a:tcPr/>
                </a:tc>
                <a:tc>
                  <a:txBody>
                    <a:bodyPr/>
                    <a:lstStyle/>
                    <a:p>
                      <a:r>
                        <a:rPr lang="en-US" sz="1200" dirty="0"/>
                        <a:t>12:46-50</a:t>
                      </a:r>
                    </a:p>
                  </a:txBody>
                  <a:tcPr/>
                </a:tc>
                <a:tc>
                  <a:txBody>
                    <a:bodyPr/>
                    <a:lstStyle/>
                    <a:p>
                      <a:r>
                        <a:rPr lang="en-US" sz="1200" dirty="0"/>
                        <a:t>3:31-35</a:t>
                      </a:r>
                    </a:p>
                  </a:txBody>
                  <a:tcPr>
                    <a:solidFill>
                      <a:schemeClr val="accent5">
                        <a:lumMod val="20000"/>
                        <a:lumOff val="80000"/>
                      </a:schemeClr>
                    </a:solidFill>
                  </a:tcPr>
                </a:tc>
                <a:tc>
                  <a:txBody>
                    <a:bodyPr/>
                    <a:lstStyle/>
                    <a:p>
                      <a:r>
                        <a:rPr lang="en-US" sz="1200" dirty="0"/>
                        <a:t>8:19-21 </a:t>
                      </a:r>
                    </a:p>
                  </a:txBody>
                  <a:tcPr/>
                </a:tc>
                <a:tc>
                  <a:txBody>
                    <a:bodyPr/>
                    <a:lstStyle/>
                    <a:p>
                      <a:r>
                        <a:rPr lang="en-US" sz="1200" dirty="0"/>
                        <a:t> </a:t>
                      </a:r>
                    </a:p>
                  </a:txBody>
                  <a:tcPr/>
                </a:tc>
                <a:extLst>
                  <a:ext uri="{0D108BD9-81ED-4DB2-BD59-A6C34878D82A}">
                    <a16:rowId xmlns:a16="http://schemas.microsoft.com/office/drawing/2014/main" val="10011"/>
                  </a:ext>
                </a:extLst>
              </a:tr>
            </a:tbl>
          </a:graphicData>
        </a:graphic>
      </p:graphicFrame>
      <p:sp>
        <p:nvSpPr>
          <p:cNvPr id="3" name="Rectangle 2"/>
          <p:cNvSpPr/>
          <p:nvPr/>
        </p:nvSpPr>
        <p:spPr>
          <a:xfrm>
            <a:off x="0" y="5657671"/>
            <a:ext cx="6096000" cy="1200329"/>
          </a:xfrm>
          <a:prstGeom prst="rect">
            <a:avLst/>
          </a:prstGeom>
          <a:ln>
            <a:solidFill>
              <a:schemeClr val="tx1"/>
            </a:solidFill>
          </a:ln>
        </p:spPr>
        <p:txBody>
          <a:bodyPr>
            <a:spAutoFit/>
          </a:bodyPr>
          <a:lstStyle/>
          <a:p>
            <a:r>
              <a:rPr lang="en-US" sz="1200" b="1" dirty="0">
                <a:solidFill>
                  <a:srgbClr val="333333"/>
                </a:solidFill>
                <a:latin typeface="Abadi" panose="020B0604020104020204" pitchFamily="34" charset="0"/>
              </a:rPr>
              <a:t>Jesus’ Followers: Mark 3:7-8:</a:t>
            </a:r>
          </a:p>
          <a:p>
            <a:r>
              <a:rPr lang="en-US" sz="1200" dirty="0">
                <a:solidFill>
                  <a:srgbClr val="333333"/>
                </a:solidFill>
                <a:latin typeface="Abadi" panose="020B0604020104020204" pitchFamily="34" charset="0"/>
              </a:rPr>
              <a:t>"The multitudes flocked to him in Palestine, not for the spiritual truths he proclaimed, nor to follow the pattern of life he declared and led. They cared little for either of these. They came to him because he healed their sick, made whole their crippled, cast out from them their evil spirits." J. Reuben Clark (</a:t>
            </a:r>
            <a:r>
              <a:rPr lang="en-US" sz="1200" i="1" dirty="0">
                <a:solidFill>
                  <a:srgbClr val="333333"/>
                </a:solidFill>
                <a:latin typeface="Abadi" panose="020B0604020104020204" pitchFamily="34" charset="0"/>
              </a:rPr>
              <a:t>Behold the Lamb of God</a:t>
            </a:r>
            <a:r>
              <a:rPr lang="en-US" sz="1200" dirty="0">
                <a:solidFill>
                  <a:srgbClr val="333333"/>
                </a:solidFill>
                <a:latin typeface="Abadi" panose="020B0604020104020204" pitchFamily="34" charset="0"/>
              </a:rPr>
              <a:t> [Salt Lake City: Deseret Book Co., 1991], 299.)</a:t>
            </a:r>
            <a:endParaRPr lang="en-US" sz="1200" dirty="0"/>
          </a:p>
        </p:txBody>
      </p:sp>
    </p:spTree>
    <p:extLst>
      <p:ext uri="{BB962C8B-B14F-4D97-AF65-F5344CB8AC3E}">
        <p14:creationId xmlns:p14="http://schemas.microsoft.com/office/powerpoint/2010/main" val="1018424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74228" y="0"/>
            <a:ext cx="6074228" cy="2308324"/>
          </a:xfrm>
          <a:prstGeom prst="rect">
            <a:avLst/>
          </a:prstGeom>
          <a:ln>
            <a:solidFill>
              <a:schemeClr val="tx1"/>
            </a:solidFill>
          </a:ln>
        </p:spPr>
        <p:txBody>
          <a:bodyPr wrap="square">
            <a:spAutoFit/>
          </a:bodyPr>
          <a:lstStyle/>
          <a:p>
            <a:r>
              <a:rPr lang="en-US" sz="1200" b="1" dirty="0"/>
              <a:t>Tax Collector Mark 2:14:</a:t>
            </a:r>
          </a:p>
          <a:p>
            <a:r>
              <a:rPr lang="en-US" sz="1200" dirty="0"/>
              <a:t> A </a:t>
            </a:r>
            <a:r>
              <a:rPr lang="en-US" sz="1200" b="1" dirty="0"/>
              <a:t>tax collector</a:t>
            </a:r>
            <a:r>
              <a:rPr lang="en-US" sz="1200" dirty="0"/>
              <a:t> or a </a:t>
            </a:r>
            <a:r>
              <a:rPr lang="en-US" sz="1200" b="1" dirty="0"/>
              <a:t>taxman</a:t>
            </a:r>
            <a:r>
              <a:rPr lang="en-US" sz="1200" dirty="0"/>
              <a:t> is a person who collects unpaid taxes from other people or corporations. Tax collectors are often portrayed in fiction as being evil, and in the modern world share a similar stereotype to that of lawyers.</a:t>
            </a:r>
          </a:p>
          <a:p>
            <a:r>
              <a:rPr lang="en-US" sz="1200" dirty="0"/>
              <a:t>Tax collectors, also known as publicans, are mentioned many times in the Bible (mainly in the New Testament). They were reviled by the Jews of Jesus' day because of their perceived greed and collaboration with the Roman occupiers. Tax collectors amassed personal wealth by demanding tax payments in excess of what Rome levied and keeping the difference.</a:t>
            </a:r>
            <a:r>
              <a:rPr lang="en-US" sz="1200" baseline="30000" dirty="0"/>
              <a:t> </a:t>
            </a:r>
            <a:r>
              <a:rPr lang="en-US" sz="1200" dirty="0"/>
              <a:t>They worked for tax farmers. In the Gospel of Luke, Jesus sympathizes with the tax collector Zacchaeus, causing outrage from the crowds that Jesus would rather be the guest of a sinner than of a more respectable or "righteous" person. Saint Matthew in the New Testament was a tax collector. Wikipedia</a:t>
            </a:r>
          </a:p>
        </p:txBody>
      </p:sp>
      <p:sp>
        <p:nvSpPr>
          <p:cNvPr id="3" name="Rectangle 2"/>
          <p:cNvSpPr/>
          <p:nvPr/>
        </p:nvSpPr>
        <p:spPr>
          <a:xfrm>
            <a:off x="0" y="0"/>
            <a:ext cx="6074229" cy="3600986"/>
          </a:xfrm>
          <a:prstGeom prst="rect">
            <a:avLst/>
          </a:prstGeom>
          <a:ln>
            <a:solidFill>
              <a:schemeClr val="tx1"/>
            </a:solidFill>
          </a:ln>
        </p:spPr>
        <p:txBody>
          <a:bodyPr wrap="square">
            <a:spAutoFit/>
          </a:bodyPr>
          <a:lstStyle/>
          <a:p>
            <a:r>
              <a:rPr lang="en-US" sz="1200" b="1" dirty="0"/>
              <a:t>Capernaum: was a fishing village established </a:t>
            </a:r>
            <a:r>
              <a:rPr lang="en-US" sz="1200" dirty="0"/>
              <a:t>during the time of the Hasmoneans, located on the northern shore of the Sea of Galilee. It had a population of about 1,500. Archaeological excavations have revealed two ancient synagogues built one over the other. A house turned into a church by the Byzantines is said to be the home of Saint Peter. The village was inhabited continuously from the 2nd century BCE to the 11th century CE, when it was abandoned sometime before the Crusader conquest.</a:t>
            </a:r>
          </a:p>
          <a:p>
            <a:r>
              <a:rPr lang="en-US" sz="1200" i="1" dirty="0" err="1"/>
              <a:t>Kfar</a:t>
            </a:r>
            <a:r>
              <a:rPr lang="en-US" sz="1200" i="1" dirty="0"/>
              <a:t> Nahum</a:t>
            </a:r>
            <a:r>
              <a:rPr lang="en-US" sz="1200" dirty="0"/>
              <a:t>, the original name of the small town, means "Nahum's village" in Hebrew, but apparently there is no connection with the prophet named Nahum.</a:t>
            </a:r>
          </a:p>
          <a:p>
            <a:r>
              <a:rPr lang="en-US" sz="1200" dirty="0"/>
              <a:t>The town is cited in all four gospels (where it was reported to have been near the hometown of the apostles Simon Peter, Andrew, James, and John, as well as the tax collector Matthew. </a:t>
            </a:r>
          </a:p>
          <a:p>
            <a:r>
              <a:rPr lang="en-US" sz="1200" dirty="0"/>
              <a:t>Given the coarse construction of the walls, there was no second story to a typical home, and the roof would have been constructed of light wooden beams and thatch mixed with mud. This, along with the discovery of the stairs to the roof, recalls the biblical story of the Healing of the Paralytic: "And when they could not come nigh unto him for the press, they uncovered the roof where he was: and when they had broken it up, let down the bed wherein the sick of the palsy lay." (Mark 2:4) With the type of construction seen in Capernaum, it would not have been difficult to raise the ceiling by the courtyard stairs and to remove a part to allow the bed to be brought down to where Jesus stood.</a:t>
            </a:r>
          </a:p>
          <a:p>
            <a:r>
              <a:rPr lang="en-US" sz="1200" dirty="0"/>
              <a:t>Wikipedia</a:t>
            </a:r>
          </a:p>
        </p:txBody>
      </p:sp>
      <p:sp>
        <p:nvSpPr>
          <p:cNvPr id="5" name="Rectangle 4"/>
          <p:cNvSpPr/>
          <p:nvPr/>
        </p:nvSpPr>
        <p:spPr>
          <a:xfrm>
            <a:off x="6074228" y="2338969"/>
            <a:ext cx="6074228" cy="4524315"/>
          </a:xfrm>
          <a:prstGeom prst="rect">
            <a:avLst/>
          </a:prstGeom>
          <a:ln>
            <a:solidFill>
              <a:schemeClr val="tx1"/>
            </a:solidFill>
          </a:ln>
        </p:spPr>
        <p:txBody>
          <a:bodyPr wrap="square">
            <a:spAutoFit/>
          </a:bodyPr>
          <a:lstStyle/>
          <a:p>
            <a:r>
              <a:rPr lang="en-US" sz="1200" b="1" dirty="0"/>
              <a:t>The Sabbath Mark 2:26-27</a:t>
            </a:r>
          </a:p>
          <a:p>
            <a:r>
              <a:rPr lang="en-US" sz="1200" dirty="0"/>
              <a:t>“The Mosaic injunctions of Sabbath day observance contained many detailed do’s and don’ts. This may have been necessary to teach obedience to those who had been in captivity and had long been denied individual freedom of choice. Thereafter, these Mosaic instructions were carried to many unwarranted extremes which the Savior condemned. In that day the technicalities of Sabbath day observance outweighed the ‘weightier matters of the law’ (Matt. 23:23) such as faith, charity, and the gifts of the Spirit.</a:t>
            </a:r>
          </a:p>
          <a:p>
            <a:r>
              <a:rPr lang="en-US" sz="1200" dirty="0"/>
              <a:t>“In our time God has recognized our intelligence by not requiring endless restrictions. Perhaps this was done with a hope that we would catch more of the spirit of Sabbath worship rather than the letter thereof. In our day, however, this pendulum of Sabbath day desecration has swung very far indeed. We stand in jeopardy of losing great blessings promised. After all, it is a test by which the Lord seeks to ‘prove you in all things’ (D&amp;C 98:14) to see if your devotion is complete.</a:t>
            </a:r>
          </a:p>
          <a:p>
            <a:r>
              <a:rPr lang="en-US" sz="1200" dirty="0"/>
              <a:t>“Where is the line as to what is acceptable and unacceptable on the Sabbath? Within the guidelines, each of us must answer this question for ourselves. While these guidelines are contained in the scriptures and in the words of the modern prophets, they must also be written in our hearts and governed by our conscience. … It is quite unlikely that there will be any serious violation of Sabbath worship if we come humbly before the Lord and offer him all our heart, our soul, and our mind. (See Matt. 22:37)</a:t>
            </a:r>
          </a:p>
          <a:p>
            <a:r>
              <a:rPr lang="en-US" sz="1200" dirty="0"/>
              <a:t>“What is worthy or unworthy on the Sabbath day will have to be judged by each of us by trying to be honest with the Lord. On the Sabbath day we should do what we have to do and what we ought to do in an attitude of worshipfulness and then limit our other activities. I wish to testify unequivocally concerning the blessings of Sabbath day worship” President James E. Faust (“The Lord’s Day,”</a:t>
            </a:r>
            <a:r>
              <a:rPr lang="en-US" sz="1200" i="1" dirty="0"/>
              <a:t> Ensign,</a:t>
            </a:r>
            <a:r>
              <a:rPr lang="en-US" sz="1200" dirty="0"/>
              <a:t> Nov. 1991, 35).</a:t>
            </a:r>
          </a:p>
        </p:txBody>
      </p:sp>
      <p:sp>
        <p:nvSpPr>
          <p:cNvPr id="10" name="Rectangle 9"/>
          <p:cNvSpPr/>
          <p:nvPr/>
        </p:nvSpPr>
        <p:spPr>
          <a:xfrm>
            <a:off x="0" y="3600986"/>
            <a:ext cx="6074228" cy="3231654"/>
          </a:xfrm>
          <a:prstGeom prst="rect">
            <a:avLst/>
          </a:prstGeom>
          <a:ln>
            <a:solidFill>
              <a:schemeClr val="tx1"/>
            </a:solidFill>
          </a:ln>
        </p:spPr>
        <p:txBody>
          <a:bodyPr wrap="square">
            <a:spAutoFit/>
          </a:bodyPr>
          <a:lstStyle/>
          <a:p>
            <a:r>
              <a:rPr lang="en-US" sz="1200" b="1" dirty="0"/>
              <a:t>Who Can Forgive Others: Mark 2:7</a:t>
            </a:r>
          </a:p>
          <a:p>
            <a:r>
              <a:rPr lang="en-US" sz="1200" dirty="0"/>
              <a:t>“This event in the life of our Lord was visible and irrefutable proof that he was the Messiah; and it was so recognized by those among whom he ministered. He had borne frequent verbal testimony that God was his Father and had supported that personal witness with an unparalleled ministry of preaching and healing. Now it was his purpose to announce that he had done what no one but God could do and to prove that he had done it by a further manifestation of his Father’s power.</a:t>
            </a:r>
          </a:p>
          <a:p>
            <a:r>
              <a:rPr lang="en-US" sz="1200" dirty="0"/>
              <a:t>“Both Jesus and the ‘doctors of the law’ who were then present knew that none but God can forgive sins. Accordingly, as a pointed and dramatic witness that the power of God was resident in him, Jesus took (perhaps sought) this appropriate occasion to forgive sins. Being then called in question by the </a:t>
            </a:r>
            <a:r>
              <a:rPr lang="en-US" sz="1200" dirty="0" err="1"/>
              <a:t>scripturalists</a:t>
            </a:r>
            <a:r>
              <a:rPr lang="en-US" sz="1200" dirty="0"/>
              <a:t> who knew (and that rightly) that the false assumption of the power to forgive sins was blasphemy, Jesus did what no imposter could have done—he proved his divine power by healing the forgiven man. To his query, ‘Does it require more power to forgive sins than to make the sick rise up and walk?’ there could be only one answer! They are as one; he that can do the one, can do the other” Elder Bruce R. McConkie (</a:t>
            </a:r>
            <a:r>
              <a:rPr lang="en-US" sz="1200" i="1" dirty="0"/>
              <a:t>Doctrinal New Testament Commentary,</a:t>
            </a:r>
            <a:r>
              <a:rPr lang="en-US" sz="1200" dirty="0"/>
              <a:t> 3 vols. [1965–73], 1:177–78).</a:t>
            </a:r>
          </a:p>
          <a:p>
            <a:endParaRPr lang="en-US" sz="1200" dirty="0"/>
          </a:p>
        </p:txBody>
      </p:sp>
    </p:spTree>
    <p:extLst>
      <p:ext uri="{BB962C8B-B14F-4D97-AF65-F5344CB8AC3E}">
        <p14:creationId xmlns:p14="http://schemas.microsoft.com/office/powerpoint/2010/main" val="42662048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66624" y="1359746"/>
          <a:ext cx="11812016" cy="4846320"/>
        </p:xfrm>
        <a:graphic>
          <a:graphicData uri="http://schemas.openxmlformats.org/drawingml/2006/table">
            <a:tbl>
              <a:tblPr firstRow="1" bandRow="1">
                <a:tableStyleId>{5940675A-B579-460E-94D1-54222C63F5DA}</a:tableStyleId>
              </a:tblPr>
              <a:tblGrid>
                <a:gridCol w="1685645">
                  <a:extLst>
                    <a:ext uri="{9D8B030D-6E8A-4147-A177-3AD203B41FA5}">
                      <a16:colId xmlns:a16="http://schemas.microsoft.com/office/drawing/2014/main" val="20000"/>
                    </a:ext>
                  </a:extLst>
                </a:gridCol>
                <a:gridCol w="10126371">
                  <a:extLst>
                    <a:ext uri="{9D8B030D-6E8A-4147-A177-3AD203B41FA5}">
                      <a16:colId xmlns:a16="http://schemas.microsoft.com/office/drawing/2014/main" val="20001"/>
                    </a:ext>
                  </a:extLst>
                </a:gridCol>
              </a:tblGrid>
              <a:tr h="370840">
                <a:tc>
                  <a:txBody>
                    <a:bodyPr/>
                    <a:lstStyle/>
                    <a:p>
                      <a:r>
                        <a:rPr lang="en-US" sz="1400" dirty="0">
                          <a:latin typeface="+mn-lt"/>
                        </a:rPr>
                        <a:t>Simon</a:t>
                      </a:r>
                    </a:p>
                  </a:txBody>
                  <a:tcPr/>
                </a:tc>
                <a:tc>
                  <a:txBody>
                    <a:bodyPr/>
                    <a:lstStyle/>
                    <a:p>
                      <a:r>
                        <a:rPr lang="en-US" sz="1400" b="0" i="0" kern="1200" dirty="0">
                          <a:solidFill>
                            <a:schemeClr val="tx1"/>
                          </a:solidFill>
                          <a:effectLst/>
                          <a:latin typeface="+mn-lt"/>
                          <a:ea typeface="+mn-ea"/>
                          <a:cs typeface="+mn-cs"/>
                        </a:rPr>
                        <a:t>Given a special name by Jesus: Cephas (</a:t>
                      </a:r>
                      <a:r>
                        <a:rPr lang="en-US" sz="1400" b="0" i="0" kern="1200" dirty="0" err="1">
                          <a:solidFill>
                            <a:schemeClr val="tx1"/>
                          </a:solidFill>
                          <a:effectLst/>
                          <a:latin typeface="+mn-lt"/>
                          <a:ea typeface="+mn-ea"/>
                          <a:cs typeface="+mn-cs"/>
                        </a:rPr>
                        <a:t>Syriac</a:t>
                      </a:r>
                      <a:r>
                        <a:rPr lang="en-US" sz="1400" b="0" i="0" kern="1200" dirty="0">
                          <a:solidFill>
                            <a:schemeClr val="tx1"/>
                          </a:solidFill>
                          <a:effectLst/>
                          <a:latin typeface="+mn-lt"/>
                          <a:ea typeface="+mn-ea"/>
                          <a:cs typeface="+mn-cs"/>
                        </a:rPr>
                        <a:t>) or </a:t>
                      </a:r>
                      <a:r>
                        <a:rPr lang="en-US" sz="1400" b="0" i="0" kern="1200" dirty="0" err="1">
                          <a:solidFill>
                            <a:schemeClr val="tx1"/>
                          </a:solidFill>
                          <a:effectLst/>
                          <a:latin typeface="+mn-lt"/>
                          <a:ea typeface="+mn-ea"/>
                          <a:cs typeface="+mn-cs"/>
                        </a:rPr>
                        <a:t>Petros</a:t>
                      </a:r>
                      <a:r>
                        <a:rPr lang="en-US" sz="1400" b="0" i="0" kern="1200" dirty="0">
                          <a:solidFill>
                            <a:schemeClr val="tx1"/>
                          </a:solidFill>
                          <a:effectLst/>
                          <a:latin typeface="+mn-lt"/>
                          <a:ea typeface="+mn-ea"/>
                          <a:cs typeface="+mn-cs"/>
                        </a:rPr>
                        <a:t> (Greek) which means "stone or rock." He is Andrew's brother.</a:t>
                      </a:r>
                      <a:endParaRPr lang="en-US" sz="1400" dirty="0">
                        <a:latin typeface="+mn-lt"/>
                      </a:endParaRPr>
                    </a:p>
                  </a:txBody>
                  <a:tcPr/>
                </a:tc>
                <a:extLst>
                  <a:ext uri="{0D108BD9-81ED-4DB2-BD59-A6C34878D82A}">
                    <a16:rowId xmlns:a16="http://schemas.microsoft.com/office/drawing/2014/main" val="10000"/>
                  </a:ext>
                </a:extLst>
              </a:tr>
              <a:tr h="370840">
                <a:tc>
                  <a:txBody>
                    <a:bodyPr/>
                    <a:lstStyle/>
                    <a:p>
                      <a:pPr algn="l" fontAlgn="base"/>
                      <a:r>
                        <a:rPr lang="en-US" sz="1400" b="0" dirty="0">
                          <a:effectLst/>
                          <a:latin typeface="+mn-lt"/>
                        </a:rPr>
                        <a:t>James</a:t>
                      </a:r>
                    </a:p>
                  </a:txBody>
                  <a:tcPr marL="47625" marR="95250" marT="38100" marB="38100" anchor="ctr"/>
                </a:tc>
                <a:tc>
                  <a:txBody>
                    <a:bodyPr/>
                    <a:lstStyle/>
                    <a:p>
                      <a:pPr algn="l" fontAlgn="base"/>
                      <a:r>
                        <a:rPr lang="en-US" sz="1400" b="0">
                          <a:effectLst/>
                          <a:latin typeface="+mn-lt"/>
                        </a:rPr>
                        <a:t>James is the Greek form of the Hebrew Jacob. The Hebrew James means "supplanter." He is John's brother.</a:t>
                      </a:r>
                    </a:p>
                  </a:txBody>
                  <a:tcPr marL="47625" marR="95250" marT="38100" marB="38100" anchor="ctr"/>
                </a:tc>
                <a:extLst>
                  <a:ext uri="{0D108BD9-81ED-4DB2-BD59-A6C34878D82A}">
                    <a16:rowId xmlns:a16="http://schemas.microsoft.com/office/drawing/2014/main" val="10001"/>
                  </a:ext>
                </a:extLst>
              </a:tr>
              <a:tr h="370840">
                <a:tc>
                  <a:txBody>
                    <a:bodyPr/>
                    <a:lstStyle/>
                    <a:p>
                      <a:pPr algn="l" fontAlgn="base"/>
                      <a:r>
                        <a:rPr lang="en-US" sz="1400" b="0">
                          <a:effectLst/>
                          <a:latin typeface="+mn-lt"/>
                        </a:rPr>
                        <a:t>John</a:t>
                      </a:r>
                    </a:p>
                  </a:txBody>
                  <a:tcPr marL="47625" marR="95250" marT="38100" marB="38100" anchor="ctr"/>
                </a:tc>
                <a:tc>
                  <a:txBody>
                    <a:bodyPr/>
                    <a:lstStyle/>
                    <a:p>
                      <a:pPr algn="l" fontAlgn="base"/>
                      <a:r>
                        <a:rPr lang="en-US" sz="1400" b="0">
                          <a:effectLst/>
                          <a:latin typeface="+mn-lt"/>
                        </a:rPr>
                        <a:t>The name means "Jehovah's Gift," from the Hebrew Johanan. He is James' brother.</a:t>
                      </a:r>
                    </a:p>
                  </a:txBody>
                  <a:tcPr marL="47625" marR="95250" marT="38100" marB="38100" anchor="ctr"/>
                </a:tc>
                <a:extLst>
                  <a:ext uri="{0D108BD9-81ED-4DB2-BD59-A6C34878D82A}">
                    <a16:rowId xmlns:a16="http://schemas.microsoft.com/office/drawing/2014/main" val="10002"/>
                  </a:ext>
                </a:extLst>
              </a:tr>
              <a:tr h="370840">
                <a:tc>
                  <a:txBody>
                    <a:bodyPr/>
                    <a:lstStyle/>
                    <a:p>
                      <a:pPr algn="l" fontAlgn="base"/>
                      <a:r>
                        <a:rPr lang="en-US" sz="1400" b="0">
                          <a:effectLst/>
                          <a:latin typeface="+mn-lt"/>
                        </a:rPr>
                        <a:t>Andrew</a:t>
                      </a:r>
                    </a:p>
                  </a:txBody>
                  <a:tcPr marL="47625" marR="95250" marT="38100" marB="38100" anchor="ctr"/>
                </a:tc>
                <a:tc>
                  <a:txBody>
                    <a:bodyPr/>
                    <a:lstStyle/>
                    <a:p>
                      <a:pPr algn="l" fontAlgn="base"/>
                      <a:r>
                        <a:rPr lang="en-US" sz="1400" b="0">
                          <a:effectLst/>
                          <a:latin typeface="+mn-lt"/>
                        </a:rPr>
                        <a:t>The name means "manly." He is Simon Peter's brother.</a:t>
                      </a:r>
                    </a:p>
                  </a:txBody>
                  <a:tcPr marL="47625" marR="95250" marT="38100" marB="38100" anchor="ctr"/>
                </a:tc>
                <a:extLst>
                  <a:ext uri="{0D108BD9-81ED-4DB2-BD59-A6C34878D82A}">
                    <a16:rowId xmlns:a16="http://schemas.microsoft.com/office/drawing/2014/main" val="10003"/>
                  </a:ext>
                </a:extLst>
              </a:tr>
              <a:tr h="370840">
                <a:tc>
                  <a:txBody>
                    <a:bodyPr/>
                    <a:lstStyle/>
                    <a:p>
                      <a:pPr algn="l" fontAlgn="base"/>
                      <a:r>
                        <a:rPr lang="en-US" sz="1400" b="0">
                          <a:effectLst/>
                          <a:latin typeface="+mn-lt"/>
                        </a:rPr>
                        <a:t>Philip</a:t>
                      </a:r>
                    </a:p>
                  </a:txBody>
                  <a:tcPr marL="47625" marR="95250" marT="38100" marB="38100" anchor="ctr"/>
                </a:tc>
                <a:tc>
                  <a:txBody>
                    <a:bodyPr/>
                    <a:lstStyle/>
                    <a:p>
                      <a:pPr algn="l" fontAlgn="base"/>
                      <a:r>
                        <a:rPr lang="en-US" sz="1400" b="0" dirty="0">
                          <a:effectLst/>
                          <a:latin typeface="+mn-lt"/>
                        </a:rPr>
                        <a:t>The name comes from the Greek and means "lover of horses."</a:t>
                      </a:r>
                    </a:p>
                  </a:txBody>
                  <a:tcPr marL="47625" marR="95250" marT="38100" marB="38100" anchor="ctr"/>
                </a:tc>
                <a:extLst>
                  <a:ext uri="{0D108BD9-81ED-4DB2-BD59-A6C34878D82A}">
                    <a16:rowId xmlns:a16="http://schemas.microsoft.com/office/drawing/2014/main" val="10004"/>
                  </a:ext>
                </a:extLst>
              </a:tr>
              <a:tr h="370840">
                <a:tc>
                  <a:txBody>
                    <a:bodyPr/>
                    <a:lstStyle/>
                    <a:p>
                      <a:pPr algn="l" fontAlgn="base"/>
                      <a:r>
                        <a:rPr lang="en-US" sz="1400" b="0" dirty="0">
                          <a:effectLst/>
                          <a:latin typeface="+mn-lt"/>
                        </a:rPr>
                        <a:t>Bartholomew (Nathanael)</a:t>
                      </a:r>
                    </a:p>
                  </a:txBody>
                  <a:tcPr marL="47625" marR="95250" marT="38100" marB="38100" anchor="ctr"/>
                </a:tc>
                <a:tc>
                  <a:txBody>
                    <a:bodyPr/>
                    <a:lstStyle/>
                    <a:p>
                      <a:pPr algn="l" fontAlgn="base"/>
                      <a:r>
                        <a:rPr lang="en-US" sz="1400" b="0">
                          <a:effectLst/>
                          <a:latin typeface="+mn-lt"/>
                        </a:rPr>
                        <a:t>The name means "gift of God," and is from the Hebrew.</a:t>
                      </a:r>
                    </a:p>
                  </a:txBody>
                  <a:tcPr marL="47625" marR="95250" marT="38100" marB="38100" anchor="ctr"/>
                </a:tc>
                <a:extLst>
                  <a:ext uri="{0D108BD9-81ED-4DB2-BD59-A6C34878D82A}">
                    <a16:rowId xmlns:a16="http://schemas.microsoft.com/office/drawing/2014/main" val="10005"/>
                  </a:ext>
                </a:extLst>
              </a:tr>
              <a:tr h="370840">
                <a:tc>
                  <a:txBody>
                    <a:bodyPr/>
                    <a:lstStyle/>
                    <a:p>
                      <a:pPr algn="l" fontAlgn="base"/>
                      <a:r>
                        <a:rPr lang="en-US" sz="1400" b="0">
                          <a:effectLst/>
                          <a:latin typeface="+mn-lt"/>
                        </a:rPr>
                        <a:t>Thomas</a:t>
                      </a:r>
                    </a:p>
                  </a:txBody>
                  <a:tcPr marL="47625" marR="95250" marT="38100" marB="38100" anchor="ctr"/>
                </a:tc>
                <a:tc>
                  <a:txBody>
                    <a:bodyPr/>
                    <a:lstStyle/>
                    <a:p>
                      <a:pPr algn="l" fontAlgn="base"/>
                      <a:r>
                        <a:rPr lang="en-US" sz="1400" b="0">
                          <a:effectLst/>
                          <a:latin typeface="+mn-lt"/>
                        </a:rPr>
                        <a:t>He is also called Didymus, from the Greek, meaning "twin." See John 11:16; 20:24.</a:t>
                      </a:r>
                    </a:p>
                  </a:txBody>
                  <a:tcPr marL="47625" marR="95250" marT="38100" marB="38100" anchor="ctr"/>
                </a:tc>
                <a:extLst>
                  <a:ext uri="{0D108BD9-81ED-4DB2-BD59-A6C34878D82A}">
                    <a16:rowId xmlns:a16="http://schemas.microsoft.com/office/drawing/2014/main" val="10006"/>
                  </a:ext>
                </a:extLst>
              </a:tr>
              <a:tr h="370840">
                <a:tc>
                  <a:txBody>
                    <a:bodyPr/>
                    <a:lstStyle/>
                    <a:p>
                      <a:pPr algn="l" fontAlgn="base"/>
                      <a:r>
                        <a:rPr lang="en-US" sz="1400" b="0">
                          <a:effectLst/>
                          <a:latin typeface="+mn-lt"/>
                        </a:rPr>
                        <a:t>Matthew</a:t>
                      </a:r>
                    </a:p>
                  </a:txBody>
                  <a:tcPr marL="47625" marR="95250" marT="38100" marB="38100" anchor="ctr"/>
                </a:tc>
                <a:tc>
                  <a:txBody>
                    <a:bodyPr/>
                    <a:lstStyle/>
                    <a:p>
                      <a:pPr algn="l" fontAlgn="base"/>
                      <a:r>
                        <a:rPr lang="en-US" sz="1400" b="0">
                          <a:effectLst/>
                          <a:latin typeface="+mn-lt"/>
                        </a:rPr>
                        <a:t>He was also called Levi, a Hebrew word meaning "gift of Jehovah." Also called the Publican. He is James the Less' brother.</a:t>
                      </a:r>
                    </a:p>
                  </a:txBody>
                  <a:tcPr marL="47625" marR="95250" marT="38100" marB="38100" anchor="ctr"/>
                </a:tc>
                <a:extLst>
                  <a:ext uri="{0D108BD9-81ED-4DB2-BD59-A6C34878D82A}">
                    <a16:rowId xmlns:a16="http://schemas.microsoft.com/office/drawing/2014/main" val="10007"/>
                  </a:ext>
                </a:extLst>
              </a:tr>
              <a:tr h="370840">
                <a:tc>
                  <a:txBody>
                    <a:bodyPr/>
                    <a:lstStyle/>
                    <a:p>
                      <a:pPr algn="l" fontAlgn="base"/>
                      <a:r>
                        <a:rPr lang="en-US" sz="1400" b="0">
                          <a:effectLst/>
                          <a:latin typeface="+mn-lt"/>
                        </a:rPr>
                        <a:t>James</a:t>
                      </a:r>
                    </a:p>
                  </a:txBody>
                  <a:tcPr marL="47625" marR="95250" marT="38100" marB="38100" anchor="ctr"/>
                </a:tc>
                <a:tc>
                  <a:txBody>
                    <a:bodyPr/>
                    <a:lstStyle/>
                    <a:p>
                      <a:pPr algn="l" fontAlgn="base"/>
                      <a:r>
                        <a:rPr lang="en-US" sz="1400" b="0">
                          <a:effectLst/>
                          <a:latin typeface="+mn-lt"/>
                        </a:rPr>
                        <a:t>Called "the less" to distinguish him from James, son of Zebedee. He is Matthew's brother.</a:t>
                      </a:r>
                    </a:p>
                  </a:txBody>
                  <a:tcPr marL="47625" marR="95250" marT="38100" marB="38100" anchor="ctr"/>
                </a:tc>
                <a:extLst>
                  <a:ext uri="{0D108BD9-81ED-4DB2-BD59-A6C34878D82A}">
                    <a16:rowId xmlns:a16="http://schemas.microsoft.com/office/drawing/2014/main" val="10008"/>
                  </a:ext>
                </a:extLst>
              </a:tr>
              <a:tr h="370840">
                <a:tc>
                  <a:txBody>
                    <a:bodyPr/>
                    <a:lstStyle/>
                    <a:p>
                      <a:pPr algn="l" fontAlgn="base"/>
                      <a:r>
                        <a:rPr lang="en-US" sz="1400" b="0" dirty="0">
                          <a:effectLst/>
                          <a:latin typeface="+mn-lt"/>
                        </a:rPr>
                        <a:t>Thaddeus</a:t>
                      </a:r>
                    </a:p>
                    <a:p>
                      <a:pPr algn="l" fontAlgn="base"/>
                      <a:r>
                        <a:rPr lang="en-US" sz="1400" b="0" dirty="0">
                          <a:effectLst/>
                          <a:latin typeface="+mn-lt"/>
                        </a:rPr>
                        <a:t>(Judas, not Iscariot)</a:t>
                      </a:r>
                    </a:p>
                  </a:txBody>
                  <a:tcPr marL="47625" marR="95250" marT="38100" marB="38100" anchor="ctr"/>
                </a:tc>
                <a:tc>
                  <a:txBody>
                    <a:bodyPr/>
                    <a:lstStyle/>
                    <a:p>
                      <a:pPr algn="l" fontAlgn="base"/>
                      <a:r>
                        <a:rPr lang="en-US" sz="1400" b="0" dirty="0">
                          <a:effectLst/>
                          <a:latin typeface="+mn-lt"/>
                        </a:rPr>
                        <a:t>Thaddeus is the Hebrew root for "heart." He is also called </a:t>
                      </a:r>
                      <a:r>
                        <a:rPr lang="en-US" sz="1400" b="0" dirty="0" err="1">
                          <a:effectLst/>
                          <a:latin typeface="+mn-lt"/>
                        </a:rPr>
                        <a:t>Lebbaeus</a:t>
                      </a:r>
                      <a:r>
                        <a:rPr lang="en-US" sz="1400" b="0" dirty="0">
                          <a:effectLst/>
                          <a:latin typeface="+mn-lt"/>
                        </a:rPr>
                        <a:t> which is Arabic for "root."</a:t>
                      </a:r>
                    </a:p>
                  </a:txBody>
                  <a:tcPr marL="47625" marR="95250" marT="38100" marB="38100" anchor="ctr"/>
                </a:tc>
                <a:extLst>
                  <a:ext uri="{0D108BD9-81ED-4DB2-BD59-A6C34878D82A}">
                    <a16:rowId xmlns:a16="http://schemas.microsoft.com/office/drawing/2014/main" val="10009"/>
                  </a:ext>
                </a:extLst>
              </a:tr>
              <a:tr h="370840">
                <a:tc>
                  <a:txBody>
                    <a:bodyPr/>
                    <a:lstStyle/>
                    <a:p>
                      <a:pPr algn="l" fontAlgn="base"/>
                      <a:r>
                        <a:rPr lang="en-US" sz="1400" b="0" dirty="0">
                          <a:effectLst/>
                          <a:latin typeface="+mn-lt"/>
                        </a:rPr>
                        <a:t>Simon</a:t>
                      </a:r>
                    </a:p>
                  </a:txBody>
                  <a:tcPr marL="47625" marR="95250" marT="38100" marB="38100" anchor="ctr"/>
                </a:tc>
                <a:tc>
                  <a:txBody>
                    <a:bodyPr/>
                    <a:lstStyle/>
                    <a:p>
                      <a:pPr algn="l" fontAlgn="base"/>
                      <a:r>
                        <a:rPr lang="en-US" sz="1400" b="0">
                          <a:effectLst/>
                          <a:latin typeface="+mn-lt"/>
                        </a:rPr>
                        <a:t>Called "the Canaanite" (Matthew 10:4) and "the Zealot" (Lu. 6:15). The Hebrew word for zealots was</a:t>
                      </a:r>
                      <a:r>
                        <a:rPr lang="en-US" sz="1400" b="0" i="1">
                          <a:effectLst/>
                          <a:latin typeface="+mn-lt"/>
                        </a:rPr>
                        <a:t>Kananim</a:t>
                      </a:r>
                      <a:r>
                        <a:rPr lang="en-US" sz="1400" b="0">
                          <a:effectLst/>
                          <a:latin typeface="+mn-lt"/>
                        </a:rPr>
                        <a:t>. This would explain the title "Canaanite."</a:t>
                      </a:r>
                    </a:p>
                  </a:txBody>
                  <a:tcPr marL="47625" marR="95250" marT="38100" marB="38100" anchor="ctr"/>
                </a:tc>
                <a:extLst>
                  <a:ext uri="{0D108BD9-81ED-4DB2-BD59-A6C34878D82A}">
                    <a16:rowId xmlns:a16="http://schemas.microsoft.com/office/drawing/2014/main" val="10010"/>
                  </a:ext>
                </a:extLst>
              </a:tr>
              <a:tr h="370840">
                <a:tc>
                  <a:txBody>
                    <a:bodyPr/>
                    <a:lstStyle/>
                    <a:p>
                      <a:pPr algn="l" fontAlgn="base"/>
                      <a:r>
                        <a:rPr lang="en-US" sz="1400" b="0">
                          <a:effectLst/>
                          <a:latin typeface="+mn-lt"/>
                        </a:rPr>
                        <a:t>Judas</a:t>
                      </a:r>
                    </a:p>
                  </a:txBody>
                  <a:tcPr marL="47625" marR="95250" marT="38100" marB="38100" anchor="ctr"/>
                </a:tc>
                <a:tc>
                  <a:txBody>
                    <a:bodyPr/>
                    <a:lstStyle/>
                    <a:p>
                      <a:pPr algn="l" fontAlgn="base"/>
                      <a:r>
                        <a:rPr lang="en-US" sz="1400" b="0" dirty="0">
                          <a:effectLst/>
                          <a:latin typeface="+mn-lt"/>
                        </a:rPr>
                        <a:t>Called Iscariot, probably because he was from the village of </a:t>
                      </a:r>
                      <a:r>
                        <a:rPr lang="en-US" sz="1400" b="0" dirty="0" err="1">
                          <a:effectLst/>
                          <a:latin typeface="+mn-lt"/>
                        </a:rPr>
                        <a:t>Kerioth</a:t>
                      </a:r>
                      <a:r>
                        <a:rPr lang="en-US" sz="1400" b="0" dirty="0">
                          <a:effectLst/>
                          <a:latin typeface="+mn-lt"/>
                        </a:rPr>
                        <a:t> (Joshua 15:24).</a:t>
                      </a:r>
                    </a:p>
                  </a:txBody>
                  <a:tcPr marL="47625" marR="95250" marT="38100" marB="38100" anchor="ctr"/>
                </a:tc>
                <a:extLst>
                  <a:ext uri="{0D108BD9-81ED-4DB2-BD59-A6C34878D82A}">
                    <a16:rowId xmlns:a16="http://schemas.microsoft.com/office/drawing/2014/main" val="10011"/>
                  </a:ext>
                </a:extLst>
              </a:tr>
            </a:tbl>
          </a:graphicData>
        </a:graphic>
      </p:graphicFrame>
      <p:sp>
        <p:nvSpPr>
          <p:cNvPr id="3" name="Rectangle 2"/>
          <p:cNvSpPr/>
          <p:nvPr/>
        </p:nvSpPr>
        <p:spPr>
          <a:xfrm>
            <a:off x="166624" y="6452954"/>
            <a:ext cx="6096000" cy="261610"/>
          </a:xfrm>
          <a:prstGeom prst="rect">
            <a:avLst/>
          </a:prstGeom>
        </p:spPr>
        <p:txBody>
          <a:bodyPr>
            <a:spAutoFit/>
          </a:bodyPr>
          <a:lstStyle/>
          <a:p>
            <a:r>
              <a:rPr lang="en-US" sz="1100" dirty="0"/>
              <a:t>Adapted from Institute Manual, </a:t>
            </a:r>
            <a:r>
              <a:rPr lang="en-US" sz="1100" i="1" dirty="0"/>
              <a:t>The Life and Teachings of Jesus &amp; his Apostles</a:t>
            </a:r>
            <a:r>
              <a:rPr lang="en-US" sz="1100" dirty="0"/>
              <a:t>, 2</a:t>
            </a:r>
            <a:r>
              <a:rPr lang="en-US" sz="1100" baseline="30000" dirty="0"/>
              <a:t>nd</a:t>
            </a:r>
            <a:r>
              <a:rPr lang="en-US" sz="1100" dirty="0"/>
              <a:t> ed., p. 55</a:t>
            </a:r>
          </a:p>
        </p:txBody>
      </p:sp>
      <p:sp>
        <p:nvSpPr>
          <p:cNvPr id="4" name="TextBox 3"/>
          <p:cNvSpPr txBox="1"/>
          <p:nvPr/>
        </p:nvSpPr>
        <p:spPr>
          <a:xfrm>
            <a:off x="4121912" y="292608"/>
            <a:ext cx="4114800" cy="461665"/>
          </a:xfrm>
          <a:prstGeom prst="rect">
            <a:avLst/>
          </a:prstGeom>
          <a:noFill/>
        </p:spPr>
        <p:txBody>
          <a:bodyPr wrap="square" rtlCol="0">
            <a:spAutoFit/>
          </a:bodyPr>
          <a:lstStyle/>
          <a:p>
            <a:pPr algn="ctr"/>
            <a:r>
              <a:rPr lang="en-US" sz="2400" dirty="0"/>
              <a:t>The 12 Apostles Are Ordained</a:t>
            </a:r>
          </a:p>
        </p:txBody>
      </p:sp>
    </p:spTree>
    <p:extLst>
      <p:ext uri="{BB962C8B-B14F-4D97-AF65-F5344CB8AC3E}">
        <p14:creationId xmlns:p14="http://schemas.microsoft.com/office/powerpoint/2010/main" val="1150424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28800" y="5715001"/>
            <a:ext cx="5791200" cy="830997"/>
          </a:xfrm>
          <a:prstGeom prst="rect">
            <a:avLst/>
          </a:prstGeom>
          <a:noFill/>
        </p:spPr>
        <p:txBody>
          <a:bodyPr wrap="square" rtlCol="0">
            <a:spAutoFit/>
          </a:bodyPr>
          <a:lstStyle/>
          <a:p>
            <a:r>
              <a:rPr lang="en-US" sz="4800" dirty="0">
                <a:latin typeface="David" pitchFamily="34" charset="-79"/>
                <a:cs typeface="David" pitchFamily="34" charset="-79"/>
              </a:rPr>
              <a:t>Luke 7:36-50</a:t>
            </a:r>
          </a:p>
        </p:txBody>
      </p:sp>
      <p:sp>
        <p:nvSpPr>
          <p:cNvPr id="5" name="TextBox 4"/>
          <p:cNvSpPr txBox="1"/>
          <p:nvPr/>
        </p:nvSpPr>
        <p:spPr>
          <a:xfrm>
            <a:off x="3733800" y="228601"/>
            <a:ext cx="5334000" cy="830997"/>
          </a:xfrm>
          <a:prstGeom prst="rect">
            <a:avLst/>
          </a:prstGeom>
          <a:noFill/>
        </p:spPr>
        <p:txBody>
          <a:bodyPr wrap="square" rtlCol="0">
            <a:spAutoFit/>
          </a:bodyPr>
          <a:lstStyle/>
          <a:p>
            <a:r>
              <a:rPr lang="en-US" sz="4800" dirty="0">
                <a:latin typeface="David" pitchFamily="34" charset="-79"/>
                <a:cs typeface="David" pitchFamily="34" charset="-79"/>
              </a:rPr>
              <a:t>“…Go in Peace.”</a:t>
            </a:r>
          </a:p>
        </p:txBody>
      </p:sp>
      <p:pic>
        <p:nvPicPr>
          <p:cNvPr id="6" name="Picture 5" descr="tear3.jpg"/>
          <p:cNvPicPr>
            <a:picLocks noChangeAspect="1"/>
          </p:cNvPicPr>
          <p:nvPr/>
        </p:nvPicPr>
        <p:blipFill rotWithShape="1">
          <a:blip r:embed="rId2" cstate="print"/>
          <a:srcRect r="851" b="4328"/>
          <a:stretch/>
        </p:blipFill>
        <p:spPr>
          <a:xfrm>
            <a:off x="523521" y="1059598"/>
            <a:ext cx="6538759" cy="4736480"/>
          </a:xfrm>
          <a:prstGeom prst="rect">
            <a:avLst/>
          </a:prstGeom>
        </p:spPr>
      </p:pic>
      <p:sp>
        <p:nvSpPr>
          <p:cNvPr id="2" name="Rectangle 1">
            <a:extLst>
              <a:ext uri="{FF2B5EF4-FFF2-40B4-BE49-F238E27FC236}">
                <a16:creationId xmlns:a16="http://schemas.microsoft.com/office/drawing/2014/main" id="{006A8E94-82F9-64EE-D397-839AEF3568A7}"/>
              </a:ext>
            </a:extLst>
          </p:cNvPr>
          <p:cNvSpPr/>
          <p:nvPr/>
        </p:nvSpPr>
        <p:spPr>
          <a:xfrm>
            <a:off x="7483813" y="2428808"/>
            <a:ext cx="4103601" cy="1477328"/>
          </a:xfrm>
          <a:prstGeom prst="rect">
            <a:avLst/>
          </a:prstGeom>
        </p:spPr>
        <p:txBody>
          <a:bodyPr wrap="square">
            <a:spAutoFit/>
          </a:bodyPr>
          <a:lstStyle/>
          <a:p>
            <a:r>
              <a:rPr lang="en-US" i="1" dirty="0">
                <a:latin typeface="David" pitchFamily="34" charset="-79"/>
                <a:cs typeface="David" pitchFamily="34" charset="-79"/>
              </a:rPr>
              <a:t>“…And never, until I did cry out unto the Lord Jesus Christ for mercy, did I receive a remission of my sins. But behold, I did cry unto him and I did find peace to my soul.” </a:t>
            </a:r>
          </a:p>
          <a:p>
            <a:r>
              <a:rPr lang="en-US" i="1" dirty="0">
                <a:latin typeface="David" pitchFamily="34" charset="-79"/>
                <a:cs typeface="David" pitchFamily="34" charset="-79"/>
              </a:rPr>
              <a:t>Alma 38:8</a:t>
            </a:r>
          </a:p>
        </p:txBody>
      </p:sp>
    </p:spTree>
    <p:extLst>
      <p:ext uri="{BB962C8B-B14F-4D97-AF65-F5344CB8AC3E}">
        <p14:creationId xmlns:p14="http://schemas.microsoft.com/office/powerpoint/2010/main" val="2407271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8" name="Picture 6" descr="http://listverse.files.wordpress.com/2010/12/full_15476.jpg?w=548&amp;h=338"/>
          <p:cNvPicPr>
            <a:picLocks noChangeAspect="1" noChangeArrowheads="1"/>
          </p:cNvPicPr>
          <p:nvPr/>
        </p:nvPicPr>
        <p:blipFill>
          <a:blip r:embed="rId2" cstate="print"/>
          <a:srcRect/>
          <a:stretch>
            <a:fillRect/>
          </a:stretch>
        </p:blipFill>
        <p:spPr bwMode="auto">
          <a:xfrm>
            <a:off x="3276600" y="457201"/>
            <a:ext cx="5219700" cy="3219451"/>
          </a:xfrm>
          <a:prstGeom prst="rect">
            <a:avLst/>
          </a:prstGeom>
          <a:noFill/>
        </p:spPr>
      </p:pic>
      <p:sp>
        <p:nvSpPr>
          <p:cNvPr id="6" name="TextBox 5"/>
          <p:cNvSpPr txBox="1"/>
          <p:nvPr/>
        </p:nvSpPr>
        <p:spPr>
          <a:xfrm>
            <a:off x="1524000" y="3811013"/>
            <a:ext cx="9144000" cy="2062103"/>
          </a:xfrm>
          <a:prstGeom prst="rect">
            <a:avLst/>
          </a:prstGeom>
          <a:noFill/>
        </p:spPr>
        <p:txBody>
          <a:bodyPr wrap="square" rtlCol="0">
            <a:spAutoFit/>
          </a:bodyPr>
          <a:lstStyle/>
          <a:p>
            <a:pPr algn="ctr"/>
            <a:r>
              <a:rPr lang="en-US" sz="4800" dirty="0">
                <a:latin typeface="David" pitchFamily="34" charset="-79"/>
                <a:cs typeface="David" pitchFamily="34" charset="-79"/>
              </a:rPr>
              <a:t>Jesus is invited to Simon the Pharisees’ house to eat </a:t>
            </a:r>
          </a:p>
          <a:p>
            <a:pPr algn="ctr"/>
            <a:r>
              <a:rPr lang="en-US" sz="3200" dirty="0">
                <a:latin typeface="David" pitchFamily="34" charset="-79"/>
                <a:cs typeface="David" pitchFamily="34" charset="-79"/>
              </a:rPr>
              <a:t>Luke 7:36</a:t>
            </a:r>
          </a:p>
        </p:txBody>
      </p:sp>
      <p:pic>
        <p:nvPicPr>
          <p:cNvPr id="7" name="Picture 6" descr="ANCIENT HOUSES,HOUSING,TENTS:BIBLE ARCHITECTURE: Reconstruction of house interior,kitchen area"/>
          <p:cNvPicPr>
            <a:picLocks noChangeAspect="1" noChangeArrowheads="1"/>
          </p:cNvPicPr>
          <p:nvPr/>
        </p:nvPicPr>
        <p:blipFill>
          <a:blip r:embed="rId3" cstate="print"/>
          <a:srcRect/>
          <a:stretch>
            <a:fillRect/>
          </a:stretch>
        </p:blipFill>
        <p:spPr bwMode="auto">
          <a:xfrm>
            <a:off x="7772400" y="5257800"/>
            <a:ext cx="2514600" cy="1460535"/>
          </a:xfrm>
          <a:prstGeom prst="rect">
            <a:avLst/>
          </a:prstGeom>
          <a:noFill/>
        </p:spPr>
      </p:pic>
    </p:spTree>
    <p:extLst>
      <p:ext uri="{BB962C8B-B14F-4D97-AF65-F5344CB8AC3E}">
        <p14:creationId xmlns:p14="http://schemas.microsoft.com/office/powerpoint/2010/main" val="415187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3785652"/>
          </a:xfrm>
          <a:prstGeom prst="rect">
            <a:avLst/>
          </a:prstGeom>
          <a:noFill/>
        </p:spPr>
        <p:txBody>
          <a:bodyPr wrap="square" rtlCol="0">
            <a:spAutoFit/>
          </a:bodyPr>
          <a:lstStyle/>
          <a:p>
            <a:pPr algn="ctr"/>
            <a:r>
              <a:rPr lang="en-US" sz="4800" dirty="0">
                <a:latin typeface="David" pitchFamily="34" charset="-79"/>
                <a:cs typeface="David" pitchFamily="34" charset="-79"/>
              </a:rPr>
              <a:t>As a distinguished guest the host would be:</a:t>
            </a:r>
          </a:p>
          <a:p>
            <a:pPr algn="ctr">
              <a:buFont typeface="Wingdings" pitchFamily="2" charset="2"/>
              <a:buChar char="Ø"/>
            </a:pPr>
            <a:r>
              <a:rPr lang="en-US" sz="3600" dirty="0">
                <a:latin typeface="David" pitchFamily="34" charset="-79"/>
                <a:cs typeface="David" pitchFamily="34" charset="-79"/>
              </a:rPr>
              <a:t>Received with a welcome “kiss”</a:t>
            </a:r>
          </a:p>
          <a:p>
            <a:pPr algn="ctr">
              <a:buFont typeface="Wingdings" pitchFamily="2" charset="2"/>
              <a:buChar char="Ø"/>
            </a:pPr>
            <a:r>
              <a:rPr lang="en-US" sz="3600" dirty="0">
                <a:latin typeface="David" pitchFamily="34" charset="-79"/>
                <a:cs typeface="David" pitchFamily="34" charset="-79"/>
              </a:rPr>
              <a:t>Provided water for washing dusty feet</a:t>
            </a:r>
          </a:p>
          <a:p>
            <a:pPr algn="ctr">
              <a:buFont typeface="Wingdings" pitchFamily="2" charset="2"/>
              <a:buChar char="Ø"/>
            </a:pPr>
            <a:r>
              <a:rPr lang="en-US" sz="3600" dirty="0">
                <a:latin typeface="David" pitchFamily="34" charset="-79"/>
                <a:cs typeface="David" pitchFamily="34" charset="-79"/>
              </a:rPr>
              <a:t>Provided with oil for anointing the hair of the head and the beard </a:t>
            </a:r>
          </a:p>
        </p:txBody>
      </p:sp>
      <p:sp>
        <p:nvSpPr>
          <p:cNvPr id="9" name="TextBox 8"/>
          <p:cNvSpPr txBox="1"/>
          <p:nvPr/>
        </p:nvSpPr>
        <p:spPr>
          <a:xfrm>
            <a:off x="6230470" y="4351229"/>
            <a:ext cx="3886200" cy="1384995"/>
          </a:xfrm>
          <a:prstGeom prst="rect">
            <a:avLst/>
          </a:prstGeom>
          <a:noFill/>
        </p:spPr>
        <p:txBody>
          <a:bodyPr wrap="square" rtlCol="0">
            <a:spAutoFit/>
          </a:bodyPr>
          <a:lstStyle/>
          <a:p>
            <a:pPr algn="ctr"/>
            <a:r>
              <a:rPr lang="en-US" sz="2800" dirty="0">
                <a:latin typeface="David" pitchFamily="34" charset="-79"/>
                <a:cs typeface="David" pitchFamily="34" charset="-79"/>
              </a:rPr>
              <a:t>All of these courteous attentions  were omitted by Simon</a:t>
            </a:r>
          </a:p>
        </p:txBody>
      </p:sp>
      <p:pic>
        <p:nvPicPr>
          <p:cNvPr id="27650" name="Picture 2" descr="http://4.bp.blogspot.com/-Q95WCEI_iGw/UGHNTrrWR7I/AAAAAAAALUE/Ztaugj_MRqQ/s400/feet-wash3.jpg"/>
          <p:cNvPicPr>
            <a:picLocks noChangeAspect="1" noChangeArrowheads="1"/>
          </p:cNvPicPr>
          <p:nvPr/>
        </p:nvPicPr>
        <p:blipFill>
          <a:blip r:embed="rId2" cstate="print"/>
          <a:srcRect/>
          <a:stretch>
            <a:fillRect/>
          </a:stretch>
        </p:blipFill>
        <p:spPr bwMode="auto">
          <a:xfrm>
            <a:off x="896470" y="3501239"/>
            <a:ext cx="2438400" cy="3229454"/>
          </a:xfrm>
          <a:prstGeom prst="rect">
            <a:avLst/>
          </a:prstGeom>
          <a:noFill/>
        </p:spPr>
      </p:pic>
      <p:sp>
        <p:nvSpPr>
          <p:cNvPr id="7" name="TextBox 6"/>
          <p:cNvSpPr txBox="1"/>
          <p:nvPr/>
        </p:nvSpPr>
        <p:spPr>
          <a:xfrm>
            <a:off x="9753600" y="6473788"/>
            <a:ext cx="2286000" cy="369332"/>
          </a:xfrm>
          <a:prstGeom prst="rect">
            <a:avLst/>
          </a:prstGeom>
          <a:noFill/>
        </p:spPr>
        <p:txBody>
          <a:bodyPr wrap="square" rtlCol="0">
            <a:spAutoFit/>
          </a:bodyPr>
          <a:lstStyle/>
          <a:p>
            <a:pPr algn="r"/>
            <a:r>
              <a:rPr lang="en-US" dirty="0"/>
              <a:t>(3)</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6670" y="3655344"/>
            <a:ext cx="1729996" cy="2301547"/>
          </a:xfrm>
          <a:prstGeom prst="rect">
            <a:avLst/>
          </a:prstGeom>
        </p:spPr>
      </p:pic>
    </p:spTree>
    <p:extLst>
      <p:ext uri="{BB962C8B-B14F-4D97-AF65-F5344CB8AC3E}">
        <p14:creationId xmlns:p14="http://schemas.microsoft.com/office/powerpoint/2010/main" val="429201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7650"/>
                                        </p:tgtEl>
                                        <p:attrNameLst>
                                          <p:attrName>style.visibility</p:attrName>
                                        </p:attrNameLst>
                                      </p:cBhvr>
                                      <p:to>
                                        <p:strVal val="visible"/>
                                      </p:to>
                                    </p:set>
                                    <p:animEffect transition="in" filter="fade">
                                      <p:cBhvr>
                                        <p:cTn id="19" dur="1000"/>
                                        <p:tgtEl>
                                          <p:spTgt spid="27650"/>
                                        </p:tgtEl>
                                      </p:cBhvr>
                                    </p:animEffect>
                                    <p:anim calcmode="lin" valueType="num">
                                      <p:cBhvr>
                                        <p:cTn id="20" dur="1000" fill="hold"/>
                                        <p:tgtEl>
                                          <p:spTgt spid="27650"/>
                                        </p:tgtEl>
                                        <p:attrNameLst>
                                          <p:attrName>ppt_x</p:attrName>
                                        </p:attrNameLst>
                                      </p:cBhvr>
                                      <p:tavLst>
                                        <p:tav tm="0">
                                          <p:val>
                                            <p:strVal val="#ppt_x"/>
                                          </p:val>
                                        </p:tav>
                                        <p:tav tm="100000">
                                          <p:val>
                                            <p:strVal val="#ppt_x"/>
                                          </p:val>
                                        </p:tav>
                                      </p:tavLst>
                                    </p:anim>
                                    <p:anim calcmode="lin" valueType="num">
                                      <p:cBhvr>
                                        <p:cTn id="21" dur="1000" fill="hold"/>
                                        <p:tgtEl>
                                          <p:spTgt spid="2765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anim calcmode="lin" valueType="num">
                                      <p:cBhvr>
                                        <p:cTn id="2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04513" y="4507362"/>
            <a:ext cx="9144000" cy="2123658"/>
          </a:xfrm>
          <a:prstGeom prst="rect">
            <a:avLst/>
          </a:prstGeom>
          <a:noFill/>
        </p:spPr>
        <p:txBody>
          <a:bodyPr wrap="square" rtlCol="0">
            <a:spAutoFit/>
          </a:bodyPr>
          <a:lstStyle/>
          <a:p>
            <a:pPr algn="ctr"/>
            <a:r>
              <a:rPr lang="en-US" sz="4400" dirty="0">
                <a:latin typeface="David" pitchFamily="34" charset="-79"/>
                <a:cs typeface="David" pitchFamily="34" charset="-79"/>
              </a:rPr>
              <a:t>Because of the layout of the homes, it was common for people who were not invited to walk in during the supper.</a:t>
            </a:r>
          </a:p>
        </p:txBody>
      </p:sp>
      <p:pic>
        <p:nvPicPr>
          <p:cNvPr id="10" name="Picture 2" descr="http://uploads7.wikipaintings.org/images/tintoretto/christ-in-the-house-of-the-pharisee.jpg"/>
          <p:cNvPicPr>
            <a:picLocks noChangeAspect="1" noChangeArrowheads="1"/>
          </p:cNvPicPr>
          <p:nvPr/>
        </p:nvPicPr>
        <p:blipFill>
          <a:blip r:embed="rId2" cstate="print"/>
          <a:srcRect/>
          <a:stretch>
            <a:fillRect/>
          </a:stretch>
        </p:blipFill>
        <p:spPr bwMode="auto">
          <a:xfrm>
            <a:off x="3062591" y="226980"/>
            <a:ext cx="6066817" cy="4205719"/>
          </a:xfrm>
          <a:prstGeom prst="rect">
            <a:avLst/>
          </a:prstGeom>
          <a:noFill/>
        </p:spPr>
      </p:pic>
    </p:spTree>
    <p:extLst>
      <p:ext uri="{BB962C8B-B14F-4D97-AF65-F5344CB8AC3E}">
        <p14:creationId xmlns:p14="http://schemas.microsoft.com/office/powerpoint/2010/main" val="5268474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79249" y="5678723"/>
            <a:ext cx="10590179" cy="830997"/>
          </a:xfrm>
          <a:prstGeom prst="rect">
            <a:avLst/>
          </a:prstGeom>
          <a:noFill/>
        </p:spPr>
        <p:txBody>
          <a:bodyPr wrap="square" rtlCol="0">
            <a:spAutoFit/>
          </a:bodyPr>
          <a:lstStyle/>
          <a:p>
            <a:pPr algn="ctr"/>
            <a:r>
              <a:rPr lang="en-US" sz="4800" dirty="0">
                <a:latin typeface="David" pitchFamily="34" charset="-79"/>
                <a:cs typeface="David" pitchFamily="34" charset="-79"/>
              </a:rPr>
              <a:t>The custom was to lay on their side to eat</a:t>
            </a:r>
          </a:p>
        </p:txBody>
      </p:sp>
      <p:pic>
        <p:nvPicPr>
          <p:cNvPr id="3" name="Picture 2">
            <a:extLst>
              <a:ext uri="{FF2B5EF4-FFF2-40B4-BE49-F238E27FC236}">
                <a16:creationId xmlns:a16="http://schemas.microsoft.com/office/drawing/2014/main" id="{E14D0149-8972-7BE6-3D5B-6DCCC55D7BAD}"/>
              </a:ext>
            </a:extLst>
          </p:cNvPr>
          <p:cNvPicPr>
            <a:picLocks noChangeAspect="1"/>
          </p:cNvPicPr>
          <p:nvPr/>
        </p:nvPicPr>
        <p:blipFill>
          <a:blip r:embed="rId2"/>
          <a:stretch>
            <a:fillRect/>
          </a:stretch>
        </p:blipFill>
        <p:spPr>
          <a:xfrm>
            <a:off x="1272699" y="1213550"/>
            <a:ext cx="10003277" cy="4116893"/>
          </a:xfrm>
          <a:prstGeom prst="rect">
            <a:avLst/>
          </a:prstGeom>
        </p:spPr>
      </p:pic>
    </p:spTree>
    <p:extLst>
      <p:ext uri="{BB962C8B-B14F-4D97-AF65-F5344CB8AC3E}">
        <p14:creationId xmlns:p14="http://schemas.microsoft.com/office/powerpoint/2010/main" val="547624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1121"/>
            <a:ext cx="1861457" cy="369332"/>
          </a:xfrm>
          <a:prstGeom prst="rect">
            <a:avLst/>
          </a:prstGeom>
          <a:noFill/>
        </p:spPr>
        <p:txBody>
          <a:bodyPr wrap="square" rtlCol="0">
            <a:spAutoFit/>
          </a:bodyPr>
          <a:lstStyle/>
          <a:p>
            <a:r>
              <a:rPr lang="en-US" dirty="0">
                <a:solidFill>
                  <a:schemeClr val="bg1"/>
                </a:solidFill>
              </a:rPr>
              <a:t>(2,3,4)</a:t>
            </a:r>
          </a:p>
        </p:txBody>
      </p:sp>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Bethsaida</a:t>
            </a:r>
          </a:p>
        </p:txBody>
      </p:sp>
      <p:pic>
        <p:nvPicPr>
          <p:cNvPr id="2050" name="Picture 2" descr="lesson 4 timel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05" r="52582"/>
          <a:stretch/>
        </p:blipFill>
        <p:spPr bwMode="auto">
          <a:xfrm>
            <a:off x="848405" y="1184588"/>
            <a:ext cx="2968625" cy="4705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66331" y="1275268"/>
            <a:ext cx="6876368" cy="4524315"/>
          </a:xfrm>
          <a:prstGeom prst="rect">
            <a:avLst/>
          </a:prstGeom>
        </p:spPr>
        <p:txBody>
          <a:bodyPr wrap="square">
            <a:spAutoFit/>
          </a:bodyPr>
          <a:lstStyle/>
          <a:p>
            <a:r>
              <a:rPr lang="en-US" dirty="0">
                <a:solidFill>
                  <a:schemeClr val="bg1"/>
                </a:solidFill>
              </a:rPr>
              <a:t>Bethsaida is known as ‘House of fish, or house of fishers’. Probably there are two places of this name mentioned in the New Testament. </a:t>
            </a:r>
          </a:p>
          <a:p>
            <a:endParaRPr lang="en-US" dirty="0">
              <a:solidFill>
                <a:schemeClr val="bg1"/>
              </a:solidFill>
            </a:endParaRPr>
          </a:p>
          <a:p>
            <a:r>
              <a:rPr lang="en-US" dirty="0">
                <a:solidFill>
                  <a:schemeClr val="bg1"/>
                </a:solidFill>
              </a:rPr>
              <a:t>The older city was on the northeast end of the Sea of Galilee, near Capernaum, and was the home of Peter, Andrew, and Philip. </a:t>
            </a:r>
          </a:p>
          <a:p>
            <a:endParaRPr lang="en-US" dirty="0">
              <a:solidFill>
                <a:schemeClr val="bg1"/>
              </a:solidFill>
            </a:endParaRPr>
          </a:p>
          <a:p>
            <a:r>
              <a:rPr lang="en-US" dirty="0">
                <a:solidFill>
                  <a:schemeClr val="bg1"/>
                </a:solidFill>
              </a:rPr>
              <a:t>Et-Tel, the mound identified as ancient Bethsaida, is located on a basaltic spur north of the Sea of Galilee, near the inflow of the Jordan River into the Sea of Galilee.</a:t>
            </a:r>
          </a:p>
          <a:p>
            <a:endParaRPr lang="en-US" dirty="0">
              <a:solidFill>
                <a:schemeClr val="bg1"/>
              </a:solidFill>
            </a:endParaRPr>
          </a:p>
          <a:p>
            <a:r>
              <a:rPr lang="en-US" dirty="0">
                <a:solidFill>
                  <a:schemeClr val="bg1"/>
                </a:solidFill>
              </a:rPr>
              <a:t>The name Bethsaida means "house of the hunt" in Hebrew.</a:t>
            </a:r>
          </a:p>
          <a:p>
            <a:endParaRPr lang="en-US" dirty="0">
              <a:solidFill>
                <a:schemeClr val="bg1"/>
              </a:solidFill>
            </a:endParaRPr>
          </a:p>
          <a:p>
            <a:r>
              <a:rPr lang="en-US" dirty="0">
                <a:solidFill>
                  <a:schemeClr val="bg1"/>
                </a:solidFill>
              </a:rPr>
              <a:t>Bethsaida is, as Mark 8:22-23 described, a town where Jesus met a blind man seeking healing.</a:t>
            </a:r>
          </a:p>
          <a:p>
            <a:endParaRPr lang="en-US" dirty="0">
              <a:solidFill>
                <a:schemeClr val="bg1"/>
              </a:solidFill>
            </a:endParaRPr>
          </a:p>
          <a:p>
            <a:r>
              <a:rPr lang="en-US" dirty="0">
                <a:solidFill>
                  <a:schemeClr val="bg1"/>
                </a:solidFill>
              </a:rPr>
              <a:t>Bethsaida is mentioned 7 times in the New Testament.</a:t>
            </a:r>
          </a:p>
        </p:txBody>
      </p:sp>
    </p:spTree>
    <p:extLst>
      <p:ext uri="{BB962C8B-B14F-4D97-AF65-F5344CB8AC3E}">
        <p14:creationId xmlns:p14="http://schemas.microsoft.com/office/powerpoint/2010/main" val="1032600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91683" y="187243"/>
            <a:ext cx="7052553" cy="2739211"/>
          </a:xfrm>
          <a:prstGeom prst="rect">
            <a:avLst/>
          </a:prstGeom>
          <a:noFill/>
        </p:spPr>
        <p:txBody>
          <a:bodyPr wrap="square" rtlCol="0">
            <a:spAutoFit/>
          </a:bodyPr>
          <a:lstStyle/>
          <a:p>
            <a:pPr algn="ctr"/>
            <a:r>
              <a:rPr lang="en-US" sz="4800" dirty="0">
                <a:latin typeface="David" pitchFamily="34" charset="-79"/>
                <a:cs typeface="David" pitchFamily="34" charset="-79"/>
              </a:rPr>
              <a:t>A woman, who was a sinner, knew Jesus was at Simon’s</a:t>
            </a:r>
          </a:p>
          <a:p>
            <a:pPr algn="ctr"/>
            <a:r>
              <a:rPr lang="en-US" sz="2800" dirty="0">
                <a:latin typeface="David" pitchFamily="34" charset="-79"/>
                <a:cs typeface="David" pitchFamily="34" charset="-79"/>
              </a:rPr>
              <a:t>Luke 7:37</a:t>
            </a:r>
          </a:p>
        </p:txBody>
      </p:sp>
      <p:pic>
        <p:nvPicPr>
          <p:cNvPr id="7" name="Picture 2" descr="http://onepassiononedevotion.files.wordpress.com/2010/06/forgiven1.jpg"/>
          <p:cNvPicPr>
            <a:picLocks noChangeAspect="1" noChangeArrowheads="1"/>
          </p:cNvPicPr>
          <p:nvPr/>
        </p:nvPicPr>
        <p:blipFill>
          <a:blip r:embed="rId2" cstate="print"/>
          <a:srcRect r="2222" b="15543"/>
          <a:stretch>
            <a:fillRect/>
          </a:stretch>
        </p:blipFill>
        <p:spPr bwMode="auto">
          <a:xfrm>
            <a:off x="5681885" y="2926454"/>
            <a:ext cx="5549630" cy="3632485"/>
          </a:xfrm>
          <a:prstGeom prst="rect">
            <a:avLst/>
          </a:prstGeom>
          <a:noFill/>
        </p:spPr>
      </p:pic>
      <p:pic>
        <p:nvPicPr>
          <p:cNvPr id="8" name="Picture 7" descr="images[10].jpg"/>
          <p:cNvPicPr>
            <a:picLocks noChangeAspect="1"/>
          </p:cNvPicPr>
          <p:nvPr/>
        </p:nvPicPr>
        <p:blipFill>
          <a:blip r:embed="rId3" cstate="print"/>
          <a:stretch>
            <a:fillRect/>
          </a:stretch>
        </p:blipFill>
        <p:spPr>
          <a:xfrm>
            <a:off x="1215957" y="457199"/>
            <a:ext cx="3505443" cy="4496881"/>
          </a:xfrm>
          <a:prstGeom prst="rect">
            <a:avLst/>
          </a:prstGeom>
        </p:spPr>
      </p:pic>
    </p:spTree>
    <p:extLst>
      <p:ext uri="{BB962C8B-B14F-4D97-AF65-F5344CB8AC3E}">
        <p14:creationId xmlns:p14="http://schemas.microsoft.com/office/powerpoint/2010/main" val="24829692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1671" y="304801"/>
            <a:ext cx="5275729" cy="2739211"/>
          </a:xfrm>
          <a:prstGeom prst="rect">
            <a:avLst/>
          </a:prstGeom>
          <a:noFill/>
        </p:spPr>
        <p:txBody>
          <a:bodyPr wrap="square" rtlCol="0">
            <a:spAutoFit/>
          </a:bodyPr>
          <a:lstStyle/>
          <a:p>
            <a:pPr algn="ctr"/>
            <a:r>
              <a:rPr lang="en-US" sz="4800" dirty="0">
                <a:latin typeface="David" pitchFamily="34" charset="-79"/>
                <a:cs typeface="David" pitchFamily="34" charset="-79"/>
              </a:rPr>
              <a:t>She brought an alabaster box of Ointment</a:t>
            </a:r>
          </a:p>
          <a:p>
            <a:pPr algn="ctr"/>
            <a:r>
              <a:rPr lang="en-US" sz="2800" dirty="0">
                <a:latin typeface="David" pitchFamily="34" charset="-79"/>
                <a:cs typeface="David" pitchFamily="34" charset="-79"/>
              </a:rPr>
              <a:t>Luke 7:37</a:t>
            </a:r>
          </a:p>
        </p:txBody>
      </p:sp>
      <p:pic>
        <p:nvPicPr>
          <p:cNvPr id="29698" name="Picture 2" descr="http://i.ytimg.com/vi/MDEzzzIPJVM/0.jpg"/>
          <p:cNvPicPr>
            <a:picLocks noChangeAspect="1" noChangeArrowheads="1"/>
          </p:cNvPicPr>
          <p:nvPr/>
        </p:nvPicPr>
        <p:blipFill>
          <a:blip r:embed="rId2" cstate="print"/>
          <a:srcRect l="6667" t="2222" r="6667" b="4444"/>
          <a:stretch>
            <a:fillRect/>
          </a:stretch>
        </p:blipFill>
        <p:spPr bwMode="auto">
          <a:xfrm>
            <a:off x="6096000" y="601493"/>
            <a:ext cx="5145932" cy="4156330"/>
          </a:xfrm>
          <a:prstGeom prst="rect">
            <a:avLst/>
          </a:prstGeom>
          <a:noFill/>
        </p:spPr>
      </p:pic>
      <p:pic>
        <p:nvPicPr>
          <p:cNvPr id="29700" name="Picture 4" descr="http://www.marianland.com/goldsch2/MO8A7b.jpg"/>
          <p:cNvPicPr>
            <a:picLocks noChangeAspect="1" noChangeArrowheads="1"/>
          </p:cNvPicPr>
          <p:nvPr/>
        </p:nvPicPr>
        <p:blipFill>
          <a:blip r:embed="rId3" cstate="print"/>
          <a:srcRect/>
          <a:stretch>
            <a:fillRect/>
          </a:stretch>
        </p:blipFill>
        <p:spPr bwMode="auto">
          <a:xfrm>
            <a:off x="1684963" y="3278705"/>
            <a:ext cx="3089144" cy="3274494"/>
          </a:xfrm>
          <a:prstGeom prst="rect">
            <a:avLst/>
          </a:prstGeom>
          <a:noFill/>
        </p:spPr>
      </p:pic>
    </p:spTree>
    <p:extLst>
      <p:ext uri="{BB962C8B-B14F-4D97-AF65-F5344CB8AC3E}">
        <p14:creationId xmlns:p14="http://schemas.microsoft.com/office/powerpoint/2010/main" val="27054690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Jesus at the house of Simon the Pharisee - William Brassey Hole - www.orientalism-in-art.org"/>
          <p:cNvPicPr>
            <a:picLocks noChangeAspect="1" noChangeArrowheads="1"/>
          </p:cNvPicPr>
          <p:nvPr/>
        </p:nvPicPr>
        <p:blipFill>
          <a:blip r:embed="rId2" cstate="print"/>
          <a:srcRect l="2116" t="15296" r="4758" b="14340"/>
          <a:stretch>
            <a:fillRect/>
          </a:stretch>
        </p:blipFill>
        <p:spPr bwMode="auto">
          <a:xfrm>
            <a:off x="6324599" y="2593183"/>
            <a:ext cx="3962400" cy="4142509"/>
          </a:xfrm>
          <a:prstGeom prst="rect">
            <a:avLst/>
          </a:prstGeom>
          <a:noFill/>
        </p:spPr>
      </p:pic>
      <p:pic>
        <p:nvPicPr>
          <p:cNvPr id="6" name="Picture 5" descr="imagesCAX8JZEU.jpg"/>
          <p:cNvPicPr>
            <a:picLocks noChangeAspect="1"/>
          </p:cNvPicPr>
          <p:nvPr/>
        </p:nvPicPr>
        <p:blipFill>
          <a:blip r:embed="rId3" cstate="print"/>
          <a:stretch>
            <a:fillRect/>
          </a:stretch>
        </p:blipFill>
        <p:spPr>
          <a:xfrm>
            <a:off x="1692613" y="304799"/>
            <a:ext cx="3022821" cy="3500109"/>
          </a:xfrm>
          <a:prstGeom prst="rect">
            <a:avLst/>
          </a:prstGeom>
        </p:spPr>
      </p:pic>
      <p:sp>
        <p:nvSpPr>
          <p:cNvPr id="7" name="TextBox 6"/>
          <p:cNvSpPr txBox="1"/>
          <p:nvPr/>
        </p:nvSpPr>
        <p:spPr>
          <a:xfrm>
            <a:off x="4715435" y="523726"/>
            <a:ext cx="6571129" cy="2739211"/>
          </a:xfrm>
          <a:prstGeom prst="rect">
            <a:avLst/>
          </a:prstGeom>
          <a:noFill/>
        </p:spPr>
        <p:txBody>
          <a:bodyPr wrap="square" rtlCol="0">
            <a:spAutoFit/>
          </a:bodyPr>
          <a:lstStyle/>
          <a:p>
            <a:pPr algn="ctr"/>
            <a:r>
              <a:rPr lang="en-US" sz="4800" dirty="0">
                <a:latin typeface="David" pitchFamily="34" charset="-79"/>
                <a:cs typeface="David" pitchFamily="34" charset="-79"/>
              </a:rPr>
              <a:t>She stood at his feet and began to wash them</a:t>
            </a:r>
          </a:p>
          <a:p>
            <a:pPr algn="ctr"/>
            <a:r>
              <a:rPr lang="en-US" sz="2800" dirty="0">
                <a:latin typeface="David" pitchFamily="34" charset="-79"/>
                <a:cs typeface="David" pitchFamily="34" charset="-79"/>
              </a:rPr>
              <a:t>Luke 7:38</a:t>
            </a:r>
          </a:p>
        </p:txBody>
      </p:sp>
      <p:sp>
        <p:nvSpPr>
          <p:cNvPr id="8" name="TextBox 7"/>
          <p:cNvSpPr txBox="1"/>
          <p:nvPr/>
        </p:nvSpPr>
        <p:spPr>
          <a:xfrm>
            <a:off x="1828800" y="3810000"/>
            <a:ext cx="4343400" cy="2000548"/>
          </a:xfrm>
          <a:prstGeom prst="rect">
            <a:avLst/>
          </a:prstGeom>
          <a:noFill/>
        </p:spPr>
        <p:txBody>
          <a:bodyPr wrap="square" rtlCol="0">
            <a:spAutoFit/>
          </a:bodyPr>
          <a:lstStyle/>
          <a:p>
            <a:pPr algn="ctr"/>
            <a:r>
              <a:rPr lang="en-US" sz="4800" dirty="0">
                <a:latin typeface="David" pitchFamily="34" charset="-79"/>
                <a:cs typeface="David" pitchFamily="34" charset="-79"/>
              </a:rPr>
              <a:t>With her tears…</a:t>
            </a:r>
          </a:p>
          <a:p>
            <a:pPr algn="ctr"/>
            <a:r>
              <a:rPr lang="en-US" sz="2800" dirty="0">
                <a:latin typeface="David" pitchFamily="34" charset="-79"/>
                <a:cs typeface="David" pitchFamily="34" charset="-79"/>
              </a:rPr>
              <a:t>Luke 7:38</a:t>
            </a:r>
          </a:p>
        </p:txBody>
      </p:sp>
    </p:spTree>
    <p:extLst>
      <p:ext uri="{BB962C8B-B14F-4D97-AF65-F5344CB8AC3E}">
        <p14:creationId xmlns:p14="http://schemas.microsoft.com/office/powerpoint/2010/main" val="109375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24400" y="304801"/>
            <a:ext cx="5486400" cy="4524315"/>
          </a:xfrm>
          <a:prstGeom prst="rect">
            <a:avLst/>
          </a:prstGeom>
          <a:noFill/>
        </p:spPr>
        <p:txBody>
          <a:bodyPr wrap="square" rtlCol="0">
            <a:spAutoFit/>
          </a:bodyPr>
          <a:lstStyle/>
          <a:p>
            <a:pPr algn="ctr"/>
            <a:r>
              <a:rPr lang="en-US" sz="4800" dirty="0">
                <a:latin typeface="David" pitchFamily="34" charset="-79"/>
                <a:cs typeface="David" pitchFamily="34" charset="-79"/>
              </a:rPr>
              <a:t>Her tears were collected and save….</a:t>
            </a:r>
          </a:p>
          <a:p>
            <a:pPr algn="ctr"/>
            <a:endParaRPr lang="en-US" sz="4800" dirty="0">
              <a:latin typeface="David" pitchFamily="34" charset="-79"/>
              <a:cs typeface="David" pitchFamily="34" charset="-79"/>
            </a:endParaRPr>
          </a:p>
          <a:p>
            <a:pPr algn="ctr"/>
            <a:r>
              <a:rPr lang="en-US" sz="4800" dirty="0">
                <a:latin typeface="David" pitchFamily="34" charset="-79"/>
                <a:cs typeface="David" pitchFamily="34" charset="-79"/>
              </a:rPr>
              <a:t>They were tears of repentance</a:t>
            </a:r>
            <a:endParaRPr lang="en-US" sz="2800" dirty="0">
              <a:latin typeface="David" pitchFamily="34" charset="-79"/>
              <a:cs typeface="David" pitchFamily="34" charset="-79"/>
            </a:endParaRPr>
          </a:p>
        </p:txBody>
      </p:sp>
      <p:pic>
        <p:nvPicPr>
          <p:cNvPr id="10" name="Picture 9" descr="imagesCA371MR5.jpg"/>
          <p:cNvPicPr>
            <a:picLocks noChangeAspect="1"/>
          </p:cNvPicPr>
          <p:nvPr/>
        </p:nvPicPr>
        <p:blipFill>
          <a:blip r:embed="rId2" cstate="print"/>
          <a:stretch>
            <a:fillRect/>
          </a:stretch>
        </p:blipFill>
        <p:spPr>
          <a:xfrm>
            <a:off x="607828" y="3579779"/>
            <a:ext cx="4917622" cy="2936913"/>
          </a:xfrm>
          <a:prstGeom prst="rect">
            <a:avLst/>
          </a:prstGeom>
        </p:spPr>
      </p:pic>
    </p:spTree>
    <p:extLst>
      <p:ext uri="{BB962C8B-B14F-4D97-AF65-F5344CB8AC3E}">
        <p14:creationId xmlns:p14="http://schemas.microsoft.com/office/powerpoint/2010/main" val="874851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25702" y="0"/>
            <a:ext cx="5995481" cy="3293209"/>
          </a:xfrm>
          <a:prstGeom prst="rect">
            <a:avLst/>
          </a:prstGeom>
          <a:noFill/>
        </p:spPr>
        <p:txBody>
          <a:bodyPr wrap="square" rtlCol="0">
            <a:spAutoFit/>
          </a:bodyPr>
          <a:lstStyle/>
          <a:p>
            <a:pPr algn="ctr"/>
            <a:r>
              <a:rPr lang="en-US" sz="4400" dirty="0">
                <a:latin typeface="David" pitchFamily="34" charset="-79"/>
                <a:cs typeface="David" pitchFamily="34" charset="-79"/>
              </a:rPr>
              <a:t>“Thou </a:t>
            </a:r>
            <a:r>
              <a:rPr lang="en-US" sz="4400" dirty="0" err="1">
                <a:latin typeface="David" pitchFamily="34" charset="-79"/>
                <a:cs typeface="David" pitchFamily="34" charset="-79"/>
              </a:rPr>
              <a:t>tellest</a:t>
            </a:r>
            <a:r>
              <a:rPr lang="en-US" sz="4400" dirty="0">
                <a:latin typeface="David" pitchFamily="34" charset="-79"/>
                <a:cs typeface="David" pitchFamily="34" charset="-79"/>
              </a:rPr>
              <a:t> my wanderings: put thou my tears into a bottle; are they not in thy book?”</a:t>
            </a:r>
          </a:p>
          <a:p>
            <a:pPr algn="ctr"/>
            <a:r>
              <a:rPr lang="en-US" sz="3200" dirty="0">
                <a:latin typeface="David" pitchFamily="34" charset="-79"/>
                <a:cs typeface="David" pitchFamily="34" charset="-79"/>
              </a:rPr>
              <a:t>Psalms 56:8</a:t>
            </a:r>
          </a:p>
        </p:txBody>
      </p:sp>
      <p:pic>
        <p:nvPicPr>
          <p:cNvPr id="9" name="Picture 2" descr="https://encrypted-tbn2.gstatic.com/images?q=tbn:ANd9GcT4Bu4BuPPVlgfxvlhdh-6-hKPXyn0wmY67i5zl8826EMEdpjwWew"/>
          <p:cNvPicPr>
            <a:picLocks noChangeAspect="1" noChangeArrowheads="1"/>
          </p:cNvPicPr>
          <p:nvPr/>
        </p:nvPicPr>
        <p:blipFill>
          <a:blip r:embed="rId2" cstate="print"/>
          <a:srcRect/>
          <a:stretch>
            <a:fillRect/>
          </a:stretch>
        </p:blipFill>
        <p:spPr bwMode="auto">
          <a:xfrm>
            <a:off x="7981545" y="3293209"/>
            <a:ext cx="2686455" cy="3459830"/>
          </a:xfrm>
          <a:prstGeom prst="rect">
            <a:avLst/>
          </a:prstGeom>
          <a:noFill/>
        </p:spPr>
      </p:pic>
      <p:pic>
        <p:nvPicPr>
          <p:cNvPr id="10" name="Picture 4" descr="https://encrypted-tbn1.gstatic.com/images?q=tbn:ANd9GcRq-YPPY8V5p5eRBX13rzoro8bzsxqTKmwzCm-tERQOsHj9orTE9g"/>
          <p:cNvPicPr>
            <a:picLocks noChangeAspect="1" noChangeArrowheads="1"/>
          </p:cNvPicPr>
          <p:nvPr/>
        </p:nvPicPr>
        <p:blipFill>
          <a:blip r:embed="rId3" cstate="print"/>
          <a:srcRect/>
          <a:stretch>
            <a:fillRect/>
          </a:stretch>
        </p:blipFill>
        <p:spPr bwMode="auto">
          <a:xfrm>
            <a:off x="1477784" y="1479833"/>
            <a:ext cx="4450411" cy="3394087"/>
          </a:xfrm>
          <a:prstGeom prst="rect">
            <a:avLst/>
          </a:prstGeom>
          <a:noFill/>
        </p:spPr>
      </p:pic>
      <p:sp>
        <p:nvSpPr>
          <p:cNvPr id="12" name="TextBox 11"/>
          <p:cNvSpPr txBox="1"/>
          <p:nvPr/>
        </p:nvSpPr>
        <p:spPr>
          <a:xfrm>
            <a:off x="702906" y="5023124"/>
            <a:ext cx="5867400" cy="1569660"/>
          </a:xfrm>
          <a:prstGeom prst="rect">
            <a:avLst/>
          </a:prstGeom>
          <a:noFill/>
        </p:spPr>
        <p:txBody>
          <a:bodyPr wrap="square" rtlCol="0">
            <a:spAutoFit/>
          </a:bodyPr>
          <a:lstStyle/>
          <a:p>
            <a:pPr algn="ctr"/>
            <a:r>
              <a:rPr lang="en-US" sz="4800" dirty="0">
                <a:latin typeface="David" pitchFamily="34" charset="-79"/>
                <a:cs typeface="David" pitchFamily="34" charset="-79"/>
              </a:rPr>
              <a:t>King David during a time of distress…</a:t>
            </a:r>
            <a:endParaRPr lang="en-US" sz="3200" dirty="0">
              <a:latin typeface="David" pitchFamily="34" charset="-79"/>
              <a:cs typeface="David" pitchFamily="34" charset="-79"/>
            </a:endParaRPr>
          </a:p>
        </p:txBody>
      </p:sp>
      <p:sp>
        <p:nvSpPr>
          <p:cNvPr id="15" name="TextBox 14"/>
          <p:cNvSpPr txBox="1"/>
          <p:nvPr/>
        </p:nvSpPr>
        <p:spPr>
          <a:xfrm>
            <a:off x="1524000" y="1"/>
            <a:ext cx="3962400" cy="1323439"/>
          </a:xfrm>
          <a:prstGeom prst="rect">
            <a:avLst/>
          </a:prstGeom>
          <a:noFill/>
        </p:spPr>
        <p:txBody>
          <a:bodyPr wrap="square" rtlCol="0">
            <a:spAutoFit/>
          </a:bodyPr>
          <a:lstStyle/>
          <a:p>
            <a:pPr algn="ctr"/>
            <a:r>
              <a:rPr lang="en-US" sz="4000" dirty="0">
                <a:latin typeface="David" pitchFamily="34" charset="-79"/>
                <a:cs typeface="David" pitchFamily="34" charset="-79"/>
              </a:rPr>
              <a:t>Tears in the </a:t>
            </a:r>
          </a:p>
          <a:p>
            <a:pPr algn="ctr"/>
            <a:r>
              <a:rPr lang="en-US" sz="4000" dirty="0">
                <a:latin typeface="David" pitchFamily="34" charset="-79"/>
                <a:cs typeface="David" pitchFamily="34" charset="-79"/>
              </a:rPr>
              <a:t>Old Testament</a:t>
            </a:r>
          </a:p>
        </p:txBody>
      </p:sp>
    </p:spTree>
    <p:extLst>
      <p:ext uri="{BB962C8B-B14F-4D97-AF65-F5344CB8AC3E}">
        <p14:creationId xmlns:p14="http://schemas.microsoft.com/office/powerpoint/2010/main" val="284276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4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17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6"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221941" y="784411"/>
            <a:ext cx="5867400" cy="3785652"/>
          </a:xfrm>
          <a:prstGeom prst="rect">
            <a:avLst/>
          </a:prstGeom>
          <a:noFill/>
        </p:spPr>
        <p:txBody>
          <a:bodyPr wrap="square" rtlCol="0">
            <a:spAutoFit/>
          </a:bodyPr>
          <a:lstStyle/>
          <a:p>
            <a:pPr algn="ctr"/>
            <a:r>
              <a:rPr lang="en-US" sz="4800" dirty="0">
                <a:latin typeface="David" pitchFamily="34" charset="-79"/>
                <a:cs typeface="David" pitchFamily="34" charset="-79"/>
              </a:rPr>
              <a:t>Tear Bottles in the East were made of skin…but any bottles were used to collect tears</a:t>
            </a:r>
            <a:endParaRPr lang="en-US" sz="3200" dirty="0">
              <a:latin typeface="David" pitchFamily="34" charset="-79"/>
              <a:cs typeface="David" pitchFamily="34" charset="-79"/>
            </a:endParaRPr>
          </a:p>
        </p:txBody>
      </p:sp>
      <p:pic>
        <p:nvPicPr>
          <p:cNvPr id="5" name="Picture 6" descr="https://encrypted-tbn0.gstatic.com/images?q=tbn:ANd9GcTweQMkaUhp-7jkO0rvkPuexuGe8ghYlwbQ6nwiCD2OEjoLxeYzVA"/>
          <p:cNvPicPr>
            <a:picLocks noChangeAspect="1" noChangeArrowheads="1"/>
          </p:cNvPicPr>
          <p:nvPr/>
        </p:nvPicPr>
        <p:blipFill>
          <a:blip r:embed="rId2" cstate="print"/>
          <a:srcRect/>
          <a:stretch>
            <a:fillRect/>
          </a:stretch>
        </p:blipFill>
        <p:spPr bwMode="auto">
          <a:xfrm>
            <a:off x="372034" y="1916349"/>
            <a:ext cx="4733057" cy="3545227"/>
          </a:xfrm>
          <a:prstGeom prst="rect">
            <a:avLst/>
          </a:prstGeom>
          <a:noFill/>
        </p:spPr>
      </p:pic>
      <p:sp>
        <p:nvSpPr>
          <p:cNvPr id="6" name="Rectangle 5"/>
          <p:cNvSpPr/>
          <p:nvPr/>
        </p:nvSpPr>
        <p:spPr>
          <a:xfrm>
            <a:off x="1363763" y="5545829"/>
            <a:ext cx="2915542" cy="584775"/>
          </a:xfrm>
          <a:prstGeom prst="rect">
            <a:avLst/>
          </a:prstGeom>
        </p:spPr>
        <p:txBody>
          <a:bodyPr wrap="none">
            <a:spAutoFit/>
          </a:bodyPr>
          <a:lstStyle/>
          <a:p>
            <a:r>
              <a:rPr lang="en-US" sz="3200" dirty="0"/>
              <a:t>“ lachrymatory" </a:t>
            </a:r>
          </a:p>
        </p:txBody>
      </p:sp>
    </p:spTree>
    <p:extLst>
      <p:ext uri="{BB962C8B-B14F-4D97-AF65-F5344CB8AC3E}">
        <p14:creationId xmlns:p14="http://schemas.microsoft.com/office/powerpoint/2010/main" val="1350036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86399" y="838201"/>
            <a:ext cx="6212541" cy="3785652"/>
          </a:xfrm>
          <a:prstGeom prst="rect">
            <a:avLst/>
          </a:prstGeom>
          <a:noFill/>
        </p:spPr>
        <p:txBody>
          <a:bodyPr wrap="square" rtlCol="0">
            <a:spAutoFit/>
          </a:bodyPr>
          <a:lstStyle/>
          <a:p>
            <a:pPr algn="ctr"/>
            <a:r>
              <a:rPr lang="en-US" sz="4800" dirty="0">
                <a:latin typeface="David" pitchFamily="34" charset="-79"/>
                <a:cs typeface="David" pitchFamily="34" charset="-79"/>
              </a:rPr>
              <a:t>These “lachrymatory” bottles have been found in ancient tombs but the bottles only have dust in them.</a:t>
            </a:r>
            <a:endParaRPr lang="en-US" sz="3200" dirty="0">
              <a:latin typeface="David" pitchFamily="34" charset="-79"/>
              <a:cs typeface="David" pitchFamily="34" charset="-79"/>
            </a:endParaRPr>
          </a:p>
        </p:txBody>
      </p:sp>
      <p:pic>
        <p:nvPicPr>
          <p:cNvPr id="33794" name="Picture 2" descr="http://www.globusjourneys.com/Common/Images/Destinations/petra.jpg"/>
          <p:cNvPicPr>
            <a:picLocks noChangeAspect="1" noChangeArrowheads="1"/>
          </p:cNvPicPr>
          <p:nvPr/>
        </p:nvPicPr>
        <p:blipFill>
          <a:blip r:embed="rId2" cstate="print"/>
          <a:srcRect/>
          <a:stretch>
            <a:fillRect/>
          </a:stretch>
        </p:blipFill>
        <p:spPr bwMode="auto">
          <a:xfrm>
            <a:off x="245622" y="869481"/>
            <a:ext cx="5240777" cy="5240777"/>
          </a:xfrm>
          <a:prstGeom prst="rect">
            <a:avLst/>
          </a:prstGeom>
          <a:noFill/>
        </p:spPr>
      </p:pic>
    </p:spTree>
    <p:extLst>
      <p:ext uri="{BB962C8B-B14F-4D97-AF65-F5344CB8AC3E}">
        <p14:creationId xmlns:p14="http://schemas.microsoft.com/office/powerpoint/2010/main" val="9027221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45423" y="797510"/>
            <a:ext cx="5867400" cy="5262979"/>
          </a:xfrm>
          <a:prstGeom prst="rect">
            <a:avLst/>
          </a:prstGeom>
          <a:noFill/>
        </p:spPr>
        <p:txBody>
          <a:bodyPr wrap="square" rtlCol="0">
            <a:spAutoFit/>
          </a:bodyPr>
          <a:lstStyle/>
          <a:p>
            <a:pPr algn="ctr"/>
            <a:r>
              <a:rPr lang="en-US" sz="4800" dirty="0">
                <a:latin typeface="David" pitchFamily="34" charset="-79"/>
                <a:cs typeface="David" pitchFamily="34" charset="-79"/>
              </a:rPr>
              <a:t>“Tears were collected as a custom during times of calamity and sorrow, and preserved in small bottles.”</a:t>
            </a:r>
            <a:endParaRPr lang="en-US" sz="3200" dirty="0">
              <a:latin typeface="David" pitchFamily="34" charset="-79"/>
              <a:cs typeface="David" pitchFamily="34" charset="-79"/>
            </a:endParaRPr>
          </a:p>
        </p:txBody>
      </p:sp>
      <p:pic>
        <p:nvPicPr>
          <p:cNvPr id="6" name="Picture 2" descr="http://poetscircle.files.wordpress.com/2011/09/tears.jpg?w=199&amp;h=300">
            <a:hlinkClick r:id="rId2"/>
          </p:cNvPr>
          <p:cNvPicPr>
            <a:picLocks noChangeAspect="1" noChangeArrowheads="1"/>
          </p:cNvPicPr>
          <p:nvPr/>
        </p:nvPicPr>
        <p:blipFill>
          <a:blip r:embed="rId3" cstate="print"/>
          <a:srcRect/>
          <a:stretch>
            <a:fillRect/>
          </a:stretch>
        </p:blipFill>
        <p:spPr bwMode="auto">
          <a:xfrm>
            <a:off x="726141" y="411329"/>
            <a:ext cx="4119282" cy="6209973"/>
          </a:xfrm>
          <a:prstGeom prst="rect">
            <a:avLst/>
          </a:prstGeom>
          <a:noFill/>
        </p:spPr>
      </p:pic>
    </p:spTree>
    <p:extLst>
      <p:ext uri="{BB962C8B-B14F-4D97-AF65-F5344CB8AC3E}">
        <p14:creationId xmlns:p14="http://schemas.microsoft.com/office/powerpoint/2010/main" val="7251140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38355" y="4106579"/>
            <a:ext cx="10040471" cy="2554545"/>
          </a:xfrm>
          <a:prstGeom prst="rect">
            <a:avLst/>
          </a:prstGeom>
          <a:noFill/>
        </p:spPr>
        <p:txBody>
          <a:bodyPr wrap="square" rtlCol="0">
            <a:spAutoFit/>
          </a:bodyPr>
          <a:lstStyle/>
          <a:p>
            <a:pPr algn="ctr"/>
            <a:r>
              <a:rPr lang="en-US" sz="3200" dirty="0">
                <a:latin typeface="David" pitchFamily="34" charset="-79"/>
                <a:cs typeface="David" pitchFamily="34" charset="-79"/>
              </a:rPr>
              <a:t>The Romans had a custom, that in a time of mourning, such as a funeral, a friend went to one in sorrow, and wiped away the tears from the eyes with a piece of cloth, and squeezed the tears into a small bottle of glass or earth made and preserved, as a memorial of friendship and sorrow.</a:t>
            </a:r>
          </a:p>
        </p:txBody>
      </p:sp>
      <p:pic>
        <p:nvPicPr>
          <p:cNvPr id="11" name="Picture 8" descr="http://1.bp.blogspot.com/-K-4eCWRhj2s/TgYuwZ09M6I/AAAAAAAAAi0/_bXVU4Xt3dw/s320/images-2.jpg"/>
          <p:cNvPicPr>
            <a:picLocks noChangeAspect="1" noChangeArrowheads="1"/>
          </p:cNvPicPr>
          <p:nvPr/>
        </p:nvPicPr>
        <p:blipFill>
          <a:blip r:embed="rId2" cstate="print"/>
          <a:srcRect/>
          <a:stretch>
            <a:fillRect/>
          </a:stretch>
        </p:blipFill>
        <p:spPr bwMode="auto">
          <a:xfrm>
            <a:off x="3817548" y="260549"/>
            <a:ext cx="4556904" cy="3649154"/>
          </a:xfrm>
          <a:prstGeom prst="rect">
            <a:avLst/>
          </a:prstGeom>
          <a:noFill/>
        </p:spPr>
      </p:pic>
    </p:spTree>
    <p:extLst>
      <p:ext uri="{BB962C8B-B14F-4D97-AF65-F5344CB8AC3E}">
        <p14:creationId xmlns:p14="http://schemas.microsoft.com/office/powerpoint/2010/main" val="2300446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43753" y="762001"/>
            <a:ext cx="6508375" cy="1569660"/>
          </a:xfrm>
          <a:prstGeom prst="rect">
            <a:avLst/>
          </a:prstGeom>
        </p:spPr>
        <p:txBody>
          <a:bodyPr wrap="square">
            <a:spAutoFit/>
          </a:bodyPr>
          <a:lstStyle/>
          <a:p>
            <a:r>
              <a:rPr lang="en-US" sz="3200" dirty="0">
                <a:latin typeface="David" pitchFamily="34" charset="-79"/>
                <a:cs typeface="David" pitchFamily="34" charset="-79"/>
              </a:rPr>
              <a:t>Sometimes women were even paid to cry into these vessels, as they walked along the mourning procession. </a:t>
            </a:r>
          </a:p>
        </p:txBody>
      </p:sp>
      <p:pic>
        <p:nvPicPr>
          <p:cNvPr id="6" name="Picture 5" descr="tears 3.jpg"/>
          <p:cNvPicPr>
            <a:picLocks noChangeAspect="1"/>
          </p:cNvPicPr>
          <p:nvPr/>
        </p:nvPicPr>
        <p:blipFill>
          <a:blip r:embed="rId2" cstate="print"/>
          <a:stretch>
            <a:fillRect/>
          </a:stretch>
        </p:blipFill>
        <p:spPr>
          <a:xfrm>
            <a:off x="6952128" y="977154"/>
            <a:ext cx="4954493" cy="3715870"/>
          </a:xfrm>
          <a:prstGeom prst="rect">
            <a:avLst/>
          </a:prstGeom>
        </p:spPr>
      </p:pic>
      <p:pic>
        <p:nvPicPr>
          <p:cNvPr id="6146" name="Picture 2" descr="Image result for widow of n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419" y="3075410"/>
            <a:ext cx="4899805" cy="33315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10621" y="4863280"/>
            <a:ext cx="6096000" cy="1815882"/>
          </a:xfrm>
          <a:prstGeom prst="rect">
            <a:avLst/>
          </a:prstGeom>
        </p:spPr>
        <p:txBody>
          <a:bodyPr>
            <a:spAutoFit/>
          </a:bodyPr>
          <a:lstStyle/>
          <a:p>
            <a:r>
              <a:rPr lang="en-US" sz="2800" dirty="0">
                <a:latin typeface="David" pitchFamily="34" charset="-79"/>
                <a:cs typeface="David" pitchFamily="34" charset="-79"/>
              </a:rPr>
              <a:t>Those crying the loudest and producing the most tears received the most compensation, or so the legend goes. </a:t>
            </a:r>
          </a:p>
        </p:txBody>
      </p:sp>
    </p:spTree>
    <p:extLst>
      <p:ext uri="{BB962C8B-B14F-4D97-AF65-F5344CB8AC3E}">
        <p14:creationId xmlns:p14="http://schemas.microsoft.com/office/powerpoint/2010/main" val="266002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1121"/>
            <a:ext cx="1861457" cy="369332"/>
          </a:xfrm>
          <a:prstGeom prst="rect">
            <a:avLst/>
          </a:prstGeom>
          <a:noFill/>
        </p:spPr>
        <p:txBody>
          <a:bodyPr wrap="square" rtlCol="0">
            <a:spAutoFit/>
          </a:bodyPr>
          <a:lstStyle/>
          <a:p>
            <a:r>
              <a:rPr lang="en-US" dirty="0">
                <a:solidFill>
                  <a:schemeClr val="bg1"/>
                </a:solidFill>
              </a:rPr>
              <a:t>(4)</a:t>
            </a:r>
          </a:p>
        </p:txBody>
      </p:sp>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Capernaum</a:t>
            </a:r>
          </a:p>
        </p:txBody>
      </p:sp>
      <p:pic>
        <p:nvPicPr>
          <p:cNvPr id="2050" name="Picture 2" descr="lesson 4 timel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05" r="52582"/>
          <a:stretch/>
        </p:blipFill>
        <p:spPr bwMode="auto">
          <a:xfrm>
            <a:off x="7651976" y="1041623"/>
            <a:ext cx="2968625" cy="4705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7829" y="1125809"/>
            <a:ext cx="6105185" cy="5355312"/>
          </a:xfrm>
          <a:prstGeom prst="rect">
            <a:avLst/>
          </a:prstGeom>
        </p:spPr>
        <p:txBody>
          <a:bodyPr wrap="square">
            <a:spAutoFit/>
          </a:bodyPr>
          <a:lstStyle/>
          <a:p>
            <a:r>
              <a:rPr lang="en-US" i="1" dirty="0">
                <a:solidFill>
                  <a:schemeClr val="bg1"/>
                </a:solidFill>
              </a:rPr>
              <a:t>Capernaum is known as the Village of Nahum.</a:t>
            </a:r>
            <a:r>
              <a:rPr lang="en-US" dirty="0">
                <a:solidFill>
                  <a:schemeClr val="bg1"/>
                </a:solidFill>
              </a:rPr>
              <a:t> </a:t>
            </a:r>
          </a:p>
          <a:p>
            <a:endParaRPr lang="en-US" dirty="0">
              <a:solidFill>
                <a:schemeClr val="bg1"/>
              </a:solidFill>
            </a:endParaRPr>
          </a:p>
          <a:p>
            <a:r>
              <a:rPr lang="en-US" dirty="0">
                <a:solidFill>
                  <a:schemeClr val="bg1"/>
                </a:solidFill>
              </a:rPr>
              <a:t>It is a town on the northern end of the Sea of Galilee, probably on the site now known as Tell-</a:t>
            </a:r>
            <a:r>
              <a:rPr lang="en-US" dirty="0" err="1">
                <a:solidFill>
                  <a:schemeClr val="bg1"/>
                </a:solidFill>
              </a:rPr>
              <a:t>Hûm</a:t>
            </a:r>
            <a:r>
              <a:rPr lang="en-US" dirty="0">
                <a:solidFill>
                  <a:schemeClr val="bg1"/>
                </a:solidFill>
              </a:rPr>
              <a:t>. </a:t>
            </a:r>
          </a:p>
          <a:p>
            <a:endParaRPr lang="en-US" dirty="0">
              <a:solidFill>
                <a:schemeClr val="bg1"/>
              </a:solidFill>
            </a:endParaRPr>
          </a:p>
          <a:p>
            <a:r>
              <a:rPr lang="en-US" dirty="0">
                <a:solidFill>
                  <a:schemeClr val="bg1"/>
                </a:solidFill>
              </a:rPr>
              <a:t>At the time of our Lord the district was one of the most prosperous and crowded in all Palestine. Here the Lord lived after the beginning of His ministry, so that Capernaum is called “his own city”.</a:t>
            </a:r>
          </a:p>
          <a:p>
            <a:endParaRPr lang="en-US" dirty="0">
              <a:solidFill>
                <a:schemeClr val="bg1"/>
              </a:solidFill>
            </a:endParaRPr>
          </a:p>
          <a:p>
            <a:r>
              <a:rPr lang="en-US" dirty="0">
                <a:solidFill>
                  <a:schemeClr val="bg1"/>
                </a:solidFill>
              </a:rPr>
              <a:t>It was the home of Peter and Andrew and of Matthew . Many of our Lord’s miracles were worked here (In the synagogue at Capernaum was spoken the wonderful discourse found in John 6:59. </a:t>
            </a:r>
          </a:p>
          <a:p>
            <a:endParaRPr lang="en-US" dirty="0">
              <a:solidFill>
                <a:schemeClr val="bg1"/>
              </a:solidFill>
            </a:endParaRPr>
          </a:p>
          <a:p>
            <a:r>
              <a:rPr lang="en-US" dirty="0">
                <a:solidFill>
                  <a:schemeClr val="bg1"/>
                </a:solidFill>
              </a:rPr>
              <a:t>Later the Lord upbraided the people of the place for their rejection of Him.</a:t>
            </a:r>
          </a:p>
          <a:p>
            <a:endParaRPr lang="en-US" dirty="0">
              <a:solidFill>
                <a:schemeClr val="bg1"/>
              </a:solidFill>
            </a:endParaRPr>
          </a:p>
          <a:p>
            <a:r>
              <a:rPr lang="en-US" dirty="0">
                <a:solidFill>
                  <a:schemeClr val="bg1"/>
                </a:solidFill>
              </a:rPr>
              <a:t>Capernaum is mentioned 16 times in the New Testament.</a:t>
            </a:r>
          </a:p>
        </p:txBody>
      </p:sp>
    </p:spTree>
    <p:extLst>
      <p:ext uri="{BB962C8B-B14F-4D97-AF65-F5344CB8AC3E}">
        <p14:creationId xmlns:p14="http://schemas.microsoft.com/office/powerpoint/2010/main" val="18508748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99098" y="4314170"/>
            <a:ext cx="9144000" cy="2246769"/>
          </a:xfrm>
          <a:prstGeom prst="rect">
            <a:avLst/>
          </a:prstGeom>
          <a:noFill/>
        </p:spPr>
        <p:txBody>
          <a:bodyPr wrap="square" rtlCol="0">
            <a:spAutoFit/>
          </a:bodyPr>
          <a:lstStyle/>
          <a:p>
            <a:pPr algn="ctr"/>
            <a:r>
              <a:rPr lang="en-US" sz="2800" dirty="0">
                <a:latin typeface="David" pitchFamily="34" charset="-79"/>
                <a:cs typeface="David" pitchFamily="34" charset="-79"/>
              </a:rPr>
              <a:t>Tear bottles reappeared during the Victorian period of the 19</a:t>
            </a:r>
            <a:r>
              <a:rPr lang="en-US" sz="2800" baseline="30000" dirty="0">
                <a:latin typeface="David" pitchFamily="34" charset="-79"/>
                <a:cs typeface="David" pitchFamily="34" charset="-79"/>
              </a:rPr>
              <a:t>th</a:t>
            </a:r>
            <a:r>
              <a:rPr lang="en-US" sz="2800" dirty="0">
                <a:latin typeface="David" pitchFamily="34" charset="-79"/>
                <a:cs typeface="David" pitchFamily="34" charset="-79"/>
              </a:rPr>
              <a:t> century, when those mourning the loss of loved ones would collect their tears in bottles with special stoppers that allowed the tears to evaporate. When the tears had evaporated, the mourning period would end. </a:t>
            </a:r>
          </a:p>
        </p:txBody>
      </p:sp>
      <p:pic>
        <p:nvPicPr>
          <p:cNvPr id="5" name="Picture 4" descr="woman crying.jpg"/>
          <p:cNvPicPr>
            <a:picLocks noChangeAspect="1"/>
          </p:cNvPicPr>
          <p:nvPr/>
        </p:nvPicPr>
        <p:blipFill>
          <a:blip r:embed="rId2" cstate="print"/>
          <a:stretch>
            <a:fillRect/>
          </a:stretch>
        </p:blipFill>
        <p:spPr>
          <a:xfrm>
            <a:off x="3721771" y="297061"/>
            <a:ext cx="4748458" cy="3946035"/>
          </a:xfrm>
          <a:prstGeom prst="rect">
            <a:avLst/>
          </a:prstGeom>
        </p:spPr>
      </p:pic>
    </p:spTree>
    <p:extLst>
      <p:ext uri="{BB962C8B-B14F-4D97-AF65-F5344CB8AC3E}">
        <p14:creationId xmlns:p14="http://schemas.microsoft.com/office/powerpoint/2010/main" val="39668877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72876" y="4244875"/>
            <a:ext cx="11246248" cy="2308324"/>
          </a:xfrm>
          <a:prstGeom prst="rect">
            <a:avLst/>
          </a:prstGeom>
        </p:spPr>
        <p:txBody>
          <a:bodyPr wrap="square">
            <a:spAutoFit/>
          </a:bodyPr>
          <a:lstStyle/>
          <a:p>
            <a:r>
              <a:rPr lang="en-US" sz="3600" dirty="0">
                <a:latin typeface="David" pitchFamily="34" charset="-79"/>
                <a:cs typeface="David" pitchFamily="34" charset="-79"/>
              </a:rPr>
              <a:t>	In some American Civil war stories were said to have cried into tear bottles and saved them until their husbands returned from battle. Their collected tears would show the men how much they were adored and missed. </a:t>
            </a:r>
          </a:p>
        </p:txBody>
      </p:sp>
      <p:pic>
        <p:nvPicPr>
          <p:cNvPr id="5" name="Picture 4" descr="civil war tears.jpg"/>
          <p:cNvPicPr>
            <a:picLocks noChangeAspect="1"/>
          </p:cNvPicPr>
          <p:nvPr/>
        </p:nvPicPr>
        <p:blipFill>
          <a:blip r:embed="rId2" cstate="print"/>
          <a:stretch>
            <a:fillRect/>
          </a:stretch>
        </p:blipFill>
        <p:spPr>
          <a:xfrm>
            <a:off x="3708265" y="276136"/>
            <a:ext cx="4775470" cy="3663938"/>
          </a:xfrm>
          <a:prstGeom prst="rect">
            <a:avLst/>
          </a:prstGeom>
        </p:spPr>
      </p:pic>
    </p:spTree>
    <p:extLst>
      <p:ext uri="{BB962C8B-B14F-4D97-AF65-F5344CB8AC3E}">
        <p14:creationId xmlns:p14="http://schemas.microsoft.com/office/powerpoint/2010/main" val="15155624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5677710" y="873041"/>
            <a:ext cx="5441004"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5B5454"/>
                </a:solidFill>
                <a:effectLst/>
                <a:ea typeface="Calibri" pitchFamily="34" charset="0"/>
                <a:cs typeface="Times New Roman" pitchFamily="18" charset="0"/>
              </a:rPr>
              <a:t>“There is a sacredness in tears. They are not a mark of weakness, but of power. </a:t>
            </a:r>
          </a:p>
          <a:p>
            <a:pPr marL="0" marR="0" lvl="0" indent="0" algn="l" defTabSz="914400" rtl="0" eaLnBrk="1" fontAlgn="base" latinLnBrk="0" hangingPunct="1">
              <a:lnSpc>
                <a:spcPct val="100000"/>
              </a:lnSpc>
              <a:spcBef>
                <a:spcPct val="0"/>
              </a:spcBef>
              <a:spcAft>
                <a:spcPct val="0"/>
              </a:spcAft>
              <a:buClrTx/>
              <a:buSzTx/>
              <a:buFontTx/>
              <a:buNone/>
              <a:tabLst/>
            </a:pPr>
            <a:endParaRPr lang="en-US" sz="2800" b="1" dirty="0">
              <a:solidFill>
                <a:srgbClr val="5B5454"/>
              </a:solidFill>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5B5454"/>
                </a:solidFill>
                <a:effectLst/>
                <a:ea typeface="Calibri" pitchFamily="34" charset="0"/>
                <a:cs typeface="Times New Roman" pitchFamily="18" charset="0"/>
              </a:rPr>
              <a:t>They speak more eloquently than ten thousand tongues. </a:t>
            </a:r>
          </a:p>
          <a:p>
            <a:pPr marL="0" marR="0" lvl="0" indent="0" algn="l" defTabSz="914400" rtl="0" eaLnBrk="1" fontAlgn="base" latinLnBrk="0" hangingPunct="1">
              <a:lnSpc>
                <a:spcPct val="100000"/>
              </a:lnSpc>
              <a:spcBef>
                <a:spcPct val="0"/>
              </a:spcBef>
              <a:spcAft>
                <a:spcPct val="0"/>
              </a:spcAft>
              <a:buClrTx/>
              <a:buSzTx/>
              <a:buFontTx/>
              <a:buNone/>
              <a:tabLst/>
            </a:pPr>
            <a:endParaRPr lang="en-US" sz="2800" b="1" dirty="0">
              <a:solidFill>
                <a:srgbClr val="5B5454"/>
              </a:solidFill>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5B5454"/>
                </a:solidFill>
                <a:effectLst/>
                <a:ea typeface="Calibri" pitchFamily="34" charset="0"/>
                <a:cs typeface="Times New Roman" pitchFamily="18" charset="0"/>
              </a:rPr>
              <a:t>They are the messengers of overwhelming grief, of deep contrition and of unspeakable love." - </a:t>
            </a:r>
            <a:r>
              <a:rPr kumimoji="0" lang="en-US" sz="1600" b="1" i="0" u="none" strike="noStrike" cap="none" normalizeH="0" baseline="0" dirty="0">
                <a:ln>
                  <a:noFill/>
                </a:ln>
                <a:solidFill>
                  <a:srgbClr val="5B5454"/>
                </a:solidFill>
                <a:effectLst/>
                <a:ea typeface="Calibri" pitchFamily="34" charset="0"/>
                <a:cs typeface="Times New Roman" pitchFamily="18" charset="0"/>
              </a:rPr>
              <a:t>WASHINGTON IRVING</a:t>
            </a:r>
            <a:endParaRPr kumimoji="0" lang="en-US" sz="1600" b="1" i="0" u="none" strike="noStrike" cap="none" normalizeH="0" baseline="0" dirty="0">
              <a:ln>
                <a:noFill/>
              </a:ln>
              <a:solidFill>
                <a:schemeClr val="tx1"/>
              </a:solidFill>
              <a:effectLst/>
              <a:cs typeface="Arial" pitchFamily="34" charset="0"/>
            </a:endParaRPr>
          </a:p>
        </p:txBody>
      </p:sp>
      <p:pic>
        <p:nvPicPr>
          <p:cNvPr id="7" name="Picture 3" descr="http://ushistoryimages.com/images/washington-irving/fullsize/washington-irving-7.jpg"/>
          <p:cNvPicPr>
            <a:picLocks noChangeAspect="1" noChangeArrowheads="1"/>
          </p:cNvPicPr>
          <p:nvPr/>
        </p:nvPicPr>
        <p:blipFill>
          <a:blip r:embed="rId2" cstate="print"/>
          <a:srcRect/>
          <a:stretch>
            <a:fillRect/>
          </a:stretch>
        </p:blipFill>
        <p:spPr bwMode="auto">
          <a:xfrm>
            <a:off x="1549940" y="1095982"/>
            <a:ext cx="3555365" cy="4191000"/>
          </a:xfrm>
          <a:prstGeom prst="rect">
            <a:avLst/>
          </a:prstGeom>
          <a:noFill/>
        </p:spPr>
      </p:pic>
    </p:spTree>
    <p:extLst>
      <p:ext uri="{BB962C8B-B14F-4D97-AF65-F5344CB8AC3E}">
        <p14:creationId xmlns:p14="http://schemas.microsoft.com/office/powerpoint/2010/main" val="21959587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06453" y="1488607"/>
            <a:ext cx="4572000" cy="4401205"/>
          </a:xfrm>
          <a:prstGeom prst="rect">
            <a:avLst/>
          </a:prstGeom>
          <a:noFill/>
        </p:spPr>
        <p:txBody>
          <a:bodyPr wrap="square" rtlCol="0">
            <a:spAutoFit/>
          </a:bodyPr>
          <a:lstStyle/>
          <a:p>
            <a:pPr algn="ctr"/>
            <a:r>
              <a:rPr lang="en-US" sz="4000" i="1" dirty="0">
                <a:latin typeface="David" pitchFamily="34" charset="-79"/>
                <a:cs typeface="David" pitchFamily="34" charset="-79"/>
              </a:rPr>
              <a:t>“…did wipe them with the hairs of her head, and kissed his feet, and anointed them with the ointment.”</a:t>
            </a:r>
          </a:p>
          <a:p>
            <a:pPr algn="ctr"/>
            <a:r>
              <a:rPr lang="en-US" sz="3200" i="1" dirty="0">
                <a:latin typeface="David" pitchFamily="34" charset="-79"/>
                <a:cs typeface="David" pitchFamily="34" charset="-79"/>
              </a:rPr>
              <a:t>Luke 7:38</a:t>
            </a:r>
          </a:p>
        </p:txBody>
      </p:sp>
      <p:pic>
        <p:nvPicPr>
          <p:cNvPr id="7170" name="Picture 2" descr="Image result for tears on jesus fee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21" r="4211" b="4738"/>
          <a:stretch/>
        </p:blipFill>
        <p:spPr bwMode="auto">
          <a:xfrm>
            <a:off x="558986" y="860611"/>
            <a:ext cx="6065549" cy="492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7421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38299" y="4313181"/>
            <a:ext cx="8915400" cy="2431435"/>
          </a:xfrm>
          <a:prstGeom prst="rect">
            <a:avLst/>
          </a:prstGeom>
          <a:noFill/>
        </p:spPr>
        <p:txBody>
          <a:bodyPr wrap="square" rtlCol="0">
            <a:spAutoFit/>
          </a:bodyPr>
          <a:lstStyle/>
          <a:p>
            <a:pPr algn="ctr"/>
            <a:r>
              <a:rPr lang="en-US" sz="4000" dirty="0">
                <a:latin typeface="David" pitchFamily="34" charset="-79"/>
                <a:cs typeface="David" pitchFamily="34" charset="-79"/>
              </a:rPr>
              <a:t>Simon questions Jesus’ letting “a sinner” touch him and Jesus replies with the parable of the two debtors.</a:t>
            </a:r>
          </a:p>
          <a:p>
            <a:pPr algn="ctr"/>
            <a:r>
              <a:rPr lang="en-US" sz="3200" dirty="0">
                <a:latin typeface="David" pitchFamily="34" charset="-79"/>
                <a:cs typeface="David" pitchFamily="34" charset="-79"/>
              </a:rPr>
              <a:t>Luke 7:39-43</a:t>
            </a:r>
          </a:p>
        </p:txBody>
      </p:sp>
      <p:pic>
        <p:nvPicPr>
          <p:cNvPr id="5" name="Picture 2" descr="http://x90.xanga.com/b15f266270635234611889/b185231934.jpg"/>
          <p:cNvPicPr>
            <a:picLocks noChangeAspect="1" noChangeArrowheads="1"/>
          </p:cNvPicPr>
          <p:nvPr/>
        </p:nvPicPr>
        <p:blipFill>
          <a:blip r:embed="rId2" cstate="print"/>
          <a:srcRect/>
          <a:stretch>
            <a:fillRect/>
          </a:stretch>
        </p:blipFill>
        <p:spPr bwMode="auto">
          <a:xfrm>
            <a:off x="2487038" y="364787"/>
            <a:ext cx="7217923" cy="3835010"/>
          </a:xfrm>
          <a:prstGeom prst="rect">
            <a:avLst/>
          </a:prstGeom>
          <a:noFill/>
        </p:spPr>
      </p:pic>
    </p:spTree>
    <p:extLst>
      <p:ext uri="{BB962C8B-B14F-4D97-AF65-F5344CB8AC3E}">
        <p14:creationId xmlns:p14="http://schemas.microsoft.com/office/powerpoint/2010/main" val="34798232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91064" y="4693022"/>
            <a:ext cx="8095988" cy="1938992"/>
          </a:xfrm>
          <a:prstGeom prst="rect">
            <a:avLst/>
          </a:prstGeom>
          <a:noFill/>
        </p:spPr>
        <p:txBody>
          <a:bodyPr wrap="square" rtlCol="0">
            <a:spAutoFit/>
          </a:bodyPr>
          <a:lstStyle/>
          <a:p>
            <a:pPr algn="ctr"/>
            <a:r>
              <a:rPr lang="en-US" sz="4000" dirty="0">
                <a:latin typeface="David" pitchFamily="34" charset="-79"/>
                <a:cs typeface="David" pitchFamily="34" charset="-79"/>
              </a:rPr>
              <a:t>This woman had done what Simon should have done…</a:t>
            </a:r>
          </a:p>
          <a:p>
            <a:pPr algn="ctr"/>
            <a:r>
              <a:rPr lang="en-US" sz="4000" dirty="0">
                <a:latin typeface="David" pitchFamily="34" charset="-79"/>
                <a:cs typeface="David" pitchFamily="34" charset="-79"/>
              </a:rPr>
              <a:t>Luke 7:44-46</a:t>
            </a:r>
          </a:p>
        </p:txBody>
      </p:sp>
      <p:pic>
        <p:nvPicPr>
          <p:cNvPr id="5" name="Picture 2" descr="http://tearsinabottle.files.wordpress.com/2010/06/at-his-feet.jpg"/>
          <p:cNvPicPr>
            <a:picLocks noChangeAspect="1" noChangeArrowheads="1"/>
          </p:cNvPicPr>
          <p:nvPr/>
        </p:nvPicPr>
        <p:blipFill>
          <a:blip r:embed="rId2" cstate="print"/>
          <a:srcRect/>
          <a:stretch>
            <a:fillRect/>
          </a:stretch>
        </p:blipFill>
        <p:spPr bwMode="auto">
          <a:xfrm>
            <a:off x="389107" y="225985"/>
            <a:ext cx="5466944" cy="4373555"/>
          </a:xfrm>
          <a:prstGeom prst="rect">
            <a:avLst/>
          </a:prstGeom>
          <a:noFill/>
        </p:spPr>
      </p:pic>
    </p:spTree>
    <p:extLst>
      <p:ext uri="{BB962C8B-B14F-4D97-AF65-F5344CB8AC3E}">
        <p14:creationId xmlns:p14="http://schemas.microsoft.com/office/powerpoint/2010/main" val="37496604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752600"/>
            <a:ext cx="4038600" cy="1815882"/>
          </a:xfrm>
          <a:prstGeom prst="rect">
            <a:avLst/>
          </a:prstGeom>
          <a:noFill/>
        </p:spPr>
        <p:txBody>
          <a:bodyPr wrap="square" rtlCol="0">
            <a:spAutoFit/>
          </a:bodyPr>
          <a:lstStyle/>
          <a:p>
            <a:pPr algn="ctr"/>
            <a:r>
              <a:rPr lang="en-US" sz="4000" dirty="0">
                <a:latin typeface="David" pitchFamily="34" charset="-79"/>
                <a:cs typeface="David" pitchFamily="34" charset="-79"/>
              </a:rPr>
              <a:t>Jesus forgave her sins</a:t>
            </a:r>
          </a:p>
          <a:p>
            <a:pPr algn="ctr"/>
            <a:r>
              <a:rPr lang="en-US" sz="3200" dirty="0">
                <a:latin typeface="David" pitchFamily="34" charset="-79"/>
                <a:cs typeface="David" pitchFamily="34" charset="-79"/>
              </a:rPr>
              <a:t>Luke 7:48</a:t>
            </a:r>
          </a:p>
        </p:txBody>
      </p:sp>
      <p:sp>
        <p:nvSpPr>
          <p:cNvPr id="10" name="TextBox 9"/>
          <p:cNvSpPr txBox="1"/>
          <p:nvPr/>
        </p:nvSpPr>
        <p:spPr>
          <a:xfrm>
            <a:off x="5791200" y="5657672"/>
            <a:ext cx="4572000" cy="1200329"/>
          </a:xfrm>
          <a:prstGeom prst="rect">
            <a:avLst/>
          </a:prstGeom>
          <a:noFill/>
        </p:spPr>
        <p:txBody>
          <a:bodyPr wrap="square" rtlCol="0">
            <a:spAutoFit/>
          </a:bodyPr>
          <a:lstStyle/>
          <a:p>
            <a:pPr algn="ctr"/>
            <a:r>
              <a:rPr lang="en-US" sz="4000" dirty="0">
                <a:latin typeface="David" pitchFamily="34" charset="-79"/>
                <a:cs typeface="David" pitchFamily="34" charset="-79"/>
              </a:rPr>
              <a:t>Go in Peace</a:t>
            </a:r>
          </a:p>
          <a:p>
            <a:pPr algn="ctr"/>
            <a:r>
              <a:rPr lang="en-US" sz="3200" dirty="0">
                <a:latin typeface="David" pitchFamily="34" charset="-79"/>
                <a:cs typeface="David" pitchFamily="34" charset="-79"/>
              </a:rPr>
              <a:t>Luke 7:50</a:t>
            </a:r>
          </a:p>
        </p:txBody>
      </p:sp>
      <p:pic>
        <p:nvPicPr>
          <p:cNvPr id="7" name="Picture 6" descr="woman wiping tears 19.jpg"/>
          <p:cNvPicPr>
            <a:picLocks noChangeAspect="1"/>
          </p:cNvPicPr>
          <p:nvPr/>
        </p:nvPicPr>
        <p:blipFill>
          <a:blip r:embed="rId2" cstate="print"/>
          <a:stretch>
            <a:fillRect/>
          </a:stretch>
        </p:blipFill>
        <p:spPr>
          <a:xfrm>
            <a:off x="5791200" y="381000"/>
            <a:ext cx="3901440" cy="5193792"/>
          </a:xfrm>
          <a:prstGeom prst="rect">
            <a:avLst/>
          </a:prstGeom>
        </p:spPr>
      </p:pic>
    </p:spTree>
    <p:extLst>
      <p:ext uri="{BB962C8B-B14F-4D97-AF65-F5344CB8AC3E}">
        <p14:creationId xmlns:p14="http://schemas.microsoft.com/office/powerpoint/2010/main" val="194022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22052" y="1417092"/>
            <a:ext cx="5461373" cy="3785652"/>
          </a:xfrm>
          <a:prstGeom prst="rect">
            <a:avLst/>
          </a:prstGeom>
          <a:noFill/>
        </p:spPr>
        <p:txBody>
          <a:bodyPr wrap="square" rtlCol="0">
            <a:spAutoFit/>
          </a:bodyPr>
          <a:lstStyle/>
          <a:p>
            <a:pPr algn="ctr"/>
            <a:r>
              <a:rPr lang="en-US" sz="4000" dirty="0">
                <a:latin typeface="David" pitchFamily="34" charset="-79"/>
                <a:cs typeface="David" pitchFamily="34" charset="-79"/>
              </a:rPr>
              <a:t>The woman is not offering her love hoping to receive forgiveness. Rather, she has already received forgiveness.</a:t>
            </a:r>
            <a:endParaRPr lang="en-US" sz="3200" dirty="0">
              <a:latin typeface="David" pitchFamily="34" charset="-79"/>
              <a:cs typeface="David" pitchFamily="34" charset="-79"/>
            </a:endParaRPr>
          </a:p>
        </p:txBody>
      </p:sp>
      <p:pic>
        <p:nvPicPr>
          <p:cNvPr id="6" name="Picture 5" descr="woman-with-veil.jpg"/>
          <p:cNvPicPr>
            <a:picLocks noChangeAspect="1"/>
          </p:cNvPicPr>
          <p:nvPr/>
        </p:nvPicPr>
        <p:blipFill>
          <a:blip r:embed="rId2" cstate="print"/>
          <a:stretch>
            <a:fillRect/>
          </a:stretch>
        </p:blipFill>
        <p:spPr>
          <a:xfrm>
            <a:off x="424773" y="1008530"/>
            <a:ext cx="5671227" cy="4040749"/>
          </a:xfrm>
          <a:prstGeom prst="rect">
            <a:avLst/>
          </a:prstGeom>
        </p:spPr>
      </p:pic>
    </p:spTree>
    <p:extLst>
      <p:ext uri="{BB962C8B-B14F-4D97-AF65-F5344CB8AC3E}">
        <p14:creationId xmlns:p14="http://schemas.microsoft.com/office/powerpoint/2010/main" val="15200139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57400" y="228600"/>
            <a:ext cx="8077200" cy="6247864"/>
          </a:xfrm>
          <a:prstGeom prst="rect">
            <a:avLst/>
          </a:prstGeom>
          <a:noFill/>
        </p:spPr>
        <p:txBody>
          <a:bodyPr wrap="square" rtlCol="0">
            <a:spAutoFit/>
          </a:bodyPr>
          <a:lstStyle/>
          <a:p>
            <a:pPr algn="ctr"/>
            <a:r>
              <a:rPr lang="en-US" sz="4000" dirty="0">
                <a:latin typeface="David" pitchFamily="34" charset="-79"/>
                <a:cs typeface="David" pitchFamily="34" charset="-79"/>
              </a:rPr>
              <a:t>“It happened when she believed and was baptized in his name; it happened when she repented with full purpose of heart…</a:t>
            </a:r>
          </a:p>
          <a:p>
            <a:pPr algn="ctr"/>
            <a:endParaRPr lang="en-US" sz="4000" dirty="0">
              <a:latin typeface="David" pitchFamily="34" charset="-79"/>
              <a:cs typeface="David" pitchFamily="34" charset="-79"/>
            </a:endParaRPr>
          </a:p>
          <a:p>
            <a:pPr algn="ctr"/>
            <a:r>
              <a:rPr lang="en-US" sz="4000" dirty="0">
                <a:latin typeface="David" pitchFamily="34" charset="-79"/>
                <a:cs typeface="David" pitchFamily="34" charset="-79"/>
              </a:rPr>
              <a:t>She was now free from the from the crushing burden of her many offenses; who now walked into newness of life because of him whose feet she now kissed.”</a:t>
            </a:r>
            <a:r>
              <a:rPr lang="en-US" sz="3200" dirty="0"/>
              <a:t> </a:t>
            </a:r>
          </a:p>
        </p:txBody>
      </p:sp>
      <p:sp>
        <p:nvSpPr>
          <p:cNvPr id="2" name="Rectangle 1"/>
          <p:cNvSpPr/>
          <p:nvPr/>
        </p:nvSpPr>
        <p:spPr>
          <a:xfrm>
            <a:off x="6096000" y="6488668"/>
            <a:ext cx="6096000" cy="369332"/>
          </a:xfrm>
          <a:prstGeom prst="rect">
            <a:avLst/>
          </a:prstGeom>
        </p:spPr>
        <p:txBody>
          <a:bodyPr>
            <a:spAutoFit/>
          </a:bodyPr>
          <a:lstStyle/>
          <a:p>
            <a:pPr algn="r" fontAlgn="base"/>
            <a:r>
              <a:rPr lang="en-US" dirty="0">
                <a:latin typeface="Open Sans"/>
              </a:rPr>
              <a:t>(2)</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0069" y="228600"/>
            <a:ext cx="1266265" cy="1767495"/>
          </a:xfrm>
          <a:prstGeom prst="rect">
            <a:avLst/>
          </a:prstGeom>
        </p:spPr>
      </p:pic>
    </p:spTree>
    <p:extLst>
      <p:ext uri="{BB962C8B-B14F-4D97-AF65-F5344CB8AC3E}">
        <p14:creationId xmlns:p14="http://schemas.microsoft.com/office/powerpoint/2010/main" val="377502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981200" y="381000"/>
            <a:ext cx="4572000" cy="6247864"/>
          </a:xfrm>
          <a:prstGeom prst="rect">
            <a:avLst/>
          </a:prstGeom>
          <a:noFill/>
        </p:spPr>
        <p:txBody>
          <a:bodyPr wrap="square" rtlCol="0">
            <a:spAutoFit/>
          </a:bodyPr>
          <a:lstStyle/>
          <a:p>
            <a:pPr algn="ctr"/>
            <a:r>
              <a:rPr lang="en-US" sz="4000" dirty="0">
                <a:latin typeface="David" pitchFamily="34" charset="-79"/>
                <a:cs typeface="David" pitchFamily="34" charset="-79"/>
              </a:rPr>
              <a:t>You keep track of all my sorrows.</a:t>
            </a:r>
          </a:p>
          <a:p>
            <a:pPr algn="ctr"/>
            <a:br>
              <a:rPr lang="en-US" sz="4000" dirty="0">
                <a:latin typeface="David" pitchFamily="34" charset="-79"/>
                <a:cs typeface="David" pitchFamily="34" charset="-79"/>
              </a:rPr>
            </a:br>
            <a:r>
              <a:rPr lang="en-US" sz="4000" dirty="0">
                <a:latin typeface="David" pitchFamily="34" charset="-79"/>
                <a:cs typeface="David" pitchFamily="34" charset="-79"/>
              </a:rPr>
              <a:t>You have collected all my tears in your bottle.</a:t>
            </a:r>
          </a:p>
          <a:p>
            <a:pPr algn="ctr"/>
            <a:br>
              <a:rPr lang="en-US" sz="4000" dirty="0">
                <a:latin typeface="David" pitchFamily="34" charset="-79"/>
                <a:cs typeface="David" pitchFamily="34" charset="-79"/>
              </a:rPr>
            </a:br>
            <a:r>
              <a:rPr lang="en-US" sz="4000" dirty="0">
                <a:latin typeface="David" pitchFamily="34" charset="-79"/>
                <a:cs typeface="David" pitchFamily="34" charset="-79"/>
              </a:rPr>
              <a:t>You have recorded each one in your book.</a:t>
            </a:r>
          </a:p>
        </p:txBody>
      </p:sp>
      <p:pic>
        <p:nvPicPr>
          <p:cNvPr id="5" name="Picture 4" descr="imagesCA3A7AZH.jpg"/>
          <p:cNvPicPr>
            <a:picLocks noChangeAspect="1"/>
          </p:cNvPicPr>
          <p:nvPr/>
        </p:nvPicPr>
        <p:blipFill>
          <a:blip r:embed="rId2" cstate="print"/>
          <a:srcRect r="38833" b="5030"/>
          <a:stretch>
            <a:fillRect/>
          </a:stretch>
        </p:blipFill>
        <p:spPr>
          <a:xfrm>
            <a:off x="7081934" y="104233"/>
            <a:ext cx="4282751" cy="6649534"/>
          </a:xfrm>
          <a:prstGeom prst="rect">
            <a:avLst/>
          </a:prstGeom>
        </p:spPr>
      </p:pic>
    </p:spTree>
    <p:extLst>
      <p:ext uri="{BB962C8B-B14F-4D97-AF65-F5344CB8AC3E}">
        <p14:creationId xmlns:p14="http://schemas.microsoft.com/office/powerpoint/2010/main" val="137873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1121"/>
            <a:ext cx="4663728" cy="369332"/>
          </a:xfrm>
          <a:prstGeom prst="rect">
            <a:avLst/>
          </a:prstGeom>
          <a:noFill/>
        </p:spPr>
        <p:txBody>
          <a:bodyPr wrap="square" rtlCol="0">
            <a:spAutoFit/>
          </a:bodyPr>
          <a:lstStyle/>
          <a:p>
            <a:r>
              <a:rPr lang="en-US" dirty="0">
                <a:solidFill>
                  <a:schemeClr val="bg1"/>
                </a:solidFill>
              </a:rPr>
              <a:t> John 6:24-65—Ruins of Capernaum</a:t>
            </a:r>
          </a:p>
        </p:txBody>
      </p:sp>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The Savior’s “Own City”</a:t>
            </a:r>
          </a:p>
        </p:txBody>
      </p:sp>
      <p:sp>
        <p:nvSpPr>
          <p:cNvPr id="5" name="Rectangle 4"/>
          <p:cNvSpPr/>
          <p:nvPr/>
        </p:nvSpPr>
        <p:spPr>
          <a:xfrm>
            <a:off x="4663728" y="1603833"/>
            <a:ext cx="5481757" cy="2031325"/>
          </a:xfrm>
          <a:prstGeom prst="rect">
            <a:avLst/>
          </a:prstGeom>
        </p:spPr>
        <p:txBody>
          <a:bodyPr wrap="square">
            <a:spAutoFit/>
          </a:bodyPr>
          <a:lstStyle/>
          <a:p>
            <a:r>
              <a:rPr lang="en-US" b="0" i="0" dirty="0">
                <a:solidFill>
                  <a:schemeClr val="bg1"/>
                </a:solidFill>
                <a:effectLst/>
                <a:latin typeface="Open Sans"/>
              </a:rPr>
              <a:t>It was a prosperous town, located on the famous Roman road, the Via Maris (the Way of the Sea), which linked ancient Egypt with Syria and Mesopotamia. </a:t>
            </a:r>
          </a:p>
          <a:p>
            <a:endParaRPr lang="en-US" dirty="0">
              <a:solidFill>
                <a:schemeClr val="bg1"/>
              </a:solidFill>
              <a:latin typeface="Open Sans"/>
            </a:endParaRPr>
          </a:p>
          <a:p>
            <a:r>
              <a:rPr lang="en-US" b="0" i="0" dirty="0">
                <a:solidFill>
                  <a:schemeClr val="bg1"/>
                </a:solidFill>
                <a:effectLst/>
                <a:latin typeface="Open Sans"/>
              </a:rPr>
              <a:t>It was the home of Peter, the chief Apostle, and his brother Andrew, another of the Twelve Apostles. </a:t>
            </a:r>
            <a:endParaRPr lang="en-US" dirty="0">
              <a:solidFill>
                <a:schemeClr val="bg1"/>
              </a:solidFill>
            </a:endParaRPr>
          </a:p>
        </p:txBody>
      </p:sp>
      <p:sp>
        <p:nvSpPr>
          <p:cNvPr id="8" name="Rectangle 7"/>
          <p:cNvSpPr/>
          <p:nvPr/>
        </p:nvSpPr>
        <p:spPr>
          <a:xfrm>
            <a:off x="3026227" y="911165"/>
            <a:ext cx="6096000" cy="369332"/>
          </a:xfrm>
          <a:prstGeom prst="rect">
            <a:avLst/>
          </a:prstGeom>
        </p:spPr>
        <p:txBody>
          <a:bodyPr>
            <a:spAutoFit/>
          </a:bodyPr>
          <a:lstStyle/>
          <a:p>
            <a:pPr algn="ctr"/>
            <a:r>
              <a:rPr lang="en-US" b="0" i="0" u="none" strike="noStrike" dirty="0">
                <a:solidFill>
                  <a:schemeClr val="bg1"/>
                </a:solidFill>
                <a:effectLst/>
                <a:latin typeface="Open Sans"/>
              </a:rPr>
              <a:t>Matthew 9:1</a:t>
            </a:r>
            <a:endParaRPr lang="en-US" b="0" i="0" dirty="0">
              <a:solidFill>
                <a:schemeClr val="bg1"/>
              </a:solidFill>
              <a:effectLst/>
              <a:latin typeface="Open Sans"/>
            </a:endParaRPr>
          </a:p>
        </p:txBody>
      </p:sp>
      <p:pic>
        <p:nvPicPr>
          <p:cNvPr id="4100" name="Picture 4" descr="http://www.bibleplaces.com/wp-content/uploads/2015/07/Capernaum-synagogue-tb011500020-bibleplac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02" b="10476"/>
          <a:stretch/>
        </p:blipFill>
        <p:spPr bwMode="auto">
          <a:xfrm>
            <a:off x="190159" y="1280497"/>
            <a:ext cx="4283411" cy="28701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uins of a Capernaum synagog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0015" y="3680275"/>
            <a:ext cx="4286250" cy="30861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94015" y="4483144"/>
            <a:ext cx="6096000" cy="1477328"/>
          </a:xfrm>
          <a:prstGeom prst="rect">
            <a:avLst/>
          </a:prstGeom>
        </p:spPr>
        <p:txBody>
          <a:bodyPr>
            <a:spAutoFit/>
          </a:bodyPr>
          <a:lstStyle/>
          <a:p>
            <a:r>
              <a:rPr lang="en-US" b="0" i="0" dirty="0">
                <a:solidFill>
                  <a:schemeClr val="bg1"/>
                </a:solidFill>
                <a:effectLst/>
                <a:latin typeface="Open Sans"/>
              </a:rPr>
              <a:t>Jesus delivered a powerful discourse at the synagogue located in Capernaum. </a:t>
            </a:r>
          </a:p>
          <a:p>
            <a:endParaRPr lang="en-US" dirty="0">
              <a:solidFill>
                <a:schemeClr val="bg1"/>
              </a:solidFill>
              <a:latin typeface="Open Sans"/>
            </a:endParaRPr>
          </a:p>
          <a:p>
            <a:r>
              <a:rPr lang="en-US" b="0" i="0" dirty="0">
                <a:solidFill>
                  <a:schemeClr val="bg1"/>
                </a:solidFill>
                <a:effectLst/>
                <a:latin typeface="Open Sans"/>
              </a:rPr>
              <a:t>More recorded miracles occurred at Capernaum than at any other site. (5)</a:t>
            </a:r>
            <a:endParaRPr lang="en-US" dirty="0">
              <a:solidFill>
                <a:schemeClr val="bg1"/>
              </a:solidFill>
            </a:endParaRPr>
          </a:p>
        </p:txBody>
      </p:sp>
    </p:spTree>
    <p:extLst>
      <p:ext uri="{BB962C8B-B14F-4D97-AF65-F5344CB8AC3E}">
        <p14:creationId xmlns:p14="http://schemas.microsoft.com/office/powerpoint/2010/main" val="55162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3703461"/>
            <a:ext cx="9731188" cy="2308324"/>
          </a:xfrm>
          <a:prstGeom prst="rect">
            <a:avLst/>
          </a:prstGeom>
          <a:noFill/>
        </p:spPr>
        <p:txBody>
          <a:bodyPr wrap="square" rtlCol="0">
            <a:spAutoFit/>
          </a:bodyPr>
          <a:lstStyle/>
          <a:p>
            <a:r>
              <a:rPr lang="en-US" sz="3600" i="1" dirty="0">
                <a:latin typeface="David" pitchFamily="34" charset="-79"/>
                <a:cs typeface="David" pitchFamily="34" charset="-79"/>
              </a:rPr>
              <a:t>“…And never, until I did cry out unto the Lord Jesus Christ for mercy, did I receive a remission of my sins. But behold, I did cry unto him and I did find peace to my soul.” Alma 38:8</a:t>
            </a:r>
          </a:p>
        </p:txBody>
      </p:sp>
      <p:pic>
        <p:nvPicPr>
          <p:cNvPr id="6" name="Picture 5" descr="tear3.jpg"/>
          <p:cNvPicPr>
            <a:picLocks noChangeAspect="1"/>
          </p:cNvPicPr>
          <p:nvPr/>
        </p:nvPicPr>
        <p:blipFill>
          <a:blip r:embed="rId2" cstate="print"/>
          <a:stretch>
            <a:fillRect/>
          </a:stretch>
        </p:blipFill>
        <p:spPr>
          <a:xfrm>
            <a:off x="3962401" y="381000"/>
            <a:ext cx="3962401" cy="2974560"/>
          </a:xfrm>
          <a:prstGeom prst="rect">
            <a:avLst/>
          </a:prstGeom>
        </p:spPr>
      </p:pic>
    </p:spTree>
    <p:extLst>
      <p:ext uri="{BB962C8B-B14F-4D97-AF65-F5344CB8AC3E}">
        <p14:creationId xmlns:p14="http://schemas.microsoft.com/office/powerpoint/2010/main" val="33312467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wallpapercave.com/wp/t9LM0aa.png"/>
          <p:cNvPicPr>
            <a:picLocks noChangeAspect="1" noChangeArrowheads="1"/>
          </p:cNvPicPr>
          <p:nvPr/>
        </p:nvPicPr>
        <p:blipFill>
          <a:blip r:embed="rId2" cstate="print">
            <a:duotone>
              <a:schemeClr val="accent4">
                <a:shade val="45000"/>
                <a:satMod val="135000"/>
              </a:schemeClr>
              <a:prstClr val="white"/>
            </a:duotone>
          </a:blip>
          <a:srcRect/>
          <a:stretch>
            <a:fillRect/>
          </a:stretch>
        </p:blipFill>
        <p:spPr bwMode="auto">
          <a:xfrm>
            <a:off x="0" y="0"/>
            <a:ext cx="12192000" cy="6892637"/>
          </a:xfrm>
          <a:prstGeom prst="rect">
            <a:avLst/>
          </a:prstGeom>
          <a:noFill/>
        </p:spPr>
      </p:pic>
      <p:sp>
        <p:nvSpPr>
          <p:cNvPr id="5" name="TextBox 4"/>
          <p:cNvSpPr txBox="1"/>
          <p:nvPr/>
        </p:nvSpPr>
        <p:spPr>
          <a:xfrm>
            <a:off x="0" y="0"/>
            <a:ext cx="12192000" cy="3139321"/>
          </a:xfrm>
          <a:prstGeom prst="rect">
            <a:avLst/>
          </a:prstGeom>
          <a:noFill/>
        </p:spPr>
        <p:txBody>
          <a:bodyPr wrap="square" rtlCol="0">
            <a:spAutoFit/>
          </a:bodyPr>
          <a:lstStyle/>
          <a:p>
            <a:r>
              <a:rPr lang="en-US" b="1" dirty="0">
                <a:solidFill>
                  <a:schemeClr val="bg1"/>
                </a:solidFill>
              </a:rPr>
              <a:t>Sources:</a:t>
            </a:r>
          </a:p>
          <a:p>
            <a:pPr marL="342900" indent="-342900">
              <a:buFontTx/>
              <a:buAutoNum type="arabicPeriod"/>
            </a:pPr>
            <a:endParaRPr lang="en-US" b="1" dirty="0">
              <a:solidFill>
                <a:schemeClr val="bg1"/>
              </a:solidFill>
            </a:endParaRPr>
          </a:p>
          <a:p>
            <a:pPr marL="342900" indent="-342900">
              <a:buFontTx/>
              <a:buAutoNum type="arabicPeriod"/>
            </a:pPr>
            <a:r>
              <a:rPr lang="en-US" i="1" dirty="0">
                <a:solidFill>
                  <a:schemeClr val="bg1"/>
                </a:solidFill>
              </a:rPr>
              <a:t>New Testament Student Manual</a:t>
            </a:r>
            <a:r>
              <a:rPr lang="en-US" dirty="0">
                <a:solidFill>
                  <a:schemeClr val="bg1"/>
                </a:solidFill>
              </a:rPr>
              <a:t> [Church Educational System manual, 2014], 153). </a:t>
            </a:r>
          </a:p>
          <a:p>
            <a:pPr marL="342900" indent="-342900">
              <a:buFontTx/>
              <a:buAutoNum type="arabicPeriod"/>
            </a:pPr>
            <a:r>
              <a:rPr lang="en-US" b="1" dirty="0">
                <a:solidFill>
                  <a:schemeClr val="bg1"/>
                </a:solidFill>
              </a:rPr>
              <a:t>Elder Bruce R. McConkie  </a:t>
            </a:r>
            <a:r>
              <a:rPr lang="en-US" b="1" i="1" dirty="0">
                <a:solidFill>
                  <a:schemeClr val="bg1"/>
                </a:solidFill>
              </a:rPr>
              <a:t>The Mortal Messiah pp. 200-201</a:t>
            </a:r>
          </a:p>
          <a:p>
            <a:pPr marL="342900" indent="-342900">
              <a:buFontTx/>
              <a:buAutoNum type="arabicPeriod"/>
            </a:pPr>
            <a:r>
              <a:rPr lang="en-US" dirty="0">
                <a:solidFill>
                  <a:schemeClr val="bg1"/>
                </a:solidFill>
                <a:latin typeface="David" pitchFamily="34" charset="-79"/>
                <a:cs typeface="David" pitchFamily="34" charset="-79"/>
              </a:rPr>
              <a:t>James E. </a:t>
            </a:r>
            <a:r>
              <a:rPr lang="en-US" dirty="0" err="1">
                <a:solidFill>
                  <a:schemeClr val="bg1"/>
                </a:solidFill>
                <a:latin typeface="David" pitchFamily="34" charset="-79"/>
                <a:cs typeface="David" pitchFamily="34" charset="-79"/>
              </a:rPr>
              <a:t>Talmage</a:t>
            </a:r>
            <a:r>
              <a:rPr lang="en-US" dirty="0">
                <a:solidFill>
                  <a:schemeClr val="bg1"/>
                </a:solidFill>
                <a:latin typeface="David" pitchFamily="34" charset="-79"/>
                <a:cs typeface="David" pitchFamily="34" charset="-79"/>
              </a:rPr>
              <a:t> Jesus the Christ p. 261</a:t>
            </a:r>
            <a:endParaRPr lang="en-US" dirty="0">
              <a:solidFill>
                <a:schemeClr val="bg1"/>
              </a:solidFill>
            </a:endParaRPr>
          </a:p>
          <a:p>
            <a:pPr marL="342900" indent="-342900">
              <a:buFontTx/>
              <a:buAutoNum type="arabicPeriod"/>
            </a:pPr>
            <a:endParaRPr lang="en-US" dirty="0">
              <a:solidFill>
                <a:schemeClr val="bg1"/>
              </a:solidFill>
              <a:latin typeface="Open Sans"/>
            </a:endParaRPr>
          </a:p>
          <a:p>
            <a:pPr marL="342900" indent="-342900">
              <a:buFontTx/>
              <a:buAutoNum type="arabicPeriod"/>
            </a:pPr>
            <a:endParaRPr lang="en-US" b="1" dirty="0">
              <a:solidFill>
                <a:schemeClr val="bg1"/>
              </a:solidFill>
            </a:endParaRPr>
          </a:p>
          <a:p>
            <a:pPr marL="342900" indent="-342900">
              <a:buFontTx/>
              <a:buAutoNum type="arabicPeriod"/>
            </a:pPr>
            <a:endParaRPr lang="en-US" b="1" dirty="0">
              <a:solidFill>
                <a:schemeClr val="bg1"/>
              </a:solidFill>
            </a:endParaRPr>
          </a:p>
          <a:p>
            <a:pPr marL="342900" indent="-342900">
              <a:buFontTx/>
              <a:buAutoNum type="arabicPeriod"/>
            </a:pPr>
            <a:endParaRPr lang="en-US" b="1" dirty="0">
              <a:solidFill>
                <a:schemeClr val="bg1"/>
              </a:solidFill>
            </a:endParaRPr>
          </a:p>
          <a:p>
            <a:pPr marL="342900" indent="-342900">
              <a:buAutoNum type="arabicPeriod"/>
            </a:pPr>
            <a:endParaRPr lang="en-US" b="1" dirty="0">
              <a:solidFill>
                <a:schemeClr val="bg1"/>
              </a:solidFill>
            </a:endParaRPr>
          </a:p>
          <a:p>
            <a:endParaRPr lang="en-US" b="1" i="1" dirty="0">
              <a:solidFill>
                <a:schemeClr val="bg1"/>
              </a:solidFill>
            </a:endParaRPr>
          </a:p>
        </p:txBody>
      </p:sp>
    </p:spTree>
    <p:extLst>
      <p:ext uri="{BB962C8B-B14F-4D97-AF65-F5344CB8AC3E}">
        <p14:creationId xmlns:p14="http://schemas.microsoft.com/office/powerpoint/2010/main" val="4467331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97232" y="149085"/>
          <a:ext cx="10434045" cy="2063808"/>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968">
                <a:tc>
                  <a:txBody>
                    <a:bodyPr/>
                    <a:lstStyle/>
                    <a:p>
                      <a:r>
                        <a:rPr lang="en-US" sz="1200" dirty="0"/>
                        <a:t>Jesus</a:t>
                      </a:r>
                      <a:r>
                        <a:rPr lang="en-US" sz="1200" baseline="0" dirty="0"/>
                        <a:t> Goes to Capernaum and Heals Centurion’s Servant</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8:1, 5-13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7:1-10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968">
                <a:tc>
                  <a:txBody>
                    <a:bodyPr/>
                    <a:lstStyle/>
                    <a:p>
                      <a:r>
                        <a:rPr lang="en-US" sz="1200" dirty="0"/>
                        <a:t>Jesus Raises a Widow’s Son from the Dead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7:11-17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968">
                <a:tc>
                  <a:txBody>
                    <a:bodyPr/>
                    <a:lstStyle/>
                    <a:p>
                      <a:r>
                        <a:rPr lang="en-US" sz="1200" dirty="0"/>
                        <a:t>John the Baptist Sends Messenger to Jesus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11:2-6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7:18-23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3968">
                <a:tc>
                  <a:txBody>
                    <a:bodyPr/>
                    <a:lstStyle/>
                    <a:p>
                      <a:r>
                        <a:rPr lang="en-US" sz="1200" dirty="0"/>
                        <a:t>Jesus Testifies of John’s Greatness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11:7-19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7:24-35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3968">
                <a:tc>
                  <a:txBody>
                    <a:bodyPr/>
                    <a:lstStyle/>
                    <a:p>
                      <a:r>
                        <a:rPr lang="en-US" sz="1200" dirty="0"/>
                        <a:t>Woman Anoints Jesus’ Feet with Oil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7:36-50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pSp>
        <p:nvGrpSpPr>
          <p:cNvPr id="3" name="Group 2"/>
          <p:cNvGrpSpPr/>
          <p:nvPr/>
        </p:nvGrpSpPr>
        <p:grpSpPr>
          <a:xfrm>
            <a:off x="897232" y="3038753"/>
            <a:ext cx="10901082" cy="3086101"/>
            <a:chOff x="870338" y="2944624"/>
            <a:chExt cx="10901082" cy="3086101"/>
          </a:xfrm>
        </p:grpSpPr>
        <p:pic>
          <p:nvPicPr>
            <p:cNvPr id="2050" name="Picture 2" descr="ruins of a Capernaum synagog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338" y="2944624"/>
              <a:ext cx="4286250" cy="30861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24489" y="3354760"/>
              <a:ext cx="6446931" cy="1600438"/>
            </a:xfrm>
            <a:prstGeom prst="rect">
              <a:avLst/>
            </a:prstGeom>
          </p:spPr>
          <p:txBody>
            <a:bodyPr wrap="square">
              <a:spAutoFit/>
            </a:bodyPr>
            <a:lstStyle/>
            <a:p>
              <a:r>
                <a:rPr lang="en-US" sz="1400" dirty="0">
                  <a:solidFill>
                    <a:srgbClr val="333333"/>
                  </a:solidFill>
                </a:rPr>
                <a:t>Ruins of Capernaum Synagogue</a:t>
              </a:r>
              <a:r>
                <a:rPr lang="en-US" sz="1400" dirty="0"/>
                <a:t> dating to the fourth or fifth century A.D. Beneath the remains of the white limestone synagogue, the black basalt foundation of an earlier synagogue can be seen. It has been dated to the first century A.D. and is likely the synagogue built by the centurion. </a:t>
              </a:r>
            </a:p>
            <a:p>
              <a:r>
                <a:rPr lang="en-US" sz="1400" dirty="0"/>
                <a:t> In this synagogue, the Savior taught (see Mark 1:21; John 6:59), cast evil spirits out of a man (see Mark 1:21–26), and healed a man with a withered hand (see Mark 2:1; 3:1–5).  New Testament Institute Student Manual Chapter 16</a:t>
              </a:r>
              <a:endParaRPr lang="en-US" sz="1400" dirty="0">
                <a:solidFill>
                  <a:srgbClr val="333333"/>
                </a:solidFill>
              </a:endParaRPr>
            </a:p>
          </p:txBody>
        </p:sp>
      </p:grpSp>
    </p:spTree>
    <p:extLst>
      <p:ext uri="{BB962C8B-B14F-4D97-AF65-F5344CB8AC3E}">
        <p14:creationId xmlns:p14="http://schemas.microsoft.com/office/powerpoint/2010/main" val="20127815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3EC80-1EDB-4907-BC87-5F7716043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Arial Black" panose="020B0A04020102020204" pitchFamily="34" charset="0"/>
              </a:rPr>
              <a:t>Peace Be Still</a:t>
            </a:r>
          </a:p>
          <a:p>
            <a:pPr algn="ctr"/>
            <a:r>
              <a:rPr lang="en-US" sz="6000" dirty="0">
                <a:solidFill>
                  <a:schemeClr val="bg1"/>
                </a:solidFill>
                <a:latin typeface="Arial Black" panose="020B0A04020102020204" pitchFamily="34" charset="0"/>
              </a:rPr>
              <a:t>Mark 4</a:t>
            </a:r>
          </a:p>
        </p:txBody>
      </p:sp>
      <p:grpSp>
        <p:nvGrpSpPr>
          <p:cNvPr id="7" name="Group 6"/>
          <p:cNvGrpSpPr/>
          <p:nvPr/>
        </p:nvGrpSpPr>
        <p:grpSpPr>
          <a:xfrm>
            <a:off x="786749" y="2019441"/>
            <a:ext cx="2704310" cy="4177961"/>
            <a:chOff x="1010045" y="1328920"/>
            <a:chExt cx="2704310" cy="4177961"/>
          </a:xfrm>
        </p:grpSpPr>
        <p:grpSp>
          <p:nvGrpSpPr>
            <p:cNvPr id="8" name="Group 26"/>
            <p:cNvGrpSpPr/>
            <p:nvPr/>
          </p:nvGrpSpPr>
          <p:grpSpPr>
            <a:xfrm rot="20736780">
              <a:off x="1010045" y="1328920"/>
              <a:ext cx="2704310" cy="4177961"/>
              <a:chOff x="2819400" y="3657600"/>
              <a:chExt cx="1447800" cy="2121932"/>
            </a:xfrm>
          </p:grpSpPr>
          <p:sp>
            <p:nvSpPr>
              <p:cNvPr id="21" name="TextBox 20"/>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22" name="Rectangle 21"/>
              <p:cNvSpPr/>
              <p:nvPr/>
            </p:nvSpPr>
            <p:spPr>
              <a:xfrm>
                <a:off x="2819400" y="3687474"/>
                <a:ext cx="1447800" cy="2016431"/>
              </a:xfrm>
              <a:prstGeom prst="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819400" y="3657600"/>
                <a:ext cx="1219200" cy="1975592"/>
              </a:xfrm>
              <a:prstGeom prst="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5" name="Rectangle 24"/>
              <p:cNvSpPr/>
              <p:nvPr/>
            </p:nvSpPr>
            <p:spPr>
              <a:xfrm>
                <a:off x="2819400" y="3657600"/>
                <a:ext cx="131660" cy="203649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36"/>
            <p:cNvGrpSpPr/>
            <p:nvPr/>
          </p:nvGrpSpPr>
          <p:grpSpPr>
            <a:xfrm>
              <a:off x="1143000" y="1828800"/>
              <a:ext cx="1575082" cy="590001"/>
              <a:chOff x="4780748" y="4521645"/>
              <a:chExt cx="2730211" cy="1480667"/>
            </a:xfrm>
          </p:grpSpPr>
          <p:sp>
            <p:nvSpPr>
              <p:cNvPr id="17" name="Freeform 16"/>
              <p:cNvSpPr/>
              <p:nvPr/>
            </p:nvSpPr>
            <p:spPr>
              <a:xfrm rot="19003748">
                <a:off x="5088481" y="4521645"/>
                <a:ext cx="1330943" cy="923215"/>
              </a:xfrm>
              <a:custGeom>
                <a:avLst/>
                <a:gdLst>
                  <a:gd name="connsiteX0" fmla="*/ 735632 w 1719759"/>
                  <a:gd name="connsiteY0" fmla="*/ 0 h 1049312"/>
                  <a:gd name="connsiteX1" fmla="*/ 735632 w 1719759"/>
                  <a:gd name="connsiteY1" fmla="*/ 0 h 1049312"/>
                  <a:gd name="connsiteX2" fmla="*/ 390859 w 1719759"/>
                  <a:gd name="connsiteY2" fmla="*/ 149902 h 1049312"/>
                  <a:gd name="connsiteX3" fmla="*/ 285927 w 1719759"/>
                  <a:gd name="connsiteY3" fmla="*/ 194873 h 1049312"/>
                  <a:gd name="connsiteX4" fmla="*/ 195986 w 1719759"/>
                  <a:gd name="connsiteY4" fmla="*/ 224853 h 1049312"/>
                  <a:gd name="connsiteX5" fmla="*/ 121036 w 1719759"/>
                  <a:gd name="connsiteY5" fmla="*/ 314794 h 1049312"/>
                  <a:gd name="connsiteX6" fmla="*/ 61075 w 1719759"/>
                  <a:gd name="connsiteY6" fmla="*/ 374755 h 1049312"/>
                  <a:gd name="connsiteX7" fmla="*/ 16104 w 1719759"/>
                  <a:gd name="connsiteY7" fmla="*/ 509666 h 1049312"/>
                  <a:gd name="connsiteX8" fmla="*/ 1114 w 1719759"/>
                  <a:gd name="connsiteY8" fmla="*/ 554637 h 1049312"/>
                  <a:gd name="connsiteX9" fmla="*/ 16104 w 1719759"/>
                  <a:gd name="connsiteY9" fmla="*/ 734518 h 1049312"/>
                  <a:gd name="connsiteX10" fmla="*/ 166006 w 1719759"/>
                  <a:gd name="connsiteY10" fmla="*/ 884420 h 1049312"/>
                  <a:gd name="connsiteX11" fmla="*/ 210977 w 1719759"/>
                  <a:gd name="connsiteY11" fmla="*/ 914400 h 1049312"/>
                  <a:gd name="connsiteX12" fmla="*/ 240957 w 1719759"/>
                  <a:gd name="connsiteY12" fmla="*/ 944381 h 1049312"/>
                  <a:gd name="connsiteX13" fmla="*/ 300918 w 1719759"/>
                  <a:gd name="connsiteY13" fmla="*/ 959371 h 1049312"/>
                  <a:gd name="connsiteX14" fmla="*/ 405849 w 1719759"/>
                  <a:gd name="connsiteY14" fmla="*/ 1019332 h 1049312"/>
                  <a:gd name="connsiteX15" fmla="*/ 555750 w 1719759"/>
                  <a:gd name="connsiteY15" fmla="*/ 1049312 h 1049312"/>
                  <a:gd name="connsiteX16" fmla="*/ 1005455 w 1719759"/>
                  <a:gd name="connsiteY16" fmla="*/ 1019332 h 1049312"/>
                  <a:gd name="connsiteX17" fmla="*/ 1050426 w 1719759"/>
                  <a:gd name="connsiteY17" fmla="*/ 1004341 h 1049312"/>
                  <a:gd name="connsiteX18" fmla="*/ 1110386 w 1719759"/>
                  <a:gd name="connsiteY18" fmla="*/ 989351 h 1049312"/>
                  <a:gd name="connsiteX19" fmla="*/ 1155357 w 1719759"/>
                  <a:gd name="connsiteY19" fmla="*/ 974361 h 1049312"/>
                  <a:gd name="connsiteX20" fmla="*/ 1290268 w 1719759"/>
                  <a:gd name="connsiteY20" fmla="*/ 959371 h 1049312"/>
                  <a:gd name="connsiteX21" fmla="*/ 1335239 w 1719759"/>
                  <a:gd name="connsiteY21" fmla="*/ 944381 h 1049312"/>
                  <a:gd name="connsiteX22" fmla="*/ 1425180 w 1719759"/>
                  <a:gd name="connsiteY22" fmla="*/ 839450 h 1049312"/>
                  <a:gd name="connsiteX23" fmla="*/ 1500131 w 1719759"/>
                  <a:gd name="connsiteY23" fmla="*/ 764499 h 1049312"/>
                  <a:gd name="connsiteX24" fmla="*/ 1560091 w 1719759"/>
                  <a:gd name="connsiteY24" fmla="*/ 689548 h 1049312"/>
                  <a:gd name="connsiteX25" fmla="*/ 1620052 w 1719759"/>
                  <a:gd name="connsiteY25" fmla="*/ 674558 h 1049312"/>
                  <a:gd name="connsiteX26" fmla="*/ 1650032 w 1719759"/>
                  <a:gd name="connsiteY26" fmla="*/ 644577 h 1049312"/>
                  <a:gd name="connsiteX27" fmla="*/ 1665022 w 1719759"/>
                  <a:gd name="connsiteY27" fmla="*/ 314794 h 1049312"/>
                  <a:gd name="connsiteX28" fmla="*/ 1605062 w 1719759"/>
                  <a:gd name="connsiteY28" fmla="*/ 164892 h 1049312"/>
                  <a:gd name="connsiteX29" fmla="*/ 1515121 w 1719759"/>
                  <a:gd name="connsiteY29" fmla="*/ 104932 h 1049312"/>
                  <a:gd name="connsiteX30" fmla="*/ 1440170 w 1719759"/>
                  <a:gd name="connsiteY30" fmla="*/ 44971 h 1049312"/>
                  <a:gd name="connsiteX31" fmla="*/ 1380209 w 1719759"/>
                  <a:gd name="connsiteY31" fmla="*/ 29981 h 1049312"/>
                  <a:gd name="connsiteX32" fmla="*/ 1065416 w 1719759"/>
                  <a:gd name="connsiteY32" fmla="*/ 14991 h 1049312"/>
                  <a:gd name="connsiteX33" fmla="*/ 750622 w 1719759"/>
                  <a:gd name="connsiteY33" fmla="*/ 29981 h 1049312"/>
                  <a:gd name="connsiteX34" fmla="*/ 705652 w 1719759"/>
                  <a:gd name="connsiteY34" fmla="*/ 44971 h 1049312"/>
                  <a:gd name="connsiteX35" fmla="*/ 645691 w 1719759"/>
                  <a:gd name="connsiteY35" fmla="*/ 74951 h 1049312"/>
                  <a:gd name="connsiteX36" fmla="*/ 720642 w 1719759"/>
                  <a:gd name="connsiteY36" fmla="*/ 74951 h 1049312"/>
                  <a:gd name="connsiteX37" fmla="*/ 705652 w 1719759"/>
                  <a:gd name="connsiteY37" fmla="*/ 74951 h 104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19759" h="1049312">
                    <a:moveTo>
                      <a:pt x="735632" y="0"/>
                    </a:moveTo>
                    <a:lnTo>
                      <a:pt x="735632" y="0"/>
                    </a:lnTo>
                    <a:cubicBezTo>
                      <a:pt x="432200" y="143731"/>
                      <a:pt x="552733" y="109434"/>
                      <a:pt x="390859" y="149902"/>
                    </a:cubicBezTo>
                    <a:cubicBezTo>
                      <a:pt x="319513" y="197465"/>
                      <a:pt x="373924" y="168474"/>
                      <a:pt x="285927" y="194873"/>
                    </a:cubicBezTo>
                    <a:cubicBezTo>
                      <a:pt x="255658" y="203954"/>
                      <a:pt x="195986" y="224853"/>
                      <a:pt x="195986" y="224853"/>
                    </a:cubicBezTo>
                    <a:cubicBezTo>
                      <a:pt x="101756" y="287673"/>
                      <a:pt x="197111" y="213361"/>
                      <a:pt x="121036" y="314794"/>
                    </a:cubicBezTo>
                    <a:cubicBezTo>
                      <a:pt x="104077" y="337407"/>
                      <a:pt x="61075" y="374755"/>
                      <a:pt x="61075" y="374755"/>
                    </a:cubicBezTo>
                    <a:lnTo>
                      <a:pt x="16104" y="509666"/>
                    </a:lnTo>
                    <a:lnTo>
                      <a:pt x="1114" y="554637"/>
                    </a:lnTo>
                    <a:cubicBezTo>
                      <a:pt x="6111" y="614597"/>
                      <a:pt x="0" y="676545"/>
                      <a:pt x="16104" y="734518"/>
                    </a:cubicBezTo>
                    <a:cubicBezTo>
                      <a:pt x="38816" y="816282"/>
                      <a:pt x="103320" y="842630"/>
                      <a:pt x="166006" y="884420"/>
                    </a:cubicBezTo>
                    <a:cubicBezTo>
                      <a:pt x="180996" y="894413"/>
                      <a:pt x="198238" y="901661"/>
                      <a:pt x="210977" y="914400"/>
                    </a:cubicBezTo>
                    <a:cubicBezTo>
                      <a:pt x="220970" y="924394"/>
                      <a:pt x="228316" y="938060"/>
                      <a:pt x="240957" y="944381"/>
                    </a:cubicBezTo>
                    <a:cubicBezTo>
                      <a:pt x="259384" y="953595"/>
                      <a:pt x="280931" y="954374"/>
                      <a:pt x="300918" y="959371"/>
                    </a:cubicBezTo>
                    <a:cubicBezTo>
                      <a:pt x="338195" y="984222"/>
                      <a:pt x="362379" y="1003031"/>
                      <a:pt x="405849" y="1019332"/>
                    </a:cubicBezTo>
                    <a:cubicBezTo>
                      <a:pt x="441627" y="1032749"/>
                      <a:pt x="524664" y="1044131"/>
                      <a:pt x="555750" y="1049312"/>
                    </a:cubicBezTo>
                    <a:cubicBezTo>
                      <a:pt x="675727" y="1044096"/>
                      <a:pt x="866534" y="1047117"/>
                      <a:pt x="1005455" y="1019332"/>
                    </a:cubicBezTo>
                    <a:cubicBezTo>
                      <a:pt x="1020949" y="1016233"/>
                      <a:pt x="1035233" y="1008682"/>
                      <a:pt x="1050426" y="1004341"/>
                    </a:cubicBezTo>
                    <a:cubicBezTo>
                      <a:pt x="1070235" y="998681"/>
                      <a:pt x="1090577" y="995011"/>
                      <a:pt x="1110386" y="989351"/>
                    </a:cubicBezTo>
                    <a:cubicBezTo>
                      <a:pt x="1125579" y="985010"/>
                      <a:pt x="1139771" y="976959"/>
                      <a:pt x="1155357" y="974361"/>
                    </a:cubicBezTo>
                    <a:cubicBezTo>
                      <a:pt x="1199988" y="966923"/>
                      <a:pt x="1245298" y="964368"/>
                      <a:pt x="1290268" y="959371"/>
                    </a:cubicBezTo>
                    <a:cubicBezTo>
                      <a:pt x="1305258" y="954374"/>
                      <a:pt x="1322381" y="953565"/>
                      <a:pt x="1335239" y="944381"/>
                    </a:cubicBezTo>
                    <a:cubicBezTo>
                      <a:pt x="1419169" y="884431"/>
                      <a:pt x="1372363" y="899812"/>
                      <a:pt x="1425180" y="839450"/>
                    </a:cubicBezTo>
                    <a:cubicBezTo>
                      <a:pt x="1448446" y="812860"/>
                      <a:pt x="1478059" y="792089"/>
                      <a:pt x="1500131" y="764499"/>
                    </a:cubicBezTo>
                    <a:cubicBezTo>
                      <a:pt x="1520118" y="739515"/>
                      <a:pt x="1534495" y="708745"/>
                      <a:pt x="1560091" y="689548"/>
                    </a:cubicBezTo>
                    <a:cubicBezTo>
                      <a:pt x="1576573" y="677187"/>
                      <a:pt x="1600065" y="679555"/>
                      <a:pt x="1620052" y="674558"/>
                    </a:cubicBezTo>
                    <a:cubicBezTo>
                      <a:pt x="1630045" y="664564"/>
                      <a:pt x="1642192" y="656336"/>
                      <a:pt x="1650032" y="644577"/>
                    </a:cubicBezTo>
                    <a:cubicBezTo>
                      <a:pt x="1719759" y="539987"/>
                      <a:pt x="1683429" y="462052"/>
                      <a:pt x="1665022" y="314794"/>
                    </a:cubicBezTo>
                    <a:cubicBezTo>
                      <a:pt x="1663349" y="301414"/>
                      <a:pt x="1624161" y="183991"/>
                      <a:pt x="1605062" y="164892"/>
                    </a:cubicBezTo>
                    <a:cubicBezTo>
                      <a:pt x="1579584" y="139414"/>
                      <a:pt x="1540599" y="130411"/>
                      <a:pt x="1515121" y="104932"/>
                    </a:cubicBezTo>
                    <a:cubicBezTo>
                      <a:pt x="1490943" y="80753"/>
                      <a:pt x="1473265" y="59154"/>
                      <a:pt x="1440170" y="44971"/>
                    </a:cubicBezTo>
                    <a:cubicBezTo>
                      <a:pt x="1421234" y="36856"/>
                      <a:pt x="1400745" y="31624"/>
                      <a:pt x="1380209" y="29981"/>
                    </a:cubicBezTo>
                    <a:cubicBezTo>
                      <a:pt x="1275494" y="21604"/>
                      <a:pt x="1170347" y="19988"/>
                      <a:pt x="1065416" y="14991"/>
                    </a:cubicBezTo>
                    <a:cubicBezTo>
                      <a:pt x="960485" y="19988"/>
                      <a:pt x="855309" y="21257"/>
                      <a:pt x="750622" y="29981"/>
                    </a:cubicBezTo>
                    <a:cubicBezTo>
                      <a:pt x="734876" y="31293"/>
                      <a:pt x="719785" y="37905"/>
                      <a:pt x="705652" y="44971"/>
                    </a:cubicBezTo>
                    <a:cubicBezTo>
                      <a:pt x="640148" y="77723"/>
                      <a:pt x="683240" y="74951"/>
                      <a:pt x="645691" y="74951"/>
                    </a:cubicBezTo>
                    <a:lnTo>
                      <a:pt x="720642" y="74951"/>
                    </a:lnTo>
                    <a:lnTo>
                      <a:pt x="705652" y="74951"/>
                    </a:lnTo>
                  </a:path>
                </a:pathLst>
              </a:custGeom>
              <a:solidFill>
                <a:schemeClr val="bg1">
                  <a:lumMod val="7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4780748" y="4886793"/>
                <a:ext cx="1719759" cy="1049312"/>
              </a:xfrm>
              <a:custGeom>
                <a:avLst/>
                <a:gdLst>
                  <a:gd name="connsiteX0" fmla="*/ 735632 w 1719759"/>
                  <a:gd name="connsiteY0" fmla="*/ 0 h 1049312"/>
                  <a:gd name="connsiteX1" fmla="*/ 735632 w 1719759"/>
                  <a:gd name="connsiteY1" fmla="*/ 0 h 1049312"/>
                  <a:gd name="connsiteX2" fmla="*/ 390859 w 1719759"/>
                  <a:gd name="connsiteY2" fmla="*/ 149902 h 1049312"/>
                  <a:gd name="connsiteX3" fmla="*/ 285927 w 1719759"/>
                  <a:gd name="connsiteY3" fmla="*/ 194873 h 1049312"/>
                  <a:gd name="connsiteX4" fmla="*/ 195986 w 1719759"/>
                  <a:gd name="connsiteY4" fmla="*/ 224853 h 1049312"/>
                  <a:gd name="connsiteX5" fmla="*/ 121036 w 1719759"/>
                  <a:gd name="connsiteY5" fmla="*/ 314794 h 1049312"/>
                  <a:gd name="connsiteX6" fmla="*/ 61075 w 1719759"/>
                  <a:gd name="connsiteY6" fmla="*/ 374755 h 1049312"/>
                  <a:gd name="connsiteX7" fmla="*/ 16104 w 1719759"/>
                  <a:gd name="connsiteY7" fmla="*/ 509666 h 1049312"/>
                  <a:gd name="connsiteX8" fmla="*/ 1114 w 1719759"/>
                  <a:gd name="connsiteY8" fmla="*/ 554637 h 1049312"/>
                  <a:gd name="connsiteX9" fmla="*/ 16104 w 1719759"/>
                  <a:gd name="connsiteY9" fmla="*/ 734518 h 1049312"/>
                  <a:gd name="connsiteX10" fmla="*/ 166006 w 1719759"/>
                  <a:gd name="connsiteY10" fmla="*/ 884420 h 1049312"/>
                  <a:gd name="connsiteX11" fmla="*/ 210977 w 1719759"/>
                  <a:gd name="connsiteY11" fmla="*/ 914400 h 1049312"/>
                  <a:gd name="connsiteX12" fmla="*/ 240957 w 1719759"/>
                  <a:gd name="connsiteY12" fmla="*/ 944381 h 1049312"/>
                  <a:gd name="connsiteX13" fmla="*/ 300918 w 1719759"/>
                  <a:gd name="connsiteY13" fmla="*/ 959371 h 1049312"/>
                  <a:gd name="connsiteX14" fmla="*/ 405849 w 1719759"/>
                  <a:gd name="connsiteY14" fmla="*/ 1019332 h 1049312"/>
                  <a:gd name="connsiteX15" fmla="*/ 555750 w 1719759"/>
                  <a:gd name="connsiteY15" fmla="*/ 1049312 h 1049312"/>
                  <a:gd name="connsiteX16" fmla="*/ 1005455 w 1719759"/>
                  <a:gd name="connsiteY16" fmla="*/ 1019332 h 1049312"/>
                  <a:gd name="connsiteX17" fmla="*/ 1050426 w 1719759"/>
                  <a:gd name="connsiteY17" fmla="*/ 1004341 h 1049312"/>
                  <a:gd name="connsiteX18" fmla="*/ 1110386 w 1719759"/>
                  <a:gd name="connsiteY18" fmla="*/ 989351 h 1049312"/>
                  <a:gd name="connsiteX19" fmla="*/ 1155357 w 1719759"/>
                  <a:gd name="connsiteY19" fmla="*/ 974361 h 1049312"/>
                  <a:gd name="connsiteX20" fmla="*/ 1290268 w 1719759"/>
                  <a:gd name="connsiteY20" fmla="*/ 959371 h 1049312"/>
                  <a:gd name="connsiteX21" fmla="*/ 1335239 w 1719759"/>
                  <a:gd name="connsiteY21" fmla="*/ 944381 h 1049312"/>
                  <a:gd name="connsiteX22" fmla="*/ 1425180 w 1719759"/>
                  <a:gd name="connsiteY22" fmla="*/ 839450 h 1049312"/>
                  <a:gd name="connsiteX23" fmla="*/ 1500131 w 1719759"/>
                  <a:gd name="connsiteY23" fmla="*/ 764499 h 1049312"/>
                  <a:gd name="connsiteX24" fmla="*/ 1560091 w 1719759"/>
                  <a:gd name="connsiteY24" fmla="*/ 689548 h 1049312"/>
                  <a:gd name="connsiteX25" fmla="*/ 1620052 w 1719759"/>
                  <a:gd name="connsiteY25" fmla="*/ 674558 h 1049312"/>
                  <a:gd name="connsiteX26" fmla="*/ 1650032 w 1719759"/>
                  <a:gd name="connsiteY26" fmla="*/ 644577 h 1049312"/>
                  <a:gd name="connsiteX27" fmla="*/ 1665022 w 1719759"/>
                  <a:gd name="connsiteY27" fmla="*/ 314794 h 1049312"/>
                  <a:gd name="connsiteX28" fmla="*/ 1605062 w 1719759"/>
                  <a:gd name="connsiteY28" fmla="*/ 164892 h 1049312"/>
                  <a:gd name="connsiteX29" fmla="*/ 1515121 w 1719759"/>
                  <a:gd name="connsiteY29" fmla="*/ 104932 h 1049312"/>
                  <a:gd name="connsiteX30" fmla="*/ 1440170 w 1719759"/>
                  <a:gd name="connsiteY30" fmla="*/ 44971 h 1049312"/>
                  <a:gd name="connsiteX31" fmla="*/ 1380209 w 1719759"/>
                  <a:gd name="connsiteY31" fmla="*/ 29981 h 1049312"/>
                  <a:gd name="connsiteX32" fmla="*/ 1065416 w 1719759"/>
                  <a:gd name="connsiteY32" fmla="*/ 14991 h 1049312"/>
                  <a:gd name="connsiteX33" fmla="*/ 750622 w 1719759"/>
                  <a:gd name="connsiteY33" fmla="*/ 29981 h 1049312"/>
                  <a:gd name="connsiteX34" fmla="*/ 705652 w 1719759"/>
                  <a:gd name="connsiteY34" fmla="*/ 44971 h 1049312"/>
                  <a:gd name="connsiteX35" fmla="*/ 645691 w 1719759"/>
                  <a:gd name="connsiteY35" fmla="*/ 74951 h 1049312"/>
                  <a:gd name="connsiteX36" fmla="*/ 720642 w 1719759"/>
                  <a:gd name="connsiteY36" fmla="*/ 74951 h 1049312"/>
                  <a:gd name="connsiteX37" fmla="*/ 705652 w 1719759"/>
                  <a:gd name="connsiteY37" fmla="*/ 74951 h 104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19759" h="1049312">
                    <a:moveTo>
                      <a:pt x="735632" y="0"/>
                    </a:moveTo>
                    <a:lnTo>
                      <a:pt x="735632" y="0"/>
                    </a:lnTo>
                    <a:cubicBezTo>
                      <a:pt x="432200" y="143731"/>
                      <a:pt x="552733" y="109434"/>
                      <a:pt x="390859" y="149902"/>
                    </a:cubicBezTo>
                    <a:cubicBezTo>
                      <a:pt x="319513" y="197465"/>
                      <a:pt x="373924" y="168474"/>
                      <a:pt x="285927" y="194873"/>
                    </a:cubicBezTo>
                    <a:cubicBezTo>
                      <a:pt x="255658" y="203954"/>
                      <a:pt x="195986" y="224853"/>
                      <a:pt x="195986" y="224853"/>
                    </a:cubicBezTo>
                    <a:cubicBezTo>
                      <a:pt x="101756" y="287673"/>
                      <a:pt x="197111" y="213361"/>
                      <a:pt x="121036" y="314794"/>
                    </a:cubicBezTo>
                    <a:cubicBezTo>
                      <a:pt x="104077" y="337407"/>
                      <a:pt x="61075" y="374755"/>
                      <a:pt x="61075" y="374755"/>
                    </a:cubicBezTo>
                    <a:lnTo>
                      <a:pt x="16104" y="509666"/>
                    </a:lnTo>
                    <a:lnTo>
                      <a:pt x="1114" y="554637"/>
                    </a:lnTo>
                    <a:cubicBezTo>
                      <a:pt x="6111" y="614597"/>
                      <a:pt x="0" y="676545"/>
                      <a:pt x="16104" y="734518"/>
                    </a:cubicBezTo>
                    <a:cubicBezTo>
                      <a:pt x="38816" y="816282"/>
                      <a:pt x="103320" y="842630"/>
                      <a:pt x="166006" y="884420"/>
                    </a:cubicBezTo>
                    <a:cubicBezTo>
                      <a:pt x="180996" y="894413"/>
                      <a:pt x="198238" y="901661"/>
                      <a:pt x="210977" y="914400"/>
                    </a:cubicBezTo>
                    <a:cubicBezTo>
                      <a:pt x="220970" y="924394"/>
                      <a:pt x="228316" y="938060"/>
                      <a:pt x="240957" y="944381"/>
                    </a:cubicBezTo>
                    <a:cubicBezTo>
                      <a:pt x="259384" y="953595"/>
                      <a:pt x="280931" y="954374"/>
                      <a:pt x="300918" y="959371"/>
                    </a:cubicBezTo>
                    <a:cubicBezTo>
                      <a:pt x="338195" y="984222"/>
                      <a:pt x="362379" y="1003031"/>
                      <a:pt x="405849" y="1019332"/>
                    </a:cubicBezTo>
                    <a:cubicBezTo>
                      <a:pt x="441627" y="1032749"/>
                      <a:pt x="524664" y="1044131"/>
                      <a:pt x="555750" y="1049312"/>
                    </a:cubicBezTo>
                    <a:cubicBezTo>
                      <a:pt x="675727" y="1044096"/>
                      <a:pt x="866534" y="1047117"/>
                      <a:pt x="1005455" y="1019332"/>
                    </a:cubicBezTo>
                    <a:cubicBezTo>
                      <a:pt x="1020949" y="1016233"/>
                      <a:pt x="1035233" y="1008682"/>
                      <a:pt x="1050426" y="1004341"/>
                    </a:cubicBezTo>
                    <a:cubicBezTo>
                      <a:pt x="1070235" y="998681"/>
                      <a:pt x="1090577" y="995011"/>
                      <a:pt x="1110386" y="989351"/>
                    </a:cubicBezTo>
                    <a:cubicBezTo>
                      <a:pt x="1125579" y="985010"/>
                      <a:pt x="1139771" y="976959"/>
                      <a:pt x="1155357" y="974361"/>
                    </a:cubicBezTo>
                    <a:cubicBezTo>
                      <a:pt x="1199988" y="966923"/>
                      <a:pt x="1245298" y="964368"/>
                      <a:pt x="1290268" y="959371"/>
                    </a:cubicBezTo>
                    <a:cubicBezTo>
                      <a:pt x="1305258" y="954374"/>
                      <a:pt x="1322381" y="953565"/>
                      <a:pt x="1335239" y="944381"/>
                    </a:cubicBezTo>
                    <a:cubicBezTo>
                      <a:pt x="1419169" y="884431"/>
                      <a:pt x="1372363" y="899812"/>
                      <a:pt x="1425180" y="839450"/>
                    </a:cubicBezTo>
                    <a:cubicBezTo>
                      <a:pt x="1448446" y="812860"/>
                      <a:pt x="1478059" y="792089"/>
                      <a:pt x="1500131" y="764499"/>
                    </a:cubicBezTo>
                    <a:cubicBezTo>
                      <a:pt x="1520118" y="739515"/>
                      <a:pt x="1534495" y="708745"/>
                      <a:pt x="1560091" y="689548"/>
                    </a:cubicBezTo>
                    <a:cubicBezTo>
                      <a:pt x="1576573" y="677187"/>
                      <a:pt x="1600065" y="679555"/>
                      <a:pt x="1620052" y="674558"/>
                    </a:cubicBezTo>
                    <a:cubicBezTo>
                      <a:pt x="1630045" y="664564"/>
                      <a:pt x="1642192" y="656336"/>
                      <a:pt x="1650032" y="644577"/>
                    </a:cubicBezTo>
                    <a:cubicBezTo>
                      <a:pt x="1719759" y="539987"/>
                      <a:pt x="1683429" y="462052"/>
                      <a:pt x="1665022" y="314794"/>
                    </a:cubicBezTo>
                    <a:cubicBezTo>
                      <a:pt x="1663349" y="301414"/>
                      <a:pt x="1624161" y="183991"/>
                      <a:pt x="1605062" y="164892"/>
                    </a:cubicBezTo>
                    <a:cubicBezTo>
                      <a:pt x="1579584" y="139414"/>
                      <a:pt x="1540599" y="130411"/>
                      <a:pt x="1515121" y="104932"/>
                    </a:cubicBezTo>
                    <a:cubicBezTo>
                      <a:pt x="1490943" y="80753"/>
                      <a:pt x="1473265" y="59154"/>
                      <a:pt x="1440170" y="44971"/>
                    </a:cubicBezTo>
                    <a:cubicBezTo>
                      <a:pt x="1421234" y="36856"/>
                      <a:pt x="1400745" y="31624"/>
                      <a:pt x="1380209" y="29981"/>
                    </a:cubicBezTo>
                    <a:cubicBezTo>
                      <a:pt x="1275494" y="21604"/>
                      <a:pt x="1170347" y="19988"/>
                      <a:pt x="1065416" y="14991"/>
                    </a:cubicBezTo>
                    <a:cubicBezTo>
                      <a:pt x="960485" y="19988"/>
                      <a:pt x="855309" y="21257"/>
                      <a:pt x="750622" y="29981"/>
                    </a:cubicBezTo>
                    <a:cubicBezTo>
                      <a:pt x="734876" y="31293"/>
                      <a:pt x="719785" y="37905"/>
                      <a:pt x="705652" y="44971"/>
                    </a:cubicBezTo>
                    <a:cubicBezTo>
                      <a:pt x="640148" y="77723"/>
                      <a:pt x="683240" y="74951"/>
                      <a:pt x="645691" y="74951"/>
                    </a:cubicBezTo>
                    <a:lnTo>
                      <a:pt x="720642" y="74951"/>
                    </a:lnTo>
                    <a:lnTo>
                      <a:pt x="705652" y="74951"/>
                    </a:lnTo>
                  </a:path>
                </a:pathLst>
              </a:custGeom>
              <a:solidFill>
                <a:schemeClr val="bg1">
                  <a:lumMod val="7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rot="19003748">
                <a:off x="5791200" y="4648200"/>
                <a:ext cx="1719759" cy="1354112"/>
              </a:xfrm>
              <a:custGeom>
                <a:avLst/>
                <a:gdLst>
                  <a:gd name="connsiteX0" fmla="*/ 735632 w 1719759"/>
                  <a:gd name="connsiteY0" fmla="*/ 0 h 1049312"/>
                  <a:gd name="connsiteX1" fmla="*/ 735632 w 1719759"/>
                  <a:gd name="connsiteY1" fmla="*/ 0 h 1049312"/>
                  <a:gd name="connsiteX2" fmla="*/ 390859 w 1719759"/>
                  <a:gd name="connsiteY2" fmla="*/ 149902 h 1049312"/>
                  <a:gd name="connsiteX3" fmla="*/ 285927 w 1719759"/>
                  <a:gd name="connsiteY3" fmla="*/ 194873 h 1049312"/>
                  <a:gd name="connsiteX4" fmla="*/ 195986 w 1719759"/>
                  <a:gd name="connsiteY4" fmla="*/ 224853 h 1049312"/>
                  <a:gd name="connsiteX5" fmla="*/ 121036 w 1719759"/>
                  <a:gd name="connsiteY5" fmla="*/ 314794 h 1049312"/>
                  <a:gd name="connsiteX6" fmla="*/ 61075 w 1719759"/>
                  <a:gd name="connsiteY6" fmla="*/ 374755 h 1049312"/>
                  <a:gd name="connsiteX7" fmla="*/ 16104 w 1719759"/>
                  <a:gd name="connsiteY7" fmla="*/ 509666 h 1049312"/>
                  <a:gd name="connsiteX8" fmla="*/ 1114 w 1719759"/>
                  <a:gd name="connsiteY8" fmla="*/ 554637 h 1049312"/>
                  <a:gd name="connsiteX9" fmla="*/ 16104 w 1719759"/>
                  <a:gd name="connsiteY9" fmla="*/ 734518 h 1049312"/>
                  <a:gd name="connsiteX10" fmla="*/ 166006 w 1719759"/>
                  <a:gd name="connsiteY10" fmla="*/ 884420 h 1049312"/>
                  <a:gd name="connsiteX11" fmla="*/ 210977 w 1719759"/>
                  <a:gd name="connsiteY11" fmla="*/ 914400 h 1049312"/>
                  <a:gd name="connsiteX12" fmla="*/ 240957 w 1719759"/>
                  <a:gd name="connsiteY12" fmla="*/ 944381 h 1049312"/>
                  <a:gd name="connsiteX13" fmla="*/ 300918 w 1719759"/>
                  <a:gd name="connsiteY13" fmla="*/ 959371 h 1049312"/>
                  <a:gd name="connsiteX14" fmla="*/ 405849 w 1719759"/>
                  <a:gd name="connsiteY14" fmla="*/ 1019332 h 1049312"/>
                  <a:gd name="connsiteX15" fmla="*/ 555750 w 1719759"/>
                  <a:gd name="connsiteY15" fmla="*/ 1049312 h 1049312"/>
                  <a:gd name="connsiteX16" fmla="*/ 1005455 w 1719759"/>
                  <a:gd name="connsiteY16" fmla="*/ 1019332 h 1049312"/>
                  <a:gd name="connsiteX17" fmla="*/ 1050426 w 1719759"/>
                  <a:gd name="connsiteY17" fmla="*/ 1004341 h 1049312"/>
                  <a:gd name="connsiteX18" fmla="*/ 1110386 w 1719759"/>
                  <a:gd name="connsiteY18" fmla="*/ 989351 h 1049312"/>
                  <a:gd name="connsiteX19" fmla="*/ 1155357 w 1719759"/>
                  <a:gd name="connsiteY19" fmla="*/ 974361 h 1049312"/>
                  <a:gd name="connsiteX20" fmla="*/ 1290268 w 1719759"/>
                  <a:gd name="connsiteY20" fmla="*/ 959371 h 1049312"/>
                  <a:gd name="connsiteX21" fmla="*/ 1335239 w 1719759"/>
                  <a:gd name="connsiteY21" fmla="*/ 944381 h 1049312"/>
                  <a:gd name="connsiteX22" fmla="*/ 1425180 w 1719759"/>
                  <a:gd name="connsiteY22" fmla="*/ 839450 h 1049312"/>
                  <a:gd name="connsiteX23" fmla="*/ 1500131 w 1719759"/>
                  <a:gd name="connsiteY23" fmla="*/ 764499 h 1049312"/>
                  <a:gd name="connsiteX24" fmla="*/ 1560091 w 1719759"/>
                  <a:gd name="connsiteY24" fmla="*/ 689548 h 1049312"/>
                  <a:gd name="connsiteX25" fmla="*/ 1620052 w 1719759"/>
                  <a:gd name="connsiteY25" fmla="*/ 674558 h 1049312"/>
                  <a:gd name="connsiteX26" fmla="*/ 1650032 w 1719759"/>
                  <a:gd name="connsiteY26" fmla="*/ 644577 h 1049312"/>
                  <a:gd name="connsiteX27" fmla="*/ 1665022 w 1719759"/>
                  <a:gd name="connsiteY27" fmla="*/ 314794 h 1049312"/>
                  <a:gd name="connsiteX28" fmla="*/ 1605062 w 1719759"/>
                  <a:gd name="connsiteY28" fmla="*/ 164892 h 1049312"/>
                  <a:gd name="connsiteX29" fmla="*/ 1515121 w 1719759"/>
                  <a:gd name="connsiteY29" fmla="*/ 104932 h 1049312"/>
                  <a:gd name="connsiteX30" fmla="*/ 1440170 w 1719759"/>
                  <a:gd name="connsiteY30" fmla="*/ 44971 h 1049312"/>
                  <a:gd name="connsiteX31" fmla="*/ 1380209 w 1719759"/>
                  <a:gd name="connsiteY31" fmla="*/ 29981 h 1049312"/>
                  <a:gd name="connsiteX32" fmla="*/ 1065416 w 1719759"/>
                  <a:gd name="connsiteY32" fmla="*/ 14991 h 1049312"/>
                  <a:gd name="connsiteX33" fmla="*/ 750622 w 1719759"/>
                  <a:gd name="connsiteY33" fmla="*/ 29981 h 1049312"/>
                  <a:gd name="connsiteX34" fmla="*/ 705652 w 1719759"/>
                  <a:gd name="connsiteY34" fmla="*/ 44971 h 1049312"/>
                  <a:gd name="connsiteX35" fmla="*/ 645691 w 1719759"/>
                  <a:gd name="connsiteY35" fmla="*/ 74951 h 1049312"/>
                  <a:gd name="connsiteX36" fmla="*/ 720642 w 1719759"/>
                  <a:gd name="connsiteY36" fmla="*/ 74951 h 1049312"/>
                  <a:gd name="connsiteX37" fmla="*/ 705652 w 1719759"/>
                  <a:gd name="connsiteY37" fmla="*/ 74951 h 104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19759" h="1049312">
                    <a:moveTo>
                      <a:pt x="735632" y="0"/>
                    </a:moveTo>
                    <a:lnTo>
                      <a:pt x="735632" y="0"/>
                    </a:lnTo>
                    <a:cubicBezTo>
                      <a:pt x="432200" y="143731"/>
                      <a:pt x="552733" y="109434"/>
                      <a:pt x="390859" y="149902"/>
                    </a:cubicBezTo>
                    <a:cubicBezTo>
                      <a:pt x="319513" y="197465"/>
                      <a:pt x="373924" y="168474"/>
                      <a:pt x="285927" y="194873"/>
                    </a:cubicBezTo>
                    <a:cubicBezTo>
                      <a:pt x="255658" y="203954"/>
                      <a:pt x="195986" y="224853"/>
                      <a:pt x="195986" y="224853"/>
                    </a:cubicBezTo>
                    <a:cubicBezTo>
                      <a:pt x="101756" y="287673"/>
                      <a:pt x="197111" y="213361"/>
                      <a:pt x="121036" y="314794"/>
                    </a:cubicBezTo>
                    <a:cubicBezTo>
                      <a:pt x="104077" y="337407"/>
                      <a:pt x="61075" y="374755"/>
                      <a:pt x="61075" y="374755"/>
                    </a:cubicBezTo>
                    <a:lnTo>
                      <a:pt x="16104" y="509666"/>
                    </a:lnTo>
                    <a:lnTo>
                      <a:pt x="1114" y="554637"/>
                    </a:lnTo>
                    <a:cubicBezTo>
                      <a:pt x="6111" y="614597"/>
                      <a:pt x="0" y="676545"/>
                      <a:pt x="16104" y="734518"/>
                    </a:cubicBezTo>
                    <a:cubicBezTo>
                      <a:pt x="38816" y="816282"/>
                      <a:pt x="103320" y="842630"/>
                      <a:pt x="166006" y="884420"/>
                    </a:cubicBezTo>
                    <a:cubicBezTo>
                      <a:pt x="180996" y="894413"/>
                      <a:pt x="198238" y="901661"/>
                      <a:pt x="210977" y="914400"/>
                    </a:cubicBezTo>
                    <a:cubicBezTo>
                      <a:pt x="220970" y="924394"/>
                      <a:pt x="228316" y="938060"/>
                      <a:pt x="240957" y="944381"/>
                    </a:cubicBezTo>
                    <a:cubicBezTo>
                      <a:pt x="259384" y="953595"/>
                      <a:pt x="280931" y="954374"/>
                      <a:pt x="300918" y="959371"/>
                    </a:cubicBezTo>
                    <a:cubicBezTo>
                      <a:pt x="338195" y="984222"/>
                      <a:pt x="362379" y="1003031"/>
                      <a:pt x="405849" y="1019332"/>
                    </a:cubicBezTo>
                    <a:cubicBezTo>
                      <a:pt x="441627" y="1032749"/>
                      <a:pt x="524664" y="1044131"/>
                      <a:pt x="555750" y="1049312"/>
                    </a:cubicBezTo>
                    <a:cubicBezTo>
                      <a:pt x="675727" y="1044096"/>
                      <a:pt x="866534" y="1047117"/>
                      <a:pt x="1005455" y="1019332"/>
                    </a:cubicBezTo>
                    <a:cubicBezTo>
                      <a:pt x="1020949" y="1016233"/>
                      <a:pt x="1035233" y="1008682"/>
                      <a:pt x="1050426" y="1004341"/>
                    </a:cubicBezTo>
                    <a:cubicBezTo>
                      <a:pt x="1070235" y="998681"/>
                      <a:pt x="1090577" y="995011"/>
                      <a:pt x="1110386" y="989351"/>
                    </a:cubicBezTo>
                    <a:cubicBezTo>
                      <a:pt x="1125579" y="985010"/>
                      <a:pt x="1139771" y="976959"/>
                      <a:pt x="1155357" y="974361"/>
                    </a:cubicBezTo>
                    <a:cubicBezTo>
                      <a:pt x="1199988" y="966923"/>
                      <a:pt x="1245298" y="964368"/>
                      <a:pt x="1290268" y="959371"/>
                    </a:cubicBezTo>
                    <a:cubicBezTo>
                      <a:pt x="1305258" y="954374"/>
                      <a:pt x="1322381" y="953565"/>
                      <a:pt x="1335239" y="944381"/>
                    </a:cubicBezTo>
                    <a:cubicBezTo>
                      <a:pt x="1419169" y="884431"/>
                      <a:pt x="1372363" y="899812"/>
                      <a:pt x="1425180" y="839450"/>
                    </a:cubicBezTo>
                    <a:cubicBezTo>
                      <a:pt x="1448446" y="812860"/>
                      <a:pt x="1478059" y="792089"/>
                      <a:pt x="1500131" y="764499"/>
                    </a:cubicBezTo>
                    <a:cubicBezTo>
                      <a:pt x="1520118" y="739515"/>
                      <a:pt x="1534495" y="708745"/>
                      <a:pt x="1560091" y="689548"/>
                    </a:cubicBezTo>
                    <a:cubicBezTo>
                      <a:pt x="1576573" y="677187"/>
                      <a:pt x="1600065" y="679555"/>
                      <a:pt x="1620052" y="674558"/>
                    </a:cubicBezTo>
                    <a:cubicBezTo>
                      <a:pt x="1630045" y="664564"/>
                      <a:pt x="1642192" y="656336"/>
                      <a:pt x="1650032" y="644577"/>
                    </a:cubicBezTo>
                    <a:cubicBezTo>
                      <a:pt x="1719759" y="539987"/>
                      <a:pt x="1683429" y="462052"/>
                      <a:pt x="1665022" y="314794"/>
                    </a:cubicBezTo>
                    <a:cubicBezTo>
                      <a:pt x="1663349" y="301414"/>
                      <a:pt x="1624161" y="183991"/>
                      <a:pt x="1605062" y="164892"/>
                    </a:cubicBezTo>
                    <a:cubicBezTo>
                      <a:pt x="1579584" y="139414"/>
                      <a:pt x="1540599" y="130411"/>
                      <a:pt x="1515121" y="104932"/>
                    </a:cubicBezTo>
                    <a:cubicBezTo>
                      <a:pt x="1490943" y="80753"/>
                      <a:pt x="1473265" y="59154"/>
                      <a:pt x="1440170" y="44971"/>
                    </a:cubicBezTo>
                    <a:cubicBezTo>
                      <a:pt x="1421234" y="36856"/>
                      <a:pt x="1400745" y="31624"/>
                      <a:pt x="1380209" y="29981"/>
                    </a:cubicBezTo>
                    <a:cubicBezTo>
                      <a:pt x="1275494" y="21604"/>
                      <a:pt x="1170347" y="19988"/>
                      <a:pt x="1065416" y="14991"/>
                    </a:cubicBezTo>
                    <a:cubicBezTo>
                      <a:pt x="960485" y="19988"/>
                      <a:pt x="855309" y="21257"/>
                      <a:pt x="750622" y="29981"/>
                    </a:cubicBezTo>
                    <a:cubicBezTo>
                      <a:pt x="734876" y="31293"/>
                      <a:pt x="719785" y="37905"/>
                      <a:pt x="705652" y="44971"/>
                    </a:cubicBezTo>
                    <a:cubicBezTo>
                      <a:pt x="640148" y="77723"/>
                      <a:pt x="683240" y="74951"/>
                      <a:pt x="645691" y="74951"/>
                    </a:cubicBezTo>
                    <a:lnTo>
                      <a:pt x="720642" y="74951"/>
                    </a:lnTo>
                    <a:lnTo>
                      <a:pt x="705652" y="74951"/>
                    </a:lnTo>
                  </a:path>
                </a:pathLst>
              </a:custGeom>
              <a:solidFill>
                <a:schemeClr val="bg1">
                  <a:lumMod val="7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p:cNvSpPr/>
              <p:nvPr/>
            </p:nvSpPr>
            <p:spPr>
              <a:xfrm>
                <a:off x="5638800" y="4876800"/>
                <a:ext cx="457200" cy="381000"/>
              </a:xfrm>
              <a:prstGeom prst="ellipse">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37"/>
            <p:cNvGrpSpPr/>
            <p:nvPr/>
          </p:nvGrpSpPr>
          <p:grpSpPr>
            <a:xfrm rot="20449712">
              <a:off x="1725380" y="2584631"/>
              <a:ext cx="1129921" cy="1417264"/>
              <a:chOff x="4053655" y="1417199"/>
              <a:chExt cx="1129921" cy="1417264"/>
            </a:xfrm>
          </p:grpSpPr>
          <p:sp>
            <p:nvSpPr>
              <p:cNvPr id="13" name="Lightning Bolt 12"/>
              <p:cNvSpPr/>
              <p:nvPr/>
            </p:nvSpPr>
            <p:spPr>
              <a:xfrm rot="12809242">
                <a:off x="4573976" y="1432261"/>
                <a:ext cx="609600" cy="1295400"/>
              </a:xfrm>
              <a:prstGeom prst="lightningBolt">
                <a:avLst/>
              </a:prstGeom>
              <a:solidFill>
                <a:srgbClr val="815D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ghtning Bolt 13"/>
              <p:cNvSpPr/>
              <p:nvPr/>
            </p:nvSpPr>
            <p:spPr>
              <a:xfrm rot="11830632">
                <a:off x="4254122" y="1417199"/>
                <a:ext cx="609600" cy="1295400"/>
              </a:xfrm>
              <a:prstGeom prst="lightningBolt">
                <a:avLst/>
              </a:prstGeom>
              <a:solidFill>
                <a:srgbClr val="815D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ghtning Bolt 14"/>
              <p:cNvSpPr/>
              <p:nvPr/>
            </p:nvSpPr>
            <p:spPr>
              <a:xfrm rot="11830632">
                <a:off x="4053655" y="1539063"/>
                <a:ext cx="609600" cy="1295400"/>
              </a:xfrm>
              <a:prstGeom prst="lightningBolt">
                <a:avLst/>
              </a:prstGeom>
              <a:solidFill>
                <a:srgbClr val="815D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20621390">
                <a:off x="4309590" y="2412215"/>
                <a:ext cx="463197" cy="248133"/>
              </a:xfrm>
              <a:prstGeom prst="ellipse">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20770895">
              <a:off x="1725913" y="4142417"/>
              <a:ext cx="1580845" cy="606170"/>
            </a:xfrm>
            <a:custGeom>
              <a:avLst/>
              <a:gdLst>
                <a:gd name="connsiteX0" fmla="*/ 735632 w 1719759"/>
                <a:gd name="connsiteY0" fmla="*/ 0 h 1049312"/>
                <a:gd name="connsiteX1" fmla="*/ 735632 w 1719759"/>
                <a:gd name="connsiteY1" fmla="*/ 0 h 1049312"/>
                <a:gd name="connsiteX2" fmla="*/ 390859 w 1719759"/>
                <a:gd name="connsiteY2" fmla="*/ 149902 h 1049312"/>
                <a:gd name="connsiteX3" fmla="*/ 285927 w 1719759"/>
                <a:gd name="connsiteY3" fmla="*/ 194873 h 1049312"/>
                <a:gd name="connsiteX4" fmla="*/ 195986 w 1719759"/>
                <a:gd name="connsiteY4" fmla="*/ 224853 h 1049312"/>
                <a:gd name="connsiteX5" fmla="*/ 121036 w 1719759"/>
                <a:gd name="connsiteY5" fmla="*/ 314794 h 1049312"/>
                <a:gd name="connsiteX6" fmla="*/ 61075 w 1719759"/>
                <a:gd name="connsiteY6" fmla="*/ 374755 h 1049312"/>
                <a:gd name="connsiteX7" fmla="*/ 16104 w 1719759"/>
                <a:gd name="connsiteY7" fmla="*/ 509666 h 1049312"/>
                <a:gd name="connsiteX8" fmla="*/ 1114 w 1719759"/>
                <a:gd name="connsiteY8" fmla="*/ 554637 h 1049312"/>
                <a:gd name="connsiteX9" fmla="*/ 16104 w 1719759"/>
                <a:gd name="connsiteY9" fmla="*/ 734518 h 1049312"/>
                <a:gd name="connsiteX10" fmla="*/ 166006 w 1719759"/>
                <a:gd name="connsiteY10" fmla="*/ 884420 h 1049312"/>
                <a:gd name="connsiteX11" fmla="*/ 210977 w 1719759"/>
                <a:gd name="connsiteY11" fmla="*/ 914400 h 1049312"/>
                <a:gd name="connsiteX12" fmla="*/ 240957 w 1719759"/>
                <a:gd name="connsiteY12" fmla="*/ 944381 h 1049312"/>
                <a:gd name="connsiteX13" fmla="*/ 300918 w 1719759"/>
                <a:gd name="connsiteY13" fmla="*/ 959371 h 1049312"/>
                <a:gd name="connsiteX14" fmla="*/ 405849 w 1719759"/>
                <a:gd name="connsiteY14" fmla="*/ 1019332 h 1049312"/>
                <a:gd name="connsiteX15" fmla="*/ 555750 w 1719759"/>
                <a:gd name="connsiteY15" fmla="*/ 1049312 h 1049312"/>
                <a:gd name="connsiteX16" fmla="*/ 1005455 w 1719759"/>
                <a:gd name="connsiteY16" fmla="*/ 1019332 h 1049312"/>
                <a:gd name="connsiteX17" fmla="*/ 1050426 w 1719759"/>
                <a:gd name="connsiteY17" fmla="*/ 1004341 h 1049312"/>
                <a:gd name="connsiteX18" fmla="*/ 1110386 w 1719759"/>
                <a:gd name="connsiteY18" fmla="*/ 989351 h 1049312"/>
                <a:gd name="connsiteX19" fmla="*/ 1155357 w 1719759"/>
                <a:gd name="connsiteY19" fmla="*/ 974361 h 1049312"/>
                <a:gd name="connsiteX20" fmla="*/ 1290268 w 1719759"/>
                <a:gd name="connsiteY20" fmla="*/ 959371 h 1049312"/>
                <a:gd name="connsiteX21" fmla="*/ 1335239 w 1719759"/>
                <a:gd name="connsiteY21" fmla="*/ 944381 h 1049312"/>
                <a:gd name="connsiteX22" fmla="*/ 1425180 w 1719759"/>
                <a:gd name="connsiteY22" fmla="*/ 839450 h 1049312"/>
                <a:gd name="connsiteX23" fmla="*/ 1500131 w 1719759"/>
                <a:gd name="connsiteY23" fmla="*/ 764499 h 1049312"/>
                <a:gd name="connsiteX24" fmla="*/ 1560091 w 1719759"/>
                <a:gd name="connsiteY24" fmla="*/ 689548 h 1049312"/>
                <a:gd name="connsiteX25" fmla="*/ 1620052 w 1719759"/>
                <a:gd name="connsiteY25" fmla="*/ 674558 h 1049312"/>
                <a:gd name="connsiteX26" fmla="*/ 1650032 w 1719759"/>
                <a:gd name="connsiteY26" fmla="*/ 644577 h 1049312"/>
                <a:gd name="connsiteX27" fmla="*/ 1665022 w 1719759"/>
                <a:gd name="connsiteY27" fmla="*/ 314794 h 1049312"/>
                <a:gd name="connsiteX28" fmla="*/ 1605062 w 1719759"/>
                <a:gd name="connsiteY28" fmla="*/ 164892 h 1049312"/>
                <a:gd name="connsiteX29" fmla="*/ 1515121 w 1719759"/>
                <a:gd name="connsiteY29" fmla="*/ 104932 h 1049312"/>
                <a:gd name="connsiteX30" fmla="*/ 1440170 w 1719759"/>
                <a:gd name="connsiteY30" fmla="*/ 44971 h 1049312"/>
                <a:gd name="connsiteX31" fmla="*/ 1380209 w 1719759"/>
                <a:gd name="connsiteY31" fmla="*/ 29981 h 1049312"/>
                <a:gd name="connsiteX32" fmla="*/ 1065416 w 1719759"/>
                <a:gd name="connsiteY32" fmla="*/ 14991 h 1049312"/>
                <a:gd name="connsiteX33" fmla="*/ 750622 w 1719759"/>
                <a:gd name="connsiteY33" fmla="*/ 29981 h 1049312"/>
                <a:gd name="connsiteX34" fmla="*/ 705652 w 1719759"/>
                <a:gd name="connsiteY34" fmla="*/ 44971 h 1049312"/>
                <a:gd name="connsiteX35" fmla="*/ 645691 w 1719759"/>
                <a:gd name="connsiteY35" fmla="*/ 74951 h 1049312"/>
                <a:gd name="connsiteX36" fmla="*/ 720642 w 1719759"/>
                <a:gd name="connsiteY36" fmla="*/ 74951 h 1049312"/>
                <a:gd name="connsiteX37" fmla="*/ 705652 w 1719759"/>
                <a:gd name="connsiteY37" fmla="*/ 74951 h 104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19759" h="1049312">
                  <a:moveTo>
                    <a:pt x="735632" y="0"/>
                  </a:moveTo>
                  <a:lnTo>
                    <a:pt x="735632" y="0"/>
                  </a:lnTo>
                  <a:cubicBezTo>
                    <a:pt x="432200" y="143731"/>
                    <a:pt x="552733" y="109434"/>
                    <a:pt x="390859" y="149902"/>
                  </a:cubicBezTo>
                  <a:cubicBezTo>
                    <a:pt x="319513" y="197465"/>
                    <a:pt x="373924" y="168474"/>
                    <a:pt x="285927" y="194873"/>
                  </a:cubicBezTo>
                  <a:cubicBezTo>
                    <a:pt x="255658" y="203954"/>
                    <a:pt x="195986" y="224853"/>
                    <a:pt x="195986" y="224853"/>
                  </a:cubicBezTo>
                  <a:cubicBezTo>
                    <a:pt x="101756" y="287673"/>
                    <a:pt x="197111" y="213361"/>
                    <a:pt x="121036" y="314794"/>
                  </a:cubicBezTo>
                  <a:cubicBezTo>
                    <a:pt x="104077" y="337407"/>
                    <a:pt x="61075" y="374755"/>
                    <a:pt x="61075" y="374755"/>
                  </a:cubicBezTo>
                  <a:lnTo>
                    <a:pt x="16104" y="509666"/>
                  </a:lnTo>
                  <a:lnTo>
                    <a:pt x="1114" y="554637"/>
                  </a:lnTo>
                  <a:cubicBezTo>
                    <a:pt x="6111" y="614597"/>
                    <a:pt x="0" y="676545"/>
                    <a:pt x="16104" y="734518"/>
                  </a:cubicBezTo>
                  <a:cubicBezTo>
                    <a:pt x="38816" y="816282"/>
                    <a:pt x="103320" y="842630"/>
                    <a:pt x="166006" y="884420"/>
                  </a:cubicBezTo>
                  <a:cubicBezTo>
                    <a:pt x="180996" y="894413"/>
                    <a:pt x="198238" y="901661"/>
                    <a:pt x="210977" y="914400"/>
                  </a:cubicBezTo>
                  <a:cubicBezTo>
                    <a:pt x="220970" y="924394"/>
                    <a:pt x="228316" y="938060"/>
                    <a:pt x="240957" y="944381"/>
                  </a:cubicBezTo>
                  <a:cubicBezTo>
                    <a:pt x="259384" y="953595"/>
                    <a:pt x="280931" y="954374"/>
                    <a:pt x="300918" y="959371"/>
                  </a:cubicBezTo>
                  <a:cubicBezTo>
                    <a:pt x="338195" y="984222"/>
                    <a:pt x="362379" y="1003031"/>
                    <a:pt x="405849" y="1019332"/>
                  </a:cubicBezTo>
                  <a:cubicBezTo>
                    <a:pt x="441627" y="1032749"/>
                    <a:pt x="524664" y="1044131"/>
                    <a:pt x="555750" y="1049312"/>
                  </a:cubicBezTo>
                  <a:cubicBezTo>
                    <a:pt x="675727" y="1044096"/>
                    <a:pt x="866534" y="1047117"/>
                    <a:pt x="1005455" y="1019332"/>
                  </a:cubicBezTo>
                  <a:cubicBezTo>
                    <a:pt x="1020949" y="1016233"/>
                    <a:pt x="1035233" y="1008682"/>
                    <a:pt x="1050426" y="1004341"/>
                  </a:cubicBezTo>
                  <a:cubicBezTo>
                    <a:pt x="1070235" y="998681"/>
                    <a:pt x="1090577" y="995011"/>
                    <a:pt x="1110386" y="989351"/>
                  </a:cubicBezTo>
                  <a:cubicBezTo>
                    <a:pt x="1125579" y="985010"/>
                    <a:pt x="1139771" y="976959"/>
                    <a:pt x="1155357" y="974361"/>
                  </a:cubicBezTo>
                  <a:cubicBezTo>
                    <a:pt x="1199988" y="966923"/>
                    <a:pt x="1245298" y="964368"/>
                    <a:pt x="1290268" y="959371"/>
                  </a:cubicBezTo>
                  <a:cubicBezTo>
                    <a:pt x="1305258" y="954374"/>
                    <a:pt x="1322381" y="953565"/>
                    <a:pt x="1335239" y="944381"/>
                  </a:cubicBezTo>
                  <a:cubicBezTo>
                    <a:pt x="1419169" y="884431"/>
                    <a:pt x="1372363" y="899812"/>
                    <a:pt x="1425180" y="839450"/>
                  </a:cubicBezTo>
                  <a:cubicBezTo>
                    <a:pt x="1448446" y="812860"/>
                    <a:pt x="1478059" y="792089"/>
                    <a:pt x="1500131" y="764499"/>
                  </a:cubicBezTo>
                  <a:cubicBezTo>
                    <a:pt x="1520118" y="739515"/>
                    <a:pt x="1534495" y="708745"/>
                    <a:pt x="1560091" y="689548"/>
                  </a:cubicBezTo>
                  <a:cubicBezTo>
                    <a:pt x="1576573" y="677187"/>
                    <a:pt x="1600065" y="679555"/>
                    <a:pt x="1620052" y="674558"/>
                  </a:cubicBezTo>
                  <a:cubicBezTo>
                    <a:pt x="1630045" y="664564"/>
                    <a:pt x="1642192" y="656336"/>
                    <a:pt x="1650032" y="644577"/>
                  </a:cubicBezTo>
                  <a:cubicBezTo>
                    <a:pt x="1719759" y="539987"/>
                    <a:pt x="1683429" y="462052"/>
                    <a:pt x="1665022" y="314794"/>
                  </a:cubicBezTo>
                  <a:cubicBezTo>
                    <a:pt x="1663349" y="301414"/>
                    <a:pt x="1624161" y="183991"/>
                    <a:pt x="1605062" y="164892"/>
                  </a:cubicBezTo>
                  <a:cubicBezTo>
                    <a:pt x="1579584" y="139414"/>
                    <a:pt x="1540599" y="130411"/>
                    <a:pt x="1515121" y="104932"/>
                  </a:cubicBezTo>
                  <a:cubicBezTo>
                    <a:pt x="1490943" y="80753"/>
                    <a:pt x="1473265" y="59154"/>
                    <a:pt x="1440170" y="44971"/>
                  </a:cubicBezTo>
                  <a:cubicBezTo>
                    <a:pt x="1421234" y="36856"/>
                    <a:pt x="1400745" y="31624"/>
                    <a:pt x="1380209" y="29981"/>
                  </a:cubicBezTo>
                  <a:cubicBezTo>
                    <a:pt x="1275494" y="21604"/>
                    <a:pt x="1170347" y="19988"/>
                    <a:pt x="1065416" y="14991"/>
                  </a:cubicBezTo>
                  <a:cubicBezTo>
                    <a:pt x="960485" y="19988"/>
                    <a:pt x="855309" y="21257"/>
                    <a:pt x="750622" y="29981"/>
                  </a:cubicBezTo>
                  <a:cubicBezTo>
                    <a:pt x="734876" y="31293"/>
                    <a:pt x="719785" y="37905"/>
                    <a:pt x="705652" y="44971"/>
                  </a:cubicBezTo>
                  <a:cubicBezTo>
                    <a:pt x="640148" y="77723"/>
                    <a:pt x="683240" y="74951"/>
                    <a:pt x="645691" y="74951"/>
                  </a:cubicBezTo>
                  <a:lnTo>
                    <a:pt x="720642" y="74951"/>
                  </a:lnTo>
                  <a:lnTo>
                    <a:pt x="705652" y="74951"/>
                  </a:lnTo>
                </a:path>
              </a:pathLst>
            </a:custGeom>
            <a:solidFill>
              <a:schemeClr val="accent6">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a:off x="1981200" y="4267200"/>
              <a:ext cx="381000" cy="304800"/>
            </a:xfrm>
            <a:prstGeom prst="ellipse">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94"/>
          <p:cNvGrpSpPr/>
          <p:nvPr/>
        </p:nvGrpSpPr>
        <p:grpSpPr>
          <a:xfrm rot="418166">
            <a:off x="8153497" y="3381966"/>
            <a:ext cx="3163551" cy="2321019"/>
            <a:chOff x="1981200" y="609600"/>
            <a:chExt cx="5943600" cy="4419600"/>
          </a:xfrm>
        </p:grpSpPr>
        <p:sp>
          <p:nvSpPr>
            <p:cNvPr id="32" name="Rectangle 31"/>
            <p:cNvSpPr/>
            <p:nvPr/>
          </p:nvSpPr>
          <p:spPr>
            <a:xfrm rot="5400000">
              <a:off x="3162299" y="2628904"/>
              <a:ext cx="3733802" cy="1524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530600" y="4775200"/>
              <a:ext cx="28702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Triangle 33"/>
            <p:cNvSpPr/>
            <p:nvPr/>
          </p:nvSpPr>
          <p:spPr>
            <a:xfrm rot="10800000">
              <a:off x="3191933"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Triangle 34"/>
            <p:cNvSpPr/>
            <p:nvPr/>
          </p:nvSpPr>
          <p:spPr>
            <a:xfrm rot="10800000" flipH="1">
              <a:off x="6375400"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Triangle 35"/>
            <p:cNvSpPr/>
            <p:nvPr/>
          </p:nvSpPr>
          <p:spPr>
            <a:xfrm rot="10800000">
              <a:off x="28532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8"/>
            <p:cNvSpPr/>
            <p:nvPr/>
          </p:nvSpPr>
          <p:spPr>
            <a:xfrm rot="10800000" flipH="1">
              <a:off x="67140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191932" y="4521200"/>
              <a:ext cx="3513667"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Triangle 38"/>
            <p:cNvSpPr/>
            <p:nvPr/>
          </p:nvSpPr>
          <p:spPr>
            <a:xfrm rot="10800000">
              <a:off x="2514600"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Triangle 39"/>
            <p:cNvSpPr/>
            <p:nvPr/>
          </p:nvSpPr>
          <p:spPr>
            <a:xfrm rot="10800000" flipH="1">
              <a:off x="7052733"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853267" y="4267200"/>
              <a:ext cx="4233333"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Triangle 41"/>
            <p:cNvSpPr/>
            <p:nvPr/>
          </p:nvSpPr>
          <p:spPr>
            <a:xfrm rot="10800000">
              <a:off x="22098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Triangle 42"/>
            <p:cNvSpPr/>
            <p:nvPr/>
          </p:nvSpPr>
          <p:spPr>
            <a:xfrm rot="10800000" flipH="1">
              <a:off x="73914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514600" y="4038600"/>
              <a:ext cx="17526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715000" y="4038600"/>
              <a:ext cx="16764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981200" y="3962400"/>
              <a:ext cx="22860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715000" y="3962400"/>
              <a:ext cx="22098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267200" y="4267200"/>
              <a:ext cx="1447800" cy="762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Extract 49"/>
            <p:cNvSpPr/>
            <p:nvPr/>
          </p:nvSpPr>
          <p:spPr>
            <a:xfrm>
              <a:off x="4953000" y="609600"/>
              <a:ext cx="152400" cy="228600"/>
            </a:xfrm>
            <a:prstGeom prst="flowChartExtra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5828659" y="6046342"/>
            <a:ext cx="2723819" cy="673353"/>
            <a:chOff x="3418976" y="6183630"/>
            <a:chExt cx="2723819" cy="673353"/>
          </a:xfrm>
        </p:grpSpPr>
        <p:grpSp>
          <p:nvGrpSpPr>
            <p:cNvPr id="51" name="Group 61"/>
            <p:cNvGrpSpPr/>
            <p:nvPr/>
          </p:nvGrpSpPr>
          <p:grpSpPr>
            <a:xfrm>
              <a:off x="3418976" y="6183630"/>
              <a:ext cx="961342" cy="653760"/>
              <a:chOff x="2458112" y="1703074"/>
              <a:chExt cx="3912270" cy="3034748"/>
            </a:xfrm>
          </p:grpSpPr>
          <p:grpSp>
            <p:nvGrpSpPr>
              <p:cNvPr id="52" name="Group 52"/>
              <p:cNvGrpSpPr/>
              <p:nvPr/>
            </p:nvGrpSpPr>
            <p:grpSpPr>
              <a:xfrm rot="21393298">
                <a:off x="4758025" y="3372078"/>
                <a:ext cx="675877" cy="1139468"/>
                <a:chOff x="7162800" y="3048000"/>
                <a:chExt cx="990600" cy="1371600"/>
              </a:xfrm>
            </p:grpSpPr>
            <p:sp>
              <p:nvSpPr>
                <p:cNvPr id="86" name="Rounded Rectangle 85"/>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p:cNvGrpSpPr/>
                <p:nvPr/>
              </p:nvGrpSpPr>
              <p:grpSpPr>
                <a:xfrm>
                  <a:off x="7162800" y="3962400"/>
                  <a:ext cx="990600" cy="457200"/>
                  <a:chOff x="6705600" y="3733800"/>
                  <a:chExt cx="990600" cy="457200"/>
                </a:xfrm>
              </p:grpSpPr>
              <p:sp>
                <p:nvSpPr>
                  <p:cNvPr id="88" name="Round Same Side Corner Rectangle 87"/>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 Same Side Corner Rectangle 88"/>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40"/>
              <p:cNvGrpSpPr/>
              <p:nvPr/>
            </p:nvGrpSpPr>
            <p:grpSpPr>
              <a:xfrm rot="1051563">
                <a:off x="3578186" y="3424885"/>
                <a:ext cx="646842" cy="1090517"/>
                <a:chOff x="7162800" y="3048000"/>
                <a:chExt cx="990600" cy="1371600"/>
              </a:xfrm>
            </p:grpSpPr>
            <p:sp>
              <p:nvSpPr>
                <p:cNvPr id="82" name="Rounded Rectangle 81"/>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37"/>
                <p:cNvGrpSpPr/>
                <p:nvPr/>
              </p:nvGrpSpPr>
              <p:grpSpPr>
                <a:xfrm>
                  <a:off x="7162800" y="3962400"/>
                  <a:ext cx="990600" cy="457200"/>
                  <a:chOff x="6705600" y="3733800"/>
                  <a:chExt cx="990600" cy="457200"/>
                </a:xfrm>
              </p:grpSpPr>
              <p:sp>
                <p:nvSpPr>
                  <p:cNvPr id="84" name="Round Same Side Corner Rectangle 83"/>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 Same Side Corner Rectangle 84"/>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32"/>
              <p:cNvGrpSpPr/>
              <p:nvPr/>
            </p:nvGrpSpPr>
            <p:grpSpPr>
              <a:xfrm rot="3149846">
                <a:off x="5449905" y="1720940"/>
                <a:ext cx="752435" cy="1088519"/>
                <a:chOff x="6019800" y="2004733"/>
                <a:chExt cx="1295400" cy="1576667"/>
              </a:xfrm>
            </p:grpSpPr>
            <p:sp>
              <p:nvSpPr>
                <p:cNvPr id="79" name="Block Arc 78"/>
                <p:cNvSpPr/>
                <p:nvPr/>
              </p:nvSpPr>
              <p:spPr>
                <a:xfrm rot="2598758">
                  <a:off x="6296005" y="2004733"/>
                  <a:ext cx="990599" cy="1066800"/>
                </a:xfrm>
                <a:prstGeom prst="blockArc">
                  <a:avLst>
                    <a:gd name="adj1" fmla="val 11724848"/>
                    <a:gd name="adj2" fmla="val 476158"/>
                    <a:gd name="adj3" fmla="val 17119"/>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79"/>
                <p:cNvSpPr/>
                <p:nvPr/>
              </p:nvSpPr>
              <p:spPr>
                <a:xfrm>
                  <a:off x="6019800" y="23622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80"/>
                <p:cNvSpPr/>
                <p:nvPr/>
              </p:nvSpPr>
              <p:spPr>
                <a:xfrm>
                  <a:off x="6019800" y="26670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5" name="Oval 3"/>
              <p:cNvSpPr/>
              <p:nvPr/>
            </p:nvSpPr>
            <p:spPr>
              <a:xfrm>
                <a:off x="3429000" y="1905000"/>
                <a:ext cx="2438400" cy="2209800"/>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4"/>
              <p:cNvSpPr/>
              <p:nvPr/>
            </p:nvSpPr>
            <p:spPr>
              <a:xfrm rot="7294358">
                <a:off x="2583835" y="2211088"/>
                <a:ext cx="1718335" cy="1468042"/>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3200400" y="2438400"/>
                <a:ext cx="589536" cy="609600"/>
                <a:chOff x="5029200" y="1905000"/>
                <a:chExt cx="1752600" cy="1828800"/>
              </a:xfrm>
            </p:grpSpPr>
            <p:sp>
              <p:nvSpPr>
                <p:cNvPr id="76" name="Oval 14"/>
                <p:cNvSpPr/>
                <p:nvPr/>
              </p:nvSpPr>
              <p:spPr>
                <a:xfrm>
                  <a:off x="5029200" y="1905000"/>
                  <a:ext cx="1752600" cy="1828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5342744" y="2340964"/>
                  <a:ext cx="1174230" cy="13603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5638800" y="2667000"/>
                  <a:ext cx="304800" cy="304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ound Diagonal Corner Rectangle 57"/>
              <p:cNvSpPr/>
              <p:nvPr/>
            </p:nvSpPr>
            <p:spPr>
              <a:xfrm rot="17358432">
                <a:off x="3179270" y="1638767"/>
                <a:ext cx="514450" cy="643063"/>
              </a:xfrm>
              <a:prstGeom prst="round2DiagRect">
                <a:avLst>
                  <a:gd name="adj1" fmla="val 50000"/>
                  <a:gd name="adj2" fmla="val 0"/>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3810000" y="2209800"/>
                <a:ext cx="1600200" cy="13716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39"/>
              <p:cNvGrpSpPr/>
              <p:nvPr/>
            </p:nvGrpSpPr>
            <p:grpSpPr>
              <a:xfrm rot="1051563">
                <a:off x="3891971" y="3581625"/>
                <a:ext cx="685800" cy="1156197"/>
                <a:chOff x="7162800" y="3048000"/>
                <a:chExt cx="990600" cy="1371600"/>
              </a:xfrm>
            </p:grpSpPr>
            <p:sp>
              <p:nvSpPr>
                <p:cNvPr id="72" name="Rounded Rectangle 71"/>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37"/>
                <p:cNvGrpSpPr/>
                <p:nvPr/>
              </p:nvGrpSpPr>
              <p:grpSpPr>
                <a:xfrm>
                  <a:off x="7162800" y="3962400"/>
                  <a:ext cx="990600" cy="457200"/>
                  <a:chOff x="6705600" y="3733800"/>
                  <a:chExt cx="990600" cy="457200"/>
                </a:xfrm>
              </p:grpSpPr>
              <p:sp>
                <p:nvSpPr>
                  <p:cNvPr id="74" name="Round Same Side Corner Rectangle 73"/>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 Same Side Corner Rectangle 74"/>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1" name="Oval 60"/>
              <p:cNvSpPr/>
              <p:nvPr/>
            </p:nvSpPr>
            <p:spPr>
              <a:xfrm>
                <a:off x="39624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6"/>
              <p:cNvGrpSpPr/>
              <p:nvPr/>
            </p:nvGrpSpPr>
            <p:grpSpPr>
              <a:xfrm rot="20225410">
                <a:off x="5150994" y="3440683"/>
                <a:ext cx="685800" cy="1156197"/>
                <a:chOff x="7162800" y="3048000"/>
                <a:chExt cx="990600" cy="1371600"/>
              </a:xfrm>
            </p:grpSpPr>
            <p:sp>
              <p:nvSpPr>
                <p:cNvPr id="68" name="Rounded Rectangle 67"/>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37"/>
                <p:cNvGrpSpPr/>
                <p:nvPr/>
              </p:nvGrpSpPr>
              <p:grpSpPr>
                <a:xfrm>
                  <a:off x="7162800" y="3962400"/>
                  <a:ext cx="990600" cy="457200"/>
                  <a:chOff x="6705600" y="3733800"/>
                  <a:chExt cx="990600" cy="457200"/>
                </a:xfrm>
              </p:grpSpPr>
              <p:sp>
                <p:nvSpPr>
                  <p:cNvPr id="70" name="Round Same Side Corner Rectangle 69"/>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 Same Side Corner Rectangle 70"/>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Oval 62"/>
              <p:cNvSpPr/>
              <p:nvPr/>
            </p:nvSpPr>
            <p:spPr>
              <a:xfrm>
                <a:off x="46482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0"/>
              <p:cNvGrpSpPr/>
              <p:nvPr/>
            </p:nvGrpSpPr>
            <p:grpSpPr>
              <a:xfrm rot="10057697">
                <a:off x="2458112" y="2809004"/>
                <a:ext cx="765252" cy="834001"/>
                <a:chOff x="1371511" y="2979547"/>
                <a:chExt cx="875288" cy="953922"/>
              </a:xfrm>
              <a:scene3d>
                <a:camera prst="perspectiveHeroicExtremeLeftFacing"/>
                <a:lightRig rig="threePt" dir="t"/>
              </a:scene3d>
            </p:grpSpPr>
            <p:sp>
              <p:nvSpPr>
                <p:cNvPr id="65" name="Oval 5"/>
                <p:cNvSpPr/>
                <p:nvPr/>
              </p:nvSpPr>
              <p:spPr>
                <a:xfrm rot="15444375">
                  <a:off x="1332194" y="3018864"/>
                  <a:ext cx="953922" cy="875288"/>
                </a:xfrm>
                <a:prstGeom prst="ellipse">
                  <a:avLst/>
                </a:prstGeom>
                <a:solidFill>
                  <a:srgbClr val="FFD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
                <p:cNvSpPr/>
                <p:nvPr/>
              </p:nvSpPr>
              <p:spPr>
                <a:xfrm rot="15885006">
                  <a:off x="1838556" y="3369247"/>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15885006">
                  <a:off x="1457557" y="3369246"/>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 name="Group 61"/>
            <p:cNvGrpSpPr/>
            <p:nvPr/>
          </p:nvGrpSpPr>
          <p:grpSpPr>
            <a:xfrm>
              <a:off x="4512853" y="6203223"/>
              <a:ext cx="961342" cy="653760"/>
              <a:chOff x="2458112" y="1703074"/>
              <a:chExt cx="3912270" cy="3034748"/>
            </a:xfrm>
          </p:grpSpPr>
          <p:grpSp>
            <p:nvGrpSpPr>
              <p:cNvPr id="91" name="Group 52"/>
              <p:cNvGrpSpPr/>
              <p:nvPr/>
            </p:nvGrpSpPr>
            <p:grpSpPr>
              <a:xfrm rot="21393298">
                <a:off x="4758025" y="3372078"/>
                <a:ext cx="675877" cy="1139468"/>
                <a:chOff x="7162800" y="3048000"/>
                <a:chExt cx="990600" cy="1371600"/>
              </a:xfrm>
            </p:grpSpPr>
            <p:sp>
              <p:nvSpPr>
                <p:cNvPr id="125" name="Rounded Rectangle 124"/>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p:cNvGrpSpPr/>
                <p:nvPr/>
              </p:nvGrpSpPr>
              <p:grpSpPr>
                <a:xfrm>
                  <a:off x="7162800" y="3962400"/>
                  <a:ext cx="990600" cy="457200"/>
                  <a:chOff x="6705600" y="3733800"/>
                  <a:chExt cx="990600" cy="457200"/>
                </a:xfrm>
              </p:grpSpPr>
              <p:sp>
                <p:nvSpPr>
                  <p:cNvPr id="127" name="Round Same Side Corner Rectangle 126"/>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 Same Side Corner Rectangle 127"/>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 name="Group 40"/>
              <p:cNvGrpSpPr/>
              <p:nvPr/>
            </p:nvGrpSpPr>
            <p:grpSpPr>
              <a:xfrm rot="1051563">
                <a:off x="3578186" y="3424885"/>
                <a:ext cx="646842" cy="1090517"/>
                <a:chOff x="7162800" y="3048000"/>
                <a:chExt cx="990600" cy="1371600"/>
              </a:xfrm>
            </p:grpSpPr>
            <p:sp>
              <p:nvSpPr>
                <p:cNvPr id="121" name="Rounded Rectangle 120"/>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37"/>
                <p:cNvGrpSpPr/>
                <p:nvPr/>
              </p:nvGrpSpPr>
              <p:grpSpPr>
                <a:xfrm>
                  <a:off x="7162800" y="3962400"/>
                  <a:ext cx="990600" cy="457200"/>
                  <a:chOff x="6705600" y="3733800"/>
                  <a:chExt cx="990600" cy="457200"/>
                </a:xfrm>
              </p:grpSpPr>
              <p:sp>
                <p:nvSpPr>
                  <p:cNvPr id="123" name="Round Same Side Corner Rectangle 122"/>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 Same Side Corner Rectangle 123"/>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 name="Group 32"/>
              <p:cNvGrpSpPr/>
              <p:nvPr/>
            </p:nvGrpSpPr>
            <p:grpSpPr>
              <a:xfrm rot="3149846">
                <a:off x="5449905" y="1720940"/>
                <a:ext cx="752435" cy="1088519"/>
                <a:chOff x="6019800" y="2004733"/>
                <a:chExt cx="1295400" cy="1576667"/>
              </a:xfrm>
            </p:grpSpPr>
            <p:sp>
              <p:nvSpPr>
                <p:cNvPr id="118" name="Block Arc 117"/>
                <p:cNvSpPr/>
                <p:nvPr/>
              </p:nvSpPr>
              <p:spPr>
                <a:xfrm rot="2598758">
                  <a:off x="6296005" y="2004733"/>
                  <a:ext cx="990599" cy="1066800"/>
                </a:xfrm>
                <a:prstGeom prst="blockArc">
                  <a:avLst>
                    <a:gd name="adj1" fmla="val 11724848"/>
                    <a:gd name="adj2" fmla="val 476158"/>
                    <a:gd name="adj3" fmla="val 17119"/>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Donut 118"/>
                <p:cNvSpPr/>
                <p:nvPr/>
              </p:nvSpPr>
              <p:spPr>
                <a:xfrm>
                  <a:off x="6019800" y="23622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Donut 119"/>
                <p:cNvSpPr/>
                <p:nvPr/>
              </p:nvSpPr>
              <p:spPr>
                <a:xfrm>
                  <a:off x="6019800" y="26670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4" name="Oval 3"/>
              <p:cNvSpPr/>
              <p:nvPr/>
            </p:nvSpPr>
            <p:spPr>
              <a:xfrm>
                <a:off x="3429000" y="1905000"/>
                <a:ext cx="2438400" cy="2209800"/>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4"/>
              <p:cNvSpPr/>
              <p:nvPr/>
            </p:nvSpPr>
            <p:spPr>
              <a:xfrm rot="7294358">
                <a:off x="2583835" y="2211088"/>
                <a:ext cx="1718335" cy="1468042"/>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56"/>
              <p:cNvGrpSpPr/>
              <p:nvPr/>
            </p:nvGrpSpPr>
            <p:grpSpPr>
              <a:xfrm>
                <a:off x="3200400" y="2438400"/>
                <a:ext cx="589536" cy="609600"/>
                <a:chOff x="5029200" y="1905000"/>
                <a:chExt cx="1752600" cy="1828800"/>
              </a:xfrm>
            </p:grpSpPr>
            <p:sp>
              <p:nvSpPr>
                <p:cNvPr id="115" name="Oval 14"/>
                <p:cNvSpPr/>
                <p:nvPr/>
              </p:nvSpPr>
              <p:spPr>
                <a:xfrm>
                  <a:off x="5029200" y="1905000"/>
                  <a:ext cx="1752600" cy="1828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5342744" y="2340964"/>
                  <a:ext cx="1174230" cy="13603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5638800" y="2667000"/>
                  <a:ext cx="304800" cy="304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Round Diagonal Corner Rectangle 96"/>
              <p:cNvSpPr/>
              <p:nvPr/>
            </p:nvSpPr>
            <p:spPr>
              <a:xfrm rot="17358432">
                <a:off x="3179270" y="1638767"/>
                <a:ext cx="514450" cy="643063"/>
              </a:xfrm>
              <a:prstGeom prst="round2DiagRect">
                <a:avLst>
                  <a:gd name="adj1" fmla="val 50000"/>
                  <a:gd name="adj2" fmla="val 0"/>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3810000" y="2209800"/>
                <a:ext cx="1600200" cy="13716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39"/>
              <p:cNvGrpSpPr/>
              <p:nvPr/>
            </p:nvGrpSpPr>
            <p:grpSpPr>
              <a:xfrm rot="1051563">
                <a:off x="3891971" y="3581625"/>
                <a:ext cx="685800" cy="1156197"/>
                <a:chOff x="7162800" y="3048000"/>
                <a:chExt cx="990600" cy="1371600"/>
              </a:xfrm>
            </p:grpSpPr>
            <p:sp>
              <p:nvSpPr>
                <p:cNvPr id="111" name="Rounded Rectangle 110"/>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37"/>
                <p:cNvGrpSpPr/>
                <p:nvPr/>
              </p:nvGrpSpPr>
              <p:grpSpPr>
                <a:xfrm>
                  <a:off x="7162800" y="3962400"/>
                  <a:ext cx="990600" cy="457200"/>
                  <a:chOff x="6705600" y="3733800"/>
                  <a:chExt cx="990600" cy="457200"/>
                </a:xfrm>
              </p:grpSpPr>
              <p:sp>
                <p:nvSpPr>
                  <p:cNvPr id="113" name="Round Same Side Corner Rectangle 112"/>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 Same Side Corner Rectangle 113"/>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0" name="Oval 99"/>
              <p:cNvSpPr/>
              <p:nvPr/>
            </p:nvSpPr>
            <p:spPr>
              <a:xfrm>
                <a:off x="39624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46"/>
              <p:cNvGrpSpPr/>
              <p:nvPr/>
            </p:nvGrpSpPr>
            <p:grpSpPr>
              <a:xfrm rot="20225410">
                <a:off x="5150994" y="3440683"/>
                <a:ext cx="685800" cy="1156197"/>
                <a:chOff x="7162800" y="3048000"/>
                <a:chExt cx="990600" cy="1371600"/>
              </a:xfrm>
            </p:grpSpPr>
            <p:sp>
              <p:nvSpPr>
                <p:cNvPr id="107" name="Rounded Rectangle 106"/>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37"/>
                <p:cNvGrpSpPr/>
                <p:nvPr/>
              </p:nvGrpSpPr>
              <p:grpSpPr>
                <a:xfrm>
                  <a:off x="7162800" y="3962400"/>
                  <a:ext cx="990600" cy="457200"/>
                  <a:chOff x="6705600" y="3733800"/>
                  <a:chExt cx="990600" cy="457200"/>
                </a:xfrm>
              </p:grpSpPr>
              <p:sp>
                <p:nvSpPr>
                  <p:cNvPr id="109" name="Round Same Side Corner Rectangle 108"/>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 Same Side Corner Rectangle 109"/>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2" name="Oval 101"/>
              <p:cNvSpPr/>
              <p:nvPr/>
            </p:nvSpPr>
            <p:spPr>
              <a:xfrm>
                <a:off x="46482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60"/>
              <p:cNvGrpSpPr/>
              <p:nvPr/>
            </p:nvGrpSpPr>
            <p:grpSpPr>
              <a:xfrm rot="10057697">
                <a:off x="2458112" y="2809004"/>
                <a:ext cx="765252" cy="834001"/>
                <a:chOff x="1371511" y="2979547"/>
                <a:chExt cx="875288" cy="953922"/>
              </a:xfrm>
              <a:scene3d>
                <a:camera prst="perspectiveHeroicExtremeLeftFacing"/>
                <a:lightRig rig="threePt" dir="t"/>
              </a:scene3d>
            </p:grpSpPr>
            <p:sp>
              <p:nvSpPr>
                <p:cNvPr id="104" name="Oval 5"/>
                <p:cNvSpPr/>
                <p:nvPr/>
              </p:nvSpPr>
              <p:spPr>
                <a:xfrm rot="15444375">
                  <a:off x="1332194" y="3018864"/>
                  <a:ext cx="953922" cy="875288"/>
                </a:xfrm>
                <a:prstGeom prst="ellipse">
                  <a:avLst/>
                </a:prstGeom>
                <a:solidFill>
                  <a:srgbClr val="FFD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6"/>
                <p:cNvSpPr/>
                <p:nvPr/>
              </p:nvSpPr>
              <p:spPr>
                <a:xfrm rot="15885006">
                  <a:off x="1838556" y="3369247"/>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rot="15885006">
                  <a:off x="1457557" y="3369246"/>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9" name="Group 61"/>
            <p:cNvGrpSpPr/>
            <p:nvPr/>
          </p:nvGrpSpPr>
          <p:grpSpPr>
            <a:xfrm>
              <a:off x="5408762" y="6337055"/>
              <a:ext cx="734033" cy="499179"/>
              <a:chOff x="2458112" y="1703074"/>
              <a:chExt cx="3912270" cy="3034748"/>
            </a:xfrm>
          </p:grpSpPr>
          <p:grpSp>
            <p:nvGrpSpPr>
              <p:cNvPr id="130" name="Group 52"/>
              <p:cNvGrpSpPr/>
              <p:nvPr/>
            </p:nvGrpSpPr>
            <p:grpSpPr>
              <a:xfrm rot="21393298">
                <a:off x="4758025" y="3372078"/>
                <a:ext cx="675877" cy="1139468"/>
                <a:chOff x="7162800" y="3048000"/>
                <a:chExt cx="990600" cy="1371600"/>
              </a:xfrm>
            </p:grpSpPr>
            <p:sp>
              <p:nvSpPr>
                <p:cNvPr id="164" name="Rounded Rectangle 163"/>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 name="Group 164"/>
                <p:cNvGrpSpPr/>
                <p:nvPr/>
              </p:nvGrpSpPr>
              <p:grpSpPr>
                <a:xfrm>
                  <a:off x="7162800" y="3962400"/>
                  <a:ext cx="990600" cy="457200"/>
                  <a:chOff x="6705600" y="3733800"/>
                  <a:chExt cx="990600" cy="457200"/>
                </a:xfrm>
              </p:grpSpPr>
              <p:sp>
                <p:nvSpPr>
                  <p:cNvPr id="166" name="Round Same Side Corner Rectangle 165"/>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 Same Side Corner Rectangle 166"/>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1" name="Group 40"/>
              <p:cNvGrpSpPr/>
              <p:nvPr/>
            </p:nvGrpSpPr>
            <p:grpSpPr>
              <a:xfrm rot="1051563">
                <a:off x="3578186" y="3424885"/>
                <a:ext cx="646842" cy="1090517"/>
                <a:chOff x="7162800" y="3048000"/>
                <a:chExt cx="990600" cy="1371600"/>
              </a:xfrm>
            </p:grpSpPr>
            <p:sp>
              <p:nvSpPr>
                <p:cNvPr id="160" name="Rounded Rectangle 159"/>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37"/>
                <p:cNvGrpSpPr/>
                <p:nvPr/>
              </p:nvGrpSpPr>
              <p:grpSpPr>
                <a:xfrm>
                  <a:off x="7162800" y="3962400"/>
                  <a:ext cx="990600" cy="457200"/>
                  <a:chOff x="6705600" y="3733800"/>
                  <a:chExt cx="990600" cy="457200"/>
                </a:xfrm>
              </p:grpSpPr>
              <p:sp>
                <p:nvSpPr>
                  <p:cNvPr id="162" name="Round Same Side Corner Rectangle 161"/>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 Same Side Corner Rectangle 162"/>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2" name="Group 32"/>
              <p:cNvGrpSpPr/>
              <p:nvPr/>
            </p:nvGrpSpPr>
            <p:grpSpPr>
              <a:xfrm rot="3149846">
                <a:off x="5449905" y="1720940"/>
                <a:ext cx="752435" cy="1088519"/>
                <a:chOff x="6019800" y="2004733"/>
                <a:chExt cx="1295400" cy="1576667"/>
              </a:xfrm>
            </p:grpSpPr>
            <p:sp>
              <p:nvSpPr>
                <p:cNvPr id="157" name="Block Arc 156"/>
                <p:cNvSpPr/>
                <p:nvPr/>
              </p:nvSpPr>
              <p:spPr>
                <a:xfrm rot="2598758">
                  <a:off x="6296005" y="2004733"/>
                  <a:ext cx="990599" cy="1066800"/>
                </a:xfrm>
                <a:prstGeom prst="blockArc">
                  <a:avLst>
                    <a:gd name="adj1" fmla="val 11724848"/>
                    <a:gd name="adj2" fmla="val 476158"/>
                    <a:gd name="adj3" fmla="val 17119"/>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Donut 157"/>
                <p:cNvSpPr/>
                <p:nvPr/>
              </p:nvSpPr>
              <p:spPr>
                <a:xfrm>
                  <a:off x="6019800" y="23622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Donut 158"/>
                <p:cNvSpPr/>
                <p:nvPr/>
              </p:nvSpPr>
              <p:spPr>
                <a:xfrm>
                  <a:off x="6019800" y="26670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3" name="Oval 3"/>
              <p:cNvSpPr/>
              <p:nvPr/>
            </p:nvSpPr>
            <p:spPr>
              <a:xfrm>
                <a:off x="3429000" y="1905000"/>
                <a:ext cx="2438400" cy="2209800"/>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4"/>
              <p:cNvSpPr/>
              <p:nvPr/>
            </p:nvSpPr>
            <p:spPr>
              <a:xfrm rot="7294358">
                <a:off x="2583835" y="2211088"/>
                <a:ext cx="1718335" cy="1468042"/>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56"/>
              <p:cNvGrpSpPr/>
              <p:nvPr/>
            </p:nvGrpSpPr>
            <p:grpSpPr>
              <a:xfrm>
                <a:off x="3200400" y="2438400"/>
                <a:ext cx="589536" cy="609600"/>
                <a:chOff x="5029200" y="1905000"/>
                <a:chExt cx="1752600" cy="1828800"/>
              </a:xfrm>
            </p:grpSpPr>
            <p:sp>
              <p:nvSpPr>
                <p:cNvPr id="154" name="Oval 14"/>
                <p:cNvSpPr/>
                <p:nvPr/>
              </p:nvSpPr>
              <p:spPr>
                <a:xfrm>
                  <a:off x="5029200" y="1905000"/>
                  <a:ext cx="1752600" cy="1828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5342744" y="2340964"/>
                  <a:ext cx="1174230" cy="13603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5638800" y="2667000"/>
                  <a:ext cx="304800" cy="304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Round Diagonal Corner Rectangle 135"/>
              <p:cNvSpPr/>
              <p:nvPr/>
            </p:nvSpPr>
            <p:spPr>
              <a:xfrm rot="17358432">
                <a:off x="3179270" y="1638767"/>
                <a:ext cx="514450" cy="643063"/>
              </a:xfrm>
              <a:prstGeom prst="round2DiagRect">
                <a:avLst>
                  <a:gd name="adj1" fmla="val 50000"/>
                  <a:gd name="adj2" fmla="val 0"/>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3810000" y="2209800"/>
                <a:ext cx="1600200" cy="13716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39"/>
              <p:cNvGrpSpPr/>
              <p:nvPr/>
            </p:nvGrpSpPr>
            <p:grpSpPr>
              <a:xfrm rot="1051563">
                <a:off x="3891971" y="3581625"/>
                <a:ext cx="685800" cy="1156197"/>
                <a:chOff x="7162800" y="3048000"/>
                <a:chExt cx="990600" cy="1371600"/>
              </a:xfrm>
            </p:grpSpPr>
            <p:sp>
              <p:nvSpPr>
                <p:cNvPr id="150" name="Rounded Rectangle 149"/>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Group 37"/>
                <p:cNvGrpSpPr/>
                <p:nvPr/>
              </p:nvGrpSpPr>
              <p:grpSpPr>
                <a:xfrm>
                  <a:off x="7162800" y="3962400"/>
                  <a:ext cx="990600" cy="457200"/>
                  <a:chOff x="6705600" y="3733800"/>
                  <a:chExt cx="990600" cy="457200"/>
                </a:xfrm>
              </p:grpSpPr>
              <p:sp>
                <p:nvSpPr>
                  <p:cNvPr id="152" name="Round Same Side Corner Rectangle 151"/>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 Same Side Corner Rectangle 152"/>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9" name="Oval 138"/>
              <p:cNvSpPr/>
              <p:nvPr/>
            </p:nvSpPr>
            <p:spPr>
              <a:xfrm>
                <a:off x="39624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46"/>
              <p:cNvGrpSpPr/>
              <p:nvPr/>
            </p:nvGrpSpPr>
            <p:grpSpPr>
              <a:xfrm rot="20225410">
                <a:off x="5150994" y="3440683"/>
                <a:ext cx="685800" cy="1156197"/>
                <a:chOff x="7162800" y="3048000"/>
                <a:chExt cx="990600" cy="1371600"/>
              </a:xfrm>
            </p:grpSpPr>
            <p:sp>
              <p:nvSpPr>
                <p:cNvPr id="146" name="Rounded Rectangle 145"/>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37"/>
                <p:cNvGrpSpPr/>
                <p:nvPr/>
              </p:nvGrpSpPr>
              <p:grpSpPr>
                <a:xfrm>
                  <a:off x="7162800" y="3962400"/>
                  <a:ext cx="990600" cy="457200"/>
                  <a:chOff x="6705600" y="3733800"/>
                  <a:chExt cx="990600" cy="457200"/>
                </a:xfrm>
              </p:grpSpPr>
              <p:sp>
                <p:nvSpPr>
                  <p:cNvPr id="148" name="Round Same Side Corner Rectangle 147"/>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 Same Side Corner Rectangle 148"/>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1" name="Oval 140"/>
              <p:cNvSpPr/>
              <p:nvPr/>
            </p:nvSpPr>
            <p:spPr>
              <a:xfrm>
                <a:off x="46482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60"/>
              <p:cNvGrpSpPr/>
              <p:nvPr/>
            </p:nvGrpSpPr>
            <p:grpSpPr>
              <a:xfrm rot="10057697">
                <a:off x="2458112" y="2809004"/>
                <a:ext cx="765252" cy="834001"/>
                <a:chOff x="1371511" y="2979547"/>
                <a:chExt cx="875288" cy="953922"/>
              </a:xfrm>
              <a:scene3d>
                <a:camera prst="perspectiveHeroicExtremeLeftFacing"/>
                <a:lightRig rig="threePt" dir="t"/>
              </a:scene3d>
            </p:grpSpPr>
            <p:sp>
              <p:nvSpPr>
                <p:cNvPr id="143" name="Oval 5"/>
                <p:cNvSpPr/>
                <p:nvPr/>
              </p:nvSpPr>
              <p:spPr>
                <a:xfrm rot="15444375">
                  <a:off x="1332194" y="3018864"/>
                  <a:ext cx="953922" cy="875288"/>
                </a:xfrm>
                <a:prstGeom prst="ellipse">
                  <a:avLst/>
                </a:prstGeom>
                <a:solidFill>
                  <a:srgbClr val="FFD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6"/>
                <p:cNvSpPr/>
                <p:nvPr/>
              </p:nvSpPr>
              <p:spPr>
                <a:xfrm rot="15885006">
                  <a:off x="1838556" y="3369247"/>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rot="15885006">
                  <a:off x="1457557" y="3369246"/>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7100366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lgonline.org/wp-content/uploads/blogger/-qeLnogusCWU/UDEv9uNibeI/AAAAAAAAA1Q/FbxN96Cqol4/s1600/wheat-fie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704"/>
            <a:ext cx="12192000" cy="769441"/>
          </a:xfrm>
          <a:prstGeom prst="rect">
            <a:avLst/>
          </a:prstGeom>
          <a:noFill/>
        </p:spPr>
        <p:txBody>
          <a:bodyPr wrap="square" rtlCol="0">
            <a:spAutoFit/>
          </a:bodyPr>
          <a:lstStyle/>
          <a:p>
            <a:pPr algn="ctr"/>
            <a:r>
              <a:rPr lang="en-US" sz="4400" dirty="0">
                <a:solidFill>
                  <a:schemeClr val="bg1"/>
                </a:solidFill>
                <a:latin typeface="Arial Black" panose="020B0A04020102020204" pitchFamily="34" charset="0"/>
              </a:rPr>
              <a:t>Parable of the Sower</a:t>
            </a:r>
          </a:p>
        </p:txBody>
      </p:sp>
      <p:sp>
        <p:nvSpPr>
          <p:cNvPr id="2" name="Rectangle 1"/>
          <p:cNvSpPr/>
          <p:nvPr/>
        </p:nvSpPr>
        <p:spPr>
          <a:xfrm>
            <a:off x="529350" y="1103155"/>
            <a:ext cx="6096000" cy="1477328"/>
          </a:xfrm>
          <a:prstGeom prst="rect">
            <a:avLst/>
          </a:prstGeom>
        </p:spPr>
        <p:txBody>
          <a:bodyPr>
            <a:spAutoFit/>
          </a:bodyPr>
          <a:lstStyle/>
          <a:p>
            <a:r>
              <a:rPr lang="en-US" b="1" dirty="0">
                <a:solidFill>
                  <a:schemeClr val="bg1"/>
                </a:solidFill>
                <a:latin typeface="Open Sans"/>
              </a:rPr>
              <a:t>This parable of the seed growing by itself, found only in the Gospel of Mark, teaches about the partnership between God and man. The man plants seeds in an environment where growth can occur, but then he must wait for that growth to happen</a:t>
            </a:r>
            <a:endParaRPr lang="en-US" b="1" dirty="0">
              <a:solidFill>
                <a:schemeClr val="bg1"/>
              </a:solidFill>
            </a:endParaRPr>
          </a:p>
        </p:txBody>
      </p:sp>
      <p:sp>
        <p:nvSpPr>
          <p:cNvPr id="26" name="TextBox 25"/>
          <p:cNvSpPr txBox="1"/>
          <p:nvPr/>
        </p:nvSpPr>
        <p:spPr>
          <a:xfrm>
            <a:off x="0" y="6474714"/>
            <a:ext cx="1665838" cy="369332"/>
          </a:xfrm>
          <a:prstGeom prst="rect">
            <a:avLst/>
          </a:prstGeom>
          <a:solidFill>
            <a:schemeClr val="accent6">
              <a:lumMod val="50000"/>
            </a:schemeClr>
          </a:solidFill>
        </p:spPr>
        <p:txBody>
          <a:bodyPr wrap="square" rtlCol="0">
            <a:spAutoFit/>
          </a:bodyPr>
          <a:lstStyle/>
          <a:p>
            <a:r>
              <a:rPr lang="en-US" dirty="0">
                <a:solidFill>
                  <a:schemeClr val="bg1"/>
                </a:solidFill>
              </a:rPr>
              <a:t>Mark 4:26-29</a:t>
            </a:r>
          </a:p>
        </p:txBody>
      </p:sp>
      <p:sp>
        <p:nvSpPr>
          <p:cNvPr id="3" name="Rectangle 2"/>
          <p:cNvSpPr/>
          <p:nvPr/>
        </p:nvSpPr>
        <p:spPr>
          <a:xfrm>
            <a:off x="5831324" y="2557055"/>
            <a:ext cx="6096000" cy="646331"/>
          </a:xfrm>
          <a:prstGeom prst="rect">
            <a:avLst/>
          </a:prstGeom>
        </p:spPr>
        <p:txBody>
          <a:bodyPr>
            <a:spAutoFit/>
          </a:bodyPr>
          <a:lstStyle/>
          <a:p>
            <a:r>
              <a:rPr lang="en-US" b="1" dirty="0">
                <a:latin typeface="Open Sans"/>
              </a:rPr>
              <a:t>As time passes, the earth that God created gradually brings “forth fruit of herself” </a:t>
            </a:r>
            <a:endParaRPr lang="en-US" b="1" dirty="0"/>
          </a:p>
        </p:txBody>
      </p:sp>
      <p:grpSp>
        <p:nvGrpSpPr>
          <p:cNvPr id="9" name="Group 8"/>
          <p:cNvGrpSpPr/>
          <p:nvPr/>
        </p:nvGrpSpPr>
        <p:grpSpPr>
          <a:xfrm>
            <a:off x="5804155" y="3529988"/>
            <a:ext cx="5946243" cy="3328012"/>
            <a:chOff x="5804155" y="3529988"/>
            <a:chExt cx="5946243" cy="3328012"/>
          </a:xfrm>
        </p:grpSpPr>
        <p:grpSp>
          <p:nvGrpSpPr>
            <p:cNvPr id="29" name="Group 94"/>
            <p:cNvGrpSpPr/>
            <p:nvPr/>
          </p:nvGrpSpPr>
          <p:grpSpPr>
            <a:xfrm>
              <a:off x="5804155" y="3653742"/>
              <a:ext cx="1548742" cy="3190304"/>
              <a:chOff x="4405860" y="139189"/>
              <a:chExt cx="2861871" cy="6475262"/>
            </a:xfrm>
          </p:grpSpPr>
          <p:grpSp>
            <p:nvGrpSpPr>
              <p:cNvPr id="30" name="Group 86"/>
              <p:cNvGrpSpPr/>
              <p:nvPr/>
            </p:nvGrpSpPr>
            <p:grpSpPr>
              <a:xfrm rot="2107423">
                <a:off x="4802579" y="139189"/>
                <a:ext cx="743864" cy="1806453"/>
                <a:chOff x="7696200" y="914400"/>
                <a:chExt cx="685800" cy="2438400"/>
              </a:xfrm>
            </p:grpSpPr>
            <p:sp>
              <p:nvSpPr>
                <p:cNvPr id="90" name="Moon 89"/>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90"/>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91"/>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87"/>
              <p:cNvGrpSpPr/>
              <p:nvPr/>
            </p:nvGrpSpPr>
            <p:grpSpPr>
              <a:xfrm rot="19262140" flipH="1">
                <a:off x="6126313" y="231425"/>
                <a:ext cx="743864" cy="1645187"/>
                <a:chOff x="7696200" y="914400"/>
                <a:chExt cx="685800" cy="2438400"/>
              </a:xfrm>
            </p:grpSpPr>
            <p:sp>
              <p:nvSpPr>
                <p:cNvPr id="86" name="Moon 85"/>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86"/>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87"/>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47"/>
              <p:cNvGrpSpPr/>
              <p:nvPr/>
            </p:nvGrpSpPr>
            <p:grpSpPr>
              <a:xfrm rot="562843">
                <a:off x="5697438" y="5840305"/>
                <a:ext cx="666047" cy="774146"/>
                <a:chOff x="6106804" y="4039302"/>
                <a:chExt cx="666047" cy="774146"/>
              </a:xfrm>
            </p:grpSpPr>
            <p:sp>
              <p:nvSpPr>
                <p:cNvPr id="83" name="Oval 82"/>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47"/>
              <p:cNvGrpSpPr/>
              <p:nvPr/>
            </p:nvGrpSpPr>
            <p:grpSpPr>
              <a:xfrm rot="2613352">
                <a:off x="5128037" y="5761712"/>
                <a:ext cx="666047" cy="774146"/>
                <a:chOff x="6106804" y="4039302"/>
                <a:chExt cx="666047" cy="774146"/>
              </a:xfrm>
            </p:grpSpPr>
            <p:sp>
              <p:nvSpPr>
                <p:cNvPr id="80" name="Oval 79"/>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Oval 53"/>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a:off x="4891789" y="1550232"/>
                <a:ext cx="1943725" cy="446956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57"/>
              <p:cNvGrpSpPr/>
              <p:nvPr/>
            </p:nvGrpSpPr>
            <p:grpSpPr>
              <a:xfrm>
                <a:off x="4953000" y="5334000"/>
                <a:ext cx="1828800" cy="609600"/>
                <a:chOff x="1371600" y="3962400"/>
                <a:chExt cx="6705600" cy="2057400"/>
              </a:xfrm>
            </p:grpSpPr>
            <p:grpSp>
              <p:nvGrpSpPr>
                <p:cNvPr id="68" name="Group 195"/>
                <p:cNvGrpSpPr/>
                <p:nvPr/>
              </p:nvGrpSpPr>
              <p:grpSpPr>
                <a:xfrm>
                  <a:off x="1371600" y="3962400"/>
                  <a:ext cx="1676400" cy="2057400"/>
                  <a:chOff x="1371600" y="3962400"/>
                  <a:chExt cx="1676400" cy="2057400"/>
                </a:xfrm>
              </p:grpSpPr>
              <p:sp>
                <p:nvSpPr>
                  <p:cNvPr id="78" name="Right Arrow Callout 77"/>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Quad Arrow 78"/>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196"/>
                <p:cNvGrpSpPr/>
                <p:nvPr/>
              </p:nvGrpSpPr>
              <p:grpSpPr>
                <a:xfrm>
                  <a:off x="3048000" y="3962400"/>
                  <a:ext cx="1676400" cy="2057400"/>
                  <a:chOff x="1371600" y="3962400"/>
                  <a:chExt cx="1676400" cy="2057400"/>
                </a:xfrm>
              </p:grpSpPr>
              <p:sp>
                <p:nvSpPr>
                  <p:cNvPr id="76" name="Right Arrow Callout 75"/>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Quad Arrow 76"/>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199"/>
                <p:cNvGrpSpPr/>
                <p:nvPr/>
              </p:nvGrpSpPr>
              <p:grpSpPr>
                <a:xfrm>
                  <a:off x="4724400" y="3962400"/>
                  <a:ext cx="1676400" cy="2057400"/>
                  <a:chOff x="1371600" y="3962400"/>
                  <a:chExt cx="1676400" cy="2057400"/>
                </a:xfrm>
              </p:grpSpPr>
              <p:sp>
                <p:nvSpPr>
                  <p:cNvPr id="74" name="Right Arrow Callout 73"/>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Quad Arrow 74"/>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202"/>
                <p:cNvGrpSpPr/>
                <p:nvPr/>
              </p:nvGrpSpPr>
              <p:grpSpPr>
                <a:xfrm>
                  <a:off x="6400800" y="3962400"/>
                  <a:ext cx="1676400" cy="2057400"/>
                  <a:chOff x="1371600" y="3962400"/>
                  <a:chExt cx="1676400" cy="2057400"/>
                </a:xfrm>
              </p:grpSpPr>
              <p:sp>
                <p:nvSpPr>
                  <p:cNvPr id="72" name="Right Arrow Callout 71"/>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Quad Arrow 72"/>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5" name="Cloud 64"/>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Delay 65"/>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p:cNvSpPr/>
            <p:nvPr/>
          </p:nvSpPr>
          <p:spPr>
            <a:xfrm>
              <a:off x="9573010" y="4977191"/>
              <a:ext cx="398876" cy="1880809"/>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448705" y="3529988"/>
              <a:ext cx="4301693" cy="1754326"/>
            </a:xfrm>
            <a:prstGeom prst="rect">
              <a:avLst/>
            </a:prstGeom>
            <a:solidFill>
              <a:srgbClr val="002060"/>
            </a:solidFill>
          </p:spPr>
          <p:txBody>
            <a:bodyPr wrap="square">
              <a:spAutoFit/>
            </a:bodyPr>
            <a:lstStyle/>
            <a:p>
              <a:pPr fontAlgn="base"/>
              <a:r>
                <a:rPr lang="en-US" b="1" i="1" dirty="0">
                  <a:solidFill>
                    <a:schemeClr val="bg1"/>
                  </a:solidFill>
                  <a:latin typeface="Palatino"/>
                </a:rPr>
                <a:t>I have planted, Apollos watered; but God gave the increase.</a:t>
              </a:r>
            </a:p>
            <a:p>
              <a:pPr fontAlgn="base"/>
              <a:r>
                <a:rPr lang="en-US" b="1" i="1" dirty="0">
                  <a:solidFill>
                    <a:schemeClr val="bg1"/>
                  </a:solidFill>
                  <a:latin typeface="Palatino"/>
                </a:rPr>
                <a:t>So then neither is he that </a:t>
              </a:r>
              <a:r>
                <a:rPr lang="en-US" b="1" i="1" dirty="0" err="1">
                  <a:solidFill>
                    <a:schemeClr val="bg1"/>
                  </a:solidFill>
                  <a:latin typeface="Palatino"/>
                </a:rPr>
                <a:t>planteth</a:t>
              </a:r>
              <a:r>
                <a:rPr lang="en-US" b="1" i="1" dirty="0">
                  <a:solidFill>
                    <a:schemeClr val="bg1"/>
                  </a:solidFill>
                  <a:latin typeface="Palatino"/>
                </a:rPr>
                <a:t> any thing, neither he that </a:t>
              </a:r>
              <a:r>
                <a:rPr lang="en-US" b="1" i="1" dirty="0" err="1">
                  <a:solidFill>
                    <a:schemeClr val="bg1"/>
                  </a:solidFill>
                  <a:latin typeface="Palatino"/>
                </a:rPr>
                <a:t>watereth</a:t>
              </a:r>
              <a:r>
                <a:rPr lang="en-US" b="1" i="1" dirty="0">
                  <a:solidFill>
                    <a:schemeClr val="bg1"/>
                  </a:solidFill>
                  <a:latin typeface="Palatino"/>
                </a:rPr>
                <a:t>; but God that giveth the increase.</a:t>
              </a:r>
            </a:p>
            <a:p>
              <a:pPr fontAlgn="base"/>
              <a:r>
                <a:rPr lang="en-US" b="1" i="1" dirty="0">
                  <a:solidFill>
                    <a:schemeClr val="bg1"/>
                  </a:solidFill>
                  <a:effectLst/>
                  <a:latin typeface="Palatino"/>
                </a:rPr>
                <a:t>1 Corinthians 3:6-7</a:t>
              </a:r>
            </a:p>
          </p:txBody>
        </p:sp>
      </p:grpSp>
      <p:sp>
        <p:nvSpPr>
          <p:cNvPr id="7" name="Rectangle 6"/>
          <p:cNvSpPr/>
          <p:nvPr/>
        </p:nvSpPr>
        <p:spPr>
          <a:xfrm>
            <a:off x="1164134" y="3034216"/>
            <a:ext cx="3653772" cy="1477328"/>
          </a:xfrm>
          <a:prstGeom prst="rect">
            <a:avLst/>
          </a:prstGeom>
        </p:spPr>
        <p:txBody>
          <a:bodyPr wrap="square">
            <a:spAutoFit/>
          </a:bodyPr>
          <a:lstStyle/>
          <a:p>
            <a:r>
              <a:rPr lang="en-US" b="1" dirty="0">
                <a:latin typeface="Open Sans"/>
              </a:rPr>
              <a:t>Only God can make things grow. This principle applies to spiritual growth in individuals and to the growth of the Church throughout the world. (1)</a:t>
            </a:r>
            <a:endParaRPr lang="en-US" b="1" dirty="0"/>
          </a:p>
        </p:txBody>
      </p:sp>
      <p:sp>
        <p:nvSpPr>
          <p:cNvPr id="8" name="Rectangle 7"/>
          <p:cNvSpPr/>
          <p:nvPr/>
        </p:nvSpPr>
        <p:spPr>
          <a:xfrm>
            <a:off x="3308336" y="586370"/>
            <a:ext cx="5814412" cy="369332"/>
          </a:xfrm>
          <a:prstGeom prst="rect">
            <a:avLst/>
          </a:prstGeom>
        </p:spPr>
        <p:txBody>
          <a:bodyPr wrap="none">
            <a:spAutoFit/>
          </a:bodyPr>
          <a:lstStyle/>
          <a:p>
            <a:r>
              <a:rPr lang="en-US" b="1" dirty="0">
                <a:solidFill>
                  <a:schemeClr val="bg1"/>
                </a:solidFill>
                <a:latin typeface="Open Sans"/>
              </a:rPr>
              <a:t>God must be the primary force behind our harvest </a:t>
            </a:r>
            <a:endParaRPr lang="en-US" b="1" dirty="0">
              <a:solidFill>
                <a:schemeClr val="bg1"/>
              </a:solidFill>
            </a:endParaRPr>
          </a:p>
        </p:txBody>
      </p:sp>
    </p:spTree>
    <p:extLst>
      <p:ext uri="{BB962C8B-B14F-4D97-AF65-F5344CB8AC3E}">
        <p14:creationId xmlns:p14="http://schemas.microsoft.com/office/powerpoint/2010/main" val="328305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8348133"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Sea of Galilee and Mount Arb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4933" y="0"/>
            <a:ext cx="9127067" cy="68554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633" y="319712"/>
            <a:ext cx="3054300" cy="6370975"/>
          </a:xfrm>
          <a:prstGeom prst="rect">
            <a:avLst/>
          </a:prstGeom>
        </p:spPr>
        <p:txBody>
          <a:bodyPr wrap="square">
            <a:spAutoFit/>
          </a:bodyPr>
          <a:lstStyle/>
          <a:p>
            <a:r>
              <a:rPr lang="en-US" sz="2400" dirty="0">
                <a:solidFill>
                  <a:schemeClr val="bg1"/>
                </a:solidFill>
              </a:rPr>
              <a:t>The Sea of Galilee is 700 feet below sea level and is surrounded on three sides by mountains. At times, cool, dry winds rush down the mountains and collide with warm, moist air over the Sea of Galilee, creating sudden, intense storms—sometimes in a matter of minutes—with large waves on this relatively small body of water.</a:t>
            </a:r>
          </a:p>
        </p:txBody>
      </p:sp>
    </p:spTree>
    <p:extLst>
      <p:ext uri="{BB962C8B-B14F-4D97-AF65-F5344CB8AC3E}">
        <p14:creationId xmlns:p14="http://schemas.microsoft.com/office/powerpoint/2010/main" val="27992082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eelgrafix.com/data_images/out/21/935693-indian-oce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704"/>
            <a:ext cx="12192000" cy="769441"/>
          </a:xfrm>
          <a:prstGeom prst="rect">
            <a:avLst/>
          </a:prstGeom>
          <a:noFill/>
        </p:spPr>
        <p:txBody>
          <a:bodyPr wrap="square" rtlCol="0">
            <a:spAutoFit/>
          </a:bodyPr>
          <a:lstStyle/>
          <a:p>
            <a:pPr algn="ctr"/>
            <a:r>
              <a:rPr lang="en-US" sz="4400" dirty="0">
                <a:solidFill>
                  <a:schemeClr val="bg1"/>
                </a:solidFill>
                <a:latin typeface="Arial Black" panose="020B0A04020102020204" pitchFamily="34" charset="0"/>
              </a:rPr>
              <a:t>Why Are Challenges Like A Storm?</a:t>
            </a:r>
          </a:p>
        </p:txBody>
      </p:sp>
      <p:grpSp>
        <p:nvGrpSpPr>
          <p:cNvPr id="4" name="Group 3"/>
          <p:cNvGrpSpPr/>
          <p:nvPr/>
        </p:nvGrpSpPr>
        <p:grpSpPr>
          <a:xfrm>
            <a:off x="5320942" y="1849918"/>
            <a:ext cx="3163551" cy="2337286"/>
            <a:chOff x="936037" y="2660503"/>
            <a:chExt cx="3163551" cy="2337286"/>
          </a:xfrm>
        </p:grpSpPr>
        <p:grpSp>
          <p:nvGrpSpPr>
            <p:cNvPr id="51" name="Group 94"/>
            <p:cNvGrpSpPr/>
            <p:nvPr/>
          </p:nvGrpSpPr>
          <p:grpSpPr>
            <a:xfrm rot="418166">
              <a:off x="936037" y="2660503"/>
              <a:ext cx="3163551" cy="2321019"/>
              <a:chOff x="1981200" y="609600"/>
              <a:chExt cx="5943600" cy="4419600"/>
            </a:xfrm>
          </p:grpSpPr>
          <p:sp>
            <p:nvSpPr>
              <p:cNvPr id="52" name="Rectangle 51"/>
              <p:cNvSpPr/>
              <p:nvPr/>
            </p:nvSpPr>
            <p:spPr>
              <a:xfrm rot="5400000">
                <a:off x="3162299" y="2628904"/>
                <a:ext cx="3733802" cy="1524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530600" y="4775200"/>
                <a:ext cx="28702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Triangle 53"/>
              <p:cNvSpPr/>
              <p:nvPr/>
            </p:nvSpPr>
            <p:spPr>
              <a:xfrm rot="10800000">
                <a:off x="3191933"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Triangle 54"/>
              <p:cNvSpPr/>
              <p:nvPr/>
            </p:nvSpPr>
            <p:spPr>
              <a:xfrm rot="10800000" flipH="1">
                <a:off x="6375400"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Triangle 55"/>
              <p:cNvSpPr/>
              <p:nvPr/>
            </p:nvSpPr>
            <p:spPr>
              <a:xfrm rot="10800000">
                <a:off x="28532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8"/>
              <p:cNvSpPr/>
              <p:nvPr/>
            </p:nvSpPr>
            <p:spPr>
              <a:xfrm rot="10800000" flipH="1">
                <a:off x="67140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191932" y="4521200"/>
                <a:ext cx="3513667"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Triangle 58"/>
              <p:cNvSpPr/>
              <p:nvPr/>
            </p:nvSpPr>
            <p:spPr>
              <a:xfrm rot="10800000">
                <a:off x="2514600"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Triangle 59"/>
              <p:cNvSpPr/>
              <p:nvPr/>
            </p:nvSpPr>
            <p:spPr>
              <a:xfrm rot="10800000" flipH="1">
                <a:off x="7052733"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2853267" y="4267200"/>
                <a:ext cx="4233333"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ight Triangle 61"/>
              <p:cNvSpPr/>
              <p:nvPr/>
            </p:nvSpPr>
            <p:spPr>
              <a:xfrm rot="10800000">
                <a:off x="22098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ight Triangle 62"/>
              <p:cNvSpPr/>
              <p:nvPr/>
            </p:nvSpPr>
            <p:spPr>
              <a:xfrm rot="10800000" flipH="1">
                <a:off x="73914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514600" y="4038600"/>
                <a:ext cx="17526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715000" y="4038600"/>
                <a:ext cx="16764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981200" y="3962400"/>
                <a:ext cx="22860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5715000" y="3962400"/>
                <a:ext cx="22098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267200" y="4267200"/>
                <a:ext cx="1447800" cy="762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Extract 69"/>
              <p:cNvSpPr/>
              <p:nvPr/>
            </p:nvSpPr>
            <p:spPr>
              <a:xfrm>
                <a:off x="4953000" y="609600"/>
                <a:ext cx="152400" cy="228600"/>
              </a:xfrm>
              <a:prstGeom prst="flowChartExtra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rot="476107">
              <a:off x="1786349" y="4536124"/>
              <a:ext cx="1290918" cy="461665"/>
            </a:xfrm>
            <a:prstGeom prst="rect">
              <a:avLst/>
            </a:prstGeom>
            <a:noFill/>
          </p:spPr>
          <p:txBody>
            <a:bodyPr wrap="square" rtlCol="0">
              <a:spAutoFit/>
            </a:bodyPr>
            <a:lstStyle/>
            <a:p>
              <a:r>
                <a:rPr lang="en-US" sz="2400" dirty="0">
                  <a:solidFill>
                    <a:schemeClr val="bg1"/>
                  </a:solidFill>
                </a:rPr>
                <a:t>Physical</a:t>
              </a:r>
            </a:p>
          </p:txBody>
        </p:sp>
      </p:grpSp>
      <p:grpSp>
        <p:nvGrpSpPr>
          <p:cNvPr id="27" name="Group 26"/>
          <p:cNvGrpSpPr/>
          <p:nvPr/>
        </p:nvGrpSpPr>
        <p:grpSpPr>
          <a:xfrm>
            <a:off x="7007483" y="2553460"/>
            <a:ext cx="3163551" cy="2340728"/>
            <a:chOff x="6033227" y="2109671"/>
            <a:chExt cx="3163551" cy="2340728"/>
          </a:xfrm>
        </p:grpSpPr>
        <p:grpSp>
          <p:nvGrpSpPr>
            <p:cNvPr id="91" name="Group 94"/>
            <p:cNvGrpSpPr/>
            <p:nvPr/>
          </p:nvGrpSpPr>
          <p:grpSpPr>
            <a:xfrm rot="418166">
              <a:off x="6033227" y="2109671"/>
              <a:ext cx="3163551" cy="2321019"/>
              <a:chOff x="1981200" y="609600"/>
              <a:chExt cx="5943600" cy="4419600"/>
            </a:xfrm>
          </p:grpSpPr>
          <p:sp>
            <p:nvSpPr>
              <p:cNvPr id="92" name="Rectangle 91"/>
              <p:cNvSpPr/>
              <p:nvPr/>
            </p:nvSpPr>
            <p:spPr>
              <a:xfrm rot="5400000">
                <a:off x="3162299" y="2628904"/>
                <a:ext cx="3733802" cy="1524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3530600" y="4775200"/>
                <a:ext cx="28702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ight Triangle 93"/>
              <p:cNvSpPr/>
              <p:nvPr/>
            </p:nvSpPr>
            <p:spPr>
              <a:xfrm rot="10800000">
                <a:off x="3191933"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ight Triangle 94"/>
              <p:cNvSpPr/>
              <p:nvPr/>
            </p:nvSpPr>
            <p:spPr>
              <a:xfrm rot="10800000" flipH="1">
                <a:off x="6375400"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ight Triangle 95"/>
              <p:cNvSpPr/>
              <p:nvPr/>
            </p:nvSpPr>
            <p:spPr>
              <a:xfrm rot="10800000">
                <a:off x="28532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ight Triangle 8"/>
              <p:cNvSpPr/>
              <p:nvPr/>
            </p:nvSpPr>
            <p:spPr>
              <a:xfrm rot="10800000" flipH="1">
                <a:off x="67140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3191932" y="4521200"/>
                <a:ext cx="3513667"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ight Triangle 98"/>
              <p:cNvSpPr/>
              <p:nvPr/>
            </p:nvSpPr>
            <p:spPr>
              <a:xfrm rot="10800000">
                <a:off x="2514600"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ight Triangle 99"/>
              <p:cNvSpPr/>
              <p:nvPr/>
            </p:nvSpPr>
            <p:spPr>
              <a:xfrm rot="10800000" flipH="1">
                <a:off x="7052733"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2853267" y="4267200"/>
                <a:ext cx="4233333"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ight Triangle 101"/>
              <p:cNvSpPr/>
              <p:nvPr/>
            </p:nvSpPr>
            <p:spPr>
              <a:xfrm rot="10800000">
                <a:off x="22098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ight Triangle 102"/>
              <p:cNvSpPr/>
              <p:nvPr/>
            </p:nvSpPr>
            <p:spPr>
              <a:xfrm rot="10800000" flipH="1">
                <a:off x="73914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2514600" y="4038600"/>
                <a:ext cx="17526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5715000" y="4038600"/>
                <a:ext cx="16764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1981200" y="3962400"/>
                <a:ext cx="22860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5715000" y="3962400"/>
                <a:ext cx="22098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107"/>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4267200" y="4267200"/>
                <a:ext cx="1447800" cy="762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Extract 109"/>
              <p:cNvSpPr/>
              <p:nvPr/>
            </p:nvSpPr>
            <p:spPr>
              <a:xfrm>
                <a:off x="4953000" y="609600"/>
                <a:ext cx="152400" cy="228600"/>
              </a:xfrm>
              <a:prstGeom prst="flowChartExtra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TextBox 110"/>
            <p:cNvSpPr txBox="1"/>
            <p:nvPr/>
          </p:nvSpPr>
          <p:spPr>
            <a:xfrm rot="476107">
              <a:off x="6967346" y="3988734"/>
              <a:ext cx="1290918" cy="461665"/>
            </a:xfrm>
            <a:prstGeom prst="rect">
              <a:avLst/>
            </a:prstGeom>
            <a:noFill/>
          </p:spPr>
          <p:txBody>
            <a:bodyPr wrap="square" rtlCol="0">
              <a:spAutoFit/>
            </a:bodyPr>
            <a:lstStyle/>
            <a:p>
              <a:r>
                <a:rPr lang="en-US" sz="2400" dirty="0">
                  <a:solidFill>
                    <a:schemeClr val="bg1"/>
                  </a:solidFill>
                </a:rPr>
                <a:t>Spiritual</a:t>
              </a:r>
            </a:p>
          </p:txBody>
        </p:sp>
      </p:grpSp>
      <p:grpSp>
        <p:nvGrpSpPr>
          <p:cNvPr id="26" name="Group 25"/>
          <p:cNvGrpSpPr/>
          <p:nvPr/>
        </p:nvGrpSpPr>
        <p:grpSpPr>
          <a:xfrm>
            <a:off x="8215145" y="3451733"/>
            <a:ext cx="3163551" cy="2368693"/>
            <a:chOff x="4069850" y="3738502"/>
            <a:chExt cx="3163551" cy="2368693"/>
          </a:xfrm>
        </p:grpSpPr>
        <p:grpSp>
          <p:nvGrpSpPr>
            <p:cNvPr id="71" name="Group 94"/>
            <p:cNvGrpSpPr/>
            <p:nvPr/>
          </p:nvGrpSpPr>
          <p:grpSpPr>
            <a:xfrm rot="418166">
              <a:off x="4069850" y="3738502"/>
              <a:ext cx="3163551" cy="2321019"/>
              <a:chOff x="1981200" y="609600"/>
              <a:chExt cx="5943600" cy="4419600"/>
            </a:xfrm>
          </p:grpSpPr>
          <p:sp>
            <p:nvSpPr>
              <p:cNvPr id="72" name="Rectangle 71"/>
              <p:cNvSpPr/>
              <p:nvPr/>
            </p:nvSpPr>
            <p:spPr>
              <a:xfrm rot="5400000">
                <a:off x="3162299" y="2628904"/>
                <a:ext cx="3733802" cy="1524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530600" y="4775200"/>
                <a:ext cx="28702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p:cNvSpPr/>
              <p:nvPr/>
            </p:nvSpPr>
            <p:spPr>
              <a:xfrm rot="10800000">
                <a:off x="3191933"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p:cNvSpPr/>
              <p:nvPr/>
            </p:nvSpPr>
            <p:spPr>
              <a:xfrm rot="10800000" flipH="1">
                <a:off x="6375400"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Triangle 75"/>
              <p:cNvSpPr/>
              <p:nvPr/>
            </p:nvSpPr>
            <p:spPr>
              <a:xfrm rot="10800000">
                <a:off x="28532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Triangle 8"/>
              <p:cNvSpPr/>
              <p:nvPr/>
            </p:nvSpPr>
            <p:spPr>
              <a:xfrm rot="10800000" flipH="1">
                <a:off x="67140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191932" y="4521200"/>
                <a:ext cx="3513667"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ight Triangle 78"/>
              <p:cNvSpPr/>
              <p:nvPr/>
            </p:nvSpPr>
            <p:spPr>
              <a:xfrm rot="10800000">
                <a:off x="2514600"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ight Triangle 79"/>
              <p:cNvSpPr/>
              <p:nvPr/>
            </p:nvSpPr>
            <p:spPr>
              <a:xfrm rot="10800000" flipH="1">
                <a:off x="7052733"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853267" y="4267200"/>
                <a:ext cx="4233333"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ight Triangle 81"/>
              <p:cNvSpPr/>
              <p:nvPr/>
            </p:nvSpPr>
            <p:spPr>
              <a:xfrm rot="10800000">
                <a:off x="22098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ight Triangle 82"/>
              <p:cNvSpPr/>
              <p:nvPr/>
            </p:nvSpPr>
            <p:spPr>
              <a:xfrm rot="10800000" flipH="1">
                <a:off x="73914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2514600" y="4038600"/>
                <a:ext cx="17526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5715000" y="4038600"/>
                <a:ext cx="16764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1981200" y="3962400"/>
                <a:ext cx="22860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5715000" y="3962400"/>
                <a:ext cx="22098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87"/>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4267200" y="4267200"/>
                <a:ext cx="1447800" cy="762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Extract 89"/>
              <p:cNvSpPr/>
              <p:nvPr/>
            </p:nvSpPr>
            <p:spPr>
              <a:xfrm>
                <a:off x="4953000" y="609600"/>
                <a:ext cx="152400" cy="228600"/>
              </a:xfrm>
              <a:prstGeom prst="flowChartExtra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TextBox 111"/>
            <p:cNvSpPr txBox="1"/>
            <p:nvPr/>
          </p:nvSpPr>
          <p:spPr>
            <a:xfrm rot="476107">
              <a:off x="4886924" y="5645530"/>
              <a:ext cx="1290918" cy="461665"/>
            </a:xfrm>
            <a:prstGeom prst="rect">
              <a:avLst/>
            </a:prstGeom>
            <a:noFill/>
          </p:spPr>
          <p:txBody>
            <a:bodyPr wrap="square" rtlCol="0">
              <a:spAutoFit/>
            </a:bodyPr>
            <a:lstStyle/>
            <a:p>
              <a:r>
                <a:rPr lang="en-US" sz="2400" dirty="0">
                  <a:solidFill>
                    <a:schemeClr val="bg1"/>
                  </a:solidFill>
                </a:rPr>
                <a:t>Mental</a:t>
              </a:r>
            </a:p>
          </p:txBody>
        </p:sp>
      </p:grpSp>
      <p:grpSp>
        <p:nvGrpSpPr>
          <p:cNvPr id="28" name="Group 27"/>
          <p:cNvGrpSpPr/>
          <p:nvPr/>
        </p:nvGrpSpPr>
        <p:grpSpPr>
          <a:xfrm>
            <a:off x="9248562" y="4398733"/>
            <a:ext cx="3163551" cy="2374272"/>
            <a:chOff x="8624144" y="3287837"/>
            <a:chExt cx="3163551" cy="2374272"/>
          </a:xfrm>
        </p:grpSpPr>
        <p:grpSp>
          <p:nvGrpSpPr>
            <p:cNvPr id="31" name="Group 94"/>
            <p:cNvGrpSpPr/>
            <p:nvPr/>
          </p:nvGrpSpPr>
          <p:grpSpPr>
            <a:xfrm rot="418166">
              <a:off x="8624144" y="3287837"/>
              <a:ext cx="3163551" cy="2321019"/>
              <a:chOff x="1981200" y="609600"/>
              <a:chExt cx="5943600" cy="4419600"/>
            </a:xfrm>
          </p:grpSpPr>
          <p:sp>
            <p:nvSpPr>
              <p:cNvPr id="32" name="Rectangle 31"/>
              <p:cNvSpPr/>
              <p:nvPr/>
            </p:nvSpPr>
            <p:spPr>
              <a:xfrm rot="5400000">
                <a:off x="3162299" y="2628904"/>
                <a:ext cx="3733802" cy="1524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530600" y="4775200"/>
                <a:ext cx="28702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Triangle 33"/>
              <p:cNvSpPr/>
              <p:nvPr/>
            </p:nvSpPr>
            <p:spPr>
              <a:xfrm rot="10800000">
                <a:off x="3191933"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Triangle 34"/>
              <p:cNvSpPr/>
              <p:nvPr/>
            </p:nvSpPr>
            <p:spPr>
              <a:xfrm rot="10800000" flipH="1">
                <a:off x="6375400"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Triangle 35"/>
              <p:cNvSpPr/>
              <p:nvPr/>
            </p:nvSpPr>
            <p:spPr>
              <a:xfrm rot="10800000">
                <a:off x="28532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8"/>
              <p:cNvSpPr/>
              <p:nvPr/>
            </p:nvSpPr>
            <p:spPr>
              <a:xfrm rot="10800000" flipH="1">
                <a:off x="67140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191932" y="4521200"/>
                <a:ext cx="3513667"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Triangle 38"/>
              <p:cNvSpPr/>
              <p:nvPr/>
            </p:nvSpPr>
            <p:spPr>
              <a:xfrm rot="10800000">
                <a:off x="2514600"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Triangle 39"/>
              <p:cNvSpPr/>
              <p:nvPr/>
            </p:nvSpPr>
            <p:spPr>
              <a:xfrm rot="10800000" flipH="1">
                <a:off x="7052733"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853267" y="4267200"/>
                <a:ext cx="4233333"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Triangle 41"/>
              <p:cNvSpPr/>
              <p:nvPr/>
            </p:nvSpPr>
            <p:spPr>
              <a:xfrm rot="10800000">
                <a:off x="22098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Triangle 42"/>
              <p:cNvSpPr/>
              <p:nvPr/>
            </p:nvSpPr>
            <p:spPr>
              <a:xfrm rot="10800000" flipH="1">
                <a:off x="73914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514600" y="4038600"/>
                <a:ext cx="17526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715000" y="4038600"/>
                <a:ext cx="16764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981200" y="3962400"/>
                <a:ext cx="22860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715000" y="3962400"/>
                <a:ext cx="22098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267200" y="4267200"/>
                <a:ext cx="1447800" cy="762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Extract 49"/>
              <p:cNvSpPr/>
              <p:nvPr/>
            </p:nvSpPr>
            <p:spPr>
              <a:xfrm>
                <a:off x="4953000" y="609600"/>
                <a:ext cx="152400" cy="228600"/>
              </a:xfrm>
              <a:prstGeom prst="flowChartExtra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TextBox 112"/>
            <p:cNvSpPr txBox="1"/>
            <p:nvPr/>
          </p:nvSpPr>
          <p:spPr>
            <a:xfrm rot="476107">
              <a:off x="9619062" y="5200444"/>
              <a:ext cx="1290918" cy="461665"/>
            </a:xfrm>
            <a:prstGeom prst="rect">
              <a:avLst/>
            </a:prstGeom>
            <a:noFill/>
          </p:spPr>
          <p:txBody>
            <a:bodyPr wrap="square" rtlCol="0">
              <a:spAutoFit/>
            </a:bodyPr>
            <a:lstStyle/>
            <a:p>
              <a:r>
                <a:rPr lang="en-US" sz="2400" dirty="0">
                  <a:solidFill>
                    <a:schemeClr val="bg1"/>
                  </a:solidFill>
                </a:rPr>
                <a:t>Social</a:t>
              </a:r>
            </a:p>
          </p:txBody>
        </p:sp>
      </p:grpSp>
    </p:spTree>
    <p:extLst>
      <p:ext uri="{BB962C8B-B14F-4D97-AF65-F5344CB8AC3E}">
        <p14:creationId xmlns:p14="http://schemas.microsoft.com/office/powerpoint/2010/main" val="402207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3.7037E-6 L 4.16667E-6 0.00023 C -0.0043 0.00092 -0.00847 0.00139 -0.01263 0.00254 C -0.01446 0.00301 -0.01628 0.00393 -0.0181 0.00509 C -0.02097 0.00648 -0.0237 0.00833 -0.02644 0.00995 L -0.0306 0.0125 L -0.03894 0.01736 L -0.0431 0.0199 C -0.05378 0.0324 -0.04792 0.02777 -0.07227 0.02222 C -0.07526 0.02152 -0.0806 0.01736 -0.0806 0.01759 C -0.08151 0.01481 -0.0823 0.01203 -0.08347 0.00995 C -0.08607 0.00509 -0.08842 0.00463 -0.0918 0.00254 C -0.1017 -0.00926 -0.09688 -0.00602 -0.1056 -0.00973 C -0.1181 -0.00903 -0.13073 -0.01065 -0.1431 -0.00741 C -0.14649 -0.00649 -0.15144 0.00254 -0.15144 0.00277 C -0.15677 0.01666 -0.15105 0.00463 -0.1625 0.01481 C -0.16433 0.01643 -0.16615 0.01851 -0.1681 0.0199 C -0.17071 0.02176 -0.1737 0.02245 -0.17631 0.02476 C -0.18321 0.03078 -0.18008 0.02847 -0.1862 0.03217 C -0.1931 0.03125 -0.20013 0.03148 -0.20704 0.02963 C -0.20977 0.02893 -0.21524 0.02476 -0.21524 0.025 C -0.22123 0.01365 -0.21758 0.01851 -0.22748 0.0125 L -0.23164 0.00995 C -0.23308 0.00833 -0.23464 0.00601 -0.2362 0.00509 C -0.23985 0.00254 -0.24336 0.00208 -0.24727 3.7037E-6 L -0.25144 -0.00232 C -0.26029 -0.00162 -0.26967 -0.00139 -0.2793 3.7037E-6 C -0.28164 0.00046 -0.29115 0.00648 -0.2931 0.0074 L -0.29701 0.00995 C -0.2987 0.0125 -0.29974 0.01574 -0.30118 0.01736 C -0.30404 0.0199 -0.30677 0.0206 -0.30977 0.02222 C -0.3112 0.02314 -0.3125 0.02338 -0.31394 0.02476 C -0.31511 0.02639 -0.31654 0.02824 -0.31784 0.02963 C -0.32006 0.03171 -0.32552 0.03356 -0.32761 0.03472 C -0.3293 0.03541 -0.33034 0.03634 -0.33204 0.03703 C -0.33555 0.03889 -0.3431 0.04213 -0.3431 0.04236 C -0.3448 0.04166 -0.35795 0.04166 -0.36263 0.03703 C -0.3655 0.03426 -0.36771 0.02916 -0.37097 0.02731 C -0.37227 0.02639 -0.3737 0.02569 -0.37513 0.02476 C -0.38321 0.01851 -0.37891 0.01944 -0.38894 0.01481 C -0.39584 0.0118 -0.39714 0.01088 -0.4056 0.00995 C -0.40977 0.00949 -0.41394 0.00995 -0.4181 0.00995 L -0.4181 0.01018 L -0.4181 0.00995 " pathEditMode="relative" rAng="0" ptsTypes="AAAAAAAAAAAAAAAAAAAAAAAAAAAAAAAAAAAAAAAAAAAA">
                                      <p:cBhvr>
                                        <p:cTn id="6" dur="2000" fill="hold"/>
                                        <p:tgtEl>
                                          <p:spTgt spid="4"/>
                                        </p:tgtEl>
                                        <p:attrNameLst>
                                          <p:attrName>ppt_x</p:attrName>
                                          <p:attrName>ppt_y</p:attrName>
                                        </p:attrNameLst>
                                      </p:cBhvr>
                                      <p:rCtr x="-20911" y="162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91667E-6 -4.07407E-6 L 2.91667E-6 0.00024 C -0.00378 -0.00324 -0.00755 -0.00625 -0.0112 -0.00995 C -0.01263 -0.01134 -0.01367 -0.01458 -0.01537 -0.01481 C -0.01953 -0.01551 -0.0237 -0.01319 -0.02787 -0.01226 C -0.0306 -0.01064 -0.03373 -0.01041 -0.0362 -0.0074 C -0.04037 -0.00254 -0.04102 -0.00138 -0.04584 0.00255 C -0.04727 0.00348 -0.0487 0.00417 -0.05 0.00487 L -0.0625 0.01968 C -0.06394 0.02153 -0.06511 0.02385 -0.06667 0.02477 L -0.075 0.02963 C -0.07826 0.02894 -0.08177 0.0294 -0.08477 0.02709 C -0.08659 0.02593 -0.08711 0.02084 -0.08894 0.01968 C -0.09297 0.01737 -0.09727 0.01806 -0.10144 0.01737 C -0.10886 0.01806 -0.11641 0.0169 -0.1237 0.01968 C -0.12526 0.02037 -0.12513 0.02524 -0.12644 0.02709 C -0.12891 0.03102 -0.13242 0.03287 -0.13477 0.03704 C -0.1362 0.03959 -0.13737 0.04213 -0.13894 0.04445 C -0.14349 0.05116 -0.14284 0.04885 -0.1487 0.05186 C -0.15144 0.05348 -0.15703 0.05695 -0.15703 0.05718 C -0.16211 0.05602 -0.16758 0.05811 -0.17227 0.0544 C -0.17526 0.05186 -0.175 0.04283 -0.17787 0.03959 L -0.18203 0.03449 C -0.18295 0.03218 -0.1836 0.02917 -0.18477 0.02709 C -0.1875 0.02246 -0.18972 0.02176 -0.1931 0.01968 C -0.19727 0.02061 -0.20144 0.02107 -0.2056 0.02223 C -0.20742 0.02269 -0.20925 0.02408 -0.2112 0.02477 C -0.22032 0.02755 -0.21914 0.0257 -0.22644 0.02963 C -0.22917 0.03125 -0.23203 0.03287 -0.23477 0.03449 L -0.23894 0.03704 C -0.24545 0.03635 -0.25209 0.0375 -0.25834 0.03449 C -0.26003 0.0338 -0.26003 0.02917 -0.2612 0.02709 C -0.2638 0.02246 -0.26615 0.02176 -0.26953 0.01968 C -0.27201 0.01297 -0.27201 0.01088 -0.27644 0.00741 C -0.27904 0.00533 -0.28477 0.00255 -0.28477 0.00278 C -0.28894 0.00324 -0.2931 0.00371 -0.29727 0.00487 C -0.30339 0.00672 -0.29987 0.00787 -0.3056 0.01227 C -0.30821 0.01459 -0.3112 0.01574 -0.31394 0.01737 L -0.32227 0.02223 L -0.32357 0.02477 L -0.32357 0.025 L -0.32357 0.02477 " pathEditMode="relative" rAng="0" ptsTypes="AAAAAAAAAAAAAAAAAAAAAAAAAAAAAAAAAAAAAAAAAA">
                                      <p:cBhvr>
                                        <p:cTn id="10" dur="2000" fill="hold"/>
                                        <p:tgtEl>
                                          <p:spTgt spid="27"/>
                                        </p:tgtEl>
                                        <p:attrNameLst>
                                          <p:attrName>ppt_x</p:attrName>
                                          <p:attrName>ppt_y</p:attrName>
                                        </p:attrNameLst>
                                      </p:cBhvr>
                                      <p:rCtr x="-16185" y="2106"/>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4.375E-6 4.07407E-6 L 4.375E-6 0.00023 C -0.00378 -0.00417 -0.0073 -0.00903 -0.0112 -0.0125 C -0.01289 -0.01389 -0.01485 -0.01482 -0.01667 -0.01482 C -0.02553 -0.01482 -0.03438 -0.0132 -0.0431 -0.0125 L -0.05144 -0.00741 L -0.0556 -0.0051 C -0.06758 0.00902 -0.05248 -0.00787 -0.06394 0.00231 C -0.0655 0.0037 -0.06654 0.00601 -0.0681 0.0074 C -0.07071 0.00926 -0.08008 0.01157 -0.08204 0.01226 L -0.09727 0.00972 C -0.10664 0.0081 -0.10808 0.0074 -0.11667 0.00486 C -0.1181 0.00393 -0.11941 0.00231 -0.12084 0.00231 C -0.13724 0.00231 -0.13516 0.00185 -0.14454 0.0074 C -0.14727 0.01064 -0.14961 0.01574 -0.15287 0.01713 C -0.15469 0.01805 -0.15651 0.01898 -0.15834 0.01967 C -0.17422 0.02592 -0.1573 0.01851 -0.17084 0.02453 C -0.17227 0.02615 -0.17344 0.02824 -0.175 0.02963 C -0.178 0.03171 -0.18659 0.03356 -0.18894 0.03449 C -0.19037 0.03495 -0.19167 0.03611 -0.1931 0.03703 C -0.19727 0.03611 -0.20157 0.03634 -0.2056 0.03449 C -0.20717 0.03379 -0.20847 0.03148 -0.20977 0.02963 C -0.21784 0.01736 -0.21042 0.02708 -0.21667 0.01481 C -0.21928 0.00949 -0.22175 0.0037 -0.225 4.07407E-6 C -0.22644 -0.00186 -0.22761 -0.00463 -0.22917 -0.0051 C -0.23282 -0.00625 -0.23659 -0.0051 -0.24024 -0.0051 L -0.24024 -0.00487 " pathEditMode="relative" rAng="0" ptsTypes="AAAAAAAAAAAAAAAAAAAAAAAAAAA">
                                      <p:cBhvr>
                                        <p:cTn id="14" dur="2000" fill="hold"/>
                                        <p:tgtEl>
                                          <p:spTgt spid="26"/>
                                        </p:tgtEl>
                                        <p:attrNameLst>
                                          <p:attrName>ppt_x</p:attrName>
                                          <p:attrName>ppt_y</p:attrName>
                                        </p:attrNameLst>
                                      </p:cBhvr>
                                      <p:rCtr x="-12018" y="1111"/>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2357 -0.0125 L 0.02357 -0.01227 C 0.01927 -0.01481 0.01511 -0.0169 0.01094 -0.01991 C 0.00951 -0.02106 0.00846 -0.02454 0.00677 -0.02477 C 0.0013 -0.02546 -0.0043 -0.02315 -0.00989 -0.02222 C -0.01979 -0.01065 -0.01497 -0.01389 -0.0237 -0.00995 C -0.03034 -0.00231 -0.0263 -0.00602 -0.0362 -0.00023 L -0.04036 0.00232 C -0.04505 0.00139 -0.04974 0.00116 -0.0543 -0.00023 C -0.05573 -0.00046 -0.05729 -0.00116 -0.05846 -0.00254 C -0.06927 -0.01528 -0.05443 -0.00555 -0.06953 -0.01736 C -0.07135 -0.01875 -0.07331 -0.01898 -0.07513 -0.01991 C -0.07799 -0.02129 -0.08346 -0.02477 -0.08346 -0.02454 C -0.08411 -0.02477 -0.10586 -0.02291 -0.11133 -0.01991 C -0.11289 -0.01898 -0.11406 -0.01643 -0.11549 -0.01481 C -0.11719 -0.01319 -0.11901 -0.01111 -0.12096 -0.00995 C -0.12617 -0.00694 -0.13138 -0.00833 -0.13633 -0.00254 C -0.14167 0.00371 -0.13893 0.00139 -0.14466 0.00486 C -0.14635 0.00394 -0.15234 0.00162 -0.1543 -0.00023 C -0.16146 -0.00648 -0.15534 -0.00509 -0.16263 -0.00509 L -0.16263 -0.00486 " pathEditMode="relative" rAng="0" ptsTypes="AAAAAAAAAAAAAAAAAAAAA">
                                      <p:cBhvr>
                                        <p:cTn id="18" dur="2000" fill="hold"/>
                                        <p:tgtEl>
                                          <p:spTgt spid="28"/>
                                        </p:tgtEl>
                                        <p:attrNameLst>
                                          <p:attrName>ppt_x</p:attrName>
                                          <p:attrName>ppt_y</p:attrName>
                                        </p:attrNameLst>
                                      </p:cBhvr>
                                      <p:rCtr x="-9310"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p:cNvGrpSpPr/>
          <p:nvPr/>
        </p:nvGrpSpPr>
        <p:grpSpPr>
          <a:xfrm>
            <a:off x="0" y="0"/>
            <a:ext cx="12317506" cy="6905244"/>
            <a:chOff x="-187411" y="0"/>
            <a:chExt cx="9396003" cy="6905244"/>
          </a:xfrm>
        </p:grpSpPr>
        <p:sp>
          <p:nvSpPr>
            <p:cNvPr id="8" name="Rectangle 7"/>
            <p:cNvSpPr/>
            <p:nvPr/>
          </p:nvSpPr>
          <p:spPr>
            <a:xfrm>
              <a:off x="-187411" y="5524195"/>
              <a:ext cx="9331411" cy="1381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7411" y="0"/>
              <a:ext cx="9331411" cy="33758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uble Wave 9"/>
            <p:cNvSpPr/>
            <p:nvPr/>
          </p:nvSpPr>
          <p:spPr>
            <a:xfrm>
              <a:off x="-187411" y="2301748"/>
              <a:ext cx="9331411" cy="4450046"/>
            </a:xfrm>
            <a:prstGeom prst="doubleWav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uble Wave 10"/>
            <p:cNvSpPr/>
            <p:nvPr/>
          </p:nvSpPr>
          <p:spPr>
            <a:xfrm rot="21007191">
              <a:off x="1134539" y="3529347"/>
              <a:ext cx="6687511" cy="2378473"/>
            </a:xfrm>
            <a:prstGeom prst="doubleWave">
              <a:avLst>
                <a:gd name="adj1" fmla="val 12500"/>
                <a:gd name="adj2" fmla="val -1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uble Wave 11"/>
            <p:cNvSpPr/>
            <p:nvPr/>
          </p:nvSpPr>
          <p:spPr>
            <a:xfrm rot="334617">
              <a:off x="-187411" y="3068997"/>
              <a:ext cx="6687511" cy="2378473"/>
            </a:xfrm>
            <a:prstGeom prst="doubleWave">
              <a:avLst>
                <a:gd name="adj1" fmla="val 12500"/>
                <a:gd name="adj2" fmla="val -1000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94"/>
            <p:cNvGrpSpPr/>
            <p:nvPr/>
          </p:nvGrpSpPr>
          <p:grpSpPr>
            <a:xfrm rot="418166">
              <a:off x="3143175" y="1037347"/>
              <a:ext cx="6065417" cy="4450046"/>
              <a:chOff x="1981200" y="609600"/>
              <a:chExt cx="5943600" cy="4419600"/>
            </a:xfrm>
          </p:grpSpPr>
          <p:sp>
            <p:nvSpPr>
              <p:cNvPr id="16" name="Rectangle 15"/>
              <p:cNvSpPr/>
              <p:nvPr/>
            </p:nvSpPr>
            <p:spPr>
              <a:xfrm rot="5400000">
                <a:off x="3162299" y="2628904"/>
                <a:ext cx="3733802" cy="1524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530600" y="4775200"/>
                <a:ext cx="28702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10800000">
                <a:off x="3191933"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rot="10800000" flipH="1">
                <a:off x="6375400"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rot="10800000">
                <a:off x="28532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8"/>
              <p:cNvSpPr/>
              <p:nvPr/>
            </p:nvSpPr>
            <p:spPr>
              <a:xfrm rot="10800000" flipH="1">
                <a:off x="67140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191932" y="4521200"/>
                <a:ext cx="3513667"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rot="10800000">
                <a:off x="2514600"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p:cNvSpPr/>
              <p:nvPr/>
            </p:nvSpPr>
            <p:spPr>
              <a:xfrm rot="10800000" flipH="1">
                <a:off x="7052733"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853267" y="4267200"/>
                <a:ext cx="4233333"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p:cNvSpPr/>
              <p:nvPr/>
            </p:nvSpPr>
            <p:spPr>
              <a:xfrm rot="10800000">
                <a:off x="22098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p:cNvSpPr/>
              <p:nvPr/>
            </p:nvSpPr>
            <p:spPr>
              <a:xfrm rot="10800000" flipH="1">
                <a:off x="73914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514600" y="4038600"/>
                <a:ext cx="17526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715000" y="4038600"/>
                <a:ext cx="16764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981200" y="3962400"/>
                <a:ext cx="22860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715000" y="3962400"/>
                <a:ext cx="22098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oon 31"/>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267200" y="4267200"/>
                <a:ext cx="1447800" cy="762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Extract 33"/>
              <p:cNvSpPr/>
              <p:nvPr/>
            </p:nvSpPr>
            <p:spPr>
              <a:xfrm>
                <a:off x="4953000" y="609600"/>
                <a:ext cx="152400" cy="228600"/>
              </a:xfrm>
              <a:prstGeom prst="flowChartExtra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Double Wave 13"/>
            <p:cNvSpPr/>
            <p:nvPr/>
          </p:nvSpPr>
          <p:spPr>
            <a:xfrm>
              <a:off x="2223204" y="4987121"/>
              <a:ext cx="6687511" cy="1687949"/>
            </a:xfrm>
            <a:prstGeom prst="doubleWave">
              <a:avLst>
                <a:gd name="adj1" fmla="val 12500"/>
                <a:gd name="adj2" fmla="val -1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uble Wave 14"/>
            <p:cNvSpPr/>
            <p:nvPr/>
          </p:nvSpPr>
          <p:spPr>
            <a:xfrm rot="267837">
              <a:off x="144454" y="5040845"/>
              <a:ext cx="4510182" cy="1355013"/>
            </a:xfrm>
            <a:prstGeom prst="doubleWave">
              <a:avLst>
                <a:gd name="adj1" fmla="val 12500"/>
                <a:gd name="adj2" fmla="val -1000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1524000" y="228600"/>
            <a:ext cx="4267200" cy="6259830"/>
            <a:chOff x="609600" y="2819400"/>
            <a:chExt cx="1524000" cy="2438400"/>
          </a:xfrm>
        </p:grpSpPr>
        <p:grpSp>
          <p:nvGrpSpPr>
            <p:cNvPr id="69" name="Group 25"/>
            <p:cNvGrpSpPr/>
            <p:nvPr/>
          </p:nvGrpSpPr>
          <p:grpSpPr>
            <a:xfrm>
              <a:off x="838200" y="2819400"/>
              <a:ext cx="1143000" cy="1143000"/>
              <a:chOff x="2919048" y="4343400"/>
              <a:chExt cx="1271952" cy="1395007"/>
            </a:xfrm>
            <a:solidFill>
              <a:schemeClr val="bg1"/>
            </a:solidFill>
          </p:grpSpPr>
          <p:grpSp>
            <p:nvGrpSpPr>
              <p:cNvPr id="74" name="Group 19"/>
              <p:cNvGrpSpPr/>
              <p:nvPr/>
            </p:nvGrpSpPr>
            <p:grpSpPr>
              <a:xfrm>
                <a:off x="2919048" y="4366807"/>
                <a:ext cx="685800" cy="1371600"/>
                <a:chOff x="2919048" y="4366807"/>
                <a:chExt cx="685800" cy="1371600"/>
              </a:xfrm>
              <a:grpFill/>
            </p:grpSpPr>
            <p:sp>
              <p:nvSpPr>
                <p:cNvPr id="80" name="Donut 79"/>
                <p:cNvSpPr/>
                <p:nvPr/>
              </p:nvSpPr>
              <p:spPr>
                <a:xfrm rot="1458413">
                  <a:off x="2919048" y="52050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80"/>
                <p:cNvSpPr/>
                <p:nvPr/>
              </p:nvSpPr>
              <p:spPr>
                <a:xfrm rot="1712548">
                  <a:off x="3048000" y="4953000"/>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onut 81"/>
                <p:cNvSpPr/>
                <p:nvPr/>
              </p:nvSpPr>
              <p:spPr>
                <a:xfrm rot="1458413">
                  <a:off x="3223847" y="46716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Donut 82"/>
                <p:cNvSpPr/>
                <p:nvPr/>
              </p:nvSpPr>
              <p:spPr>
                <a:xfrm rot="1458413">
                  <a:off x="3376248" y="43668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5" name="Group 20"/>
              <p:cNvGrpSpPr/>
              <p:nvPr/>
            </p:nvGrpSpPr>
            <p:grpSpPr>
              <a:xfrm flipH="1">
                <a:off x="3505200" y="4343400"/>
                <a:ext cx="685800" cy="1371600"/>
                <a:chOff x="2919048" y="4366807"/>
                <a:chExt cx="685800" cy="1371600"/>
              </a:xfrm>
              <a:grpFill/>
            </p:grpSpPr>
            <p:sp>
              <p:nvSpPr>
                <p:cNvPr id="76" name="Donut 75"/>
                <p:cNvSpPr/>
                <p:nvPr/>
              </p:nvSpPr>
              <p:spPr>
                <a:xfrm rot="1458413">
                  <a:off x="2919048" y="52050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76"/>
                <p:cNvSpPr/>
                <p:nvPr/>
              </p:nvSpPr>
              <p:spPr>
                <a:xfrm rot="1712548">
                  <a:off x="3048000" y="4953000"/>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77"/>
                <p:cNvSpPr/>
                <p:nvPr/>
              </p:nvSpPr>
              <p:spPr>
                <a:xfrm rot="1458413">
                  <a:off x="3223847" y="46716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78"/>
                <p:cNvSpPr/>
                <p:nvPr/>
              </p:nvSpPr>
              <p:spPr>
                <a:xfrm rot="1458413">
                  <a:off x="3376248" y="4366807"/>
                  <a:ext cx="228600" cy="533400"/>
                </a:xfrm>
                <a:prstGeom prst="don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70" name="Donut 69"/>
            <p:cNvSpPr/>
            <p:nvPr/>
          </p:nvSpPr>
          <p:spPr>
            <a:xfrm>
              <a:off x="609600" y="3581400"/>
              <a:ext cx="1524000" cy="1676400"/>
            </a:xfrm>
            <a:prstGeom prst="donu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Trapezoid 70"/>
            <p:cNvSpPr/>
            <p:nvPr/>
          </p:nvSpPr>
          <p:spPr>
            <a:xfrm rot="10800000">
              <a:off x="1143000" y="3581400"/>
              <a:ext cx="457200" cy="457200"/>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rot="17488471">
              <a:off x="1668018" y="4487418"/>
              <a:ext cx="457200" cy="457200"/>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p:cNvSpPr/>
            <p:nvPr/>
          </p:nvSpPr>
          <p:spPr>
            <a:xfrm rot="3227284">
              <a:off x="624294" y="4434294"/>
              <a:ext cx="457200" cy="457200"/>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2538613" y="3222172"/>
            <a:ext cx="2209800" cy="2209800"/>
            <a:chOff x="3200400" y="3352800"/>
            <a:chExt cx="2209800" cy="2209800"/>
          </a:xfrm>
        </p:grpSpPr>
        <p:sp>
          <p:nvSpPr>
            <p:cNvPr id="85" name="Oval 84"/>
            <p:cNvSpPr/>
            <p:nvPr/>
          </p:nvSpPr>
          <p:spPr>
            <a:xfrm>
              <a:off x="3200400" y="3352800"/>
              <a:ext cx="2209800" cy="2209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3352800" y="3810000"/>
              <a:ext cx="1905000" cy="1200329"/>
            </a:xfrm>
            <a:prstGeom prst="rect">
              <a:avLst/>
            </a:prstGeom>
            <a:noFill/>
          </p:spPr>
          <p:txBody>
            <a:bodyPr wrap="square" rtlCol="0">
              <a:spAutoFit/>
            </a:bodyPr>
            <a:lstStyle/>
            <a:p>
              <a:pPr algn="ctr"/>
              <a:r>
                <a:rPr lang="en-US" sz="2400" dirty="0">
                  <a:solidFill>
                    <a:schemeClr val="bg1"/>
                  </a:solidFill>
                </a:rPr>
                <a:t>Faithful passengers never drown</a:t>
              </a:r>
            </a:p>
          </p:txBody>
        </p:sp>
      </p:grpSp>
      <p:grpSp>
        <p:nvGrpSpPr>
          <p:cNvPr id="87" name="Group 86"/>
          <p:cNvGrpSpPr/>
          <p:nvPr/>
        </p:nvGrpSpPr>
        <p:grpSpPr>
          <a:xfrm>
            <a:off x="2537351" y="3235125"/>
            <a:ext cx="2209800" cy="2209800"/>
            <a:chOff x="304800" y="228600"/>
            <a:chExt cx="2209800" cy="2209800"/>
          </a:xfrm>
        </p:grpSpPr>
        <p:sp>
          <p:nvSpPr>
            <p:cNvPr id="88" name="Oval 87"/>
            <p:cNvSpPr/>
            <p:nvPr/>
          </p:nvSpPr>
          <p:spPr>
            <a:xfrm>
              <a:off x="304800" y="228600"/>
              <a:ext cx="2209800" cy="2209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457200" y="685800"/>
              <a:ext cx="1905000" cy="830997"/>
            </a:xfrm>
            <a:prstGeom prst="rect">
              <a:avLst/>
            </a:prstGeom>
            <a:noFill/>
          </p:spPr>
          <p:txBody>
            <a:bodyPr wrap="square" rtlCol="0">
              <a:spAutoFit/>
            </a:bodyPr>
            <a:lstStyle/>
            <a:p>
              <a:pPr algn="ctr"/>
              <a:r>
                <a:rPr lang="en-US" sz="2400" dirty="0">
                  <a:solidFill>
                    <a:schemeClr val="bg1"/>
                  </a:solidFill>
                </a:rPr>
                <a:t>Christ sails His own ship</a:t>
              </a:r>
            </a:p>
          </p:txBody>
        </p:sp>
      </p:grpSp>
      <p:grpSp>
        <p:nvGrpSpPr>
          <p:cNvPr id="90" name="Group 89"/>
          <p:cNvGrpSpPr/>
          <p:nvPr/>
        </p:nvGrpSpPr>
        <p:grpSpPr>
          <a:xfrm>
            <a:off x="2552553" y="3235125"/>
            <a:ext cx="2209800" cy="2209800"/>
            <a:chOff x="304800" y="228600"/>
            <a:chExt cx="2209800" cy="2209800"/>
          </a:xfrm>
        </p:grpSpPr>
        <p:sp>
          <p:nvSpPr>
            <p:cNvPr id="91" name="Oval 90"/>
            <p:cNvSpPr/>
            <p:nvPr/>
          </p:nvSpPr>
          <p:spPr>
            <a:xfrm>
              <a:off x="304800" y="228600"/>
              <a:ext cx="2209800" cy="2209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457200" y="685800"/>
              <a:ext cx="1905000" cy="1569660"/>
            </a:xfrm>
            <a:prstGeom prst="rect">
              <a:avLst/>
            </a:prstGeom>
            <a:noFill/>
          </p:spPr>
          <p:txBody>
            <a:bodyPr wrap="square" rtlCol="0">
              <a:spAutoFit/>
            </a:bodyPr>
            <a:lstStyle/>
            <a:p>
              <a:pPr algn="ctr"/>
              <a:r>
                <a:rPr lang="en-US" sz="2400" dirty="0">
                  <a:solidFill>
                    <a:schemeClr val="bg1"/>
                  </a:solidFill>
                </a:rPr>
                <a:t>He may seem to be asleep , but He is there. </a:t>
              </a:r>
            </a:p>
          </p:txBody>
        </p:sp>
      </p:grpSp>
      <p:grpSp>
        <p:nvGrpSpPr>
          <p:cNvPr id="93" name="Group 92"/>
          <p:cNvGrpSpPr/>
          <p:nvPr/>
        </p:nvGrpSpPr>
        <p:grpSpPr>
          <a:xfrm>
            <a:off x="2566767" y="3254153"/>
            <a:ext cx="2209800" cy="2209800"/>
            <a:chOff x="304800" y="228600"/>
            <a:chExt cx="2209800" cy="2209800"/>
          </a:xfrm>
        </p:grpSpPr>
        <p:sp>
          <p:nvSpPr>
            <p:cNvPr id="94" name="Oval 93"/>
            <p:cNvSpPr/>
            <p:nvPr/>
          </p:nvSpPr>
          <p:spPr>
            <a:xfrm>
              <a:off x="304800" y="228600"/>
              <a:ext cx="2209800" cy="2209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425088" y="309735"/>
              <a:ext cx="1999689" cy="1938992"/>
            </a:xfrm>
            <a:prstGeom prst="rect">
              <a:avLst/>
            </a:prstGeom>
            <a:noFill/>
          </p:spPr>
          <p:txBody>
            <a:bodyPr wrap="square" rtlCol="0">
              <a:spAutoFit/>
            </a:bodyPr>
            <a:lstStyle/>
            <a:p>
              <a:pPr algn="ctr"/>
              <a:r>
                <a:rPr lang="en-US" sz="2400" dirty="0">
                  <a:solidFill>
                    <a:schemeClr val="bg1"/>
                  </a:solidFill>
                </a:rPr>
                <a:t>In times of peril He is aroused by the pleas of His servants</a:t>
              </a:r>
            </a:p>
          </p:txBody>
        </p:sp>
      </p:grpSp>
      <p:grpSp>
        <p:nvGrpSpPr>
          <p:cNvPr id="96" name="Group 95"/>
          <p:cNvGrpSpPr/>
          <p:nvPr/>
        </p:nvGrpSpPr>
        <p:grpSpPr>
          <a:xfrm>
            <a:off x="2527072" y="3195061"/>
            <a:ext cx="2289189" cy="2272841"/>
            <a:chOff x="319790" y="303550"/>
            <a:chExt cx="2209800" cy="2209800"/>
          </a:xfrm>
        </p:grpSpPr>
        <p:sp>
          <p:nvSpPr>
            <p:cNvPr id="97" name="Oval 96"/>
            <p:cNvSpPr/>
            <p:nvPr/>
          </p:nvSpPr>
          <p:spPr>
            <a:xfrm>
              <a:off x="319790" y="303550"/>
              <a:ext cx="2209800" cy="2209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457200" y="685800"/>
              <a:ext cx="1905000" cy="1569660"/>
            </a:xfrm>
            <a:prstGeom prst="rect">
              <a:avLst/>
            </a:prstGeom>
            <a:noFill/>
          </p:spPr>
          <p:txBody>
            <a:bodyPr wrap="square" rtlCol="0">
              <a:spAutoFit/>
            </a:bodyPr>
            <a:lstStyle/>
            <a:p>
              <a:pPr algn="ctr"/>
              <a:r>
                <a:rPr lang="en-US" sz="2400" dirty="0">
                  <a:solidFill>
                    <a:schemeClr val="bg1"/>
                  </a:solidFill>
                </a:rPr>
                <a:t>He delivers those who have faith in His name</a:t>
              </a:r>
            </a:p>
          </p:txBody>
        </p:sp>
      </p:grpSp>
      <p:grpSp>
        <p:nvGrpSpPr>
          <p:cNvPr id="99" name="Group 98"/>
          <p:cNvGrpSpPr/>
          <p:nvPr/>
        </p:nvGrpSpPr>
        <p:grpSpPr>
          <a:xfrm>
            <a:off x="2546996" y="3240218"/>
            <a:ext cx="2209800" cy="2209800"/>
            <a:chOff x="244839" y="288561"/>
            <a:chExt cx="2209800" cy="2209800"/>
          </a:xfrm>
        </p:grpSpPr>
        <p:sp>
          <p:nvSpPr>
            <p:cNvPr id="100" name="Oval 99"/>
            <p:cNvSpPr/>
            <p:nvPr/>
          </p:nvSpPr>
          <p:spPr>
            <a:xfrm>
              <a:off x="244839" y="288561"/>
              <a:ext cx="2209800" cy="2209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457200" y="685800"/>
              <a:ext cx="1905000" cy="1569660"/>
            </a:xfrm>
            <a:prstGeom prst="rect">
              <a:avLst/>
            </a:prstGeom>
            <a:noFill/>
          </p:spPr>
          <p:txBody>
            <a:bodyPr wrap="square" rtlCol="0">
              <a:spAutoFit/>
            </a:bodyPr>
            <a:lstStyle/>
            <a:p>
              <a:pPr algn="ctr"/>
              <a:r>
                <a:rPr lang="en-US" sz="2400" dirty="0">
                  <a:solidFill>
                    <a:schemeClr val="bg1"/>
                  </a:solidFill>
                </a:rPr>
                <a:t>He rebukes the winds and the waters</a:t>
              </a:r>
            </a:p>
          </p:txBody>
        </p:sp>
      </p:grpSp>
      <p:grpSp>
        <p:nvGrpSpPr>
          <p:cNvPr id="103" name="Group 102"/>
          <p:cNvGrpSpPr/>
          <p:nvPr/>
        </p:nvGrpSpPr>
        <p:grpSpPr>
          <a:xfrm>
            <a:off x="2571297" y="3266721"/>
            <a:ext cx="2209800" cy="2209800"/>
            <a:chOff x="304800" y="228600"/>
            <a:chExt cx="2209800" cy="2209800"/>
          </a:xfrm>
        </p:grpSpPr>
        <p:sp>
          <p:nvSpPr>
            <p:cNvPr id="104" name="Oval 103"/>
            <p:cNvSpPr/>
            <p:nvPr/>
          </p:nvSpPr>
          <p:spPr>
            <a:xfrm>
              <a:off x="304800" y="228600"/>
              <a:ext cx="2209800" cy="2209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457200" y="685800"/>
              <a:ext cx="1905000" cy="1569660"/>
            </a:xfrm>
            <a:prstGeom prst="rect">
              <a:avLst/>
            </a:prstGeom>
            <a:noFill/>
          </p:spPr>
          <p:txBody>
            <a:bodyPr wrap="square" rtlCol="0">
              <a:spAutoFit/>
            </a:bodyPr>
            <a:lstStyle/>
            <a:p>
              <a:pPr algn="ctr"/>
              <a:r>
                <a:rPr lang="en-US" sz="2400" dirty="0">
                  <a:solidFill>
                    <a:schemeClr val="bg1"/>
                  </a:solidFill>
                </a:rPr>
                <a:t>He speaks peace to troubled souls</a:t>
              </a:r>
            </a:p>
          </p:txBody>
        </p:sp>
      </p:grpSp>
      <p:grpSp>
        <p:nvGrpSpPr>
          <p:cNvPr id="106" name="Group 105"/>
          <p:cNvGrpSpPr/>
          <p:nvPr/>
        </p:nvGrpSpPr>
        <p:grpSpPr>
          <a:xfrm>
            <a:off x="2644934" y="3263833"/>
            <a:ext cx="2158052" cy="2209800"/>
            <a:chOff x="304800" y="228600"/>
            <a:chExt cx="2209800" cy="2209800"/>
          </a:xfrm>
        </p:grpSpPr>
        <p:sp>
          <p:nvSpPr>
            <p:cNvPr id="107" name="Oval 106"/>
            <p:cNvSpPr/>
            <p:nvPr/>
          </p:nvSpPr>
          <p:spPr>
            <a:xfrm>
              <a:off x="304800" y="228600"/>
              <a:ext cx="2209800" cy="2209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457200" y="685800"/>
              <a:ext cx="1905000" cy="1077218"/>
            </a:xfrm>
            <a:prstGeom prst="rect">
              <a:avLst/>
            </a:prstGeom>
            <a:noFill/>
          </p:spPr>
          <p:txBody>
            <a:bodyPr wrap="square" rtlCol="0">
              <a:spAutoFit/>
            </a:bodyPr>
            <a:lstStyle/>
            <a:p>
              <a:pPr algn="ctr"/>
              <a:r>
                <a:rPr lang="en-US" sz="3200" dirty="0">
                  <a:solidFill>
                    <a:schemeClr val="bg1"/>
                  </a:solidFill>
                </a:rPr>
                <a:t>“Peace</a:t>
              </a:r>
            </a:p>
            <a:p>
              <a:pPr algn="ctr"/>
              <a:r>
                <a:rPr lang="en-US" sz="3200" dirty="0">
                  <a:solidFill>
                    <a:schemeClr val="bg1"/>
                  </a:solidFill>
                </a:rPr>
                <a:t> Be Still”</a:t>
              </a:r>
            </a:p>
          </p:txBody>
        </p:sp>
      </p:grpSp>
      <p:sp>
        <p:nvSpPr>
          <p:cNvPr id="102" name="TextBox 101"/>
          <p:cNvSpPr txBox="1"/>
          <p:nvPr/>
        </p:nvSpPr>
        <p:spPr>
          <a:xfrm>
            <a:off x="-1" y="6541794"/>
            <a:ext cx="1665838" cy="369332"/>
          </a:xfrm>
          <a:prstGeom prst="rect">
            <a:avLst/>
          </a:prstGeom>
          <a:solidFill>
            <a:schemeClr val="accent1">
              <a:lumMod val="50000"/>
            </a:schemeClr>
          </a:solidFill>
        </p:spPr>
        <p:txBody>
          <a:bodyPr wrap="square" rtlCol="0">
            <a:spAutoFit/>
          </a:bodyPr>
          <a:lstStyle/>
          <a:p>
            <a:r>
              <a:rPr lang="en-US" dirty="0">
                <a:solidFill>
                  <a:schemeClr val="bg1"/>
                </a:solidFill>
              </a:rPr>
              <a:t>Mark 4:35-41</a:t>
            </a:r>
          </a:p>
        </p:txBody>
      </p:sp>
    </p:spTree>
    <p:extLst>
      <p:ext uri="{BB962C8B-B14F-4D97-AF65-F5344CB8AC3E}">
        <p14:creationId xmlns:p14="http://schemas.microsoft.com/office/powerpoint/2010/main" val="168232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circle(in)">
                                      <p:cBhvr>
                                        <p:cTn id="7" dur="2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circle(in)">
                                      <p:cBhvr>
                                        <p:cTn id="12" dur="20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circle(in)">
                                      <p:cBhvr>
                                        <p:cTn id="17" dur="2000"/>
                                        <p:tgtEl>
                                          <p:spTgt spid="8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circle(in)">
                                      <p:cBhvr>
                                        <p:cTn id="22" dur="2000"/>
                                        <p:tgtEl>
                                          <p:spTgt spid="9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circle(in)">
                                      <p:cBhvr>
                                        <p:cTn id="27" dur="20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circle(in)">
                                      <p:cBhvr>
                                        <p:cTn id="32" dur="2000"/>
                                        <p:tgtEl>
                                          <p:spTgt spid="9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circle(in)">
                                      <p:cBhvr>
                                        <p:cTn id="37" dur="2000"/>
                                        <p:tgtEl>
                                          <p:spTgt spid="9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circle(in)">
                                      <p:cBhvr>
                                        <p:cTn id="42" dur="2000"/>
                                        <p:tgtEl>
                                          <p:spTgt spid="10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06"/>
                                        </p:tgtEl>
                                        <p:attrNameLst>
                                          <p:attrName>style.visibility</p:attrName>
                                        </p:attrNameLst>
                                      </p:cBhvr>
                                      <p:to>
                                        <p:strVal val="visible"/>
                                      </p:to>
                                    </p:set>
                                    <p:animEffect transition="in" filter="circle(in)">
                                      <p:cBhvr>
                                        <p:cTn id="47" dur="2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eelgrafix.com/data_images/out/21/935693-indian-oce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704"/>
            <a:ext cx="12192000" cy="769441"/>
          </a:xfrm>
          <a:prstGeom prst="rect">
            <a:avLst/>
          </a:prstGeom>
          <a:noFill/>
        </p:spPr>
        <p:txBody>
          <a:bodyPr wrap="square" rtlCol="0">
            <a:spAutoFit/>
          </a:bodyPr>
          <a:lstStyle/>
          <a:p>
            <a:pPr algn="ctr"/>
            <a:r>
              <a:rPr lang="en-US" sz="4400" dirty="0">
                <a:solidFill>
                  <a:schemeClr val="bg1"/>
                </a:solidFill>
                <a:latin typeface="Arial Black" panose="020B0A04020102020204" pitchFamily="34" charset="0"/>
              </a:rPr>
              <a:t>Why Are Ye So Fearful?</a:t>
            </a:r>
          </a:p>
        </p:txBody>
      </p:sp>
      <p:sp>
        <p:nvSpPr>
          <p:cNvPr id="2" name="Rectangle 1"/>
          <p:cNvSpPr/>
          <p:nvPr/>
        </p:nvSpPr>
        <p:spPr>
          <a:xfrm>
            <a:off x="2861732" y="3105835"/>
            <a:ext cx="6722533" cy="1754326"/>
          </a:xfrm>
          <a:prstGeom prst="rect">
            <a:avLst/>
          </a:prstGeom>
        </p:spPr>
        <p:txBody>
          <a:bodyPr wrap="square">
            <a:spAutoFit/>
          </a:bodyPr>
          <a:lstStyle/>
          <a:p>
            <a:pPr algn="ctr"/>
            <a:r>
              <a:rPr lang="en-US" sz="3600" b="1" dirty="0">
                <a:solidFill>
                  <a:schemeClr val="bg1"/>
                </a:solidFill>
              </a:rPr>
              <a:t>As we seek the Savior’s help during the storms of life, He can bring us peace and calm</a:t>
            </a:r>
            <a:r>
              <a:rPr lang="en-US" sz="3600" dirty="0">
                <a:solidFill>
                  <a:schemeClr val="bg1"/>
                </a:solidFill>
              </a:rPr>
              <a:t>.</a:t>
            </a:r>
            <a:endParaRPr lang="en-US" sz="3600" dirty="0">
              <a:solidFill>
                <a:schemeClr val="bg1"/>
              </a:solidFill>
              <a:effectLst/>
            </a:endParaRPr>
          </a:p>
        </p:txBody>
      </p:sp>
      <p:sp>
        <p:nvSpPr>
          <p:cNvPr id="5" name="TextBox 4"/>
          <p:cNvSpPr txBox="1"/>
          <p:nvPr/>
        </p:nvSpPr>
        <p:spPr>
          <a:xfrm>
            <a:off x="118534" y="6488668"/>
            <a:ext cx="1456267" cy="369332"/>
          </a:xfrm>
          <a:prstGeom prst="rect">
            <a:avLst/>
          </a:prstGeom>
          <a:noFill/>
        </p:spPr>
        <p:txBody>
          <a:bodyPr wrap="square" rtlCol="0">
            <a:spAutoFit/>
          </a:bodyPr>
          <a:lstStyle/>
          <a:p>
            <a:r>
              <a:rPr lang="en-US" dirty="0">
                <a:solidFill>
                  <a:schemeClr val="bg1"/>
                </a:solidFill>
              </a:rPr>
              <a:t>Mark 4:40</a:t>
            </a:r>
          </a:p>
        </p:txBody>
      </p:sp>
    </p:spTree>
    <p:extLst>
      <p:ext uri="{BB962C8B-B14F-4D97-AF65-F5344CB8AC3E}">
        <p14:creationId xmlns:p14="http://schemas.microsoft.com/office/powerpoint/2010/main" val="202823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eelgrafix.com/data_images/out/21/935693-indian-oce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E1DEF-D620-CAD4-3632-648718AA4489}"/>
              </a:ext>
            </a:extLst>
          </p:cNvPr>
          <p:cNvSpPr txBox="1"/>
          <p:nvPr/>
        </p:nvSpPr>
        <p:spPr>
          <a:xfrm>
            <a:off x="939282" y="428178"/>
            <a:ext cx="10182807" cy="5632311"/>
          </a:xfrm>
          <a:prstGeom prst="rect">
            <a:avLst/>
          </a:prstGeom>
          <a:noFill/>
        </p:spPr>
        <p:txBody>
          <a:bodyPr wrap="square">
            <a:spAutoFit/>
          </a:bodyPr>
          <a:lstStyle/>
          <a:p>
            <a:pPr algn="l" fontAlgn="base"/>
            <a:r>
              <a:rPr lang="en-US" sz="2400" b="0" i="0" dirty="0">
                <a:solidFill>
                  <a:schemeClr val="bg1"/>
                </a:solidFill>
                <a:effectLst/>
              </a:rPr>
              <a:t>There is a mortal tendency, even a temptation, when we find ourselves in the middle of trials, troubles, or afflictions to cry out, “Master, </a:t>
            </a:r>
            <a:r>
              <a:rPr lang="en-US" sz="2400" b="0" i="0" dirty="0" err="1">
                <a:solidFill>
                  <a:schemeClr val="bg1"/>
                </a:solidFill>
                <a:effectLst/>
              </a:rPr>
              <a:t>carest</a:t>
            </a:r>
            <a:r>
              <a:rPr lang="en-US" sz="2400" b="0" i="0" dirty="0">
                <a:solidFill>
                  <a:schemeClr val="bg1"/>
                </a:solidFill>
                <a:effectLst/>
              </a:rPr>
              <a:t> thou not that I perish? Save me.” …</a:t>
            </a:r>
          </a:p>
          <a:p>
            <a:pPr algn="l" fontAlgn="base"/>
            <a:endParaRPr lang="en-US" sz="2400" b="0" i="0" dirty="0">
              <a:solidFill>
                <a:schemeClr val="bg1"/>
              </a:solidFill>
              <a:effectLst/>
            </a:endParaRPr>
          </a:p>
          <a:p>
            <a:pPr algn="l" fontAlgn="base"/>
            <a:r>
              <a:rPr lang="en-US" sz="2400" b="0" i="0" dirty="0">
                <a:solidFill>
                  <a:schemeClr val="bg1"/>
                </a:solidFill>
                <a:effectLst/>
              </a:rPr>
              <a:t>I can imagine that Jesus’s disciples in the storm-tossed boat were, of necessity, busy watching the waves crash onto their deck and bailing out the water. I can picture them handling the sails and trying to maintain some semblance of control over their little craft. Their focus was on surviving the moment, and their plea for help was urgently sincere.</a:t>
            </a:r>
          </a:p>
          <a:p>
            <a:pPr algn="l" fontAlgn="base"/>
            <a:endParaRPr lang="en-US" sz="2400" b="0" i="0" dirty="0">
              <a:solidFill>
                <a:schemeClr val="bg1"/>
              </a:solidFill>
              <a:effectLst/>
            </a:endParaRPr>
          </a:p>
          <a:p>
            <a:pPr algn="l" fontAlgn="base"/>
            <a:r>
              <a:rPr lang="en-US" sz="2400" b="0" i="0" dirty="0">
                <a:solidFill>
                  <a:schemeClr val="bg1"/>
                </a:solidFill>
                <a:effectLst/>
              </a:rPr>
              <a:t>Many of us are no different in our day. … In times of turmoil our faith can feel stretched to the limits of our endurance and understanding. Waves of fear can distract us, causing us to forget God’s goodness, thus leaving our perspective short-sighted and out of focus. Yet it is in these rough stretches of our journey that our faith can be not only tried but fortified.</a:t>
            </a:r>
          </a:p>
        </p:txBody>
      </p:sp>
      <p:sp>
        <p:nvSpPr>
          <p:cNvPr id="3" name="TextBox 2">
            <a:extLst>
              <a:ext uri="{FF2B5EF4-FFF2-40B4-BE49-F238E27FC236}">
                <a16:creationId xmlns:a16="http://schemas.microsoft.com/office/drawing/2014/main" id="{374DCA41-1623-3C9A-356F-3CA26FF544F9}"/>
              </a:ext>
            </a:extLst>
          </p:cNvPr>
          <p:cNvSpPr txBox="1"/>
          <p:nvPr/>
        </p:nvSpPr>
        <p:spPr>
          <a:xfrm>
            <a:off x="0" y="6509643"/>
            <a:ext cx="6094476" cy="307777"/>
          </a:xfrm>
          <a:prstGeom prst="rect">
            <a:avLst/>
          </a:prstGeom>
          <a:noFill/>
        </p:spPr>
        <p:txBody>
          <a:bodyPr wrap="square">
            <a:spAutoFit/>
          </a:bodyPr>
          <a:lstStyle/>
          <a:p>
            <a:r>
              <a:rPr lang="en-US" sz="1400" b="0" i="0" dirty="0">
                <a:solidFill>
                  <a:schemeClr val="bg1"/>
                </a:solidFill>
                <a:effectLst/>
              </a:rPr>
              <a:t>(Lisa L. Harkness, “Peace, Be Still,” </a:t>
            </a:r>
            <a:r>
              <a:rPr lang="en-US" sz="1400" b="0" i="1" dirty="0">
                <a:solidFill>
                  <a:schemeClr val="bg1"/>
                </a:solidFill>
                <a:effectLst/>
              </a:rPr>
              <a:t>Ensign</a:t>
            </a:r>
            <a:r>
              <a:rPr lang="en-US" sz="1400" b="0" i="0" dirty="0">
                <a:solidFill>
                  <a:schemeClr val="bg1"/>
                </a:solidFill>
                <a:effectLst/>
              </a:rPr>
              <a:t> or </a:t>
            </a:r>
            <a:r>
              <a:rPr lang="en-US" sz="1400" b="0" i="1" dirty="0">
                <a:solidFill>
                  <a:schemeClr val="bg1"/>
                </a:solidFill>
                <a:effectLst/>
              </a:rPr>
              <a:t>Liahona</a:t>
            </a:r>
            <a:r>
              <a:rPr lang="en-US" sz="1400" b="0" i="0" dirty="0">
                <a:solidFill>
                  <a:schemeClr val="bg1"/>
                </a:solidFill>
                <a:effectLst/>
              </a:rPr>
              <a:t>, Nov. 2020, 81)</a:t>
            </a:r>
            <a:endParaRPr lang="en-US" sz="1400" dirty="0">
              <a:solidFill>
                <a:schemeClr val="bg1"/>
              </a:solidFill>
            </a:endParaRPr>
          </a:p>
        </p:txBody>
      </p:sp>
    </p:spTree>
    <p:extLst>
      <p:ext uri="{BB962C8B-B14F-4D97-AF65-F5344CB8AC3E}">
        <p14:creationId xmlns:p14="http://schemas.microsoft.com/office/powerpoint/2010/main" val="36121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The Miracles</a:t>
            </a:r>
          </a:p>
        </p:txBody>
      </p:sp>
      <p:grpSp>
        <p:nvGrpSpPr>
          <p:cNvPr id="4" name="Group 3"/>
          <p:cNvGrpSpPr/>
          <p:nvPr/>
        </p:nvGrpSpPr>
        <p:grpSpPr>
          <a:xfrm>
            <a:off x="4345895" y="1415030"/>
            <a:ext cx="3500210" cy="4796639"/>
            <a:chOff x="4345895" y="1598082"/>
            <a:chExt cx="3500210" cy="4796639"/>
          </a:xfrm>
        </p:grpSpPr>
        <p:pic>
          <p:nvPicPr>
            <p:cNvPr id="9220" name="Picture 4" descr="https://stevendkurtz.files.wordpress.com/2013/06/centurion-francesco-trevisan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5895" y="3864266"/>
              <a:ext cx="3500210" cy="2530455"/>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Callout 11"/>
            <p:cNvSpPr/>
            <p:nvPr/>
          </p:nvSpPr>
          <p:spPr>
            <a:xfrm>
              <a:off x="4694464" y="1598082"/>
              <a:ext cx="2803072" cy="1654628"/>
            </a:xfrm>
            <a:prstGeom prst="downArrowCallout">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Matthew 8:5-13</a:t>
              </a:r>
            </a:p>
          </p:txBody>
        </p:sp>
      </p:grpSp>
      <p:grpSp>
        <p:nvGrpSpPr>
          <p:cNvPr id="5" name="Group 4"/>
          <p:cNvGrpSpPr/>
          <p:nvPr/>
        </p:nvGrpSpPr>
        <p:grpSpPr>
          <a:xfrm>
            <a:off x="8661173" y="1012266"/>
            <a:ext cx="3064328" cy="4347659"/>
            <a:chOff x="8661173" y="1012266"/>
            <a:chExt cx="3064328" cy="4347659"/>
          </a:xfrm>
        </p:grpSpPr>
        <p:sp>
          <p:nvSpPr>
            <p:cNvPr id="13" name="Down Arrow Callout 12"/>
            <p:cNvSpPr/>
            <p:nvPr/>
          </p:nvSpPr>
          <p:spPr>
            <a:xfrm>
              <a:off x="8752114" y="1012266"/>
              <a:ext cx="2803072" cy="1654628"/>
            </a:xfrm>
            <a:prstGeom prst="downArrowCallou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Matthew 8:14-15</a:t>
              </a:r>
            </a:p>
          </p:txBody>
        </p:sp>
        <p:pic>
          <p:nvPicPr>
            <p:cNvPr id="9222" name="Picture 6" descr="http://media.freebibleimages.org/stories/FB_Healing_Capernaum/overview_images/003-healing-capernaum.jpg?144136289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1173" y="3061679"/>
              <a:ext cx="3064328" cy="22982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96705" y="970572"/>
            <a:ext cx="3283290" cy="4553575"/>
            <a:chOff x="396705" y="970572"/>
            <a:chExt cx="3283290" cy="4553575"/>
          </a:xfrm>
        </p:grpSpPr>
        <p:sp>
          <p:nvSpPr>
            <p:cNvPr id="3" name="Down Arrow Callout 2"/>
            <p:cNvSpPr/>
            <p:nvPr/>
          </p:nvSpPr>
          <p:spPr>
            <a:xfrm>
              <a:off x="636814" y="970572"/>
              <a:ext cx="2803072" cy="1654628"/>
            </a:xfrm>
            <a:prstGeom prst="downArrowCallout">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Matthew 8:1-4</a:t>
              </a:r>
            </a:p>
          </p:txBody>
        </p:sp>
        <p:pic>
          <p:nvPicPr>
            <p:cNvPr id="9226" name="Picture 10" descr="http://www.advent100.org/uploads/paintings/ad003/la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705" y="3061679"/>
              <a:ext cx="3283290" cy="246246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E58B1F8A-7818-69B4-4DF4-2527D48D9AF6}"/>
              </a:ext>
            </a:extLst>
          </p:cNvPr>
          <p:cNvSpPr txBox="1"/>
          <p:nvPr/>
        </p:nvSpPr>
        <p:spPr>
          <a:xfrm>
            <a:off x="3079102" y="6170769"/>
            <a:ext cx="6643395" cy="646331"/>
          </a:xfrm>
          <a:prstGeom prst="rect">
            <a:avLst/>
          </a:prstGeom>
          <a:noFill/>
        </p:spPr>
        <p:txBody>
          <a:bodyPr wrap="square">
            <a:spAutoFit/>
          </a:bodyPr>
          <a:lstStyle/>
          <a:p>
            <a:pPr algn="ctr"/>
            <a:r>
              <a:rPr lang="en-US" b="0" i="0" dirty="0">
                <a:solidFill>
                  <a:schemeClr val="bg1"/>
                </a:solidFill>
                <a:effectLst/>
                <a:latin typeface="Calibri" panose="020F0502020204030204" pitchFamily="34" charset="0"/>
              </a:rPr>
              <a:t>A miracle is “an extraordinary event caused by the power of God. … Faith is necessary in order for miracles to be manifested”</a:t>
            </a:r>
            <a:endParaRPr lang="en-US" dirty="0">
              <a:solidFill>
                <a:schemeClr val="bg1"/>
              </a:solidFill>
            </a:endParaRPr>
          </a:p>
        </p:txBody>
      </p:sp>
    </p:spTree>
    <p:extLst>
      <p:ext uri="{BB962C8B-B14F-4D97-AF65-F5344CB8AC3E}">
        <p14:creationId xmlns:p14="http://schemas.microsoft.com/office/powerpoint/2010/main" val="319435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595C6-423C-3109-3130-FD2F5E03006C}"/>
              </a:ext>
            </a:extLst>
          </p:cNvPr>
          <p:cNvSpPr/>
          <p:nvPr/>
        </p:nvSpPr>
        <p:spPr>
          <a:xfrm>
            <a:off x="0" y="0"/>
            <a:ext cx="6759388" cy="3108543"/>
          </a:xfrm>
          <a:prstGeom prst="rect">
            <a:avLst/>
          </a:prstGeom>
          <a:ln>
            <a:solidFill>
              <a:schemeClr val="tx1"/>
            </a:solidFill>
          </a:ln>
        </p:spPr>
        <p:txBody>
          <a:bodyPr wrap="square">
            <a:spAutoFit/>
          </a:bodyPr>
          <a:lstStyle/>
          <a:p>
            <a:r>
              <a:rPr lang="en-US" sz="1400" b="1" dirty="0"/>
              <a:t>Parable of the Sower  Mark 4:26-29: Compare Matthew 13:1-23</a:t>
            </a:r>
          </a:p>
          <a:p>
            <a:r>
              <a:rPr lang="en-US" sz="1400" dirty="0"/>
              <a:t>“An important lesson of this parable is for those of us who are teachers, whether in the home or Church classroom, or who are involved in missionary work. The germination and full flowering of living gospel seeds in the hearts and minds of those we teach depend on factors over which we may have little control. The choice of whether a person will ponder and accept the truths of the gospel belongs, as a matter of personal agency, with those we teach. If a person’s testimony is to grow until it bears mature fruit, or conversion, God must be the primary force behind our harvest. Under the influence of the Holy Spirit, we may participate in the education of those who are growing and becoming fruitful. We, as authorized sowers, need to understand and trust that the restored gospel of Jesus Christ is a living seed and that if we will teach it, the grace of God will attend those we teach, as they grow to spiritual maturity and bring forth good works. Our joy will then be full in the day of the harvest.” Elder Wilfredo R. </a:t>
            </a:r>
            <a:r>
              <a:rPr lang="en-US" sz="1400" dirty="0" err="1"/>
              <a:t>López</a:t>
            </a:r>
            <a:r>
              <a:rPr lang="en-US" sz="1400" dirty="0"/>
              <a:t>  (“The Parable of the Seed Growing Secretly,” </a:t>
            </a:r>
            <a:r>
              <a:rPr lang="en-US" sz="1400" i="1" dirty="0"/>
              <a:t>Ensign,</a:t>
            </a:r>
            <a:r>
              <a:rPr lang="en-US" sz="1400" dirty="0"/>
              <a:t> Feb. 2003, 58).</a:t>
            </a:r>
          </a:p>
        </p:txBody>
      </p:sp>
      <p:sp>
        <p:nvSpPr>
          <p:cNvPr id="3" name="Rectangle 2">
            <a:extLst>
              <a:ext uri="{FF2B5EF4-FFF2-40B4-BE49-F238E27FC236}">
                <a16:creationId xmlns:a16="http://schemas.microsoft.com/office/drawing/2014/main" id="{FF0D1678-4A7C-9F25-BC7B-176F11A06529}"/>
              </a:ext>
            </a:extLst>
          </p:cNvPr>
          <p:cNvSpPr/>
          <p:nvPr/>
        </p:nvSpPr>
        <p:spPr>
          <a:xfrm>
            <a:off x="6759388" y="0"/>
            <a:ext cx="5432612" cy="5447645"/>
          </a:xfrm>
          <a:prstGeom prst="rect">
            <a:avLst/>
          </a:prstGeom>
          <a:ln>
            <a:solidFill>
              <a:schemeClr val="tx1"/>
            </a:solidFill>
          </a:ln>
        </p:spPr>
        <p:txBody>
          <a:bodyPr wrap="square">
            <a:spAutoFit/>
          </a:bodyPr>
          <a:lstStyle/>
          <a:p>
            <a:r>
              <a:rPr lang="en-US" sz="1200" b="1" dirty="0"/>
              <a:t>Storms in our lives  Mark 4:35-41:</a:t>
            </a:r>
          </a:p>
          <a:p>
            <a:r>
              <a:rPr lang="en-US" sz="1200" dirty="0"/>
              <a:t>“All of us have seen some sudden storms in our lives. A few of them, though temporary like these on the Sea of Galilee, can be violent and frightening and potentially destructive. As individuals, as families, as communities, as nations, even as a church, we have had sudden squalls arise which have made us ask one way or another, ‘Master, </a:t>
            </a:r>
            <a:r>
              <a:rPr lang="en-US" sz="1200" dirty="0" err="1"/>
              <a:t>carest</a:t>
            </a:r>
            <a:r>
              <a:rPr lang="en-US" sz="1200" dirty="0"/>
              <a:t> thou not that we perish?’ And one way or another we always hear in the stillness after the storm, ‘Why are ye so fearful? how is it that ye have no faith?’</a:t>
            </a:r>
          </a:p>
          <a:p>
            <a:r>
              <a:rPr lang="en-US" sz="1200" dirty="0"/>
              <a:t>“None of us would like to think we have </a:t>
            </a:r>
            <a:r>
              <a:rPr lang="en-US" sz="1200" i="1" dirty="0"/>
              <a:t>no</a:t>
            </a:r>
            <a:r>
              <a:rPr lang="en-US" sz="1200" dirty="0"/>
              <a:t> faith, but I suppose the Lord’s gentle rebuke here is largely deserved. This great Jehovah, in whom we say we trust and whose name we have taken upon us, is he who said, ‘Let there be a firmament in the midst of the waters, and let it divide the waters from the waters.’ (Gen. 1:6.) And he is also the one who said, ‘Let the waters under the heaven be gathered together unto one place, and let the dry land appear.’ (Gen. 1:9.) Furthermore, it was he who parted the Red Sea, allowing the Israelites to pass through on dry ground. (See Ex. 14:21–22.) Certainly it should be no surprise that he could command a few elements acting up on the Sea of Galilee. And our faith should remind us that he can calm the troubled waters of our lives. …</a:t>
            </a:r>
          </a:p>
          <a:p>
            <a:pPr fontAlgn="base"/>
            <a:r>
              <a:rPr lang="en-US" sz="1200" dirty="0"/>
              <a:t>“But Jesus was not spared grief and pain and anguish and buffeting. … His ship was tossed most of his life, and, at least to mortal eyes, it crashed fatally on the rocky coast of Calvary. We are asked not to look on life with mortal eyes; with spiritual vision we know something quite different was happening upon the cross.</a:t>
            </a:r>
          </a:p>
          <a:p>
            <a:pPr fontAlgn="base"/>
            <a:r>
              <a:rPr lang="en-US" sz="1200" dirty="0"/>
              <a:t>“Peace was on the lips and in the heart of the Savior no matter how fiercely the tempest was raging. May it so be with us—in our own hearts, in our own homes, in our nations of the world, and even in the buffetings faced from time to time by the Church. We should not expect to get through life individually or collectively without some opposition.” President Howard W. Hunter (“Master, the Tempest Is Raging,”</a:t>
            </a:r>
            <a:r>
              <a:rPr lang="en-US" sz="1200" i="1" dirty="0"/>
              <a:t> Ensign,</a:t>
            </a:r>
            <a:r>
              <a:rPr lang="en-US" sz="1200" dirty="0"/>
              <a:t> Nov. 1984, 33, 35).</a:t>
            </a:r>
          </a:p>
          <a:p>
            <a:endParaRPr lang="en-US" sz="1200" dirty="0"/>
          </a:p>
        </p:txBody>
      </p:sp>
      <p:sp>
        <p:nvSpPr>
          <p:cNvPr id="4" name="TextBox 3">
            <a:extLst>
              <a:ext uri="{FF2B5EF4-FFF2-40B4-BE49-F238E27FC236}">
                <a16:creationId xmlns:a16="http://schemas.microsoft.com/office/drawing/2014/main" id="{00C27EB7-DD55-BF09-09E9-FD031B9EDC89}"/>
              </a:ext>
            </a:extLst>
          </p:cNvPr>
          <p:cNvSpPr txBox="1"/>
          <p:nvPr/>
        </p:nvSpPr>
        <p:spPr>
          <a:xfrm>
            <a:off x="373223" y="3429000"/>
            <a:ext cx="5159829" cy="954107"/>
          </a:xfrm>
          <a:prstGeom prst="rect">
            <a:avLst/>
          </a:prstGeom>
          <a:noFill/>
        </p:spPr>
        <p:txBody>
          <a:bodyPr wrap="square" rtlCol="0">
            <a:spAutoFit/>
          </a:bodyPr>
          <a:lstStyle/>
          <a:p>
            <a:r>
              <a:rPr lang="en-US" sz="1400" dirty="0"/>
              <a:t>Sources for Mark 4:</a:t>
            </a:r>
          </a:p>
          <a:p>
            <a:pPr marL="342900" indent="-342900">
              <a:buFont typeface="+mj-lt"/>
              <a:buAutoNum type="arabicPeriod"/>
            </a:pPr>
            <a:r>
              <a:rPr lang="en-US" sz="1400" dirty="0"/>
              <a:t>New Testament Institute Manual</a:t>
            </a:r>
          </a:p>
          <a:p>
            <a:pPr marL="342900" indent="-342900">
              <a:buFont typeface="+mj-lt"/>
              <a:buAutoNum type="arabicPeriod"/>
            </a:pPr>
            <a:r>
              <a:rPr lang="en-US" sz="1400" b="0" i="0" dirty="0">
                <a:effectLst/>
              </a:rPr>
              <a:t>Lisa L. Harkness, “Peace, Be Still,” </a:t>
            </a:r>
            <a:r>
              <a:rPr lang="en-US" sz="1400" b="0" i="1" dirty="0">
                <a:effectLst/>
              </a:rPr>
              <a:t>Ensign</a:t>
            </a:r>
            <a:r>
              <a:rPr lang="en-US" sz="1400" b="0" i="0" dirty="0">
                <a:effectLst/>
              </a:rPr>
              <a:t> or </a:t>
            </a:r>
            <a:r>
              <a:rPr lang="en-US" sz="1400" b="0" i="1" dirty="0">
                <a:effectLst/>
              </a:rPr>
              <a:t>Liahona</a:t>
            </a:r>
            <a:r>
              <a:rPr lang="en-US" sz="1400" b="0" i="0" dirty="0">
                <a:effectLst/>
              </a:rPr>
              <a:t>, Nov. 2020, 81</a:t>
            </a:r>
            <a:endParaRPr lang="en-US" sz="1400" dirty="0"/>
          </a:p>
        </p:txBody>
      </p:sp>
    </p:spTree>
    <p:extLst>
      <p:ext uri="{BB962C8B-B14F-4D97-AF65-F5344CB8AC3E}">
        <p14:creationId xmlns:p14="http://schemas.microsoft.com/office/powerpoint/2010/main" val="4111325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10527</Words>
  <Application>Microsoft Office PowerPoint</Application>
  <PresentationFormat>Widescreen</PresentationFormat>
  <Paragraphs>738</Paragraphs>
  <Slides>90</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90</vt:i4>
      </vt:variant>
    </vt:vector>
  </HeadingPairs>
  <TitlesOfParts>
    <vt:vector size="104" baseType="lpstr">
      <vt:lpstr>Lucida Calligraphy</vt:lpstr>
      <vt:lpstr>David</vt:lpstr>
      <vt:lpstr>AR CENA</vt:lpstr>
      <vt:lpstr>Lucida Handwriting</vt:lpstr>
      <vt:lpstr>Arial Black</vt:lpstr>
      <vt:lpstr>Open Sans</vt:lpstr>
      <vt:lpstr>Calibri</vt:lpstr>
      <vt:lpstr>Arial</vt:lpstr>
      <vt:lpstr>Abadi</vt:lpstr>
      <vt:lpstr>Wingdings</vt:lpstr>
      <vt:lpstr>Comic Sans MS</vt:lpstr>
      <vt:lpstr>Palatino</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9</cp:revision>
  <dcterms:created xsi:type="dcterms:W3CDTF">2022-11-25T08:47:17Z</dcterms:created>
  <dcterms:modified xsi:type="dcterms:W3CDTF">2023-01-26T17:15:55Z</dcterms:modified>
</cp:coreProperties>
</file>