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81" r:id="rId2"/>
    <p:sldId id="282" r:id="rId3"/>
    <p:sldId id="288" r:id="rId4"/>
    <p:sldId id="289" r:id="rId5"/>
    <p:sldId id="290" r:id="rId6"/>
    <p:sldId id="291" r:id="rId7"/>
    <p:sldId id="293" r:id="rId8"/>
    <p:sldId id="295" r:id="rId9"/>
    <p:sldId id="296" r:id="rId10"/>
    <p:sldId id="294" r:id="rId11"/>
    <p:sldId id="297" r:id="rId12"/>
    <p:sldId id="303" r:id="rId13"/>
    <p:sldId id="287" r:id="rId14"/>
    <p:sldId id="292" r:id="rId15"/>
    <p:sldId id="304" r:id="rId16"/>
    <p:sldId id="298" r:id="rId17"/>
    <p:sldId id="305" r:id="rId18"/>
    <p:sldId id="382" r:id="rId19"/>
    <p:sldId id="306" r:id="rId20"/>
    <p:sldId id="312" r:id="rId21"/>
    <p:sldId id="299" r:id="rId22"/>
    <p:sldId id="308" r:id="rId23"/>
    <p:sldId id="307" r:id="rId24"/>
    <p:sldId id="302" r:id="rId25"/>
    <p:sldId id="310" r:id="rId26"/>
    <p:sldId id="311" r:id="rId27"/>
    <p:sldId id="284" r:id="rId28"/>
    <p:sldId id="285" r:id="rId29"/>
    <p:sldId id="286" r:id="rId30"/>
    <p:sldId id="309" r:id="rId31"/>
    <p:sldId id="301" r:id="rId32"/>
    <p:sldId id="313" r:id="rId33"/>
    <p:sldId id="314" r:id="rId34"/>
    <p:sldId id="315" r:id="rId35"/>
    <p:sldId id="316" r:id="rId36"/>
    <p:sldId id="317" r:id="rId37"/>
    <p:sldId id="318" r:id="rId38"/>
    <p:sldId id="319" r:id="rId39"/>
    <p:sldId id="320" r:id="rId40"/>
    <p:sldId id="321" r:id="rId41"/>
    <p:sldId id="322" r:id="rId42"/>
    <p:sldId id="323" r:id="rId43"/>
    <p:sldId id="324" r:id="rId44"/>
    <p:sldId id="325" r:id="rId45"/>
    <p:sldId id="300" r:id="rId46"/>
    <p:sldId id="326" r:id="rId47"/>
    <p:sldId id="327" r:id="rId48"/>
    <p:sldId id="328" r:id="rId49"/>
    <p:sldId id="329" r:id="rId50"/>
    <p:sldId id="330" r:id="rId51"/>
    <p:sldId id="331" r:id="rId52"/>
    <p:sldId id="332" r:id="rId53"/>
    <p:sldId id="333" r:id="rId54"/>
    <p:sldId id="334" r:id="rId55"/>
    <p:sldId id="335" r:id="rId56"/>
    <p:sldId id="336" r:id="rId57"/>
    <p:sldId id="337" r:id="rId58"/>
    <p:sldId id="338" r:id="rId59"/>
    <p:sldId id="339" r:id="rId60"/>
    <p:sldId id="340" r:id="rId61"/>
    <p:sldId id="341" r:id="rId62"/>
    <p:sldId id="342" r:id="rId63"/>
    <p:sldId id="383" r:id="rId64"/>
    <p:sldId id="343" r:id="rId65"/>
    <p:sldId id="344" r:id="rId66"/>
    <p:sldId id="345" r:id="rId67"/>
    <p:sldId id="346" r:id="rId68"/>
    <p:sldId id="347" r:id="rId69"/>
    <p:sldId id="348" r:id="rId70"/>
    <p:sldId id="349" r:id="rId71"/>
    <p:sldId id="350" r:id="rId72"/>
    <p:sldId id="351" r:id="rId73"/>
    <p:sldId id="352" r:id="rId74"/>
    <p:sldId id="353" r:id="rId75"/>
    <p:sldId id="354" r:id="rId76"/>
    <p:sldId id="355" r:id="rId77"/>
    <p:sldId id="356" r:id="rId78"/>
    <p:sldId id="357" r:id="rId79"/>
    <p:sldId id="358" r:id="rId80"/>
    <p:sldId id="359" r:id="rId81"/>
    <p:sldId id="360" r:id="rId82"/>
    <p:sldId id="361" r:id="rId83"/>
    <p:sldId id="362" r:id="rId84"/>
    <p:sldId id="363" r:id="rId85"/>
    <p:sldId id="364" r:id="rId86"/>
    <p:sldId id="365" r:id="rId87"/>
    <p:sldId id="385" r:id="rId88"/>
    <p:sldId id="384" r:id="rId89"/>
    <p:sldId id="366" r:id="rId90"/>
    <p:sldId id="367" r:id="rId91"/>
    <p:sldId id="368" r:id="rId92"/>
    <p:sldId id="369" r:id="rId93"/>
    <p:sldId id="370" r:id="rId94"/>
    <p:sldId id="371" r:id="rId95"/>
    <p:sldId id="372" r:id="rId96"/>
    <p:sldId id="373" r:id="rId97"/>
    <p:sldId id="374" r:id="rId98"/>
    <p:sldId id="375" r:id="rId99"/>
    <p:sldId id="376" r:id="rId100"/>
    <p:sldId id="377" r:id="rId101"/>
    <p:sldId id="378" r:id="rId102"/>
    <p:sldId id="379" r:id="rId103"/>
    <p:sldId id="380" r:id="rId104"/>
    <p:sldId id="386" r:id="rId105"/>
    <p:sldId id="257" r:id="rId106"/>
    <p:sldId id="261" r:id="rId107"/>
    <p:sldId id="262" r:id="rId108"/>
    <p:sldId id="263" r:id="rId109"/>
    <p:sldId id="266" r:id="rId110"/>
    <p:sldId id="267" r:id="rId111"/>
    <p:sldId id="264" r:id="rId112"/>
    <p:sldId id="265" r:id="rId113"/>
    <p:sldId id="268" r:id="rId114"/>
    <p:sldId id="269" r:id="rId115"/>
    <p:sldId id="270" r:id="rId116"/>
    <p:sldId id="272" r:id="rId117"/>
    <p:sldId id="271" r:id="rId118"/>
    <p:sldId id="273" r:id="rId119"/>
    <p:sldId id="274" r:id="rId120"/>
    <p:sldId id="275" r:id="rId121"/>
    <p:sldId id="276" r:id="rId122"/>
    <p:sldId id="279" r:id="rId123"/>
    <p:sldId id="277" r:id="rId124"/>
    <p:sldId id="278" r:id="rId125"/>
    <p:sldId id="387" r:id="rId126"/>
    <p:sldId id="388" r:id="rId127"/>
    <p:sldId id="258" r:id="rId128"/>
    <p:sldId id="259" r:id="rId129"/>
    <p:sldId id="260" r:id="rId130"/>
    <p:sldId id="280" r:id="rId131"/>
  </p:sldIdLst>
  <p:sldSz cx="12192000" cy="6858000"/>
  <p:notesSz cx="6858000" cy="9144000"/>
  <p:embeddedFontLst>
    <p:embeddedFont>
      <p:font typeface="Abadi" panose="020B0604020104020204" pitchFamily="34" charset="0"/>
      <p:regular r:id="rId132"/>
    </p:embeddedFont>
    <p:embeddedFont>
      <p:font typeface="Arial Black" panose="020B0A04020102020204" pitchFamily="34" charset="0"/>
      <p:bold r:id="rId133"/>
    </p:embeddedFont>
    <p:embeddedFont>
      <p:font typeface="Calibri" panose="020F0502020204030204" pitchFamily="34" charset="0"/>
      <p:regular r:id="rId134"/>
      <p:bold r:id="rId135"/>
      <p:italic r:id="rId136"/>
      <p:boldItalic r:id="rId137"/>
    </p:embeddedFont>
    <p:embeddedFont>
      <p:font typeface="Calibri Light" panose="020F0302020204030204" pitchFamily="34" charset="0"/>
      <p:regular r:id="rId138"/>
      <p:italic r:id="rId139"/>
    </p:embeddedFont>
    <p:embeddedFont>
      <p:font typeface="Colonna MT" panose="04020805060202030203" pitchFamily="82" charset="0"/>
      <p:regular r:id="rId140"/>
    </p:embeddedFont>
    <p:embeddedFont>
      <p:font typeface="Elephant" panose="02020904090505020303" pitchFamily="18" charset="0"/>
      <p:regular r:id="rId141"/>
      <p:italic r:id="rId142"/>
    </p:embeddedFont>
    <p:embeddedFont>
      <p:font typeface="Franklin Gothic Heavy" panose="020B0903020102020204" pitchFamily="34" charset="0"/>
      <p:regular r:id="rId143"/>
      <p:italic r:id="rId144"/>
    </p:embeddedFont>
    <p:embeddedFont>
      <p:font typeface="Georgia" panose="02040502050405020303" pitchFamily="18" charset="0"/>
      <p:regular r:id="rId145"/>
      <p:bold r:id="rId146"/>
      <p:italic r:id="rId147"/>
      <p:boldItalic r:id="rId148"/>
    </p:embeddedFont>
    <p:embeddedFont>
      <p:font typeface="Lucida Sans" panose="020B0602030504020204" pitchFamily="34" charset="0"/>
      <p:regular r:id="rId149"/>
      <p:bold r:id="rId150"/>
      <p:italic r:id="rId151"/>
      <p:boldItalic r:id="rId152"/>
    </p:embeddedFont>
    <p:embeddedFont>
      <p:font typeface="Lucida Sans Unicode" panose="020B0602030504020204" pitchFamily="34" charset="0"/>
      <p:regular r:id="rId153"/>
    </p:embeddedFont>
    <p:embeddedFont>
      <p:font typeface="Palatino" panose="020B0604020202020204"/>
      <p:regular r:id="rId1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A561"/>
    <a:srgbClr val="E8CBB6"/>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5" d="100"/>
          <a:sy n="105" d="100"/>
        </p:scale>
        <p:origin x="138"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7.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18.fntdata"/><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font" Target="fonts/font8.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19.fntdata"/><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9.fntdata"/><Relationship Id="rId14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font" Target="fonts/font4.fntdata"/><Relationship Id="rId151" Type="http://schemas.openxmlformats.org/officeDocument/2006/relationships/font" Target="fonts/font20.fntdata"/><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0.fntdata"/><Relationship Id="rId14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font" Target="fonts/font5.fntdata"/><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6.fntdata"/><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fntdata"/><Relationship Id="rId153" Type="http://schemas.openxmlformats.org/officeDocument/2006/relationships/font" Target="fonts/font2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2.fntdata"/><Relationship Id="rId148"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2.fntdata"/><Relationship Id="rId154" Type="http://schemas.openxmlformats.org/officeDocument/2006/relationships/font" Target="fonts/font23.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3.fntdata"/><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EF14-B419-FC5A-244E-E3F8604D22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3D4A82-C942-9BD3-003D-0A4159AA34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BF3A9A-CCA3-D5BE-9BF8-80482E1FDCE7}"/>
              </a:ext>
            </a:extLst>
          </p:cNvPr>
          <p:cNvSpPr>
            <a:spLocks noGrp="1"/>
          </p:cNvSpPr>
          <p:nvPr>
            <p:ph type="dt" sz="half" idx="10"/>
          </p:nvPr>
        </p:nvSpPr>
        <p:spPr/>
        <p:txBody>
          <a:bodyPr/>
          <a:lstStyle/>
          <a:p>
            <a:fld id="{8754E9CB-D8D6-439B-BCBE-B838B0BC2F71}" type="datetimeFigureOut">
              <a:rPr lang="en-US" smtClean="0"/>
              <a:t>4/20/2023</a:t>
            </a:fld>
            <a:endParaRPr lang="en-US"/>
          </a:p>
        </p:txBody>
      </p:sp>
      <p:sp>
        <p:nvSpPr>
          <p:cNvPr id="5" name="Footer Placeholder 4">
            <a:extLst>
              <a:ext uri="{FF2B5EF4-FFF2-40B4-BE49-F238E27FC236}">
                <a16:creationId xmlns:a16="http://schemas.microsoft.com/office/drawing/2014/main" id="{018D14E3-43AA-68CE-C05B-E36FBD50B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7384A-CE3F-1D90-2037-A8FFB3544A27}"/>
              </a:ext>
            </a:extLst>
          </p:cNvPr>
          <p:cNvSpPr>
            <a:spLocks noGrp="1"/>
          </p:cNvSpPr>
          <p:nvPr>
            <p:ph type="sldNum" sz="quarter" idx="12"/>
          </p:nvPr>
        </p:nvSpPr>
        <p:spPr/>
        <p:txBody>
          <a:bodyPr/>
          <a:lstStyle/>
          <a:p>
            <a:fld id="{616A3786-BAC1-435C-8E50-F3B765459091}" type="slidenum">
              <a:rPr lang="en-US" smtClean="0"/>
              <a:t>‹#›</a:t>
            </a:fld>
            <a:endParaRPr lang="en-US"/>
          </a:p>
        </p:txBody>
      </p:sp>
    </p:spTree>
    <p:extLst>
      <p:ext uri="{BB962C8B-B14F-4D97-AF65-F5344CB8AC3E}">
        <p14:creationId xmlns:p14="http://schemas.microsoft.com/office/powerpoint/2010/main" val="4156476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39746-1573-6CF8-EEA5-8245E7B376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F0479B-84B0-3F82-474F-E2F7F59EFE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9D89D-6E3A-EDAB-7D0B-1EC56CDC1C5A}"/>
              </a:ext>
            </a:extLst>
          </p:cNvPr>
          <p:cNvSpPr>
            <a:spLocks noGrp="1"/>
          </p:cNvSpPr>
          <p:nvPr>
            <p:ph type="dt" sz="half" idx="10"/>
          </p:nvPr>
        </p:nvSpPr>
        <p:spPr/>
        <p:txBody>
          <a:bodyPr/>
          <a:lstStyle/>
          <a:p>
            <a:fld id="{8754E9CB-D8D6-439B-BCBE-B838B0BC2F71}" type="datetimeFigureOut">
              <a:rPr lang="en-US" smtClean="0"/>
              <a:t>4/20/2023</a:t>
            </a:fld>
            <a:endParaRPr lang="en-US"/>
          </a:p>
        </p:txBody>
      </p:sp>
      <p:sp>
        <p:nvSpPr>
          <p:cNvPr id="5" name="Footer Placeholder 4">
            <a:extLst>
              <a:ext uri="{FF2B5EF4-FFF2-40B4-BE49-F238E27FC236}">
                <a16:creationId xmlns:a16="http://schemas.microsoft.com/office/drawing/2014/main" id="{0F1819D6-8C11-C71F-912A-B502129C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8566C-E34F-16F3-BE17-DF4B3B70670E}"/>
              </a:ext>
            </a:extLst>
          </p:cNvPr>
          <p:cNvSpPr>
            <a:spLocks noGrp="1"/>
          </p:cNvSpPr>
          <p:nvPr>
            <p:ph type="sldNum" sz="quarter" idx="12"/>
          </p:nvPr>
        </p:nvSpPr>
        <p:spPr/>
        <p:txBody>
          <a:bodyPr/>
          <a:lstStyle/>
          <a:p>
            <a:fld id="{616A3786-BAC1-435C-8E50-F3B765459091}" type="slidenum">
              <a:rPr lang="en-US" smtClean="0"/>
              <a:t>‹#›</a:t>
            </a:fld>
            <a:endParaRPr lang="en-US"/>
          </a:p>
        </p:txBody>
      </p:sp>
    </p:spTree>
    <p:extLst>
      <p:ext uri="{BB962C8B-B14F-4D97-AF65-F5344CB8AC3E}">
        <p14:creationId xmlns:p14="http://schemas.microsoft.com/office/powerpoint/2010/main" val="4060336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B03878-DE4B-7AAD-BBCB-ACBD3DECE0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D8E236-65D6-10F8-FB5F-F31CE60262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A535E-8E10-272C-B782-AF02AB2EFBCF}"/>
              </a:ext>
            </a:extLst>
          </p:cNvPr>
          <p:cNvSpPr>
            <a:spLocks noGrp="1"/>
          </p:cNvSpPr>
          <p:nvPr>
            <p:ph type="dt" sz="half" idx="10"/>
          </p:nvPr>
        </p:nvSpPr>
        <p:spPr/>
        <p:txBody>
          <a:bodyPr/>
          <a:lstStyle/>
          <a:p>
            <a:fld id="{8754E9CB-D8D6-439B-BCBE-B838B0BC2F71}" type="datetimeFigureOut">
              <a:rPr lang="en-US" smtClean="0"/>
              <a:t>4/20/2023</a:t>
            </a:fld>
            <a:endParaRPr lang="en-US"/>
          </a:p>
        </p:txBody>
      </p:sp>
      <p:sp>
        <p:nvSpPr>
          <p:cNvPr id="5" name="Footer Placeholder 4">
            <a:extLst>
              <a:ext uri="{FF2B5EF4-FFF2-40B4-BE49-F238E27FC236}">
                <a16:creationId xmlns:a16="http://schemas.microsoft.com/office/drawing/2014/main" id="{83EC4BD1-3222-9E00-4901-8A2D2A747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E56EA-7671-7D2A-373B-2C92C4112340}"/>
              </a:ext>
            </a:extLst>
          </p:cNvPr>
          <p:cNvSpPr>
            <a:spLocks noGrp="1"/>
          </p:cNvSpPr>
          <p:nvPr>
            <p:ph type="sldNum" sz="quarter" idx="12"/>
          </p:nvPr>
        </p:nvSpPr>
        <p:spPr/>
        <p:txBody>
          <a:bodyPr/>
          <a:lstStyle/>
          <a:p>
            <a:fld id="{616A3786-BAC1-435C-8E50-F3B765459091}" type="slidenum">
              <a:rPr lang="en-US" smtClean="0"/>
              <a:t>‹#›</a:t>
            </a:fld>
            <a:endParaRPr lang="en-US"/>
          </a:p>
        </p:txBody>
      </p:sp>
    </p:spTree>
    <p:extLst>
      <p:ext uri="{BB962C8B-B14F-4D97-AF65-F5344CB8AC3E}">
        <p14:creationId xmlns:p14="http://schemas.microsoft.com/office/powerpoint/2010/main" val="45293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180C-FA4B-3FA2-BF68-A6C96205A1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EBBE7A-0128-72DD-48F8-3C7705A65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9FF22-F30F-EE48-EC7F-A0E951FE10C9}"/>
              </a:ext>
            </a:extLst>
          </p:cNvPr>
          <p:cNvSpPr>
            <a:spLocks noGrp="1"/>
          </p:cNvSpPr>
          <p:nvPr>
            <p:ph type="dt" sz="half" idx="10"/>
          </p:nvPr>
        </p:nvSpPr>
        <p:spPr/>
        <p:txBody>
          <a:bodyPr/>
          <a:lstStyle/>
          <a:p>
            <a:fld id="{8754E9CB-D8D6-439B-BCBE-B838B0BC2F71}" type="datetimeFigureOut">
              <a:rPr lang="en-US" smtClean="0"/>
              <a:t>4/20/2023</a:t>
            </a:fld>
            <a:endParaRPr lang="en-US"/>
          </a:p>
        </p:txBody>
      </p:sp>
      <p:sp>
        <p:nvSpPr>
          <p:cNvPr id="5" name="Footer Placeholder 4">
            <a:extLst>
              <a:ext uri="{FF2B5EF4-FFF2-40B4-BE49-F238E27FC236}">
                <a16:creationId xmlns:a16="http://schemas.microsoft.com/office/drawing/2014/main" id="{91694727-0812-2E41-EDEC-266C13171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82558-18DA-2BBB-CAD4-CD8A7074D553}"/>
              </a:ext>
            </a:extLst>
          </p:cNvPr>
          <p:cNvSpPr>
            <a:spLocks noGrp="1"/>
          </p:cNvSpPr>
          <p:nvPr>
            <p:ph type="sldNum" sz="quarter" idx="12"/>
          </p:nvPr>
        </p:nvSpPr>
        <p:spPr/>
        <p:txBody>
          <a:bodyPr/>
          <a:lstStyle/>
          <a:p>
            <a:fld id="{616A3786-BAC1-435C-8E50-F3B765459091}" type="slidenum">
              <a:rPr lang="en-US" smtClean="0"/>
              <a:t>‹#›</a:t>
            </a:fld>
            <a:endParaRPr lang="en-US"/>
          </a:p>
        </p:txBody>
      </p:sp>
    </p:spTree>
    <p:extLst>
      <p:ext uri="{BB962C8B-B14F-4D97-AF65-F5344CB8AC3E}">
        <p14:creationId xmlns:p14="http://schemas.microsoft.com/office/powerpoint/2010/main" val="3869888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5A754-09A0-15C4-66DE-CE9C71679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3FB120-154E-5DE7-7046-08FA5DBA6D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6A0C23-F8F3-FD3C-296C-E364E082AF5F}"/>
              </a:ext>
            </a:extLst>
          </p:cNvPr>
          <p:cNvSpPr>
            <a:spLocks noGrp="1"/>
          </p:cNvSpPr>
          <p:nvPr>
            <p:ph type="dt" sz="half" idx="10"/>
          </p:nvPr>
        </p:nvSpPr>
        <p:spPr/>
        <p:txBody>
          <a:bodyPr/>
          <a:lstStyle/>
          <a:p>
            <a:fld id="{8754E9CB-D8D6-439B-BCBE-B838B0BC2F71}" type="datetimeFigureOut">
              <a:rPr lang="en-US" smtClean="0"/>
              <a:t>4/20/2023</a:t>
            </a:fld>
            <a:endParaRPr lang="en-US"/>
          </a:p>
        </p:txBody>
      </p:sp>
      <p:sp>
        <p:nvSpPr>
          <p:cNvPr id="5" name="Footer Placeholder 4">
            <a:extLst>
              <a:ext uri="{FF2B5EF4-FFF2-40B4-BE49-F238E27FC236}">
                <a16:creationId xmlns:a16="http://schemas.microsoft.com/office/drawing/2014/main" id="{540D73A6-3820-B8EE-8864-42EAB7769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C24028-9E54-EA6C-4E6A-720EA7459B55}"/>
              </a:ext>
            </a:extLst>
          </p:cNvPr>
          <p:cNvSpPr>
            <a:spLocks noGrp="1"/>
          </p:cNvSpPr>
          <p:nvPr>
            <p:ph type="sldNum" sz="quarter" idx="12"/>
          </p:nvPr>
        </p:nvSpPr>
        <p:spPr/>
        <p:txBody>
          <a:bodyPr/>
          <a:lstStyle/>
          <a:p>
            <a:fld id="{616A3786-BAC1-435C-8E50-F3B765459091}" type="slidenum">
              <a:rPr lang="en-US" smtClean="0"/>
              <a:t>‹#›</a:t>
            </a:fld>
            <a:endParaRPr lang="en-US"/>
          </a:p>
        </p:txBody>
      </p:sp>
    </p:spTree>
    <p:extLst>
      <p:ext uri="{BB962C8B-B14F-4D97-AF65-F5344CB8AC3E}">
        <p14:creationId xmlns:p14="http://schemas.microsoft.com/office/powerpoint/2010/main" val="2945940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1232F-FBE8-2735-2005-F0D1E992FC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4F361C-BBF2-E5B7-77F7-F8D2A59B4A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BD3C24-A8CD-ED64-F724-42DED1C717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E489B3-D463-C44D-DE43-72361390A34C}"/>
              </a:ext>
            </a:extLst>
          </p:cNvPr>
          <p:cNvSpPr>
            <a:spLocks noGrp="1"/>
          </p:cNvSpPr>
          <p:nvPr>
            <p:ph type="dt" sz="half" idx="10"/>
          </p:nvPr>
        </p:nvSpPr>
        <p:spPr/>
        <p:txBody>
          <a:bodyPr/>
          <a:lstStyle/>
          <a:p>
            <a:fld id="{8754E9CB-D8D6-439B-BCBE-B838B0BC2F71}" type="datetimeFigureOut">
              <a:rPr lang="en-US" smtClean="0"/>
              <a:t>4/20/2023</a:t>
            </a:fld>
            <a:endParaRPr lang="en-US"/>
          </a:p>
        </p:txBody>
      </p:sp>
      <p:sp>
        <p:nvSpPr>
          <p:cNvPr id="6" name="Footer Placeholder 5">
            <a:extLst>
              <a:ext uri="{FF2B5EF4-FFF2-40B4-BE49-F238E27FC236}">
                <a16:creationId xmlns:a16="http://schemas.microsoft.com/office/drawing/2014/main" id="{D2E500AD-9CD9-9B74-CE4C-02E2263215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BF2B98-59BF-8F3C-E9FD-2635D0F0BAF2}"/>
              </a:ext>
            </a:extLst>
          </p:cNvPr>
          <p:cNvSpPr>
            <a:spLocks noGrp="1"/>
          </p:cNvSpPr>
          <p:nvPr>
            <p:ph type="sldNum" sz="quarter" idx="12"/>
          </p:nvPr>
        </p:nvSpPr>
        <p:spPr/>
        <p:txBody>
          <a:bodyPr/>
          <a:lstStyle/>
          <a:p>
            <a:fld id="{616A3786-BAC1-435C-8E50-F3B765459091}" type="slidenum">
              <a:rPr lang="en-US" smtClean="0"/>
              <a:t>‹#›</a:t>
            </a:fld>
            <a:endParaRPr lang="en-US"/>
          </a:p>
        </p:txBody>
      </p:sp>
    </p:spTree>
    <p:extLst>
      <p:ext uri="{BB962C8B-B14F-4D97-AF65-F5344CB8AC3E}">
        <p14:creationId xmlns:p14="http://schemas.microsoft.com/office/powerpoint/2010/main" val="2776499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BE708-8D28-0204-2F7B-72AAAC9A55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6CCE18-F19D-C87D-ECA6-F15832C3C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E01A32-4C91-61E4-84CE-2CB8CF944E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A3464-3F5A-0895-BCAE-F0212E38E4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538DFB-777B-9C6A-B649-28906BFF52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29610F-2430-DC93-D146-8F9978DB42B1}"/>
              </a:ext>
            </a:extLst>
          </p:cNvPr>
          <p:cNvSpPr>
            <a:spLocks noGrp="1"/>
          </p:cNvSpPr>
          <p:nvPr>
            <p:ph type="dt" sz="half" idx="10"/>
          </p:nvPr>
        </p:nvSpPr>
        <p:spPr/>
        <p:txBody>
          <a:bodyPr/>
          <a:lstStyle/>
          <a:p>
            <a:fld id="{8754E9CB-D8D6-439B-BCBE-B838B0BC2F71}" type="datetimeFigureOut">
              <a:rPr lang="en-US" smtClean="0"/>
              <a:t>4/20/2023</a:t>
            </a:fld>
            <a:endParaRPr lang="en-US"/>
          </a:p>
        </p:txBody>
      </p:sp>
      <p:sp>
        <p:nvSpPr>
          <p:cNvPr id="8" name="Footer Placeholder 7">
            <a:extLst>
              <a:ext uri="{FF2B5EF4-FFF2-40B4-BE49-F238E27FC236}">
                <a16:creationId xmlns:a16="http://schemas.microsoft.com/office/drawing/2014/main" id="{DCF1B909-D793-B36C-F236-FB0779A85C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718488-E2A5-EC10-2B12-E24D87781252}"/>
              </a:ext>
            </a:extLst>
          </p:cNvPr>
          <p:cNvSpPr>
            <a:spLocks noGrp="1"/>
          </p:cNvSpPr>
          <p:nvPr>
            <p:ph type="sldNum" sz="quarter" idx="12"/>
          </p:nvPr>
        </p:nvSpPr>
        <p:spPr/>
        <p:txBody>
          <a:bodyPr/>
          <a:lstStyle/>
          <a:p>
            <a:fld id="{616A3786-BAC1-435C-8E50-F3B765459091}" type="slidenum">
              <a:rPr lang="en-US" smtClean="0"/>
              <a:t>‹#›</a:t>
            </a:fld>
            <a:endParaRPr lang="en-US"/>
          </a:p>
        </p:txBody>
      </p:sp>
    </p:spTree>
    <p:extLst>
      <p:ext uri="{BB962C8B-B14F-4D97-AF65-F5344CB8AC3E}">
        <p14:creationId xmlns:p14="http://schemas.microsoft.com/office/powerpoint/2010/main" val="112870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6A5DF-01FB-EB59-AD87-30E9CDA7B5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4B979C-690E-4534-9160-0295258353F9}"/>
              </a:ext>
            </a:extLst>
          </p:cNvPr>
          <p:cNvSpPr>
            <a:spLocks noGrp="1"/>
          </p:cNvSpPr>
          <p:nvPr>
            <p:ph type="dt" sz="half" idx="10"/>
          </p:nvPr>
        </p:nvSpPr>
        <p:spPr/>
        <p:txBody>
          <a:bodyPr/>
          <a:lstStyle/>
          <a:p>
            <a:fld id="{8754E9CB-D8D6-439B-BCBE-B838B0BC2F71}" type="datetimeFigureOut">
              <a:rPr lang="en-US" smtClean="0"/>
              <a:t>4/20/2023</a:t>
            </a:fld>
            <a:endParaRPr lang="en-US"/>
          </a:p>
        </p:txBody>
      </p:sp>
      <p:sp>
        <p:nvSpPr>
          <p:cNvPr id="4" name="Footer Placeholder 3">
            <a:extLst>
              <a:ext uri="{FF2B5EF4-FFF2-40B4-BE49-F238E27FC236}">
                <a16:creationId xmlns:a16="http://schemas.microsoft.com/office/drawing/2014/main" id="{8B01358E-0747-F8B3-B07E-3A2C8B527D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B64C54-76E2-679B-C451-87345B0789AB}"/>
              </a:ext>
            </a:extLst>
          </p:cNvPr>
          <p:cNvSpPr>
            <a:spLocks noGrp="1"/>
          </p:cNvSpPr>
          <p:nvPr>
            <p:ph type="sldNum" sz="quarter" idx="12"/>
          </p:nvPr>
        </p:nvSpPr>
        <p:spPr/>
        <p:txBody>
          <a:bodyPr/>
          <a:lstStyle/>
          <a:p>
            <a:fld id="{616A3786-BAC1-435C-8E50-F3B765459091}" type="slidenum">
              <a:rPr lang="en-US" smtClean="0"/>
              <a:t>‹#›</a:t>
            </a:fld>
            <a:endParaRPr lang="en-US"/>
          </a:p>
        </p:txBody>
      </p:sp>
    </p:spTree>
    <p:extLst>
      <p:ext uri="{BB962C8B-B14F-4D97-AF65-F5344CB8AC3E}">
        <p14:creationId xmlns:p14="http://schemas.microsoft.com/office/powerpoint/2010/main" val="373104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08DAF0-6D2F-BA61-6D98-8BB04FF7379C}"/>
              </a:ext>
            </a:extLst>
          </p:cNvPr>
          <p:cNvSpPr>
            <a:spLocks noGrp="1"/>
          </p:cNvSpPr>
          <p:nvPr>
            <p:ph type="dt" sz="half" idx="10"/>
          </p:nvPr>
        </p:nvSpPr>
        <p:spPr/>
        <p:txBody>
          <a:bodyPr/>
          <a:lstStyle/>
          <a:p>
            <a:fld id="{8754E9CB-D8D6-439B-BCBE-B838B0BC2F71}" type="datetimeFigureOut">
              <a:rPr lang="en-US" smtClean="0"/>
              <a:t>4/20/2023</a:t>
            </a:fld>
            <a:endParaRPr lang="en-US"/>
          </a:p>
        </p:txBody>
      </p:sp>
      <p:sp>
        <p:nvSpPr>
          <p:cNvPr id="3" name="Footer Placeholder 2">
            <a:extLst>
              <a:ext uri="{FF2B5EF4-FFF2-40B4-BE49-F238E27FC236}">
                <a16:creationId xmlns:a16="http://schemas.microsoft.com/office/drawing/2014/main" id="{047DFFC1-ED09-E028-0AD0-339A9946D3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9CE4CC-0DC4-2BFA-978D-F47239787730}"/>
              </a:ext>
            </a:extLst>
          </p:cNvPr>
          <p:cNvSpPr>
            <a:spLocks noGrp="1"/>
          </p:cNvSpPr>
          <p:nvPr>
            <p:ph type="sldNum" sz="quarter" idx="12"/>
          </p:nvPr>
        </p:nvSpPr>
        <p:spPr/>
        <p:txBody>
          <a:bodyPr/>
          <a:lstStyle/>
          <a:p>
            <a:fld id="{616A3786-BAC1-435C-8E50-F3B765459091}" type="slidenum">
              <a:rPr lang="en-US" smtClean="0"/>
              <a:t>‹#›</a:t>
            </a:fld>
            <a:endParaRPr lang="en-US"/>
          </a:p>
        </p:txBody>
      </p:sp>
    </p:spTree>
    <p:extLst>
      <p:ext uri="{BB962C8B-B14F-4D97-AF65-F5344CB8AC3E}">
        <p14:creationId xmlns:p14="http://schemas.microsoft.com/office/powerpoint/2010/main" val="2453706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4E69-2EE9-4E8B-4418-3898E1CC05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CEC39A-9A9C-FDAE-232E-D5473F3402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9E0E5-350A-7164-C7CE-CB66652FE4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ECF01-662E-EE58-F2DB-01B2F94B8F96}"/>
              </a:ext>
            </a:extLst>
          </p:cNvPr>
          <p:cNvSpPr>
            <a:spLocks noGrp="1"/>
          </p:cNvSpPr>
          <p:nvPr>
            <p:ph type="dt" sz="half" idx="10"/>
          </p:nvPr>
        </p:nvSpPr>
        <p:spPr/>
        <p:txBody>
          <a:bodyPr/>
          <a:lstStyle/>
          <a:p>
            <a:fld id="{8754E9CB-D8D6-439B-BCBE-B838B0BC2F71}" type="datetimeFigureOut">
              <a:rPr lang="en-US" smtClean="0"/>
              <a:t>4/20/2023</a:t>
            </a:fld>
            <a:endParaRPr lang="en-US"/>
          </a:p>
        </p:txBody>
      </p:sp>
      <p:sp>
        <p:nvSpPr>
          <p:cNvPr id="6" name="Footer Placeholder 5">
            <a:extLst>
              <a:ext uri="{FF2B5EF4-FFF2-40B4-BE49-F238E27FC236}">
                <a16:creationId xmlns:a16="http://schemas.microsoft.com/office/drawing/2014/main" id="{13BE3A55-797A-B82B-FEE8-72EF429AB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B12551-91A5-8492-40DB-FABE2FCF1BDC}"/>
              </a:ext>
            </a:extLst>
          </p:cNvPr>
          <p:cNvSpPr>
            <a:spLocks noGrp="1"/>
          </p:cNvSpPr>
          <p:nvPr>
            <p:ph type="sldNum" sz="quarter" idx="12"/>
          </p:nvPr>
        </p:nvSpPr>
        <p:spPr/>
        <p:txBody>
          <a:bodyPr/>
          <a:lstStyle/>
          <a:p>
            <a:fld id="{616A3786-BAC1-435C-8E50-F3B765459091}" type="slidenum">
              <a:rPr lang="en-US" smtClean="0"/>
              <a:t>‹#›</a:t>
            </a:fld>
            <a:endParaRPr lang="en-US"/>
          </a:p>
        </p:txBody>
      </p:sp>
    </p:spTree>
    <p:extLst>
      <p:ext uri="{BB962C8B-B14F-4D97-AF65-F5344CB8AC3E}">
        <p14:creationId xmlns:p14="http://schemas.microsoft.com/office/powerpoint/2010/main" val="2059777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1C57F-D8EE-99D8-EC3B-9FFF45B7E2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F861C1-9976-FF51-8E3C-A47F8524C3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B12992-576D-853E-44A2-9750FF062A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B8ACFB-3D53-D8DB-0EAC-DBBFD941BEC1}"/>
              </a:ext>
            </a:extLst>
          </p:cNvPr>
          <p:cNvSpPr>
            <a:spLocks noGrp="1"/>
          </p:cNvSpPr>
          <p:nvPr>
            <p:ph type="dt" sz="half" idx="10"/>
          </p:nvPr>
        </p:nvSpPr>
        <p:spPr/>
        <p:txBody>
          <a:bodyPr/>
          <a:lstStyle/>
          <a:p>
            <a:fld id="{8754E9CB-D8D6-439B-BCBE-B838B0BC2F71}" type="datetimeFigureOut">
              <a:rPr lang="en-US" smtClean="0"/>
              <a:t>4/20/2023</a:t>
            </a:fld>
            <a:endParaRPr lang="en-US"/>
          </a:p>
        </p:txBody>
      </p:sp>
      <p:sp>
        <p:nvSpPr>
          <p:cNvPr id="6" name="Footer Placeholder 5">
            <a:extLst>
              <a:ext uri="{FF2B5EF4-FFF2-40B4-BE49-F238E27FC236}">
                <a16:creationId xmlns:a16="http://schemas.microsoft.com/office/drawing/2014/main" id="{B6981C58-0C48-E938-B41C-26555AC165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86521-FBC5-117E-1E50-93BDEFD5D3EE}"/>
              </a:ext>
            </a:extLst>
          </p:cNvPr>
          <p:cNvSpPr>
            <a:spLocks noGrp="1"/>
          </p:cNvSpPr>
          <p:nvPr>
            <p:ph type="sldNum" sz="quarter" idx="12"/>
          </p:nvPr>
        </p:nvSpPr>
        <p:spPr/>
        <p:txBody>
          <a:bodyPr/>
          <a:lstStyle/>
          <a:p>
            <a:fld id="{616A3786-BAC1-435C-8E50-F3B765459091}" type="slidenum">
              <a:rPr lang="en-US" smtClean="0"/>
              <a:t>‹#›</a:t>
            </a:fld>
            <a:endParaRPr lang="en-US"/>
          </a:p>
        </p:txBody>
      </p:sp>
    </p:spTree>
    <p:extLst>
      <p:ext uri="{BB962C8B-B14F-4D97-AF65-F5344CB8AC3E}">
        <p14:creationId xmlns:p14="http://schemas.microsoft.com/office/powerpoint/2010/main" val="2446373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41E07-D5ED-9346-1814-7A7750DA5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B17E21-37EF-05A4-750F-0A0CA8A2D0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7B0C3-43D3-883E-2067-F3D804CE47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4E9CB-D8D6-439B-BCBE-B838B0BC2F71}" type="datetimeFigureOut">
              <a:rPr lang="en-US" smtClean="0"/>
              <a:t>4/20/2023</a:t>
            </a:fld>
            <a:endParaRPr lang="en-US"/>
          </a:p>
        </p:txBody>
      </p:sp>
      <p:sp>
        <p:nvSpPr>
          <p:cNvPr id="5" name="Footer Placeholder 4">
            <a:extLst>
              <a:ext uri="{FF2B5EF4-FFF2-40B4-BE49-F238E27FC236}">
                <a16:creationId xmlns:a16="http://schemas.microsoft.com/office/drawing/2014/main" id="{29ABD3DD-2155-7888-D522-DB8AEB3437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0D68B1-3C7C-29BA-118C-7D19A644EA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A3786-BAC1-435C-8E50-F3B765459091}" type="slidenum">
              <a:rPr lang="en-US" smtClean="0"/>
              <a:t>‹#›</a:t>
            </a:fld>
            <a:endParaRPr lang="en-US"/>
          </a:p>
        </p:txBody>
      </p:sp>
    </p:spTree>
    <p:extLst>
      <p:ext uri="{BB962C8B-B14F-4D97-AF65-F5344CB8AC3E}">
        <p14:creationId xmlns:p14="http://schemas.microsoft.com/office/powerpoint/2010/main" val="2267032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gi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108.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33.jpeg"/><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5.jpeg"/></Relationships>
</file>

<file path=ppt/slides/_rels/slide11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33.jpeg"/><Relationship Id="rId1" Type="http://schemas.openxmlformats.org/officeDocument/2006/relationships/slideLayout" Target="../slideLayouts/slideLayout7.xml"/><Relationship Id="rId5" Type="http://schemas.openxmlformats.org/officeDocument/2006/relationships/image" Target="../media/image149.jpg"/><Relationship Id="rId4" Type="http://schemas.openxmlformats.org/officeDocument/2006/relationships/image" Target="../media/image148.jpeg"/></Relationships>
</file>

<file path=ppt/slides/_rels/slide112.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jpeg"/><Relationship Id="rId4" Type="http://schemas.openxmlformats.org/officeDocument/2006/relationships/image" Target="../media/image150.jpeg"/></Relationships>
</file>

<file path=ppt/slides/_rels/slide11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86.jpg"/></Relationships>
</file>

<file path=ppt/slides/_rels/slide11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56.jpeg"/></Relationships>
</file>

<file path=ppt/slides/_rels/slide116.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58.gif"/></Relationships>
</file>

<file path=ppt/slides/_rels/slide117.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63.gif"/></Relationships>
</file>

<file path=ppt/slides/_rels/slide12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65.jpg"/></Relationships>
</file>

<file path=ppt/slides/_rels/slide12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67.jpeg"/></Relationships>
</file>

<file path=ppt/slides/_rels/slide12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33.jpe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69.png"/></Relationships>
</file>

<file path=ppt/slides/_rels/slide12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 Id="rId4" Type="http://schemas.openxmlformats.org/officeDocument/2006/relationships/image" Target="../media/image173.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53.gif"/></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png"/></Relationships>
</file>

<file path=ppt/slides/_rels/slide7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7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7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7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11.jpeg"/></Relationships>
</file>

<file path=ppt/slides/_rels/slide7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8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559CBF-A33C-84CE-E14E-7A0AA8996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26E50BE-6485-4117-5D3F-B618A67798FC}"/>
              </a:ext>
            </a:extLst>
          </p:cNvPr>
          <p:cNvSpPr txBox="1"/>
          <p:nvPr/>
        </p:nvSpPr>
        <p:spPr>
          <a:xfrm>
            <a:off x="0" y="686555"/>
            <a:ext cx="12192000" cy="1015663"/>
          </a:xfrm>
          <a:prstGeom prst="rect">
            <a:avLst/>
          </a:prstGeom>
          <a:noFill/>
        </p:spPr>
        <p:txBody>
          <a:bodyPr wrap="square" rtlCol="0">
            <a:spAutoFit/>
          </a:bodyPr>
          <a:lstStyle/>
          <a:p>
            <a:pPr algn="ctr"/>
            <a:r>
              <a:rPr lang="en-US" sz="6000">
                <a:solidFill>
                  <a:schemeClr val="bg1"/>
                </a:solidFill>
                <a:latin typeface="Elephant" panose="02020904090505020303" pitchFamily="18" charset="0"/>
              </a:rPr>
              <a:t>John 7-10</a:t>
            </a:r>
            <a:endParaRPr lang="en-US" sz="4400" dirty="0">
              <a:solidFill>
                <a:schemeClr val="bg1"/>
              </a:solidFill>
              <a:latin typeface="Elephant" panose="02020904090505020303" pitchFamily="18" charset="0"/>
            </a:endParaRPr>
          </a:p>
        </p:txBody>
      </p:sp>
      <p:grpSp>
        <p:nvGrpSpPr>
          <p:cNvPr id="4" name="Group 3">
            <a:extLst>
              <a:ext uri="{FF2B5EF4-FFF2-40B4-BE49-F238E27FC236}">
                <a16:creationId xmlns:a16="http://schemas.microsoft.com/office/drawing/2014/main" id="{61CD1A16-CB4F-E95F-4B3D-56D2294400D8}"/>
              </a:ext>
            </a:extLst>
          </p:cNvPr>
          <p:cNvGrpSpPr/>
          <p:nvPr/>
        </p:nvGrpSpPr>
        <p:grpSpPr>
          <a:xfrm>
            <a:off x="5330124" y="1931890"/>
            <a:ext cx="1675493" cy="4239555"/>
            <a:chOff x="6934200" y="1265656"/>
            <a:chExt cx="1985484" cy="4373144"/>
          </a:xfrm>
        </p:grpSpPr>
        <p:sp>
          <p:nvSpPr>
            <p:cNvPr id="5" name="Oval 4">
              <a:extLst>
                <a:ext uri="{FF2B5EF4-FFF2-40B4-BE49-F238E27FC236}">
                  <a16:creationId xmlns:a16="http://schemas.microsoft.com/office/drawing/2014/main" id="{1AEED315-A651-D1EB-0A28-3D61DF9C1369}"/>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F461B94-2F66-205D-F7C1-6E89C8B09A01}"/>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CEF4D2AA-CAE6-FE0B-650B-8A6253783407}"/>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88C7F35-429A-FF49-656F-457E6C5A77AA}"/>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254B1AF-33E9-00E7-52E9-A4A07AB2FAEB}"/>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EF5AF76A-17CC-227D-E97F-E5F0A14ADB2C}"/>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13A52A39-7CDE-0300-5DA0-944FC07B4E0D}"/>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FC78C7CB-448E-BE51-B95E-D492BB594D37}"/>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41D50110-3840-FA4F-26E8-6180B6902894}"/>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81CAF498-0D1F-A228-229B-DB7833FBFC8B}"/>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B23E5705-0ACA-016D-7823-2AECE947EDE4}"/>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4">
              <a:extLst>
                <a:ext uri="{FF2B5EF4-FFF2-40B4-BE49-F238E27FC236}">
                  <a16:creationId xmlns:a16="http://schemas.microsoft.com/office/drawing/2014/main" id="{178830B2-3B1A-82E4-9C82-1542E8071E9E}"/>
                </a:ext>
              </a:extLst>
            </p:cNvPr>
            <p:cNvGrpSpPr/>
            <p:nvPr/>
          </p:nvGrpSpPr>
          <p:grpSpPr>
            <a:xfrm>
              <a:off x="7108136" y="2388756"/>
              <a:ext cx="1544360" cy="2210894"/>
              <a:chOff x="4553133" y="901823"/>
              <a:chExt cx="2186627" cy="3449921"/>
            </a:xfrm>
          </p:grpSpPr>
          <p:sp>
            <p:nvSpPr>
              <p:cNvPr id="83" name="Double Wave 23">
                <a:extLst>
                  <a:ext uri="{FF2B5EF4-FFF2-40B4-BE49-F238E27FC236}">
                    <a16:creationId xmlns:a16="http://schemas.microsoft.com/office/drawing/2014/main" id="{1BA2F0F3-D454-5B1D-AD94-E9305275416D}"/>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16">
                <a:extLst>
                  <a:ext uri="{FF2B5EF4-FFF2-40B4-BE49-F238E27FC236}">
                    <a16:creationId xmlns:a16="http://schemas.microsoft.com/office/drawing/2014/main" id="{4704DE63-EF42-9352-692A-B16DF9058C51}"/>
                  </a:ext>
                </a:extLst>
              </p:cNvPr>
              <p:cNvGrpSpPr/>
              <p:nvPr/>
            </p:nvGrpSpPr>
            <p:grpSpPr>
              <a:xfrm>
                <a:off x="4694566" y="901823"/>
                <a:ext cx="2045194" cy="1982724"/>
                <a:chOff x="2594848" y="2213440"/>
                <a:chExt cx="2045194" cy="1982724"/>
              </a:xfrm>
              <a:solidFill>
                <a:srgbClr val="E0C13C"/>
              </a:solidFill>
            </p:grpSpPr>
            <p:sp>
              <p:nvSpPr>
                <p:cNvPr id="85" name="Pie 17">
                  <a:extLst>
                    <a:ext uri="{FF2B5EF4-FFF2-40B4-BE49-F238E27FC236}">
                      <a16:creationId xmlns:a16="http://schemas.microsoft.com/office/drawing/2014/main" id="{BC44D133-E174-11E7-7790-C2E8B5743940}"/>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6" name="Group 5">
                  <a:extLst>
                    <a:ext uri="{FF2B5EF4-FFF2-40B4-BE49-F238E27FC236}">
                      <a16:creationId xmlns:a16="http://schemas.microsoft.com/office/drawing/2014/main" id="{1748BFC9-4866-E54F-100C-5281133B7F57}"/>
                    </a:ext>
                  </a:extLst>
                </p:cNvPr>
                <p:cNvGrpSpPr/>
                <p:nvPr/>
              </p:nvGrpSpPr>
              <p:grpSpPr>
                <a:xfrm>
                  <a:off x="2840416" y="2333435"/>
                  <a:ext cx="1586009" cy="1634505"/>
                  <a:chOff x="2838154" y="2333435"/>
                  <a:chExt cx="1586009" cy="1634505"/>
                </a:xfrm>
                <a:grpFill/>
              </p:grpSpPr>
              <p:sp>
                <p:nvSpPr>
                  <p:cNvPr id="87" name="Moon 3">
                    <a:extLst>
                      <a:ext uri="{FF2B5EF4-FFF2-40B4-BE49-F238E27FC236}">
                        <a16:creationId xmlns:a16="http://schemas.microsoft.com/office/drawing/2014/main" id="{BE973780-A8A3-9DF3-1C76-2FEC5272B1E9}"/>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20">
                    <a:extLst>
                      <a:ext uri="{FF2B5EF4-FFF2-40B4-BE49-F238E27FC236}">
                        <a16:creationId xmlns:a16="http://schemas.microsoft.com/office/drawing/2014/main" id="{6906EA17-30C3-B0AC-09E1-C963068CC6F2}"/>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7" name="Oval 16">
              <a:extLst>
                <a:ext uri="{FF2B5EF4-FFF2-40B4-BE49-F238E27FC236}">
                  <a16:creationId xmlns:a16="http://schemas.microsoft.com/office/drawing/2014/main" id="{E54EDF56-18C1-5229-F15A-CC4A5FAE97A8}"/>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58">
              <a:extLst>
                <a:ext uri="{FF2B5EF4-FFF2-40B4-BE49-F238E27FC236}">
                  <a16:creationId xmlns:a16="http://schemas.microsoft.com/office/drawing/2014/main" id="{80896678-928E-7CAA-7CAF-4849430E5C26}"/>
                </a:ext>
              </a:extLst>
            </p:cNvPr>
            <p:cNvGrpSpPr/>
            <p:nvPr/>
          </p:nvGrpSpPr>
          <p:grpSpPr>
            <a:xfrm rot="175281">
              <a:off x="7281771" y="4966315"/>
              <a:ext cx="1319546" cy="446802"/>
              <a:chOff x="3810000" y="1677648"/>
              <a:chExt cx="4705061" cy="1827552"/>
            </a:xfrm>
          </p:grpSpPr>
          <p:grpSp>
            <p:nvGrpSpPr>
              <p:cNvPr id="53" name="Group 37">
                <a:extLst>
                  <a:ext uri="{FF2B5EF4-FFF2-40B4-BE49-F238E27FC236}">
                    <a16:creationId xmlns:a16="http://schemas.microsoft.com/office/drawing/2014/main" id="{C979C3A4-676D-1F77-45D6-F06D767B1B55}"/>
                  </a:ext>
                </a:extLst>
              </p:cNvPr>
              <p:cNvGrpSpPr/>
              <p:nvPr/>
            </p:nvGrpSpPr>
            <p:grpSpPr>
              <a:xfrm>
                <a:off x="3810000" y="1828800"/>
                <a:ext cx="1776984" cy="1676400"/>
                <a:chOff x="3810000" y="1828800"/>
                <a:chExt cx="4038600" cy="3810000"/>
              </a:xfrm>
            </p:grpSpPr>
            <p:sp>
              <p:nvSpPr>
                <p:cNvPr id="74" name="Half Frame 73">
                  <a:extLst>
                    <a:ext uri="{FF2B5EF4-FFF2-40B4-BE49-F238E27FC236}">
                      <a16:creationId xmlns:a16="http://schemas.microsoft.com/office/drawing/2014/main" id="{0167AC7B-CA67-07C8-DC3D-FC0513AF9DC9}"/>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Half Frame 74">
                  <a:extLst>
                    <a:ext uri="{FF2B5EF4-FFF2-40B4-BE49-F238E27FC236}">
                      <a16:creationId xmlns:a16="http://schemas.microsoft.com/office/drawing/2014/main" id="{545A1C63-664C-B2FC-175D-D73120E68F6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Half Frame 75">
                  <a:extLst>
                    <a:ext uri="{FF2B5EF4-FFF2-40B4-BE49-F238E27FC236}">
                      <a16:creationId xmlns:a16="http://schemas.microsoft.com/office/drawing/2014/main" id="{F71ACEF3-D518-B002-76A9-A7B4BB73666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Half Frame 76">
                  <a:extLst>
                    <a:ext uri="{FF2B5EF4-FFF2-40B4-BE49-F238E27FC236}">
                      <a16:creationId xmlns:a16="http://schemas.microsoft.com/office/drawing/2014/main" id="{E9A799DF-BABC-8A06-2912-6FFE9D4A01F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775">
                  <a:extLst>
                    <a:ext uri="{FF2B5EF4-FFF2-40B4-BE49-F238E27FC236}">
                      <a16:creationId xmlns:a16="http://schemas.microsoft.com/office/drawing/2014/main" id="{DC529486-7A4A-91DB-0A3D-8C56719C4957}"/>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iamond 78">
                  <a:extLst>
                    <a:ext uri="{FF2B5EF4-FFF2-40B4-BE49-F238E27FC236}">
                      <a16:creationId xmlns:a16="http://schemas.microsoft.com/office/drawing/2014/main" id="{84AD8E33-5504-2BA0-35C7-BFE2FEA753A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93DF1888-28CC-BE55-E43F-6FBA03A9C124}"/>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a:extLst>
                    <a:ext uri="{FF2B5EF4-FFF2-40B4-BE49-F238E27FC236}">
                      <a16:creationId xmlns:a16="http://schemas.microsoft.com/office/drawing/2014/main" id="{802B60C3-FBD7-927C-E734-DECD25D625D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E3327139-E895-A408-40D8-A3555C62FE5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38">
                <a:extLst>
                  <a:ext uri="{FF2B5EF4-FFF2-40B4-BE49-F238E27FC236}">
                    <a16:creationId xmlns:a16="http://schemas.microsoft.com/office/drawing/2014/main" id="{8765B857-0146-93DD-C3F0-BFA719C74A0A}"/>
                  </a:ext>
                </a:extLst>
              </p:cNvPr>
              <p:cNvGrpSpPr/>
              <p:nvPr/>
            </p:nvGrpSpPr>
            <p:grpSpPr>
              <a:xfrm>
                <a:off x="5314014" y="1757596"/>
                <a:ext cx="1776984" cy="1676400"/>
                <a:chOff x="3810000" y="1828800"/>
                <a:chExt cx="4038600" cy="3810000"/>
              </a:xfrm>
            </p:grpSpPr>
            <p:sp>
              <p:nvSpPr>
                <p:cNvPr id="65" name="Half Frame 64">
                  <a:extLst>
                    <a:ext uri="{FF2B5EF4-FFF2-40B4-BE49-F238E27FC236}">
                      <a16:creationId xmlns:a16="http://schemas.microsoft.com/office/drawing/2014/main" id="{89962C2C-D7D7-0530-5B0D-5EB92ACD34C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Half Frame 65">
                  <a:extLst>
                    <a:ext uri="{FF2B5EF4-FFF2-40B4-BE49-F238E27FC236}">
                      <a16:creationId xmlns:a16="http://schemas.microsoft.com/office/drawing/2014/main" id="{3BBB293A-9B6A-D51B-B869-BC072A27F12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Half Frame 66">
                  <a:extLst>
                    <a:ext uri="{FF2B5EF4-FFF2-40B4-BE49-F238E27FC236}">
                      <a16:creationId xmlns:a16="http://schemas.microsoft.com/office/drawing/2014/main" id="{5816F418-2D7A-C27F-EFF6-872FD93C55B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Half Frame 67">
                  <a:extLst>
                    <a:ext uri="{FF2B5EF4-FFF2-40B4-BE49-F238E27FC236}">
                      <a16:creationId xmlns:a16="http://schemas.microsoft.com/office/drawing/2014/main" id="{7B9A7A06-40C6-285D-0B50-05E9BD33B6F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766">
                  <a:extLst>
                    <a:ext uri="{FF2B5EF4-FFF2-40B4-BE49-F238E27FC236}">
                      <a16:creationId xmlns:a16="http://schemas.microsoft.com/office/drawing/2014/main" id="{054C97C0-BE26-A15F-3ACC-1588F20F173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iamond 69">
                  <a:extLst>
                    <a:ext uri="{FF2B5EF4-FFF2-40B4-BE49-F238E27FC236}">
                      <a16:creationId xmlns:a16="http://schemas.microsoft.com/office/drawing/2014/main" id="{23A17B5C-9603-EB81-791F-326DF1B32FB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241166A1-31FD-5A3C-D060-524A678BF21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8865F719-8B39-E70C-C2E8-9AA37BF3660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BD1EF7D5-5552-5B4D-8714-16FAFA4AECE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48">
                <a:extLst>
                  <a:ext uri="{FF2B5EF4-FFF2-40B4-BE49-F238E27FC236}">
                    <a16:creationId xmlns:a16="http://schemas.microsoft.com/office/drawing/2014/main" id="{A071A7BE-0B2E-5C70-1B1F-EBBE9187901D}"/>
                  </a:ext>
                </a:extLst>
              </p:cNvPr>
              <p:cNvGrpSpPr/>
              <p:nvPr/>
            </p:nvGrpSpPr>
            <p:grpSpPr>
              <a:xfrm>
                <a:off x="6738077" y="1677648"/>
                <a:ext cx="1776984" cy="1676400"/>
                <a:chOff x="3810000" y="1828800"/>
                <a:chExt cx="4038600" cy="3810000"/>
              </a:xfrm>
            </p:grpSpPr>
            <p:sp>
              <p:nvSpPr>
                <p:cNvPr id="56" name="Half Frame 55">
                  <a:extLst>
                    <a:ext uri="{FF2B5EF4-FFF2-40B4-BE49-F238E27FC236}">
                      <a16:creationId xmlns:a16="http://schemas.microsoft.com/office/drawing/2014/main" id="{9DF1DC3E-2104-552E-E5F5-C3BD7357FE3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Half Frame 50">
                  <a:extLst>
                    <a:ext uri="{FF2B5EF4-FFF2-40B4-BE49-F238E27FC236}">
                      <a16:creationId xmlns:a16="http://schemas.microsoft.com/office/drawing/2014/main" id="{6397AF99-3A2E-FD84-0FAC-DE6D48FE2AB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Half Frame 51">
                  <a:extLst>
                    <a:ext uri="{FF2B5EF4-FFF2-40B4-BE49-F238E27FC236}">
                      <a16:creationId xmlns:a16="http://schemas.microsoft.com/office/drawing/2014/main" id="{6D24BC8D-79AF-FF80-BB2A-BB71E2576379}"/>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Half Frame 52">
                  <a:extLst>
                    <a:ext uri="{FF2B5EF4-FFF2-40B4-BE49-F238E27FC236}">
                      <a16:creationId xmlns:a16="http://schemas.microsoft.com/office/drawing/2014/main" id="{A78727DE-4300-0631-6695-2C6EEF0D8F2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757">
                  <a:extLst>
                    <a:ext uri="{FF2B5EF4-FFF2-40B4-BE49-F238E27FC236}">
                      <a16:creationId xmlns:a16="http://schemas.microsoft.com/office/drawing/2014/main" id="{D34C951B-F432-BA69-CAF6-F3D0E4713D1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iamond 60">
                  <a:extLst>
                    <a:ext uri="{FF2B5EF4-FFF2-40B4-BE49-F238E27FC236}">
                      <a16:creationId xmlns:a16="http://schemas.microsoft.com/office/drawing/2014/main" id="{E4B21D57-E8D4-2EED-B968-DE774DBD51E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30EC1149-1CCC-73AF-7A08-5C72BCB3C43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415260B2-9C39-59A7-1C3C-AC2B84504DB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8491A8E6-1D59-25C3-9244-51E77C40395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Cloud 18">
              <a:extLst>
                <a:ext uri="{FF2B5EF4-FFF2-40B4-BE49-F238E27FC236}">
                  <a16:creationId xmlns:a16="http://schemas.microsoft.com/office/drawing/2014/main" id="{4E0DD1A3-DA40-6379-4577-847F2D79984B}"/>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4A21802A-A63F-8053-C193-FC7B04D5942B}"/>
                </a:ext>
              </a:extLst>
            </p:cNvPr>
            <p:cNvGrpSpPr/>
            <p:nvPr/>
          </p:nvGrpSpPr>
          <p:grpSpPr>
            <a:xfrm>
              <a:off x="7162023" y="1568903"/>
              <a:ext cx="1544762" cy="259293"/>
              <a:chOff x="7105896" y="1557210"/>
              <a:chExt cx="1544762" cy="488119"/>
            </a:xfrm>
          </p:grpSpPr>
          <p:sp>
            <p:nvSpPr>
              <p:cNvPr id="21" name="Rounded Rectangle 15">
                <a:extLst>
                  <a:ext uri="{FF2B5EF4-FFF2-40B4-BE49-F238E27FC236}">
                    <a16:creationId xmlns:a16="http://schemas.microsoft.com/office/drawing/2014/main" id="{01CD7543-3ACB-6684-155B-75854152DAD8}"/>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59">
                <a:extLst>
                  <a:ext uri="{FF2B5EF4-FFF2-40B4-BE49-F238E27FC236}">
                    <a16:creationId xmlns:a16="http://schemas.microsoft.com/office/drawing/2014/main" id="{84FE465F-A697-F11B-4AC9-41C66508E128}"/>
                  </a:ext>
                </a:extLst>
              </p:cNvPr>
              <p:cNvGrpSpPr/>
              <p:nvPr/>
            </p:nvGrpSpPr>
            <p:grpSpPr>
              <a:xfrm rot="160736">
                <a:off x="7230848" y="1557210"/>
                <a:ext cx="1269517" cy="488119"/>
                <a:chOff x="3810000" y="1677648"/>
                <a:chExt cx="4705061" cy="1827552"/>
              </a:xfrm>
            </p:grpSpPr>
            <p:grpSp>
              <p:nvGrpSpPr>
                <p:cNvPr id="23" name="Group 37">
                  <a:extLst>
                    <a:ext uri="{FF2B5EF4-FFF2-40B4-BE49-F238E27FC236}">
                      <a16:creationId xmlns:a16="http://schemas.microsoft.com/office/drawing/2014/main" id="{600D2739-31C0-9D39-55AC-996AFFBD140C}"/>
                    </a:ext>
                  </a:extLst>
                </p:cNvPr>
                <p:cNvGrpSpPr/>
                <p:nvPr/>
              </p:nvGrpSpPr>
              <p:grpSpPr>
                <a:xfrm>
                  <a:off x="3810000" y="1828800"/>
                  <a:ext cx="1776984" cy="1676400"/>
                  <a:chOff x="3810000" y="1828800"/>
                  <a:chExt cx="4038600" cy="3810000"/>
                </a:xfrm>
              </p:grpSpPr>
              <p:sp>
                <p:nvSpPr>
                  <p:cNvPr id="44" name="Half Frame 43">
                    <a:extLst>
                      <a:ext uri="{FF2B5EF4-FFF2-40B4-BE49-F238E27FC236}">
                        <a16:creationId xmlns:a16="http://schemas.microsoft.com/office/drawing/2014/main" id="{AF247366-C760-7E85-53CA-50F8476DF02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Half Frame 44">
                    <a:extLst>
                      <a:ext uri="{FF2B5EF4-FFF2-40B4-BE49-F238E27FC236}">
                        <a16:creationId xmlns:a16="http://schemas.microsoft.com/office/drawing/2014/main" id="{1E22E098-034F-394C-532B-1B50D78A929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Half Frame 45">
                    <a:extLst>
                      <a:ext uri="{FF2B5EF4-FFF2-40B4-BE49-F238E27FC236}">
                        <a16:creationId xmlns:a16="http://schemas.microsoft.com/office/drawing/2014/main" id="{78E4FDE6-160C-CE46-435A-E095D402B3D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Half Frame 46">
                    <a:extLst>
                      <a:ext uri="{FF2B5EF4-FFF2-40B4-BE49-F238E27FC236}">
                        <a16:creationId xmlns:a16="http://schemas.microsoft.com/office/drawing/2014/main" id="{932FC586-0E8F-4864-2377-0E2EA48F56C3}"/>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745">
                    <a:extLst>
                      <a:ext uri="{FF2B5EF4-FFF2-40B4-BE49-F238E27FC236}">
                        <a16:creationId xmlns:a16="http://schemas.microsoft.com/office/drawing/2014/main" id="{6FDE6337-CE27-76A4-46F6-8D49AB44961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iamond 48">
                    <a:extLst>
                      <a:ext uri="{FF2B5EF4-FFF2-40B4-BE49-F238E27FC236}">
                        <a16:creationId xmlns:a16="http://schemas.microsoft.com/office/drawing/2014/main" id="{F9827D5E-A409-3D9C-B01F-A61FEBBA5A5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0B62B22B-EB6B-67A2-CC47-5B9483DE173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a:extLst>
                      <a:ext uri="{FF2B5EF4-FFF2-40B4-BE49-F238E27FC236}">
                        <a16:creationId xmlns:a16="http://schemas.microsoft.com/office/drawing/2014/main" id="{64162E0E-B020-2367-7004-7833F4FC85B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136E4D4D-57C1-94C6-6D96-A98C6DDB20C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38">
                  <a:extLst>
                    <a:ext uri="{FF2B5EF4-FFF2-40B4-BE49-F238E27FC236}">
                      <a16:creationId xmlns:a16="http://schemas.microsoft.com/office/drawing/2014/main" id="{13D32FFA-2CD7-9A11-85B1-9F460092194F}"/>
                    </a:ext>
                  </a:extLst>
                </p:cNvPr>
                <p:cNvGrpSpPr/>
                <p:nvPr/>
              </p:nvGrpSpPr>
              <p:grpSpPr>
                <a:xfrm>
                  <a:off x="5314014" y="1757596"/>
                  <a:ext cx="1776984" cy="1676400"/>
                  <a:chOff x="3810000" y="1828800"/>
                  <a:chExt cx="4038600" cy="3810000"/>
                </a:xfrm>
              </p:grpSpPr>
              <p:sp>
                <p:nvSpPr>
                  <p:cNvPr id="35" name="Half Frame 34">
                    <a:extLst>
                      <a:ext uri="{FF2B5EF4-FFF2-40B4-BE49-F238E27FC236}">
                        <a16:creationId xmlns:a16="http://schemas.microsoft.com/office/drawing/2014/main" id="{EB7E8D0E-CA89-07B3-C757-93CF8946364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Half Frame 35">
                    <a:extLst>
                      <a:ext uri="{FF2B5EF4-FFF2-40B4-BE49-F238E27FC236}">
                        <a16:creationId xmlns:a16="http://schemas.microsoft.com/office/drawing/2014/main" id="{1B808AAE-2753-3111-9F5E-606B7708156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Half Frame 36">
                    <a:extLst>
                      <a:ext uri="{FF2B5EF4-FFF2-40B4-BE49-F238E27FC236}">
                        <a16:creationId xmlns:a16="http://schemas.microsoft.com/office/drawing/2014/main" id="{1E3B64A6-6DD2-FDDE-A8F8-3C274141AF0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Half Frame 37">
                    <a:extLst>
                      <a:ext uri="{FF2B5EF4-FFF2-40B4-BE49-F238E27FC236}">
                        <a16:creationId xmlns:a16="http://schemas.microsoft.com/office/drawing/2014/main" id="{81F1448C-A2CB-3E52-A3BC-C06941C6613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736">
                    <a:extLst>
                      <a:ext uri="{FF2B5EF4-FFF2-40B4-BE49-F238E27FC236}">
                        <a16:creationId xmlns:a16="http://schemas.microsoft.com/office/drawing/2014/main" id="{9798A984-BBF9-5CE7-8670-87C17614D1C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iamond 39">
                    <a:extLst>
                      <a:ext uri="{FF2B5EF4-FFF2-40B4-BE49-F238E27FC236}">
                        <a16:creationId xmlns:a16="http://schemas.microsoft.com/office/drawing/2014/main" id="{1ADBEE98-2AC6-9910-B337-9BC018AAEFD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0F22978A-F492-097A-A307-472B0B96603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a:extLst>
                      <a:ext uri="{FF2B5EF4-FFF2-40B4-BE49-F238E27FC236}">
                        <a16:creationId xmlns:a16="http://schemas.microsoft.com/office/drawing/2014/main" id="{591CB37D-ECE7-A576-5050-CCE8B08E1CB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3A55D36B-5571-A2DA-775C-DBF8F460269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48">
                  <a:extLst>
                    <a:ext uri="{FF2B5EF4-FFF2-40B4-BE49-F238E27FC236}">
                      <a16:creationId xmlns:a16="http://schemas.microsoft.com/office/drawing/2014/main" id="{B91392D9-3BCD-0B45-9857-AC7D2001E562}"/>
                    </a:ext>
                  </a:extLst>
                </p:cNvPr>
                <p:cNvGrpSpPr/>
                <p:nvPr/>
              </p:nvGrpSpPr>
              <p:grpSpPr>
                <a:xfrm>
                  <a:off x="6738077" y="1677648"/>
                  <a:ext cx="1776984" cy="1676400"/>
                  <a:chOff x="3810000" y="1828800"/>
                  <a:chExt cx="4038600" cy="3810000"/>
                </a:xfrm>
              </p:grpSpPr>
              <p:sp>
                <p:nvSpPr>
                  <p:cNvPr id="26" name="Half Frame 25">
                    <a:extLst>
                      <a:ext uri="{FF2B5EF4-FFF2-40B4-BE49-F238E27FC236}">
                        <a16:creationId xmlns:a16="http://schemas.microsoft.com/office/drawing/2014/main" id="{1D1D8845-9254-1DCA-6158-BED2C61C65F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a:extLst>
                      <a:ext uri="{FF2B5EF4-FFF2-40B4-BE49-F238E27FC236}">
                        <a16:creationId xmlns:a16="http://schemas.microsoft.com/office/drawing/2014/main" id="{A0F7376B-800C-93F8-7DA5-868CB4F7B054}"/>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a:extLst>
                      <a:ext uri="{FF2B5EF4-FFF2-40B4-BE49-F238E27FC236}">
                        <a16:creationId xmlns:a16="http://schemas.microsoft.com/office/drawing/2014/main" id="{3B4B943F-0538-E0F8-2926-BA3DDA2F19C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a:extLst>
                      <a:ext uri="{FF2B5EF4-FFF2-40B4-BE49-F238E27FC236}">
                        <a16:creationId xmlns:a16="http://schemas.microsoft.com/office/drawing/2014/main" id="{6391ECA6-1702-B83F-16C9-98082D53CD8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727">
                    <a:extLst>
                      <a:ext uri="{FF2B5EF4-FFF2-40B4-BE49-F238E27FC236}">
                        <a16:creationId xmlns:a16="http://schemas.microsoft.com/office/drawing/2014/main" id="{4C4672DE-7ED1-851C-AB58-A6C58BE8279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iamond 30">
                    <a:extLst>
                      <a:ext uri="{FF2B5EF4-FFF2-40B4-BE49-F238E27FC236}">
                        <a16:creationId xmlns:a16="http://schemas.microsoft.com/office/drawing/2014/main" id="{584DA25D-CDAC-B11E-8FF3-3E4EBF7F5E2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6D40DFF1-9C5A-6B08-F672-E97B8E7223C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FFF9CD54-6E63-FAA4-3010-19CA0C7C451E}"/>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D498346C-9C8A-3713-5BAB-CD722C8ABED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3389126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752600" y="1066800"/>
            <a:ext cx="4114800" cy="3416320"/>
          </a:xfrm>
          <a:prstGeom prst="rect">
            <a:avLst/>
          </a:prstGeom>
          <a:noFill/>
        </p:spPr>
        <p:txBody>
          <a:bodyPr wrap="square" rtlCol="0">
            <a:spAutoFit/>
          </a:bodyPr>
          <a:lstStyle/>
          <a:p>
            <a:r>
              <a:rPr lang="en-US" sz="3600" dirty="0">
                <a:solidFill>
                  <a:schemeClr val="bg1"/>
                </a:solidFill>
              </a:rPr>
              <a:t>During the 40 years in the wilderness they built a Tabernacle… and worshipped there</a:t>
            </a:r>
          </a:p>
          <a:p>
            <a:endParaRPr lang="en-US" sz="3600" dirty="0">
              <a:solidFill>
                <a:schemeClr val="bg1"/>
              </a:solidFill>
            </a:endParaRPr>
          </a:p>
        </p:txBody>
      </p:sp>
      <p:pic>
        <p:nvPicPr>
          <p:cNvPr id="33794" name="Picture 2" descr="Ark of the Covenant - Tabernacle types and shadows"/>
          <p:cNvPicPr>
            <a:picLocks noChangeAspect="1" noChangeArrowheads="1"/>
          </p:cNvPicPr>
          <p:nvPr/>
        </p:nvPicPr>
        <p:blipFill>
          <a:blip r:embed="rId3" cstate="print"/>
          <a:srcRect l="5454" t="6664" r="7273" b="11370"/>
          <a:stretch>
            <a:fillRect/>
          </a:stretch>
        </p:blipFill>
        <p:spPr bwMode="auto">
          <a:xfrm>
            <a:off x="5867400" y="2438400"/>
            <a:ext cx="4267200" cy="3124200"/>
          </a:xfrm>
          <a:prstGeom prst="rect">
            <a:avLst/>
          </a:prstGeom>
          <a:noFill/>
        </p:spPr>
      </p:pic>
    </p:spTree>
    <p:extLst>
      <p:ext uri="{BB962C8B-B14F-4D97-AF65-F5344CB8AC3E}">
        <p14:creationId xmlns:p14="http://schemas.microsoft.com/office/powerpoint/2010/main" val="21904428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gradFill flip="none" rotWithShape="1">
            <a:gsLst>
              <a:gs pos="0">
                <a:srgbClr val="99FF66">
                  <a:shade val="30000"/>
                  <a:satMod val="115000"/>
                </a:srgbClr>
              </a:gs>
              <a:gs pos="50000">
                <a:srgbClr val="99FF66">
                  <a:shade val="67500"/>
                  <a:satMod val="115000"/>
                </a:srgbClr>
              </a:gs>
              <a:gs pos="100000">
                <a:srgbClr val="99FF66">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0" y="0"/>
            <a:ext cx="12192000" cy="5078313"/>
          </a:xfrm>
          <a:prstGeom prst="rect">
            <a:avLst/>
          </a:prstGeom>
          <a:noFill/>
        </p:spPr>
        <p:txBody>
          <a:bodyPr wrap="square" rtlCol="0">
            <a:spAutoFit/>
          </a:bodyPr>
          <a:lstStyle/>
          <a:p>
            <a:r>
              <a:rPr lang="en-US" dirty="0"/>
              <a:t>Sources:</a:t>
            </a:r>
          </a:p>
          <a:p>
            <a:endParaRPr lang="en-US" dirty="0"/>
          </a:p>
          <a:p>
            <a:pPr marL="342900" indent="-342900">
              <a:buFontTx/>
              <a:buAutoNum type="arabicPeriod"/>
            </a:pPr>
            <a:r>
              <a:rPr lang="en-US" dirty="0"/>
              <a:t>New Testament Institute Student Manual Chapter 24</a:t>
            </a:r>
          </a:p>
          <a:p>
            <a:pPr marL="342900" indent="-342900">
              <a:buFontTx/>
              <a:buAutoNum type="arabicPeriod"/>
            </a:pPr>
            <a:r>
              <a:rPr lang="en-US" dirty="0"/>
              <a:t>Elder Dallin H. Oaks (“Give Thanks in All Things,”</a:t>
            </a:r>
            <a:r>
              <a:rPr lang="en-US" i="1" dirty="0"/>
              <a:t> Ensign</a:t>
            </a:r>
            <a:r>
              <a:rPr lang="en-US" dirty="0"/>
              <a:t> or </a:t>
            </a:r>
            <a:r>
              <a:rPr lang="en-US" i="1" dirty="0" err="1"/>
              <a:t>Liahona,</a:t>
            </a:r>
            <a:r>
              <a:rPr lang="en-US" dirty="0" err="1"/>
              <a:t>May</a:t>
            </a:r>
            <a:r>
              <a:rPr lang="en-US" dirty="0"/>
              <a:t> 2003, 97–98). </a:t>
            </a:r>
            <a:r>
              <a:rPr lang="en-US" i="1" dirty="0"/>
              <a:t>Things They’re Saying </a:t>
            </a:r>
            <a:r>
              <a:rPr lang="en-US" dirty="0"/>
              <a:t>New Era Feb. 1974</a:t>
            </a:r>
          </a:p>
          <a:p>
            <a:pPr marL="342900" indent="-342900">
              <a:buFontTx/>
              <a:buAutoNum type="arabicPeriod"/>
            </a:pPr>
            <a:r>
              <a:rPr lang="en-US" dirty="0"/>
              <a:t>Elder Boyd K. Packer (“The Moving of the Water,”</a:t>
            </a:r>
            <a:r>
              <a:rPr lang="en-US" i="1" dirty="0"/>
              <a:t> Ensign,</a:t>
            </a:r>
            <a:r>
              <a:rPr lang="en-US" dirty="0"/>
              <a:t> May 1991, 7–8).</a:t>
            </a:r>
          </a:p>
          <a:p>
            <a:pPr marL="342900" indent="-342900">
              <a:buFontTx/>
              <a:buAutoNum type="arabicPeriod"/>
            </a:pPr>
            <a:r>
              <a:rPr lang="en-US" dirty="0"/>
              <a:t>Elder Bruce R. McConkie </a:t>
            </a:r>
            <a:r>
              <a:rPr lang="en-US" i="1" dirty="0"/>
              <a:t>The Mortal Messiah: From Bethlehem to Calvary,</a:t>
            </a:r>
            <a:r>
              <a:rPr lang="en-US" dirty="0"/>
              <a:t> 4 vols. [1979–81], 2:188).</a:t>
            </a:r>
          </a:p>
          <a:p>
            <a:pPr marL="342900" indent="-342900">
              <a:buFontTx/>
              <a:buAutoNum type="arabicPeriod"/>
            </a:pPr>
            <a:r>
              <a:rPr lang="en-US" dirty="0"/>
              <a:t>President Spencer W. Kimball (</a:t>
            </a:r>
            <a:r>
              <a:rPr lang="en-US" i="1" dirty="0"/>
              <a:t>Conference Report, October 1954</a:t>
            </a:r>
            <a:r>
              <a:rPr lang="en-US" dirty="0"/>
              <a:t>, Afternoon Meeting 55.)</a:t>
            </a:r>
          </a:p>
          <a:p>
            <a:pPr marL="342900" indent="-342900">
              <a:buFontTx/>
              <a:buAutoNum type="arabicPeriod"/>
            </a:pPr>
            <a:r>
              <a:rPr lang="en-US" dirty="0"/>
              <a:t>President Howard W. Hunter (“The God That </a:t>
            </a:r>
            <a:r>
              <a:rPr lang="en-US" dirty="0" err="1"/>
              <a:t>Doest</a:t>
            </a:r>
            <a:r>
              <a:rPr lang="en-US" dirty="0"/>
              <a:t> Wonders,”</a:t>
            </a:r>
            <a:r>
              <a:rPr lang="en-US" i="1" dirty="0"/>
              <a:t> Ensign,</a:t>
            </a:r>
            <a:r>
              <a:rPr lang="en-US" dirty="0"/>
              <a:t> May 1989, 16–17).</a:t>
            </a:r>
          </a:p>
          <a:p>
            <a:pPr marL="342900" indent="-342900">
              <a:buFontTx/>
              <a:buAutoNum type="arabicPeriod"/>
            </a:pPr>
            <a:r>
              <a:rPr lang="en-US" dirty="0"/>
              <a:t>Quote from: President David O. McKay President Thomas S. Monson  </a:t>
            </a:r>
            <a:r>
              <a:rPr lang="en-US" i="1" dirty="0"/>
              <a:t>That We May Touch Heaven Nov. 1990 Gen. Conf.</a:t>
            </a:r>
          </a:p>
          <a:p>
            <a:pPr marL="342900" indent="-342900">
              <a:buFontTx/>
              <a:buAutoNum type="arabicPeriod"/>
            </a:pPr>
            <a:r>
              <a:rPr lang="en-US" dirty="0"/>
              <a:t>President Thomas S. Monson </a:t>
            </a:r>
            <a:r>
              <a:rPr lang="en-US" i="1" dirty="0"/>
              <a:t>Peace Be Still</a:t>
            </a:r>
            <a:r>
              <a:rPr lang="en-US" dirty="0"/>
              <a:t> 2002 Oct. Gen. Conf.</a:t>
            </a:r>
          </a:p>
          <a:p>
            <a:pPr marL="342900" indent="-342900">
              <a:buFontTx/>
              <a:buAutoNum type="arabicPeriod"/>
            </a:pPr>
            <a:r>
              <a:rPr lang="en-US" dirty="0"/>
              <a:t>Elder Richard G. Scott (“Acquiring Spiritual Knowledge,”</a:t>
            </a:r>
            <a:r>
              <a:rPr lang="en-US" i="1" dirty="0"/>
              <a:t> Ensign,</a:t>
            </a:r>
            <a:r>
              <a:rPr lang="en-US" dirty="0"/>
              <a:t> Nov. 1993, 88).</a:t>
            </a:r>
          </a:p>
          <a:p>
            <a:pPr marL="342900" indent="-342900">
              <a:buFontTx/>
              <a:buAutoNum type="arabicPeriod"/>
            </a:pPr>
            <a:r>
              <a:rPr lang="en-US" sz="1800" b="0" i="1" dirty="0">
                <a:effectLst/>
              </a:rPr>
              <a:t>New Testament Student Manual</a:t>
            </a:r>
            <a:r>
              <a:rPr lang="en-US" sz="1800" b="0" i="0" dirty="0">
                <a:effectLst/>
              </a:rPr>
              <a:t> [2014], 230)</a:t>
            </a:r>
            <a:endParaRPr lang="en-US" dirty="0"/>
          </a:p>
          <a:p>
            <a:pPr marL="342900" indent="-342900">
              <a:buFontTx/>
              <a:buAutoNum type="arabicPeriod"/>
            </a:pPr>
            <a:endParaRPr lang="en-US" dirty="0"/>
          </a:p>
          <a:p>
            <a:r>
              <a:rPr lang="en-US" dirty="0"/>
              <a:t>Good Reading:</a:t>
            </a:r>
          </a:p>
          <a:p>
            <a:pPr fontAlgn="base"/>
            <a:r>
              <a:rPr lang="en-US" dirty="0"/>
              <a:t> Elder Lynn G. Robbins </a:t>
            </a:r>
            <a:r>
              <a:rPr lang="en-US" i="1" dirty="0"/>
              <a:t>The Eyes of the Blind Shall See  </a:t>
            </a:r>
            <a:r>
              <a:rPr lang="en-US" dirty="0"/>
              <a:t>Ensign June 2016</a:t>
            </a:r>
          </a:p>
          <a:p>
            <a:pPr marL="342900" indent="-342900">
              <a:buAutoNum type="arabicPeriod"/>
            </a:pPr>
            <a:endParaRPr lang="en-US" dirty="0"/>
          </a:p>
          <a:p>
            <a:endParaRPr lang="en-US" i="1" dirty="0"/>
          </a:p>
        </p:txBody>
      </p:sp>
      <p:pic>
        <p:nvPicPr>
          <p:cNvPr id="15" name="Picture 2" descr="Lynn G. Robbins"/>
          <p:cNvPicPr>
            <a:picLocks noChangeAspect="1" noChangeArrowheads="1"/>
          </p:cNvPicPr>
          <p:nvPr/>
        </p:nvPicPr>
        <p:blipFill>
          <a:blip r:embed="rId2" cstate="print"/>
          <a:srcRect/>
          <a:stretch>
            <a:fillRect/>
          </a:stretch>
        </p:blipFill>
        <p:spPr bwMode="auto">
          <a:xfrm>
            <a:off x="6863628" y="3553539"/>
            <a:ext cx="1067882" cy="1247775"/>
          </a:xfrm>
          <a:prstGeom prst="rect">
            <a:avLst/>
          </a:prstGeom>
          <a:noFill/>
        </p:spPr>
      </p:pic>
      <p:sp>
        <p:nvSpPr>
          <p:cNvPr id="14" name="Footer Placeholder 14">
            <a:extLst>
              <a:ext uri="{FF2B5EF4-FFF2-40B4-BE49-F238E27FC236}">
                <a16:creationId xmlns:a16="http://schemas.microsoft.com/office/drawing/2014/main" id="{7763A28F-BB20-47D3-A076-F688D09D666A}"/>
              </a:ext>
            </a:extLst>
          </p:cNvPr>
          <p:cNvSpPr>
            <a:spLocks noGrp="1"/>
          </p:cNvSpPr>
          <p:nvPr/>
        </p:nvSpPr>
        <p:spPr>
          <a:xfrm>
            <a:off x="119847" y="648496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9735134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687936"/>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Jesus Heals a Man Born Blind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9:1-41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2" name="Rectangle 1"/>
          <p:cNvSpPr/>
          <p:nvPr/>
        </p:nvSpPr>
        <p:spPr>
          <a:xfrm>
            <a:off x="0" y="994040"/>
            <a:ext cx="6096000" cy="2123658"/>
          </a:xfrm>
          <a:prstGeom prst="rect">
            <a:avLst/>
          </a:prstGeom>
          <a:ln>
            <a:solidFill>
              <a:schemeClr val="tx1"/>
            </a:solidFill>
          </a:ln>
        </p:spPr>
        <p:txBody>
          <a:bodyPr>
            <a:spAutoFit/>
          </a:bodyPr>
          <a:lstStyle/>
          <a:p>
            <a:r>
              <a:rPr lang="en-US" sz="1200" b="1" dirty="0">
                <a:solidFill>
                  <a:srgbClr val="333333"/>
                </a:solidFill>
              </a:rPr>
              <a:t>Pre-existence John 9:2:</a:t>
            </a:r>
          </a:p>
          <a:p>
            <a:r>
              <a:rPr lang="en-US" sz="1200" dirty="0">
                <a:solidFill>
                  <a:srgbClr val="333333"/>
                </a:solidFill>
              </a:rPr>
              <a:t>"Apparently the Jews had some understanding of the doctrine of pre-existence. Among their righteous forbears it had been taught plainly as a basic gospel truth. (Moses 3:4-9; 4:1-4; 6:51; Abraham 3:22-28.) Such scriptures as were then available to them however, contained only passing allusions to it. (Num. 16:22; Isa. 14:12-20; Jer. 1:5.) But it was a doctrine implicit in the whole plan of salvation... Jesus' disciples-probably as a direct result of his teachings-knew and believed that men were the spirit children of God in pre-existence and that in such prior estate they were subject to law and endowed with agency. Otherwise they never would have asked nor would there have been any sense or reason to a question which is predicated upon the assumption that men can sin before they are born into mortality." Elder Bruce R. McConkie (</a:t>
            </a:r>
            <a:r>
              <a:rPr lang="en-US" sz="1200" i="1" dirty="0">
                <a:solidFill>
                  <a:srgbClr val="333333"/>
                </a:solidFill>
              </a:rPr>
              <a:t>Doctrinal New Testament Commentary, </a:t>
            </a:r>
            <a:r>
              <a:rPr lang="en-US" sz="1200" dirty="0">
                <a:solidFill>
                  <a:srgbClr val="333333"/>
                </a:solidFill>
              </a:rPr>
              <a:t>3 vols. [Salt Lake City: </a:t>
            </a:r>
            <a:r>
              <a:rPr lang="en-US" sz="1200" dirty="0" err="1">
                <a:solidFill>
                  <a:srgbClr val="333333"/>
                </a:solidFill>
              </a:rPr>
              <a:t>Bookcraft</a:t>
            </a:r>
            <a:r>
              <a:rPr lang="en-US" sz="1200" dirty="0">
                <a:solidFill>
                  <a:srgbClr val="333333"/>
                </a:solidFill>
              </a:rPr>
              <a:t>, 1965-1973], 1: 480.)</a:t>
            </a:r>
            <a:endParaRPr lang="en-US" sz="1200" dirty="0"/>
          </a:p>
        </p:txBody>
      </p:sp>
      <p:sp>
        <p:nvSpPr>
          <p:cNvPr id="4" name="Rectangle 3"/>
          <p:cNvSpPr/>
          <p:nvPr/>
        </p:nvSpPr>
        <p:spPr>
          <a:xfrm>
            <a:off x="0" y="3117698"/>
            <a:ext cx="6096000" cy="2677656"/>
          </a:xfrm>
          <a:prstGeom prst="rect">
            <a:avLst/>
          </a:prstGeom>
          <a:ln>
            <a:solidFill>
              <a:schemeClr val="tx1"/>
            </a:solidFill>
          </a:ln>
        </p:spPr>
        <p:txBody>
          <a:bodyPr>
            <a:spAutoFit/>
          </a:bodyPr>
          <a:lstStyle/>
          <a:p>
            <a:pPr fontAlgn="base"/>
            <a:r>
              <a:rPr lang="en-US" sz="1200" b="1" dirty="0"/>
              <a:t>Having a handicapped Child  John 9:1-3:</a:t>
            </a:r>
          </a:p>
          <a:p>
            <a:pPr fontAlgn="base"/>
            <a:r>
              <a:rPr lang="en-US" sz="1200" dirty="0"/>
              <a:t>“It is natural for parents with handicapped children to ask themselves, ‘What did we do wrong?’ The idea </a:t>
            </a:r>
            <a:r>
              <a:rPr lang="en-US" sz="1200" dirty="0" err="1"/>
              <a:t>that</a:t>
            </a:r>
            <a:r>
              <a:rPr lang="en-US" sz="1200" i="1" dirty="0" err="1"/>
              <a:t>all</a:t>
            </a:r>
            <a:r>
              <a:rPr lang="en-US" sz="1200" dirty="0"/>
              <a:t> suffering is somehow the direct result of sin has been taught since ancient times. It is false doctrine. That notion was even accepted by some of the early disciples until the Lord corrected them.</a:t>
            </a:r>
          </a:p>
          <a:p>
            <a:pPr fontAlgn="base"/>
            <a:r>
              <a:rPr lang="en-US" sz="1200" dirty="0"/>
              <a:t>“‘As Jesus passed by, he saw a man which was blind from his birth.</a:t>
            </a:r>
          </a:p>
          <a:p>
            <a:pPr fontAlgn="base"/>
            <a:r>
              <a:rPr lang="en-US" sz="1200" dirty="0"/>
              <a:t>“‘And his disciples asked him, saying, Master, who did sin, this man, or his parents, that he was born blind?</a:t>
            </a:r>
          </a:p>
          <a:p>
            <a:pPr fontAlgn="base"/>
            <a:r>
              <a:rPr lang="en-US" sz="1200" dirty="0"/>
              <a:t>“‘Jesus answered, Neither hath this man sinned, nor his parents: but that the works of God should be made manifest in him.’ (John 9:1–3.)</a:t>
            </a:r>
          </a:p>
          <a:p>
            <a:pPr fontAlgn="base"/>
            <a:r>
              <a:rPr lang="en-US" sz="1200" dirty="0"/>
              <a:t>“There is little room for feelings of guilt in connection with handicaps. Some handicaps may result from carelessness or abuse, and some through addiction of parents. But most of them do not. Afflictions come to the innocent” Elder Boyd K. Packer (“The Moving of the Water,”</a:t>
            </a:r>
            <a:r>
              <a:rPr lang="en-US" sz="1200" i="1" dirty="0"/>
              <a:t> Ensign,</a:t>
            </a:r>
            <a:r>
              <a:rPr lang="en-US" sz="1200" dirty="0"/>
              <a:t> May 1991, 7–8).</a:t>
            </a:r>
          </a:p>
        </p:txBody>
      </p:sp>
      <p:sp>
        <p:nvSpPr>
          <p:cNvPr id="6" name="Rectangle 5"/>
          <p:cNvSpPr/>
          <p:nvPr/>
        </p:nvSpPr>
        <p:spPr>
          <a:xfrm>
            <a:off x="0" y="5795354"/>
            <a:ext cx="6096000" cy="1015663"/>
          </a:xfrm>
          <a:prstGeom prst="rect">
            <a:avLst/>
          </a:prstGeom>
          <a:ln>
            <a:solidFill>
              <a:schemeClr val="tx1"/>
            </a:solidFill>
          </a:ln>
        </p:spPr>
        <p:txBody>
          <a:bodyPr>
            <a:spAutoFit/>
          </a:bodyPr>
          <a:lstStyle/>
          <a:p>
            <a:pPr fontAlgn="base"/>
            <a:r>
              <a:rPr lang="en-US" sz="1200" b="1" dirty="0"/>
              <a:t>Pool of Siloam:</a:t>
            </a:r>
          </a:p>
          <a:p>
            <a:pPr fontAlgn="base"/>
            <a:r>
              <a:rPr lang="en-US" sz="1200" b="1" dirty="0"/>
              <a:t>The water from the Gihon Springs and Hezekiah’s Tunnel that came through the Pool of Siloam. It continues to flow today. It was discovered when a New City Sewer System was being built. From here it flows out and across the street into a drain. Soil still cover the unexcited part of the pool.</a:t>
            </a:r>
            <a:endParaRPr lang="en-US" sz="1200" dirty="0"/>
          </a:p>
        </p:txBody>
      </p:sp>
      <p:sp>
        <p:nvSpPr>
          <p:cNvPr id="8" name="Rectangle 7"/>
          <p:cNvSpPr/>
          <p:nvPr/>
        </p:nvSpPr>
        <p:spPr>
          <a:xfrm>
            <a:off x="6096000" y="994040"/>
            <a:ext cx="6096000" cy="3046988"/>
          </a:xfrm>
          <a:prstGeom prst="rect">
            <a:avLst/>
          </a:prstGeom>
          <a:ln>
            <a:solidFill>
              <a:schemeClr val="tx1"/>
            </a:solidFill>
          </a:ln>
        </p:spPr>
        <p:txBody>
          <a:bodyPr>
            <a:spAutoFit/>
          </a:bodyPr>
          <a:lstStyle/>
          <a:p>
            <a:pPr fontAlgn="base"/>
            <a:r>
              <a:rPr lang="en-US" sz="1200" b="1" dirty="0"/>
              <a:t>Healing by the Power of the Priesthood  John 9:6-7:</a:t>
            </a:r>
          </a:p>
          <a:p>
            <a:pPr fontAlgn="base"/>
            <a:r>
              <a:rPr lang="en-US" sz="1200" dirty="0"/>
              <a:t>Priesthood administrations are always performed by the laying on of hands. The Savior, however, frequently performed many miracles using other means. While the pattern has been taught by the Brethren and established for our generation, Christ's manner of healings teach us that it is the faith that heals not the oil nor the ordinance. </a:t>
            </a:r>
            <a:r>
              <a:rPr lang="en-US" sz="1200" b="1" dirty="0"/>
              <a:t>Elder Bruce R. McConkie </a:t>
            </a:r>
            <a:r>
              <a:rPr lang="en-US" sz="1200" dirty="0"/>
              <a:t>noted, "Healing miracles are performed by the power of faith and in the authority of the priesthood. By doing these physical acts, however, the Master's apparent purpose was to strengthen the faith of the blind or deaf person, persons who were denied the ability to gain increased assurance and resultant faith by seeing his countenance or hearing his words." (</a:t>
            </a:r>
            <a:r>
              <a:rPr lang="en-US" sz="1200" i="1" dirty="0"/>
              <a:t>Doctrinal Commentary on the New Testament</a:t>
            </a:r>
            <a:r>
              <a:rPr lang="en-US" sz="1200" dirty="0"/>
              <a:t> 1:320.)</a:t>
            </a:r>
          </a:p>
          <a:p>
            <a:pPr fontAlgn="base"/>
            <a:r>
              <a:rPr lang="en-US" sz="1200" dirty="0"/>
              <a:t>In the case of the blind man, he has never seen nor heard Jesus before. How could he have had any faith in Jesus? Remarkably, the Savior didn't ask whether he believed or not. He just responded with a kind word and a healing touch-bolstering the man's faith in the goodness of Jesus. This blind man knew that no man born blind from birth had ever been healed (v. 32), but he did not quarrel with Christ's instructions. His response was remarkably obedient. Gospeldoctrine.com</a:t>
            </a:r>
          </a:p>
        </p:txBody>
      </p:sp>
    </p:spTree>
    <p:extLst>
      <p:ext uri="{BB962C8B-B14F-4D97-AF65-F5344CB8AC3E}">
        <p14:creationId xmlns:p14="http://schemas.microsoft.com/office/powerpoint/2010/main" val="34174899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5638" y="128105"/>
            <a:ext cx="6915955" cy="2308324"/>
          </a:xfrm>
          <a:prstGeom prst="rect">
            <a:avLst/>
          </a:prstGeom>
          <a:ln>
            <a:solidFill>
              <a:schemeClr val="tx1"/>
            </a:solidFill>
          </a:ln>
        </p:spPr>
        <p:txBody>
          <a:bodyPr wrap="square">
            <a:spAutoFit/>
          </a:bodyPr>
          <a:lstStyle/>
          <a:p>
            <a:r>
              <a:rPr lang="en-US" sz="1200" dirty="0"/>
              <a:t>David took the city by telling his army that the only way to enter the fortified city was through the water shaft the </a:t>
            </a:r>
            <a:r>
              <a:rPr lang="en-US" sz="1200" dirty="0" err="1"/>
              <a:t>Jebusites</a:t>
            </a:r>
            <a:r>
              <a:rPr lang="en-US" sz="1200" dirty="0"/>
              <a:t> had cut.</a:t>
            </a:r>
          </a:p>
          <a:p>
            <a:r>
              <a:rPr lang="en-US" sz="1200" dirty="0"/>
              <a:t>The </a:t>
            </a:r>
            <a:r>
              <a:rPr lang="en-US" sz="1200" dirty="0" err="1"/>
              <a:t>Jebusites</a:t>
            </a:r>
            <a:r>
              <a:rPr lang="en-US" sz="1200" dirty="0"/>
              <a:t> had made an underground passage way for the public to descend in. This public tunnel led to a shaft that served as a well to lower buckets in to draw water up from the Gihon Springs. </a:t>
            </a:r>
          </a:p>
          <a:p>
            <a:r>
              <a:rPr lang="en-US" sz="1200" dirty="0"/>
              <a:t>1 Chronicles 11:6 says that Joab led David's men into the Gihon Springs, shimmied up the shaft to reach the underground public tunnel. From there they stormed the city.</a:t>
            </a:r>
          </a:p>
          <a:p>
            <a:endParaRPr lang="en-US" sz="1200" dirty="0"/>
          </a:p>
          <a:p>
            <a:r>
              <a:rPr lang="en-US" sz="1200" dirty="0"/>
              <a:t>Hezekiah's Tunnel (the blue stream running underground) was a tunnel chipped out by Hezekiah's men around the year 701 BC. Large groups of Israelites had fled the northern kingdom because of the Assyrians. They moved to Jerusalem. The tunnel was cut by Hezekiah to provide water to these people on the other side of the ridge of the city and to ensure the city had water when the Assyrians invaded Judah and Jerusalem.</a:t>
            </a:r>
          </a:p>
        </p:txBody>
      </p:sp>
      <p:sp>
        <p:nvSpPr>
          <p:cNvPr id="4" name="Rectangle 3"/>
          <p:cNvSpPr/>
          <p:nvPr/>
        </p:nvSpPr>
        <p:spPr>
          <a:xfrm>
            <a:off x="0" y="2597187"/>
            <a:ext cx="6096000" cy="4154984"/>
          </a:xfrm>
          <a:prstGeom prst="rect">
            <a:avLst/>
          </a:prstGeom>
          <a:ln>
            <a:solidFill>
              <a:schemeClr val="tx1"/>
            </a:solidFill>
          </a:ln>
        </p:spPr>
        <p:txBody>
          <a:bodyPr>
            <a:spAutoFit/>
          </a:bodyPr>
          <a:lstStyle/>
          <a:p>
            <a:r>
              <a:rPr lang="en-US" sz="1200" b="1" dirty="0"/>
              <a:t>"It was Hezekiah who blocked the upper outlet of the Gihon spring and channeled</a:t>
            </a:r>
            <a:br>
              <a:rPr lang="en-US" sz="1200" b="1" dirty="0"/>
            </a:br>
            <a:r>
              <a:rPr lang="en-US" sz="1200" b="1" dirty="0"/>
              <a:t>the water down to the west side of the City of David."</a:t>
            </a:r>
            <a:endParaRPr lang="en-US" sz="1200" dirty="0"/>
          </a:p>
          <a:p>
            <a:r>
              <a:rPr lang="en-US" sz="1200" dirty="0"/>
              <a:t>Second Chronicles 32:2-4 says that Hezekiah had blocked off the Gihon's springs flow to pools </a:t>
            </a:r>
            <a:br>
              <a:rPr lang="en-US" sz="1200" dirty="0"/>
            </a:br>
            <a:r>
              <a:rPr lang="en-US" sz="1200" dirty="0"/>
              <a:t>and streams outside the city so that when the Assyrians came they would not find any water </a:t>
            </a:r>
            <a:br>
              <a:rPr lang="en-US" sz="1200" dirty="0"/>
            </a:br>
            <a:r>
              <a:rPr lang="en-US" sz="1200" dirty="0"/>
              <a:t>around the outside of the city. This water was then diverted into Hezekiah's tunnel that ran </a:t>
            </a:r>
            <a:br>
              <a:rPr lang="en-US" sz="1200" dirty="0"/>
            </a:br>
            <a:r>
              <a:rPr lang="en-US" sz="1200" dirty="0"/>
              <a:t>under the city into the new pool called the Pool of Siloam. The Bible reads:</a:t>
            </a:r>
            <a:br>
              <a:rPr lang="en-US" sz="1200" dirty="0"/>
            </a:br>
            <a:br>
              <a:rPr lang="en-US" sz="1200" dirty="0"/>
            </a:br>
            <a:r>
              <a:rPr lang="en-US" sz="1200" b="1" dirty="0"/>
              <a:t>"When Hezekiah saw that Sennacherib had come and that he intended to </a:t>
            </a:r>
            <a:br>
              <a:rPr lang="en-US" sz="1200" b="1" dirty="0"/>
            </a:br>
            <a:r>
              <a:rPr lang="en-US" sz="1200" b="1" dirty="0"/>
              <a:t>make war on Jerusalem, he consulted with his officials and military staff </a:t>
            </a:r>
            <a:br>
              <a:rPr lang="en-US" sz="1200" b="1" dirty="0"/>
            </a:br>
            <a:r>
              <a:rPr lang="en-US" sz="1200" b="1" dirty="0"/>
              <a:t>about blocking off the water from the springs </a:t>
            </a:r>
            <a:br>
              <a:rPr lang="en-US" sz="1200" b="1" dirty="0"/>
            </a:br>
            <a:r>
              <a:rPr lang="en-US" sz="1200" b="1" dirty="0"/>
              <a:t>outside the city, and they helped him. A large force of men assembled, </a:t>
            </a:r>
            <a:br>
              <a:rPr lang="en-US" sz="1200" b="1" dirty="0"/>
            </a:br>
            <a:r>
              <a:rPr lang="en-US" sz="1200" b="1" dirty="0"/>
              <a:t>and they blocked all the springs and the stream that flowed through the land.</a:t>
            </a:r>
          </a:p>
          <a:p>
            <a:r>
              <a:rPr lang="en-US" sz="1200" b="1" dirty="0"/>
              <a:t>'Why should the kings of Assyria come and find plenty of water?' they asked."</a:t>
            </a:r>
          </a:p>
          <a:p>
            <a:r>
              <a:rPr lang="en-US" sz="1200" b="1" dirty="0"/>
              <a:t>"The tunneling was completed. . .</a:t>
            </a:r>
            <a:br>
              <a:rPr lang="en-US" sz="1200" dirty="0"/>
            </a:br>
            <a:r>
              <a:rPr lang="en-US" sz="1200" b="1" dirty="0"/>
              <a:t>While the hewers wielded the ax, each man toward his fellow. . .</a:t>
            </a:r>
            <a:br>
              <a:rPr lang="en-US" sz="1200" dirty="0"/>
            </a:br>
            <a:r>
              <a:rPr lang="en-US" sz="1200" b="1" dirty="0"/>
              <a:t>there was heard a man's voice calling to his fellow. . .</a:t>
            </a:r>
            <a:br>
              <a:rPr lang="en-US" sz="1200" dirty="0"/>
            </a:br>
            <a:r>
              <a:rPr lang="en-US" sz="1200" b="1" dirty="0"/>
              <a:t>the hewers hacked each toward the other, ax against ax, </a:t>
            </a:r>
            <a:br>
              <a:rPr lang="en-US" sz="1200" dirty="0"/>
            </a:br>
            <a:r>
              <a:rPr lang="en-US" sz="1200" b="1" dirty="0"/>
              <a:t>and the water flowed from the spring to the pool, a distance of 1,200 cubits.“</a:t>
            </a:r>
          </a:p>
          <a:p>
            <a:r>
              <a:rPr lang="en-US" sz="1200" dirty="0" err="1"/>
              <a:t>Galyn</a:t>
            </a:r>
            <a:r>
              <a:rPr lang="en-US" sz="1200" dirty="0"/>
              <a:t> is the water at the end of Hezekiah's tunnel. This channel of water was formerly thought to be the Pool of Siloam.</a:t>
            </a:r>
          </a:p>
          <a:p>
            <a:r>
              <a:rPr lang="en-US" sz="1200" dirty="0"/>
              <a:t>In 2004 large stone steps further down the water flow were found. By 2005 the new site for the original Pool of Siloam had clearly been discovered</a:t>
            </a:r>
          </a:p>
        </p:txBody>
      </p:sp>
      <p:pic>
        <p:nvPicPr>
          <p:cNvPr id="4098" name="Picture 2" descr="hezekiah's tunnel, Joab's ent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151" y="203803"/>
            <a:ext cx="4390488" cy="23415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iagram Hezekiah's Tunnel"/>
          <p:cNvPicPr>
            <a:picLocks noChangeAspect="1" noChangeArrowheads="1"/>
          </p:cNvPicPr>
          <p:nvPr/>
        </p:nvPicPr>
        <p:blipFill rotWithShape="1">
          <a:blip r:embed="rId3">
            <a:extLst>
              <a:ext uri="{28A0092B-C50C-407E-A947-70E740481C1C}">
                <a14:useLocalDpi xmlns:a14="http://schemas.microsoft.com/office/drawing/2010/main" val="0"/>
              </a:ext>
            </a:extLst>
          </a:blip>
          <a:srcRect r="1291" b="3802"/>
          <a:stretch/>
        </p:blipFill>
        <p:spPr bwMode="auto">
          <a:xfrm>
            <a:off x="6790820" y="3151194"/>
            <a:ext cx="4645620" cy="31465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0" y="6505950"/>
            <a:ext cx="6096000" cy="246221"/>
          </a:xfrm>
          <a:prstGeom prst="rect">
            <a:avLst/>
          </a:prstGeom>
        </p:spPr>
        <p:txBody>
          <a:bodyPr wrap="square">
            <a:spAutoFit/>
          </a:bodyPr>
          <a:lstStyle/>
          <a:p>
            <a:r>
              <a:rPr lang="en-US" sz="1000" dirty="0"/>
              <a:t>http://www.generationword.com/Israel/jerusalem_sites/hezekiah_tunnel.html</a:t>
            </a:r>
          </a:p>
        </p:txBody>
      </p:sp>
    </p:spTree>
    <p:extLst>
      <p:ext uri="{BB962C8B-B14F-4D97-AF65-F5344CB8AC3E}">
        <p14:creationId xmlns:p14="http://schemas.microsoft.com/office/powerpoint/2010/main" val="7874583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lus sign, d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211" y="201969"/>
            <a:ext cx="6128829" cy="22063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lus sign, d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210" y="4462730"/>
            <a:ext cx="6128829" cy="22063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lus sign, d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983" y="201969"/>
            <a:ext cx="6128829" cy="22063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lus sign, d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983" y="4462730"/>
            <a:ext cx="6128829" cy="22063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lus sign, d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210" y="2332350"/>
            <a:ext cx="6128829" cy="2206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lus sign, d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983" y="2332350"/>
            <a:ext cx="6128829" cy="2206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58624" y="0"/>
            <a:ext cx="5177038" cy="369332"/>
          </a:xfrm>
          <a:prstGeom prst="rect">
            <a:avLst/>
          </a:prstGeom>
          <a:noFill/>
        </p:spPr>
        <p:txBody>
          <a:bodyPr wrap="square" rtlCol="0">
            <a:spAutoFit/>
          </a:bodyPr>
          <a:lstStyle/>
          <a:p>
            <a:r>
              <a:rPr lang="en-US" dirty="0"/>
              <a:t>Set of 6—see instructions in Teachers Manual</a:t>
            </a:r>
          </a:p>
        </p:txBody>
      </p:sp>
    </p:spTree>
    <p:extLst>
      <p:ext uri="{BB962C8B-B14F-4D97-AF65-F5344CB8AC3E}">
        <p14:creationId xmlns:p14="http://schemas.microsoft.com/office/powerpoint/2010/main" val="3533178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C236EB-D954-5253-55D2-8B9585CA7E07}"/>
              </a:ext>
            </a:extLst>
          </p:cNvPr>
          <p:cNvSpPr txBox="1"/>
          <p:nvPr/>
        </p:nvSpPr>
        <p:spPr>
          <a:xfrm>
            <a:off x="3997569" y="2905707"/>
            <a:ext cx="6096000" cy="2862322"/>
          </a:xfrm>
          <a:prstGeom prst="rect">
            <a:avLst/>
          </a:prstGeom>
          <a:noFill/>
        </p:spPr>
        <p:txBody>
          <a:bodyPr wrap="square">
            <a:spAutoFit/>
          </a:bodyPr>
          <a:lstStyle/>
          <a:p>
            <a:pPr algn="l" fontAlgn="base"/>
            <a:r>
              <a:rPr lang="en-US" b="0" i="0" dirty="0">
                <a:solidFill>
                  <a:srgbClr val="53575B"/>
                </a:solidFill>
                <a:effectLst/>
              </a:rPr>
              <a:t>Look at the plus sign (+) with their right eye and to slowly move the paper toward their face. At some point, the dark circle on the right should disappear from their peripheral vision. (You may want to explain that the point at which the dot disappears is referred to as a blind spot.)</a:t>
            </a:r>
          </a:p>
          <a:p>
            <a:pPr algn="l" fontAlgn="base"/>
            <a:r>
              <a:rPr lang="en-US" dirty="0">
                <a:solidFill>
                  <a:srgbClr val="53575B"/>
                </a:solidFill>
              </a:rPr>
              <a:t>A</a:t>
            </a:r>
            <a:r>
              <a:rPr lang="en-US" b="0" i="0" dirty="0">
                <a:solidFill>
                  <a:srgbClr val="53575B"/>
                </a:solidFill>
                <a:effectLst/>
              </a:rPr>
              <a:t>s students adjust the distance of the paper from their eye, the dot will reappear. Invite them to ponder the following question: If the dot on the diagram represents the Savior, what adjustments could you make in your life so that you can see the Savior more clearly?</a:t>
            </a:r>
          </a:p>
        </p:txBody>
      </p:sp>
      <p:pic>
        <p:nvPicPr>
          <p:cNvPr id="4" name="Picture 2" descr="plus sign, dot">
            <a:extLst>
              <a:ext uri="{FF2B5EF4-FFF2-40B4-BE49-F238E27FC236}">
                <a16:creationId xmlns:a16="http://schemas.microsoft.com/office/drawing/2014/main" id="{51A9D522-74C5-D682-7A7B-A3A3F1386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04" y="541939"/>
            <a:ext cx="6128829" cy="220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7054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0D6A99F-9743-4501-9D21-E2A2C6282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Lucida Sans Unicode" panose="020B0602030504020204" pitchFamily="34" charset="0"/>
                <a:cs typeface="Lucida Sans Unicode" panose="020B0602030504020204" pitchFamily="34" charset="0"/>
              </a:rPr>
              <a:t>Jesus is the Good Shepherd</a:t>
            </a:r>
          </a:p>
          <a:p>
            <a:pPr algn="ctr"/>
            <a:r>
              <a:rPr lang="en-US" sz="6000" dirty="0">
                <a:solidFill>
                  <a:schemeClr val="bg1"/>
                </a:solidFill>
                <a:latin typeface="Lucida Sans Unicode" panose="020B0602030504020204" pitchFamily="34" charset="0"/>
                <a:cs typeface="Lucida Sans Unicode" panose="020B0602030504020204" pitchFamily="34" charset="0"/>
              </a:rPr>
              <a:t>John 10</a:t>
            </a:r>
            <a:endParaRPr lang="en-US" sz="4400" dirty="0">
              <a:solidFill>
                <a:schemeClr val="bg1"/>
              </a:solidFill>
              <a:latin typeface="Lucida Sans Unicode" panose="020B0602030504020204" pitchFamily="34" charset="0"/>
              <a:cs typeface="Lucida Sans Unicode" panose="020B0602030504020204" pitchFamily="34" charset="0"/>
            </a:endParaRPr>
          </a:p>
        </p:txBody>
      </p:sp>
      <p:grpSp>
        <p:nvGrpSpPr>
          <p:cNvPr id="59" name="Group 58"/>
          <p:cNvGrpSpPr/>
          <p:nvPr/>
        </p:nvGrpSpPr>
        <p:grpSpPr>
          <a:xfrm>
            <a:off x="6064969" y="4961634"/>
            <a:ext cx="1613911" cy="1209305"/>
            <a:chOff x="3468098" y="4356424"/>
            <a:chExt cx="2312313" cy="1732618"/>
          </a:xfrm>
        </p:grpSpPr>
        <p:sp>
          <p:nvSpPr>
            <p:cNvPr id="60" name="Trapezoid 59"/>
            <p:cNvSpPr/>
            <p:nvPr/>
          </p:nvSpPr>
          <p:spPr>
            <a:xfrm rot="20014054">
              <a:off x="5280109" y="5550429"/>
              <a:ext cx="305125" cy="422502"/>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a:off x="5059880" y="5698378"/>
              <a:ext cx="336246" cy="390664"/>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p:cNvSpPr/>
            <p:nvPr/>
          </p:nvSpPr>
          <p:spPr>
            <a:xfrm rot="1434363">
              <a:off x="4257977" y="5613904"/>
              <a:ext cx="305125" cy="390664"/>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a:off x="4394624" y="5689382"/>
              <a:ext cx="305125" cy="390664"/>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oud 63"/>
            <p:cNvSpPr/>
            <p:nvPr/>
          </p:nvSpPr>
          <p:spPr>
            <a:xfrm rot="13454785">
              <a:off x="5459592" y="4628452"/>
              <a:ext cx="320819" cy="29299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p:cNvSpPr/>
            <p:nvPr/>
          </p:nvSpPr>
          <p:spPr>
            <a:xfrm rot="874954">
              <a:off x="3970262" y="4574157"/>
              <a:ext cx="1796485" cy="144683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3468098" y="4356424"/>
              <a:ext cx="1159080" cy="1168437"/>
              <a:chOff x="4284932" y="881260"/>
              <a:chExt cx="1159080" cy="1168437"/>
            </a:xfrm>
          </p:grpSpPr>
          <p:grpSp>
            <p:nvGrpSpPr>
              <p:cNvPr id="67" name="Group 66"/>
              <p:cNvGrpSpPr/>
              <p:nvPr/>
            </p:nvGrpSpPr>
            <p:grpSpPr>
              <a:xfrm rot="2406796" flipH="1">
                <a:off x="5182014" y="1035478"/>
                <a:ext cx="261998" cy="327183"/>
                <a:chOff x="3672310" y="4939414"/>
                <a:chExt cx="327111" cy="340655"/>
              </a:xfrm>
            </p:grpSpPr>
            <p:sp>
              <p:nvSpPr>
                <p:cNvPr id="80" name="Flowchart: Delay 79"/>
                <p:cNvSpPr/>
                <p:nvPr/>
              </p:nvSpPr>
              <p:spPr>
                <a:xfrm rot="14290395">
                  <a:off x="3665538" y="4946186"/>
                  <a:ext cx="340655" cy="327111"/>
                </a:xfrm>
                <a:prstGeom prst="flowChartDelay">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Delay 80"/>
                <p:cNvSpPr/>
                <p:nvPr/>
              </p:nvSpPr>
              <p:spPr>
                <a:xfrm rot="14019021">
                  <a:off x="3719022" y="5074518"/>
                  <a:ext cx="229743" cy="156345"/>
                </a:xfrm>
                <a:prstGeom prst="flowChartDelay">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rot="19193204">
                <a:off x="4284932" y="1009735"/>
                <a:ext cx="261998" cy="327183"/>
                <a:chOff x="3672310" y="4939414"/>
                <a:chExt cx="327111" cy="340655"/>
              </a:xfrm>
            </p:grpSpPr>
            <p:sp>
              <p:nvSpPr>
                <p:cNvPr id="78" name="Flowchart: Delay 77"/>
                <p:cNvSpPr/>
                <p:nvPr/>
              </p:nvSpPr>
              <p:spPr>
                <a:xfrm rot="14290395">
                  <a:off x="3665538" y="4946186"/>
                  <a:ext cx="340655" cy="327111"/>
                </a:xfrm>
                <a:prstGeom prst="flowChartDelay">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Delay 78"/>
                <p:cNvSpPr/>
                <p:nvPr/>
              </p:nvSpPr>
              <p:spPr>
                <a:xfrm rot="14019021">
                  <a:off x="3719022" y="5074518"/>
                  <a:ext cx="229743" cy="156345"/>
                </a:xfrm>
                <a:prstGeom prst="flowChartDelay">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ardrop 68"/>
              <p:cNvSpPr/>
              <p:nvPr/>
            </p:nvSpPr>
            <p:spPr>
              <a:xfrm rot="19061206">
                <a:off x="4411380" y="1142353"/>
                <a:ext cx="915330" cy="907344"/>
              </a:xfrm>
              <a:prstGeom prst="teardrop">
                <a:avLst>
                  <a:gd name="adj" fmla="val 110367"/>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p:cNvSpPr/>
              <p:nvPr/>
            </p:nvSpPr>
            <p:spPr>
              <a:xfrm>
                <a:off x="4519687" y="881260"/>
                <a:ext cx="706548" cy="49493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ie 70"/>
              <p:cNvSpPr/>
              <p:nvPr/>
            </p:nvSpPr>
            <p:spPr>
              <a:xfrm rot="13582693">
                <a:off x="4697836" y="1624859"/>
                <a:ext cx="401488" cy="368423"/>
              </a:xfrm>
              <a:prstGeom prst="pie">
                <a:avLst>
                  <a:gd name="adj1" fmla="val 0"/>
                  <a:gd name="adj2" fmla="val 44611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2" name="Group 71"/>
              <p:cNvGrpSpPr/>
              <p:nvPr/>
            </p:nvGrpSpPr>
            <p:grpSpPr>
              <a:xfrm>
                <a:off x="4508619" y="1370505"/>
                <a:ext cx="230546" cy="286299"/>
                <a:chOff x="3952826" y="5337540"/>
                <a:chExt cx="135603" cy="151910"/>
              </a:xfrm>
            </p:grpSpPr>
            <p:sp>
              <p:nvSpPr>
                <p:cNvPr id="76" name="Oval 75"/>
                <p:cNvSpPr/>
                <p:nvPr/>
              </p:nvSpPr>
              <p:spPr>
                <a:xfrm>
                  <a:off x="3952826" y="5337540"/>
                  <a:ext cx="135603" cy="1519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3975427" y="5388177"/>
                  <a:ext cx="90402" cy="1012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5005922" y="1359834"/>
                <a:ext cx="230546" cy="286299"/>
                <a:chOff x="4133631" y="5337540"/>
                <a:chExt cx="135603" cy="151910"/>
              </a:xfrm>
            </p:grpSpPr>
            <p:sp>
              <p:nvSpPr>
                <p:cNvPr id="74" name="Oval 73"/>
                <p:cNvSpPr/>
                <p:nvPr/>
              </p:nvSpPr>
              <p:spPr>
                <a:xfrm>
                  <a:off x="4133631" y="5337540"/>
                  <a:ext cx="135603" cy="1519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133631" y="5388177"/>
                  <a:ext cx="90402" cy="1012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 name="Rectangle 3"/>
          <p:cNvSpPr/>
          <p:nvPr/>
        </p:nvSpPr>
        <p:spPr>
          <a:xfrm>
            <a:off x="3408961" y="2897064"/>
            <a:ext cx="6096000" cy="1754326"/>
          </a:xfrm>
          <a:prstGeom prst="rect">
            <a:avLst/>
          </a:prstGeom>
        </p:spPr>
        <p:txBody>
          <a:bodyPr>
            <a:spAutoFit/>
          </a:bodyPr>
          <a:lstStyle/>
          <a:p>
            <a:r>
              <a:rPr lang="en-US" b="0" i="1" dirty="0">
                <a:solidFill>
                  <a:schemeClr val="bg1"/>
                </a:solidFill>
                <a:effectLst/>
                <a:latin typeface="Palatino"/>
              </a:rPr>
              <a:t>Behold, I say unto you, that the good shepherd doth call you; yea, and in his own name he doth call you, which is the name of Christ; and if ye will not hearken unto the voice of the good shepherd, to the name by which ye are called, behold, ye are not the sheep of the good shepherd.</a:t>
            </a:r>
          </a:p>
          <a:p>
            <a:r>
              <a:rPr lang="en-US" i="1" dirty="0">
                <a:solidFill>
                  <a:schemeClr val="bg1"/>
                </a:solidFill>
                <a:latin typeface="Palatino"/>
              </a:rPr>
              <a:t>Alma 5:38</a:t>
            </a:r>
            <a:endParaRPr lang="en-US" i="1" dirty="0">
              <a:solidFill>
                <a:schemeClr val="bg1"/>
              </a:solidFill>
            </a:endParaRPr>
          </a:p>
        </p:txBody>
      </p:sp>
      <p:grpSp>
        <p:nvGrpSpPr>
          <p:cNvPr id="130" name="Group 129">
            <a:extLst>
              <a:ext uri="{FF2B5EF4-FFF2-40B4-BE49-F238E27FC236}">
                <a16:creationId xmlns:a16="http://schemas.microsoft.com/office/drawing/2014/main" id="{5812C52D-AC5F-4022-9488-E35B9022A9F4}"/>
              </a:ext>
            </a:extLst>
          </p:cNvPr>
          <p:cNvGrpSpPr/>
          <p:nvPr/>
        </p:nvGrpSpPr>
        <p:grpSpPr>
          <a:xfrm>
            <a:off x="1401650" y="2557569"/>
            <a:ext cx="1536692" cy="3563620"/>
            <a:chOff x="1519855" y="349452"/>
            <a:chExt cx="2655905" cy="6159097"/>
          </a:xfrm>
        </p:grpSpPr>
        <p:sp>
          <p:nvSpPr>
            <p:cNvPr id="131" name="Freeform: Shape 130">
              <a:extLst>
                <a:ext uri="{FF2B5EF4-FFF2-40B4-BE49-F238E27FC236}">
                  <a16:creationId xmlns:a16="http://schemas.microsoft.com/office/drawing/2014/main" id="{8293E4B6-F66D-4E58-8949-F34EA1D34E20}"/>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2" name="Oval 131">
              <a:extLst>
                <a:ext uri="{FF2B5EF4-FFF2-40B4-BE49-F238E27FC236}">
                  <a16:creationId xmlns:a16="http://schemas.microsoft.com/office/drawing/2014/main" id="{A31C2E02-0E4D-4CAF-93E4-3BB9DFFABD0B}"/>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a:extLst>
                <a:ext uri="{FF2B5EF4-FFF2-40B4-BE49-F238E27FC236}">
                  <a16:creationId xmlns:a16="http://schemas.microsoft.com/office/drawing/2014/main" id="{0BAF7FA1-1B8A-4D2D-912C-43E1B4977EE4}"/>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a:extLst>
                <a:ext uri="{FF2B5EF4-FFF2-40B4-BE49-F238E27FC236}">
                  <a16:creationId xmlns:a16="http://schemas.microsoft.com/office/drawing/2014/main" id="{3A4A4DC4-87ED-4613-9D10-AAA36267E9A3}"/>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BDACB083-DD05-412E-835C-BAC60023DAC5}"/>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391E77A7-2EFE-4F43-8E9B-C5327CE8CBC6}"/>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36">
              <a:extLst>
                <a:ext uri="{FF2B5EF4-FFF2-40B4-BE49-F238E27FC236}">
                  <a16:creationId xmlns:a16="http://schemas.microsoft.com/office/drawing/2014/main" id="{07501B85-B97E-44A7-A838-C99ED4FB1196}"/>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6221C4AC-76DF-4E9D-B7B1-F9474FFDA1CA}"/>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0">
              <a:extLst>
                <a:ext uri="{FF2B5EF4-FFF2-40B4-BE49-F238E27FC236}">
                  <a16:creationId xmlns:a16="http://schemas.microsoft.com/office/drawing/2014/main" id="{77692928-49BD-4FC0-99AC-68A6D0AAA128}"/>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1">
              <a:extLst>
                <a:ext uri="{FF2B5EF4-FFF2-40B4-BE49-F238E27FC236}">
                  <a16:creationId xmlns:a16="http://schemas.microsoft.com/office/drawing/2014/main" id="{DCDACFEB-04DC-41BF-8B14-3F45A4BD0CA8}"/>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2">
              <a:extLst>
                <a:ext uri="{FF2B5EF4-FFF2-40B4-BE49-F238E27FC236}">
                  <a16:creationId xmlns:a16="http://schemas.microsoft.com/office/drawing/2014/main" id="{CCA85094-9C96-4CFD-B814-0E08AB829A9A}"/>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281C952B-6158-4270-89A9-9EDCF133ECF4}"/>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5">
              <a:extLst>
                <a:ext uri="{FF2B5EF4-FFF2-40B4-BE49-F238E27FC236}">
                  <a16:creationId xmlns:a16="http://schemas.microsoft.com/office/drawing/2014/main" id="{DBB5DAA5-4E65-4932-8E84-718CFBD6DDA3}"/>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143">
              <a:extLst>
                <a:ext uri="{FF2B5EF4-FFF2-40B4-BE49-F238E27FC236}">
                  <a16:creationId xmlns:a16="http://schemas.microsoft.com/office/drawing/2014/main" id="{CDEEE54A-3A30-4791-9442-A326618397EB}"/>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51255DDB-9B62-438D-B93A-E9A52D68C82A}"/>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9B56E7EC-3CBC-45B3-A66A-49DEC5660EC3}"/>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Freeform: Shape 146">
              <a:extLst>
                <a:ext uri="{FF2B5EF4-FFF2-40B4-BE49-F238E27FC236}">
                  <a16:creationId xmlns:a16="http://schemas.microsoft.com/office/drawing/2014/main" id="{1216B1BA-4A0B-4ABA-9364-1007D046EF4F}"/>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48" name="Oval 147">
              <a:extLst>
                <a:ext uri="{FF2B5EF4-FFF2-40B4-BE49-F238E27FC236}">
                  <a16:creationId xmlns:a16="http://schemas.microsoft.com/office/drawing/2014/main" id="{D038F29A-D890-40AD-9664-C19FF3911D19}"/>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Shape 148">
              <a:extLst>
                <a:ext uri="{FF2B5EF4-FFF2-40B4-BE49-F238E27FC236}">
                  <a16:creationId xmlns:a16="http://schemas.microsoft.com/office/drawing/2014/main" id="{7043A026-751E-45D7-9ABE-1D5316066265}"/>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50" name="Oval 149">
              <a:extLst>
                <a:ext uri="{FF2B5EF4-FFF2-40B4-BE49-F238E27FC236}">
                  <a16:creationId xmlns:a16="http://schemas.microsoft.com/office/drawing/2014/main" id="{5EFE9949-EEEA-4D90-9DEB-4F1793C3918C}"/>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DA348E39-132E-4490-B164-03C0EFF6C2BB}"/>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2" name="Picture 151">
            <a:extLst>
              <a:ext uri="{FF2B5EF4-FFF2-40B4-BE49-F238E27FC236}">
                <a16:creationId xmlns:a16="http://schemas.microsoft.com/office/drawing/2014/main" id="{85F68672-07FC-4E2B-A00B-0CA0FB54F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19695">
            <a:off x="1082426" y="2684791"/>
            <a:ext cx="3287458" cy="3453212"/>
          </a:xfrm>
          <a:prstGeom prst="rect">
            <a:avLst/>
          </a:prstGeom>
        </p:spPr>
      </p:pic>
      <p:grpSp>
        <p:nvGrpSpPr>
          <p:cNvPr id="2" name="Group 1">
            <a:extLst>
              <a:ext uri="{FF2B5EF4-FFF2-40B4-BE49-F238E27FC236}">
                <a16:creationId xmlns:a16="http://schemas.microsoft.com/office/drawing/2014/main" id="{9F30301F-F21F-3FBF-B64F-B448212A98BF}"/>
              </a:ext>
            </a:extLst>
          </p:cNvPr>
          <p:cNvGrpSpPr/>
          <p:nvPr/>
        </p:nvGrpSpPr>
        <p:grpSpPr>
          <a:xfrm>
            <a:off x="8113374" y="4725959"/>
            <a:ext cx="1072317" cy="803488"/>
            <a:chOff x="3468098" y="4356424"/>
            <a:chExt cx="2312313" cy="1732618"/>
          </a:xfrm>
        </p:grpSpPr>
        <p:sp>
          <p:nvSpPr>
            <p:cNvPr id="3" name="Trapezoid 2">
              <a:extLst>
                <a:ext uri="{FF2B5EF4-FFF2-40B4-BE49-F238E27FC236}">
                  <a16:creationId xmlns:a16="http://schemas.microsoft.com/office/drawing/2014/main" id="{3E193E15-E787-6140-77E9-65B62FE9250B}"/>
                </a:ext>
              </a:extLst>
            </p:cNvPr>
            <p:cNvSpPr/>
            <p:nvPr/>
          </p:nvSpPr>
          <p:spPr>
            <a:xfrm rot="20014054">
              <a:off x="5280109" y="5550429"/>
              <a:ext cx="305125" cy="422502"/>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7F9B39F0-7D15-46D6-6EE9-239FC758CC0B}"/>
                </a:ext>
              </a:extLst>
            </p:cNvPr>
            <p:cNvSpPr/>
            <p:nvPr/>
          </p:nvSpPr>
          <p:spPr>
            <a:xfrm>
              <a:off x="5059880" y="5698378"/>
              <a:ext cx="336246" cy="390664"/>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C8EEEBFC-4922-8A97-DCC4-573940654066}"/>
                </a:ext>
              </a:extLst>
            </p:cNvPr>
            <p:cNvSpPr/>
            <p:nvPr/>
          </p:nvSpPr>
          <p:spPr>
            <a:xfrm rot="1434363">
              <a:off x="4257977" y="5613904"/>
              <a:ext cx="305125" cy="390664"/>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EEF1989E-3139-60B0-77C0-E94B10098853}"/>
                </a:ext>
              </a:extLst>
            </p:cNvPr>
            <p:cNvSpPr/>
            <p:nvPr/>
          </p:nvSpPr>
          <p:spPr>
            <a:xfrm>
              <a:off x="4394624" y="5689382"/>
              <a:ext cx="305125" cy="390664"/>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822098B9-D865-9729-0FE7-A492061A47C0}"/>
                </a:ext>
              </a:extLst>
            </p:cNvPr>
            <p:cNvSpPr/>
            <p:nvPr/>
          </p:nvSpPr>
          <p:spPr>
            <a:xfrm rot="13454785">
              <a:off x="5459592" y="4628452"/>
              <a:ext cx="320819" cy="29299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F0C50969-3A71-4815-516A-ABB162188412}"/>
                </a:ext>
              </a:extLst>
            </p:cNvPr>
            <p:cNvSpPr/>
            <p:nvPr/>
          </p:nvSpPr>
          <p:spPr>
            <a:xfrm rot="874954">
              <a:off x="3970262" y="4574157"/>
              <a:ext cx="1796485" cy="144683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B5A1841-4F8B-0256-E275-327A0D0A0744}"/>
                </a:ext>
              </a:extLst>
            </p:cNvPr>
            <p:cNvGrpSpPr/>
            <p:nvPr/>
          </p:nvGrpSpPr>
          <p:grpSpPr>
            <a:xfrm>
              <a:off x="3468098" y="4356424"/>
              <a:ext cx="1159080" cy="1168437"/>
              <a:chOff x="4284932" y="881260"/>
              <a:chExt cx="1159080" cy="1168437"/>
            </a:xfrm>
          </p:grpSpPr>
          <p:grpSp>
            <p:nvGrpSpPr>
              <p:cNvPr id="13" name="Group 12">
                <a:extLst>
                  <a:ext uri="{FF2B5EF4-FFF2-40B4-BE49-F238E27FC236}">
                    <a16:creationId xmlns:a16="http://schemas.microsoft.com/office/drawing/2014/main" id="{C3ABF187-2890-33A7-C693-D163255695A1}"/>
                  </a:ext>
                </a:extLst>
              </p:cNvPr>
              <p:cNvGrpSpPr/>
              <p:nvPr/>
            </p:nvGrpSpPr>
            <p:grpSpPr>
              <a:xfrm rot="2406796" flipH="1">
                <a:off x="5182014" y="1035478"/>
                <a:ext cx="261998" cy="327183"/>
                <a:chOff x="3672310" y="4939414"/>
                <a:chExt cx="327111" cy="340655"/>
              </a:xfrm>
            </p:grpSpPr>
            <p:sp>
              <p:nvSpPr>
                <p:cNvPr id="26" name="Flowchart: Delay 25">
                  <a:extLst>
                    <a:ext uri="{FF2B5EF4-FFF2-40B4-BE49-F238E27FC236}">
                      <a16:creationId xmlns:a16="http://schemas.microsoft.com/office/drawing/2014/main" id="{C936CBC3-7D35-C924-48D5-23966E638EB1}"/>
                    </a:ext>
                  </a:extLst>
                </p:cNvPr>
                <p:cNvSpPr/>
                <p:nvPr/>
              </p:nvSpPr>
              <p:spPr>
                <a:xfrm rot="14290395">
                  <a:off x="3665538" y="4946186"/>
                  <a:ext cx="340655" cy="327111"/>
                </a:xfrm>
                <a:prstGeom prst="flowChartDelay">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elay 26">
                  <a:extLst>
                    <a:ext uri="{FF2B5EF4-FFF2-40B4-BE49-F238E27FC236}">
                      <a16:creationId xmlns:a16="http://schemas.microsoft.com/office/drawing/2014/main" id="{8C9A079F-4836-F0DE-4F0B-89E831A45A1F}"/>
                    </a:ext>
                  </a:extLst>
                </p:cNvPr>
                <p:cNvSpPr/>
                <p:nvPr/>
              </p:nvSpPr>
              <p:spPr>
                <a:xfrm rot="14019021">
                  <a:off x="3719022" y="5074518"/>
                  <a:ext cx="229743" cy="156345"/>
                </a:xfrm>
                <a:prstGeom prst="flowChartDelay">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597B63A1-54D4-501D-B971-46421B0FBD1C}"/>
                  </a:ext>
                </a:extLst>
              </p:cNvPr>
              <p:cNvGrpSpPr/>
              <p:nvPr/>
            </p:nvGrpSpPr>
            <p:grpSpPr>
              <a:xfrm rot="19193204">
                <a:off x="4284932" y="1009735"/>
                <a:ext cx="261998" cy="327183"/>
                <a:chOff x="3672310" y="4939414"/>
                <a:chExt cx="327111" cy="340655"/>
              </a:xfrm>
            </p:grpSpPr>
            <p:sp>
              <p:nvSpPr>
                <p:cNvPr id="24" name="Flowchart: Delay 23">
                  <a:extLst>
                    <a:ext uri="{FF2B5EF4-FFF2-40B4-BE49-F238E27FC236}">
                      <a16:creationId xmlns:a16="http://schemas.microsoft.com/office/drawing/2014/main" id="{1D06D43D-9C04-890E-50BE-87E1F46AB56F}"/>
                    </a:ext>
                  </a:extLst>
                </p:cNvPr>
                <p:cNvSpPr/>
                <p:nvPr/>
              </p:nvSpPr>
              <p:spPr>
                <a:xfrm rot="14290395">
                  <a:off x="3665538" y="4946186"/>
                  <a:ext cx="340655" cy="327111"/>
                </a:xfrm>
                <a:prstGeom prst="flowChartDelay">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elay 24">
                  <a:extLst>
                    <a:ext uri="{FF2B5EF4-FFF2-40B4-BE49-F238E27FC236}">
                      <a16:creationId xmlns:a16="http://schemas.microsoft.com/office/drawing/2014/main" id="{4DB3CCE3-B72E-DAD5-325A-6CA622090ABA}"/>
                    </a:ext>
                  </a:extLst>
                </p:cNvPr>
                <p:cNvSpPr/>
                <p:nvPr/>
              </p:nvSpPr>
              <p:spPr>
                <a:xfrm rot="14019021">
                  <a:off x="3719022" y="5074518"/>
                  <a:ext cx="229743" cy="156345"/>
                </a:xfrm>
                <a:prstGeom prst="flowChartDelay">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ardrop 14">
                <a:extLst>
                  <a:ext uri="{FF2B5EF4-FFF2-40B4-BE49-F238E27FC236}">
                    <a16:creationId xmlns:a16="http://schemas.microsoft.com/office/drawing/2014/main" id="{AB231CE1-B146-65C4-FC22-AEAA3DD445B7}"/>
                  </a:ext>
                </a:extLst>
              </p:cNvPr>
              <p:cNvSpPr/>
              <p:nvPr/>
            </p:nvSpPr>
            <p:spPr>
              <a:xfrm rot="19061206">
                <a:off x="4411380" y="1142353"/>
                <a:ext cx="915330" cy="907344"/>
              </a:xfrm>
              <a:prstGeom prst="teardrop">
                <a:avLst>
                  <a:gd name="adj" fmla="val 110367"/>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819E17B1-29F2-AD26-1FFA-CB6F922EC5F7}"/>
                  </a:ext>
                </a:extLst>
              </p:cNvPr>
              <p:cNvSpPr/>
              <p:nvPr/>
            </p:nvSpPr>
            <p:spPr>
              <a:xfrm>
                <a:off x="4519687" y="881260"/>
                <a:ext cx="706548" cy="49493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e 70">
                <a:extLst>
                  <a:ext uri="{FF2B5EF4-FFF2-40B4-BE49-F238E27FC236}">
                    <a16:creationId xmlns:a16="http://schemas.microsoft.com/office/drawing/2014/main" id="{6FF892C0-E17B-EE8B-94A5-A4D8E3DF4190}"/>
                  </a:ext>
                </a:extLst>
              </p:cNvPr>
              <p:cNvSpPr/>
              <p:nvPr/>
            </p:nvSpPr>
            <p:spPr>
              <a:xfrm rot="13582693">
                <a:off x="4697836" y="1624859"/>
                <a:ext cx="401488" cy="368423"/>
              </a:xfrm>
              <a:prstGeom prst="pie">
                <a:avLst>
                  <a:gd name="adj1" fmla="val 0"/>
                  <a:gd name="adj2" fmla="val 44611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 name="Group 17">
                <a:extLst>
                  <a:ext uri="{FF2B5EF4-FFF2-40B4-BE49-F238E27FC236}">
                    <a16:creationId xmlns:a16="http://schemas.microsoft.com/office/drawing/2014/main" id="{39FE8E0A-55EF-38C8-1672-AAE1A80E4E7C}"/>
                  </a:ext>
                </a:extLst>
              </p:cNvPr>
              <p:cNvGrpSpPr/>
              <p:nvPr/>
            </p:nvGrpSpPr>
            <p:grpSpPr>
              <a:xfrm>
                <a:off x="4508619" y="1370505"/>
                <a:ext cx="230546" cy="286299"/>
                <a:chOff x="3952826" y="5337540"/>
                <a:chExt cx="135603" cy="151910"/>
              </a:xfrm>
            </p:grpSpPr>
            <p:sp>
              <p:nvSpPr>
                <p:cNvPr id="22" name="Oval 21">
                  <a:extLst>
                    <a:ext uri="{FF2B5EF4-FFF2-40B4-BE49-F238E27FC236}">
                      <a16:creationId xmlns:a16="http://schemas.microsoft.com/office/drawing/2014/main" id="{A8150993-A938-1651-E3C0-31133FC65519}"/>
                    </a:ext>
                  </a:extLst>
                </p:cNvPr>
                <p:cNvSpPr/>
                <p:nvPr/>
              </p:nvSpPr>
              <p:spPr>
                <a:xfrm>
                  <a:off x="3952826" y="5337540"/>
                  <a:ext cx="135603" cy="1519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11C8FE-DFD5-6142-96E9-A2D11E6E4808}"/>
                    </a:ext>
                  </a:extLst>
                </p:cNvPr>
                <p:cNvSpPr/>
                <p:nvPr/>
              </p:nvSpPr>
              <p:spPr>
                <a:xfrm>
                  <a:off x="3975427" y="5388177"/>
                  <a:ext cx="90402" cy="1012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0DA04AB-2FB8-37D6-95D6-E918E4DCA988}"/>
                  </a:ext>
                </a:extLst>
              </p:cNvPr>
              <p:cNvGrpSpPr/>
              <p:nvPr/>
            </p:nvGrpSpPr>
            <p:grpSpPr>
              <a:xfrm>
                <a:off x="5005922" y="1359834"/>
                <a:ext cx="230546" cy="286299"/>
                <a:chOff x="4133631" y="5337540"/>
                <a:chExt cx="135603" cy="151910"/>
              </a:xfrm>
            </p:grpSpPr>
            <p:sp>
              <p:nvSpPr>
                <p:cNvPr id="20" name="Oval 19">
                  <a:extLst>
                    <a:ext uri="{FF2B5EF4-FFF2-40B4-BE49-F238E27FC236}">
                      <a16:creationId xmlns:a16="http://schemas.microsoft.com/office/drawing/2014/main" id="{C4DD0899-ABBC-A525-F3DE-D24CDDAD4360}"/>
                    </a:ext>
                  </a:extLst>
                </p:cNvPr>
                <p:cNvSpPr/>
                <p:nvPr/>
              </p:nvSpPr>
              <p:spPr>
                <a:xfrm>
                  <a:off x="4133631" y="5337540"/>
                  <a:ext cx="135603" cy="1519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B8B93D4-B60B-176C-2828-B7E01032ACD7}"/>
                    </a:ext>
                  </a:extLst>
                </p:cNvPr>
                <p:cNvSpPr/>
                <p:nvPr/>
              </p:nvSpPr>
              <p:spPr>
                <a:xfrm>
                  <a:off x="4133631" y="5388177"/>
                  <a:ext cx="90402" cy="1012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8" name="Group 27">
            <a:extLst>
              <a:ext uri="{FF2B5EF4-FFF2-40B4-BE49-F238E27FC236}">
                <a16:creationId xmlns:a16="http://schemas.microsoft.com/office/drawing/2014/main" id="{BE94BB36-BF10-6565-AFF3-FF5E3982BB56}"/>
              </a:ext>
            </a:extLst>
          </p:cNvPr>
          <p:cNvGrpSpPr/>
          <p:nvPr/>
        </p:nvGrpSpPr>
        <p:grpSpPr>
          <a:xfrm>
            <a:off x="8814256" y="4955355"/>
            <a:ext cx="1613911" cy="1209305"/>
            <a:chOff x="3468098" y="4356424"/>
            <a:chExt cx="2312313" cy="1732618"/>
          </a:xfrm>
        </p:grpSpPr>
        <p:sp>
          <p:nvSpPr>
            <p:cNvPr id="29" name="Trapezoid 28">
              <a:extLst>
                <a:ext uri="{FF2B5EF4-FFF2-40B4-BE49-F238E27FC236}">
                  <a16:creationId xmlns:a16="http://schemas.microsoft.com/office/drawing/2014/main" id="{1CAC6DFC-89D8-2C45-2B57-C3B4D48751D1}"/>
                </a:ext>
              </a:extLst>
            </p:cNvPr>
            <p:cNvSpPr/>
            <p:nvPr/>
          </p:nvSpPr>
          <p:spPr>
            <a:xfrm rot="20014054">
              <a:off x="5280109" y="5550429"/>
              <a:ext cx="305125" cy="422502"/>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61DC5A26-3B08-80F6-C24E-0343221289DD}"/>
                </a:ext>
              </a:extLst>
            </p:cNvPr>
            <p:cNvSpPr/>
            <p:nvPr/>
          </p:nvSpPr>
          <p:spPr>
            <a:xfrm>
              <a:off x="5059880" y="5698378"/>
              <a:ext cx="336246" cy="390664"/>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6696F3B1-A577-82A3-A5BB-7E5023F3C913}"/>
                </a:ext>
              </a:extLst>
            </p:cNvPr>
            <p:cNvSpPr/>
            <p:nvPr/>
          </p:nvSpPr>
          <p:spPr>
            <a:xfrm rot="1434363">
              <a:off x="4257977" y="5613904"/>
              <a:ext cx="305125" cy="390664"/>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3491D913-AB8D-9A4D-589E-D7957A777C53}"/>
                </a:ext>
              </a:extLst>
            </p:cNvPr>
            <p:cNvSpPr/>
            <p:nvPr/>
          </p:nvSpPr>
          <p:spPr>
            <a:xfrm>
              <a:off x="4394624" y="5689382"/>
              <a:ext cx="305125" cy="390664"/>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a:extLst>
                <a:ext uri="{FF2B5EF4-FFF2-40B4-BE49-F238E27FC236}">
                  <a16:creationId xmlns:a16="http://schemas.microsoft.com/office/drawing/2014/main" id="{CAE781D8-13CF-4564-716E-3573582925EC}"/>
                </a:ext>
              </a:extLst>
            </p:cNvPr>
            <p:cNvSpPr/>
            <p:nvPr/>
          </p:nvSpPr>
          <p:spPr>
            <a:xfrm rot="13454785">
              <a:off x="5459592" y="4628452"/>
              <a:ext cx="320819" cy="29299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a:extLst>
                <a:ext uri="{FF2B5EF4-FFF2-40B4-BE49-F238E27FC236}">
                  <a16:creationId xmlns:a16="http://schemas.microsoft.com/office/drawing/2014/main" id="{0B39EFCC-F366-5E11-6391-016B3E5FFEFB}"/>
                </a:ext>
              </a:extLst>
            </p:cNvPr>
            <p:cNvSpPr/>
            <p:nvPr/>
          </p:nvSpPr>
          <p:spPr>
            <a:xfrm rot="874954">
              <a:off x="3970262" y="4574157"/>
              <a:ext cx="1796485" cy="144683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FE5EE333-4D53-2EB4-849A-455B21168EEC}"/>
                </a:ext>
              </a:extLst>
            </p:cNvPr>
            <p:cNvGrpSpPr/>
            <p:nvPr/>
          </p:nvGrpSpPr>
          <p:grpSpPr>
            <a:xfrm>
              <a:off x="3468098" y="4356424"/>
              <a:ext cx="1159080" cy="1168437"/>
              <a:chOff x="4284932" y="881260"/>
              <a:chExt cx="1159080" cy="1168437"/>
            </a:xfrm>
          </p:grpSpPr>
          <p:grpSp>
            <p:nvGrpSpPr>
              <p:cNvPr id="129" name="Group 128">
                <a:extLst>
                  <a:ext uri="{FF2B5EF4-FFF2-40B4-BE49-F238E27FC236}">
                    <a16:creationId xmlns:a16="http://schemas.microsoft.com/office/drawing/2014/main" id="{81082061-1E91-353D-DAC0-25493B5C5590}"/>
                  </a:ext>
                </a:extLst>
              </p:cNvPr>
              <p:cNvGrpSpPr/>
              <p:nvPr/>
            </p:nvGrpSpPr>
            <p:grpSpPr>
              <a:xfrm rot="2406796" flipH="1">
                <a:off x="5182014" y="1035478"/>
                <a:ext cx="261998" cy="327183"/>
                <a:chOff x="3672310" y="4939414"/>
                <a:chExt cx="327111" cy="340655"/>
              </a:xfrm>
            </p:grpSpPr>
            <p:sp>
              <p:nvSpPr>
                <p:cNvPr id="165" name="Flowchart: Delay 164">
                  <a:extLst>
                    <a:ext uri="{FF2B5EF4-FFF2-40B4-BE49-F238E27FC236}">
                      <a16:creationId xmlns:a16="http://schemas.microsoft.com/office/drawing/2014/main" id="{2CCBA2EC-23E1-3470-9804-3B1B1D7F7170}"/>
                    </a:ext>
                  </a:extLst>
                </p:cNvPr>
                <p:cNvSpPr/>
                <p:nvPr/>
              </p:nvSpPr>
              <p:spPr>
                <a:xfrm rot="14290395">
                  <a:off x="3665538" y="4946186"/>
                  <a:ext cx="340655" cy="327111"/>
                </a:xfrm>
                <a:prstGeom prst="flowChartDelay">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Delay 165">
                  <a:extLst>
                    <a:ext uri="{FF2B5EF4-FFF2-40B4-BE49-F238E27FC236}">
                      <a16:creationId xmlns:a16="http://schemas.microsoft.com/office/drawing/2014/main" id="{E3E1C410-3A6F-EC8C-18E1-7478D985C980}"/>
                    </a:ext>
                  </a:extLst>
                </p:cNvPr>
                <p:cNvSpPr/>
                <p:nvPr/>
              </p:nvSpPr>
              <p:spPr>
                <a:xfrm rot="14019021">
                  <a:off x="3719022" y="5074518"/>
                  <a:ext cx="229743" cy="156345"/>
                </a:xfrm>
                <a:prstGeom prst="flowChartDelay">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08414764-2F8B-CD80-6FFE-9D15A20AB9CC}"/>
                  </a:ext>
                </a:extLst>
              </p:cNvPr>
              <p:cNvGrpSpPr/>
              <p:nvPr/>
            </p:nvGrpSpPr>
            <p:grpSpPr>
              <a:xfrm rot="19193204">
                <a:off x="4284932" y="1009735"/>
                <a:ext cx="261998" cy="327183"/>
                <a:chOff x="3672310" y="4939414"/>
                <a:chExt cx="327111" cy="340655"/>
              </a:xfrm>
            </p:grpSpPr>
            <p:sp>
              <p:nvSpPr>
                <p:cNvPr id="163" name="Flowchart: Delay 162">
                  <a:extLst>
                    <a:ext uri="{FF2B5EF4-FFF2-40B4-BE49-F238E27FC236}">
                      <a16:creationId xmlns:a16="http://schemas.microsoft.com/office/drawing/2014/main" id="{03A65A98-B73E-7588-0E53-88293B549F70}"/>
                    </a:ext>
                  </a:extLst>
                </p:cNvPr>
                <p:cNvSpPr/>
                <p:nvPr/>
              </p:nvSpPr>
              <p:spPr>
                <a:xfrm rot="14290395">
                  <a:off x="3665538" y="4946186"/>
                  <a:ext cx="340655" cy="327111"/>
                </a:xfrm>
                <a:prstGeom prst="flowChartDelay">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lowchart: Delay 163">
                  <a:extLst>
                    <a:ext uri="{FF2B5EF4-FFF2-40B4-BE49-F238E27FC236}">
                      <a16:creationId xmlns:a16="http://schemas.microsoft.com/office/drawing/2014/main" id="{14C2E1D9-B5E2-5458-685E-3680F00799C7}"/>
                    </a:ext>
                  </a:extLst>
                </p:cNvPr>
                <p:cNvSpPr/>
                <p:nvPr/>
              </p:nvSpPr>
              <p:spPr>
                <a:xfrm rot="14019021">
                  <a:off x="3719022" y="5074518"/>
                  <a:ext cx="229743" cy="156345"/>
                </a:xfrm>
                <a:prstGeom prst="flowChartDelay">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4" name="Teardrop 153">
                <a:extLst>
                  <a:ext uri="{FF2B5EF4-FFF2-40B4-BE49-F238E27FC236}">
                    <a16:creationId xmlns:a16="http://schemas.microsoft.com/office/drawing/2014/main" id="{3343F632-CF28-30EB-7355-9205D5E08133}"/>
                  </a:ext>
                </a:extLst>
              </p:cNvPr>
              <p:cNvSpPr/>
              <p:nvPr/>
            </p:nvSpPr>
            <p:spPr>
              <a:xfrm rot="19061206">
                <a:off x="4411380" y="1142353"/>
                <a:ext cx="915330" cy="907344"/>
              </a:xfrm>
              <a:prstGeom prst="teardrop">
                <a:avLst>
                  <a:gd name="adj" fmla="val 110367"/>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loud 154">
                <a:extLst>
                  <a:ext uri="{FF2B5EF4-FFF2-40B4-BE49-F238E27FC236}">
                    <a16:creationId xmlns:a16="http://schemas.microsoft.com/office/drawing/2014/main" id="{BE4D0989-2414-7BD0-2966-D9625AFF174C}"/>
                  </a:ext>
                </a:extLst>
              </p:cNvPr>
              <p:cNvSpPr/>
              <p:nvPr/>
            </p:nvSpPr>
            <p:spPr>
              <a:xfrm>
                <a:off x="4519687" y="881260"/>
                <a:ext cx="706548" cy="49493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Pie 70">
                <a:extLst>
                  <a:ext uri="{FF2B5EF4-FFF2-40B4-BE49-F238E27FC236}">
                    <a16:creationId xmlns:a16="http://schemas.microsoft.com/office/drawing/2014/main" id="{46C03CDC-ABC9-D596-925F-5B6EBC450BD0}"/>
                  </a:ext>
                </a:extLst>
              </p:cNvPr>
              <p:cNvSpPr/>
              <p:nvPr/>
            </p:nvSpPr>
            <p:spPr>
              <a:xfrm rot="13582693">
                <a:off x="4697836" y="1624859"/>
                <a:ext cx="401488" cy="368423"/>
              </a:xfrm>
              <a:prstGeom prst="pie">
                <a:avLst>
                  <a:gd name="adj1" fmla="val 0"/>
                  <a:gd name="adj2" fmla="val 44611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7" name="Group 156">
                <a:extLst>
                  <a:ext uri="{FF2B5EF4-FFF2-40B4-BE49-F238E27FC236}">
                    <a16:creationId xmlns:a16="http://schemas.microsoft.com/office/drawing/2014/main" id="{D88A56E4-A49F-2AF9-810B-C6C0F0FB0637}"/>
                  </a:ext>
                </a:extLst>
              </p:cNvPr>
              <p:cNvGrpSpPr/>
              <p:nvPr/>
            </p:nvGrpSpPr>
            <p:grpSpPr>
              <a:xfrm>
                <a:off x="4508619" y="1370505"/>
                <a:ext cx="230546" cy="286299"/>
                <a:chOff x="3952826" y="5337540"/>
                <a:chExt cx="135603" cy="151910"/>
              </a:xfrm>
            </p:grpSpPr>
            <p:sp>
              <p:nvSpPr>
                <p:cNvPr id="161" name="Oval 160">
                  <a:extLst>
                    <a:ext uri="{FF2B5EF4-FFF2-40B4-BE49-F238E27FC236}">
                      <a16:creationId xmlns:a16="http://schemas.microsoft.com/office/drawing/2014/main" id="{80A4A01C-0A22-317A-ABBC-AC8D03D4931D}"/>
                    </a:ext>
                  </a:extLst>
                </p:cNvPr>
                <p:cNvSpPr/>
                <p:nvPr/>
              </p:nvSpPr>
              <p:spPr>
                <a:xfrm>
                  <a:off x="3952826" y="5337540"/>
                  <a:ext cx="135603" cy="1519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8B240EB9-17A4-A651-0139-F247741C9EA3}"/>
                    </a:ext>
                  </a:extLst>
                </p:cNvPr>
                <p:cNvSpPr/>
                <p:nvPr/>
              </p:nvSpPr>
              <p:spPr>
                <a:xfrm>
                  <a:off x="3975427" y="5388177"/>
                  <a:ext cx="90402" cy="1012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6EF1BCB3-92CD-0E54-E477-E34EA8D8CBC3}"/>
                  </a:ext>
                </a:extLst>
              </p:cNvPr>
              <p:cNvGrpSpPr/>
              <p:nvPr/>
            </p:nvGrpSpPr>
            <p:grpSpPr>
              <a:xfrm>
                <a:off x="5005922" y="1359834"/>
                <a:ext cx="230546" cy="286299"/>
                <a:chOff x="4133631" y="5337540"/>
                <a:chExt cx="135603" cy="151910"/>
              </a:xfrm>
            </p:grpSpPr>
            <p:sp>
              <p:nvSpPr>
                <p:cNvPr id="159" name="Oval 158">
                  <a:extLst>
                    <a:ext uri="{FF2B5EF4-FFF2-40B4-BE49-F238E27FC236}">
                      <a16:creationId xmlns:a16="http://schemas.microsoft.com/office/drawing/2014/main" id="{C66463F1-5C19-D4BD-72DC-CD22868203A7}"/>
                    </a:ext>
                  </a:extLst>
                </p:cNvPr>
                <p:cNvSpPr/>
                <p:nvPr/>
              </p:nvSpPr>
              <p:spPr>
                <a:xfrm>
                  <a:off x="4133631" y="5337540"/>
                  <a:ext cx="135603" cy="1519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438B0CB4-3E8F-9E79-53E0-F03D549DE913}"/>
                    </a:ext>
                  </a:extLst>
                </p:cNvPr>
                <p:cNvSpPr/>
                <p:nvPr/>
              </p:nvSpPr>
              <p:spPr>
                <a:xfrm>
                  <a:off x="4133631" y="5388177"/>
                  <a:ext cx="90402" cy="1012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67" name="Group 166">
            <a:extLst>
              <a:ext uri="{FF2B5EF4-FFF2-40B4-BE49-F238E27FC236}">
                <a16:creationId xmlns:a16="http://schemas.microsoft.com/office/drawing/2014/main" id="{B7A14C5D-0E22-2709-35FB-8C29C5DA54A6}"/>
              </a:ext>
            </a:extLst>
          </p:cNvPr>
          <p:cNvGrpSpPr/>
          <p:nvPr/>
        </p:nvGrpSpPr>
        <p:grpSpPr>
          <a:xfrm>
            <a:off x="7768344" y="5430093"/>
            <a:ext cx="1146539" cy="859103"/>
            <a:chOff x="3468098" y="4356424"/>
            <a:chExt cx="2312313" cy="1732618"/>
          </a:xfrm>
        </p:grpSpPr>
        <p:sp>
          <p:nvSpPr>
            <p:cNvPr id="168" name="Trapezoid 167">
              <a:extLst>
                <a:ext uri="{FF2B5EF4-FFF2-40B4-BE49-F238E27FC236}">
                  <a16:creationId xmlns:a16="http://schemas.microsoft.com/office/drawing/2014/main" id="{4BF18747-42A7-8611-213C-769BA3D0DAE7}"/>
                </a:ext>
              </a:extLst>
            </p:cNvPr>
            <p:cNvSpPr/>
            <p:nvPr/>
          </p:nvSpPr>
          <p:spPr>
            <a:xfrm rot="20014054">
              <a:off x="5280109" y="5550429"/>
              <a:ext cx="305125" cy="422502"/>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rapezoid 168">
              <a:extLst>
                <a:ext uri="{FF2B5EF4-FFF2-40B4-BE49-F238E27FC236}">
                  <a16:creationId xmlns:a16="http://schemas.microsoft.com/office/drawing/2014/main" id="{A0C7B59E-AEDC-1266-D89A-D9816EA3A522}"/>
                </a:ext>
              </a:extLst>
            </p:cNvPr>
            <p:cNvSpPr/>
            <p:nvPr/>
          </p:nvSpPr>
          <p:spPr>
            <a:xfrm>
              <a:off x="5059880" y="5698378"/>
              <a:ext cx="336246" cy="390664"/>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a:extLst>
                <a:ext uri="{FF2B5EF4-FFF2-40B4-BE49-F238E27FC236}">
                  <a16:creationId xmlns:a16="http://schemas.microsoft.com/office/drawing/2014/main" id="{AADFE346-AD24-2842-2E8D-FE78DFB5D872}"/>
                </a:ext>
              </a:extLst>
            </p:cNvPr>
            <p:cNvSpPr/>
            <p:nvPr/>
          </p:nvSpPr>
          <p:spPr>
            <a:xfrm rot="1434363">
              <a:off x="4257977" y="5613904"/>
              <a:ext cx="305125" cy="390664"/>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a:extLst>
                <a:ext uri="{FF2B5EF4-FFF2-40B4-BE49-F238E27FC236}">
                  <a16:creationId xmlns:a16="http://schemas.microsoft.com/office/drawing/2014/main" id="{60AB8A57-C768-A563-C67D-F6BE3DA44000}"/>
                </a:ext>
              </a:extLst>
            </p:cNvPr>
            <p:cNvSpPr/>
            <p:nvPr/>
          </p:nvSpPr>
          <p:spPr>
            <a:xfrm>
              <a:off x="4394624" y="5689382"/>
              <a:ext cx="305125" cy="390664"/>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loud 171">
              <a:extLst>
                <a:ext uri="{FF2B5EF4-FFF2-40B4-BE49-F238E27FC236}">
                  <a16:creationId xmlns:a16="http://schemas.microsoft.com/office/drawing/2014/main" id="{3E5CC28B-6DBF-EB02-D870-084C0FD1058D}"/>
                </a:ext>
              </a:extLst>
            </p:cNvPr>
            <p:cNvSpPr/>
            <p:nvPr/>
          </p:nvSpPr>
          <p:spPr>
            <a:xfrm rot="13454785">
              <a:off x="5459592" y="4628452"/>
              <a:ext cx="320819" cy="29299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loud 172">
              <a:extLst>
                <a:ext uri="{FF2B5EF4-FFF2-40B4-BE49-F238E27FC236}">
                  <a16:creationId xmlns:a16="http://schemas.microsoft.com/office/drawing/2014/main" id="{C9A5AF6A-7160-4177-1A7C-EA1748ABF970}"/>
                </a:ext>
              </a:extLst>
            </p:cNvPr>
            <p:cNvSpPr/>
            <p:nvPr/>
          </p:nvSpPr>
          <p:spPr>
            <a:xfrm rot="874954">
              <a:off x="3970262" y="4574157"/>
              <a:ext cx="1796485" cy="144683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Group 173">
              <a:extLst>
                <a:ext uri="{FF2B5EF4-FFF2-40B4-BE49-F238E27FC236}">
                  <a16:creationId xmlns:a16="http://schemas.microsoft.com/office/drawing/2014/main" id="{CB07D08A-9BC2-1826-3BEF-0303815F197E}"/>
                </a:ext>
              </a:extLst>
            </p:cNvPr>
            <p:cNvGrpSpPr/>
            <p:nvPr/>
          </p:nvGrpSpPr>
          <p:grpSpPr>
            <a:xfrm>
              <a:off x="3468098" y="4356424"/>
              <a:ext cx="1159080" cy="1168437"/>
              <a:chOff x="4284932" y="881260"/>
              <a:chExt cx="1159080" cy="1168437"/>
            </a:xfrm>
          </p:grpSpPr>
          <p:grpSp>
            <p:nvGrpSpPr>
              <p:cNvPr id="175" name="Group 174">
                <a:extLst>
                  <a:ext uri="{FF2B5EF4-FFF2-40B4-BE49-F238E27FC236}">
                    <a16:creationId xmlns:a16="http://schemas.microsoft.com/office/drawing/2014/main" id="{5E042440-AECD-D445-B80B-5EF435B52913}"/>
                  </a:ext>
                </a:extLst>
              </p:cNvPr>
              <p:cNvGrpSpPr/>
              <p:nvPr/>
            </p:nvGrpSpPr>
            <p:grpSpPr>
              <a:xfrm rot="2406796" flipH="1">
                <a:off x="5182014" y="1035478"/>
                <a:ext cx="261998" cy="327183"/>
                <a:chOff x="3672310" y="4939414"/>
                <a:chExt cx="327111" cy="340655"/>
              </a:xfrm>
            </p:grpSpPr>
            <p:sp>
              <p:nvSpPr>
                <p:cNvPr id="188" name="Flowchart: Delay 187">
                  <a:extLst>
                    <a:ext uri="{FF2B5EF4-FFF2-40B4-BE49-F238E27FC236}">
                      <a16:creationId xmlns:a16="http://schemas.microsoft.com/office/drawing/2014/main" id="{BD6E0790-5737-F841-0A83-AF3783E8D30C}"/>
                    </a:ext>
                  </a:extLst>
                </p:cNvPr>
                <p:cNvSpPr/>
                <p:nvPr/>
              </p:nvSpPr>
              <p:spPr>
                <a:xfrm rot="14290395">
                  <a:off x="3665538" y="4946186"/>
                  <a:ext cx="340655" cy="327111"/>
                </a:xfrm>
                <a:prstGeom prst="flowChartDelay">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lowchart: Delay 188">
                  <a:extLst>
                    <a:ext uri="{FF2B5EF4-FFF2-40B4-BE49-F238E27FC236}">
                      <a16:creationId xmlns:a16="http://schemas.microsoft.com/office/drawing/2014/main" id="{23EC7B5E-2695-F135-B4AE-1EF530EF8905}"/>
                    </a:ext>
                  </a:extLst>
                </p:cNvPr>
                <p:cNvSpPr/>
                <p:nvPr/>
              </p:nvSpPr>
              <p:spPr>
                <a:xfrm rot="14019021">
                  <a:off x="3719022" y="5074518"/>
                  <a:ext cx="229743" cy="156345"/>
                </a:xfrm>
                <a:prstGeom prst="flowChartDelay">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1D87D6D0-C7BF-55BD-091C-00E71CDB3CFA}"/>
                  </a:ext>
                </a:extLst>
              </p:cNvPr>
              <p:cNvGrpSpPr/>
              <p:nvPr/>
            </p:nvGrpSpPr>
            <p:grpSpPr>
              <a:xfrm rot="19193204">
                <a:off x="4284932" y="1009735"/>
                <a:ext cx="261998" cy="327183"/>
                <a:chOff x="3672310" y="4939414"/>
                <a:chExt cx="327111" cy="340655"/>
              </a:xfrm>
            </p:grpSpPr>
            <p:sp>
              <p:nvSpPr>
                <p:cNvPr id="186" name="Flowchart: Delay 185">
                  <a:extLst>
                    <a:ext uri="{FF2B5EF4-FFF2-40B4-BE49-F238E27FC236}">
                      <a16:creationId xmlns:a16="http://schemas.microsoft.com/office/drawing/2014/main" id="{BA241F8F-2997-65B0-E6C2-C11B2BCAFF3F}"/>
                    </a:ext>
                  </a:extLst>
                </p:cNvPr>
                <p:cNvSpPr/>
                <p:nvPr/>
              </p:nvSpPr>
              <p:spPr>
                <a:xfrm rot="14290395">
                  <a:off x="3665538" y="4946186"/>
                  <a:ext cx="340655" cy="327111"/>
                </a:xfrm>
                <a:prstGeom prst="flowChartDelay">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lowchart: Delay 186">
                  <a:extLst>
                    <a:ext uri="{FF2B5EF4-FFF2-40B4-BE49-F238E27FC236}">
                      <a16:creationId xmlns:a16="http://schemas.microsoft.com/office/drawing/2014/main" id="{1D40C856-5507-DCAD-0A35-71EEC9463501}"/>
                    </a:ext>
                  </a:extLst>
                </p:cNvPr>
                <p:cNvSpPr/>
                <p:nvPr/>
              </p:nvSpPr>
              <p:spPr>
                <a:xfrm rot="14019021">
                  <a:off x="3719022" y="5074518"/>
                  <a:ext cx="229743" cy="156345"/>
                </a:xfrm>
                <a:prstGeom prst="flowChartDelay">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Teardrop 176">
                <a:extLst>
                  <a:ext uri="{FF2B5EF4-FFF2-40B4-BE49-F238E27FC236}">
                    <a16:creationId xmlns:a16="http://schemas.microsoft.com/office/drawing/2014/main" id="{FD470342-B7A5-FDB7-BA4A-EA57FEEED242}"/>
                  </a:ext>
                </a:extLst>
              </p:cNvPr>
              <p:cNvSpPr/>
              <p:nvPr/>
            </p:nvSpPr>
            <p:spPr>
              <a:xfrm rot="19061206">
                <a:off x="4411380" y="1142353"/>
                <a:ext cx="915330" cy="907344"/>
              </a:xfrm>
              <a:prstGeom prst="teardrop">
                <a:avLst>
                  <a:gd name="adj" fmla="val 110367"/>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loud 177">
                <a:extLst>
                  <a:ext uri="{FF2B5EF4-FFF2-40B4-BE49-F238E27FC236}">
                    <a16:creationId xmlns:a16="http://schemas.microsoft.com/office/drawing/2014/main" id="{34289D4F-7333-4DBB-5E99-E9AAE2ED3567}"/>
                  </a:ext>
                </a:extLst>
              </p:cNvPr>
              <p:cNvSpPr/>
              <p:nvPr/>
            </p:nvSpPr>
            <p:spPr>
              <a:xfrm>
                <a:off x="4519687" y="881260"/>
                <a:ext cx="706548" cy="49493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Pie 70">
                <a:extLst>
                  <a:ext uri="{FF2B5EF4-FFF2-40B4-BE49-F238E27FC236}">
                    <a16:creationId xmlns:a16="http://schemas.microsoft.com/office/drawing/2014/main" id="{CE14D308-3C05-45E6-6181-7F30F58726CB}"/>
                  </a:ext>
                </a:extLst>
              </p:cNvPr>
              <p:cNvSpPr/>
              <p:nvPr/>
            </p:nvSpPr>
            <p:spPr>
              <a:xfrm rot="13582693">
                <a:off x="4697836" y="1624859"/>
                <a:ext cx="401488" cy="368423"/>
              </a:xfrm>
              <a:prstGeom prst="pie">
                <a:avLst>
                  <a:gd name="adj1" fmla="val 0"/>
                  <a:gd name="adj2" fmla="val 44611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0" name="Group 179">
                <a:extLst>
                  <a:ext uri="{FF2B5EF4-FFF2-40B4-BE49-F238E27FC236}">
                    <a16:creationId xmlns:a16="http://schemas.microsoft.com/office/drawing/2014/main" id="{16260E10-1039-F551-E490-CF74DE231A28}"/>
                  </a:ext>
                </a:extLst>
              </p:cNvPr>
              <p:cNvGrpSpPr/>
              <p:nvPr/>
            </p:nvGrpSpPr>
            <p:grpSpPr>
              <a:xfrm>
                <a:off x="4508619" y="1370505"/>
                <a:ext cx="230546" cy="286299"/>
                <a:chOff x="3952826" y="5337540"/>
                <a:chExt cx="135603" cy="151910"/>
              </a:xfrm>
            </p:grpSpPr>
            <p:sp>
              <p:nvSpPr>
                <p:cNvPr id="184" name="Oval 183">
                  <a:extLst>
                    <a:ext uri="{FF2B5EF4-FFF2-40B4-BE49-F238E27FC236}">
                      <a16:creationId xmlns:a16="http://schemas.microsoft.com/office/drawing/2014/main" id="{C33E4454-7D3F-827E-0A26-29E9A966A0B5}"/>
                    </a:ext>
                  </a:extLst>
                </p:cNvPr>
                <p:cNvSpPr/>
                <p:nvPr/>
              </p:nvSpPr>
              <p:spPr>
                <a:xfrm>
                  <a:off x="3952826" y="5337540"/>
                  <a:ext cx="135603" cy="1519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6B4DAF0-292C-11AB-3803-61BE63E3DD05}"/>
                    </a:ext>
                  </a:extLst>
                </p:cNvPr>
                <p:cNvSpPr/>
                <p:nvPr/>
              </p:nvSpPr>
              <p:spPr>
                <a:xfrm>
                  <a:off x="3975427" y="5388177"/>
                  <a:ext cx="90402" cy="1012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5F4882B0-7E5A-13AF-1456-B5E93F3FA12F}"/>
                  </a:ext>
                </a:extLst>
              </p:cNvPr>
              <p:cNvGrpSpPr/>
              <p:nvPr/>
            </p:nvGrpSpPr>
            <p:grpSpPr>
              <a:xfrm>
                <a:off x="5005922" y="1359834"/>
                <a:ext cx="230546" cy="286299"/>
                <a:chOff x="4133631" y="5337540"/>
                <a:chExt cx="135603" cy="151910"/>
              </a:xfrm>
            </p:grpSpPr>
            <p:sp>
              <p:nvSpPr>
                <p:cNvPr id="182" name="Oval 181">
                  <a:extLst>
                    <a:ext uri="{FF2B5EF4-FFF2-40B4-BE49-F238E27FC236}">
                      <a16:creationId xmlns:a16="http://schemas.microsoft.com/office/drawing/2014/main" id="{4E77A81D-75C9-247A-A86F-8766AF2194ED}"/>
                    </a:ext>
                  </a:extLst>
                </p:cNvPr>
                <p:cNvSpPr/>
                <p:nvPr/>
              </p:nvSpPr>
              <p:spPr>
                <a:xfrm>
                  <a:off x="4133631" y="5337540"/>
                  <a:ext cx="135603" cy="1519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BEAC42B0-A987-1DB0-5568-83B37D307610}"/>
                    </a:ext>
                  </a:extLst>
                </p:cNvPr>
                <p:cNvSpPr/>
                <p:nvPr/>
              </p:nvSpPr>
              <p:spPr>
                <a:xfrm>
                  <a:off x="4133631" y="5388177"/>
                  <a:ext cx="90402" cy="1012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90" name="Oval 5">
            <a:extLst>
              <a:ext uri="{FF2B5EF4-FFF2-40B4-BE49-F238E27FC236}">
                <a16:creationId xmlns:a16="http://schemas.microsoft.com/office/drawing/2014/main" id="{4B20E728-96E5-5306-34CF-0D861FB55517}"/>
              </a:ext>
            </a:extLst>
          </p:cNvPr>
          <p:cNvSpPr/>
          <p:nvPr/>
        </p:nvSpPr>
        <p:spPr>
          <a:xfrm rot="533072">
            <a:off x="2512533" y="4895661"/>
            <a:ext cx="133462" cy="23080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1261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7570" y="1930399"/>
            <a:ext cx="4669971" cy="3416320"/>
          </a:xfrm>
          <a:prstGeom prst="rect">
            <a:avLst/>
          </a:prstGeom>
          <a:noFill/>
        </p:spPr>
        <p:txBody>
          <a:bodyPr wrap="square" rtlCol="0">
            <a:spAutoFit/>
          </a:bodyPr>
          <a:lstStyle/>
          <a:p>
            <a:r>
              <a:rPr lang="en-US" sz="2400" dirty="0">
                <a:solidFill>
                  <a:schemeClr val="bg1"/>
                </a:solidFill>
              </a:rPr>
              <a:t>A shepherd in the Middle East was once asked how well he knew his sheep. He responded, </a:t>
            </a:r>
          </a:p>
          <a:p>
            <a:endParaRPr lang="en-US" sz="2400" dirty="0">
              <a:solidFill>
                <a:schemeClr val="bg1"/>
              </a:solidFill>
            </a:endParaRPr>
          </a:p>
          <a:p>
            <a:r>
              <a:rPr lang="en-US" sz="2400" dirty="0">
                <a:solidFill>
                  <a:schemeClr val="bg1"/>
                </a:solidFill>
              </a:rPr>
              <a:t>“If you were to put a cloth over my eyes, and bring me any sheep and only let me put my hands on its face, I could tell in a moment if it was mine or not.” </a:t>
            </a:r>
          </a:p>
        </p:txBody>
      </p:sp>
      <p:sp>
        <p:nvSpPr>
          <p:cNvPr id="6" name="TextBox 5"/>
          <p:cNvSpPr txBox="1"/>
          <p:nvPr/>
        </p:nvSpPr>
        <p:spPr>
          <a:xfrm>
            <a:off x="0" y="76955"/>
            <a:ext cx="12192000" cy="1015663"/>
          </a:xfrm>
          <a:prstGeom prst="rect">
            <a:avLst/>
          </a:prstGeom>
          <a:noFill/>
        </p:spPr>
        <p:txBody>
          <a:bodyPr wrap="square" rtlCol="0">
            <a:spAutoFit/>
          </a:bodyPr>
          <a:lstStyle/>
          <a:p>
            <a:pPr algn="ctr"/>
            <a:r>
              <a:rPr lang="en-US" sz="6000" dirty="0">
                <a:solidFill>
                  <a:schemeClr val="bg1"/>
                </a:solidFill>
                <a:latin typeface="Lucida Sans Unicode" panose="020B0602030504020204" pitchFamily="34" charset="0"/>
                <a:cs typeface="Lucida Sans Unicode" panose="020B0602030504020204" pitchFamily="34" charset="0"/>
              </a:rPr>
              <a:t>Knowing My Sheep</a:t>
            </a:r>
            <a:endParaRPr lang="en-US" sz="4400" dirty="0">
              <a:solidFill>
                <a:schemeClr val="bg1"/>
              </a:solidFill>
              <a:latin typeface="Lucida Sans Unicode" panose="020B0602030504020204" pitchFamily="34" charset="0"/>
              <a:cs typeface="Lucida Sans Unicode" panose="020B0602030504020204" pitchFamily="34" charset="0"/>
            </a:endParaRPr>
          </a:p>
        </p:txBody>
      </p:sp>
      <p:sp>
        <p:nvSpPr>
          <p:cNvPr id="2" name="Rectangle 1"/>
          <p:cNvSpPr/>
          <p:nvPr/>
        </p:nvSpPr>
        <p:spPr>
          <a:xfrm>
            <a:off x="11633168" y="6412077"/>
            <a:ext cx="442750" cy="369332"/>
          </a:xfrm>
          <a:prstGeom prst="rect">
            <a:avLst/>
          </a:prstGeom>
        </p:spPr>
        <p:txBody>
          <a:bodyPr wrap="none">
            <a:spAutoFit/>
          </a:bodyPr>
          <a:lstStyle/>
          <a:p>
            <a:r>
              <a:rPr lang="en-US" dirty="0">
                <a:solidFill>
                  <a:schemeClr val="bg1"/>
                </a:solidFill>
              </a:rPr>
              <a:t>(2)</a:t>
            </a:r>
          </a:p>
        </p:txBody>
      </p:sp>
      <p:pic>
        <p:nvPicPr>
          <p:cNvPr id="2050" name="Picture 2" descr="Image result for shepherd in Middle Ea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3796" y="1340771"/>
            <a:ext cx="6219372" cy="4664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92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44025" y="1085590"/>
            <a:ext cx="4108294" cy="4893647"/>
          </a:xfrm>
          <a:prstGeom prst="rect">
            <a:avLst/>
          </a:prstGeom>
          <a:noFill/>
        </p:spPr>
        <p:txBody>
          <a:bodyPr wrap="square" rtlCol="0">
            <a:spAutoFit/>
          </a:bodyPr>
          <a:lstStyle/>
          <a:p>
            <a:r>
              <a:rPr lang="en-US" sz="2400" dirty="0">
                <a:solidFill>
                  <a:schemeClr val="bg1"/>
                </a:solidFill>
              </a:rPr>
              <a:t>Shepherds led their flocks to food, water, and shelter during the day. </a:t>
            </a:r>
          </a:p>
          <a:p>
            <a:endParaRPr lang="en-US" sz="2400" dirty="0">
              <a:solidFill>
                <a:schemeClr val="bg1"/>
              </a:solidFill>
            </a:endParaRPr>
          </a:p>
          <a:p>
            <a:r>
              <a:rPr lang="en-US" sz="2400" dirty="0">
                <a:solidFill>
                  <a:schemeClr val="bg1"/>
                </a:solidFill>
              </a:rPr>
              <a:t>At night, several shepherds gathered their individual flocks into a common sheepfold. </a:t>
            </a:r>
          </a:p>
          <a:p>
            <a:endParaRPr lang="en-US" sz="2400" dirty="0">
              <a:solidFill>
                <a:schemeClr val="bg1"/>
              </a:solidFill>
            </a:endParaRPr>
          </a:p>
          <a:p>
            <a:r>
              <a:rPr lang="en-US" sz="2400" dirty="0">
                <a:solidFill>
                  <a:schemeClr val="bg1"/>
                </a:solidFill>
              </a:rPr>
              <a:t>A sheepfold is a cave or enclosure surrounded by rock walls that have sharp thorns placed along the top to prevent wild animals from entering.</a:t>
            </a:r>
          </a:p>
        </p:txBody>
      </p:sp>
      <p:sp>
        <p:nvSpPr>
          <p:cNvPr id="6" name="TextBox 5"/>
          <p:cNvSpPr txBox="1"/>
          <p:nvPr/>
        </p:nvSpPr>
        <p:spPr>
          <a:xfrm>
            <a:off x="0" y="76955"/>
            <a:ext cx="12192000" cy="1015663"/>
          </a:xfrm>
          <a:prstGeom prst="rect">
            <a:avLst/>
          </a:prstGeom>
          <a:noFill/>
        </p:spPr>
        <p:txBody>
          <a:bodyPr wrap="square" rtlCol="0">
            <a:spAutoFit/>
          </a:bodyPr>
          <a:lstStyle/>
          <a:p>
            <a:pPr algn="ctr"/>
            <a:r>
              <a:rPr lang="en-US" sz="6000" dirty="0">
                <a:solidFill>
                  <a:schemeClr val="bg1"/>
                </a:solidFill>
                <a:latin typeface="Lucida Sans Unicode" panose="020B0602030504020204" pitchFamily="34" charset="0"/>
                <a:cs typeface="Lucida Sans Unicode" panose="020B0602030504020204" pitchFamily="34" charset="0"/>
              </a:rPr>
              <a:t>Shepherds</a:t>
            </a:r>
            <a:endParaRPr lang="en-US" sz="4400" dirty="0">
              <a:solidFill>
                <a:schemeClr val="bg1"/>
              </a:solidFill>
              <a:latin typeface="Lucida Sans Unicode" panose="020B0602030504020204" pitchFamily="34" charset="0"/>
              <a:cs typeface="Lucida Sans Unicode" panose="020B0602030504020204" pitchFamily="34" charset="0"/>
            </a:endParaRPr>
          </a:p>
        </p:txBody>
      </p:sp>
      <p:sp>
        <p:nvSpPr>
          <p:cNvPr id="2" name="Rectangle 1"/>
          <p:cNvSpPr/>
          <p:nvPr/>
        </p:nvSpPr>
        <p:spPr>
          <a:xfrm>
            <a:off x="11633168" y="6412077"/>
            <a:ext cx="442750" cy="369332"/>
          </a:xfrm>
          <a:prstGeom prst="rect">
            <a:avLst/>
          </a:prstGeom>
        </p:spPr>
        <p:txBody>
          <a:bodyPr wrap="none">
            <a:spAutoFit/>
          </a:bodyPr>
          <a:lstStyle/>
          <a:p>
            <a:r>
              <a:rPr lang="en-US" dirty="0">
                <a:solidFill>
                  <a:schemeClr val="bg1"/>
                </a:solidFill>
              </a:rPr>
              <a:t>(2)</a:t>
            </a:r>
          </a:p>
        </p:txBody>
      </p:sp>
      <p:pic>
        <p:nvPicPr>
          <p:cNvPr id="4098" name="Picture 2" descr="Image result for shepherd in Middle E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515" y="1642381"/>
            <a:ext cx="2893688" cy="317999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jesus and sheepfold"/>
          <p:cNvPicPr>
            <a:picLocks noChangeAspect="1" noChangeArrowheads="1"/>
          </p:cNvPicPr>
          <p:nvPr/>
        </p:nvPicPr>
        <p:blipFill rotWithShape="1">
          <a:blip r:embed="rId4">
            <a:extLst>
              <a:ext uri="{28A0092B-C50C-407E-A947-70E740481C1C}">
                <a14:useLocalDpi xmlns:a14="http://schemas.microsoft.com/office/drawing/2010/main" val="0"/>
              </a:ext>
            </a:extLst>
          </a:blip>
          <a:srcRect t="10671" r="1135" b="9812"/>
          <a:stretch/>
        </p:blipFill>
        <p:spPr bwMode="auto">
          <a:xfrm>
            <a:off x="8057256" y="2160133"/>
            <a:ext cx="3939088" cy="21444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6517566"/>
            <a:ext cx="3287486" cy="307777"/>
          </a:xfrm>
          <a:prstGeom prst="rect">
            <a:avLst/>
          </a:prstGeom>
          <a:noFill/>
        </p:spPr>
        <p:txBody>
          <a:bodyPr wrap="square" rtlCol="0">
            <a:spAutoFit/>
          </a:bodyPr>
          <a:lstStyle/>
          <a:p>
            <a:r>
              <a:rPr lang="en-US" sz="1400" dirty="0">
                <a:solidFill>
                  <a:schemeClr val="bg1"/>
                </a:solidFill>
              </a:rPr>
              <a:t>John 10:2-5</a:t>
            </a:r>
          </a:p>
        </p:txBody>
      </p:sp>
    </p:spTree>
    <p:extLst>
      <p:ext uri="{BB962C8B-B14F-4D97-AF65-F5344CB8AC3E}">
        <p14:creationId xmlns:p14="http://schemas.microsoft.com/office/powerpoint/2010/main" val="348252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76955"/>
            <a:ext cx="12192000" cy="1015663"/>
          </a:xfrm>
          <a:prstGeom prst="rect">
            <a:avLst/>
          </a:prstGeom>
          <a:noFill/>
        </p:spPr>
        <p:txBody>
          <a:bodyPr wrap="square" rtlCol="0">
            <a:spAutoFit/>
          </a:bodyPr>
          <a:lstStyle/>
          <a:p>
            <a:pPr algn="ctr"/>
            <a:r>
              <a:rPr lang="en-US" sz="6000" dirty="0">
                <a:solidFill>
                  <a:schemeClr val="bg1"/>
                </a:solidFill>
                <a:latin typeface="Lucida Sans Unicode" panose="020B0602030504020204" pitchFamily="34" charset="0"/>
                <a:cs typeface="Lucida Sans Unicode" panose="020B0602030504020204" pitchFamily="34" charset="0"/>
              </a:rPr>
              <a:t>Our Shepherd</a:t>
            </a:r>
            <a:endParaRPr lang="en-US" sz="4400" dirty="0">
              <a:solidFill>
                <a:schemeClr val="bg1"/>
              </a:solidFill>
              <a:latin typeface="Lucida Sans Unicode" panose="020B0602030504020204" pitchFamily="34" charset="0"/>
              <a:cs typeface="Lucida Sans Unicode" panose="020B0602030504020204" pitchFamily="34" charset="0"/>
            </a:endParaRPr>
          </a:p>
        </p:txBody>
      </p:sp>
      <p:sp>
        <p:nvSpPr>
          <p:cNvPr id="10" name="TextBox 9"/>
          <p:cNvSpPr txBox="1"/>
          <p:nvPr/>
        </p:nvSpPr>
        <p:spPr>
          <a:xfrm>
            <a:off x="0" y="6517566"/>
            <a:ext cx="3287486" cy="307777"/>
          </a:xfrm>
          <a:prstGeom prst="rect">
            <a:avLst/>
          </a:prstGeom>
          <a:noFill/>
        </p:spPr>
        <p:txBody>
          <a:bodyPr wrap="square" rtlCol="0">
            <a:spAutoFit/>
          </a:bodyPr>
          <a:lstStyle/>
          <a:p>
            <a:r>
              <a:rPr lang="en-US" sz="1400" dirty="0">
                <a:solidFill>
                  <a:schemeClr val="bg1"/>
                </a:solidFill>
              </a:rPr>
              <a:t>John 10:2-5</a:t>
            </a:r>
          </a:p>
        </p:txBody>
      </p:sp>
      <p:grpSp>
        <p:nvGrpSpPr>
          <p:cNvPr id="11" name="Group 10"/>
          <p:cNvGrpSpPr/>
          <p:nvPr/>
        </p:nvGrpSpPr>
        <p:grpSpPr>
          <a:xfrm>
            <a:off x="8380720" y="811441"/>
            <a:ext cx="3542906" cy="5600636"/>
            <a:chOff x="8346622" y="644719"/>
            <a:chExt cx="3542906" cy="5600636"/>
          </a:xfrm>
        </p:grpSpPr>
        <p:sp>
          <p:nvSpPr>
            <p:cNvPr id="9" name="TextBox 8"/>
            <p:cNvSpPr txBox="1"/>
            <p:nvPr/>
          </p:nvSpPr>
          <p:spPr>
            <a:xfrm>
              <a:off x="8602042" y="3429000"/>
              <a:ext cx="3287486" cy="461665"/>
            </a:xfrm>
            <a:prstGeom prst="rect">
              <a:avLst/>
            </a:prstGeom>
            <a:noFill/>
          </p:spPr>
          <p:txBody>
            <a:bodyPr wrap="square" rtlCol="0">
              <a:spAutoFit/>
            </a:bodyPr>
            <a:lstStyle/>
            <a:p>
              <a:pPr algn="ctr"/>
              <a:r>
                <a:rPr lang="en-US" sz="2400" dirty="0">
                  <a:solidFill>
                    <a:schemeClr val="bg1"/>
                  </a:solidFill>
                </a:rPr>
                <a:t>He leads His sheep</a:t>
              </a:r>
            </a:p>
          </p:txBody>
        </p:sp>
        <p:pic>
          <p:nvPicPr>
            <p:cNvPr id="7174" name="Picture 6" descr="Image result for jesus and sheepfold"/>
            <p:cNvPicPr>
              <a:picLocks noChangeAspect="1" noChangeArrowheads="1"/>
            </p:cNvPicPr>
            <p:nvPr/>
          </p:nvPicPr>
          <p:blipFill rotWithShape="1">
            <a:blip r:embed="rId3">
              <a:extLst>
                <a:ext uri="{28A0092B-C50C-407E-A947-70E740481C1C}">
                  <a14:useLocalDpi xmlns:a14="http://schemas.microsoft.com/office/drawing/2010/main" val="0"/>
                </a:ext>
              </a:extLst>
            </a:blip>
            <a:srcRect r="1528" b="6817"/>
            <a:stretch/>
          </p:blipFill>
          <p:spPr bwMode="auto">
            <a:xfrm>
              <a:off x="8346622" y="644719"/>
              <a:ext cx="3507921" cy="250294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following jes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8792" y="4086489"/>
              <a:ext cx="3031126" cy="21588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453492" y="798816"/>
            <a:ext cx="3287486" cy="5797927"/>
            <a:chOff x="437016" y="719639"/>
            <a:chExt cx="3287486" cy="5797927"/>
          </a:xfrm>
        </p:grpSpPr>
        <p:sp>
          <p:nvSpPr>
            <p:cNvPr id="5" name="TextBox 4"/>
            <p:cNvSpPr txBox="1"/>
            <p:nvPr/>
          </p:nvSpPr>
          <p:spPr>
            <a:xfrm>
              <a:off x="437016" y="2822884"/>
              <a:ext cx="3287486" cy="461665"/>
            </a:xfrm>
            <a:prstGeom prst="rect">
              <a:avLst/>
            </a:prstGeom>
            <a:noFill/>
          </p:spPr>
          <p:txBody>
            <a:bodyPr wrap="square" rtlCol="0">
              <a:spAutoFit/>
            </a:bodyPr>
            <a:lstStyle/>
            <a:p>
              <a:pPr algn="ctr"/>
              <a:r>
                <a:rPr lang="en-US" sz="2400" dirty="0">
                  <a:solidFill>
                    <a:schemeClr val="bg1"/>
                  </a:solidFill>
                </a:rPr>
                <a:t>He enters by the door</a:t>
              </a:r>
            </a:p>
          </p:txBody>
        </p:sp>
        <p:pic>
          <p:nvPicPr>
            <p:cNvPr id="7172" name="Picture 4" descr="Image result for jesus opens do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900" y="3362308"/>
              <a:ext cx="2368097" cy="315525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mage result for sheepfold jes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460" y="719639"/>
              <a:ext cx="2664597" cy="19954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4063669" y="1074491"/>
            <a:ext cx="3973617" cy="5682143"/>
            <a:chOff x="4063669" y="1074491"/>
            <a:chExt cx="3973617" cy="5682143"/>
          </a:xfrm>
        </p:grpSpPr>
        <p:sp>
          <p:nvSpPr>
            <p:cNvPr id="8" name="TextBox 7"/>
            <p:cNvSpPr txBox="1"/>
            <p:nvPr/>
          </p:nvSpPr>
          <p:spPr>
            <a:xfrm>
              <a:off x="4504191" y="3094467"/>
              <a:ext cx="3287486" cy="461665"/>
            </a:xfrm>
            <a:prstGeom prst="rect">
              <a:avLst/>
            </a:prstGeom>
            <a:noFill/>
          </p:spPr>
          <p:txBody>
            <a:bodyPr wrap="square" rtlCol="0">
              <a:spAutoFit/>
            </a:bodyPr>
            <a:lstStyle/>
            <a:p>
              <a:pPr algn="ctr"/>
              <a:r>
                <a:rPr lang="en-US" sz="2400" dirty="0">
                  <a:solidFill>
                    <a:schemeClr val="bg1"/>
                  </a:solidFill>
                </a:rPr>
                <a:t>He calls us by name</a:t>
              </a:r>
            </a:p>
          </p:txBody>
        </p:sp>
        <p:pic>
          <p:nvPicPr>
            <p:cNvPr id="7178" name="Picture 10" descr="Image result for jesus calls u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7512" y="1074491"/>
              <a:ext cx="2946854" cy="196109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4063669" y="3949716"/>
              <a:ext cx="3973617" cy="2806918"/>
              <a:chOff x="4063669" y="3949716"/>
              <a:chExt cx="3973617" cy="2806918"/>
            </a:xfrm>
          </p:grpSpPr>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4411" y="3949716"/>
                <a:ext cx="3952875" cy="2628900"/>
              </a:xfrm>
              <a:prstGeom prst="rect">
                <a:avLst/>
              </a:prstGeom>
            </p:spPr>
          </p:pic>
          <p:sp>
            <p:nvSpPr>
              <p:cNvPr id="21" name="TextBox 20"/>
              <p:cNvSpPr txBox="1"/>
              <p:nvPr/>
            </p:nvSpPr>
            <p:spPr>
              <a:xfrm>
                <a:off x="4063669" y="6495024"/>
                <a:ext cx="3287486" cy="261610"/>
              </a:xfrm>
              <a:prstGeom prst="rect">
                <a:avLst/>
              </a:prstGeom>
              <a:noFill/>
            </p:spPr>
            <p:txBody>
              <a:bodyPr wrap="square" rtlCol="0">
                <a:spAutoFit/>
              </a:bodyPr>
              <a:lstStyle/>
              <a:p>
                <a:r>
                  <a:rPr lang="en-US" sz="1100" dirty="0" err="1">
                    <a:solidFill>
                      <a:schemeClr val="bg1"/>
                    </a:solidFill>
                  </a:rPr>
                  <a:t>Yongsung</a:t>
                </a:r>
                <a:r>
                  <a:rPr lang="en-US" sz="1100" dirty="0">
                    <a:solidFill>
                      <a:schemeClr val="bg1"/>
                    </a:solidFill>
                  </a:rPr>
                  <a:t> Kim</a:t>
                </a:r>
              </a:p>
            </p:txBody>
          </p:sp>
        </p:grpSp>
      </p:grpSp>
    </p:spTree>
    <p:extLst>
      <p:ext uri="{BB962C8B-B14F-4D97-AF65-F5344CB8AC3E}">
        <p14:creationId xmlns:p14="http://schemas.microsoft.com/office/powerpoint/2010/main" val="195861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82" y="-128954"/>
            <a:ext cx="12308082" cy="69933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8174" y="1668750"/>
            <a:ext cx="4096552" cy="3477875"/>
          </a:xfrm>
          <a:prstGeom prst="rect">
            <a:avLst/>
          </a:prstGeom>
          <a:noFill/>
        </p:spPr>
        <p:txBody>
          <a:bodyPr wrap="square" rtlCol="0">
            <a:spAutoFit/>
          </a:bodyPr>
          <a:lstStyle/>
          <a:p>
            <a:r>
              <a:rPr lang="en-US" sz="2000" dirty="0">
                <a:solidFill>
                  <a:schemeClr val="bg1"/>
                </a:solidFill>
              </a:rPr>
              <a:t>Shepherds in Israel stood at the entrance of a sheepfold and inspected each sheep as it entered, treating injuries as needed. </a:t>
            </a:r>
          </a:p>
          <a:p>
            <a:endParaRPr lang="en-US" sz="2000" dirty="0">
              <a:solidFill>
                <a:schemeClr val="bg1"/>
              </a:solidFill>
            </a:endParaRPr>
          </a:p>
          <a:p>
            <a:r>
              <a:rPr lang="en-US" sz="2000" dirty="0">
                <a:solidFill>
                  <a:schemeClr val="bg1"/>
                </a:solidFill>
              </a:rPr>
              <a:t>After the sheep were gathered in the enclosure for the night, the shepherd would lie down to sleep in the entrance, barring the way so predators or thieves could not hurt the sheep. </a:t>
            </a:r>
          </a:p>
        </p:txBody>
      </p:sp>
      <p:sp>
        <p:nvSpPr>
          <p:cNvPr id="6" name="TextBox 5"/>
          <p:cNvSpPr txBox="1"/>
          <p:nvPr/>
        </p:nvSpPr>
        <p:spPr>
          <a:xfrm>
            <a:off x="0" y="76955"/>
            <a:ext cx="12192000" cy="1015663"/>
          </a:xfrm>
          <a:prstGeom prst="rect">
            <a:avLst/>
          </a:prstGeom>
          <a:noFill/>
        </p:spPr>
        <p:txBody>
          <a:bodyPr wrap="square" rtlCol="0">
            <a:spAutoFit/>
          </a:bodyPr>
          <a:lstStyle/>
          <a:p>
            <a:pPr algn="ctr"/>
            <a:r>
              <a:rPr lang="en-US" sz="6000" dirty="0">
                <a:solidFill>
                  <a:schemeClr val="bg1"/>
                </a:solidFill>
                <a:latin typeface="Lucida Sans Unicode" panose="020B0602030504020204" pitchFamily="34" charset="0"/>
                <a:cs typeface="Lucida Sans Unicode" panose="020B0602030504020204" pitchFamily="34" charset="0"/>
              </a:rPr>
              <a:t>I Am The Door</a:t>
            </a:r>
            <a:endParaRPr lang="en-US" sz="4400" dirty="0">
              <a:solidFill>
                <a:schemeClr val="bg1"/>
              </a:solidFill>
              <a:latin typeface="Lucida Sans Unicode" panose="020B0602030504020204" pitchFamily="34" charset="0"/>
              <a:cs typeface="Lucida Sans Unicode" panose="020B0602030504020204" pitchFamily="34" charset="0"/>
            </a:endParaRPr>
          </a:p>
        </p:txBody>
      </p:sp>
      <p:sp>
        <p:nvSpPr>
          <p:cNvPr id="2" name="Rectangle 1"/>
          <p:cNvSpPr/>
          <p:nvPr/>
        </p:nvSpPr>
        <p:spPr>
          <a:xfrm>
            <a:off x="11633168" y="6412077"/>
            <a:ext cx="442750" cy="369332"/>
          </a:xfrm>
          <a:prstGeom prst="rect">
            <a:avLst/>
          </a:prstGeom>
        </p:spPr>
        <p:txBody>
          <a:bodyPr wrap="none">
            <a:spAutoFit/>
          </a:bodyPr>
          <a:lstStyle/>
          <a:p>
            <a:r>
              <a:rPr lang="en-US" dirty="0">
                <a:solidFill>
                  <a:schemeClr val="bg1"/>
                </a:solidFill>
              </a:rPr>
              <a:t>(2)</a:t>
            </a:r>
          </a:p>
        </p:txBody>
      </p:sp>
      <p:pic>
        <p:nvPicPr>
          <p:cNvPr id="10242" name="Picture 2" descr="Image result for sheepfold j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808" y="1227340"/>
            <a:ext cx="7223018" cy="36115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51287" y="5414981"/>
            <a:ext cx="8388220" cy="1200329"/>
          </a:xfrm>
          <a:prstGeom prst="rect">
            <a:avLst/>
          </a:prstGeom>
        </p:spPr>
        <p:txBody>
          <a:bodyPr wrap="square">
            <a:spAutoFit/>
          </a:bodyPr>
          <a:lstStyle/>
          <a:p>
            <a:r>
              <a:rPr lang="en-US" sz="2400" b="0" i="0" dirty="0">
                <a:solidFill>
                  <a:schemeClr val="bg1"/>
                </a:solidFill>
                <a:effectLst/>
                <a:latin typeface="Abadi" panose="020B0604020104020204" pitchFamily="34" charset="0"/>
              </a:rPr>
              <a:t> “I am the door,” makes clear that He was willing to “lay down [His] life for the sheep”, and that He ultimately will decide who will enter the kingdom of heaven.</a:t>
            </a:r>
            <a:endParaRPr lang="en-US" sz="2400" dirty="0">
              <a:solidFill>
                <a:schemeClr val="bg1"/>
              </a:solidFill>
            </a:endParaRPr>
          </a:p>
        </p:txBody>
      </p:sp>
      <p:sp>
        <p:nvSpPr>
          <p:cNvPr id="4" name="Rectangle 3"/>
          <p:cNvSpPr/>
          <p:nvPr/>
        </p:nvSpPr>
        <p:spPr>
          <a:xfrm>
            <a:off x="0" y="6460417"/>
            <a:ext cx="1582484" cy="369332"/>
          </a:xfrm>
          <a:prstGeom prst="rect">
            <a:avLst/>
          </a:prstGeom>
        </p:spPr>
        <p:txBody>
          <a:bodyPr wrap="none">
            <a:spAutoFit/>
          </a:bodyPr>
          <a:lstStyle/>
          <a:p>
            <a:r>
              <a:rPr lang="en-US" b="0" i="0" u="none" strike="noStrike" dirty="0">
                <a:solidFill>
                  <a:schemeClr val="bg1"/>
                </a:solidFill>
                <a:effectLst/>
                <a:latin typeface="Abadi" panose="020B0604020104020204" pitchFamily="34" charset="0"/>
              </a:rPr>
              <a:t>John 10:7, 15</a:t>
            </a:r>
            <a:endParaRPr lang="en-US" dirty="0"/>
          </a:p>
        </p:txBody>
      </p:sp>
    </p:spTree>
    <p:extLst>
      <p:ext uri="{BB962C8B-B14F-4D97-AF65-F5344CB8AC3E}">
        <p14:creationId xmlns:p14="http://schemas.microsoft.com/office/powerpoint/2010/main" val="419825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keeping the feast of tabernacle l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04726" y="3516086"/>
            <a:ext cx="8904514" cy="3046988"/>
          </a:xfrm>
          <a:prstGeom prst="rect">
            <a:avLst/>
          </a:prstGeom>
        </p:spPr>
        <p:txBody>
          <a:bodyPr wrap="square">
            <a:spAutoFit/>
          </a:bodyPr>
          <a:lstStyle/>
          <a:p>
            <a:r>
              <a:rPr lang="en-US" sz="3200" dirty="0">
                <a:solidFill>
                  <a:schemeClr val="bg1"/>
                </a:solidFill>
              </a:rPr>
              <a:t>	Zechariah in prophetic imagery represents the nations as coming up to Jerusalem to keep the Feast of Tabernacles and described the curse that should fall on those who did not come.</a:t>
            </a:r>
          </a:p>
          <a:p>
            <a:endParaRPr lang="en-US" sz="3200" dirty="0">
              <a:solidFill>
                <a:schemeClr val="bg1"/>
              </a:solidFill>
            </a:endParaRPr>
          </a:p>
          <a:p>
            <a:r>
              <a:rPr lang="en-US" sz="3200" dirty="0">
                <a:solidFill>
                  <a:schemeClr val="bg1"/>
                </a:solidFill>
              </a:rPr>
              <a:t>			Zechariah 14:16-19</a:t>
            </a:r>
          </a:p>
        </p:txBody>
      </p:sp>
      <p:grpSp>
        <p:nvGrpSpPr>
          <p:cNvPr id="5" name="Group 4"/>
          <p:cNvGrpSpPr/>
          <p:nvPr/>
        </p:nvGrpSpPr>
        <p:grpSpPr>
          <a:xfrm>
            <a:off x="759481" y="3127169"/>
            <a:ext cx="1624490" cy="3435905"/>
            <a:chOff x="6313364" y="2072267"/>
            <a:chExt cx="1866386" cy="3947532"/>
          </a:xfrm>
        </p:grpSpPr>
        <p:sp>
          <p:nvSpPr>
            <p:cNvPr id="6" name="Oval 5"/>
            <p:cNvSpPr/>
            <p:nvPr/>
          </p:nvSpPr>
          <p:spPr>
            <a:xfrm rot="18242526">
              <a:off x="7827446" y="4432026"/>
              <a:ext cx="347472" cy="35713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313364" y="4363059"/>
              <a:ext cx="314713" cy="46741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Manual Operation 7"/>
            <p:cNvSpPr/>
            <p:nvPr/>
          </p:nvSpPr>
          <p:spPr>
            <a:xfrm rot="12217775">
              <a:off x="6478214" y="3195841"/>
              <a:ext cx="529547" cy="1494369"/>
            </a:xfrm>
            <a:prstGeom prst="flowChartManualOperation">
              <a:avLst/>
            </a:prstGeom>
            <a:solidFill>
              <a:srgbClr val="E7BE6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p:cNvSpPr/>
            <p:nvPr/>
          </p:nvSpPr>
          <p:spPr>
            <a:xfrm rot="9181948" flipH="1">
              <a:off x="7384808" y="3276269"/>
              <a:ext cx="537366" cy="1414689"/>
            </a:xfrm>
            <a:prstGeom prst="flowChartManualOperation">
              <a:avLst/>
            </a:prstGeom>
            <a:solidFill>
              <a:srgbClr val="E7BE6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775157" y="5659170"/>
              <a:ext cx="502639" cy="333868"/>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111164" y="5685931"/>
              <a:ext cx="502639" cy="333868"/>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p:cNvSpPr/>
            <p:nvPr/>
          </p:nvSpPr>
          <p:spPr>
            <a:xfrm rot="20835976" flipH="1">
              <a:off x="7244076" y="2222461"/>
              <a:ext cx="808215" cy="1596437"/>
            </a:xfrm>
            <a:prstGeom prst="cloud">
              <a:avLst/>
            </a:prstGeom>
            <a:solidFill>
              <a:srgbClr val="8C430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p:cNvSpPr/>
            <p:nvPr/>
          </p:nvSpPr>
          <p:spPr>
            <a:xfrm rot="10800000">
              <a:off x="6680756" y="3255991"/>
              <a:ext cx="1003214" cy="2364639"/>
            </a:xfrm>
            <a:prstGeom prst="flowChartManualOperation">
              <a:avLst/>
            </a:prstGeom>
            <a:solidFill>
              <a:srgbClr val="E7BE6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680756" y="5583656"/>
              <a:ext cx="997070" cy="224657"/>
            </a:xfrm>
            <a:prstGeom prst="rect">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Extract 14"/>
            <p:cNvSpPr/>
            <p:nvPr/>
          </p:nvSpPr>
          <p:spPr>
            <a:xfrm rot="10800000">
              <a:off x="6972623" y="3243716"/>
              <a:ext cx="439810" cy="515270"/>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Cloud 15"/>
            <p:cNvSpPr/>
            <p:nvPr/>
          </p:nvSpPr>
          <p:spPr>
            <a:xfrm rot="764024">
              <a:off x="6338226" y="2236455"/>
              <a:ext cx="953813" cy="1656127"/>
            </a:xfrm>
            <a:prstGeom prst="cloud">
              <a:avLst/>
            </a:prstGeom>
            <a:solidFill>
              <a:srgbClr val="8C430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763918" y="2215180"/>
              <a:ext cx="816787" cy="13254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loud 17"/>
            <p:cNvSpPr/>
            <p:nvPr/>
          </p:nvSpPr>
          <p:spPr>
            <a:xfrm rot="16200000" flipH="1">
              <a:off x="6954375" y="1734654"/>
              <a:ext cx="517973" cy="1256596"/>
            </a:xfrm>
            <a:prstGeom prst="cloud">
              <a:avLst/>
            </a:prstGeom>
            <a:solidFill>
              <a:srgbClr val="8C430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769239" y="4515528"/>
              <a:ext cx="851856" cy="163352"/>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99"/>
            <p:cNvGrpSpPr/>
            <p:nvPr/>
          </p:nvGrpSpPr>
          <p:grpSpPr>
            <a:xfrm>
              <a:off x="7392215" y="4434289"/>
              <a:ext cx="546231" cy="1421573"/>
              <a:chOff x="5029205" y="1676401"/>
              <a:chExt cx="982013" cy="1407436"/>
            </a:xfrm>
            <a:solidFill>
              <a:srgbClr val="996633"/>
            </a:solidFill>
          </p:grpSpPr>
          <p:sp>
            <p:nvSpPr>
              <p:cNvPr id="23" name="Diagonal Stripe 22"/>
              <p:cNvSpPr/>
              <p:nvPr/>
            </p:nvSpPr>
            <p:spPr>
              <a:xfrm rot="19468279">
                <a:off x="5401618" y="1834736"/>
                <a:ext cx="609600" cy="1143000"/>
              </a:xfrm>
              <a:prstGeom prst="diagStrip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p:cNvSpPr/>
              <p:nvPr/>
            </p:nvSpPr>
            <p:spPr>
              <a:xfrm rot="20963615">
                <a:off x="5066204" y="1940837"/>
                <a:ext cx="609600" cy="1143000"/>
              </a:xfrm>
              <a:prstGeom prst="diagStrip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ounded Rectangle 24"/>
              <p:cNvSpPr/>
              <p:nvPr/>
            </p:nvSpPr>
            <p:spPr>
              <a:xfrm>
                <a:off x="5029205" y="1676401"/>
                <a:ext cx="548640" cy="334109"/>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ounded Rectangle 20"/>
            <p:cNvSpPr/>
            <p:nvPr/>
          </p:nvSpPr>
          <p:spPr>
            <a:xfrm>
              <a:off x="6580124" y="2325437"/>
              <a:ext cx="1261535" cy="191081"/>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Diagonal Corner Rectangle 21"/>
            <p:cNvSpPr/>
            <p:nvPr/>
          </p:nvSpPr>
          <p:spPr>
            <a:xfrm>
              <a:off x="6460569" y="2072267"/>
              <a:ext cx="1469196" cy="269849"/>
            </a:xfrm>
            <a:prstGeom prst="snip2DiagRect">
              <a:avLst>
                <a:gd name="adj1" fmla="val 50000"/>
                <a:gd name="adj2" fmla="val 50000"/>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9470571" y="5402113"/>
            <a:ext cx="1382486" cy="1200329"/>
          </a:xfrm>
          <a:prstGeom prst="rect">
            <a:avLst/>
          </a:prstGeom>
          <a:noFill/>
        </p:spPr>
        <p:txBody>
          <a:bodyPr wrap="square" rtlCol="0">
            <a:spAutoFit/>
          </a:bodyPr>
          <a:lstStyle/>
          <a:p>
            <a:pPr algn="ctr"/>
            <a:r>
              <a:rPr lang="en-US" sz="2400" b="1" dirty="0">
                <a:ln>
                  <a:solidFill>
                    <a:srgbClr val="FF0000"/>
                  </a:solidFill>
                </a:ln>
                <a:solidFill>
                  <a:srgbClr val="FF0000"/>
                </a:solidFill>
              </a:rPr>
              <a:t>No rain and plagues</a:t>
            </a:r>
          </a:p>
        </p:txBody>
      </p:sp>
    </p:spTree>
    <p:extLst>
      <p:ext uri="{BB962C8B-B14F-4D97-AF65-F5344CB8AC3E}">
        <p14:creationId xmlns:p14="http://schemas.microsoft.com/office/powerpoint/2010/main" val="370927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41660" y="397217"/>
            <a:ext cx="4966712" cy="5632311"/>
          </a:xfrm>
          <a:prstGeom prst="rect">
            <a:avLst/>
          </a:prstGeom>
          <a:noFill/>
        </p:spPr>
        <p:txBody>
          <a:bodyPr wrap="square" rtlCol="0">
            <a:spAutoFit/>
          </a:bodyPr>
          <a:lstStyle/>
          <a:p>
            <a:r>
              <a:rPr lang="en-US" sz="2400" dirty="0">
                <a:solidFill>
                  <a:schemeClr val="bg1"/>
                </a:solidFill>
              </a:rPr>
              <a:t>“He waits for you ‘with open arms.’ That imagery is too powerful to brush aside. … </a:t>
            </a:r>
          </a:p>
          <a:p>
            <a:endParaRPr lang="en-US" sz="2400" dirty="0">
              <a:solidFill>
                <a:schemeClr val="bg1"/>
              </a:solidFill>
            </a:endParaRPr>
          </a:p>
          <a:p>
            <a:r>
              <a:rPr lang="en-US" sz="2400" dirty="0">
                <a:solidFill>
                  <a:schemeClr val="bg1"/>
                </a:solidFill>
              </a:rPr>
              <a:t>It is imagery that should work itself into the very center core of one’s mind—a rendezvous impending, a moment in time and space, the likes of which there is no other. </a:t>
            </a:r>
          </a:p>
          <a:p>
            <a:endParaRPr lang="en-US" sz="2400" dirty="0">
              <a:solidFill>
                <a:schemeClr val="bg1"/>
              </a:solidFill>
            </a:endParaRPr>
          </a:p>
          <a:p>
            <a:r>
              <a:rPr lang="en-US" sz="2400" dirty="0">
                <a:solidFill>
                  <a:schemeClr val="bg1"/>
                </a:solidFill>
              </a:rPr>
              <a:t>And that rendezvous is a reality. I certify that to you. </a:t>
            </a:r>
          </a:p>
          <a:p>
            <a:endParaRPr lang="en-US" sz="2400" dirty="0">
              <a:solidFill>
                <a:schemeClr val="bg1"/>
              </a:solidFill>
            </a:endParaRPr>
          </a:p>
          <a:p>
            <a:r>
              <a:rPr lang="en-US" sz="2400" dirty="0">
                <a:solidFill>
                  <a:schemeClr val="bg1"/>
                </a:solidFill>
              </a:rPr>
              <a:t>He does wait for us with open arms, because his love of us is perfect.”</a:t>
            </a:r>
          </a:p>
        </p:txBody>
      </p:sp>
      <p:sp>
        <p:nvSpPr>
          <p:cNvPr id="2" name="Rectangle 1"/>
          <p:cNvSpPr/>
          <p:nvPr/>
        </p:nvSpPr>
        <p:spPr>
          <a:xfrm>
            <a:off x="11633168" y="6412077"/>
            <a:ext cx="442750" cy="369332"/>
          </a:xfrm>
          <a:prstGeom prst="rect">
            <a:avLst/>
          </a:prstGeom>
        </p:spPr>
        <p:txBody>
          <a:bodyPr wrap="none">
            <a:spAutoFit/>
          </a:bodyPr>
          <a:lstStyle/>
          <a:p>
            <a:r>
              <a:rPr lang="en-US" dirty="0">
                <a:solidFill>
                  <a:schemeClr val="bg1"/>
                </a:solidFill>
              </a:rPr>
              <a:t>(4)</a:t>
            </a:r>
          </a:p>
        </p:txBody>
      </p:sp>
      <p:sp>
        <p:nvSpPr>
          <p:cNvPr id="4" name="Rectangle 3"/>
          <p:cNvSpPr/>
          <p:nvPr/>
        </p:nvSpPr>
        <p:spPr>
          <a:xfrm>
            <a:off x="0" y="6460417"/>
            <a:ext cx="1582484" cy="369332"/>
          </a:xfrm>
          <a:prstGeom prst="rect">
            <a:avLst/>
          </a:prstGeom>
        </p:spPr>
        <p:txBody>
          <a:bodyPr wrap="none">
            <a:spAutoFit/>
          </a:bodyPr>
          <a:lstStyle/>
          <a:p>
            <a:r>
              <a:rPr lang="en-US" b="0" i="0" u="none" strike="noStrike" dirty="0">
                <a:solidFill>
                  <a:schemeClr val="bg1"/>
                </a:solidFill>
                <a:effectLst/>
                <a:latin typeface="Abadi" panose="020B0604020104020204" pitchFamily="34" charset="0"/>
              </a:rPr>
              <a:t>John 10:7, 15</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25" y="135193"/>
            <a:ext cx="1110995" cy="1390407"/>
          </a:xfrm>
          <a:prstGeom prst="rect">
            <a:avLst/>
          </a:prstGeom>
        </p:spPr>
      </p:pic>
      <p:grpSp>
        <p:nvGrpSpPr>
          <p:cNvPr id="9" name="Group 8"/>
          <p:cNvGrpSpPr/>
          <p:nvPr/>
        </p:nvGrpSpPr>
        <p:grpSpPr>
          <a:xfrm>
            <a:off x="7108372" y="635088"/>
            <a:ext cx="4359088" cy="5587824"/>
            <a:chOff x="6786286" y="55148"/>
            <a:chExt cx="4927490" cy="6316447"/>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607" y="742316"/>
              <a:ext cx="3854849" cy="4942114"/>
            </a:xfrm>
            <a:prstGeom prst="rect">
              <a:avLst/>
            </a:prstGeom>
          </p:spPr>
        </p:pic>
        <p:pic>
          <p:nvPicPr>
            <p:cNvPr id="11266" name="Picture 2" descr="Image result for fram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6286" y="55148"/>
              <a:ext cx="4927490" cy="63164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897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76955"/>
            <a:ext cx="12192000" cy="1015663"/>
          </a:xfrm>
          <a:prstGeom prst="rect">
            <a:avLst/>
          </a:prstGeom>
          <a:noFill/>
        </p:spPr>
        <p:txBody>
          <a:bodyPr wrap="square" rtlCol="0">
            <a:spAutoFit/>
          </a:bodyPr>
          <a:lstStyle/>
          <a:p>
            <a:pPr algn="ctr"/>
            <a:r>
              <a:rPr lang="en-US" sz="6000" dirty="0">
                <a:solidFill>
                  <a:schemeClr val="bg1"/>
                </a:solidFill>
                <a:latin typeface="Lucida Sans Unicode" panose="020B0602030504020204" pitchFamily="34" charset="0"/>
                <a:cs typeface="Lucida Sans Unicode" panose="020B0602030504020204" pitchFamily="34" charset="0"/>
              </a:rPr>
              <a:t>Strangers In A Sheepfold</a:t>
            </a:r>
            <a:endParaRPr lang="en-US" sz="4400" dirty="0">
              <a:solidFill>
                <a:schemeClr val="bg1"/>
              </a:solidFill>
              <a:latin typeface="Lucida Sans Unicode" panose="020B0602030504020204" pitchFamily="34" charset="0"/>
              <a:cs typeface="Lucida Sans Unicode" panose="020B0602030504020204" pitchFamily="34" charset="0"/>
            </a:endParaRPr>
          </a:p>
        </p:txBody>
      </p:sp>
      <p:sp>
        <p:nvSpPr>
          <p:cNvPr id="10" name="TextBox 9"/>
          <p:cNvSpPr txBox="1"/>
          <p:nvPr/>
        </p:nvSpPr>
        <p:spPr>
          <a:xfrm>
            <a:off x="0" y="6517566"/>
            <a:ext cx="3287486" cy="307777"/>
          </a:xfrm>
          <a:prstGeom prst="rect">
            <a:avLst/>
          </a:prstGeom>
          <a:noFill/>
        </p:spPr>
        <p:txBody>
          <a:bodyPr wrap="square" rtlCol="0">
            <a:spAutoFit/>
          </a:bodyPr>
          <a:lstStyle/>
          <a:p>
            <a:r>
              <a:rPr lang="en-US" sz="1400" dirty="0">
                <a:solidFill>
                  <a:schemeClr val="bg1"/>
                </a:solidFill>
              </a:rPr>
              <a:t>John 10:6</a:t>
            </a:r>
          </a:p>
        </p:txBody>
      </p:sp>
      <p:sp>
        <p:nvSpPr>
          <p:cNvPr id="7" name="Rectangle 6"/>
          <p:cNvSpPr/>
          <p:nvPr/>
        </p:nvSpPr>
        <p:spPr>
          <a:xfrm>
            <a:off x="609600" y="1997982"/>
            <a:ext cx="6096000" cy="1200329"/>
          </a:xfrm>
          <a:prstGeom prst="rect">
            <a:avLst/>
          </a:prstGeom>
        </p:spPr>
        <p:txBody>
          <a:bodyPr>
            <a:spAutoFit/>
          </a:bodyPr>
          <a:lstStyle/>
          <a:p>
            <a:r>
              <a:rPr lang="en-US" b="0" i="0" dirty="0">
                <a:solidFill>
                  <a:schemeClr val="bg1"/>
                </a:solidFill>
                <a:effectLst/>
                <a:latin typeface="Abadi" panose="020B0604020104020204" pitchFamily="34" charset="0"/>
              </a:rPr>
              <a:t>“At night shepherds would bring their sheep to a corral called a sheepfold. High walls surrounded the sheepfold, and thorns were placed on top of these walls to prevent wild animals and thieves from climbing over.</a:t>
            </a:r>
            <a:endParaRPr lang="en-US" dirty="0">
              <a:solidFill>
                <a:schemeClr val="bg1"/>
              </a:solidFill>
            </a:endParaRPr>
          </a:p>
        </p:txBody>
      </p:sp>
      <p:sp>
        <p:nvSpPr>
          <p:cNvPr id="14" name="Rectangle 13"/>
          <p:cNvSpPr/>
          <p:nvPr/>
        </p:nvSpPr>
        <p:spPr>
          <a:xfrm>
            <a:off x="4920341" y="4783010"/>
            <a:ext cx="6988629" cy="1477328"/>
          </a:xfrm>
          <a:prstGeom prst="rect">
            <a:avLst/>
          </a:prstGeom>
        </p:spPr>
        <p:txBody>
          <a:bodyPr wrap="square">
            <a:spAutoFit/>
          </a:bodyPr>
          <a:lstStyle/>
          <a:p>
            <a:r>
              <a:rPr lang="en-US" b="0" i="0" dirty="0">
                <a:solidFill>
                  <a:schemeClr val="bg1"/>
                </a:solidFill>
                <a:effectLst/>
                <a:latin typeface="Abadi" panose="020B0604020104020204" pitchFamily="34" charset="0"/>
              </a:rPr>
              <a:t>“Sometimes, however, a wild animal driven by hunger would leap over the walls into the midst of the sheep, frightening them.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Such a situation separated the true shepherd—one who loved his sheep—from the hireling—one who worked only for pay and duty.”</a:t>
            </a:r>
            <a:endParaRPr lang="en-US" dirty="0">
              <a:solidFill>
                <a:schemeClr val="bg1"/>
              </a:solidFill>
            </a:endParaRPr>
          </a:p>
        </p:txBody>
      </p:sp>
      <p:pic>
        <p:nvPicPr>
          <p:cNvPr id="8194" name="Picture 2" descr="Image result for wolves in sheepfo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25" y="4000481"/>
            <a:ext cx="3333750" cy="226695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wolf attack shee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496629"/>
            <a:ext cx="4036332" cy="268871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1633168" y="6412077"/>
            <a:ext cx="442750" cy="369332"/>
          </a:xfrm>
          <a:prstGeom prst="rect">
            <a:avLst/>
          </a:prstGeom>
        </p:spPr>
        <p:txBody>
          <a:bodyPr wrap="none">
            <a:spAutoFit/>
          </a:bodyPr>
          <a:lstStyle/>
          <a:p>
            <a:r>
              <a:rPr lang="en-US" dirty="0">
                <a:solidFill>
                  <a:schemeClr val="bg1"/>
                </a:solidFill>
              </a:rPr>
              <a:t>(3)</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371" y="154352"/>
            <a:ext cx="915271" cy="1294917"/>
          </a:xfrm>
          <a:prstGeom prst="rect">
            <a:avLst/>
          </a:prstGeom>
        </p:spPr>
      </p:pic>
    </p:spTree>
    <p:extLst>
      <p:ext uri="{BB962C8B-B14F-4D97-AF65-F5344CB8AC3E}">
        <p14:creationId xmlns:p14="http://schemas.microsoft.com/office/powerpoint/2010/main" val="5960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76955"/>
            <a:ext cx="12192000" cy="1015663"/>
          </a:xfrm>
          <a:prstGeom prst="rect">
            <a:avLst/>
          </a:prstGeom>
          <a:noFill/>
        </p:spPr>
        <p:txBody>
          <a:bodyPr wrap="square" rtlCol="0">
            <a:spAutoFit/>
          </a:bodyPr>
          <a:lstStyle/>
          <a:p>
            <a:pPr algn="ctr"/>
            <a:r>
              <a:rPr lang="en-US" sz="6000" dirty="0">
                <a:solidFill>
                  <a:schemeClr val="bg1"/>
                </a:solidFill>
                <a:latin typeface="Lucida Sans Unicode" panose="020B0602030504020204" pitchFamily="34" charset="0"/>
                <a:cs typeface="Lucida Sans Unicode" panose="020B0602030504020204" pitchFamily="34" charset="0"/>
              </a:rPr>
              <a:t>A True Shepherd</a:t>
            </a:r>
            <a:endParaRPr lang="en-US" sz="4400" dirty="0">
              <a:solidFill>
                <a:schemeClr val="bg1"/>
              </a:solidFill>
              <a:latin typeface="Lucida Sans Unicode" panose="020B0602030504020204" pitchFamily="34" charset="0"/>
              <a:cs typeface="Lucida Sans Unicode" panose="020B0602030504020204" pitchFamily="34" charset="0"/>
            </a:endParaRPr>
          </a:p>
        </p:txBody>
      </p:sp>
      <p:sp>
        <p:nvSpPr>
          <p:cNvPr id="10" name="TextBox 9"/>
          <p:cNvSpPr txBox="1"/>
          <p:nvPr/>
        </p:nvSpPr>
        <p:spPr>
          <a:xfrm>
            <a:off x="0" y="6517566"/>
            <a:ext cx="3287486" cy="307777"/>
          </a:xfrm>
          <a:prstGeom prst="rect">
            <a:avLst/>
          </a:prstGeom>
          <a:noFill/>
        </p:spPr>
        <p:txBody>
          <a:bodyPr wrap="square" rtlCol="0">
            <a:spAutoFit/>
          </a:bodyPr>
          <a:lstStyle/>
          <a:p>
            <a:r>
              <a:rPr lang="en-US" sz="1400" dirty="0">
                <a:solidFill>
                  <a:schemeClr val="bg1"/>
                </a:solidFill>
              </a:rPr>
              <a:t>John 10:14, 17-18</a:t>
            </a:r>
          </a:p>
        </p:txBody>
      </p:sp>
      <p:sp>
        <p:nvSpPr>
          <p:cNvPr id="7" name="Rectangle 6"/>
          <p:cNvSpPr/>
          <p:nvPr/>
        </p:nvSpPr>
        <p:spPr>
          <a:xfrm>
            <a:off x="500743" y="1561297"/>
            <a:ext cx="6683827" cy="1938992"/>
          </a:xfrm>
          <a:prstGeom prst="rect">
            <a:avLst/>
          </a:prstGeom>
        </p:spPr>
        <p:txBody>
          <a:bodyPr wrap="square">
            <a:spAutoFit/>
          </a:bodyPr>
          <a:lstStyle/>
          <a:p>
            <a:r>
              <a:rPr lang="en-US" sz="2400" dirty="0">
                <a:solidFill>
                  <a:schemeClr val="bg1"/>
                </a:solidFill>
              </a:rPr>
              <a:t>“The true shepherd was willing to give his life for the sheep. He would go in amongst the sheep and fight for their welfare. The hireling, on the other hand, valued his own personal safety above the sheep and would usually flee from the danger.</a:t>
            </a:r>
          </a:p>
        </p:txBody>
      </p:sp>
      <p:sp>
        <p:nvSpPr>
          <p:cNvPr id="14" name="Rectangle 13"/>
          <p:cNvSpPr/>
          <p:nvPr/>
        </p:nvSpPr>
        <p:spPr>
          <a:xfrm>
            <a:off x="4312558" y="4305403"/>
            <a:ext cx="4662400" cy="2246769"/>
          </a:xfrm>
          <a:prstGeom prst="rect">
            <a:avLst/>
          </a:prstGeom>
        </p:spPr>
        <p:txBody>
          <a:bodyPr wrap="square">
            <a:spAutoFit/>
          </a:bodyPr>
          <a:lstStyle/>
          <a:p>
            <a:r>
              <a:rPr lang="en-US" sz="2000" dirty="0">
                <a:solidFill>
                  <a:schemeClr val="bg1"/>
                </a:solidFill>
              </a:rPr>
              <a:t>“Jesus used this common illustration of his day to declare that He was the Good Shepherd, the True Shepherd. </a:t>
            </a:r>
          </a:p>
          <a:p>
            <a:endParaRPr lang="en-US" sz="2000" dirty="0">
              <a:solidFill>
                <a:schemeClr val="bg1"/>
              </a:solidFill>
            </a:endParaRPr>
          </a:p>
          <a:p>
            <a:r>
              <a:rPr lang="en-US" sz="2000" dirty="0">
                <a:solidFill>
                  <a:schemeClr val="bg1"/>
                </a:solidFill>
              </a:rPr>
              <a:t>Because of His love for His brothers and sisters, </a:t>
            </a:r>
            <a:r>
              <a:rPr lang="en-US" sz="2000" b="1" dirty="0">
                <a:solidFill>
                  <a:schemeClr val="bg1"/>
                </a:solidFill>
              </a:rPr>
              <a:t>He would willingly and voluntarily lay down His life for them</a:t>
            </a:r>
            <a:r>
              <a:rPr lang="en-US" sz="2000" dirty="0">
                <a:solidFill>
                  <a:schemeClr val="bg1"/>
                </a:solidFill>
              </a:rPr>
              <a:t>.” </a:t>
            </a:r>
          </a:p>
        </p:txBody>
      </p:sp>
      <p:sp>
        <p:nvSpPr>
          <p:cNvPr id="9" name="Rectangle 8"/>
          <p:cNvSpPr/>
          <p:nvPr/>
        </p:nvSpPr>
        <p:spPr>
          <a:xfrm>
            <a:off x="11633168" y="6412077"/>
            <a:ext cx="442750" cy="369332"/>
          </a:xfrm>
          <a:prstGeom prst="rect">
            <a:avLst/>
          </a:prstGeom>
        </p:spPr>
        <p:txBody>
          <a:bodyPr wrap="none">
            <a:spAutoFit/>
          </a:bodyPr>
          <a:lstStyle/>
          <a:p>
            <a:r>
              <a:rPr lang="en-US" dirty="0">
                <a:solidFill>
                  <a:schemeClr val="bg1"/>
                </a:solidFill>
              </a:rPr>
              <a:t>(3)</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71" y="154352"/>
            <a:ext cx="915271" cy="1294917"/>
          </a:xfrm>
          <a:prstGeom prst="rect">
            <a:avLst/>
          </a:prstGeom>
        </p:spPr>
      </p:pic>
      <p:pic>
        <p:nvPicPr>
          <p:cNvPr id="9218" name="Picture 2" descr="Image result for jesus the good shepherd"/>
          <p:cNvPicPr>
            <a:picLocks noChangeAspect="1" noChangeArrowheads="1"/>
          </p:cNvPicPr>
          <p:nvPr/>
        </p:nvPicPr>
        <p:blipFill rotWithShape="1">
          <a:blip r:embed="rId4">
            <a:extLst>
              <a:ext uri="{28A0092B-C50C-407E-A947-70E740481C1C}">
                <a14:useLocalDpi xmlns:a14="http://schemas.microsoft.com/office/drawing/2010/main" val="0"/>
              </a:ext>
            </a:extLst>
          </a:blip>
          <a:srcRect r="3712" b="29143"/>
          <a:stretch/>
        </p:blipFill>
        <p:spPr bwMode="auto">
          <a:xfrm>
            <a:off x="1165642" y="3612317"/>
            <a:ext cx="3120015" cy="283454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jesus the good shephe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5312" y="1030926"/>
            <a:ext cx="1766467" cy="288922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jesus and garden of gethsema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6436" y="4196388"/>
            <a:ext cx="3136446" cy="2321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5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Effect transition="in" filter="fade">
                                      <p:cBhvr>
                                        <p:cTn id="9" dur="500"/>
                                        <p:tgtEl>
                                          <p:spTgt spid="92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9222"/>
                                        </p:tgtEl>
                                        <p:attrNameLst>
                                          <p:attrName>style.visibility</p:attrName>
                                        </p:attrNameLst>
                                      </p:cBhvr>
                                      <p:to>
                                        <p:strVal val="visible"/>
                                      </p:to>
                                    </p:set>
                                    <p:animEffect transition="in" filter="fade">
                                      <p:cBhvr>
                                        <p:cTn id="16"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76955"/>
            <a:ext cx="12192000" cy="1015663"/>
          </a:xfrm>
          <a:prstGeom prst="rect">
            <a:avLst/>
          </a:prstGeom>
          <a:noFill/>
        </p:spPr>
        <p:txBody>
          <a:bodyPr wrap="square" rtlCol="0">
            <a:spAutoFit/>
          </a:bodyPr>
          <a:lstStyle/>
          <a:p>
            <a:pPr algn="ctr"/>
            <a:r>
              <a:rPr lang="en-US" sz="6000" dirty="0">
                <a:solidFill>
                  <a:schemeClr val="bg1"/>
                </a:solidFill>
                <a:latin typeface="Lucida Sans Unicode" panose="020B0602030504020204" pitchFamily="34" charset="0"/>
                <a:cs typeface="Lucida Sans Unicode" panose="020B0602030504020204" pitchFamily="34" charset="0"/>
              </a:rPr>
              <a:t>Who Are These Other Sheep?</a:t>
            </a:r>
            <a:endParaRPr lang="en-US" sz="4400" dirty="0">
              <a:solidFill>
                <a:schemeClr val="bg1"/>
              </a:solidFill>
              <a:latin typeface="Lucida Sans Unicode" panose="020B0602030504020204" pitchFamily="34" charset="0"/>
              <a:cs typeface="Lucida Sans Unicode" panose="020B0602030504020204" pitchFamily="34" charset="0"/>
            </a:endParaRPr>
          </a:p>
        </p:txBody>
      </p:sp>
      <p:sp>
        <p:nvSpPr>
          <p:cNvPr id="10" name="TextBox 9"/>
          <p:cNvSpPr txBox="1"/>
          <p:nvPr/>
        </p:nvSpPr>
        <p:spPr>
          <a:xfrm>
            <a:off x="0" y="6517566"/>
            <a:ext cx="3287486" cy="307777"/>
          </a:xfrm>
          <a:prstGeom prst="rect">
            <a:avLst/>
          </a:prstGeom>
          <a:noFill/>
        </p:spPr>
        <p:txBody>
          <a:bodyPr wrap="square" rtlCol="0">
            <a:spAutoFit/>
          </a:bodyPr>
          <a:lstStyle/>
          <a:p>
            <a:r>
              <a:rPr lang="en-US" sz="1400" dirty="0">
                <a:solidFill>
                  <a:schemeClr val="bg1"/>
                </a:solidFill>
              </a:rPr>
              <a:t>John 10:16</a:t>
            </a:r>
          </a:p>
        </p:txBody>
      </p:sp>
      <p:sp>
        <p:nvSpPr>
          <p:cNvPr id="7" name="Rectangle 6"/>
          <p:cNvSpPr/>
          <p:nvPr/>
        </p:nvSpPr>
        <p:spPr>
          <a:xfrm>
            <a:off x="1350326" y="1146296"/>
            <a:ext cx="6901045" cy="3046988"/>
          </a:xfrm>
          <a:prstGeom prst="rect">
            <a:avLst/>
          </a:prstGeom>
        </p:spPr>
        <p:txBody>
          <a:bodyPr wrap="square">
            <a:spAutoFit/>
          </a:bodyPr>
          <a:lstStyle/>
          <a:p>
            <a:r>
              <a:rPr lang="en-US" sz="2400" dirty="0">
                <a:solidFill>
                  <a:schemeClr val="bg1"/>
                </a:solidFill>
              </a:rPr>
              <a:t>When the resurrected Jesus Christ ministered to the Nephites, He told them that they were the ones He had spoken of when He said, </a:t>
            </a:r>
          </a:p>
          <a:p>
            <a:endParaRPr lang="en-US" sz="2400" dirty="0">
              <a:solidFill>
                <a:schemeClr val="bg1"/>
              </a:solidFill>
            </a:endParaRPr>
          </a:p>
          <a:p>
            <a:r>
              <a:rPr lang="en-US" sz="2400" i="1" dirty="0">
                <a:solidFill>
                  <a:srgbClr val="FFFF00"/>
                </a:solidFill>
              </a:rPr>
              <a:t>“Other sheep I have which are not of this fold; them also I must bring, and they shall hear my voice; and there shall be one fold, and one shepherd” </a:t>
            </a:r>
          </a:p>
          <a:p>
            <a:r>
              <a:rPr lang="en-US" sz="2400" i="1" dirty="0">
                <a:solidFill>
                  <a:srgbClr val="FFFF00"/>
                </a:solidFill>
              </a:rPr>
              <a:t>3 Nephi 15:21–24</a:t>
            </a:r>
          </a:p>
        </p:txBody>
      </p:sp>
      <p:sp>
        <p:nvSpPr>
          <p:cNvPr id="9" name="Rectangle 8"/>
          <p:cNvSpPr/>
          <p:nvPr/>
        </p:nvSpPr>
        <p:spPr>
          <a:xfrm>
            <a:off x="11633168" y="6412077"/>
            <a:ext cx="442750" cy="369332"/>
          </a:xfrm>
          <a:prstGeom prst="rect">
            <a:avLst/>
          </a:prstGeom>
        </p:spPr>
        <p:txBody>
          <a:bodyPr wrap="none">
            <a:spAutoFit/>
          </a:bodyPr>
          <a:lstStyle/>
          <a:p>
            <a:r>
              <a:rPr lang="en-US" dirty="0">
                <a:solidFill>
                  <a:schemeClr val="bg1"/>
                </a:solidFill>
              </a:rPr>
              <a:t>(5)</a:t>
            </a:r>
          </a:p>
        </p:txBody>
      </p:sp>
      <p:sp>
        <p:nvSpPr>
          <p:cNvPr id="2" name="Rectangle 1"/>
          <p:cNvSpPr/>
          <p:nvPr/>
        </p:nvSpPr>
        <p:spPr>
          <a:xfrm>
            <a:off x="948191" y="4755260"/>
            <a:ext cx="6096000" cy="1200329"/>
          </a:xfrm>
          <a:prstGeom prst="rect">
            <a:avLst/>
          </a:prstGeom>
        </p:spPr>
        <p:txBody>
          <a:bodyPr>
            <a:spAutoFit/>
          </a:bodyPr>
          <a:lstStyle/>
          <a:p>
            <a:r>
              <a:rPr lang="en-US" dirty="0">
                <a:solidFill>
                  <a:schemeClr val="bg1"/>
                </a:solidFill>
                <a:latin typeface="Abadi" panose="020B0604020104020204" pitchFamily="34" charset="0"/>
              </a:rPr>
              <a:t>“T</a:t>
            </a:r>
            <a:r>
              <a:rPr lang="en-US" b="0" i="0" dirty="0">
                <a:solidFill>
                  <a:schemeClr val="bg1"/>
                </a:solidFill>
                <a:effectLst/>
                <a:latin typeface="Abadi" panose="020B0604020104020204" pitchFamily="34" charset="0"/>
              </a:rPr>
              <a:t>he Savior told His followers in the Americas that he was going ‘to show [Himself]’ to these ‘lost tribes of Israel, for they are not lost unto the Father, for he </a:t>
            </a:r>
            <a:r>
              <a:rPr lang="en-US" b="0" i="0" dirty="0" err="1">
                <a:solidFill>
                  <a:schemeClr val="bg1"/>
                </a:solidFill>
                <a:effectLst/>
                <a:latin typeface="Abadi" panose="020B0604020104020204" pitchFamily="34" charset="0"/>
              </a:rPr>
              <a:t>knoweth</a:t>
            </a:r>
            <a:r>
              <a:rPr lang="en-US" b="0" i="0" dirty="0">
                <a:solidFill>
                  <a:schemeClr val="bg1"/>
                </a:solidFill>
                <a:effectLst/>
                <a:latin typeface="Abadi" panose="020B0604020104020204" pitchFamily="34" charset="0"/>
              </a:rPr>
              <a:t> whither he hath taken them.’” (</a:t>
            </a:r>
            <a:r>
              <a:rPr lang="en-US" b="0" i="0" u="none" strike="noStrike" dirty="0">
                <a:solidFill>
                  <a:schemeClr val="bg1"/>
                </a:solidFill>
                <a:effectLst/>
                <a:latin typeface="Abadi" panose="020B0604020104020204" pitchFamily="34" charset="0"/>
              </a:rPr>
              <a:t>3 Nephi 17:4</a:t>
            </a:r>
            <a:r>
              <a:rPr lang="en-US" b="0" i="0" dirty="0">
                <a:solidFill>
                  <a:schemeClr val="bg1"/>
                </a:solidFill>
                <a:effectLst/>
                <a:latin typeface="Abadi" panose="020B0604020104020204" pitchFamily="34" charset="0"/>
              </a:rPr>
              <a:t>).</a:t>
            </a:r>
            <a:endParaRPr lang="en-US" dirty="0">
              <a:solidFill>
                <a:schemeClr val="bg1"/>
              </a:solidFill>
            </a:endParaRPr>
          </a:p>
        </p:txBody>
      </p:sp>
      <p:grpSp>
        <p:nvGrpSpPr>
          <p:cNvPr id="3" name="Group 2"/>
          <p:cNvGrpSpPr/>
          <p:nvPr/>
        </p:nvGrpSpPr>
        <p:grpSpPr>
          <a:xfrm>
            <a:off x="7992381" y="1169574"/>
            <a:ext cx="2972597" cy="4029807"/>
            <a:chOff x="7992381" y="972542"/>
            <a:chExt cx="2972597" cy="4029807"/>
          </a:xfrm>
        </p:grpSpPr>
        <p:pic>
          <p:nvPicPr>
            <p:cNvPr id="12290" name="Picture 2" descr="Christ in the Land Bountif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238" y="972542"/>
              <a:ext cx="2863740" cy="38144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992381" y="4756128"/>
              <a:ext cx="1336676" cy="246221"/>
            </a:xfrm>
            <a:prstGeom prst="rect">
              <a:avLst/>
            </a:prstGeom>
            <a:noFill/>
          </p:spPr>
          <p:txBody>
            <a:bodyPr wrap="square" rtlCol="0">
              <a:spAutoFit/>
            </a:bodyPr>
            <a:lstStyle/>
            <a:p>
              <a:r>
                <a:rPr lang="en-US" sz="1000" dirty="0">
                  <a:solidFill>
                    <a:schemeClr val="bg1"/>
                  </a:solidFill>
                </a:rPr>
                <a:t>Simon Dewey</a:t>
              </a:r>
            </a:p>
          </p:txBody>
        </p:sp>
      </p:grpSp>
      <p:sp>
        <p:nvSpPr>
          <p:cNvPr id="4" name="Rectangle 3"/>
          <p:cNvSpPr/>
          <p:nvPr/>
        </p:nvSpPr>
        <p:spPr>
          <a:xfrm>
            <a:off x="6989761" y="5290026"/>
            <a:ext cx="4864781" cy="1477328"/>
          </a:xfrm>
          <a:prstGeom prst="rect">
            <a:avLst/>
          </a:prstGeom>
        </p:spPr>
        <p:txBody>
          <a:bodyPr wrap="square">
            <a:spAutoFit/>
          </a:bodyPr>
          <a:lstStyle/>
          <a:p>
            <a:r>
              <a:rPr lang="en-US" b="0" i="1" dirty="0">
                <a:solidFill>
                  <a:srgbClr val="FFFF00"/>
                </a:solidFill>
                <a:effectLst/>
                <a:latin typeface="Palatino"/>
              </a:rPr>
              <a:t> And verily, verily, I say unto you that I have other sheep, which are not of this land, neither of the land of Jerusalem, neither in any parts of that land round about whither I have been to minister. 3 Nephi 16:1</a:t>
            </a:r>
            <a:endParaRPr lang="en-US" i="1" dirty="0">
              <a:solidFill>
                <a:srgbClr val="FFFF00"/>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366" y="1169573"/>
            <a:ext cx="1009335" cy="1257941"/>
          </a:xfrm>
          <a:prstGeom prst="rect">
            <a:avLst/>
          </a:prstGeom>
        </p:spPr>
      </p:pic>
    </p:spTree>
    <p:extLst>
      <p:ext uri="{BB962C8B-B14F-4D97-AF65-F5344CB8AC3E}">
        <p14:creationId xmlns:p14="http://schemas.microsoft.com/office/powerpoint/2010/main" val="175495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6517566"/>
            <a:ext cx="3287486" cy="307777"/>
          </a:xfrm>
          <a:prstGeom prst="rect">
            <a:avLst/>
          </a:prstGeom>
          <a:noFill/>
        </p:spPr>
        <p:txBody>
          <a:bodyPr wrap="square" rtlCol="0">
            <a:spAutoFit/>
          </a:bodyPr>
          <a:lstStyle/>
          <a:p>
            <a:r>
              <a:rPr lang="en-US" sz="1400" dirty="0">
                <a:solidFill>
                  <a:schemeClr val="bg1"/>
                </a:solidFill>
              </a:rPr>
              <a:t>John 10:17-18</a:t>
            </a:r>
          </a:p>
        </p:txBody>
      </p:sp>
      <p:sp>
        <p:nvSpPr>
          <p:cNvPr id="9" name="Rectangle 8"/>
          <p:cNvSpPr/>
          <p:nvPr/>
        </p:nvSpPr>
        <p:spPr>
          <a:xfrm>
            <a:off x="11633168" y="6412077"/>
            <a:ext cx="442750" cy="369332"/>
          </a:xfrm>
          <a:prstGeom prst="rect">
            <a:avLst/>
          </a:prstGeom>
        </p:spPr>
        <p:txBody>
          <a:bodyPr wrap="none">
            <a:spAutoFit/>
          </a:bodyPr>
          <a:lstStyle/>
          <a:p>
            <a:r>
              <a:rPr lang="en-US" dirty="0">
                <a:solidFill>
                  <a:schemeClr val="bg1"/>
                </a:solidFill>
              </a:rPr>
              <a:t>(5)</a:t>
            </a:r>
          </a:p>
        </p:txBody>
      </p:sp>
      <p:sp>
        <p:nvSpPr>
          <p:cNvPr id="2" name="Rectangle 1"/>
          <p:cNvSpPr/>
          <p:nvPr/>
        </p:nvSpPr>
        <p:spPr>
          <a:xfrm>
            <a:off x="360362" y="2458433"/>
            <a:ext cx="6096000" cy="830997"/>
          </a:xfrm>
          <a:prstGeom prst="rect">
            <a:avLst/>
          </a:prstGeom>
        </p:spPr>
        <p:txBody>
          <a:bodyPr>
            <a:spAutoFit/>
          </a:bodyPr>
          <a:lstStyle/>
          <a:p>
            <a:r>
              <a:rPr lang="en-US" sz="2400" dirty="0">
                <a:solidFill>
                  <a:schemeClr val="bg1"/>
                </a:solidFill>
              </a:rPr>
              <a:t>Why did the Savior have both the ability to die and the ability to rise again after dying?</a:t>
            </a:r>
          </a:p>
        </p:txBody>
      </p:sp>
      <p:sp>
        <p:nvSpPr>
          <p:cNvPr id="4" name="Rectangle 3"/>
          <p:cNvSpPr/>
          <p:nvPr/>
        </p:nvSpPr>
        <p:spPr>
          <a:xfrm>
            <a:off x="5549045" y="3480373"/>
            <a:ext cx="6305498" cy="3046988"/>
          </a:xfrm>
          <a:prstGeom prst="rect">
            <a:avLst/>
          </a:prstGeom>
        </p:spPr>
        <p:txBody>
          <a:bodyPr wrap="square">
            <a:spAutoFit/>
          </a:bodyPr>
          <a:lstStyle/>
          <a:p>
            <a:r>
              <a:rPr lang="en-US" sz="2400" dirty="0">
                <a:solidFill>
                  <a:schemeClr val="bg1"/>
                </a:solidFill>
              </a:rPr>
              <a:t>From His mother, Mary, a mortal woman, Jesus inherited mortality, including the capacity to die. From Elohim, His Father, He inherited immortality, the power to live forever. </a:t>
            </a:r>
          </a:p>
          <a:p>
            <a:endParaRPr lang="en-US" sz="2400" dirty="0">
              <a:solidFill>
                <a:schemeClr val="bg1"/>
              </a:solidFill>
            </a:endParaRPr>
          </a:p>
          <a:p>
            <a:r>
              <a:rPr lang="en-US" sz="2400" dirty="0">
                <a:solidFill>
                  <a:schemeClr val="bg1"/>
                </a:solidFill>
              </a:rPr>
              <a:t>Thus, He had inherited the abilities to die and to rise again, which were necessary for Jesus to be able to perform the Atonement.</a:t>
            </a:r>
            <a:endParaRPr lang="en-US" sz="2400" i="1" dirty="0">
              <a:solidFill>
                <a:schemeClr val="bg1"/>
              </a:solidFill>
            </a:endParaRPr>
          </a:p>
        </p:txBody>
      </p:sp>
      <p:grpSp>
        <p:nvGrpSpPr>
          <p:cNvPr id="13" name="Group 12"/>
          <p:cNvGrpSpPr/>
          <p:nvPr/>
        </p:nvGrpSpPr>
        <p:grpSpPr>
          <a:xfrm>
            <a:off x="4451396" y="121475"/>
            <a:ext cx="3289208" cy="2390250"/>
            <a:chOff x="384206" y="4158361"/>
            <a:chExt cx="3289208" cy="2390250"/>
          </a:xfrm>
        </p:grpSpPr>
        <p:grpSp>
          <p:nvGrpSpPr>
            <p:cNvPr id="14" name="Group 13"/>
            <p:cNvGrpSpPr/>
            <p:nvPr/>
          </p:nvGrpSpPr>
          <p:grpSpPr>
            <a:xfrm>
              <a:off x="384206" y="4158361"/>
              <a:ext cx="3289208" cy="2390250"/>
              <a:chOff x="609599" y="833642"/>
              <a:chExt cx="7941747" cy="5771225"/>
            </a:xfrm>
          </p:grpSpPr>
          <p:grpSp>
            <p:nvGrpSpPr>
              <p:cNvPr id="17" name="Group 14"/>
              <p:cNvGrpSpPr/>
              <p:nvPr/>
            </p:nvGrpSpPr>
            <p:grpSpPr>
              <a:xfrm rot="10800000">
                <a:off x="7696200" y="5257800"/>
                <a:ext cx="621450" cy="1347067"/>
                <a:chOff x="7010400" y="381000"/>
                <a:chExt cx="762000" cy="2033666"/>
              </a:xfrm>
            </p:grpSpPr>
            <p:sp>
              <p:nvSpPr>
                <p:cNvPr id="30"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10400" y="381000"/>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1"/>
              <p:cNvGrpSpPr/>
              <p:nvPr/>
            </p:nvGrpSpPr>
            <p:grpSpPr>
              <a:xfrm rot="10800000">
                <a:off x="939238" y="4923502"/>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3"/>
              <p:cNvSpPr/>
              <p:nvPr/>
            </p:nvSpPr>
            <p:spPr>
              <a:xfrm>
                <a:off x="7315200" y="1981200"/>
                <a:ext cx="1236146" cy="3840519"/>
              </a:xfrm>
              <a:prstGeom prst="can">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1"/>
              <p:cNvSpPr/>
              <p:nvPr/>
            </p:nvSpPr>
            <p:spPr>
              <a:xfrm>
                <a:off x="609599" y="1643059"/>
                <a:ext cx="1236146" cy="3840519"/>
              </a:xfrm>
              <a:prstGeom prst="can">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899460" y="833642"/>
                <a:ext cx="621450" cy="986197"/>
                <a:chOff x="7031201" y="834275"/>
                <a:chExt cx="762000" cy="1488861"/>
              </a:xfrm>
            </p:grpSpPr>
            <p:sp>
              <p:nvSpPr>
                <p:cNvPr id="26"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5"/>
                <p:cNvSpPr/>
                <p:nvPr/>
              </p:nvSpPr>
              <p:spPr>
                <a:xfrm>
                  <a:off x="7031201" y="834275"/>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7646520" y="1148254"/>
                <a:ext cx="621450" cy="1017899"/>
                <a:chOff x="7087348" y="824753"/>
                <a:chExt cx="762000" cy="1536722"/>
              </a:xfrm>
            </p:grpSpPr>
            <p:sp>
              <p:nvSpPr>
                <p:cNvPr id="24"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87348" y="824753"/>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ectangle 15"/>
            <p:cNvSpPr/>
            <p:nvPr/>
          </p:nvSpPr>
          <p:spPr>
            <a:xfrm>
              <a:off x="809931" y="4834519"/>
              <a:ext cx="2437759" cy="1077218"/>
            </a:xfrm>
            <a:prstGeom prst="rect">
              <a:avLst/>
            </a:prstGeom>
          </p:spPr>
          <p:txBody>
            <a:bodyPr wrap="square">
              <a:spAutoFit/>
            </a:bodyPr>
            <a:lstStyle/>
            <a:p>
              <a:pPr algn="ctr"/>
              <a:r>
                <a:rPr lang="en-US" sz="1600" b="1" dirty="0"/>
                <a:t>As the literal Son of God, Jesus Christ had power to lay down His life and take it up again</a:t>
              </a:r>
              <a:endParaRPr lang="en-US" sz="1600" dirty="0"/>
            </a:p>
          </p:txBody>
        </p:sp>
      </p:grpSp>
      <p:pic>
        <p:nvPicPr>
          <p:cNvPr id="13314" name="Picture 2" descr="Image result for baby jesus and mary"/>
          <p:cNvPicPr>
            <a:picLocks noChangeAspect="1" noChangeArrowheads="1"/>
          </p:cNvPicPr>
          <p:nvPr/>
        </p:nvPicPr>
        <p:blipFill rotWithShape="1">
          <a:blip r:embed="rId3">
            <a:extLst>
              <a:ext uri="{28A0092B-C50C-407E-A947-70E740481C1C}">
                <a14:useLocalDpi xmlns:a14="http://schemas.microsoft.com/office/drawing/2010/main" val="0"/>
              </a:ext>
            </a:extLst>
          </a:blip>
          <a:srcRect l="3428" t="10657" r="5794" b="5495"/>
          <a:stretch/>
        </p:blipFill>
        <p:spPr bwMode="auto">
          <a:xfrm>
            <a:off x="2150111" y="3419086"/>
            <a:ext cx="2813256" cy="3309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63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fade">
                                      <p:cBhvr>
                                        <p:cTn id="13" dur="500"/>
                                        <p:tgtEl>
                                          <p:spTgt spid="133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76955"/>
            <a:ext cx="12192000" cy="1015663"/>
          </a:xfrm>
          <a:prstGeom prst="rect">
            <a:avLst/>
          </a:prstGeom>
          <a:noFill/>
        </p:spPr>
        <p:txBody>
          <a:bodyPr wrap="square" rtlCol="0">
            <a:spAutoFit/>
          </a:bodyPr>
          <a:lstStyle/>
          <a:p>
            <a:pPr algn="ctr"/>
            <a:r>
              <a:rPr lang="en-US" sz="6000" dirty="0">
                <a:solidFill>
                  <a:schemeClr val="bg1"/>
                </a:solidFill>
                <a:latin typeface="Lucida Sans Unicode" panose="020B0602030504020204" pitchFamily="34" charset="0"/>
                <a:cs typeface="Lucida Sans Unicode" panose="020B0602030504020204" pitchFamily="34" charset="0"/>
              </a:rPr>
              <a:t>Feast of Dedication</a:t>
            </a:r>
            <a:endParaRPr lang="en-US" sz="4400" dirty="0">
              <a:solidFill>
                <a:schemeClr val="bg1"/>
              </a:solidFill>
              <a:latin typeface="Lucida Sans Unicode" panose="020B0602030504020204" pitchFamily="34" charset="0"/>
              <a:cs typeface="Lucida Sans Unicode" panose="020B0602030504020204" pitchFamily="34" charset="0"/>
            </a:endParaRPr>
          </a:p>
        </p:txBody>
      </p:sp>
      <p:sp>
        <p:nvSpPr>
          <p:cNvPr id="10" name="TextBox 9"/>
          <p:cNvSpPr txBox="1"/>
          <p:nvPr/>
        </p:nvSpPr>
        <p:spPr>
          <a:xfrm>
            <a:off x="0" y="6517566"/>
            <a:ext cx="3287486" cy="307777"/>
          </a:xfrm>
          <a:prstGeom prst="rect">
            <a:avLst/>
          </a:prstGeom>
          <a:noFill/>
        </p:spPr>
        <p:txBody>
          <a:bodyPr wrap="square" rtlCol="0">
            <a:spAutoFit/>
          </a:bodyPr>
          <a:lstStyle/>
          <a:p>
            <a:r>
              <a:rPr lang="en-US" sz="1400" dirty="0">
                <a:solidFill>
                  <a:schemeClr val="bg1"/>
                </a:solidFill>
              </a:rPr>
              <a:t>John 10:22-23</a:t>
            </a:r>
          </a:p>
        </p:txBody>
      </p:sp>
      <p:sp>
        <p:nvSpPr>
          <p:cNvPr id="7" name="Rectangle 6"/>
          <p:cNvSpPr/>
          <p:nvPr/>
        </p:nvSpPr>
        <p:spPr>
          <a:xfrm>
            <a:off x="279014" y="1939944"/>
            <a:ext cx="4746491" cy="2677656"/>
          </a:xfrm>
          <a:prstGeom prst="rect">
            <a:avLst/>
          </a:prstGeom>
        </p:spPr>
        <p:txBody>
          <a:bodyPr wrap="square">
            <a:spAutoFit/>
          </a:bodyPr>
          <a:lstStyle/>
          <a:p>
            <a:r>
              <a:rPr lang="en-US" sz="2400" dirty="0">
                <a:solidFill>
                  <a:schemeClr val="bg1"/>
                </a:solidFill>
              </a:rPr>
              <a:t>This commemoration celebrates the rededication of the Jerusalem temple and its new altar in about 165 BC Syrian warriors led by Antiochus Epiphanes had desecrated the temple in 168 B.C. and tried to wipe out the Jewish religion. </a:t>
            </a:r>
            <a:endParaRPr lang="en-US" sz="2400" i="1" dirty="0">
              <a:solidFill>
                <a:schemeClr val="bg1"/>
              </a:solidFill>
            </a:endParaRPr>
          </a:p>
        </p:txBody>
      </p:sp>
      <p:sp>
        <p:nvSpPr>
          <p:cNvPr id="9" name="Rectangle 8"/>
          <p:cNvSpPr/>
          <p:nvPr/>
        </p:nvSpPr>
        <p:spPr>
          <a:xfrm>
            <a:off x="11633168" y="6412077"/>
            <a:ext cx="442750" cy="369332"/>
          </a:xfrm>
          <a:prstGeom prst="rect">
            <a:avLst/>
          </a:prstGeom>
        </p:spPr>
        <p:txBody>
          <a:bodyPr wrap="none">
            <a:spAutoFit/>
          </a:bodyPr>
          <a:lstStyle/>
          <a:p>
            <a:r>
              <a:rPr lang="en-US" dirty="0">
                <a:solidFill>
                  <a:schemeClr val="bg1"/>
                </a:solidFill>
              </a:rPr>
              <a:t>(1)</a:t>
            </a:r>
          </a:p>
        </p:txBody>
      </p:sp>
      <p:sp>
        <p:nvSpPr>
          <p:cNvPr id="8" name="Rectangle 7"/>
          <p:cNvSpPr/>
          <p:nvPr/>
        </p:nvSpPr>
        <p:spPr>
          <a:xfrm>
            <a:off x="2280557" y="924281"/>
            <a:ext cx="7630886" cy="369332"/>
          </a:xfrm>
          <a:prstGeom prst="rect">
            <a:avLst/>
          </a:prstGeom>
        </p:spPr>
        <p:txBody>
          <a:bodyPr wrap="square">
            <a:spAutoFit/>
          </a:bodyPr>
          <a:lstStyle/>
          <a:p>
            <a:r>
              <a:rPr lang="en-US" dirty="0">
                <a:solidFill>
                  <a:srgbClr val="FFFF00"/>
                </a:solidFill>
              </a:rPr>
              <a:t>The Feast of Dedication is also known as Hanukkah or the Festival of Lights. </a:t>
            </a:r>
          </a:p>
        </p:txBody>
      </p:sp>
      <p:sp>
        <p:nvSpPr>
          <p:cNvPr id="11" name="Rectangle 10"/>
          <p:cNvSpPr/>
          <p:nvPr/>
        </p:nvSpPr>
        <p:spPr>
          <a:xfrm>
            <a:off x="4076953" y="1293613"/>
            <a:ext cx="3584443" cy="369332"/>
          </a:xfrm>
          <a:prstGeom prst="rect">
            <a:avLst/>
          </a:prstGeom>
        </p:spPr>
        <p:txBody>
          <a:bodyPr wrap="none">
            <a:spAutoFit/>
          </a:bodyPr>
          <a:lstStyle/>
          <a:p>
            <a:r>
              <a:rPr lang="en-US" dirty="0">
                <a:solidFill>
                  <a:schemeClr val="bg1"/>
                </a:solidFill>
              </a:rPr>
              <a:t>Hanukkah = “dedication” in Hebrew</a:t>
            </a:r>
            <a:endParaRPr lang="en-US" dirty="0"/>
          </a:p>
        </p:txBody>
      </p:sp>
      <p:pic>
        <p:nvPicPr>
          <p:cNvPr id="15362" name="Picture 2" descr="Image result for syrian warriors in 165 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505" y="1927068"/>
            <a:ext cx="62103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773106" y="5048692"/>
            <a:ext cx="5741712" cy="1569660"/>
          </a:xfrm>
          <a:prstGeom prst="rect">
            <a:avLst/>
          </a:prstGeom>
        </p:spPr>
        <p:txBody>
          <a:bodyPr wrap="square">
            <a:spAutoFit/>
          </a:bodyPr>
          <a:lstStyle/>
          <a:p>
            <a:r>
              <a:rPr lang="en-US" sz="2400" dirty="0">
                <a:solidFill>
                  <a:schemeClr val="bg1"/>
                </a:solidFill>
              </a:rPr>
              <a:t>But freedom fighters led by a family of priests—Judah Maccabee being the most famous—repulsed the Syrians in a war of liberation for the Jewish people. </a:t>
            </a:r>
            <a:endParaRPr lang="en-US" sz="2400" i="1" dirty="0">
              <a:solidFill>
                <a:schemeClr val="bg1"/>
              </a:solidFill>
            </a:endParaRPr>
          </a:p>
        </p:txBody>
      </p:sp>
      <p:pic>
        <p:nvPicPr>
          <p:cNvPr id="15364" name="Picture 4" descr="Juda-Maccabae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4945" y="4617600"/>
            <a:ext cx="2095500" cy="2143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63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3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76955"/>
            <a:ext cx="12192000" cy="1015663"/>
          </a:xfrm>
          <a:prstGeom prst="rect">
            <a:avLst/>
          </a:prstGeom>
          <a:noFill/>
        </p:spPr>
        <p:txBody>
          <a:bodyPr wrap="square" rtlCol="0">
            <a:spAutoFit/>
          </a:bodyPr>
          <a:lstStyle/>
          <a:p>
            <a:pPr algn="ctr"/>
            <a:r>
              <a:rPr lang="en-US" sz="6000" dirty="0">
                <a:solidFill>
                  <a:schemeClr val="bg1"/>
                </a:solidFill>
                <a:latin typeface="Lucida Sans Unicode" panose="020B0602030504020204" pitchFamily="34" charset="0"/>
                <a:cs typeface="Lucida Sans Unicode" panose="020B0602030504020204" pitchFamily="34" charset="0"/>
              </a:rPr>
              <a:t>Burning for 8 Days</a:t>
            </a:r>
            <a:endParaRPr lang="en-US" sz="4400" dirty="0">
              <a:solidFill>
                <a:schemeClr val="bg1"/>
              </a:solidFill>
              <a:latin typeface="Lucida Sans Unicode" panose="020B0602030504020204" pitchFamily="34" charset="0"/>
              <a:cs typeface="Lucida Sans Unicode" panose="020B0602030504020204" pitchFamily="34" charset="0"/>
            </a:endParaRPr>
          </a:p>
        </p:txBody>
      </p:sp>
      <p:sp>
        <p:nvSpPr>
          <p:cNvPr id="10" name="TextBox 9"/>
          <p:cNvSpPr txBox="1"/>
          <p:nvPr/>
        </p:nvSpPr>
        <p:spPr>
          <a:xfrm>
            <a:off x="0" y="6517566"/>
            <a:ext cx="3287486" cy="307777"/>
          </a:xfrm>
          <a:prstGeom prst="rect">
            <a:avLst/>
          </a:prstGeom>
          <a:noFill/>
        </p:spPr>
        <p:txBody>
          <a:bodyPr wrap="square" rtlCol="0">
            <a:spAutoFit/>
          </a:bodyPr>
          <a:lstStyle/>
          <a:p>
            <a:r>
              <a:rPr lang="en-US" sz="1400" dirty="0">
                <a:solidFill>
                  <a:schemeClr val="bg1"/>
                </a:solidFill>
              </a:rPr>
              <a:t>John 10:22-23</a:t>
            </a:r>
          </a:p>
        </p:txBody>
      </p:sp>
      <p:sp>
        <p:nvSpPr>
          <p:cNvPr id="7" name="Rectangle 6"/>
          <p:cNvSpPr/>
          <p:nvPr/>
        </p:nvSpPr>
        <p:spPr>
          <a:xfrm>
            <a:off x="349433" y="1092618"/>
            <a:ext cx="4746491" cy="1938992"/>
          </a:xfrm>
          <a:prstGeom prst="rect">
            <a:avLst/>
          </a:prstGeom>
        </p:spPr>
        <p:txBody>
          <a:bodyPr wrap="square">
            <a:spAutoFit/>
          </a:bodyPr>
          <a:lstStyle/>
          <a:p>
            <a:r>
              <a:rPr lang="en-US" sz="2400" dirty="0">
                <a:solidFill>
                  <a:schemeClr val="bg1"/>
                </a:solidFill>
              </a:rPr>
              <a:t>A story in the Talmud recounts that the Maccabees found only a small amount of oil when they captured the temple and witnessed the oil miraculously burn for eight days. </a:t>
            </a:r>
            <a:endParaRPr lang="en-US" sz="2400" i="1" dirty="0">
              <a:solidFill>
                <a:schemeClr val="bg1"/>
              </a:solidFill>
            </a:endParaRPr>
          </a:p>
        </p:txBody>
      </p:sp>
      <p:sp>
        <p:nvSpPr>
          <p:cNvPr id="9" name="Rectangle 8"/>
          <p:cNvSpPr/>
          <p:nvPr/>
        </p:nvSpPr>
        <p:spPr>
          <a:xfrm>
            <a:off x="11633168" y="6412077"/>
            <a:ext cx="442750" cy="369332"/>
          </a:xfrm>
          <a:prstGeom prst="rect">
            <a:avLst/>
          </a:prstGeom>
        </p:spPr>
        <p:txBody>
          <a:bodyPr wrap="none">
            <a:spAutoFit/>
          </a:bodyPr>
          <a:lstStyle/>
          <a:p>
            <a:r>
              <a:rPr lang="en-US" dirty="0">
                <a:solidFill>
                  <a:schemeClr val="bg1"/>
                </a:solidFill>
              </a:rPr>
              <a:t>(1)</a:t>
            </a:r>
          </a:p>
        </p:txBody>
      </p:sp>
      <p:sp>
        <p:nvSpPr>
          <p:cNvPr id="16" name="Rectangle 15"/>
          <p:cNvSpPr/>
          <p:nvPr/>
        </p:nvSpPr>
        <p:spPr>
          <a:xfrm>
            <a:off x="4759036" y="4631824"/>
            <a:ext cx="6257018" cy="1569660"/>
          </a:xfrm>
          <a:prstGeom prst="rect">
            <a:avLst/>
          </a:prstGeom>
        </p:spPr>
        <p:txBody>
          <a:bodyPr wrap="square">
            <a:spAutoFit/>
          </a:bodyPr>
          <a:lstStyle/>
          <a:p>
            <a:r>
              <a:rPr lang="en-US" sz="2400" dirty="0">
                <a:solidFill>
                  <a:schemeClr val="bg1"/>
                </a:solidFill>
              </a:rPr>
              <a:t>Based on this account, the Feast of Dedication lasts eight days beginning on the 25th of the month of Kislev, which roughly corresponds to the beginning of the month of December.</a:t>
            </a:r>
            <a:endParaRPr lang="en-US" sz="2400" i="1" dirty="0">
              <a:solidFill>
                <a:schemeClr val="bg1"/>
              </a:solidFill>
            </a:endParaRPr>
          </a:p>
        </p:txBody>
      </p:sp>
      <p:grpSp>
        <p:nvGrpSpPr>
          <p:cNvPr id="5" name="Group 4"/>
          <p:cNvGrpSpPr/>
          <p:nvPr/>
        </p:nvGrpSpPr>
        <p:grpSpPr>
          <a:xfrm>
            <a:off x="293914" y="3657601"/>
            <a:ext cx="4016829" cy="2362200"/>
            <a:chOff x="293914" y="3657601"/>
            <a:chExt cx="4016829" cy="2362200"/>
          </a:xfrm>
        </p:grpSpPr>
        <p:pic>
          <p:nvPicPr>
            <p:cNvPr id="16386" name="Picture 2" descr="Image result for feast of dedication calendar"/>
            <p:cNvPicPr>
              <a:picLocks noChangeAspect="1" noChangeArrowheads="1"/>
            </p:cNvPicPr>
            <p:nvPr/>
          </p:nvPicPr>
          <p:blipFill rotWithShape="1">
            <a:blip r:embed="rId3">
              <a:extLst>
                <a:ext uri="{28A0092B-C50C-407E-A947-70E740481C1C}">
                  <a14:useLocalDpi xmlns:a14="http://schemas.microsoft.com/office/drawing/2010/main" val="0"/>
                </a:ext>
              </a:extLst>
            </a:blip>
            <a:srcRect l="21677" t="12697" r="24162" b="14362"/>
            <a:stretch/>
          </p:blipFill>
          <p:spPr bwMode="auto">
            <a:xfrm>
              <a:off x="1937657" y="3657601"/>
              <a:ext cx="2373086" cy="2362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990600" y="4928476"/>
              <a:ext cx="1023257" cy="136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93914" y="4620719"/>
              <a:ext cx="3287486" cy="307777"/>
            </a:xfrm>
            <a:prstGeom prst="rect">
              <a:avLst/>
            </a:prstGeom>
            <a:noFill/>
          </p:spPr>
          <p:txBody>
            <a:bodyPr wrap="square" rtlCol="0">
              <a:spAutoFit/>
            </a:bodyPr>
            <a:lstStyle/>
            <a:p>
              <a:r>
                <a:rPr lang="en-US" sz="1400" dirty="0">
                  <a:solidFill>
                    <a:schemeClr val="bg1"/>
                  </a:solidFill>
                </a:rPr>
                <a:t>Hanukkah </a:t>
              </a:r>
            </a:p>
          </p:txBody>
        </p:sp>
      </p:grpSp>
      <p:pic>
        <p:nvPicPr>
          <p:cNvPr id="16388" name="Picture 4" descr="Image result for oil burned for eight d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38545"/>
            <a:ext cx="3915682" cy="293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46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76955"/>
            <a:ext cx="12192000" cy="1015663"/>
          </a:xfrm>
          <a:prstGeom prst="rect">
            <a:avLst/>
          </a:prstGeom>
          <a:noFill/>
        </p:spPr>
        <p:txBody>
          <a:bodyPr wrap="square" rtlCol="0">
            <a:spAutoFit/>
          </a:bodyPr>
          <a:lstStyle/>
          <a:p>
            <a:pPr algn="ctr"/>
            <a:r>
              <a:rPr lang="en-US" sz="6000" dirty="0">
                <a:solidFill>
                  <a:schemeClr val="bg1"/>
                </a:solidFill>
                <a:latin typeface="Lucida Sans Unicode" panose="020B0602030504020204" pitchFamily="34" charset="0"/>
                <a:cs typeface="Lucida Sans Unicode" panose="020B0602030504020204" pitchFamily="34" charset="0"/>
              </a:rPr>
              <a:t>The Voice of the Shepherd</a:t>
            </a:r>
            <a:endParaRPr lang="en-US" sz="4400" dirty="0">
              <a:solidFill>
                <a:schemeClr val="bg1"/>
              </a:solidFill>
              <a:latin typeface="Lucida Sans Unicode" panose="020B0602030504020204" pitchFamily="34" charset="0"/>
              <a:cs typeface="Lucida Sans Unicode" panose="020B0602030504020204" pitchFamily="34" charset="0"/>
            </a:endParaRPr>
          </a:p>
        </p:txBody>
      </p:sp>
      <p:sp>
        <p:nvSpPr>
          <p:cNvPr id="10" name="TextBox 9"/>
          <p:cNvSpPr txBox="1"/>
          <p:nvPr/>
        </p:nvSpPr>
        <p:spPr>
          <a:xfrm>
            <a:off x="0" y="6517566"/>
            <a:ext cx="3287486" cy="307777"/>
          </a:xfrm>
          <a:prstGeom prst="rect">
            <a:avLst/>
          </a:prstGeom>
          <a:noFill/>
        </p:spPr>
        <p:txBody>
          <a:bodyPr wrap="square" rtlCol="0">
            <a:spAutoFit/>
          </a:bodyPr>
          <a:lstStyle/>
          <a:p>
            <a:r>
              <a:rPr lang="en-US" sz="1400" dirty="0">
                <a:solidFill>
                  <a:schemeClr val="bg1"/>
                </a:solidFill>
              </a:rPr>
              <a:t>John 10:25</a:t>
            </a:r>
          </a:p>
        </p:txBody>
      </p:sp>
      <p:sp>
        <p:nvSpPr>
          <p:cNvPr id="9" name="Rectangle 8"/>
          <p:cNvSpPr/>
          <p:nvPr/>
        </p:nvSpPr>
        <p:spPr>
          <a:xfrm>
            <a:off x="11633168" y="6412077"/>
            <a:ext cx="442750" cy="369332"/>
          </a:xfrm>
          <a:prstGeom prst="rect">
            <a:avLst/>
          </a:prstGeom>
        </p:spPr>
        <p:txBody>
          <a:bodyPr wrap="none">
            <a:spAutoFit/>
          </a:bodyPr>
          <a:lstStyle/>
          <a:p>
            <a:r>
              <a:rPr lang="en-US" dirty="0">
                <a:solidFill>
                  <a:schemeClr val="bg1"/>
                </a:solidFill>
              </a:rPr>
              <a:t>(6)</a:t>
            </a:r>
          </a:p>
        </p:txBody>
      </p:sp>
      <p:sp>
        <p:nvSpPr>
          <p:cNvPr id="2" name="Rectangle 1"/>
          <p:cNvSpPr/>
          <p:nvPr/>
        </p:nvSpPr>
        <p:spPr>
          <a:xfrm>
            <a:off x="424543" y="1108305"/>
            <a:ext cx="7685314" cy="1077218"/>
          </a:xfrm>
          <a:prstGeom prst="rect">
            <a:avLst/>
          </a:prstGeom>
        </p:spPr>
        <p:txBody>
          <a:bodyPr wrap="square">
            <a:spAutoFit/>
          </a:bodyPr>
          <a:lstStyle/>
          <a:p>
            <a:r>
              <a:rPr lang="en-US" sz="3200" dirty="0">
                <a:solidFill>
                  <a:srgbClr val="FF0000"/>
                </a:solidFill>
              </a:rPr>
              <a:t>“How are we to know the voice of the Good Shepherd from the voice of a stranger?”</a:t>
            </a:r>
          </a:p>
        </p:txBody>
      </p:sp>
      <p:sp>
        <p:nvSpPr>
          <p:cNvPr id="4" name="Rectangle 3"/>
          <p:cNvSpPr/>
          <p:nvPr/>
        </p:nvSpPr>
        <p:spPr>
          <a:xfrm>
            <a:off x="5388430" y="2661216"/>
            <a:ext cx="5410199" cy="1938992"/>
          </a:xfrm>
          <a:prstGeom prst="rect">
            <a:avLst/>
          </a:prstGeom>
        </p:spPr>
        <p:txBody>
          <a:bodyPr wrap="square">
            <a:spAutoFit/>
          </a:bodyPr>
          <a:lstStyle/>
          <a:p>
            <a:r>
              <a:rPr lang="en-US" sz="2000" dirty="0">
                <a:solidFill>
                  <a:schemeClr val="bg1"/>
                </a:solidFill>
              </a:rPr>
              <a:t>“When an individual, filled with the Spirit of God, declares the truth of heaven, the sheep hear that, the Spirit of the Lord pierces their inmost souls and sinks deep into their hearts; by the testimony of the Holy Ghost light springs up within them, and they see and understand for themselves.”</a:t>
            </a:r>
            <a:endParaRPr lang="en-US" sz="2000" i="1" dirty="0">
              <a:solidFill>
                <a:schemeClr val="bg1"/>
              </a:solidFill>
            </a:endParaRPr>
          </a:p>
        </p:txBody>
      </p:sp>
      <p:sp>
        <p:nvSpPr>
          <p:cNvPr id="3" name="Rectangle 2"/>
          <p:cNvSpPr/>
          <p:nvPr/>
        </p:nvSpPr>
        <p:spPr>
          <a:xfrm>
            <a:off x="2596243" y="5245476"/>
            <a:ext cx="6096000" cy="923330"/>
          </a:xfrm>
          <a:prstGeom prst="rect">
            <a:avLst/>
          </a:prstGeom>
        </p:spPr>
        <p:txBody>
          <a:bodyPr>
            <a:spAutoFit/>
          </a:bodyPr>
          <a:lstStyle/>
          <a:p>
            <a:r>
              <a:rPr lang="en-US" b="0" i="1" dirty="0">
                <a:solidFill>
                  <a:srgbClr val="FFFF00"/>
                </a:solidFill>
                <a:effectLst/>
                <a:latin typeface="Palatino"/>
              </a:rPr>
              <a:t>And ye are called to bring to pass the gathering of mine elect; for mine elect hear my voice and harden not the </a:t>
            </a:r>
            <a:r>
              <a:rPr lang="en-US" b="0" i="1" dirty="0" err="1">
                <a:solidFill>
                  <a:srgbClr val="FFFF00"/>
                </a:solidFill>
                <a:effectLst/>
                <a:latin typeface="Palatino"/>
              </a:rPr>
              <a:t>irhearts</a:t>
            </a:r>
            <a:r>
              <a:rPr lang="en-US" b="0" i="1" dirty="0">
                <a:solidFill>
                  <a:srgbClr val="FFFF00"/>
                </a:solidFill>
                <a:effectLst/>
                <a:latin typeface="Palatino"/>
              </a:rPr>
              <a:t>;  D&amp;C 29:7</a:t>
            </a:r>
            <a:endParaRPr lang="en-US" i="1" dirty="0">
              <a:solidFill>
                <a:srgbClr val="FFFF00"/>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6250" b="11905"/>
          <a:stretch/>
        </p:blipFill>
        <p:spPr>
          <a:xfrm>
            <a:off x="3276599" y="2661216"/>
            <a:ext cx="1519335" cy="2041155"/>
          </a:xfrm>
          <a:prstGeom prst="rect">
            <a:avLst/>
          </a:prstGeom>
        </p:spPr>
      </p:pic>
    </p:spTree>
    <p:extLst>
      <p:ext uri="{BB962C8B-B14F-4D97-AF65-F5344CB8AC3E}">
        <p14:creationId xmlns:p14="http://schemas.microsoft.com/office/powerpoint/2010/main" val="56864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6517566"/>
            <a:ext cx="3287486" cy="307777"/>
          </a:xfrm>
          <a:prstGeom prst="rect">
            <a:avLst/>
          </a:prstGeom>
          <a:noFill/>
        </p:spPr>
        <p:txBody>
          <a:bodyPr wrap="square" rtlCol="0">
            <a:spAutoFit/>
          </a:bodyPr>
          <a:lstStyle/>
          <a:p>
            <a:r>
              <a:rPr lang="en-US" sz="1400" dirty="0">
                <a:solidFill>
                  <a:schemeClr val="bg1"/>
                </a:solidFill>
              </a:rPr>
              <a:t>John 10:25</a:t>
            </a:r>
          </a:p>
        </p:txBody>
      </p:sp>
      <p:sp>
        <p:nvSpPr>
          <p:cNvPr id="7" name="Rectangle 6"/>
          <p:cNvSpPr/>
          <p:nvPr/>
        </p:nvSpPr>
        <p:spPr>
          <a:xfrm>
            <a:off x="6836728" y="1905505"/>
            <a:ext cx="4527958" cy="3046988"/>
          </a:xfrm>
          <a:prstGeom prst="rect">
            <a:avLst/>
          </a:prstGeom>
        </p:spPr>
        <p:txBody>
          <a:bodyPr wrap="square">
            <a:spAutoFit/>
          </a:bodyPr>
          <a:lstStyle/>
          <a:p>
            <a:pPr algn="ctr"/>
            <a:r>
              <a:rPr lang="en-US" sz="4800" i="1" dirty="0">
                <a:solidFill>
                  <a:schemeClr val="bg1"/>
                </a:solidFill>
              </a:rPr>
              <a:t>The Voice:</a:t>
            </a:r>
          </a:p>
          <a:p>
            <a:pPr algn="ctr"/>
            <a:endParaRPr lang="en-US" sz="4800" i="1" dirty="0">
              <a:solidFill>
                <a:schemeClr val="bg1"/>
              </a:solidFill>
            </a:endParaRPr>
          </a:p>
          <a:p>
            <a:pPr algn="ctr"/>
            <a:r>
              <a:rPr lang="en-US" sz="4800" dirty="0">
                <a:solidFill>
                  <a:schemeClr val="bg1"/>
                </a:solidFill>
              </a:rPr>
              <a:t>My sheep hear my voice</a:t>
            </a:r>
            <a:endParaRPr lang="en-US" sz="4800" i="1" dirty="0">
              <a:solidFill>
                <a:schemeClr val="bg1"/>
              </a:solidFill>
            </a:endParaRPr>
          </a:p>
        </p:txBody>
      </p:sp>
      <p:sp>
        <p:nvSpPr>
          <p:cNvPr id="9" name="Rectangle 8"/>
          <p:cNvSpPr/>
          <p:nvPr/>
        </p:nvSpPr>
        <p:spPr>
          <a:xfrm>
            <a:off x="11633168" y="6412077"/>
            <a:ext cx="442750" cy="369332"/>
          </a:xfrm>
          <a:prstGeom prst="rect">
            <a:avLst/>
          </a:prstGeom>
        </p:spPr>
        <p:txBody>
          <a:bodyPr wrap="none">
            <a:spAutoFit/>
          </a:bodyPr>
          <a:lstStyle/>
          <a:p>
            <a:r>
              <a:rPr lang="en-US" dirty="0">
                <a:solidFill>
                  <a:schemeClr val="bg1"/>
                </a:solidFill>
              </a:rPr>
              <a:t>(6)</a:t>
            </a:r>
          </a:p>
        </p:txBody>
      </p:sp>
      <p:pic>
        <p:nvPicPr>
          <p:cNvPr id="14338" name="Picture 2" descr="Image result for voice of j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061" y="1009648"/>
            <a:ext cx="5734050" cy="483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0433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6517566"/>
            <a:ext cx="3287486" cy="307777"/>
          </a:xfrm>
          <a:prstGeom prst="rect">
            <a:avLst/>
          </a:prstGeom>
          <a:noFill/>
        </p:spPr>
        <p:txBody>
          <a:bodyPr wrap="square" rtlCol="0">
            <a:spAutoFit/>
          </a:bodyPr>
          <a:lstStyle/>
          <a:p>
            <a:r>
              <a:rPr lang="en-US" sz="1400" dirty="0">
                <a:solidFill>
                  <a:schemeClr val="bg1"/>
                </a:solidFill>
              </a:rPr>
              <a:t>John 10:27</a:t>
            </a:r>
          </a:p>
        </p:txBody>
      </p:sp>
      <p:sp>
        <p:nvSpPr>
          <p:cNvPr id="7" name="Rectangle 6"/>
          <p:cNvSpPr/>
          <p:nvPr/>
        </p:nvSpPr>
        <p:spPr>
          <a:xfrm>
            <a:off x="1513615" y="982176"/>
            <a:ext cx="5289957" cy="4893647"/>
          </a:xfrm>
          <a:prstGeom prst="rect">
            <a:avLst/>
          </a:prstGeom>
        </p:spPr>
        <p:txBody>
          <a:bodyPr wrap="square">
            <a:spAutoFit/>
          </a:bodyPr>
          <a:lstStyle/>
          <a:p>
            <a:r>
              <a:rPr lang="en-US" sz="2400" dirty="0">
                <a:solidFill>
                  <a:schemeClr val="bg1"/>
                </a:solidFill>
              </a:rPr>
              <a:t>“The Lord loves all of His children. He desires that all have the </a:t>
            </a:r>
            <a:r>
              <a:rPr lang="en-US" sz="2400" dirty="0" err="1">
                <a:solidFill>
                  <a:schemeClr val="bg1"/>
                </a:solidFill>
              </a:rPr>
              <a:t>fulness</a:t>
            </a:r>
            <a:r>
              <a:rPr lang="en-US" sz="2400" dirty="0">
                <a:solidFill>
                  <a:schemeClr val="bg1"/>
                </a:solidFill>
              </a:rPr>
              <a:t> of His truth and the abundance of His blessings. </a:t>
            </a:r>
          </a:p>
          <a:p>
            <a:endParaRPr lang="en-US" sz="2400" dirty="0">
              <a:solidFill>
                <a:schemeClr val="bg1"/>
              </a:solidFill>
            </a:endParaRPr>
          </a:p>
          <a:p>
            <a:r>
              <a:rPr lang="en-US" sz="2400" dirty="0">
                <a:solidFill>
                  <a:schemeClr val="bg1"/>
                </a:solidFill>
              </a:rPr>
              <a:t>He knows when they are ready, and He wants us to hear and heed His directions on sharing His gospel. </a:t>
            </a:r>
          </a:p>
          <a:p>
            <a:endParaRPr lang="en-US" sz="2400" dirty="0">
              <a:solidFill>
                <a:schemeClr val="bg1"/>
              </a:solidFill>
            </a:endParaRPr>
          </a:p>
          <a:p>
            <a:r>
              <a:rPr lang="en-US" sz="2400" dirty="0">
                <a:solidFill>
                  <a:schemeClr val="bg1"/>
                </a:solidFill>
              </a:rPr>
              <a:t>When we do so, those who are prepared will respond to the message of Him who said, ‘My sheep hear my voice … and they follow me.’”</a:t>
            </a:r>
            <a:endParaRPr lang="en-US" sz="2400" i="1" dirty="0">
              <a:solidFill>
                <a:schemeClr val="bg1"/>
              </a:solidFill>
            </a:endParaRPr>
          </a:p>
        </p:txBody>
      </p:sp>
      <p:sp>
        <p:nvSpPr>
          <p:cNvPr id="9" name="Rectangle 8"/>
          <p:cNvSpPr/>
          <p:nvPr/>
        </p:nvSpPr>
        <p:spPr>
          <a:xfrm>
            <a:off x="11633168" y="6412077"/>
            <a:ext cx="442750" cy="369332"/>
          </a:xfrm>
          <a:prstGeom prst="rect">
            <a:avLst/>
          </a:prstGeom>
        </p:spPr>
        <p:txBody>
          <a:bodyPr wrap="none">
            <a:spAutoFit/>
          </a:bodyPr>
          <a:lstStyle/>
          <a:p>
            <a:r>
              <a:rPr lang="en-US" dirty="0">
                <a:solidFill>
                  <a:schemeClr val="bg1"/>
                </a:solidFill>
              </a:rPr>
              <a:t>(5)</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66" y="182989"/>
            <a:ext cx="1009335" cy="1257941"/>
          </a:xfrm>
          <a:prstGeom prst="rect">
            <a:avLst/>
          </a:prstGeom>
        </p:spPr>
      </p:pic>
      <p:pic>
        <p:nvPicPr>
          <p:cNvPr id="17410" name="Picture 2" descr="Image result for Jesus and childr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8486" y="1752599"/>
            <a:ext cx="4296229" cy="322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78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742384" y="1182231"/>
            <a:ext cx="6898906" cy="2677656"/>
          </a:xfrm>
          <a:prstGeom prst="rect">
            <a:avLst/>
          </a:prstGeom>
        </p:spPr>
        <p:txBody>
          <a:bodyPr wrap="square">
            <a:spAutoFit/>
          </a:bodyPr>
          <a:lstStyle/>
          <a:p>
            <a:r>
              <a:rPr lang="en-US" sz="2800" dirty="0">
                <a:solidFill>
                  <a:schemeClr val="bg1"/>
                </a:solidFill>
              </a:rPr>
              <a:t>	Jesus had been staying in the Galilee area, where he had experienced great popularity, and avoiding the regions surrounding Jerusalem because they were heavily influenced by Jewish leaders who sought to kill Him.			</a:t>
            </a:r>
          </a:p>
        </p:txBody>
      </p:sp>
      <p:grpSp>
        <p:nvGrpSpPr>
          <p:cNvPr id="5" name="Group 4"/>
          <p:cNvGrpSpPr/>
          <p:nvPr/>
        </p:nvGrpSpPr>
        <p:grpSpPr>
          <a:xfrm>
            <a:off x="7853219" y="801323"/>
            <a:ext cx="3890571" cy="5480159"/>
            <a:chOff x="6938819" y="919018"/>
            <a:chExt cx="3890571" cy="5480159"/>
          </a:xfrm>
        </p:grpSpPr>
        <p:grpSp>
          <p:nvGrpSpPr>
            <p:cNvPr id="6" name="Group 10"/>
            <p:cNvGrpSpPr/>
            <p:nvPr/>
          </p:nvGrpSpPr>
          <p:grpSpPr>
            <a:xfrm>
              <a:off x="6938819" y="919018"/>
              <a:ext cx="3890571" cy="5480159"/>
              <a:chOff x="2370363" y="1010310"/>
              <a:chExt cx="3890571" cy="5480159"/>
            </a:xfrm>
          </p:grpSpPr>
          <p:sp>
            <p:nvSpPr>
              <p:cNvPr id="17" name="Rectangle 16"/>
              <p:cNvSpPr/>
              <p:nvPr/>
            </p:nvSpPr>
            <p:spPr>
              <a:xfrm>
                <a:off x="2503746" y="1225623"/>
                <a:ext cx="3757188" cy="5264846"/>
              </a:xfrm>
              <a:prstGeom prst="rect">
                <a:avLst/>
              </a:prstGeom>
              <a:solidFill>
                <a:srgbClr val="C9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446563" y="1010310"/>
                <a:ext cx="1957131" cy="4308190"/>
              </a:xfrm>
              <a:custGeom>
                <a:avLst/>
                <a:gdLst>
                  <a:gd name="connsiteX0" fmla="*/ 1828800 w 1957131"/>
                  <a:gd name="connsiteY0" fmla="*/ 206970 h 4308190"/>
                  <a:gd name="connsiteX1" fmla="*/ 1810693 w 1957131"/>
                  <a:gd name="connsiteY1" fmla="*/ 297505 h 4308190"/>
                  <a:gd name="connsiteX2" fmla="*/ 1774479 w 1957131"/>
                  <a:gd name="connsiteY2" fmla="*/ 351826 h 4308190"/>
                  <a:gd name="connsiteX3" fmla="*/ 1756372 w 1957131"/>
                  <a:gd name="connsiteY3" fmla="*/ 378986 h 4308190"/>
                  <a:gd name="connsiteX4" fmla="*/ 1711105 w 1957131"/>
                  <a:gd name="connsiteY4" fmla="*/ 460467 h 4308190"/>
                  <a:gd name="connsiteX5" fmla="*/ 1692998 w 1957131"/>
                  <a:gd name="connsiteY5" fmla="*/ 487628 h 4308190"/>
                  <a:gd name="connsiteX6" fmla="*/ 1665838 w 1957131"/>
                  <a:gd name="connsiteY6" fmla="*/ 569109 h 4308190"/>
                  <a:gd name="connsiteX7" fmla="*/ 1656784 w 1957131"/>
                  <a:gd name="connsiteY7" fmla="*/ 596269 h 4308190"/>
                  <a:gd name="connsiteX8" fmla="*/ 1638677 w 1957131"/>
                  <a:gd name="connsiteY8" fmla="*/ 623429 h 4308190"/>
                  <a:gd name="connsiteX9" fmla="*/ 1620570 w 1957131"/>
                  <a:gd name="connsiteY9" fmla="*/ 677750 h 4308190"/>
                  <a:gd name="connsiteX10" fmla="*/ 1611517 w 1957131"/>
                  <a:gd name="connsiteY10" fmla="*/ 723018 h 4308190"/>
                  <a:gd name="connsiteX11" fmla="*/ 1593410 w 1957131"/>
                  <a:gd name="connsiteY11" fmla="*/ 777338 h 4308190"/>
                  <a:gd name="connsiteX12" fmla="*/ 1575303 w 1957131"/>
                  <a:gd name="connsiteY12" fmla="*/ 958408 h 4308190"/>
                  <a:gd name="connsiteX13" fmla="*/ 1557196 w 1957131"/>
                  <a:gd name="connsiteY13" fmla="*/ 985568 h 4308190"/>
                  <a:gd name="connsiteX14" fmla="*/ 1530036 w 1957131"/>
                  <a:gd name="connsiteY14" fmla="*/ 1012728 h 4308190"/>
                  <a:gd name="connsiteX15" fmla="*/ 1502875 w 1957131"/>
                  <a:gd name="connsiteY15" fmla="*/ 1030835 h 4308190"/>
                  <a:gd name="connsiteX16" fmla="*/ 1475715 w 1957131"/>
                  <a:gd name="connsiteY16" fmla="*/ 1067049 h 4308190"/>
                  <a:gd name="connsiteX17" fmla="*/ 1448555 w 1957131"/>
                  <a:gd name="connsiteY17" fmla="*/ 1094210 h 4308190"/>
                  <a:gd name="connsiteX18" fmla="*/ 1412341 w 1957131"/>
                  <a:gd name="connsiteY18" fmla="*/ 1139477 h 4308190"/>
                  <a:gd name="connsiteX19" fmla="*/ 1403287 w 1957131"/>
                  <a:gd name="connsiteY19" fmla="*/ 1166637 h 4308190"/>
                  <a:gd name="connsiteX20" fmla="*/ 1385180 w 1957131"/>
                  <a:gd name="connsiteY20" fmla="*/ 1284332 h 4308190"/>
                  <a:gd name="connsiteX21" fmla="*/ 1376127 w 1957131"/>
                  <a:gd name="connsiteY21" fmla="*/ 1338653 h 4308190"/>
                  <a:gd name="connsiteX22" fmla="*/ 1358020 w 1957131"/>
                  <a:gd name="connsiteY22" fmla="*/ 1420134 h 4308190"/>
                  <a:gd name="connsiteX23" fmla="*/ 1339913 w 1957131"/>
                  <a:gd name="connsiteY23" fmla="*/ 1474455 h 4308190"/>
                  <a:gd name="connsiteX24" fmla="*/ 1330860 w 1957131"/>
                  <a:gd name="connsiteY24" fmla="*/ 1501616 h 4308190"/>
                  <a:gd name="connsiteX25" fmla="*/ 1312753 w 1957131"/>
                  <a:gd name="connsiteY25" fmla="*/ 1555936 h 4308190"/>
                  <a:gd name="connsiteX26" fmla="*/ 1303699 w 1957131"/>
                  <a:gd name="connsiteY26" fmla="*/ 1583097 h 4308190"/>
                  <a:gd name="connsiteX27" fmla="*/ 1285592 w 1957131"/>
                  <a:gd name="connsiteY27" fmla="*/ 1610257 h 4308190"/>
                  <a:gd name="connsiteX28" fmla="*/ 1240325 w 1957131"/>
                  <a:gd name="connsiteY28" fmla="*/ 1682685 h 4308190"/>
                  <a:gd name="connsiteX29" fmla="*/ 1213164 w 1957131"/>
                  <a:gd name="connsiteY29" fmla="*/ 1691738 h 4308190"/>
                  <a:gd name="connsiteX30" fmla="*/ 1204111 w 1957131"/>
                  <a:gd name="connsiteY30" fmla="*/ 1746059 h 4308190"/>
                  <a:gd name="connsiteX31" fmla="*/ 1186004 w 1957131"/>
                  <a:gd name="connsiteY31" fmla="*/ 1800380 h 4308190"/>
                  <a:gd name="connsiteX32" fmla="*/ 1167897 w 1957131"/>
                  <a:gd name="connsiteY32" fmla="*/ 1881861 h 4308190"/>
                  <a:gd name="connsiteX33" fmla="*/ 1149790 w 1957131"/>
                  <a:gd name="connsiteY33" fmla="*/ 1909022 h 4308190"/>
                  <a:gd name="connsiteX34" fmla="*/ 1122630 w 1957131"/>
                  <a:gd name="connsiteY34" fmla="*/ 1999556 h 4308190"/>
                  <a:gd name="connsiteX35" fmla="*/ 1113576 w 1957131"/>
                  <a:gd name="connsiteY35" fmla="*/ 2026717 h 4308190"/>
                  <a:gd name="connsiteX36" fmla="*/ 1104523 w 1957131"/>
                  <a:gd name="connsiteY36" fmla="*/ 2053877 h 4308190"/>
                  <a:gd name="connsiteX37" fmla="*/ 1086416 w 1957131"/>
                  <a:gd name="connsiteY37" fmla="*/ 2081037 h 4308190"/>
                  <a:gd name="connsiteX38" fmla="*/ 1077362 w 1957131"/>
                  <a:gd name="connsiteY38" fmla="*/ 2406962 h 4308190"/>
                  <a:gd name="connsiteX39" fmla="*/ 1059256 w 1957131"/>
                  <a:gd name="connsiteY39" fmla="*/ 2515604 h 4308190"/>
                  <a:gd name="connsiteX40" fmla="*/ 1050202 w 1957131"/>
                  <a:gd name="connsiteY40" fmla="*/ 2588031 h 4308190"/>
                  <a:gd name="connsiteX41" fmla="*/ 1041149 w 1957131"/>
                  <a:gd name="connsiteY41" fmla="*/ 2624245 h 4308190"/>
                  <a:gd name="connsiteX42" fmla="*/ 1032095 w 1957131"/>
                  <a:gd name="connsiteY42" fmla="*/ 2678566 h 4308190"/>
                  <a:gd name="connsiteX43" fmla="*/ 1023042 w 1957131"/>
                  <a:gd name="connsiteY43" fmla="*/ 2714780 h 4308190"/>
                  <a:gd name="connsiteX44" fmla="*/ 1013988 w 1957131"/>
                  <a:gd name="connsiteY44" fmla="*/ 2769101 h 4308190"/>
                  <a:gd name="connsiteX45" fmla="*/ 995881 w 1957131"/>
                  <a:gd name="connsiteY45" fmla="*/ 2823422 h 4308190"/>
                  <a:gd name="connsiteX46" fmla="*/ 986828 w 1957131"/>
                  <a:gd name="connsiteY46" fmla="*/ 2850582 h 4308190"/>
                  <a:gd name="connsiteX47" fmla="*/ 977774 w 1957131"/>
                  <a:gd name="connsiteY47" fmla="*/ 2877742 h 4308190"/>
                  <a:gd name="connsiteX48" fmla="*/ 941560 w 1957131"/>
                  <a:gd name="connsiteY48" fmla="*/ 2950170 h 4308190"/>
                  <a:gd name="connsiteX49" fmla="*/ 923454 w 1957131"/>
                  <a:gd name="connsiteY49" fmla="*/ 3013544 h 4308190"/>
                  <a:gd name="connsiteX50" fmla="*/ 914400 w 1957131"/>
                  <a:gd name="connsiteY50" fmla="*/ 3040705 h 4308190"/>
                  <a:gd name="connsiteX51" fmla="*/ 896293 w 1957131"/>
                  <a:gd name="connsiteY51" fmla="*/ 3122186 h 4308190"/>
                  <a:gd name="connsiteX52" fmla="*/ 878186 w 1957131"/>
                  <a:gd name="connsiteY52" fmla="*/ 3176507 h 4308190"/>
                  <a:gd name="connsiteX53" fmla="*/ 860079 w 1957131"/>
                  <a:gd name="connsiteY53" fmla="*/ 3203667 h 4308190"/>
                  <a:gd name="connsiteX54" fmla="*/ 814812 w 1957131"/>
                  <a:gd name="connsiteY54" fmla="*/ 3285148 h 4308190"/>
                  <a:gd name="connsiteX55" fmla="*/ 778598 w 1957131"/>
                  <a:gd name="connsiteY55" fmla="*/ 3357576 h 4308190"/>
                  <a:gd name="connsiteX56" fmla="*/ 733331 w 1957131"/>
                  <a:gd name="connsiteY56" fmla="*/ 3420950 h 4308190"/>
                  <a:gd name="connsiteX57" fmla="*/ 706170 w 1957131"/>
                  <a:gd name="connsiteY57" fmla="*/ 3448111 h 4308190"/>
                  <a:gd name="connsiteX58" fmla="*/ 697117 w 1957131"/>
                  <a:gd name="connsiteY58" fmla="*/ 3475271 h 4308190"/>
                  <a:gd name="connsiteX59" fmla="*/ 679010 w 1957131"/>
                  <a:gd name="connsiteY59" fmla="*/ 3502431 h 4308190"/>
                  <a:gd name="connsiteX60" fmla="*/ 660903 w 1957131"/>
                  <a:gd name="connsiteY60" fmla="*/ 3574859 h 4308190"/>
                  <a:gd name="connsiteX61" fmla="*/ 642796 w 1957131"/>
                  <a:gd name="connsiteY61" fmla="*/ 3611073 h 4308190"/>
                  <a:gd name="connsiteX62" fmla="*/ 624689 w 1957131"/>
                  <a:gd name="connsiteY62" fmla="*/ 3665394 h 4308190"/>
                  <a:gd name="connsiteX63" fmla="*/ 588475 w 1957131"/>
                  <a:gd name="connsiteY63" fmla="*/ 3719715 h 4308190"/>
                  <a:gd name="connsiteX64" fmla="*/ 534155 w 1957131"/>
                  <a:gd name="connsiteY64" fmla="*/ 3810249 h 4308190"/>
                  <a:gd name="connsiteX65" fmla="*/ 516048 w 1957131"/>
                  <a:gd name="connsiteY65" fmla="*/ 3837410 h 4308190"/>
                  <a:gd name="connsiteX66" fmla="*/ 488887 w 1957131"/>
                  <a:gd name="connsiteY66" fmla="*/ 3855517 h 4308190"/>
                  <a:gd name="connsiteX67" fmla="*/ 461727 w 1957131"/>
                  <a:gd name="connsiteY67" fmla="*/ 3909837 h 4308190"/>
                  <a:gd name="connsiteX68" fmla="*/ 443620 w 1957131"/>
                  <a:gd name="connsiteY68" fmla="*/ 3936998 h 4308190"/>
                  <a:gd name="connsiteX69" fmla="*/ 434566 w 1957131"/>
                  <a:gd name="connsiteY69" fmla="*/ 3964158 h 4308190"/>
                  <a:gd name="connsiteX70" fmla="*/ 398353 w 1957131"/>
                  <a:gd name="connsiteY70" fmla="*/ 4018479 h 4308190"/>
                  <a:gd name="connsiteX71" fmla="*/ 371192 w 1957131"/>
                  <a:gd name="connsiteY71" fmla="*/ 4072800 h 4308190"/>
                  <a:gd name="connsiteX72" fmla="*/ 344032 w 1957131"/>
                  <a:gd name="connsiteY72" fmla="*/ 4127121 h 4308190"/>
                  <a:gd name="connsiteX73" fmla="*/ 316871 w 1957131"/>
                  <a:gd name="connsiteY73" fmla="*/ 4154281 h 4308190"/>
                  <a:gd name="connsiteX74" fmla="*/ 289711 w 1957131"/>
                  <a:gd name="connsiteY74" fmla="*/ 4190495 h 4308190"/>
                  <a:gd name="connsiteX75" fmla="*/ 235390 w 1957131"/>
                  <a:gd name="connsiteY75" fmla="*/ 4208602 h 4308190"/>
                  <a:gd name="connsiteX76" fmla="*/ 208230 w 1957131"/>
                  <a:gd name="connsiteY76" fmla="*/ 4217655 h 4308190"/>
                  <a:gd name="connsiteX77" fmla="*/ 181069 w 1957131"/>
                  <a:gd name="connsiteY77" fmla="*/ 4235762 h 4308190"/>
                  <a:gd name="connsiteX78" fmla="*/ 126749 w 1957131"/>
                  <a:gd name="connsiteY78" fmla="*/ 4253869 h 4308190"/>
                  <a:gd name="connsiteX79" fmla="*/ 99588 w 1957131"/>
                  <a:gd name="connsiteY79" fmla="*/ 4271976 h 4308190"/>
                  <a:gd name="connsiteX80" fmla="*/ 72428 w 1957131"/>
                  <a:gd name="connsiteY80" fmla="*/ 4281029 h 4308190"/>
                  <a:gd name="connsiteX81" fmla="*/ 45267 w 1957131"/>
                  <a:gd name="connsiteY81" fmla="*/ 4308190 h 4308190"/>
                  <a:gd name="connsiteX82" fmla="*/ 36214 w 1957131"/>
                  <a:gd name="connsiteY82" fmla="*/ 4281029 h 4308190"/>
                  <a:gd name="connsiteX83" fmla="*/ 54321 w 1957131"/>
                  <a:gd name="connsiteY83" fmla="*/ 4090907 h 4308190"/>
                  <a:gd name="connsiteX84" fmla="*/ 54321 w 1957131"/>
                  <a:gd name="connsiteY84" fmla="*/ 3728768 h 4308190"/>
                  <a:gd name="connsiteX85" fmla="*/ 36214 w 1957131"/>
                  <a:gd name="connsiteY85" fmla="*/ 3656340 h 4308190"/>
                  <a:gd name="connsiteX86" fmla="*/ 27160 w 1957131"/>
                  <a:gd name="connsiteY86" fmla="*/ 3592966 h 4308190"/>
                  <a:gd name="connsiteX87" fmla="*/ 54321 w 1957131"/>
                  <a:gd name="connsiteY87" fmla="*/ 2053877 h 4308190"/>
                  <a:gd name="connsiteX88" fmla="*/ 45267 w 1957131"/>
                  <a:gd name="connsiteY88" fmla="*/ 1601204 h 4308190"/>
                  <a:gd name="connsiteX89" fmla="*/ 36214 w 1957131"/>
                  <a:gd name="connsiteY89" fmla="*/ 1537829 h 4308190"/>
                  <a:gd name="connsiteX90" fmla="*/ 18107 w 1957131"/>
                  <a:gd name="connsiteY90" fmla="*/ 1483509 h 4308190"/>
                  <a:gd name="connsiteX91" fmla="*/ 0 w 1957131"/>
                  <a:gd name="connsiteY91" fmla="*/ 1347707 h 4308190"/>
                  <a:gd name="connsiteX92" fmla="*/ 9054 w 1957131"/>
                  <a:gd name="connsiteY92" fmla="*/ 433307 h 4308190"/>
                  <a:gd name="connsiteX93" fmla="*/ 18107 w 1957131"/>
                  <a:gd name="connsiteY93" fmla="*/ 397093 h 4308190"/>
                  <a:gd name="connsiteX94" fmla="*/ 36214 w 1957131"/>
                  <a:gd name="connsiteY94" fmla="*/ 351826 h 4308190"/>
                  <a:gd name="connsiteX95" fmla="*/ 1828800 w 1957131"/>
                  <a:gd name="connsiteY95" fmla="*/ 206970 h 430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957131" h="4308190">
                    <a:moveTo>
                      <a:pt x="1828800" y="206970"/>
                    </a:moveTo>
                    <a:cubicBezTo>
                      <a:pt x="2124546" y="197917"/>
                      <a:pt x="1817447" y="283996"/>
                      <a:pt x="1810693" y="297505"/>
                    </a:cubicBezTo>
                    <a:cubicBezTo>
                      <a:pt x="1800961" y="316969"/>
                      <a:pt x="1786550" y="333719"/>
                      <a:pt x="1774479" y="351826"/>
                    </a:cubicBezTo>
                    <a:lnTo>
                      <a:pt x="1756372" y="378986"/>
                    </a:lnTo>
                    <a:cubicBezTo>
                      <a:pt x="1740437" y="426792"/>
                      <a:pt x="1752613" y="398205"/>
                      <a:pt x="1711105" y="460467"/>
                    </a:cubicBezTo>
                    <a:lnTo>
                      <a:pt x="1692998" y="487628"/>
                    </a:lnTo>
                    <a:lnTo>
                      <a:pt x="1665838" y="569109"/>
                    </a:lnTo>
                    <a:cubicBezTo>
                      <a:pt x="1662820" y="578162"/>
                      <a:pt x="1662078" y="588329"/>
                      <a:pt x="1656784" y="596269"/>
                    </a:cubicBezTo>
                    <a:lnTo>
                      <a:pt x="1638677" y="623429"/>
                    </a:lnTo>
                    <a:cubicBezTo>
                      <a:pt x="1632641" y="641536"/>
                      <a:pt x="1624313" y="659034"/>
                      <a:pt x="1620570" y="677750"/>
                    </a:cubicBezTo>
                    <a:cubicBezTo>
                      <a:pt x="1617552" y="692839"/>
                      <a:pt x="1615566" y="708172"/>
                      <a:pt x="1611517" y="723018"/>
                    </a:cubicBezTo>
                    <a:cubicBezTo>
                      <a:pt x="1606495" y="741432"/>
                      <a:pt x="1593410" y="777338"/>
                      <a:pt x="1593410" y="777338"/>
                    </a:cubicBezTo>
                    <a:cubicBezTo>
                      <a:pt x="1592880" y="786343"/>
                      <a:pt x="1598922" y="911171"/>
                      <a:pt x="1575303" y="958408"/>
                    </a:cubicBezTo>
                    <a:cubicBezTo>
                      <a:pt x="1570437" y="968140"/>
                      <a:pt x="1564162" y="977209"/>
                      <a:pt x="1557196" y="985568"/>
                    </a:cubicBezTo>
                    <a:cubicBezTo>
                      <a:pt x="1548999" y="995404"/>
                      <a:pt x="1539872" y="1004532"/>
                      <a:pt x="1530036" y="1012728"/>
                    </a:cubicBezTo>
                    <a:cubicBezTo>
                      <a:pt x="1521677" y="1019694"/>
                      <a:pt x="1511929" y="1024799"/>
                      <a:pt x="1502875" y="1030835"/>
                    </a:cubicBezTo>
                    <a:cubicBezTo>
                      <a:pt x="1493822" y="1042906"/>
                      <a:pt x="1485535" y="1055592"/>
                      <a:pt x="1475715" y="1067049"/>
                    </a:cubicBezTo>
                    <a:cubicBezTo>
                      <a:pt x="1467383" y="1076770"/>
                      <a:pt x="1455657" y="1083557"/>
                      <a:pt x="1448555" y="1094210"/>
                    </a:cubicBezTo>
                    <a:cubicBezTo>
                      <a:pt x="1413572" y="1146685"/>
                      <a:pt x="1473082" y="1098982"/>
                      <a:pt x="1412341" y="1139477"/>
                    </a:cubicBezTo>
                    <a:cubicBezTo>
                      <a:pt x="1409323" y="1148530"/>
                      <a:pt x="1405602" y="1157379"/>
                      <a:pt x="1403287" y="1166637"/>
                    </a:cubicBezTo>
                    <a:cubicBezTo>
                      <a:pt x="1391762" y="1212736"/>
                      <a:pt x="1392507" y="1233044"/>
                      <a:pt x="1385180" y="1284332"/>
                    </a:cubicBezTo>
                    <a:cubicBezTo>
                      <a:pt x="1382584" y="1302504"/>
                      <a:pt x="1379411" y="1320592"/>
                      <a:pt x="1376127" y="1338653"/>
                    </a:cubicBezTo>
                    <a:cubicBezTo>
                      <a:pt x="1372152" y="1360513"/>
                      <a:pt x="1364725" y="1397784"/>
                      <a:pt x="1358020" y="1420134"/>
                    </a:cubicBezTo>
                    <a:cubicBezTo>
                      <a:pt x="1352536" y="1438416"/>
                      <a:pt x="1345949" y="1456348"/>
                      <a:pt x="1339913" y="1474455"/>
                    </a:cubicBezTo>
                    <a:lnTo>
                      <a:pt x="1330860" y="1501616"/>
                    </a:lnTo>
                    <a:lnTo>
                      <a:pt x="1312753" y="1555936"/>
                    </a:lnTo>
                    <a:cubicBezTo>
                      <a:pt x="1309735" y="1564990"/>
                      <a:pt x="1308993" y="1575156"/>
                      <a:pt x="1303699" y="1583097"/>
                    </a:cubicBezTo>
                    <a:lnTo>
                      <a:pt x="1285592" y="1610257"/>
                    </a:lnTo>
                    <a:cubicBezTo>
                      <a:pt x="1269078" y="1659799"/>
                      <a:pt x="1280496" y="1662600"/>
                      <a:pt x="1240325" y="1682685"/>
                    </a:cubicBezTo>
                    <a:cubicBezTo>
                      <a:pt x="1231789" y="1686953"/>
                      <a:pt x="1222218" y="1688720"/>
                      <a:pt x="1213164" y="1691738"/>
                    </a:cubicBezTo>
                    <a:cubicBezTo>
                      <a:pt x="1210146" y="1709845"/>
                      <a:pt x="1208563" y="1728250"/>
                      <a:pt x="1204111" y="1746059"/>
                    </a:cubicBezTo>
                    <a:cubicBezTo>
                      <a:pt x="1199482" y="1764576"/>
                      <a:pt x="1186004" y="1800380"/>
                      <a:pt x="1186004" y="1800380"/>
                    </a:cubicBezTo>
                    <a:cubicBezTo>
                      <a:pt x="1182526" y="1821250"/>
                      <a:pt x="1179042" y="1859570"/>
                      <a:pt x="1167897" y="1881861"/>
                    </a:cubicBezTo>
                    <a:cubicBezTo>
                      <a:pt x="1163031" y="1891593"/>
                      <a:pt x="1155826" y="1899968"/>
                      <a:pt x="1149790" y="1909022"/>
                    </a:cubicBezTo>
                    <a:cubicBezTo>
                      <a:pt x="1136109" y="1963749"/>
                      <a:pt x="1144671" y="1933434"/>
                      <a:pt x="1122630" y="1999556"/>
                    </a:cubicBezTo>
                    <a:lnTo>
                      <a:pt x="1113576" y="2026717"/>
                    </a:lnTo>
                    <a:cubicBezTo>
                      <a:pt x="1110558" y="2035770"/>
                      <a:pt x="1109817" y="2045937"/>
                      <a:pt x="1104523" y="2053877"/>
                    </a:cubicBezTo>
                    <a:lnTo>
                      <a:pt x="1086416" y="2081037"/>
                    </a:lnTo>
                    <a:cubicBezTo>
                      <a:pt x="1083398" y="2189679"/>
                      <a:pt x="1084141" y="2298490"/>
                      <a:pt x="1077362" y="2406962"/>
                    </a:cubicBezTo>
                    <a:cubicBezTo>
                      <a:pt x="1075072" y="2443604"/>
                      <a:pt x="1064702" y="2479297"/>
                      <a:pt x="1059256" y="2515604"/>
                    </a:cubicBezTo>
                    <a:cubicBezTo>
                      <a:pt x="1055647" y="2539665"/>
                      <a:pt x="1054202" y="2564032"/>
                      <a:pt x="1050202" y="2588031"/>
                    </a:cubicBezTo>
                    <a:cubicBezTo>
                      <a:pt x="1048156" y="2600305"/>
                      <a:pt x="1043589" y="2612044"/>
                      <a:pt x="1041149" y="2624245"/>
                    </a:cubicBezTo>
                    <a:cubicBezTo>
                      <a:pt x="1037549" y="2642245"/>
                      <a:pt x="1035695" y="2660566"/>
                      <a:pt x="1032095" y="2678566"/>
                    </a:cubicBezTo>
                    <a:cubicBezTo>
                      <a:pt x="1029655" y="2690767"/>
                      <a:pt x="1025482" y="2702579"/>
                      <a:pt x="1023042" y="2714780"/>
                    </a:cubicBezTo>
                    <a:cubicBezTo>
                      <a:pt x="1019442" y="2732780"/>
                      <a:pt x="1018440" y="2751292"/>
                      <a:pt x="1013988" y="2769101"/>
                    </a:cubicBezTo>
                    <a:cubicBezTo>
                      <a:pt x="1009359" y="2787618"/>
                      <a:pt x="1001917" y="2805315"/>
                      <a:pt x="995881" y="2823422"/>
                    </a:cubicBezTo>
                    <a:lnTo>
                      <a:pt x="986828" y="2850582"/>
                    </a:lnTo>
                    <a:cubicBezTo>
                      <a:pt x="983810" y="2859635"/>
                      <a:pt x="983068" y="2869802"/>
                      <a:pt x="977774" y="2877742"/>
                    </a:cubicBezTo>
                    <a:cubicBezTo>
                      <a:pt x="952771" y="2915246"/>
                      <a:pt x="960543" y="2899547"/>
                      <a:pt x="941560" y="2950170"/>
                    </a:cubicBezTo>
                    <a:cubicBezTo>
                      <a:pt x="928536" y="2984901"/>
                      <a:pt x="934869" y="2973592"/>
                      <a:pt x="923454" y="3013544"/>
                    </a:cubicBezTo>
                    <a:cubicBezTo>
                      <a:pt x="920832" y="3022720"/>
                      <a:pt x="916715" y="3031447"/>
                      <a:pt x="914400" y="3040705"/>
                    </a:cubicBezTo>
                    <a:cubicBezTo>
                      <a:pt x="901472" y="3092416"/>
                      <a:pt x="910239" y="3075699"/>
                      <a:pt x="896293" y="3122186"/>
                    </a:cubicBezTo>
                    <a:cubicBezTo>
                      <a:pt x="890808" y="3140467"/>
                      <a:pt x="888773" y="3160626"/>
                      <a:pt x="878186" y="3176507"/>
                    </a:cubicBezTo>
                    <a:lnTo>
                      <a:pt x="860079" y="3203667"/>
                    </a:lnTo>
                    <a:cubicBezTo>
                      <a:pt x="835045" y="3278775"/>
                      <a:pt x="877070" y="3160632"/>
                      <a:pt x="814812" y="3285148"/>
                    </a:cubicBezTo>
                    <a:cubicBezTo>
                      <a:pt x="802741" y="3309291"/>
                      <a:pt x="793571" y="3335117"/>
                      <a:pt x="778598" y="3357576"/>
                    </a:cubicBezTo>
                    <a:cubicBezTo>
                      <a:pt x="764270" y="3379068"/>
                      <a:pt x="750172" y="3401302"/>
                      <a:pt x="733331" y="3420950"/>
                    </a:cubicBezTo>
                    <a:cubicBezTo>
                      <a:pt x="724998" y="3430671"/>
                      <a:pt x="715224" y="3439057"/>
                      <a:pt x="706170" y="3448111"/>
                    </a:cubicBezTo>
                    <a:cubicBezTo>
                      <a:pt x="703152" y="3457164"/>
                      <a:pt x="701385" y="3466735"/>
                      <a:pt x="697117" y="3475271"/>
                    </a:cubicBezTo>
                    <a:cubicBezTo>
                      <a:pt x="692251" y="3485003"/>
                      <a:pt x="682728" y="3492205"/>
                      <a:pt x="679010" y="3502431"/>
                    </a:cubicBezTo>
                    <a:cubicBezTo>
                      <a:pt x="670505" y="3525818"/>
                      <a:pt x="666939" y="3550716"/>
                      <a:pt x="660903" y="3574859"/>
                    </a:cubicBezTo>
                    <a:cubicBezTo>
                      <a:pt x="657630" y="3587952"/>
                      <a:pt x="647808" y="3598542"/>
                      <a:pt x="642796" y="3611073"/>
                    </a:cubicBezTo>
                    <a:cubicBezTo>
                      <a:pt x="635707" y="3628794"/>
                      <a:pt x="635276" y="3649513"/>
                      <a:pt x="624689" y="3665394"/>
                    </a:cubicBezTo>
                    <a:cubicBezTo>
                      <a:pt x="612618" y="3683501"/>
                      <a:pt x="598207" y="3700251"/>
                      <a:pt x="588475" y="3719715"/>
                    </a:cubicBezTo>
                    <a:cubicBezTo>
                      <a:pt x="560636" y="3775392"/>
                      <a:pt x="577854" y="3744699"/>
                      <a:pt x="534155" y="3810249"/>
                    </a:cubicBezTo>
                    <a:cubicBezTo>
                      <a:pt x="528119" y="3819303"/>
                      <a:pt x="525102" y="3831374"/>
                      <a:pt x="516048" y="3837410"/>
                    </a:cubicBezTo>
                    <a:lnTo>
                      <a:pt x="488887" y="3855517"/>
                    </a:lnTo>
                    <a:cubicBezTo>
                      <a:pt x="436998" y="3933350"/>
                      <a:pt x="499207" y="3834876"/>
                      <a:pt x="461727" y="3909837"/>
                    </a:cubicBezTo>
                    <a:cubicBezTo>
                      <a:pt x="456861" y="3919569"/>
                      <a:pt x="448486" y="3927266"/>
                      <a:pt x="443620" y="3936998"/>
                    </a:cubicBezTo>
                    <a:cubicBezTo>
                      <a:pt x="439352" y="3945534"/>
                      <a:pt x="439201" y="3955816"/>
                      <a:pt x="434566" y="3964158"/>
                    </a:cubicBezTo>
                    <a:cubicBezTo>
                      <a:pt x="423998" y="3983181"/>
                      <a:pt x="405235" y="3997834"/>
                      <a:pt x="398353" y="4018479"/>
                    </a:cubicBezTo>
                    <a:cubicBezTo>
                      <a:pt x="385858" y="4055962"/>
                      <a:pt x="394593" y="4037699"/>
                      <a:pt x="371192" y="4072800"/>
                    </a:cubicBezTo>
                    <a:cubicBezTo>
                      <a:pt x="362119" y="4100020"/>
                      <a:pt x="363532" y="4103721"/>
                      <a:pt x="344032" y="4127121"/>
                    </a:cubicBezTo>
                    <a:cubicBezTo>
                      <a:pt x="335835" y="4136957"/>
                      <a:pt x="325203" y="4144560"/>
                      <a:pt x="316871" y="4154281"/>
                    </a:cubicBezTo>
                    <a:cubicBezTo>
                      <a:pt x="307051" y="4165737"/>
                      <a:pt x="302266" y="4182125"/>
                      <a:pt x="289711" y="4190495"/>
                    </a:cubicBezTo>
                    <a:cubicBezTo>
                      <a:pt x="273830" y="4201082"/>
                      <a:pt x="253497" y="4202566"/>
                      <a:pt x="235390" y="4208602"/>
                    </a:cubicBezTo>
                    <a:lnTo>
                      <a:pt x="208230" y="4217655"/>
                    </a:lnTo>
                    <a:cubicBezTo>
                      <a:pt x="199176" y="4223691"/>
                      <a:pt x="191012" y="4231343"/>
                      <a:pt x="181069" y="4235762"/>
                    </a:cubicBezTo>
                    <a:cubicBezTo>
                      <a:pt x="163628" y="4243514"/>
                      <a:pt x="126749" y="4253869"/>
                      <a:pt x="126749" y="4253869"/>
                    </a:cubicBezTo>
                    <a:cubicBezTo>
                      <a:pt x="117695" y="4259905"/>
                      <a:pt x="109320" y="4267110"/>
                      <a:pt x="99588" y="4271976"/>
                    </a:cubicBezTo>
                    <a:cubicBezTo>
                      <a:pt x="91052" y="4276244"/>
                      <a:pt x="80368" y="4275735"/>
                      <a:pt x="72428" y="4281029"/>
                    </a:cubicBezTo>
                    <a:cubicBezTo>
                      <a:pt x="61775" y="4288131"/>
                      <a:pt x="54321" y="4299136"/>
                      <a:pt x="45267" y="4308190"/>
                    </a:cubicBezTo>
                    <a:cubicBezTo>
                      <a:pt x="42249" y="4299136"/>
                      <a:pt x="36214" y="4290572"/>
                      <a:pt x="36214" y="4281029"/>
                    </a:cubicBezTo>
                    <a:cubicBezTo>
                      <a:pt x="36214" y="4137283"/>
                      <a:pt x="29743" y="4164637"/>
                      <a:pt x="54321" y="4090907"/>
                    </a:cubicBezTo>
                    <a:cubicBezTo>
                      <a:pt x="73195" y="3939907"/>
                      <a:pt x="72721" y="3974100"/>
                      <a:pt x="54321" y="3728768"/>
                    </a:cubicBezTo>
                    <a:cubicBezTo>
                      <a:pt x="52460" y="3703952"/>
                      <a:pt x="41095" y="3680742"/>
                      <a:pt x="36214" y="3656340"/>
                    </a:cubicBezTo>
                    <a:cubicBezTo>
                      <a:pt x="32029" y="3635415"/>
                      <a:pt x="30178" y="3614091"/>
                      <a:pt x="27160" y="3592966"/>
                    </a:cubicBezTo>
                    <a:cubicBezTo>
                      <a:pt x="45727" y="2126182"/>
                      <a:pt x="5664" y="2637726"/>
                      <a:pt x="54321" y="2053877"/>
                    </a:cubicBezTo>
                    <a:cubicBezTo>
                      <a:pt x="51303" y="1902986"/>
                      <a:pt x="50559" y="1752032"/>
                      <a:pt x="45267" y="1601204"/>
                    </a:cubicBezTo>
                    <a:cubicBezTo>
                      <a:pt x="44519" y="1579878"/>
                      <a:pt x="41012" y="1558622"/>
                      <a:pt x="36214" y="1537829"/>
                    </a:cubicBezTo>
                    <a:cubicBezTo>
                      <a:pt x="31922" y="1519232"/>
                      <a:pt x="18107" y="1483509"/>
                      <a:pt x="18107" y="1483509"/>
                    </a:cubicBezTo>
                    <a:cubicBezTo>
                      <a:pt x="12005" y="1446897"/>
                      <a:pt x="0" y="1380941"/>
                      <a:pt x="0" y="1347707"/>
                    </a:cubicBezTo>
                    <a:cubicBezTo>
                      <a:pt x="0" y="1042892"/>
                      <a:pt x="3249" y="738067"/>
                      <a:pt x="9054" y="433307"/>
                    </a:cubicBezTo>
                    <a:cubicBezTo>
                      <a:pt x="9291" y="420866"/>
                      <a:pt x="14172" y="408897"/>
                      <a:pt x="18107" y="397093"/>
                    </a:cubicBezTo>
                    <a:cubicBezTo>
                      <a:pt x="23246" y="381676"/>
                      <a:pt x="30178" y="366915"/>
                      <a:pt x="36214" y="351826"/>
                    </a:cubicBezTo>
                    <a:cubicBezTo>
                      <a:pt x="90167" y="-349603"/>
                      <a:pt x="1533054" y="216023"/>
                      <a:pt x="1828800" y="20697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275363" y="2122366"/>
                <a:ext cx="416460" cy="3630700"/>
              </a:xfrm>
              <a:custGeom>
                <a:avLst/>
                <a:gdLst>
                  <a:gd name="connsiteX0" fmla="*/ 316871 w 416460"/>
                  <a:gd name="connsiteY0" fmla="*/ 27421 h 3630700"/>
                  <a:gd name="connsiteX1" fmla="*/ 362139 w 416460"/>
                  <a:gd name="connsiteY1" fmla="*/ 9314 h 3630700"/>
                  <a:gd name="connsiteX2" fmla="*/ 398353 w 416460"/>
                  <a:gd name="connsiteY2" fmla="*/ 81742 h 3630700"/>
                  <a:gd name="connsiteX3" fmla="*/ 380246 w 416460"/>
                  <a:gd name="connsiteY3" fmla="*/ 235651 h 3630700"/>
                  <a:gd name="connsiteX4" fmla="*/ 362139 w 416460"/>
                  <a:gd name="connsiteY4" fmla="*/ 289972 h 3630700"/>
                  <a:gd name="connsiteX5" fmla="*/ 371192 w 416460"/>
                  <a:gd name="connsiteY5" fmla="*/ 434827 h 3630700"/>
                  <a:gd name="connsiteX6" fmla="*/ 389299 w 416460"/>
                  <a:gd name="connsiteY6" fmla="*/ 489148 h 3630700"/>
                  <a:gd name="connsiteX7" fmla="*/ 407406 w 416460"/>
                  <a:gd name="connsiteY7" fmla="*/ 543469 h 3630700"/>
                  <a:gd name="connsiteX8" fmla="*/ 416460 w 416460"/>
                  <a:gd name="connsiteY8" fmla="*/ 597789 h 3630700"/>
                  <a:gd name="connsiteX9" fmla="*/ 380246 w 416460"/>
                  <a:gd name="connsiteY9" fmla="*/ 733591 h 3630700"/>
                  <a:gd name="connsiteX10" fmla="*/ 353085 w 416460"/>
                  <a:gd name="connsiteY10" fmla="*/ 760752 h 3630700"/>
                  <a:gd name="connsiteX11" fmla="*/ 344032 w 416460"/>
                  <a:gd name="connsiteY11" fmla="*/ 787912 h 3630700"/>
                  <a:gd name="connsiteX12" fmla="*/ 344032 w 416460"/>
                  <a:gd name="connsiteY12" fmla="*/ 1195318 h 3630700"/>
                  <a:gd name="connsiteX13" fmla="*/ 334978 w 416460"/>
                  <a:gd name="connsiteY13" fmla="*/ 1475975 h 3630700"/>
                  <a:gd name="connsiteX14" fmla="*/ 325925 w 416460"/>
                  <a:gd name="connsiteY14" fmla="*/ 1512189 h 3630700"/>
                  <a:gd name="connsiteX15" fmla="*/ 298764 w 416460"/>
                  <a:gd name="connsiteY15" fmla="*/ 1666098 h 3630700"/>
                  <a:gd name="connsiteX16" fmla="*/ 289711 w 416460"/>
                  <a:gd name="connsiteY16" fmla="*/ 1792847 h 3630700"/>
                  <a:gd name="connsiteX17" fmla="*/ 271604 w 416460"/>
                  <a:gd name="connsiteY17" fmla="*/ 1928649 h 3630700"/>
                  <a:gd name="connsiteX18" fmla="*/ 280658 w 416460"/>
                  <a:gd name="connsiteY18" fmla="*/ 2037290 h 3630700"/>
                  <a:gd name="connsiteX19" fmla="*/ 289711 w 416460"/>
                  <a:gd name="connsiteY19" fmla="*/ 2073504 h 3630700"/>
                  <a:gd name="connsiteX20" fmla="*/ 298764 w 416460"/>
                  <a:gd name="connsiteY20" fmla="*/ 2308894 h 3630700"/>
                  <a:gd name="connsiteX21" fmla="*/ 307818 w 416460"/>
                  <a:gd name="connsiteY21" fmla="*/ 2345108 h 3630700"/>
                  <a:gd name="connsiteX22" fmla="*/ 325925 w 416460"/>
                  <a:gd name="connsiteY22" fmla="*/ 2372269 h 3630700"/>
                  <a:gd name="connsiteX23" fmla="*/ 325925 w 416460"/>
                  <a:gd name="connsiteY23" fmla="*/ 2770621 h 3630700"/>
                  <a:gd name="connsiteX24" fmla="*/ 307818 w 416460"/>
                  <a:gd name="connsiteY24" fmla="*/ 2824942 h 3630700"/>
                  <a:gd name="connsiteX25" fmla="*/ 316871 w 416460"/>
                  <a:gd name="connsiteY25" fmla="*/ 2960744 h 3630700"/>
                  <a:gd name="connsiteX26" fmla="*/ 325925 w 416460"/>
                  <a:gd name="connsiteY26" fmla="*/ 2987904 h 3630700"/>
                  <a:gd name="connsiteX27" fmla="*/ 316871 w 416460"/>
                  <a:gd name="connsiteY27" fmla="*/ 3150867 h 3630700"/>
                  <a:gd name="connsiteX28" fmla="*/ 307818 w 416460"/>
                  <a:gd name="connsiteY28" fmla="*/ 3178027 h 3630700"/>
                  <a:gd name="connsiteX29" fmla="*/ 280658 w 416460"/>
                  <a:gd name="connsiteY29" fmla="*/ 3187080 h 3630700"/>
                  <a:gd name="connsiteX30" fmla="*/ 135802 w 416460"/>
                  <a:gd name="connsiteY30" fmla="*/ 3196134 h 3630700"/>
                  <a:gd name="connsiteX31" fmla="*/ 144856 w 416460"/>
                  <a:gd name="connsiteY31" fmla="*/ 3259508 h 3630700"/>
                  <a:gd name="connsiteX32" fmla="*/ 172016 w 416460"/>
                  <a:gd name="connsiteY32" fmla="*/ 3277615 h 3630700"/>
                  <a:gd name="connsiteX33" fmla="*/ 226337 w 416460"/>
                  <a:gd name="connsiteY33" fmla="*/ 3295722 h 3630700"/>
                  <a:gd name="connsiteX34" fmla="*/ 253497 w 416460"/>
                  <a:gd name="connsiteY34" fmla="*/ 3313829 h 3630700"/>
                  <a:gd name="connsiteX35" fmla="*/ 262551 w 416460"/>
                  <a:gd name="connsiteY35" fmla="*/ 3340989 h 3630700"/>
                  <a:gd name="connsiteX36" fmla="*/ 253497 w 416460"/>
                  <a:gd name="connsiteY36" fmla="*/ 3549219 h 3630700"/>
                  <a:gd name="connsiteX37" fmla="*/ 217283 w 416460"/>
                  <a:gd name="connsiteY37" fmla="*/ 3603540 h 3630700"/>
                  <a:gd name="connsiteX38" fmla="*/ 162962 w 416460"/>
                  <a:gd name="connsiteY38" fmla="*/ 3630700 h 3630700"/>
                  <a:gd name="connsiteX39" fmla="*/ 36214 w 416460"/>
                  <a:gd name="connsiteY39" fmla="*/ 3621647 h 3630700"/>
                  <a:gd name="connsiteX40" fmla="*/ 27160 w 416460"/>
                  <a:gd name="connsiteY40" fmla="*/ 3594486 h 3630700"/>
                  <a:gd name="connsiteX41" fmla="*/ 36214 w 416460"/>
                  <a:gd name="connsiteY41" fmla="*/ 3404364 h 3630700"/>
                  <a:gd name="connsiteX42" fmla="*/ 45267 w 416460"/>
                  <a:gd name="connsiteY42" fmla="*/ 3377203 h 3630700"/>
                  <a:gd name="connsiteX43" fmla="*/ 54321 w 416460"/>
                  <a:gd name="connsiteY43" fmla="*/ 3331936 h 3630700"/>
                  <a:gd name="connsiteX44" fmla="*/ 45267 w 416460"/>
                  <a:gd name="connsiteY44" fmla="*/ 3087492 h 3630700"/>
                  <a:gd name="connsiteX45" fmla="*/ 36214 w 416460"/>
                  <a:gd name="connsiteY45" fmla="*/ 3024118 h 3630700"/>
                  <a:gd name="connsiteX46" fmla="*/ 18107 w 416460"/>
                  <a:gd name="connsiteY46" fmla="*/ 2951690 h 3630700"/>
                  <a:gd name="connsiteX47" fmla="*/ 9054 w 416460"/>
                  <a:gd name="connsiteY47" fmla="*/ 2870209 h 3630700"/>
                  <a:gd name="connsiteX48" fmla="*/ 0 w 416460"/>
                  <a:gd name="connsiteY48" fmla="*/ 2806835 h 3630700"/>
                  <a:gd name="connsiteX49" fmla="*/ 9054 w 416460"/>
                  <a:gd name="connsiteY49" fmla="*/ 2689140 h 3630700"/>
                  <a:gd name="connsiteX50" fmla="*/ 27160 w 416460"/>
                  <a:gd name="connsiteY50" fmla="*/ 2661979 h 3630700"/>
                  <a:gd name="connsiteX51" fmla="*/ 81481 w 416460"/>
                  <a:gd name="connsiteY51" fmla="*/ 2616712 h 3630700"/>
                  <a:gd name="connsiteX52" fmla="*/ 108642 w 416460"/>
                  <a:gd name="connsiteY52" fmla="*/ 2562391 h 3630700"/>
                  <a:gd name="connsiteX53" fmla="*/ 117695 w 416460"/>
                  <a:gd name="connsiteY53" fmla="*/ 2535231 h 3630700"/>
                  <a:gd name="connsiteX54" fmla="*/ 126749 w 416460"/>
                  <a:gd name="connsiteY54" fmla="*/ 2499017 h 3630700"/>
                  <a:gd name="connsiteX55" fmla="*/ 172016 w 416460"/>
                  <a:gd name="connsiteY55" fmla="*/ 2417536 h 3630700"/>
                  <a:gd name="connsiteX56" fmla="*/ 181069 w 416460"/>
                  <a:gd name="connsiteY56" fmla="*/ 2354162 h 3630700"/>
                  <a:gd name="connsiteX57" fmla="*/ 199176 w 416460"/>
                  <a:gd name="connsiteY57" fmla="*/ 2281734 h 3630700"/>
                  <a:gd name="connsiteX58" fmla="*/ 208230 w 416460"/>
                  <a:gd name="connsiteY58" fmla="*/ 2227413 h 3630700"/>
                  <a:gd name="connsiteX59" fmla="*/ 217283 w 416460"/>
                  <a:gd name="connsiteY59" fmla="*/ 2164039 h 3630700"/>
                  <a:gd name="connsiteX60" fmla="*/ 226337 w 416460"/>
                  <a:gd name="connsiteY60" fmla="*/ 2136878 h 3630700"/>
                  <a:gd name="connsiteX61" fmla="*/ 244444 w 416460"/>
                  <a:gd name="connsiteY61" fmla="*/ 1439762 h 3630700"/>
                  <a:gd name="connsiteX62" fmla="*/ 253497 w 416460"/>
                  <a:gd name="connsiteY62" fmla="*/ 1385441 h 3630700"/>
                  <a:gd name="connsiteX63" fmla="*/ 262551 w 416460"/>
                  <a:gd name="connsiteY63" fmla="*/ 1340173 h 3630700"/>
                  <a:gd name="connsiteX64" fmla="*/ 271604 w 416460"/>
                  <a:gd name="connsiteY64" fmla="*/ 1303960 h 3630700"/>
                  <a:gd name="connsiteX65" fmla="*/ 280658 w 416460"/>
                  <a:gd name="connsiteY65" fmla="*/ 1240585 h 3630700"/>
                  <a:gd name="connsiteX66" fmla="*/ 280658 w 416460"/>
                  <a:gd name="connsiteY66" fmla="*/ 950874 h 3630700"/>
                  <a:gd name="connsiteX67" fmla="*/ 253497 w 416460"/>
                  <a:gd name="connsiteY67" fmla="*/ 851286 h 3630700"/>
                  <a:gd name="connsiteX68" fmla="*/ 235390 w 416460"/>
                  <a:gd name="connsiteY68" fmla="*/ 516308 h 3630700"/>
                  <a:gd name="connsiteX69" fmla="*/ 226337 w 416460"/>
                  <a:gd name="connsiteY69" fmla="*/ 489148 h 3630700"/>
                  <a:gd name="connsiteX70" fmla="*/ 271604 w 416460"/>
                  <a:gd name="connsiteY70" fmla="*/ 389560 h 3630700"/>
                  <a:gd name="connsiteX71" fmla="*/ 298764 w 416460"/>
                  <a:gd name="connsiteY71" fmla="*/ 380506 h 3630700"/>
                  <a:gd name="connsiteX72" fmla="*/ 344032 w 416460"/>
                  <a:gd name="connsiteY72" fmla="*/ 299025 h 3630700"/>
                  <a:gd name="connsiteX73" fmla="*/ 316871 w 416460"/>
                  <a:gd name="connsiteY73" fmla="*/ 27421 h 36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16460" h="3630700">
                    <a:moveTo>
                      <a:pt x="316871" y="27421"/>
                    </a:moveTo>
                    <a:cubicBezTo>
                      <a:pt x="319889" y="-20864"/>
                      <a:pt x="345887" y="9314"/>
                      <a:pt x="362139" y="9314"/>
                    </a:cubicBezTo>
                    <a:cubicBezTo>
                      <a:pt x="399857" y="9314"/>
                      <a:pt x="395465" y="64415"/>
                      <a:pt x="398353" y="81742"/>
                    </a:cubicBezTo>
                    <a:cubicBezTo>
                      <a:pt x="392401" y="159108"/>
                      <a:pt x="397559" y="177941"/>
                      <a:pt x="380246" y="235651"/>
                    </a:cubicBezTo>
                    <a:cubicBezTo>
                      <a:pt x="374762" y="253933"/>
                      <a:pt x="362139" y="289972"/>
                      <a:pt x="362139" y="289972"/>
                    </a:cubicBezTo>
                    <a:cubicBezTo>
                      <a:pt x="365157" y="338257"/>
                      <a:pt x="364655" y="386891"/>
                      <a:pt x="371192" y="434827"/>
                    </a:cubicBezTo>
                    <a:cubicBezTo>
                      <a:pt x="373771" y="453738"/>
                      <a:pt x="383263" y="471041"/>
                      <a:pt x="389299" y="489148"/>
                    </a:cubicBezTo>
                    <a:cubicBezTo>
                      <a:pt x="389303" y="489159"/>
                      <a:pt x="407404" y="543458"/>
                      <a:pt x="407406" y="543469"/>
                    </a:cubicBezTo>
                    <a:lnTo>
                      <a:pt x="416460" y="597789"/>
                    </a:lnTo>
                    <a:cubicBezTo>
                      <a:pt x="404677" y="668487"/>
                      <a:pt x="416314" y="690310"/>
                      <a:pt x="380246" y="733591"/>
                    </a:cubicBezTo>
                    <a:cubicBezTo>
                      <a:pt x="372049" y="743427"/>
                      <a:pt x="362139" y="751698"/>
                      <a:pt x="353085" y="760752"/>
                    </a:cubicBezTo>
                    <a:cubicBezTo>
                      <a:pt x="350067" y="769805"/>
                      <a:pt x="346102" y="778596"/>
                      <a:pt x="344032" y="787912"/>
                    </a:cubicBezTo>
                    <a:cubicBezTo>
                      <a:pt x="314642" y="920166"/>
                      <a:pt x="340790" y="1068877"/>
                      <a:pt x="344032" y="1195318"/>
                    </a:cubicBezTo>
                    <a:cubicBezTo>
                      <a:pt x="341014" y="1288870"/>
                      <a:pt x="340318" y="1382526"/>
                      <a:pt x="334978" y="1475975"/>
                    </a:cubicBezTo>
                    <a:cubicBezTo>
                      <a:pt x="334268" y="1488398"/>
                      <a:pt x="328532" y="1500022"/>
                      <a:pt x="325925" y="1512189"/>
                    </a:cubicBezTo>
                    <a:cubicBezTo>
                      <a:pt x="306818" y="1601359"/>
                      <a:pt x="309963" y="1587712"/>
                      <a:pt x="298764" y="1666098"/>
                    </a:cubicBezTo>
                    <a:cubicBezTo>
                      <a:pt x="295746" y="1708348"/>
                      <a:pt x="293089" y="1750625"/>
                      <a:pt x="289711" y="1792847"/>
                    </a:cubicBezTo>
                    <a:cubicBezTo>
                      <a:pt x="281328" y="1897642"/>
                      <a:pt x="288072" y="1862780"/>
                      <a:pt x="271604" y="1928649"/>
                    </a:cubicBezTo>
                    <a:cubicBezTo>
                      <a:pt x="274622" y="1964863"/>
                      <a:pt x="276151" y="2001231"/>
                      <a:pt x="280658" y="2037290"/>
                    </a:cubicBezTo>
                    <a:cubicBezTo>
                      <a:pt x="282201" y="2049637"/>
                      <a:pt x="288883" y="2061089"/>
                      <a:pt x="289711" y="2073504"/>
                    </a:cubicBezTo>
                    <a:cubicBezTo>
                      <a:pt x="294934" y="2151851"/>
                      <a:pt x="293541" y="2230547"/>
                      <a:pt x="298764" y="2308894"/>
                    </a:cubicBezTo>
                    <a:cubicBezTo>
                      <a:pt x="299592" y="2321309"/>
                      <a:pt x="302916" y="2333671"/>
                      <a:pt x="307818" y="2345108"/>
                    </a:cubicBezTo>
                    <a:cubicBezTo>
                      <a:pt x="312104" y="2355109"/>
                      <a:pt x="319889" y="2363215"/>
                      <a:pt x="325925" y="2372269"/>
                    </a:cubicBezTo>
                    <a:cubicBezTo>
                      <a:pt x="378532" y="2530087"/>
                      <a:pt x="355955" y="2440289"/>
                      <a:pt x="325925" y="2770621"/>
                    </a:cubicBezTo>
                    <a:cubicBezTo>
                      <a:pt x="324197" y="2789629"/>
                      <a:pt x="307818" y="2824942"/>
                      <a:pt x="307818" y="2824942"/>
                    </a:cubicBezTo>
                    <a:cubicBezTo>
                      <a:pt x="310836" y="2870209"/>
                      <a:pt x="311861" y="2915654"/>
                      <a:pt x="316871" y="2960744"/>
                    </a:cubicBezTo>
                    <a:cubicBezTo>
                      <a:pt x="317925" y="2970229"/>
                      <a:pt x="325925" y="2978361"/>
                      <a:pt x="325925" y="2987904"/>
                    </a:cubicBezTo>
                    <a:cubicBezTo>
                      <a:pt x="325925" y="3042309"/>
                      <a:pt x="322029" y="3096707"/>
                      <a:pt x="316871" y="3150867"/>
                    </a:cubicBezTo>
                    <a:cubicBezTo>
                      <a:pt x="315966" y="3160367"/>
                      <a:pt x="314566" y="3171279"/>
                      <a:pt x="307818" y="3178027"/>
                    </a:cubicBezTo>
                    <a:cubicBezTo>
                      <a:pt x="301070" y="3184775"/>
                      <a:pt x="290149" y="3186081"/>
                      <a:pt x="280658" y="3187080"/>
                    </a:cubicBezTo>
                    <a:cubicBezTo>
                      <a:pt x="232544" y="3192145"/>
                      <a:pt x="184087" y="3193116"/>
                      <a:pt x="135802" y="3196134"/>
                    </a:cubicBezTo>
                    <a:cubicBezTo>
                      <a:pt x="138820" y="3217259"/>
                      <a:pt x="136189" y="3240008"/>
                      <a:pt x="144856" y="3259508"/>
                    </a:cubicBezTo>
                    <a:cubicBezTo>
                      <a:pt x="149275" y="3269451"/>
                      <a:pt x="162073" y="3273196"/>
                      <a:pt x="172016" y="3277615"/>
                    </a:cubicBezTo>
                    <a:cubicBezTo>
                      <a:pt x="189457" y="3285367"/>
                      <a:pt x="226337" y="3295722"/>
                      <a:pt x="226337" y="3295722"/>
                    </a:cubicBezTo>
                    <a:cubicBezTo>
                      <a:pt x="235390" y="3301758"/>
                      <a:pt x="246700" y="3305333"/>
                      <a:pt x="253497" y="3313829"/>
                    </a:cubicBezTo>
                    <a:cubicBezTo>
                      <a:pt x="259459" y="3321281"/>
                      <a:pt x="262551" y="3331446"/>
                      <a:pt x="262551" y="3340989"/>
                    </a:cubicBezTo>
                    <a:cubicBezTo>
                      <a:pt x="262551" y="3410465"/>
                      <a:pt x="265302" y="3480754"/>
                      <a:pt x="253497" y="3549219"/>
                    </a:cubicBezTo>
                    <a:cubicBezTo>
                      <a:pt x="249799" y="3570664"/>
                      <a:pt x="235390" y="3591469"/>
                      <a:pt x="217283" y="3603540"/>
                    </a:cubicBezTo>
                    <a:cubicBezTo>
                      <a:pt x="182183" y="3626941"/>
                      <a:pt x="200446" y="3618206"/>
                      <a:pt x="162962" y="3630700"/>
                    </a:cubicBezTo>
                    <a:cubicBezTo>
                      <a:pt x="120713" y="3627682"/>
                      <a:pt x="77141" y="3632561"/>
                      <a:pt x="36214" y="3621647"/>
                    </a:cubicBezTo>
                    <a:cubicBezTo>
                      <a:pt x="26993" y="3619188"/>
                      <a:pt x="27160" y="3604029"/>
                      <a:pt x="27160" y="3594486"/>
                    </a:cubicBezTo>
                    <a:cubicBezTo>
                      <a:pt x="27160" y="3531040"/>
                      <a:pt x="30945" y="3467591"/>
                      <a:pt x="36214" y="3404364"/>
                    </a:cubicBezTo>
                    <a:cubicBezTo>
                      <a:pt x="37007" y="3394854"/>
                      <a:pt x="42952" y="3386461"/>
                      <a:pt x="45267" y="3377203"/>
                    </a:cubicBezTo>
                    <a:cubicBezTo>
                      <a:pt x="48999" y="3362275"/>
                      <a:pt x="51303" y="3347025"/>
                      <a:pt x="54321" y="3331936"/>
                    </a:cubicBezTo>
                    <a:cubicBezTo>
                      <a:pt x="51303" y="3250455"/>
                      <a:pt x="50055" y="3168889"/>
                      <a:pt x="45267" y="3087492"/>
                    </a:cubicBezTo>
                    <a:cubicBezTo>
                      <a:pt x="44014" y="3066190"/>
                      <a:pt x="40399" y="3045043"/>
                      <a:pt x="36214" y="3024118"/>
                    </a:cubicBezTo>
                    <a:cubicBezTo>
                      <a:pt x="15149" y="2918792"/>
                      <a:pt x="40553" y="3108817"/>
                      <a:pt x="18107" y="2951690"/>
                    </a:cubicBezTo>
                    <a:cubicBezTo>
                      <a:pt x="14243" y="2924637"/>
                      <a:pt x="12444" y="2897325"/>
                      <a:pt x="9054" y="2870209"/>
                    </a:cubicBezTo>
                    <a:cubicBezTo>
                      <a:pt x="6407" y="2849035"/>
                      <a:pt x="3018" y="2827960"/>
                      <a:pt x="0" y="2806835"/>
                    </a:cubicBezTo>
                    <a:cubicBezTo>
                      <a:pt x="3018" y="2767603"/>
                      <a:pt x="1803" y="2727814"/>
                      <a:pt x="9054" y="2689140"/>
                    </a:cubicBezTo>
                    <a:cubicBezTo>
                      <a:pt x="11059" y="2678445"/>
                      <a:pt x="20194" y="2670338"/>
                      <a:pt x="27160" y="2661979"/>
                    </a:cubicBezTo>
                    <a:cubicBezTo>
                      <a:pt x="48941" y="2635841"/>
                      <a:pt x="54778" y="2634514"/>
                      <a:pt x="81481" y="2616712"/>
                    </a:cubicBezTo>
                    <a:cubicBezTo>
                      <a:pt x="104241" y="2548438"/>
                      <a:pt x="73538" y="2632600"/>
                      <a:pt x="108642" y="2562391"/>
                    </a:cubicBezTo>
                    <a:cubicBezTo>
                      <a:pt x="112910" y="2553855"/>
                      <a:pt x="115073" y="2544407"/>
                      <a:pt x="117695" y="2535231"/>
                    </a:cubicBezTo>
                    <a:cubicBezTo>
                      <a:pt x="121113" y="2523267"/>
                      <a:pt x="121184" y="2510146"/>
                      <a:pt x="126749" y="2499017"/>
                    </a:cubicBezTo>
                    <a:cubicBezTo>
                      <a:pt x="189013" y="2374488"/>
                      <a:pt x="146977" y="2492647"/>
                      <a:pt x="172016" y="2417536"/>
                    </a:cubicBezTo>
                    <a:cubicBezTo>
                      <a:pt x="175034" y="2396411"/>
                      <a:pt x="176884" y="2375087"/>
                      <a:pt x="181069" y="2354162"/>
                    </a:cubicBezTo>
                    <a:cubicBezTo>
                      <a:pt x="185949" y="2329760"/>
                      <a:pt x="195085" y="2306281"/>
                      <a:pt x="199176" y="2281734"/>
                    </a:cubicBezTo>
                    <a:cubicBezTo>
                      <a:pt x="202194" y="2263627"/>
                      <a:pt x="205439" y="2245556"/>
                      <a:pt x="208230" y="2227413"/>
                    </a:cubicBezTo>
                    <a:cubicBezTo>
                      <a:pt x="211475" y="2206322"/>
                      <a:pt x="213098" y="2184964"/>
                      <a:pt x="217283" y="2164039"/>
                    </a:cubicBezTo>
                    <a:cubicBezTo>
                      <a:pt x="219155" y="2154681"/>
                      <a:pt x="223319" y="2145932"/>
                      <a:pt x="226337" y="2136878"/>
                    </a:cubicBezTo>
                    <a:cubicBezTo>
                      <a:pt x="232373" y="1904506"/>
                      <a:pt x="236048" y="1672061"/>
                      <a:pt x="244444" y="1439762"/>
                    </a:cubicBezTo>
                    <a:cubicBezTo>
                      <a:pt x="245107" y="1421417"/>
                      <a:pt x="250213" y="1403502"/>
                      <a:pt x="253497" y="1385441"/>
                    </a:cubicBezTo>
                    <a:cubicBezTo>
                      <a:pt x="256250" y="1370301"/>
                      <a:pt x="259213" y="1355195"/>
                      <a:pt x="262551" y="1340173"/>
                    </a:cubicBezTo>
                    <a:cubicBezTo>
                      <a:pt x="265250" y="1328027"/>
                      <a:pt x="269378" y="1316202"/>
                      <a:pt x="271604" y="1303960"/>
                    </a:cubicBezTo>
                    <a:cubicBezTo>
                      <a:pt x="275421" y="1282965"/>
                      <a:pt x="277640" y="1261710"/>
                      <a:pt x="280658" y="1240585"/>
                    </a:cubicBezTo>
                    <a:cubicBezTo>
                      <a:pt x="288705" y="1111828"/>
                      <a:pt x="296752" y="1079631"/>
                      <a:pt x="280658" y="950874"/>
                    </a:cubicBezTo>
                    <a:cubicBezTo>
                      <a:pt x="276574" y="918199"/>
                      <a:pt x="264155" y="883260"/>
                      <a:pt x="253497" y="851286"/>
                    </a:cubicBezTo>
                    <a:cubicBezTo>
                      <a:pt x="248574" y="688807"/>
                      <a:pt x="268047" y="630607"/>
                      <a:pt x="235390" y="516308"/>
                    </a:cubicBezTo>
                    <a:cubicBezTo>
                      <a:pt x="232768" y="507132"/>
                      <a:pt x="229355" y="498201"/>
                      <a:pt x="226337" y="489148"/>
                    </a:cubicBezTo>
                    <a:cubicBezTo>
                      <a:pt x="241444" y="421166"/>
                      <a:pt x="223390" y="413668"/>
                      <a:pt x="271604" y="389560"/>
                    </a:cubicBezTo>
                    <a:cubicBezTo>
                      <a:pt x="280140" y="385292"/>
                      <a:pt x="289711" y="383524"/>
                      <a:pt x="298764" y="380506"/>
                    </a:cubicBezTo>
                    <a:cubicBezTo>
                      <a:pt x="305558" y="370315"/>
                      <a:pt x="343319" y="323996"/>
                      <a:pt x="344032" y="299025"/>
                    </a:cubicBezTo>
                    <a:cubicBezTo>
                      <a:pt x="346790" y="202494"/>
                      <a:pt x="313853" y="75706"/>
                      <a:pt x="316871" y="27421"/>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ame 19"/>
              <p:cNvSpPr/>
              <p:nvPr/>
            </p:nvSpPr>
            <p:spPr>
              <a:xfrm>
                <a:off x="2370363" y="1010310"/>
                <a:ext cx="3890571" cy="5480159"/>
              </a:xfrm>
              <a:prstGeom prst="frame">
                <a:avLst>
                  <a:gd name="adj1" fmla="val 5507"/>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17"/>
            <p:cNvGrpSpPr/>
            <p:nvPr/>
          </p:nvGrpSpPr>
          <p:grpSpPr>
            <a:xfrm>
              <a:off x="8243000" y="4160569"/>
              <a:ext cx="1430447" cy="337338"/>
              <a:chOff x="8243000" y="4160569"/>
              <a:chExt cx="1430447" cy="337338"/>
            </a:xfrm>
          </p:grpSpPr>
          <p:sp>
            <p:nvSpPr>
              <p:cNvPr id="15" name="TextBox 14"/>
              <p:cNvSpPr txBox="1"/>
              <p:nvPr/>
            </p:nvSpPr>
            <p:spPr>
              <a:xfrm>
                <a:off x="8243000" y="4160569"/>
                <a:ext cx="1430447" cy="276999"/>
              </a:xfrm>
              <a:prstGeom prst="rect">
                <a:avLst/>
              </a:prstGeom>
              <a:noFill/>
            </p:spPr>
            <p:txBody>
              <a:bodyPr wrap="square" rtlCol="0">
                <a:spAutoFit/>
              </a:bodyPr>
              <a:lstStyle/>
              <a:p>
                <a:r>
                  <a:rPr lang="en-US" sz="1200" b="1" dirty="0"/>
                  <a:t>Jerusalem</a:t>
                </a:r>
              </a:p>
            </p:txBody>
          </p:sp>
          <p:sp>
            <p:nvSpPr>
              <p:cNvPr id="16" name="5-Point Star 15"/>
              <p:cNvSpPr/>
              <p:nvPr/>
            </p:nvSpPr>
            <p:spPr>
              <a:xfrm>
                <a:off x="8582982" y="4362923"/>
                <a:ext cx="116506" cy="1349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sp>
          <p:nvSpPr>
            <p:cNvPr id="13" name="TextBox 12"/>
            <p:cNvSpPr txBox="1"/>
            <p:nvPr/>
          </p:nvSpPr>
          <p:spPr>
            <a:xfrm rot="19884229">
              <a:off x="8439774" y="2072249"/>
              <a:ext cx="674708" cy="276999"/>
            </a:xfrm>
            <a:prstGeom prst="rect">
              <a:avLst/>
            </a:prstGeom>
            <a:noFill/>
          </p:spPr>
          <p:txBody>
            <a:bodyPr wrap="square" rtlCol="0">
              <a:spAutoFit/>
            </a:bodyPr>
            <a:lstStyle/>
            <a:p>
              <a:r>
                <a:rPr lang="en-US" sz="1200" b="1" dirty="0"/>
                <a:t>Galilee</a:t>
              </a:r>
            </a:p>
          </p:txBody>
        </p:sp>
      </p:grpSp>
      <p:sp>
        <p:nvSpPr>
          <p:cNvPr id="2" name="Rectangle 1"/>
          <p:cNvSpPr/>
          <p:nvPr/>
        </p:nvSpPr>
        <p:spPr>
          <a:xfrm>
            <a:off x="742384" y="200784"/>
            <a:ext cx="10043647" cy="584775"/>
          </a:xfrm>
          <a:prstGeom prst="rect">
            <a:avLst/>
          </a:prstGeom>
        </p:spPr>
        <p:txBody>
          <a:bodyPr wrap="none">
            <a:spAutoFit/>
          </a:bodyPr>
          <a:lstStyle/>
          <a:p>
            <a:r>
              <a:rPr lang="en-US" sz="3200" dirty="0">
                <a:solidFill>
                  <a:schemeClr val="bg1"/>
                </a:solidFill>
                <a:latin typeface="Elephant" panose="02020904090505020303" pitchFamily="18" charset="0"/>
              </a:rPr>
              <a:t>Jewish leaders, not the Jewish public in general. </a:t>
            </a:r>
          </a:p>
        </p:txBody>
      </p:sp>
      <p:sp>
        <p:nvSpPr>
          <p:cNvPr id="21" name="TextBox 20"/>
          <p:cNvSpPr txBox="1"/>
          <p:nvPr/>
        </p:nvSpPr>
        <p:spPr>
          <a:xfrm>
            <a:off x="119362" y="6437014"/>
            <a:ext cx="1946495" cy="307777"/>
          </a:xfrm>
          <a:prstGeom prst="rect">
            <a:avLst/>
          </a:prstGeom>
          <a:noFill/>
        </p:spPr>
        <p:txBody>
          <a:bodyPr wrap="square" rtlCol="0">
            <a:spAutoFit/>
          </a:bodyPr>
          <a:lstStyle/>
          <a:p>
            <a:r>
              <a:rPr lang="en-US" sz="1400" dirty="0">
                <a:solidFill>
                  <a:schemeClr val="bg1"/>
                </a:solidFill>
              </a:rPr>
              <a:t>John 7:1</a:t>
            </a:r>
          </a:p>
        </p:txBody>
      </p:sp>
      <p:pic>
        <p:nvPicPr>
          <p:cNvPr id="22" name="Picture 2" descr="http://pastorericdouglas.files.wordpress.com/2011/10/pharisees.jpg"/>
          <p:cNvPicPr>
            <a:picLocks noChangeAspect="1" noChangeArrowheads="1"/>
          </p:cNvPicPr>
          <p:nvPr/>
        </p:nvPicPr>
        <p:blipFill>
          <a:blip r:embed="rId3" cstate="print"/>
          <a:srcRect/>
          <a:stretch>
            <a:fillRect/>
          </a:stretch>
        </p:blipFill>
        <p:spPr bwMode="auto">
          <a:xfrm>
            <a:off x="3778128" y="3619508"/>
            <a:ext cx="3052531" cy="2706579"/>
          </a:xfrm>
          <a:prstGeom prst="rect">
            <a:avLst/>
          </a:prstGeom>
          <a:noFill/>
        </p:spPr>
      </p:pic>
    </p:spTree>
    <p:extLst>
      <p:ext uri="{BB962C8B-B14F-4D97-AF65-F5344CB8AC3E}">
        <p14:creationId xmlns:p14="http://schemas.microsoft.com/office/powerpoint/2010/main" val="33184486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76955"/>
            <a:ext cx="12192000" cy="1015663"/>
          </a:xfrm>
          <a:prstGeom prst="rect">
            <a:avLst/>
          </a:prstGeom>
          <a:noFill/>
        </p:spPr>
        <p:txBody>
          <a:bodyPr wrap="square" rtlCol="0">
            <a:spAutoFit/>
          </a:bodyPr>
          <a:lstStyle/>
          <a:p>
            <a:pPr algn="ctr"/>
            <a:r>
              <a:rPr lang="en-US" sz="6000" dirty="0">
                <a:solidFill>
                  <a:schemeClr val="bg1"/>
                </a:solidFill>
                <a:latin typeface="Lucida Sans Unicode" panose="020B0602030504020204" pitchFamily="34" charset="0"/>
                <a:cs typeface="Lucida Sans Unicode" panose="020B0602030504020204" pitchFamily="34" charset="0"/>
              </a:rPr>
              <a:t>Eternal Safety</a:t>
            </a:r>
            <a:endParaRPr lang="en-US" sz="4400" dirty="0">
              <a:solidFill>
                <a:schemeClr val="bg1"/>
              </a:solidFill>
              <a:latin typeface="Lucida Sans Unicode" panose="020B0602030504020204" pitchFamily="34" charset="0"/>
              <a:cs typeface="Lucida Sans Unicode" panose="020B0602030504020204" pitchFamily="34" charset="0"/>
            </a:endParaRPr>
          </a:p>
        </p:txBody>
      </p:sp>
      <p:sp>
        <p:nvSpPr>
          <p:cNvPr id="10" name="TextBox 9"/>
          <p:cNvSpPr txBox="1"/>
          <p:nvPr/>
        </p:nvSpPr>
        <p:spPr>
          <a:xfrm>
            <a:off x="0" y="6517566"/>
            <a:ext cx="3287486" cy="307777"/>
          </a:xfrm>
          <a:prstGeom prst="rect">
            <a:avLst/>
          </a:prstGeom>
          <a:noFill/>
        </p:spPr>
        <p:txBody>
          <a:bodyPr wrap="square" rtlCol="0">
            <a:spAutoFit/>
          </a:bodyPr>
          <a:lstStyle/>
          <a:p>
            <a:r>
              <a:rPr lang="en-US" sz="1400" dirty="0">
                <a:solidFill>
                  <a:schemeClr val="bg1"/>
                </a:solidFill>
              </a:rPr>
              <a:t>John 10:27-28; John 17:22; John 6:37-39</a:t>
            </a:r>
          </a:p>
        </p:txBody>
      </p:sp>
      <p:sp>
        <p:nvSpPr>
          <p:cNvPr id="9" name="Rectangle 8"/>
          <p:cNvSpPr/>
          <p:nvPr/>
        </p:nvSpPr>
        <p:spPr>
          <a:xfrm>
            <a:off x="11633168" y="6412077"/>
            <a:ext cx="442750" cy="369332"/>
          </a:xfrm>
          <a:prstGeom prst="rect">
            <a:avLst/>
          </a:prstGeom>
        </p:spPr>
        <p:txBody>
          <a:bodyPr wrap="none">
            <a:spAutoFit/>
          </a:bodyPr>
          <a:lstStyle/>
          <a:p>
            <a:r>
              <a:rPr lang="en-US" dirty="0">
                <a:solidFill>
                  <a:schemeClr val="bg1"/>
                </a:solidFill>
              </a:rPr>
              <a:t>(8)</a:t>
            </a:r>
          </a:p>
        </p:txBody>
      </p:sp>
      <p:sp>
        <p:nvSpPr>
          <p:cNvPr id="3" name="Rectangle 2"/>
          <p:cNvSpPr/>
          <p:nvPr/>
        </p:nvSpPr>
        <p:spPr>
          <a:xfrm>
            <a:off x="163286" y="1169573"/>
            <a:ext cx="6096000" cy="1569660"/>
          </a:xfrm>
          <a:prstGeom prst="rect">
            <a:avLst/>
          </a:prstGeom>
        </p:spPr>
        <p:txBody>
          <a:bodyPr>
            <a:spAutoFit/>
          </a:bodyPr>
          <a:lstStyle/>
          <a:p>
            <a:r>
              <a:rPr lang="en-US" sz="2400" dirty="0">
                <a:solidFill>
                  <a:schemeClr val="bg1"/>
                </a:solidFill>
              </a:rPr>
              <a:t>We have eternal safety in the sheepfold of the Savior, who promised that no man can “pluck” His sheep out of His hand and that “no man is able to pluck them out of my Father’s hand” </a:t>
            </a:r>
            <a:endParaRPr lang="en-US" sz="2400" i="1" dirty="0">
              <a:solidFill>
                <a:schemeClr val="bg1"/>
              </a:solidFill>
            </a:endParaRPr>
          </a:p>
        </p:txBody>
      </p:sp>
      <p:sp>
        <p:nvSpPr>
          <p:cNvPr id="8" name="Rectangle 7"/>
          <p:cNvSpPr/>
          <p:nvPr/>
        </p:nvSpPr>
        <p:spPr>
          <a:xfrm>
            <a:off x="4811486" y="3272756"/>
            <a:ext cx="7264432" cy="3170099"/>
          </a:xfrm>
          <a:prstGeom prst="rect">
            <a:avLst/>
          </a:prstGeom>
        </p:spPr>
        <p:txBody>
          <a:bodyPr wrap="square">
            <a:spAutoFit/>
          </a:bodyPr>
          <a:lstStyle/>
          <a:p>
            <a:r>
              <a:rPr lang="en-US" sz="2000" dirty="0">
                <a:solidFill>
                  <a:schemeClr val="bg1"/>
                </a:solidFill>
              </a:rPr>
              <a:t>Neither shall Satan have power to pluck them out of his hand, for they are the elect of God. Christ's mission of salvation includes giving eternal life to all those elect souls foreordained to this glory. </a:t>
            </a:r>
          </a:p>
          <a:p>
            <a:endParaRPr lang="en-US" sz="2000" dirty="0">
              <a:solidFill>
                <a:schemeClr val="bg1"/>
              </a:solidFill>
            </a:endParaRPr>
          </a:p>
          <a:p>
            <a:r>
              <a:rPr lang="en-US" sz="2000" dirty="0">
                <a:solidFill>
                  <a:schemeClr val="bg1"/>
                </a:solidFill>
              </a:rPr>
              <a:t>Of these, Jesus would lose none, 'but the son of perdition; that the scripture might be fulfilled' It is truly amazing that the Savior can save all these souls without violating their agency.</a:t>
            </a:r>
          </a:p>
          <a:p>
            <a:endParaRPr lang="en-US" sz="2000" dirty="0">
              <a:solidFill>
                <a:schemeClr val="bg1"/>
              </a:solidFill>
            </a:endParaRPr>
          </a:p>
          <a:p>
            <a:r>
              <a:rPr lang="en-US" sz="2000" dirty="0">
                <a:solidFill>
                  <a:schemeClr val="bg1"/>
                </a:solidFill>
              </a:rPr>
              <a:t>He encourages them, he admonishes them, he leads them, and they follow him-not by coercion-but because they know his voice.</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3044" t="11967" r="3260" b="14204"/>
          <a:stretch/>
        </p:blipFill>
        <p:spPr>
          <a:xfrm>
            <a:off x="391886" y="3148830"/>
            <a:ext cx="4027714" cy="2959138"/>
          </a:xfrm>
          <a:prstGeom prst="rect">
            <a:avLst/>
          </a:prstGeom>
        </p:spPr>
      </p:pic>
      <p:pic>
        <p:nvPicPr>
          <p:cNvPr id="14" name="Picture 2" descr="Image result for shepherd in Middle E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1288" y="800587"/>
            <a:ext cx="2600893" cy="2307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41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76955"/>
            <a:ext cx="12192000" cy="1015663"/>
          </a:xfrm>
          <a:prstGeom prst="rect">
            <a:avLst/>
          </a:prstGeom>
          <a:noFill/>
        </p:spPr>
        <p:txBody>
          <a:bodyPr wrap="square" rtlCol="0">
            <a:spAutoFit/>
          </a:bodyPr>
          <a:lstStyle/>
          <a:p>
            <a:pPr algn="ctr"/>
            <a:r>
              <a:rPr lang="en-US" sz="6000" dirty="0">
                <a:solidFill>
                  <a:schemeClr val="bg1"/>
                </a:solidFill>
                <a:latin typeface="Lucida Sans Unicode" panose="020B0602030504020204" pitchFamily="34" charset="0"/>
                <a:cs typeface="Lucida Sans Unicode" panose="020B0602030504020204" pitchFamily="34" charset="0"/>
              </a:rPr>
              <a:t>I and My Father Are One</a:t>
            </a:r>
            <a:endParaRPr lang="en-US" sz="4400" dirty="0">
              <a:solidFill>
                <a:schemeClr val="bg1"/>
              </a:solidFill>
              <a:latin typeface="Lucida Sans Unicode" panose="020B0602030504020204" pitchFamily="34" charset="0"/>
              <a:cs typeface="Lucida Sans Unicode" panose="020B0602030504020204" pitchFamily="34" charset="0"/>
            </a:endParaRPr>
          </a:p>
        </p:txBody>
      </p:sp>
      <p:sp>
        <p:nvSpPr>
          <p:cNvPr id="10" name="TextBox 9"/>
          <p:cNvSpPr txBox="1"/>
          <p:nvPr/>
        </p:nvSpPr>
        <p:spPr>
          <a:xfrm>
            <a:off x="0" y="6517566"/>
            <a:ext cx="3287486" cy="307777"/>
          </a:xfrm>
          <a:prstGeom prst="rect">
            <a:avLst/>
          </a:prstGeom>
          <a:noFill/>
        </p:spPr>
        <p:txBody>
          <a:bodyPr wrap="square" rtlCol="0">
            <a:spAutoFit/>
          </a:bodyPr>
          <a:lstStyle/>
          <a:p>
            <a:r>
              <a:rPr lang="en-US" sz="1400" dirty="0">
                <a:solidFill>
                  <a:schemeClr val="bg1"/>
                </a:solidFill>
              </a:rPr>
              <a:t>John 10:30, 37-38</a:t>
            </a:r>
          </a:p>
        </p:txBody>
      </p:sp>
      <p:sp>
        <p:nvSpPr>
          <p:cNvPr id="9" name="Rectangle 8"/>
          <p:cNvSpPr/>
          <p:nvPr/>
        </p:nvSpPr>
        <p:spPr>
          <a:xfrm>
            <a:off x="11633168" y="6412077"/>
            <a:ext cx="442750" cy="369332"/>
          </a:xfrm>
          <a:prstGeom prst="rect">
            <a:avLst/>
          </a:prstGeom>
        </p:spPr>
        <p:txBody>
          <a:bodyPr wrap="none">
            <a:spAutoFit/>
          </a:bodyPr>
          <a:lstStyle/>
          <a:p>
            <a:r>
              <a:rPr lang="en-US" dirty="0">
                <a:solidFill>
                  <a:schemeClr val="bg1"/>
                </a:solidFill>
              </a:rPr>
              <a:t>(7)</a:t>
            </a:r>
          </a:p>
        </p:txBody>
      </p:sp>
      <p:sp>
        <p:nvSpPr>
          <p:cNvPr id="3" name="Rectangle 2"/>
          <p:cNvSpPr/>
          <p:nvPr/>
        </p:nvSpPr>
        <p:spPr>
          <a:xfrm>
            <a:off x="3178629" y="1008090"/>
            <a:ext cx="6096000" cy="461665"/>
          </a:xfrm>
          <a:prstGeom prst="rect">
            <a:avLst/>
          </a:prstGeom>
        </p:spPr>
        <p:txBody>
          <a:bodyPr>
            <a:spAutoFit/>
          </a:bodyPr>
          <a:lstStyle/>
          <a:p>
            <a:r>
              <a:rPr lang="en-US" sz="2400" dirty="0">
                <a:solidFill>
                  <a:srgbClr val="FFFF00"/>
                </a:solidFill>
              </a:rPr>
              <a:t>Singleness of purpose and shared love </a:t>
            </a:r>
            <a:endParaRPr lang="en-US" sz="2400" i="1" dirty="0">
              <a:solidFill>
                <a:srgbClr val="FFFF00"/>
              </a:solidFill>
            </a:endParaRPr>
          </a:p>
        </p:txBody>
      </p:sp>
      <p:sp>
        <p:nvSpPr>
          <p:cNvPr id="8" name="Rectangle 7"/>
          <p:cNvSpPr/>
          <p:nvPr/>
        </p:nvSpPr>
        <p:spPr>
          <a:xfrm>
            <a:off x="269544" y="2400890"/>
            <a:ext cx="3730956" cy="2246769"/>
          </a:xfrm>
          <a:prstGeom prst="rect">
            <a:avLst/>
          </a:prstGeom>
        </p:spPr>
        <p:txBody>
          <a:bodyPr wrap="square">
            <a:spAutoFit/>
          </a:bodyPr>
          <a:lstStyle/>
          <a:p>
            <a:r>
              <a:rPr lang="en-US" sz="2000" dirty="0">
                <a:solidFill>
                  <a:schemeClr val="bg1"/>
                </a:solidFill>
              </a:rPr>
              <a:t>“Jesus and his Father are … one in knowledge, in truth, in wisdom, in understanding, and in purpose; just as the Lord Jesus himself admonished his disciples to be one with him, and to be in him, that he might be in them. </a:t>
            </a:r>
          </a:p>
        </p:txBody>
      </p:sp>
      <p:pic>
        <p:nvPicPr>
          <p:cNvPr id="20482" name="Picture 2" descr="Image result for single in purpo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790" y="1639283"/>
            <a:ext cx="3595460" cy="23344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573486" y="4350838"/>
            <a:ext cx="6059682" cy="2246769"/>
          </a:xfrm>
          <a:prstGeom prst="rect">
            <a:avLst/>
          </a:prstGeom>
        </p:spPr>
        <p:txBody>
          <a:bodyPr wrap="square">
            <a:spAutoFit/>
          </a:bodyPr>
          <a:lstStyle/>
          <a:p>
            <a:r>
              <a:rPr lang="en-US" sz="2000" dirty="0">
                <a:solidFill>
                  <a:schemeClr val="bg1"/>
                </a:solidFill>
              </a:rPr>
              <a:t>“It is in this sense that I understand this language, and not as it is construed by some people, that Christ and his Father are one person. </a:t>
            </a:r>
          </a:p>
          <a:p>
            <a:endParaRPr lang="en-US" sz="2000" dirty="0">
              <a:solidFill>
                <a:schemeClr val="bg1"/>
              </a:solidFill>
            </a:endParaRPr>
          </a:p>
          <a:p>
            <a:r>
              <a:rPr lang="en-US" sz="2000" dirty="0">
                <a:solidFill>
                  <a:schemeClr val="bg1"/>
                </a:solidFill>
              </a:rPr>
              <a:t>I declare to you that they are not one person, but that they are two persons, two bodies, separate and apart, and as distinct as are any father and son.”</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7351" y="122974"/>
            <a:ext cx="1007192" cy="1346781"/>
          </a:xfrm>
          <a:prstGeom prst="rect">
            <a:avLst/>
          </a:prstGeom>
        </p:spPr>
      </p:pic>
    </p:spTree>
    <p:extLst>
      <p:ext uri="{BB962C8B-B14F-4D97-AF65-F5344CB8AC3E}">
        <p14:creationId xmlns:p14="http://schemas.microsoft.com/office/powerpoint/2010/main" val="57246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6517566"/>
            <a:ext cx="3287486" cy="307777"/>
          </a:xfrm>
          <a:prstGeom prst="rect">
            <a:avLst/>
          </a:prstGeom>
          <a:noFill/>
        </p:spPr>
        <p:txBody>
          <a:bodyPr wrap="square" rtlCol="0">
            <a:spAutoFit/>
          </a:bodyPr>
          <a:lstStyle/>
          <a:p>
            <a:r>
              <a:rPr lang="en-US" sz="1400" dirty="0">
                <a:solidFill>
                  <a:schemeClr val="bg1"/>
                </a:solidFill>
              </a:rPr>
              <a:t>John 10:30</a:t>
            </a:r>
          </a:p>
        </p:txBody>
      </p:sp>
      <p:sp>
        <p:nvSpPr>
          <p:cNvPr id="12" name="Rectangle 11"/>
          <p:cNvSpPr/>
          <p:nvPr/>
        </p:nvSpPr>
        <p:spPr>
          <a:xfrm>
            <a:off x="3984173" y="1093152"/>
            <a:ext cx="7518368" cy="4893647"/>
          </a:xfrm>
          <a:prstGeom prst="rect">
            <a:avLst/>
          </a:prstGeom>
        </p:spPr>
        <p:txBody>
          <a:bodyPr wrap="square">
            <a:spAutoFit/>
          </a:bodyPr>
          <a:lstStyle/>
          <a:p>
            <a:r>
              <a:rPr lang="en-US" sz="2400" dirty="0">
                <a:solidFill>
                  <a:schemeClr val="bg1"/>
                </a:solidFill>
              </a:rPr>
              <a:t>“Let it be observed that in the above conversation when Jesus was accused of making himself God, he did not deny the charge; but on the contrary, called their attention to the fact that God in the law he had given to Israel had said to some of them—‘ye are Gods.’ </a:t>
            </a:r>
          </a:p>
          <a:p>
            <a:endParaRPr lang="en-US" sz="2400" dirty="0">
              <a:solidFill>
                <a:schemeClr val="bg1"/>
              </a:solidFill>
            </a:endParaRPr>
          </a:p>
          <a:p>
            <a:r>
              <a:rPr lang="en-US" sz="2400" dirty="0">
                <a:solidFill>
                  <a:schemeClr val="bg1"/>
                </a:solidFill>
              </a:rPr>
              <a:t>And further, Jesus argued, if those unto whom the word of God came were called Gods in the Jewish law, and the scripture wherein the fact was declared could not be broken, that is, the truth denied or gainsaid [declared untrue or invalid]—why should the Jews complain when he, too, that is Christ, who had been especially sanctified by God the Father, called himself the Son of God?” </a:t>
            </a:r>
          </a:p>
        </p:txBody>
      </p:sp>
      <p:pic>
        <p:nvPicPr>
          <p:cNvPr id="21506" name="Picture 2" descr="Image result for b.h. Robe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917" y="2000250"/>
            <a:ext cx="2124075"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502541" y="6332900"/>
            <a:ext cx="559769" cy="369332"/>
          </a:xfrm>
          <a:prstGeom prst="rect">
            <a:avLst/>
          </a:prstGeom>
        </p:spPr>
        <p:txBody>
          <a:bodyPr wrap="none">
            <a:spAutoFit/>
          </a:bodyPr>
          <a:lstStyle/>
          <a:p>
            <a:r>
              <a:rPr lang="en-US" dirty="0">
                <a:solidFill>
                  <a:schemeClr val="bg1"/>
                </a:solidFill>
              </a:rPr>
              <a:t>(11)</a:t>
            </a:r>
            <a:endParaRPr lang="en-US" dirty="0"/>
          </a:p>
        </p:txBody>
      </p:sp>
    </p:spTree>
    <p:extLst>
      <p:ext uri="{BB962C8B-B14F-4D97-AF65-F5344CB8AC3E}">
        <p14:creationId xmlns:p14="http://schemas.microsoft.com/office/powerpoint/2010/main" val="243254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6517566"/>
            <a:ext cx="3287486" cy="307777"/>
          </a:xfrm>
          <a:prstGeom prst="rect">
            <a:avLst/>
          </a:prstGeom>
          <a:noFill/>
        </p:spPr>
        <p:txBody>
          <a:bodyPr wrap="square" rtlCol="0">
            <a:spAutoFit/>
          </a:bodyPr>
          <a:lstStyle/>
          <a:p>
            <a:r>
              <a:rPr lang="en-US" sz="1400" dirty="0">
                <a:solidFill>
                  <a:schemeClr val="bg1"/>
                </a:solidFill>
              </a:rPr>
              <a:t>John 10:30, 37-38</a:t>
            </a:r>
          </a:p>
        </p:txBody>
      </p:sp>
      <p:sp>
        <p:nvSpPr>
          <p:cNvPr id="8" name="Rectangle 7"/>
          <p:cNvSpPr/>
          <p:nvPr/>
        </p:nvSpPr>
        <p:spPr>
          <a:xfrm>
            <a:off x="1825670" y="366999"/>
            <a:ext cx="7093342" cy="2862322"/>
          </a:xfrm>
          <a:prstGeom prst="rect">
            <a:avLst/>
          </a:prstGeom>
        </p:spPr>
        <p:txBody>
          <a:bodyPr wrap="square">
            <a:spAutoFit/>
          </a:bodyPr>
          <a:lstStyle/>
          <a:p>
            <a:r>
              <a:rPr lang="en-US" sz="2000" dirty="0">
                <a:solidFill>
                  <a:schemeClr val="bg1"/>
                </a:solidFill>
              </a:rPr>
              <a:t>"'I and my Father are one,' says Jesus; what, one body? No, it never entered the Savior's mind that such a rendering of this saying would ever enter into the minds of persons holding the least claim to good sense. They are no more one person than I and one of my sons are one person. If my son receives my teaching, will walk in the path I mark out for him to walk in, if his faith is the same as mine, his purpose is the same, and he does the work of his father as Jesus did the work of his Father, then is my son one with me in the Scriptural sense." (6)</a:t>
            </a:r>
          </a:p>
        </p:txBody>
      </p:sp>
      <p:sp>
        <p:nvSpPr>
          <p:cNvPr id="12" name="Rectangle 11"/>
          <p:cNvSpPr/>
          <p:nvPr/>
        </p:nvSpPr>
        <p:spPr>
          <a:xfrm>
            <a:off x="4212773" y="3458611"/>
            <a:ext cx="7518368" cy="3170099"/>
          </a:xfrm>
          <a:prstGeom prst="rect">
            <a:avLst/>
          </a:prstGeom>
        </p:spPr>
        <p:txBody>
          <a:bodyPr wrap="square">
            <a:spAutoFit/>
          </a:bodyPr>
          <a:lstStyle/>
          <a:p>
            <a:r>
              <a:rPr lang="en-US" sz="2000" dirty="0">
                <a:solidFill>
                  <a:schemeClr val="bg1"/>
                </a:solidFill>
              </a:rPr>
              <a:t>"There is a principle connected with this that I think is very important to us as a people and as a Church on the earth. With all the divisions, and all the discontent, and the </a:t>
            </a:r>
            <a:r>
              <a:rPr lang="en-US" sz="2000" dirty="0" err="1">
                <a:solidFill>
                  <a:schemeClr val="bg1"/>
                </a:solidFill>
              </a:rPr>
              <a:t>quarrelings</a:t>
            </a:r>
            <a:r>
              <a:rPr lang="en-US" sz="2000" dirty="0">
                <a:solidFill>
                  <a:schemeClr val="bg1"/>
                </a:solidFill>
              </a:rPr>
              <a:t> and opposition among the powers on earth, or that have been revealed from heaven, I have never heard that it has ever been revealed to the children of men that there was any division between God the Father, God the Son, and God the Holy Ghost. </a:t>
            </a:r>
          </a:p>
          <a:p>
            <a:endParaRPr lang="en-US" sz="2000" dirty="0">
              <a:solidFill>
                <a:schemeClr val="bg1"/>
              </a:solidFill>
            </a:endParaRPr>
          </a:p>
          <a:p>
            <a:r>
              <a:rPr lang="en-US" sz="2000" b="1" dirty="0">
                <a:solidFill>
                  <a:schemeClr val="bg1"/>
                </a:solidFill>
              </a:rPr>
              <a:t>They are one. They always have been one. They always will be one, from eternity unto eternity.“ </a:t>
            </a:r>
            <a:r>
              <a:rPr lang="en-US" sz="2000" dirty="0">
                <a:solidFill>
                  <a:schemeClr val="bg1"/>
                </a:solidFill>
              </a:rPr>
              <a:t>(9)</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6250" b="11905"/>
          <a:stretch/>
        </p:blipFill>
        <p:spPr>
          <a:xfrm>
            <a:off x="314121" y="732789"/>
            <a:ext cx="1351393" cy="181553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2220" y="3867139"/>
            <a:ext cx="1769669" cy="2193254"/>
          </a:xfrm>
          <a:prstGeom prst="rect">
            <a:avLst/>
          </a:prstGeom>
        </p:spPr>
      </p:pic>
    </p:spTree>
    <p:extLst>
      <p:ext uri="{BB962C8B-B14F-4D97-AF65-F5344CB8AC3E}">
        <p14:creationId xmlns:p14="http://schemas.microsoft.com/office/powerpoint/2010/main" val="380734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xit" presetSubtype="0" fill="hold" grpId="0" nodeType="with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6517566"/>
            <a:ext cx="3287486" cy="307777"/>
          </a:xfrm>
          <a:prstGeom prst="rect">
            <a:avLst/>
          </a:prstGeom>
          <a:noFill/>
        </p:spPr>
        <p:txBody>
          <a:bodyPr wrap="square" rtlCol="0">
            <a:spAutoFit/>
          </a:bodyPr>
          <a:lstStyle/>
          <a:p>
            <a:r>
              <a:rPr lang="en-US" sz="1400" dirty="0">
                <a:solidFill>
                  <a:schemeClr val="bg1"/>
                </a:solidFill>
              </a:rPr>
              <a:t>John 10:30; Articles of Faith 1:1</a:t>
            </a:r>
          </a:p>
        </p:txBody>
      </p:sp>
      <p:sp>
        <p:nvSpPr>
          <p:cNvPr id="8" name="Rectangle 7"/>
          <p:cNvSpPr/>
          <p:nvPr/>
        </p:nvSpPr>
        <p:spPr>
          <a:xfrm>
            <a:off x="943926" y="1182946"/>
            <a:ext cx="7176816" cy="4154984"/>
          </a:xfrm>
          <a:prstGeom prst="rect">
            <a:avLst/>
          </a:prstGeom>
        </p:spPr>
        <p:txBody>
          <a:bodyPr wrap="square">
            <a:spAutoFit/>
          </a:bodyPr>
          <a:lstStyle/>
          <a:p>
            <a:r>
              <a:rPr lang="en-US" sz="2400" dirty="0">
                <a:solidFill>
                  <a:schemeClr val="bg1"/>
                </a:solidFill>
              </a:rPr>
              <a:t>“We believe these three divine persons constituting a single Godhead are united in purpose, in manner, in testimony, in mission. We believe Them to be filled with the same godly sense of mercy and love, justice and grace, patience, forgiveness, and redemption.</a:t>
            </a:r>
          </a:p>
          <a:p>
            <a:endParaRPr lang="en-US" sz="2400" dirty="0">
              <a:solidFill>
                <a:schemeClr val="bg1"/>
              </a:solidFill>
            </a:endParaRPr>
          </a:p>
          <a:p>
            <a:r>
              <a:rPr lang="en-US" sz="2400" dirty="0">
                <a:solidFill>
                  <a:schemeClr val="bg1"/>
                </a:solidFill>
              </a:rPr>
              <a:t>I think it is accurate to say we believe They are one in every significant and eternal aspect imaginable </a:t>
            </a:r>
            <a:r>
              <a:rPr lang="en-US" sz="2400" i="1" dirty="0">
                <a:solidFill>
                  <a:schemeClr val="bg1"/>
                </a:solidFill>
              </a:rPr>
              <a:t>except</a:t>
            </a:r>
            <a:r>
              <a:rPr lang="en-US" sz="2400" dirty="0">
                <a:solidFill>
                  <a:schemeClr val="bg1"/>
                </a:solidFill>
              </a:rPr>
              <a:t> believing Them to be three persons combined in one substance, a Trinitarian notion never set forth in the scriptures because it is not true.”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0130" y="1993741"/>
            <a:ext cx="1933416" cy="2414974"/>
          </a:xfrm>
          <a:prstGeom prst="rect">
            <a:avLst/>
          </a:prstGeom>
        </p:spPr>
      </p:pic>
      <p:sp>
        <p:nvSpPr>
          <p:cNvPr id="3" name="Rectangle 2"/>
          <p:cNvSpPr/>
          <p:nvPr/>
        </p:nvSpPr>
        <p:spPr>
          <a:xfrm>
            <a:off x="11444030" y="6456011"/>
            <a:ext cx="559769" cy="369332"/>
          </a:xfrm>
          <a:prstGeom prst="rect">
            <a:avLst/>
          </a:prstGeom>
        </p:spPr>
        <p:txBody>
          <a:bodyPr wrap="none">
            <a:spAutoFit/>
          </a:bodyPr>
          <a:lstStyle/>
          <a:p>
            <a:r>
              <a:rPr lang="en-US" dirty="0">
                <a:solidFill>
                  <a:schemeClr val="bg1"/>
                </a:solidFill>
              </a:rPr>
              <a:t>(10)</a:t>
            </a:r>
          </a:p>
        </p:txBody>
      </p:sp>
    </p:spTree>
    <p:extLst>
      <p:ext uri="{BB962C8B-B14F-4D97-AF65-F5344CB8AC3E}">
        <p14:creationId xmlns:p14="http://schemas.microsoft.com/office/powerpoint/2010/main" val="426363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025B1F-4817-B7CE-3FA5-DE02A917FE93}"/>
              </a:ext>
            </a:extLst>
          </p:cNvPr>
          <p:cNvSpPr txBox="1"/>
          <p:nvPr/>
        </p:nvSpPr>
        <p:spPr>
          <a:xfrm>
            <a:off x="545123" y="1318736"/>
            <a:ext cx="6107722" cy="3970318"/>
          </a:xfrm>
          <a:prstGeom prst="rect">
            <a:avLst/>
          </a:prstGeom>
          <a:noFill/>
        </p:spPr>
        <p:txBody>
          <a:bodyPr wrap="square">
            <a:spAutoFit/>
          </a:bodyPr>
          <a:lstStyle/>
          <a:p>
            <a:pPr algn="l" fontAlgn="base"/>
            <a:r>
              <a:rPr lang="en-US" sz="2800" b="0" i="0" dirty="0">
                <a:solidFill>
                  <a:schemeClr val="bg1"/>
                </a:solidFill>
                <a:effectLst/>
                <a:latin typeface="Abadi" panose="020B0604020104020204" pitchFamily="34" charset="0"/>
              </a:rPr>
              <a:t>What do you need the Savior’s help or guidance with?</a:t>
            </a:r>
          </a:p>
          <a:p>
            <a:pPr algn="l" fontAlgn="base"/>
            <a:endParaRPr lang="en-US" sz="2800" b="0" i="0" dirty="0">
              <a:solidFill>
                <a:schemeClr val="bg1"/>
              </a:solidFill>
              <a:effectLst/>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Which of the blessings that the Savior offers His sheep do you desire?</a:t>
            </a:r>
          </a:p>
          <a:p>
            <a:pPr algn="l" fontAlgn="base"/>
            <a:endParaRPr lang="en-US" sz="2800" b="0" i="0" dirty="0">
              <a:solidFill>
                <a:schemeClr val="bg1"/>
              </a:solidFill>
              <a:effectLst/>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Why would you want to increase your ability to hear the voice of the Good Shepherd?</a:t>
            </a:r>
          </a:p>
        </p:txBody>
      </p:sp>
      <p:pic>
        <p:nvPicPr>
          <p:cNvPr id="6" name="Picture 2" descr="http://www.uni.edu/becker/anImated%20question%20mark%20.gif">
            <a:extLst>
              <a:ext uri="{FF2B5EF4-FFF2-40B4-BE49-F238E27FC236}">
                <a16:creationId xmlns:a16="http://schemas.microsoft.com/office/drawing/2014/main" id="{EC308446-EF45-F4CD-906E-12718D5DA686}"/>
              </a:ext>
            </a:extLst>
          </p:cNvPr>
          <p:cNvPicPr>
            <a:picLocks noChangeAspect="1" noChangeArrowheads="1" noCrop="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7621784" y="398640"/>
            <a:ext cx="3351016" cy="5687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25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dark green grass background">
            <a:extLst>
              <a:ext uri="{FF2B5EF4-FFF2-40B4-BE49-F238E27FC236}">
                <a16:creationId xmlns:a16="http://schemas.microsoft.com/office/drawing/2014/main" id="{A4F85777-02ED-01EE-B8E9-AEE9912C2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391832-46E1-FC09-0387-A7A7D6AF6C0B}"/>
              </a:ext>
            </a:extLst>
          </p:cNvPr>
          <p:cNvSpPr txBox="1"/>
          <p:nvPr/>
        </p:nvSpPr>
        <p:spPr>
          <a:xfrm>
            <a:off x="5722732" y="1308674"/>
            <a:ext cx="6096000" cy="5324535"/>
          </a:xfrm>
          <a:prstGeom prst="rect">
            <a:avLst/>
          </a:prstGeom>
          <a:noFill/>
        </p:spPr>
        <p:txBody>
          <a:bodyPr wrap="square">
            <a:spAutoFit/>
          </a:bodyPr>
          <a:lstStyle/>
          <a:p>
            <a:pPr algn="l" fontAlgn="base"/>
            <a:r>
              <a:rPr lang="en-US" sz="2000" b="0" i="0" dirty="0">
                <a:solidFill>
                  <a:schemeClr val="bg1"/>
                </a:solidFill>
                <a:effectLst/>
              </a:rPr>
              <a:t>Our Father knows that when we are surrounded by uncertainty and fear, what will help us the very most is to hear His Son.</a:t>
            </a:r>
          </a:p>
          <a:p>
            <a:pPr algn="l" fontAlgn="base"/>
            <a:endParaRPr lang="en-US" sz="2000" b="0" i="0" dirty="0">
              <a:solidFill>
                <a:schemeClr val="bg1"/>
              </a:solidFill>
              <a:effectLst/>
            </a:endParaRPr>
          </a:p>
          <a:p>
            <a:pPr algn="l" fontAlgn="base"/>
            <a:r>
              <a:rPr lang="en-US" sz="2000" b="0" i="0" dirty="0">
                <a:solidFill>
                  <a:schemeClr val="bg1"/>
                </a:solidFill>
                <a:effectLst/>
              </a:rPr>
              <a:t>Because when we seek to hear—truly hear—His Son, we will be guided to know what to do in any circumstance.</a:t>
            </a:r>
          </a:p>
          <a:p>
            <a:pPr algn="l" fontAlgn="base"/>
            <a:endParaRPr lang="en-US" sz="2000" b="0" i="0" dirty="0">
              <a:solidFill>
                <a:schemeClr val="bg1"/>
              </a:solidFill>
              <a:effectLst/>
            </a:endParaRPr>
          </a:p>
          <a:p>
            <a:pPr algn="l" fontAlgn="base"/>
            <a:r>
              <a:rPr lang="en-US" sz="2000" b="0" i="0" dirty="0">
                <a:solidFill>
                  <a:schemeClr val="bg1"/>
                </a:solidFill>
                <a:effectLst/>
              </a:rPr>
              <a:t>… In [these] two words—“Hear Him”—God gives us the pattern for success, happiness, and joy in this life. We are to </a:t>
            </a:r>
            <a:r>
              <a:rPr lang="en-US" sz="2000" b="0" i="1" dirty="0">
                <a:solidFill>
                  <a:schemeClr val="bg1"/>
                </a:solidFill>
                <a:effectLst/>
              </a:rPr>
              <a:t>hear</a:t>
            </a:r>
            <a:r>
              <a:rPr lang="en-US" sz="2000" b="0" i="0" dirty="0">
                <a:solidFill>
                  <a:schemeClr val="bg1"/>
                </a:solidFill>
                <a:effectLst/>
              </a:rPr>
              <a:t> the words of the Lord, </a:t>
            </a:r>
            <a:r>
              <a:rPr lang="en-US" sz="2000" b="0" i="1" dirty="0">
                <a:solidFill>
                  <a:schemeClr val="bg1"/>
                </a:solidFill>
                <a:effectLst/>
              </a:rPr>
              <a:t>hearken</a:t>
            </a:r>
            <a:r>
              <a:rPr lang="en-US" sz="2000" b="0" i="0" dirty="0">
                <a:solidFill>
                  <a:schemeClr val="bg1"/>
                </a:solidFill>
                <a:effectLst/>
              </a:rPr>
              <a:t> to them, and </a:t>
            </a:r>
            <a:r>
              <a:rPr lang="en-US" sz="2000" b="0" i="1" dirty="0">
                <a:solidFill>
                  <a:schemeClr val="bg1"/>
                </a:solidFill>
                <a:effectLst/>
              </a:rPr>
              <a:t>heed</a:t>
            </a:r>
            <a:r>
              <a:rPr lang="en-US" sz="2000" b="0" i="0" dirty="0">
                <a:solidFill>
                  <a:schemeClr val="bg1"/>
                </a:solidFill>
                <a:effectLst/>
              </a:rPr>
              <a:t> what He has told us!</a:t>
            </a:r>
          </a:p>
          <a:p>
            <a:pPr algn="l" fontAlgn="base"/>
            <a:endParaRPr lang="en-US" sz="2000" b="0" i="0" dirty="0">
              <a:solidFill>
                <a:schemeClr val="bg1"/>
              </a:solidFill>
              <a:effectLst/>
            </a:endParaRPr>
          </a:p>
          <a:p>
            <a:pPr algn="l" fontAlgn="base"/>
            <a:r>
              <a:rPr lang="en-US" sz="2000" b="0" i="0" dirty="0">
                <a:solidFill>
                  <a:schemeClr val="bg1"/>
                </a:solidFill>
                <a:effectLst/>
              </a:rPr>
              <a:t>As we seek to be disciples of Jesus Christ, our efforts to </a:t>
            </a:r>
            <a:r>
              <a:rPr lang="en-US" sz="2000" b="0" i="1" dirty="0">
                <a:solidFill>
                  <a:schemeClr val="bg1"/>
                </a:solidFill>
                <a:effectLst/>
              </a:rPr>
              <a:t>hear Him</a:t>
            </a:r>
            <a:r>
              <a:rPr lang="en-US" sz="2000" b="0" i="0" dirty="0">
                <a:solidFill>
                  <a:schemeClr val="bg1"/>
                </a:solidFill>
                <a:effectLst/>
              </a:rPr>
              <a:t> need to be ever more intentional. It takes conscious and consistent effort to fill our daily lives with His words, His teachings, His truths.</a:t>
            </a:r>
          </a:p>
          <a:p>
            <a:pPr algn="l" fontAlgn="base"/>
            <a:r>
              <a:rPr lang="en-US" sz="2000" b="0" i="0" dirty="0">
                <a:solidFill>
                  <a:schemeClr val="bg1"/>
                </a:solidFill>
                <a:effectLst/>
              </a:rPr>
              <a:t>(12)</a:t>
            </a:r>
          </a:p>
        </p:txBody>
      </p:sp>
      <p:pic>
        <p:nvPicPr>
          <p:cNvPr id="8" name="Picture 7">
            <a:extLst>
              <a:ext uri="{FF2B5EF4-FFF2-40B4-BE49-F238E27FC236}">
                <a16:creationId xmlns:a16="http://schemas.microsoft.com/office/drawing/2014/main" id="{5A1CA304-9DA5-8CCE-0327-0C4C9722B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4861" y="90957"/>
            <a:ext cx="901409" cy="1126761"/>
          </a:xfrm>
          <a:prstGeom prst="rect">
            <a:avLst/>
          </a:prstGeom>
        </p:spPr>
      </p:pic>
      <p:pic>
        <p:nvPicPr>
          <p:cNvPr id="10" name="Picture 9">
            <a:extLst>
              <a:ext uri="{FF2B5EF4-FFF2-40B4-BE49-F238E27FC236}">
                <a16:creationId xmlns:a16="http://schemas.microsoft.com/office/drawing/2014/main" id="{ABD2CDFB-87B3-31B7-35E9-063160DB24D6}"/>
              </a:ext>
            </a:extLst>
          </p:cNvPr>
          <p:cNvPicPr>
            <a:picLocks noChangeAspect="1"/>
          </p:cNvPicPr>
          <p:nvPr/>
        </p:nvPicPr>
        <p:blipFill>
          <a:blip r:embed="rId4"/>
          <a:stretch>
            <a:fillRect/>
          </a:stretch>
        </p:blipFill>
        <p:spPr>
          <a:xfrm>
            <a:off x="452944" y="2294304"/>
            <a:ext cx="5053433" cy="2827828"/>
          </a:xfrm>
          <a:prstGeom prst="rect">
            <a:avLst/>
          </a:prstGeom>
        </p:spPr>
      </p:pic>
      <p:pic>
        <p:nvPicPr>
          <p:cNvPr id="6" name="Picture 5">
            <a:extLst>
              <a:ext uri="{FF2B5EF4-FFF2-40B4-BE49-F238E27FC236}">
                <a16:creationId xmlns:a16="http://schemas.microsoft.com/office/drawing/2014/main" id="{A9CAA42E-6795-F014-DC15-E2251BE6DF01}"/>
              </a:ext>
            </a:extLst>
          </p:cNvPr>
          <p:cNvPicPr>
            <a:picLocks noChangeAspect="1"/>
          </p:cNvPicPr>
          <p:nvPr/>
        </p:nvPicPr>
        <p:blipFill>
          <a:blip r:embed="rId5"/>
          <a:stretch>
            <a:fillRect/>
          </a:stretch>
        </p:blipFill>
        <p:spPr>
          <a:xfrm>
            <a:off x="452944" y="2107081"/>
            <a:ext cx="5173198" cy="3202274"/>
          </a:xfrm>
          <a:prstGeom prst="rect">
            <a:avLst/>
          </a:prstGeom>
        </p:spPr>
      </p:pic>
    </p:spTree>
    <p:extLst>
      <p:ext uri="{BB962C8B-B14F-4D97-AF65-F5344CB8AC3E}">
        <p14:creationId xmlns:p14="http://schemas.microsoft.com/office/powerpoint/2010/main" val="385577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1000"/>
                                        <p:tgtEl>
                                          <p:spTgt spid="6"/>
                                        </p:tgtEl>
                                      </p:cBhvr>
                                    </p:animEffect>
                                    <p:set>
                                      <p:cBhvr>
                                        <p:cTn id="13" dur="1" fill="hold">
                                          <p:stCondLst>
                                            <p:cond delay="9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dark green gras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5632311"/>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24</a:t>
            </a:r>
          </a:p>
          <a:p>
            <a:pPr marL="342900" indent="-342900">
              <a:buFontTx/>
              <a:buAutoNum type="arabicPeriod"/>
            </a:pPr>
            <a:r>
              <a:rPr lang="en-US" dirty="0">
                <a:solidFill>
                  <a:schemeClr val="bg1"/>
                </a:solidFill>
              </a:rPr>
              <a:t>(G. M. Mackie, </a:t>
            </a:r>
            <a:r>
              <a:rPr lang="en-US" i="1" dirty="0">
                <a:solidFill>
                  <a:schemeClr val="bg1"/>
                </a:solidFill>
              </a:rPr>
              <a:t>Bible Manners and Customs</a:t>
            </a:r>
            <a:r>
              <a:rPr lang="en-US" dirty="0">
                <a:solidFill>
                  <a:schemeClr val="bg1"/>
                </a:solidFill>
              </a:rPr>
              <a:t> [</a:t>
            </a:r>
            <a:r>
              <a:rPr lang="en-US" dirty="0" err="1">
                <a:solidFill>
                  <a:schemeClr val="bg1"/>
                </a:solidFill>
              </a:rPr>
              <a:t>n.d.</a:t>
            </a:r>
            <a:r>
              <a:rPr lang="en-US" dirty="0">
                <a:solidFill>
                  <a:schemeClr val="bg1"/>
                </a:solidFill>
              </a:rPr>
              <a:t>], 35).</a:t>
            </a:r>
          </a:p>
          <a:p>
            <a:pPr marL="342900" indent="-342900">
              <a:buFontTx/>
              <a:buAutoNum type="arabicPeriod"/>
            </a:pPr>
            <a:r>
              <a:rPr lang="en-US" dirty="0">
                <a:solidFill>
                  <a:schemeClr val="bg1"/>
                </a:solidFill>
              </a:rPr>
              <a:t>President Ezra Taft Benson (“A Call to the Priesthood: ‘Feed My Sheep,’”</a:t>
            </a:r>
            <a:r>
              <a:rPr lang="en-US" i="1" dirty="0">
                <a:solidFill>
                  <a:schemeClr val="bg1"/>
                </a:solidFill>
              </a:rPr>
              <a:t> Ensign,</a:t>
            </a:r>
            <a:r>
              <a:rPr lang="en-US" dirty="0">
                <a:solidFill>
                  <a:schemeClr val="bg1"/>
                </a:solidFill>
              </a:rPr>
              <a:t> May 1983, 43).</a:t>
            </a:r>
          </a:p>
          <a:p>
            <a:pPr marL="342900" indent="-342900">
              <a:buFontTx/>
              <a:buAutoNum type="arabicPeriod"/>
            </a:pPr>
            <a:r>
              <a:rPr lang="en-US" dirty="0">
                <a:solidFill>
                  <a:schemeClr val="bg1"/>
                </a:solidFill>
              </a:rPr>
              <a:t>Elder Neal A. Maxwell (“But a Few Days” [address to CES religious educators, Sept. 10, 1982], 7; si.lds.org).</a:t>
            </a:r>
          </a:p>
          <a:p>
            <a:pPr marL="342900" indent="-342900">
              <a:buFontTx/>
              <a:buAutoNum type="arabicPeriod"/>
            </a:pPr>
            <a:r>
              <a:rPr lang="en-US" dirty="0">
                <a:solidFill>
                  <a:schemeClr val="bg1"/>
                </a:solidFill>
              </a:rPr>
              <a:t>Elder Dallin H. Oaks (“All Men Everywhere,”</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2006, 79–80). And (“Sharing the Gospel,”</a:t>
            </a:r>
            <a:r>
              <a:rPr lang="en-US" i="1" dirty="0">
                <a:solidFill>
                  <a:schemeClr val="bg1"/>
                </a:solidFill>
              </a:rPr>
              <a:t> Ensign,</a:t>
            </a:r>
            <a:r>
              <a:rPr lang="en-US" dirty="0">
                <a:solidFill>
                  <a:schemeClr val="bg1"/>
                </a:solidFill>
              </a:rPr>
              <a:t> Nov. 2001, 9).</a:t>
            </a:r>
          </a:p>
          <a:p>
            <a:pPr marL="342900" indent="-342900">
              <a:buFontTx/>
              <a:buAutoNum type="arabicPeriod"/>
            </a:pPr>
            <a:r>
              <a:rPr lang="en-US" dirty="0">
                <a:solidFill>
                  <a:schemeClr val="bg1"/>
                </a:solidFill>
              </a:rPr>
              <a:t>President Brigham Young (</a:t>
            </a:r>
            <a:r>
              <a:rPr lang="en-US" i="1" dirty="0">
                <a:solidFill>
                  <a:schemeClr val="bg1"/>
                </a:solidFill>
              </a:rPr>
              <a:t>Teachings of Presidents of the Church: Brigham Young</a:t>
            </a:r>
            <a:r>
              <a:rPr lang="en-US" dirty="0">
                <a:solidFill>
                  <a:schemeClr val="bg1"/>
                </a:solidFill>
              </a:rPr>
              <a:t> [1997], 319). And (</a:t>
            </a:r>
            <a:r>
              <a:rPr lang="en-US" i="1" dirty="0">
                <a:solidFill>
                  <a:schemeClr val="bg1"/>
                </a:solidFill>
              </a:rPr>
              <a:t>Journal of Discourses, </a:t>
            </a:r>
            <a:r>
              <a:rPr lang="en-US" dirty="0">
                <a:solidFill>
                  <a:schemeClr val="bg1"/>
                </a:solidFill>
              </a:rPr>
              <a:t>10: 192.)</a:t>
            </a:r>
          </a:p>
          <a:p>
            <a:pPr marL="342900" indent="-342900">
              <a:buFontTx/>
              <a:buAutoNum type="arabicPeriod"/>
            </a:pPr>
            <a:r>
              <a:rPr lang="en-US" dirty="0">
                <a:solidFill>
                  <a:schemeClr val="bg1"/>
                </a:solidFill>
              </a:rPr>
              <a:t>President Joseph F. Smith </a:t>
            </a:r>
            <a:r>
              <a:rPr lang="en-US" i="1" dirty="0">
                <a:solidFill>
                  <a:schemeClr val="bg1"/>
                </a:solidFill>
              </a:rPr>
              <a:t>Teachings of Presidents of the Church: Joseph F. Smith</a:t>
            </a:r>
            <a:r>
              <a:rPr lang="en-US" dirty="0">
                <a:solidFill>
                  <a:schemeClr val="bg1"/>
                </a:solidFill>
              </a:rPr>
              <a:t> [1998], 357. </a:t>
            </a:r>
          </a:p>
          <a:p>
            <a:pPr marL="342900" indent="-342900">
              <a:buFontTx/>
              <a:buAutoNum type="arabicPeriod"/>
            </a:pPr>
            <a:r>
              <a:rPr lang="en-US" dirty="0">
                <a:solidFill>
                  <a:schemeClr val="bg1"/>
                </a:solidFill>
              </a:rPr>
              <a:t>Gospeldoctrine.com</a:t>
            </a:r>
          </a:p>
          <a:p>
            <a:pPr marL="342900" indent="-342900">
              <a:buFontTx/>
              <a:buAutoNum type="arabicPeriod"/>
            </a:pPr>
            <a:r>
              <a:rPr lang="en-US" dirty="0">
                <a:solidFill>
                  <a:schemeClr val="bg1"/>
                </a:solidFill>
              </a:rPr>
              <a:t>Wilford Woodruff </a:t>
            </a:r>
            <a:r>
              <a:rPr lang="en-US" i="1" dirty="0">
                <a:solidFill>
                  <a:schemeClr val="bg1"/>
                </a:solidFill>
              </a:rPr>
              <a:t>The Discourses of Wilford Woodruff, </a:t>
            </a:r>
            <a:r>
              <a:rPr lang="en-US" dirty="0">
                <a:solidFill>
                  <a:schemeClr val="bg1"/>
                </a:solidFill>
              </a:rPr>
              <a:t>edited by G. Homer Durham [Salt Lake City: </a:t>
            </a:r>
            <a:r>
              <a:rPr lang="en-US" dirty="0" err="1">
                <a:solidFill>
                  <a:schemeClr val="bg1"/>
                </a:solidFill>
              </a:rPr>
              <a:t>Bookcraft</a:t>
            </a:r>
            <a:r>
              <a:rPr lang="en-US" dirty="0">
                <a:solidFill>
                  <a:schemeClr val="bg1"/>
                </a:solidFill>
              </a:rPr>
              <a:t>, 1969], 136.</a:t>
            </a:r>
          </a:p>
          <a:p>
            <a:pPr marL="342900" indent="-342900">
              <a:buFontTx/>
              <a:buAutoNum type="arabicPeriod"/>
            </a:pPr>
            <a:r>
              <a:rPr lang="en-US" dirty="0">
                <a:solidFill>
                  <a:schemeClr val="bg1"/>
                </a:solidFill>
              </a:rPr>
              <a:t>Elder Jeffrey R. Holland (“The Only True God and Jesus Christ Whom He Hath Sent,”</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2007, 40).</a:t>
            </a:r>
          </a:p>
          <a:p>
            <a:pPr marL="342900" indent="-342900">
              <a:buFontTx/>
              <a:buAutoNum type="arabicPeriod"/>
            </a:pPr>
            <a:r>
              <a:rPr lang="en-US" dirty="0">
                <a:solidFill>
                  <a:schemeClr val="bg1"/>
                </a:solidFill>
              </a:rPr>
              <a:t>Elder B. H. Roberts (</a:t>
            </a:r>
            <a:r>
              <a:rPr lang="en-US" i="1" dirty="0">
                <a:solidFill>
                  <a:schemeClr val="bg1"/>
                </a:solidFill>
              </a:rPr>
              <a:t>New Witnesses for God,</a:t>
            </a:r>
            <a:r>
              <a:rPr lang="en-US" dirty="0">
                <a:solidFill>
                  <a:schemeClr val="bg1"/>
                </a:solidFill>
              </a:rPr>
              <a:t> 3 vols. [1909–11], 1:465–66).</a:t>
            </a:r>
            <a:endParaRPr lang="en-US" sz="1800" b="0" i="0" dirty="0">
              <a:solidFill>
                <a:schemeClr val="bg1"/>
              </a:solidFill>
              <a:effectLst/>
            </a:endParaRPr>
          </a:p>
          <a:p>
            <a:pPr algn="l" fontAlgn="base"/>
            <a:r>
              <a:rPr lang="en-US" sz="1800" b="0" i="0" dirty="0">
                <a:solidFill>
                  <a:schemeClr val="bg1"/>
                </a:solidFill>
                <a:effectLst/>
              </a:rPr>
              <a:t>12. Russell M. Nelson, “</a:t>
            </a:r>
            <a:r>
              <a:rPr lang="en-US" sz="1800" b="0" i="0" u="none" strike="noStrike" dirty="0">
                <a:solidFill>
                  <a:schemeClr val="bg1"/>
                </a:solidFill>
                <a:effectLst/>
              </a:rPr>
              <a:t>Hear Him</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May 2020, 89</a:t>
            </a: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14" name="Footer Placeholder 14">
            <a:extLst>
              <a:ext uri="{FF2B5EF4-FFF2-40B4-BE49-F238E27FC236}">
                <a16:creationId xmlns:a16="http://schemas.microsoft.com/office/drawing/2014/main" id="{9A037046-96AD-447F-A29A-747EAB965FFF}"/>
              </a:ext>
            </a:extLst>
          </p:cNvPr>
          <p:cNvSpPr>
            <a:spLocks noGrp="1"/>
          </p:cNvSpPr>
          <p:nvPr/>
        </p:nvSpPr>
        <p:spPr>
          <a:xfrm>
            <a:off x="119847" y="648496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2628155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793983" y="164704"/>
          <a:ext cx="10434045" cy="1375872"/>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Jesus is the Good Shepherd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10:1-21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Jesus at the Feast of Dedication in Jerusalem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10:22-39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43968">
                <a:tc>
                  <a:txBody>
                    <a:bodyPr/>
                    <a:lstStyle/>
                    <a:p>
                      <a:r>
                        <a:rPr lang="en-US" sz="1200" dirty="0"/>
                        <a:t>Jesus Escapes from the Jews by going across the Jordan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10:39-42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
        <p:nvSpPr>
          <p:cNvPr id="4" name="Rectangle 3"/>
          <p:cNvSpPr/>
          <p:nvPr/>
        </p:nvSpPr>
        <p:spPr>
          <a:xfrm>
            <a:off x="130630" y="1756705"/>
            <a:ext cx="6649996" cy="5078313"/>
          </a:xfrm>
          <a:prstGeom prst="rect">
            <a:avLst/>
          </a:prstGeom>
          <a:ln>
            <a:solidFill>
              <a:schemeClr val="tx1"/>
            </a:solidFill>
          </a:ln>
        </p:spPr>
        <p:txBody>
          <a:bodyPr wrap="square">
            <a:spAutoFit/>
          </a:bodyPr>
          <a:lstStyle/>
          <a:p>
            <a:r>
              <a:rPr lang="en-US" sz="1200" b="1" dirty="0"/>
              <a:t>Sheepfold John 10:1-5:</a:t>
            </a:r>
          </a:p>
          <a:p>
            <a:r>
              <a:rPr lang="en-US" sz="1200" dirty="0"/>
              <a:t>Most sheep folds were constructed of low stone walls, unroofed (although sheepcotes were sometimes sheds with roofs), and quite often circular. The shepherd could lay across the threshold or entrance of the holding pen and that way anything (or any</a:t>
            </a:r>
            <a:r>
              <a:rPr lang="en-US" sz="1200" i="1" dirty="0"/>
              <a:t>one</a:t>
            </a:r>
            <a:r>
              <a:rPr lang="en-US" sz="1200" dirty="0"/>
              <a:t>) coming or going would literally have to pass by him. It was quite a security system. The shepherd was that gate and, one might also say, the gatekeeper (see verse 3).</a:t>
            </a:r>
          </a:p>
          <a:p>
            <a:r>
              <a:rPr lang="en-US" sz="1200" dirty="0"/>
              <a:t>The gatekeeper opens the sheepfold for the shepherd. In much the same way, the Holy Spirit opens the Church (the sheep and sheepfold) for the shepherd (The Word) to lead and protect. The sheep obey the shepherd who has conditioned them to know his voice. They know when that voice speaks there is safety for it is the shepherd’s leading that takes them to graze on verdant slopes and rest by running waters which are always fresh and clean rather than stagnant puddles and ponds. The shepherd </a:t>
            </a:r>
            <a:r>
              <a:rPr lang="en-US" sz="1200" i="1" dirty="0"/>
              <a:t>values</a:t>
            </a:r>
            <a:r>
              <a:rPr lang="en-US" sz="1200" dirty="0"/>
              <a:t> his sheep, so much in fact that he names them and calls them by their names much like we name our pets. But for shepherds in Biblical times – and most likely even today in herds not run by agribusiness – sheep are not just pets, and yet are more than just livestock. The sheep provided wool, leather, meat, and a sacrificial victim for important feasts and rites. Shepherds invested time and effort in caring for the sheep because they were a major component of their lives. They took care of the sheep because they needed the sheep; to fail to take care of them would be to abandon them. Scripture uses the imagery of sheep and shepherd to describe the relationship between Israel and Jehovah. Sheep are the most-mentioned animals in the Bible – at least 200 times – and the shepherds are often mentioned with them.</a:t>
            </a:r>
          </a:p>
          <a:p>
            <a:r>
              <a:rPr lang="en-US" sz="1200" dirty="0"/>
              <a:t>We also tend to think of sheep being </a:t>
            </a:r>
            <a:r>
              <a:rPr lang="en-US" sz="1200" i="1" dirty="0"/>
              <a:t>driven</a:t>
            </a:r>
            <a:r>
              <a:rPr lang="en-US" sz="1200" dirty="0"/>
              <a:t>, like other domesticated herd animals. But sheep are better led than driven. The shepherd is at the head of his flock. He goes where they are going and gets there before them. If they are going to the sheepfold, he enters first. If they are leaving, he exits first. If they are going to pastures for grazing, he finds those pastures. The sheep follow only the shepherd; they run from strangers; they panic when attacked by carnivores like wolves or lions. They form a sort of attachment to the shepherd – something like we do with our pets – and they are contented to remain in that relationship.       </a:t>
            </a:r>
            <a:r>
              <a:rPr lang="en-US" sz="1200" i="1" dirty="0"/>
              <a:t>Moon beam network blog  </a:t>
            </a:r>
            <a:r>
              <a:rPr lang="en-US" sz="1200" dirty="0"/>
              <a:t>http://www.aloha-friday.org/archives/5974</a:t>
            </a:r>
          </a:p>
        </p:txBody>
      </p:sp>
      <p:grpSp>
        <p:nvGrpSpPr>
          <p:cNvPr id="2" name="Group 1"/>
          <p:cNvGrpSpPr/>
          <p:nvPr/>
        </p:nvGrpSpPr>
        <p:grpSpPr>
          <a:xfrm>
            <a:off x="8380720" y="1665750"/>
            <a:ext cx="3102430" cy="2457693"/>
            <a:chOff x="6013769" y="0"/>
            <a:chExt cx="3102430" cy="2457693"/>
          </a:xfrm>
        </p:grpSpPr>
        <p:pic>
          <p:nvPicPr>
            <p:cNvPr id="5" name="Picture 2" descr="Image result for sheepfol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0"/>
              <a:ext cx="2716439" cy="20373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13769" y="2057583"/>
              <a:ext cx="3102430" cy="400110"/>
            </a:xfrm>
            <a:prstGeom prst="rect">
              <a:avLst/>
            </a:prstGeom>
          </p:spPr>
          <p:txBody>
            <a:bodyPr wrap="square">
              <a:spAutoFit/>
            </a:bodyPr>
            <a:lstStyle/>
            <a:p>
              <a:r>
                <a:rPr lang="en-US" sz="1000" b="0" i="0" dirty="0">
                  <a:effectLst/>
                  <a:latin typeface="arial" panose="020B0604020202020204" pitchFamily="34" charset="0"/>
                </a:rPr>
                <a:t>Sheep Folds on foothills of </a:t>
              </a:r>
              <a:r>
                <a:rPr lang="en-US" sz="1000" b="0" i="0" dirty="0" err="1">
                  <a:effectLst/>
                  <a:latin typeface="arial" panose="020B0604020202020204" pitchFamily="34" charset="0"/>
                </a:rPr>
                <a:t>Moel</a:t>
              </a:r>
              <a:r>
                <a:rPr lang="en-US" sz="1000" b="0" i="0" dirty="0">
                  <a:effectLst/>
                  <a:latin typeface="arial" panose="020B0604020202020204" pitchFamily="34" charset="0"/>
                </a:rPr>
                <a:t> </a:t>
              </a:r>
              <a:r>
                <a:rPr lang="en-US" sz="1000" b="0" i="0" dirty="0" err="1">
                  <a:effectLst/>
                  <a:latin typeface="arial" panose="020B0604020202020204" pitchFamily="34" charset="0"/>
                </a:rPr>
                <a:t>Hebog</a:t>
              </a:r>
              <a:r>
                <a:rPr lang="en-US" sz="1000" b="0" i="0" dirty="0">
                  <a:effectLst/>
                  <a:latin typeface="arial" panose="020B0604020202020204" pitchFamily="34" charset="0"/>
                </a:rPr>
                <a:t> in </a:t>
              </a:r>
              <a:r>
                <a:rPr lang="en-US" sz="1000" b="0" i="0" dirty="0" err="1">
                  <a:effectLst/>
                  <a:latin typeface="arial" panose="020B0604020202020204" pitchFamily="34" charset="0"/>
                </a:rPr>
                <a:t>Snowdonia</a:t>
              </a:r>
              <a:r>
                <a:rPr lang="en-US" sz="1000" b="0" i="0" dirty="0">
                  <a:effectLst/>
                  <a:latin typeface="arial" panose="020B0604020202020204" pitchFamily="34" charset="0"/>
                </a:rPr>
                <a:t>, photographed by Charles Hawes</a:t>
              </a:r>
              <a:endParaRPr lang="en-US" sz="1000" dirty="0"/>
            </a:p>
          </p:txBody>
        </p:sp>
      </p:grpSp>
      <p:grpSp>
        <p:nvGrpSpPr>
          <p:cNvPr id="8" name="Group 7"/>
          <p:cNvGrpSpPr/>
          <p:nvPr/>
        </p:nvGrpSpPr>
        <p:grpSpPr>
          <a:xfrm>
            <a:off x="8578034" y="5096082"/>
            <a:ext cx="3211194" cy="1709058"/>
            <a:chOff x="8578034" y="5096082"/>
            <a:chExt cx="3211194" cy="1709058"/>
          </a:xfrm>
        </p:grpSpPr>
        <p:pic>
          <p:nvPicPr>
            <p:cNvPr id="5124" name="Picture 4" descr="Image result for sheepfold"/>
            <p:cNvPicPr>
              <a:picLocks noChangeAspect="1" noChangeArrowheads="1"/>
            </p:cNvPicPr>
            <p:nvPr/>
          </p:nvPicPr>
          <p:blipFill rotWithShape="1">
            <a:blip r:embed="rId3">
              <a:extLst>
                <a:ext uri="{28A0092B-C50C-407E-A947-70E740481C1C}">
                  <a14:useLocalDpi xmlns:a14="http://schemas.microsoft.com/office/drawing/2010/main" val="0"/>
                </a:ext>
              </a:extLst>
            </a:blip>
            <a:srcRect l="6237" t="8246" r="3445" b="12180"/>
            <a:stretch/>
          </p:blipFill>
          <p:spPr bwMode="auto">
            <a:xfrm>
              <a:off x="9931935" y="5096082"/>
              <a:ext cx="1857293" cy="17090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578034" y="6169048"/>
              <a:ext cx="1413786" cy="600164"/>
            </a:xfrm>
            <a:prstGeom prst="rect">
              <a:avLst/>
            </a:prstGeom>
          </p:spPr>
          <p:txBody>
            <a:bodyPr wrap="square">
              <a:spAutoFit/>
            </a:bodyPr>
            <a:lstStyle/>
            <a:p>
              <a:r>
                <a:rPr lang="en-US" sz="1100" b="0" i="0" dirty="0" err="1">
                  <a:effectLst/>
                  <a:latin typeface="arial" panose="020B0604020202020204" pitchFamily="34" charset="0"/>
                </a:rPr>
                <a:t>Borie</a:t>
              </a:r>
              <a:r>
                <a:rPr lang="en-US" sz="1100" b="0" i="0" dirty="0">
                  <a:effectLst/>
                  <a:latin typeface="arial" panose="020B0604020202020204" pitchFamily="34" charset="0"/>
                </a:rPr>
                <a:t> ancient dry stone sheepfold, Provence France</a:t>
              </a:r>
              <a:endParaRPr lang="en-US" sz="1100" dirty="0"/>
            </a:p>
          </p:txBody>
        </p:sp>
      </p:grpSp>
      <p:grpSp>
        <p:nvGrpSpPr>
          <p:cNvPr id="9" name="Group 8"/>
          <p:cNvGrpSpPr/>
          <p:nvPr/>
        </p:nvGrpSpPr>
        <p:grpSpPr>
          <a:xfrm>
            <a:off x="6886373" y="4248617"/>
            <a:ext cx="2424562" cy="1807304"/>
            <a:chOff x="7330940" y="4202990"/>
            <a:chExt cx="2424562" cy="1807304"/>
          </a:xfrm>
        </p:grpSpPr>
        <p:pic>
          <p:nvPicPr>
            <p:cNvPr id="5126" name="Picture 6" descr="Image result for sheepfold jes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1719" y="4202990"/>
              <a:ext cx="2383783" cy="15911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330940" y="5748684"/>
              <a:ext cx="1878373" cy="261610"/>
            </a:xfrm>
            <a:prstGeom prst="rect">
              <a:avLst/>
            </a:prstGeom>
          </p:spPr>
          <p:txBody>
            <a:bodyPr wrap="square">
              <a:spAutoFit/>
            </a:bodyPr>
            <a:lstStyle/>
            <a:p>
              <a:r>
                <a:rPr lang="en-US" sz="1100" b="0" i="0" dirty="0">
                  <a:effectLst/>
                  <a:latin typeface="arial" panose="020B0604020202020204" pitchFamily="34" charset="0"/>
                </a:rPr>
                <a:t>Holy Land sheepfold</a:t>
              </a:r>
              <a:endParaRPr lang="en-US" sz="1100" dirty="0"/>
            </a:p>
          </p:txBody>
        </p:sp>
      </p:grpSp>
    </p:spTree>
    <p:extLst>
      <p:ext uri="{BB962C8B-B14F-4D97-AF65-F5344CB8AC3E}">
        <p14:creationId xmlns:p14="http://schemas.microsoft.com/office/powerpoint/2010/main" val="37066933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32"/>
            <a:ext cx="4288971" cy="6740307"/>
          </a:xfrm>
          <a:prstGeom prst="rect">
            <a:avLst/>
          </a:prstGeom>
          <a:ln>
            <a:solidFill>
              <a:schemeClr val="tx1"/>
            </a:solidFill>
          </a:ln>
        </p:spPr>
        <p:txBody>
          <a:bodyPr wrap="square">
            <a:spAutoFit/>
          </a:bodyPr>
          <a:lstStyle/>
          <a:p>
            <a:r>
              <a:rPr lang="en-US" sz="1200" b="1" dirty="0"/>
              <a:t>Other Sheep Not of This Fold John 10:16:</a:t>
            </a:r>
          </a:p>
          <a:p>
            <a:r>
              <a:rPr lang="en-US" sz="1200" dirty="0"/>
              <a:t>“The Bible contains no related passage affording explanation. Commentators treat this verse as an isolated and unconnected utterance, and content themselves with the suggestion that the ‘other sheep’ may be the Gentile nations who are to be brought into the Jewish fold under the one Shepherd. The Jews who heard the Lord speak so understood Him” </a:t>
            </a:r>
          </a:p>
          <a:p>
            <a:r>
              <a:rPr lang="en-US" sz="1200" dirty="0"/>
              <a:t>James E. </a:t>
            </a:r>
            <a:r>
              <a:rPr lang="en-US" sz="1200" dirty="0" err="1"/>
              <a:t>Talmage</a:t>
            </a:r>
            <a:r>
              <a:rPr lang="en-US" sz="1200" dirty="0"/>
              <a:t> (</a:t>
            </a:r>
            <a:r>
              <a:rPr lang="en-US" sz="1200" i="1" dirty="0"/>
              <a:t>The Vitality of Mormonism</a:t>
            </a:r>
            <a:r>
              <a:rPr lang="en-US" sz="1200" dirty="0"/>
              <a:t> [1919], 151).</a:t>
            </a:r>
          </a:p>
          <a:p>
            <a:endParaRPr lang="en-US" sz="1200" dirty="0"/>
          </a:p>
          <a:p>
            <a:pPr fontAlgn="base"/>
            <a:r>
              <a:rPr lang="en-US" sz="1200" dirty="0"/>
              <a:t>"I had the privilege of talking to a group of ministers just a few years ago by assignment from President McKay, and I quoted some of these scriptures. I asked them if they knew why the verses were in the Bible and if they knew of any Church in the world that did know why they were in the Bible, and the next record that I quoted was the one where Jesus said:</a:t>
            </a:r>
          </a:p>
          <a:p>
            <a:pPr fontAlgn="base"/>
            <a:r>
              <a:rPr lang="en-US" sz="1200" dirty="0"/>
              <a:t> 'And other sheep I have, which are not of this fold: them also I must bring, and they shall hear my voice; and there shall be one fold, and one shepherd.' (John 10:16.)</a:t>
            </a:r>
          </a:p>
          <a:p>
            <a:pPr fontAlgn="base"/>
            <a:endParaRPr lang="en-US" sz="1200" dirty="0"/>
          </a:p>
          <a:p>
            <a:pPr fontAlgn="base"/>
            <a:r>
              <a:rPr lang="en-US" sz="1200" dirty="0"/>
              <a:t>"I asked those men if they knew anything about those other sheep or the fulfillment of the promise of the Lord that he would visit them, and they would hear his voice, and there should be one fold and one shepherd. None of them could tell, and so I just turned to the Book of Mormon and showed them that when Jesus, following his crucifixion and resurrection and ascension, visited his people here in the land of America, he told them they were the other sheep of whom he spoke to his disciples in Jerusalem, and he said that never at any time did the Lord command him that he should tell his disciples in Jerusalem who the other sheep were; only that he had other sheep that were not of that fold, and them should he visit. He told them they were the other sheep. No one can answer intelligently that statement in John 10:16 without the knowledge that the Book of Mormon has brought to us." </a:t>
            </a:r>
          </a:p>
          <a:p>
            <a:pPr fontAlgn="base"/>
            <a:r>
              <a:rPr lang="en-US" sz="1200" dirty="0"/>
              <a:t>Legrand Richards (</a:t>
            </a:r>
            <a:r>
              <a:rPr lang="en-US" sz="1200" i="1" dirty="0"/>
              <a:t>Conference Report, April 1963</a:t>
            </a:r>
            <a:r>
              <a:rPr lang="en-US" sz="1200" dirty="0"/>
              <a:t>, Afternoon Meeting 117 - 118.)</a:t>
            </a:r>
          </a:p>
        </p:txBody>
      </p:sp>
      <p:sp>
        <p:nvSpPr>
          <p:cNvPr id="9" name="Rectangle 8"/>
          <p:cNvSpPr/>
          <p:nvPr/>
        </p:nvSpPr>
        <p:spPr>
          <a:xfrm>
            <a:off x="4288970" y="-6632"/>
            <a:ext cx="7903029" cy="3046988"/>
          </a:xfrm>
          <a:prstGeom prst="rect">
            <a:avLst/>
          </a:prstGeom>
          <a:ln>
            <a:solidFill>
              <a:schemeClr val="tx1"/>
            </a:solidFill>
          </a:ln>
        </p:spPr>
        <p:txBody>
          <a:bodyPr wrap="square">
            <a:spAutoFit/>
          </a:bodyPr>
          <a:lstStyle/>
          <a:p>
            <a:r>
              <a:rPr lang="en-US" sz="1200" b="1" dirty="0"/>
              <a:t>Dedication</a:t>
            </a:r>
            <a:r>
              <a:rPr lang="en-US" sz="1200" dirty="0"/>
              <a:t> is the act of consecrating an altar, temple, church, or other sacred building. It also refers to the inscription of books or other artifacts when these are specifically addressed or presented to a particular person. This practice, which once was used to gain the patronage and support of the person so addressed, is now only a mark of affection or regard. In law, the word is used of the setting apart by a private owner of a road to public use.</a:t>
            </a:r>
          </a:p>
          <a:p>
            <a:r>
              <a:rPr lang="en-US" sz="1200" dirty="0"/>
              <a:t>The Feast of Dedication, today Hanukkah, once also called "Feast of the Maccabees," was a Jewish festival observed for eight days from the 25th of Kislev (usually in December, but occasionally late November, due to the lunisolar calendar). It was instituted in the year 165 B.C. by Judas Maccabeus, his brothers, and the elders of the congregation of Israel in commemoration of the </a:t>
            </a:r>
            <a:r>
              <a:rPr lang="en-US" sz="1200" dirty="0" err="1"/>
              <a:t>reconsecration</a:t>
            </a:r>
            <a:r>
              <a:rPr lang="en-US" sz="1200" dirty="0"/>
              <a:t> of the Jewish Temple in Jerusalem, and especially of the altar of burnt offerings, after they had been desecrated during the persecution under Antiochus Epiphanes (168 BC). The significant happenings of the festival were the illumination of houses and synagogues, a custom probably taken over from the Feast of Tabernacles, and the recitation of Psalm 30:1-12. J. </a:t>
            </a:r>
            <a:r>
              <a:rPr lang="en-US" sz="1200" dirty="0" err="1"/>
              <a:t>Wellhausen</a:t>
            </a:r>
            <a:r>
              <a:rPr lang="en-US" sz="1200" dirty="0"/>
              <a:t> suggests that the feast was originally connected with the winter solstice, and only afterwards with the events narrated in Maccabees.</a:t>
            </a:r>
          </a:p>
          <a:p>
            <a:r>
              <a:rPr lang="en-US" sz="1200" dirty="0"/>
              <a:t>The Feast of Dedication is also mentioned in John 10:22 where it mentions Jesus being at the Jerusalem Temple during "the Feast of Dedication" and further notes "and it was winter." The Greek term used in John is "the renewals" (Greek </a:t>
            </a:r>
            <a:r>
              <a:rPr lang="en-US" sz="1200" i="1" dirty="0"/>
              <a:t>ta </a:t>
            </a:r>
            <a:r>
              <a:rPr lang="en-US" sz="1200" i="1" dirty="0" err="1"/>
              <a:t>engkainia</a:t>
            </a:r>
            <a:r>
              <a:rPr lang="en-US" sz="1200" dirty="0"/>
              <a:t> </a:t>
            </a:r>
            <a:r>
              <a:rPr lang="en-US" sz="1200" dirty="0" err="1"/>
              <a:t>τὰ</a:t>
            </a:r>
            <a:r>
              <a:rPr lang="en-US" sz="1200" dirty="0"/>
              <a:t> </a:t>
            </a:r>
            <a:r>
              <a:rPr lang="en-US" sz="1200" dirty="0" err="1"/>
              <a:t>ἐγκ</a:t>
            </a:r>
            <a:r>
              <a:rPr lang="en-US" sz="1200" dirty="0"/>
              <a:t>αίνια). Josephus refers to the festival in Greek simply as "lights.“</a:t>
            </a:r>
          </a:p>
          <a:p>
            <a:r>
              <a:rPr lang="en-US" sz="1200" dirty="0"/>
              <a:t>Wikipedia</a:t>
            </a:r>
          </a:p>
        </p:txBody>
      </p:sp>
      <p:sp>
        <p:nvSpPr>
          <p:cNvPr id="10" name="Rectangle 9"/>
          <p:cNvSpPr/>
          <p:nvPr/>
        </p:nvSpPr>
        <p:spPr>
          <a:xfrm>
            <a:off x="4288971" y="3040356"/>
            <a:ext cx="7903029" cy="2862322"/>
          </a:xfrm>
          <a:prstGeom prst="rect">
            <a:avLst/>
          </a:prstGeom>
          <a:ln>
            <a:solidFill>
              <a:schemeClr val="tx1"/>
            </a:solidFill>
          </a:ln>
        </p:spPr>
        <p:txBody>
          <a:bodyPr wrap="square">
            <a:spAutoFit/>
          </a:bodyPr>
          <a:lstStyle/>
          <a:p>
            <a:pPr fontAlgn="base"/>
            <a:r>
              <a:rPr lang="en-US" sz="1200" b="1" dirty="0"/>
              <a:t>Follow Me  John 10:27:</a:t>
            </a:r>
          </a:p>
          <a:p>
            <a:pPr fontAlgn="base"/>
            <a:r>
              <a:rPr lang="en-US" sz="1200" dirty="0"/>
              <a:t>“If we will live worthy, then the Lord will guide us—by a personal appearance, or by His actual voice, or by His voice coming into our mind, or by impressions upon our heart and our soul. And oh, how grateful we ought to be if the Lord sends us a dream in which are revealed to us the beauties of the eternity or a warning and direction for our special comfort. Yes, if we so live, the Lord will guide us for our salvation and for our benefit” President Harold B. Lee (</a:t>
            </a:r>
            <a:r>
              <a:rPr lang="en-US" sz="1200" i="1" dirty="0"/>
              <a:t>Teachings of Presidents of the Church: Harold B. Lee</a:t>
            </a:r>
            <a:r>
              <a:rPr lang="en-US" sz="1200" dirty="0"/>
              <a:t> [2000], 51–52).</a:t>
            </a:r>
          </a:p>
          <a:p>
            <a:pPr fontAlgn="base"/>
            <a:endParaRPr lang="en-US" sz="1200" dirty="0"/>
          </a:p>
          <a:p>
            <a:pPr fontAlgn="base"/>
            <a:r>
              <a:rPr lang="en-US" sz="1200" dirty="0"/>
              <a:t>“How do we follow the Savior? By exercising faith. By believing in Him. By believing in our Heavenly Father. By believing that God speaks to man on earth today.</a:t>
            </a:r>
          </a:p>
          <a:p>
            <a:pPr fontAlgn="base"/>
            <a:r>
              <a:rPr lang="en-US" sz="1200" dirty="0"/>
              <a:t>“We follow the Savior by repenting of our sins—by experiencing sorrow because of them and forsaking them.</a:t>
            </a:r>
          </a:p>
          <a:p>
            <a:pPr fontAlgn="base"/>
            <a:r>
              <a:rPr lang="en-US" sz="1200" dirty="0"/>
              <a:t>“We follow the Savior by entering the waters of baptism and receiving a remission of our sins, by receiving the gift of the Holy Ghost and allowing that influence to inspire, instruct, guide, and comfort us.</a:t>
            </a:r>
          </a:p>
          <a:p>
            <a:pPr fontAlgn="base"/>
            <a:r>
              <a:rPr lang="en-US" sz="1200" dirty="0"/>
              <a:t>“How do we follow the Savior? By obeying Him. He and our Heavenly Father have given us commandments—not to punish or torment us, but to help us come to a </a:t>
            </a:r>
            <a:r>
              <a:rPr lang="en-US" sz="1200" dirty="0" err="1"/>
              <a:t>fulness</a:t>
            </a:r>
            <a:r>
              <a:rPr lang="en-US" sz="1200" dirty="0"/>
              <a:t> of joy, both in this life and for the eternities to come, worlds without end” elder Joseph B. Wirthlin (“Follow Me,”</a:t>
            </a:r>
            <a:r>
              <a:rPr lang="en-US" sz="1200" i="1" dirty="0"/>
              <a:t> Ensign,</a:t>
            </a:r>
            <a:r>
              <a:rPr lang="en-US" sz="1200" dirty="0"/>
              <a:t> May 2002, 16–17).</a:t>
            </a:r>
          </a:p>
        </p:txBody>
      </p:sp>
    </p:spTree>
    <p:extLst>
      <p:ext uri="{BB962C8B-B14F-4D97-AF65-F5344CB8AC3E}">
        <p14:creationId xmlns:p14="http://schemas.microsoft.com/office/powerpoint/2010/main" val="1660997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p:cNvGrpSpPr/>
          <p:nvPr/>
        </p:nvGrpSpPr>
        <p:grpSpPr>
          <a:xfrm rot="5400000">
            <a:off x="-197668" y="844990"/>
            <a:ext cx="6316469" cy="5168020"/>
            <a:chOff x="3124200" y="4267200"/>
            <a:chExt cx="2514600" cy="2057400"/>
          </a:xfrm>
        </p:grpSpPr>
        <p:sp>
          <p:nvSpPr>
            <p:cNvPr id="8" name="Frame 7"/>
            <p:cNvSpPr/>
            <p:nvPr/>
          </p:nvSpPr>
          <p:spPr>
            <a:xfrm>
              <a:off x="3124200" y="4267200"/>
              <a:ext cx="2514600" cy="2057400"/>
            </a:xfrm>
            <a:prstGeom prst="frame">
              <a:avLst>
                <a:gd name="adj1" fmla="val 711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3276600" y="4419600"/>
              <a:ext cx="2209800" cy="1752600"/>
            </a:xfrm>
            <a:prstGeom prst="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158842" y="750121"/>
            <a:ext cx="3811509" cy="369332"/>
          </a:xfrm>
          <a:prstGeom prst="rect">
            <a:avLst/>
          </a:prstGeom>
          <a:solidFill>
            <a:srgbClr val="FFFF99"/>
          </a:solidFill>
          <a:ln>
            <a:solidFill>
              <a:schemeClr val="tx1"/>
            </a:solidFill>
          </a:ln>
        </p:spPr>
        <p:txBody>
          <a:bodyPr wrap="square" rtlCol="0">
            <a:spAutoFit/>
          </a:bodyPr>
          <a:lstStyle/>
          <a:p>
            <a:r>
              <a:rPr lang="en-US" dirty="0"/>
              <a:t>Did Jesus Have Brothers and Sisters?</a:t>
            </a:r>
          </a:p>
        </p:txBody>
      </p:sp>
      <p:sp>
        <p:nvSpPr>
          <p:cNvPr id="11" name="Rectangle 10"/>
          <p:cNvSpPr/>
          <p:nvPr/>
        </p:nvSpPr>
        <p:spPr>
          <a:xfrm>
            <a:off x="5742884" y="1597863"/>
            <a:ext cx="6036219" cy="646331"/>
          </a:xfrm>
          <a:prstGeom prst="rect">
            <a:avLst/>
          </a:prstGeom>
        </p:spPr>
        <p:txBody>
          <a:bodyPr wrap="square">
            <a:spAutoFit/>
          </a:bodyPr>
          <a:lstStyle/>
          <a:p>
            <a:r>
              <a:rPr lang="en-US" dirty="0">
                <a:solidFill>
                  <a:schemeClr val="bg1"/>
                </a:solidFill>
                <a:latin typeface="Palatino"/>
              </a:rPr>
              <a:t>While he yet talked to the people, behold, </a:t>
            </a:r>
            <a:r>
              <a:rPr lang="en-US" i="1" dirty="0">
                <a:solidFill>
                  <a:schemeClr val="bg1"/>
                </a:solidFill>
                <a:latin typeface="Palatino"/>
              </a:rPr>
              <a:t>his</a:t>
            </a:r>
            <a:r>
              <a:rPr lang="en-US" dirty="0">
                <a:solidFill>
                  <a:schemeClr val="bg1"/>
                </a:solidFill>
                <a:latin typeface="Palatino"/>
              </a:rPr>
              <a:t> mother and his brethren stood without, desiring to speak with him.</a:t>
            </a:r>
            <a:endParaRPr lang="en-US" dirty="0">
              <a:solidFill>
                <a:schemeClr val="bg1"/>
              </a:solidFill>
            </a:endParaRPr>
          </a:p>
        </p:txBody>
      </p:sp>
      <p:grpSp>
        <p:nvGrpSpPr>
          <p:cNvPr id="13" name="Group 12"/>
          <p:cNvGrpSpPr/>
          <p:nvPr/>
        </p:nvGrpSpPr>
        <p:grpSpPr>
          <a:xfrm>
            <a:off x="1041231" y="1439502"/>
            <a:ext cx="3838670" cy="784830"/>
            <a:chOff x="1041231" y="1439502"/>
            <a:chExt cx="3838670" cy="784830"/>
          </a:xfrm>
        </p:grpSpPr>
        <p:sp>
          <p:nvSpPr>
            <p:cNvPr id="3" name="Right Arrow 2"/>
            <p:cNvSpPr/>
            <p:nvPr/>
          </p:nvSpPr>
          <p:spPr>
            <a:xfrm>
              <a:off x="1041231" y="1439502"/>
              <a:ext cx="3838670" cy="78483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64726" y="1647251"/>
              <a:ext cx="1991679" cy="369332"/>
            </a:xfrm>
            <a:prstGeom prst="rect">
              <a:avLst/>
            </a:prstGeom>
          </p:spPr>
          <p:txBody>
            <a:bodyPr wrap="square">
              <a:spAutoFit/>
            </a:bodyPr>
            <a:lstStyle/>
            <a:p>
              <a:r>
                <a:rPr lang="en-US" dirty="0">
                  <a:solidFill>
                    <a:schemeClr val="bg1"/>
                  </a:solidFill>
                  <a:latin typeface="Palatino"/>
                </a:rPr>
                <a:t>Matthew 12:46</a:t>
              </a:r>
              <a:endParaRPr lang="en-US" dirty="0">
                <a:solidFill>
                  <a:schemeClr val="bg1"/>
                </a:solidFill>
              </a:endParaRPr>
            </a:p>
          </p:txBody>
        </p:sp>
      </p:grpSp>
      <p:grpSp>
        <p:nvGrpSpPr>
          <p:cNvPr id="14" name="Group 13"/>
          <p:cNvGrpSpPr/>
          <p:nvPr/>
        </p:nvGrpSpPr>
        <p:grpSpPr>
          <a:xfrm>
            <a:off x="1041231" y="2505495"/>
            <a:ext cx="3838670" cy="784830"/>
            <a:chOff x="1041231" y="1439502"/>
            <a:chExt cx="3838670" cy="784830"/>
          </a:xfrm>
        </p:grpSpPr>
        <p:sp>
          <p:nvSpPr>
            <p:cNvPr id="15" name="Right Arrow 14"/>
            <p:cNvSpPr/>
            <p:nvPr/>
          </p:nvSpPr>
          <p:spPr>
            <a:xfrm>
              <a:off x="1041231" y="1439502"/>
              <a:ext cx="3838670" cy="784830"/>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64726" y="1647251"/>
              <a:ext cx="1991679" cy="369332"/>
            </a:xfrm>
            <a:prstGeom prst="rect">
              <a:avLst/>
            </a:prstGeom>
          </p:spPr>
          <p:txBody>
            <a:bodyPr wrap="square">
              <a:spAutoFit/>
            </a:bodyPr>
            <a:lstStyle/>
            <a:p>
              <a:r>
                <a:rPr lang="en-US" dirty="0">
                  <a:solidFill>
                    <a:schemeClr val="bg1"/>
                  </a:solidFill>
                  <a:latin typeface="Palatino"/>
                </a:rPr>
                <a:t>Matthew 13:55</a:t>
              </a:r>
              <a:endParaRPr lang="en-US" dirty="0">
                <a:solidFill>
                  <a:schemeClr val="bg1"/>
                </a:solidFill>
              </a:endParaRPr>
            </a:p>
          </p:txBody>
        </p:sp>
      </p:grpSp>
      <p:sp>
        <p:nvSpPr>
          <p:cNvPr id="17" name="Rectangle 16"/>
          <p:cNvSpPr/>
          <p:nvPr/>
        </p:nvSpPr>
        <p:spPr>
          <a:xfrm>
            <a:off x="5730843" y="2505669"/>
            <a:ext cx="6096000" cy="923330"/>
          </a:xfrm>
          <a:prstGeom prst="rect">
            <a:avLst/>
          </a:prstGeom>
        </p:spPr>
        <p:txBody>
          <a:bodyPr>
            <a:spAutoFit/>
          </a:bodyPr>
          <a:lstStyle/>
          <a:p>
            <a:r>
              <a:rPr lang="en-US" dirty="0">
                <a:solidFill>
                  <a:schemeClr val="bg1"/>
                </a:solidFill>
                <a:latin typeface="Palatino"/>
              </a:rPr>
              <a:t>Is not this the carpenter’s son? is not his mother called Mary? and his brethren, James, and </a:t>
            </a:r>
            <a:r>
              <a:rPr lang="en-US" dirty="0" err="1">
                <a:solidFill>
                  <a:schemeClr val="bg1"/>
                </a:solidFill>
                <a:latin typeface="Palatino"/>
              </a:rPr>
              <a:t>Joses</a:t>
            </a:r>
            <a:r>
              <a:rPr lang="en-US" dirty="0">
                <a:solidFill>
                  <a:schemeClr val="bg1"/>
                </a:solidFill>
                <a:latin typeface="Palatino"/>
              </a:rPr>
              <a:t>, and Simon, and Judas?</a:t>
            </a:r>
            <a:endParaRPr lang="en-US" dirty="0">
              <a:solidFill>
                <a:schemeClr val="bg1"/>
              </a:solidFill>
            </a:endParaRPr>
          </a:p>
        </p:txBody>
      </p:sp>
      <p:grpSp>
        <p:nvGrpSpPr>
          <p:cNvPr id="18" name="Group 17"/>
          <p:cNvGrpSpPr/>
          <p:nvPr/>
        </p:nvGrpSpPr>
        <p:grpSpPr>
          <a:xfrm>
            <a:off x="1041230" y="3450223"/>
            <a:ext cx="3838670" cy="784830"/>
            <a:chOff x="1041231" y="1439502"/>
            <a:chExt cx="3838670" cy="784830"/>
          </a:xfrm>
        </p:grpSpPr>
        <p:sp>
          <p:nvSpPr>
            <p:cNvPr id="19" name="Right Arrow 18"/>
            <p:cNvSpPr/>
            <p:nvPr/>
          </p:nvSpPr>
          <p:spPr>
            <a:xfrm>
              <a:off x="1041231" y="1439502"/>
              <a:ext cx="3838670" cy="784830"/>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64726" y="1647251"/>
              <a:ext cx="1991679" cy="369332"/>
            </a:xfrm>
            <a:prstGeom prst="rect">
              <a:avLst/>
            </a:prstGeom>
          </p:spPr>
          <p:txBody>
            <a:bodyPr wrap="square">
              <a:spAutoFit/>
            </a:bodyPr>
            <a:lstStyle/>
            <a:p>
              <a:r>
                <a:rPr lang="en-US" dirty="0">
                  <a:solidFill>
                    <a:schemeClr val="bg1"/>
                  </a:solidFill>
                  <a:latin typeface="Palatino"/>
                </a:rPr>
                <a:t>John 2:12</a:t>
              </a:r>
              <a:endParaRPr lang="en-US" dirty="0">
                <a:solidFill>
                  <a:schemeClr val="bg1"/>
                </a:solidFill>
              </a:endParaRPr>
            </a:p>
          </p:txBody>
        </p:sp>
      </p:grpSp>
      <p:sp>
        <p:nvSpPr>
          <p:cNvPr id="21" name="Rectangle 20"/>
          <p:cNvSpPr/>
          <p:nvPr/>
        </p:nvSpPr>
        <p:spPr>
          <a:xfrm>
            <a:off x="5730843" y="3453783"/>
            <a:ext cx="6096000" cy="923330"/>
          </a:xfrm>
          <a:prstGeom prst="rect">
            <a:avLst/>
          </a:prstGeom>
        </p:spPr>
        <p:txBody>
          <a:bodyPr>
            <a:spAutoFit/>
          </a:bodyPr>
          <a:lstStyle/>
          <a:p>
            <a:r>
              <a:rPr lang="en-US" dirty="0">
                <a:solidFill>
                  <a:schemeClr val="bg1"/>
                </a:solidFill>
                <a:latin typeface="Palatino"/>
              </a:rPr>
              <a:t>After this he went down to Capernaum, he, and his mother, and his brethren, and his disciples: and they continued there not many days.</a:t>
            </a:r>
            <a:endParaRPr lang="en-US" dirty="0">
              <a:solidFill>
                <a:schemeClr val="bg1"/>
              </a:solidFill>
            </a:endParaRPr>
          </a:p>
        </p:txBody>
      </p:sp>
      <p:grpSp>
        <p:nvGrpSpPr>
          <p:cNvPr id="22" name="Group 21"/>
          <p:cNvGrpSpPr/>
          <p:nvPr/>
        </p:nvGrpSpPr>
        <p:grpSpPr>
          <a:xfrm>
            <a:off x="1041229" y="4442802"/>
            <a:ext cx="3838670" cy="784830"/>
            <a:chOff x="1041231" y="1439502"/>
            <a:chExt cx="3838670" cy="784830"/>
          </a:xfrm>
        </p:grpSpPr>
        <p:sp>
          <p:nvSpPr>
            <p:cNvPr id="23" name="Right Arrow 22"/>
            <p:cNvSpPr/>
            <p:nvPr/>
          </p:nvSpPr>
          <p:spPr>
            <a:xfrm>
              <a:off x="1041231" y="1439502"/>
              <a:ext cx="3838670" cy="784830"/>
            </a:xfrm>
            <a:prstGeom prst="rightArrow">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64726" y="1647251"/>
              <a:ext cx="1991679" cy="369332"/>
            </a:xfrm>
            <a:prstGeom prst="rect">
              <a:avLst/>
            </a:prstGeom>
          </p:spPr>
          <p:txBody>
            <a:bodyPr wrap="square">
              <a:spAutoFit/>
            </a:bodyPr>
            <a:lstStyle/>
            <a:p>
              <a:r>
                <a:rPr lang="en-US" dirty="0">
                  <a:solidFill>
                    <a:schemeClr val="bg1"/>
                  </a:solidFill>
                  <a:latin typeface="Palatino"/>
                </a:rPr>
                <a:t>Acts 1:14</a:t>
              </a:r>
              <a:endParaRPr lang="en-US" dirty="0">
                <a:solidFill>
                  <a:schemeClr val="bg1"/>
                </a:solidFill>
              </a:endParaRPr>
            </a:p>
          </p:txBody>
        </p:sp>
      </p:grpSp>
      <p:sp>
        <p:nvSpPr>
          <p:cNvPr id="25" name="Rectangle 24"/>
          <p:cNvSpPr/>
          <p:nvPr/>
        </p:nvSpPr>
        <p:spPr>
          <a:xfrm>
            <a:off x="5703681" y="4442802"/>
            <a:ext cx="6096000" cy="923330"/>
          </a:xfrm>
          <a:prstGeom prst="rect">
            <a:avLst/>
          </a:prstGeom>
        </p:spPr>
        <p:txBody>
          <a:bodyPr>
            <a:spAutoFit/>
          </a:bodyPr>
          <a:lstStyle/>
          <a:p>
            <a:r>
              <a:rPr lang="en-US" dirty="0">
                <a:solidFill>
                  <a:schemeClr val="bg1"/>
                </a:solidFill>
                <a:latin typeface="Palatino"/>
              </a:rPr>
              <a:t>These all continued with one accord in prayer and supplication, with the women, and Mary the mother of Jesus, and with his brethren.</a:t>
            </a:r>
            <a:endParaRPr lang="en-US" dirty="0">
              <a:solidFill>
                <a:schemeClr val="bg1"/>
              </a:solidFill>
            </a:endParaRPr>
          </a:p>
        </p:txBody>
      </p:sp>
      <p:grpSp>
        <p:nvGrpSpPr>
          <p:cNvPr id="26" name="Group 25"/>
          <p:cNvGrpSpPr/>
          <p:nvPr/>
        </p:nvGrpSpPr>
        <p:grpSpPr>
          <a:xfrm>
            <a:off x="1041228" y="5352068"/>
            <a:ext cx="3838670" cy="784830"/>
            <a:chOff x="1041231" y="1439502"/>
            <a:chExt cx="3838670" cy="784830"/>
          </a:xfrm>
        </p:grpSpPr>
        <p:sp>
          <p:nvSpPr>
            <p:cNvPr id="27" name="Right Arrow 26"/>
            <p:cNvSpPr/>
            <p:nvPr/>
          </p:nvSpPr>
          <p:spPr>
            <a:xfrm>
              <a:off x="1041231" y="1439502"/>
              <a:ext cx="3838670" cy="784830"/>
            </a:xfrm>
            <a:prstGeom prst="rightArrow">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756496" y="1647251"/>
              <a:ext cx="1991679" cy="369332"/>
            </a:xfrm>
            <a:prstGeom prst="rect">
              <a:avLst/>
            </a:prstGeom>
          </p:spPr>
          <p:txBody>
            <a:bodyPr wrap="square">
              <a:spAutoFit/>
            </a:bodyPr>
            <a:lstStyle/>
            <a:p>
              <a:r>
                <a:rPr lang="en-US" dirty="0">
                  <a:solidFill>
                    <a:schemeClr val="bg1"/>
                  </a:solidFill>
                  <a:latin typeface="Palatino"/>
                </a:rPr>
                <a:t>1 Corinthians 9:5</a:t>
              </a:r>
              <a:endParaRPr lang="en-US" dirty="0">
                <a:solidFill>
                  <a:schemeClr val="bg1"/>
                </a:solidFill>
              </a:endParaRPr>
            </a:p>
          </p:txBody>
        </p:sp>
      </p:grpSp>
      <p:sp>
        <p:nvSpPr>
          <p:cNvPr id="29" name="Rectangle 28"/>
          <p:cNvSpPr/>
          <p:nvPr/>
        </p:nvSpPr>
        <p:spPr>
          <a:xfrm>
            <a:off x="5730843" y="5504686"/>
            <a:ext cx="6096000" cy="923330"/>
          </a:xfrm>
          <a:prstGeom prst="rect">
            <a:avLst/>
          </a:prstGeom>
        </p:spPr>
        <p:txBody>
          <a:bodyPr>
            <a:spAutoFit/>
          </a:bodyPr>
          <a:lstStyle/>
          <a:p>
            <a:r>
              <a:rPr lang="en-US" dirty="0">
                <a:solidFill>
                  <a:schemeClr val="bg1"/>
                </a:solidFill>
                <a:latin typeface="Palatino"/>
              </a:rPr>
              <a:t>Have we not power to lead about a sister, a wife, as well as other apostles, and </a:t>
            </a:r>
            <a:r>
              <a:rPr lang="en-US" i="1" dirty="0">
                <a:solidFill>
                  <a:schemeClr val="bg1"/>
                </a:solidFill>
                <a:latin typeface="Palatino"/>
              </a:rPr>
              <a:t>as</a:t>
            </a:r>
            <a:r>
              <a:rPr lang="en-US" dirty="0">
                <a:solidFill>
                  <a:schemeClr val="bg1"/>
                </a:solidFill>
                <a:latin typeface="Palatino"/>
              </a:rPr>
              <a:t> the brethren of the Lord, and Cephas?</a:t>
            </a:r>
            <a:endParaRPr lang="en-US" dirty="0">
              <a:solidFill>
                <a:schemeClr val="bg1"/>
              </a:solidFill>
            </a:endParaRPr>
          </a:p>
        </p:txBody>
      </p:sp>
      <p:grpSp>
        <p:nvGrpSpPr>
          <p:cNvPr id="2" name="Group 1">
            <a:extLst>
              <a:ext uri="{FF2B5EF4-FFF2-40B4-BE49-F238E27FC236}">
                <a16:creationId xmlns:a16="http://schemas.microsoft.com/office/drawing/2014/main" id="{686BE1B9-4288-CD3E-F8A3-6D322037139F}"/>
              </a:ext>
            </a:extLst>
          </p:cNvPr>
          <p:cNvGrpSpPr/>
          <p:nvPr/>
        </p:nvGrpSpPr>
        <p:grpSpPr>
          <a:xfrm>
            <a:off x="6318500" y="68791"/>
            <a:ext cx="594377" cy="1533159"/>
            <a:chOff x="683690" y="913232"/>
            <a:chExt cx="1978594" cy="5103663"/>
          </a:xfrm>
        </p:grpSpPr>
        <p:sp>
          <p:nvSpPr>
            <p:cNvPr id="4" name="Moon 3">
              <a:extLst>
                <a:ext uri="{FF2B5EF4-FFF2-40B4-BE49-F238E27FC236}">
                  <a16:creationId xmlns:a16="http://schemas.microsoft.com/office/drawing/2014/main" id="{762E1151-9992-21B2-5B75-3C2788E088BC}"/>
                </a:ext>
              </a:extLst>
            </p:cNvPr>
            <p:cNvSpPr/>
            <p:nvPr/>
          </p:nvSpPr>
          <p:spPr>
            <a:xfrm rot="20732934">
              <a:off x="954226" y="1524628"/>
              <a:ext cx="530114" cy="2167301"/>
            </a:xfrm>
            <a:prstGeom prst="moon">
              <a:avLst>
                <a:gd name="adj" fmla="val 8750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oon 4">
              <a:extLst>
                <a:ext uri="{FF2B5EF4-FFF2-40B4-BE49-F238E27FC236}">
                  <a16:creationId xmlns:a16="http://schemas.microsoft.com/office/drawing/2014/main" id="{14DD3ACD-B5E0-531F-11F8-38E0BD626256}"/>
                </a:ext>
              </a:extLst>
            </p:cNvPr>
            <p:cNvSpPr/>
            <p:nvPr/>
          </p:nvSpPr>
          <p:spPr>
            <a:xfrm rot="10800000">
              <a:off x="1843564" y="1396299"/>
              <a:ext cx="668926" cy="1995614"/>
            </a:xfrm>
            <a:prstGeom prst="moon">
              <a:avLst>
                <a:gd name="adj" fmla="val 80521"/>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
              <a:extLst>
                <a:ext uri="{FF2B5EF4-FFF2-40B4-BE49-F238E27FC236}">
                  <a16:creationId xmlns:a16="http://schemas.microsoft.com/office/drawing/2014/main" id="{F5AE98C5-BF08-0588-F635-2D0072FE1289}"/>
                </a:ext>
              </a:extLst>
            </p:cNvPr>
            <p:cNvSpPr/>
            <p:nvPr/>
          </p:nvSpPr>
          <p:spPr>
            <a:xfrm rot="1267050">
              <a:off x="1184215" y="5263329"/>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AFCEC12-44DF-9AC3-8A17-66BE3E65D4C3}"/>
                </a:ext>
              </a:extLst>
            </p:cNvPr>
            <p:cNvSpPr/>
            <p:nvPr/>
          </p:nvSpPr>
          <p:spPr>
            <a:xfrm rot="19394983">
              <a:off x="1700497" y="5268367"/>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2">
              <a:extLst>
                <a:ext uri="{FF2B5EF4-FFF2-40B4-BE49-F238E27FC236}">
                  <a16:creationId xmlns:a16="http://schemas.microsoft.com/office/drawing/2014/main" id="{FFC1143D-267C-F625-3BF4-532C5FE993AB}"/>
                </a:ext>
              </a:extLst>
            </p:cNvPr>
            <p:cNvSpPr/>
            <p:nvPr/>
          </p:nvSpPr>
          <p:spPr>
            <a:xfrm rot="20847300">
              <a:off x="2275519" y="3487740"/>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3">
              <a:extLst>
                <a:ext uri="{FF2B5EF4-FFF2-40B4-BE49-F238E27FC236}">
                  <a16:creationId xmlns:a16="http://schemas.microsoft.com/office/drawing/2014/main" id="{306926DA-5D63-C7F7-F9B2-B8A9A17A4315}"/>
                </a:ext>
              </a:extLst>
            </p:cNvPr>
            <p:cNvSpPr/>
            <p:nvPr/>
          </p:nvSpPr>
          <p:spPr>
            <a:xfrm>
              <a:off x="683690" y="3606099"/>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4">
              <a:extLst>
                <a:ext uri="{FF2B5EF4-FFF2-40B4-BE49-F238E27FC236}">
                  <a16:creationId xmlns:a16="http://schemas.microsoft.com/office/drawing/2014/main" id="{E4408FAD-33B7-1F17-E218-1435CC2E9581}"/>
                </a:ext>
              </a:extLst>
            </p:cNvPr>
            <p:cNvSpPr/>
            <p:nvPr/>
          </p:nvSpPr>
          <p:spPr>
            <a:xfrm rot="20339459">
              <a:off x="1799282" y="2298477"/>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5">
              <a:extLst>
                <a:ext uri="{FF2B5EF4-FFF2-40B4-BE49-F238E27FC236}">
                  <a16:creationId xmlns:a16="http://schemas.microsoft.com/office/drawing/2014/main" id="{9B0EECB7-1A9B-CA7E-DA02-38D6B35A59A8}"/>
                </a:ext>
              </a:extLst>
            </p:cNvPr>
            <p:cNvSpPr/>
            <p:nvPr/>
          </p:nvSpPr>
          <p:spPr>
            <a:xfrm rot="1327004">
              <a:off x="897538" y="2450934"/>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
              <a:extLst>
                <a:ext uri="{FF2B5EF4-FFF2-40B4-BE49-F238E27FC236}">
                  <a16:creationId xmlns:a16="http://schemas.microsoft.com/office/drawing/2014/main" id="{0AF15535-3A3D-AFEB-B95F-BEF84BED4639}"/>
                </a:ext>
              </a:extLst>
            </p:cNvPr>
            <p:cNvSpPr/>
            <p:nvPr/>
          </p:nvSpPr>
          <p:spPr>
            <a:xfrm>
              <a:off x="991421" y="2457546"/>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Isosceles Triangle 7">
              <a:extLst>
                <a:ext uri="{FF2B5EF4-FFF2-40B4-BE49-F238E27FC236}">
                  <a16:creationId xmlns:a16="http://schemas.microsoft.com/office/drawing/2014/main" id="{11403E82-7395-CC37-FCFD-2D82E90F312A}"/>
                </a:ext>
              </a:extLst>
            </p:cNvPr>
            <p:cNvSpPr/>
            <p:nvPr/>
          </p:nvSpPr>
          <p:spPr>
            <a:xfrm rot="10800000">
              <a:off x="1504305" y="2457546"/>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4440DC44-9A0F-B466-6485-CD97BCD66667}"/>
                </a:ext>
              </a:extLst>
            </p:cNvPr>
            <p:cNvSpPr/>
            <p:nvPr/>
          </p:nvSpPr>
          <p:spPr>
            <a:xfrm>
              <a:off x="1247863" y="1075493"/>
              <a:ext cx="923194" cy="157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Double Wave 8">
              <a:extLst>
                <a:ext uri="{FF2B5EF4-FFF2-40B4-BE49-F238E27FC236}">
                  <a16:creationId xmlns:a16="http://schemas.microsoft.com/office/drawing/2014/main" id="{60FD77F3-9CC9-944B-F128-F34188E81B56}"/>
                </a:ext>
              </a:extLst>
            </p:cNvPr>
            <p:cNvSpPr/>
            <p:nvPr/>
          </p:nvSpPr>
          <p:spPr>
            <a:xfrm rot="10558211">
              <a:off x="1141250" y="1350250"/>
              <a:ext cx="1140174" cy="566611"/>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9">
              <a:extLst>
                <a:ext uri="{FF2B5EF4-FFF2-40B4-BE49-F238E27FC236}">
                  <a16:creationId xmlns:a16="http://schemas.microsoft.com/office/drawing/2014/main" id="{6015B7D8-5AAF-DA4D-21BA-BAEB3E435328}"/>
                </a:ext>
              </a:extLst>
            </p:cNvPr>
            <p:cNvSpPr/>
            <p:nvPr/>
          </p:nvSpPr>
          <p:spPr>
            <a:xfrm>
              <a:off x="1217090" y="1015299"/>
              <a:ext cx="871904" cy="421359"/>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9">
              <a:extLst>
                <a:ext uri="{FF2B5EF4-FFF2-40B4-BE49-F238E27FC236}">
                  <a16:creationId xmlns:a16="http://schemas.microsoft.com/office/drawing/2014/main" id="{24CFB837-0ECD-0DCA-EEFD-74BF8C7FB176}"/>
                </a:ext>
              </a:extLst>
            </p:cNvPr>
            <p:cNvSpPr/>
            <p:nvPr/>
          </p:nvSpPr>
          <p:spPr>
            <a:xfrm>
              <a:off x="1217090" y="1167699"/>
              <a:ext cx="1003789" cy="42135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Moon 317">
              <a:extLst>
                <a:ext uri="{FF2B5EF4-FFF2-40B4-BE49-F238E27FC236}">
                  <a16:creationId xmlns:a16="http://schemas.microsoft.com/office/drawing/2014/main" id="{391F23E3-A550-5426-AA35-C3AD69DF23C8}"/>
                </a:ext>
              </a:extLst>
            </p:cNvPr>
            <p:cNvSpPr/>
            <p:nvPr/>
          </p:nvSpPr>
          <p:spPr>
            <a:xfrm rot="5598382">
              <a:off x="1423717" y="646425"/>
              <a:ext cx="587931" cy="1121546"/>
            </a:xfrm>
            <a:prstGeom prst="moon">
              <a:avLst>
                <a:gd name="adj" fmla="val 6013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Moon 318">
              <a:extLst>
                <a:ext uri="{FF2B5EF4-FFF2-40B4-BE49-F238E27FC236}">
                  <a16:creationId xmlns:a16="http://schemas.microsoft.com/office/drawing/2014/main" id="{737681EE-DA86-AAB4-4016-73150B957AAA}"/>
                </a:ext>
              </a:extLst>
            </p:cNvPr>
            <p:cNvSpPr/>
            <p:nvPr/>
          </p:nvSpPr>
          <p:spPr>
            <a:xfrm rot="5598382">
              <a:off x="1510605" y="845937"/>
              <a:ext cx="421280" cy="1290960"/>
            </a:xfrm>
            <a:prstGeom prst="mo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ounded Rectangle 86">
              <a:extLst>
                <a:ext uri="{FF2B5EF4-FFF2-40B4-BE49-F238E27FC236}">
                  <a16:creationId xmlns:a16="http://schemas.microsoft.com/office/drawing/2014/main" id="{131CFF64-7E8B-DD85-4A20-FAB4CD69E8CD}"/>
                </a:ext>
              </a:extLst>
            </p:cNvPr>
            <p:cNvSpPr/>
            <p:nvPr/>
          </p:nvSpPr>
          <p:spPr>
            <a:xfrm>
              <a:off x="1064690" y="1472499"/>
              <a:ext cx="1295400" cy="2286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1" name="Group 64">
              <a:extLst>
                <a:ext uri="{FF2B5EF4-FFF2-40B4-BE49-F238E27FC236}">
                  <a16:creationId xmlns:a16="http://schemas.microsoft.com/office/drawing/2014/main" id="{89934AEF-6068-7DA3-855B-226A415F022F}"/>
                </a:ext>
              </a:extLst>
            </p:cNvPr>
            <p:cNvGrpSpPr/>
            <p:nvPr/>
          </p:nvGrpSpPr>
          <p:grpSpPr>
            <a:xfrm flipH="1">
              <a:off x="1217093" y="3853469"/>
              <a:ext cx="1230918" cy="1313103"/>
              <a:chOff x="7543805" y="3636392"/>
              <a:chExt cx="1066795" cy="1011811"/>
            </a:xfrm>
          </p:grpSpPr>
          <p:sp>
            <p:nvSpPr>
              <p:cNvPr id="390" name="Rounded Rectangle 122">
                <a:extLst>
                  <a:ext uri="{FF2B5EF4-FFF2-40B4-BE49-F238E27FC236}">
                    <a16:creationId xmlns:a16="http://schemas.microsoft.com/office/drawing/2014/main" id="{F2F28B8D-27FB-33AE-1223-22918299898F}"/>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1" name="Group 162">
                <a:extLst>
                  <a:ext uri="{FF2B5EF4-FFF2-40B4-BE49-F238E27FC236}">
                    <a16:creationId xmlns:a16="http://schemas.microsoft.com/office/drawing/2014/main" id="{36D16BBB-A858-1E88-A614-7E2D9DF648B3}"/>
                  </a:ext>
                </a:extLst>
              </p:cNvPr>
              <p:cNvGrpSpPr/>
              <p:nvPr/>
            </p:nvGrpSpPr>
            <p:grpSpPr>
              <a:xfrm>
                <a:off x="7543805" y="3636392"/>
                <a:ext cx="457201" cy="1011811"/>
                <a:chOff x="6827799" y="4905918"/>
                <a:chExt cx="868402" cy="1937859"/>
              </a:xfrm>
              <a:solidFill>
                <a:srgbClr val="D98A33"/>
              </a:solidFill>
            </p:grpSpPr>
            <p:sp>
              <p:nvSpPr>
                <p:cNvPr id="392" name="Double Wave 391">
                  <a:extLst>
                    <a:ext uri="{FF2B5EF4-FFF2-40B4-BE49-F238E27FC236}">
                      <a16:creationId xmlns:a16="http://schemas.microsoft.com/office/drawing/2014/main" id="{B1F8EBAA-6EA4-55A7-9978-A34860DE4B72}"/>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Double Wave 19">
                  <a:extLst>
                    <a:ext uri="{FF2B5EF4-FFF2-40B4-BE49-F238E27FC236}">
                      <a16:creationId xmlns:a16="http://schemas.microsoft.com/office/drawing/2014/main" id="{0B789FE9-BBC3-DCA4-F6C9-7A51EFB130DA}"/>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ounded Rectangle 126">
                  <a:extLst>
                    <a:ext uri="{FF2B5EF4-FFF2-40B4-BE49-F238E27FC236}">
                      <a16:creationId xmlns:a16="http://schemas.microsoft.com/office/drawing/2014/main" id="{292CA832-6108-D4CC-3F42-6160B5CD76A1}"/>
                    </a:ext>
                  </a:extLst>
                </p:cNvPr>
                <p:cNvSpPr/>
                <p:nvPr/>
              </p:nvSpPr>
              <p:spPr>
                <a:xfrm>
                  <a:off x="7088318" y="4905918"/>
                  <a:ext cx="607883" cy="39456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2" name="Cloud 321">
              <a:extLst>
                <a:ext uri="{FF2B5EF4-FFF2-40B4-BE49-F238E27FC236}">
                  <a16:creationId xmlns:a16="http://schemas.microsoft.com/office/drawing/2014/main" id="{90EDCBF0-4CF3-053F-13A0-BC82E23D5D08}"/>
                </a:ext>
              </a:extLst>
            </p:cNvPr>
            <p:cNvSpPr/>
            <p:nvPr/>
          </p:nvSpPr>
          <p:spPr>
            <a:xfrm>
              <a:off x="1369490" y="2310699"/>
              <a:ext cx="6096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DB51A2BF-3BB6-7F6F-9706-8E92DCAD288E}"/>
                </a:ext>
              </a:extLst>
            </p:cNvPr>
            <p:cNvSpPr/>
            <p:nvPr/>
          </p:nvSpPr>
          <p:spPr>
            <a:xfrm>
              <a:off x="1521890" y="2386899"/>
              <a:ext cx="274027" cy="152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4" name="Group 188">
              <a:extLst>
                <a:ext uri="{FF2B5EF4-FFF2-40B4-BE49-F238E27FC236}">
                  <a16:creationId xmlns:a16="http://schemas.microsoft.com/office/drawing/2014/main" id="{8FFE61C7-EEE8-2E6B-E9A0-C3508B57F02D}"/>
                </a:ext>
              </a:extLst>
            </p:cNvPr>
            <p:cNvGrpSpPr/>
            <p:nvPr/>
          </p:nvGrpSpPr>
          <p:grpSpPr>
            <a:xfrm>
              <a:off x="988490" y="5382302"/>
              <a:ext cx="1447800" cy="289560"/>
              <a:chOff x="2286000" y="6019800"/>
              <a:chExt cx="3048000" cy="609600"/>
            </a:xfrm>
          </p:grpSpPr>
          <p:grpSp>
            <p:nvGrpSpPr>
              <p:cNvPr id="375" name="Group 175">
                <a:extLst>
                  <a:ext uri="{FF2B5EF4-FFF2-40B4-BE49-F238E27FC236}">
                    <a16:creationId xmlns:a16="http://schemas.microsoft.com/office/drawing/2014/main" id="{7755D3EE-86C9-BFB9-F0F0-BB3EE2EABEB2}"/>
                  </a:ext>
                </a:extLst>
              </p:cNvPr>
              <p:cNvGrpSpPr/>
              <p:nvPr/>
            </p:nvGrpSpPr>
            <p:grpSpPr>
              <a:xfrm>
                <a:off x="2286000" y="6019800"/>
                <a:ext cx="609600" cy="609600"/>
                <a:chOff x="2286000" y="6019800"/>
                <a:chExt cx="609600" cy="609600"/>
              </a:xfrm>
            </p:grpSpPr>
            <p:sp>
              <p:nvSpPr>
                <p:cNvPr id="388" name="Quad Arrow Callout 120">
                  <a:extLst>
                    <a:ext uri="{FF2B5EF4-FFF2-40B4-BE49-F238E27FC236}">
                      <a16:creationId xmlns:a16="http://schemas.microsoft.com/office/drawing/2014/main" id="{B9335D7B-CF53-EA34-B1C4-821746817475}"/>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Cross 388">
                  <a:extLst>
                    <a:ext uri="{FF2B5EF4-FFF2-40B4-BE49-F238E27FC236}">
                      <a16:creationId xmlns:a16="http://schemas.microsoft.com/office/drawing/2014/main" id="{5DB53FD7-4A20-1B61-8EF9-F27D5E2FD0A3}"/>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6" name="Group 176">
                <a:extLst>
                  <a:ext uri="{FF2B5EF4-FFF2-40B4-BE49-F238E27FC236}">
                    <a16:creationId xmlns:a16="http://schemas.microsoft.com/office/drawing/2014/main" id="{7EC08CB4-3E0B-D9FE-81CD-C34B0FB5C5DD}"/>
                  </a:ext>
                </a:extLst>
              </p:cNvPr>
              <p:cNvGrpSpPr/>
              <p:nvPr/>
            </p:nvGrpSpPr>
            <p:grpSpPr>
              <a:xfrm>
                <a:off x="2895600" y="6019800"/>
                <a:ext cx="609600" cy="609600"/>
                <a:chOff x="2286000" y="6019800"/>
                <a:chExt cx="609600" cy="609600"/>
              </a:xfrm>
            </p:grpSpPr>
            <p:sp>
              <p:nvSpPr>
                <p:cNvPr id="386" name="Quad Arrow Callout 118">
                  <a:extLst>
                    <a:ext uri="{FF2B5EF4-FFF2-40B4-BE49-F238E27FC236}">
                      <a16:creationId xmlns:a16="http://schemas.microsoft.com/office/drawing/2014/main" id="{E208F87D-1784-2EFF-0F84-BD5703A011A9}"/>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Cross 386">
                  <a:extLst>
                    <a:ext uri="{FF2B5EF4-FFF2-40B4-BE49-F238E27FC236}">
                      <a16:creationId xmlns:a16="http://schemas.microsoft.com/office/drawing/2014/main" id="{6D4E06C7-DAB3-493A-36C1-926B5CB53CC3}"/>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7" name="Group 179">
                <a:extLst>
                  <a:ext uri="{FF2B5EF4-FFF2-40B4-BE49-F238E27FC236}">
                    <a16:creationId xmlns:a16="http://schemas.microsoft.com/office/drawing/2014/main" id="{57F8CD9C-92EB-DB62-FE3F-18246F4CA9C7}"/>
                  </a:ext>
                </a:extLst>
              </p:cNvPr>
              <p:cNvGrpSpPr/>
              <p:nvPr/>
            </p:nvGrpSpPr>
            <p:grpSpPr>
              <a:xfrm>
                <a:off x="3505200" y="6019800"/>
                <a:ext cx="609600" cy="609600"/>
                <a:chOff x="2286000" y="6019800"/>
                <a:chExt cx="609600" cy="609600"/>
              </a:xfrm>
            </p:grpSpPr>
            <p:sp>
              <p:nvSpPr>
                <p:cNvPr id="384" name="Quad Arrow Callout 116">
                  <a:extLst>
                    <a:ext uri="{FF2B5EF4-FFF2-40B4-BE49-F238E27FC236}">
                      <a16:creationId xmlns:a16="http://schemas.microsoft.com/office/drawing/2014/main" id="{8B07BFA5-DF2E-2376-1486-D8F08EBFEF63}"/>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Cross 384">
                  <a:extLst>
                    <a:ext uri="{FF2B5EF4-FFF2-40B4-BE49-F238E27FC236}">
                      <a16:creationId xmlns:a16="http://schemas.microsoft.com/office/drawing/2014/main" id="{52A013B4-947B-8BD6-521D-D86537BCB39A}"/>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8" name="Group 182">
                <a:extLst>
                  <a:ext uri="{FF2B5EF4-FFF2-40B4-BE49-F238E27FC236}">
                    <a16:creationId xmlns:a16="http://schemas.microsoft.com/office/drawing/2014/main" id="{D4CCB247-5396-FD3F-570B-032BC44D5BB6}"/>
                  </a:ext>
                </a:extLst>
              </p:cNvPr>
              <p:cNvGrpSpPr/>
              <p:nvPr/>
            </p:nvGrpSpPr>
            <p:grpSpPr>
              <a:xfrm>
                <a:off x="4114800" y="6019800"/>
                <a:ext cx="609600" cy="609600"/>
                <a:chOff x="2286000" y="6019800"/>
                <a:chExt cx="609600" cy="609600"/>
              </a:xfrm>
            </p:grpSpPr>
            <p:sp>
              <p:nvSpPr>
                <p:cNvPr id="382" name="Quad Arrow Callout 114">
                  <a:extLst>
                    <a:ext uri="{FF2B5EF4-FFF2-40B4-BE49-F238E27FC236}">
                      <a16:creationId xmlns:a16="http://schemas.microsoft.com/office/drawing/2014/main" id="{CDC03172-FAEB-E08C-0444-9B77F21E0243}"/>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Cross 382">
                  <a:extLst>
                    <a:ext uri="{FF2B5EF4-FFF2-40B4-BE49-F238E27FC236}">
                      <a16:creationId xmlns:a16="http://schemas.microsoft.com/office/drawing/2014/main" id="{369C3B6D-E3EA-9411-7581-DA89FEF69154}"/>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9" name="Group 185">
                <a:extLst>
                  <a:ext uri="{FF2B5EF4-FFF2-40B4-BE49-F238E27FC236}">
                    <a16:creationId xmlns:a16="http://schemas.microsoft.com/office/drawing/2014/main" id="{771B9DE4-F4B9-0F58-AC51-13EE47104A27}"/>
                  </a:ext>
                </a:extLst>
              </p:cNvPr>
              <p:cNvGrpSpPr/>
              <p:nvPr/>
            </p:nvGrpSpPr>
            <p:grpSpPr>
              <a:xfrm>
                <a:off x="4724400" y="6019800"/>
                <a:ext cx="609600" cy="609600"/>
                <a:chOff x="2286000" y="6019800"/>
                <a:chExt cx="609600" cy="609600"/>
              </a:xfrm>
            </p:grpSpPr>
            <p:sp>
              <p:nvSpPr>
                <p:cNvPr id="380" name="Quad Arrow Callout 112">
                  <a:extLst>
                    <a:ext uri="{FF2B5EF4-FFF2-40B4-BE49-F238E27FC236}">
                      <a16:creationId xmlns:a16="http://schemas.microsoft.com/office/drawing/2014/main" id="{F38F0129-A6E0-A15D-C2BB-7093CFEAA903}"/>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Cross 380">
                  <a:extLst>
                    <a:ext uri="{FF2B5EF4-FFF2-40B4-BE49-F238E27FC236}">
                      <a16:creationId xmlns:a16="http://schemas.microsoft.com/office/drawing/2014/main" id="{C2F30F74-64B2-6D5A-65BF-11339315612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5" name="Group 189">
              <a:extLst>
                <a:ext uri="{FF2B5EF4-FFF2-40B4-BE49-F238E27FC236}">
                  <a16:creationId xmlns:a16="http://schemas.microsoft.com/office/drawing/2014/main" id="{5B69ECC2-70A8-863A-2958-079AB0265187}"/>
                </a:ext>
              </a:extLst>
            </p:cNvPr>
            <p:cNvGrpSpPr/>
            <p:nvPr/>
          </p:nvGrpSpPr>
          <p:grpSpPr>
            <a:xfrm>
              <a:off x="1055726" y="1455760"/>
              <a:ext cx="1241611" cy="248322"/>
              <a:chOff x="2286000" y="6019800"/>
              <a:chExt cx="3048000" cy="609600"/>
            </a:xfrm>
          </p:grpSpPr>
          <p:grpSp>
            <p:nvGrpSpPr>
              <p:cNvPr id="326" name="Group 175">
                <a:extLst>
                  <a:ext uri="{FF2B5EF4-FFF2-40B4-BE49-F238E27FC236}">
                    <a16:creationId xmlns:a16="http://schemas.microsoft.com/office/drawing/2014/main" id="{5BB696F0-666A-06B2-930E-959A8AA85473}"/>
                  </a:ext>
                </a:extLst>
              </p:cNvPr>
              <p:cNvGrpSpPr/>
              <p:nvPr/>
            </p:nvGrpSpPr>
            <p:grpSpPr>
              <a:xfrm>
                <a:off x="2286000" y="6019800"/>
                <a:ext cx="609600" cy="609600"/>
                <a:chOff x="2286000" y="6019800"/>
                <a:chExt cx="609600" cy="609600"/>
              </a:xfrm>
            </p:grpSpPr>
            <p:sp>
              <p:nvSpPr>
                <p:cNvPr id="373" name="Quad Arrow Callout 105">
                  <a:extLst>
                    <a:ext uri="{FF2B5EF4-FFF2-40B4-BE49-F238E27FC236}">
                      <a16:creationId xmlns:a16="http://schemas.microsoft.com/office/drawing/2014/main" id="{60DFCEF1-B981-C8E5-5E05-540BBA7F94D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Cross 373">
                  <a:extLst>
                    <a:ext uri="{FF2B5EF4-FFF2-40B4-BE49-F238E27FC236}">
                      <a16:creationId xmlns:a16="http://schemas.microsoft.com/office/drawing/2014/main" id="{CFEF96C2-53F2-313D-F690-FA11708AAE67}"/>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7" name="Group 176">
                <a:extLst>
                  <a:ext uri="{FF2B5EF4-FFF2-40B4-BE49-F238E27FC236}">
                    <a16:creationId xmlns:a16="http://schemas.microsoft.com/office/drawing/2014/main" id="{821E5A77-1E8D-D43A-FDBE-CA3151563F28}"/>
                  </a:ext>
                </a:extLst>
              </p:cNvPr>
              <p:cNvGrpSpPr/>
              <p:nvPr/>
            </p:nvGrpSpPr>
            <p:grpSpPr>
              <a:xfrm>
                <a:off x="2895600" y="6019800"/>
                <a:ext cx="609600" cy="609600"/>
                <a:chOff x="2286000" y="6019800"/>
                <a:chExt cx="609600" cy="609600"/>
              </a:xfrm>
            </p:grpSpPr>
            <p:sp>
              <p:nvSpPr>
                <p:cNvPr id="371" name="Quad Arrow Callout 103">
                  <a:extLst>
                    <a:ext uri="{FF2B5EF4-FFF2-40B4-BE49-F238E27FC236}">
                      <a16:creationId xmlns:a16="http://schemas.microsoft.com/office/drawing/2014/main" id="{6F1CAE35-6DD3-2BF6-C39D-0028841DAA6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Cross 371">
                  <a:extLst>
                    <a:ext uri="{FF2B5EF4-FFF2-40B4-BE49-F238E27FC236}">
                      <a16:creationId xmlns:a16="http://schemas.microsoft.com/office/drawing/2014/main" id="{0B827786-2E63-AF91-D288-913450962F17}"/>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8" name="Group 179">
                <a:extLst>
                  <a:ext uri="{FF2B5EF4-FFF2-40B4-BE49-F238E27FC236}">
                    <a16:creationId xmlns:a16="http://schemas.microsoft.com/office/drawing/2014/main" id="{98F9D044-27F1-D6B9-63B2-27E5C123284A}"/>
                  </a:ext>
                </a:extLst>
              </p:cNvPr>
              <p:cNvGrpSpPr/>
              <p:nvPr/>
            </p:nvGrpSpPr>
            <p:grpSpPr>
              <a:xfrm>
                <a:off x="3505200" y="6019800"/>
                <a:ext cx="609600" cy="609600"/>
                <a:chOff x="2286000" y="6019800"/>
                <a:chExt cx="609600" cy="609600"/>
              </a:xfrm>
            </p:grpSpPr>
            <p:sp>
              <p:nvSpPr>
                <p:cNvPr id="369" name="Quad Arrow Callout 101">
                  <a:extLst>
                    <a:ext uri="{FF2B5EF4-FFF2-40B4-BE49-F238E27FC236}">
                      <a16:creationId xmlns:a16="http://schemas.microsoft.com/office/drawing/2014/main" id="{098D5762-69C0-06BE-3D4D-9FB21F32A50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Cross 369">
                  <a:extLst>
                    <a:ext uri="{FF2B5EF4-FFF2-40B4-BE49-F238E27FC236}">
                      <a16:creationId xmlns:a16="http://schemas.microsoft.com/office/drawing/2014/main" id="{D4D07362-F45C-A78D-D9E6-52C539AEE29C}"/>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9" name="Group 182">
                <a:extLst>
                  <a:ext uri="{FF2B5EF4-FFF2-40B4-BE49-F238E27FC236}">
                    <a16:creationId xmlns:a16="http://schemas.microsoft.com/office/drawing/2014/main" id="{B42DB3D4-D311-784E-55E0-8415F2C6FF38}"/>
                  </a:ext>
                </a:extLst>
              </p:cNvPr>
              <p:cNvGrpSpPr/>
              <p:nvPr/>
            </p:nvGrpSpPr>
            <p:grpSpPr>
              <a:xfrm>
                <a:off x="4114800" y="6019800"/>
                <a:ext cx="609600" cy="609600"/>
                <a:chOff x="2286000" y="6019800"/>
                <a:chExt cx="609600" cy="609600"/>
              </a:xfrm>
            </p:grpSpPr>
            <p:sp>
              <p:nvSpPr>
                <p:cNvPr id="367" name="Quad Arrow Callout 99">
                  <a:extLst>
                    <a:ext uri="{FF2B5EF4-FFF2-40B4-BE49-F238E27FC236}">
                      <a16:creationId xmlns:a16="http://schemas.microsoft.com/office/drawing/2014/main" id="{B84C12D3-E413-54FF-CA8F-6B0D11233AE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Cross 367">
                  <a:extLst>
                    <a:ext uri="{FF2B5EF4-FFF2-40B4-BE49-F238E27FC236}">
                      <a16:creationId xmlns:a16="http://schemas.microsoft.com/office/drawing/2014/main" id="{A3738A8F-7418-B0F1-F7B3-E5A58134E0A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0" name="Group 185">
                <a:extLst>
                  <a:ext uri="{FF2B5EF4-FFF2-40B4-BE49-F238E27FC236}">
                    <a16:creationId xmlns:a16="http://schemas.microsoft.com/office/drawing/2014/main" id="{DE4BE909-9C1E-D1F8-63D7-383D81477EB9}"/>
                  </a:ext>
                </a:extLst>
              </p:cNvPr>
              <p:cNvGrpSpPr/>
              <p:nvPr/>
            </p:nvGrpSpPr>
            <p:grpSpPr>
              <a:xfrm>
                <a:off x="4724400" y="6019800"/>
                <a:ext cx="609600" cy="609600"/>
                <a:chOff x="2286000" y="6019800"/>
                <a:chExt cx="609600" cy="609600"/>
              </a:xfrm>
            </p:grpSpPr>
            <p:sp>
              <p:nvSpPr>
                <p:cNvPr id="365" name="Quad Arrow Callout 97">
                  <a:extLst>
                    <a:ext uri="{FF2B5EF4-FFF2-40B4-BE49-F238E27FC236}">
                      <a16:creationId xmlns:a16="http://schemas.microsoft.com/office/drawing/2014/main" id="{0D90B74C-5D2C-2746-7507-AF3374200FE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Cross 365">
                  <a:extLst>
                    <a:ext uri="{FF2B5EF4-FFF2-40B4-BE49-F238E27FC236}">
                      <a16:creationId xmlns:a16="http://schemas.microsoft.com/office/drawing/2014/main" id="{F3827006-4DFB-B00D-E892-C2B6EC807022}"/>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95" name="Group 394">
            <a:extLst>
              <a:ext uri="{FF2B5EF4-FFF2-40B4-BE49-F238E27FC236}">
                <a16:creationId xmlns:a16="http://schemas.microsoft.com/office/drawing/2014/main" id="{6DCFD2B4-F9EE-75A4-7891-EA421B750A48}"/>
              </a:ext>
            </a:extLst>
          </p:cNvPr>
          <p:cNvGrpSpPr/>
          <p:nvPr/>
        </p:nvGrpSpPr>
        <p:grpSpPr>
          <a:xfrm>
            <a:off x="7418601" y="62544"/>
            <a:ext cx="731652" cy="1461495"/>
            <a:chOff x="3063167" y="1623133"/>
            <a:chExt cx="1944495" cy="4084898"/>
          </a:xfrm>
        </p:grpSpPr>
        <p:sp>
          <p:nvSpPr>
            <p:cNvPr id="396" name="Cloud 395">
              <a:extLst>
                <a:ext uri="{FF2B5EF4-FFF2-40B4-BE49-F238E27FC236}">
                  <a16:creationId xmlns:a16="http://schemas.microsoft.com/office/drawing/2014/main" id="{3B36FA1C-14B1-2610-4E7B-DF58C43A9231}"/>
                </a:ext>
              </a:extLst>
            </p:cNvPr>
            <p:cNvSpPr/>
            <p:nvPr/>
          </p:nvSpPr>
          <p:spPr>
            <a:xfrm rot="7971735" flipH="1">
              <a:off x="3175150" y="2115706"/>
              <a:ext cx="1647824" cy="1621302"/>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29BB1567-01D5-2233-27F8-E0A3CACFB9A8}"/>
                </a:ext>
              </a:extLst>
            </p:cNvPr>
            <p:cNvSpPr/>
            <p:nvPr/>
          </p:nvSpPr>
          <p:spPr>
            <a:xfrm rot="19980598">
              <a:off x="4598836" y="3906834"/>
              <a:ext cx="408826" cy="6123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AADBF829-1F0D-FA38-0B81-0892A2AF7E5B}"/>
                </a:ext>
              </a:extLst>
            </p:cNvPr>
            <p:cNvSpPr/>
            <p:nvPr/>
          </p:nvSpPr>
          <p:spPr>
            <a:xfrm rot="1803814">
              <a:off x="3063167" y="3906566"/>
              <a:ext cx="357722" cy="6123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08B17B19-E030-D4CE-8E0D-5418B41C0BC4}"/>
                </a:ext>
              </a:extLst>
            </p:cNvPr>
            <p:cNvSpPr/>
            <p:nvPr/>
          </p:nvSpPr>
          <p:spPr>
            <a:xfrm>
              <a:off x="3616478" y="5156906"/>
              <a:ext cx="511032" cy="55112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84AD9738-F55B-99BA-0102-DE4462004532}"/>
                </a:ext>
              </a:extLst>
            </p:cNvPr>
            <p:cNvSpPr/>
            <p:nvPr/>
          </p:nvSpPr>
          <p:spPr>
            <a:xfrm>
              <a:off x="3974201" y="5156906"/>
              <a:ext cx="511032" cy="55112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Trapezoid 400">
              <a:extLst>
                <a:ext uri="{FF2B5EF4-FFF2-40B4-BE49-F238E27FC236}">
                  <a16:creationId xmlns:a16="http://schemas.microsoft.com/office/drawing/2014/main" id="{3AA80D27-91FF-B6D7-3972-299BF6197B3C}"/>
                </a:ext>
              </a:extLst>
            </p:cNvPr>
            <p:cNvSpPr/>
            <p:nvPr/>
          </p:nvSpPr>
          <p:spPr>
            <a:xfrm rot="1996156">
              <a:off x="3140156" y="3168079"/>
              <a:ext cx="677259" cy="115991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Trapezoid 401">
              <a:extLst>
                <a:ext uri="{FF2B5EF4-FFF2-40B4-BE49-F238E27FC236}">
                  <a16:creationId xmlns:a16="http://schemas.microsoft.com/office/drawing/2014/main" id="{76546D08-A160-239A-119B-B96374E07D3F}"/>
                </a:ext>
              </a:extLst>
            </p:cNvPr>
            <p:cNvSpPr/>
            <p:nvPr/>
          </p:nvSpPr>
          <p:spPr>
            <a:xfrm rot="2041752">
              <a:off x="3241854" y="3027010"/>
              <a:ext cx="673261" cy="104989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Trapezoid 402">
              <a:extLst>
                <a:ext uri="{FF2B5EF4-FFF2-40B4-BE49-F238E27FC236}">
                  <a16:creationId xmlns:a16="http://schemas.microsoft.com/office/drawing/2014/main" id="{42F95424-5E7B-5280-E3EE-4EB559E8BFB2}"/>
                </a:ext>
              </a:extLst>
            </p:cNvPr>
            <p:cNvSpPr/>
            <p:nvPr/>
          </p:nvSpPr>
          <p:spPr>
            <a:xfrm rot="19870960">
              <a:off x="4256710" y="3171302"/>
              <a:ext cx="636149" cy="115991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Trapezoid 403">
              <a:extLst>
                <a:ext uri="{FF2B5EF4-FFF2-40B4-BE49-F238E27FC236}">
                  <a16:creationId xmlns:a16="http://schemas.microsoft.com/office/drawing/2014/main" id="{E43CDEC9-BFDD-CB72-6D36-555CFAD4035F}"/>
                </a:ext>
              </a:extLst>
            </p:cNvPr>
            <p:cNvSpPr/>
            <p:nvPr/>
          </p:nvSpPr>
          <p:spPr>
            <a:xfrm rot="20036208">
              <a:off x="4132446" y="3044654"/>
              <a:ext cx="673261" cy="104989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Trapezoid 404">
              <a:extLst>
                <a:ext uri="{FF2B5EF4-FFF2-40B4-BE49-F238E27FC236}">
                  <a16:creationId xmlns:a16="http://schemas.microsoft.com/office/drawing/2014/main" id="{3C6A0F77-27C7-EA39-D531-798B6FA54461}"/>
                </a:ext>
              </a:extLst>
            </p:cNvPr>
            <p:cNvSpPr/>
            <p:nvPr/>
          </p:nvSpPr>
          <p:spPr>
            <a:xfrm>
              <a:off x="3565375" y="3074878"/>
              <a:ext cx="970961" cy="2326972"/>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23F628C7-0850-3BF1-0AEB-D63C21C8D1A3}"/>
                </a:ext>
              </a:extLst>
            </p:cNvPr>
            <p:cNvSpPr/>
            <p:nvPr/>
          </p:nvSpPr>
          <p:spPr>
            <a:xfrm>
              <a:off x="3834296" y="2891169"/>
              <a:ext cx="402122" cy="4898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Trapezoid 406">
              <a:extLst>
                <a:ext uri="{FF2B5EF4-FFF2-40B4-BE49-F238E27FC236}">
                  <a16:creationId xmlns:a16="http://schemas.microsoft.com/office/drawing/2014/main" id="{9FECDD6D-5A6B-1EC8-F80E-47A4A61E2620}"/>
                </a:ext>
              </a:extLst>
            </p:cNvPr>
            <p:cNvSpPr/>
            <p:nvPr/>
          </p:nvSpPr>
          <p:spPr>
            <a:xfrm rot="21335299">
              <a:off x="4088286" y="2951858"/>
              <a:ext cx="468847" cy="232963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Trapezoid 407">
              <a:extLst>
                <a:ext uri="{FF2B5EF4-FFF2-40B4-BE49-F238E27FC236}">
                  <a16:creationId xmlns:a16="http://schemas.microsoft.com/office/drawing/2014/main" id="{0B8ACCF7-82F1-100D-79D3-CA56DC73D102}"/>
                </a:ext>
              </a:extLst>
            </p:cNvPr>
            <p:cNvSpPr/>
            <p:nvPr/>
          </p:nvSpPr>
          <p:spPr>
            <a:xfrm rot="353417">
              <a:off x="3553930" y="3037030"/>
              <a:ext cx="468847" cy="2226862"/>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FE341530-EF2F-EE47-807C-42A9E1527D35}"/>
                </a:ext>
              </a:extLst>
            </p:cNvPr>
            <p:cNvSpPr/>
            <p:nvPr/>
          </p:nvSpPr>
          <p:spPr>
            <a:xfrm>
              <a:off x="3572189" y="1895277"/>
              <a:ext cx="970961" cy="12408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Cloud 409">
              <a:extLst>
                <a:ext uri="{FF2B5EF4-FFF2-40B4-BE49-F238E27FC236}">
                  <a16:creationId xmlns:a16="http://schemas.microsoft.com/office/drawing/2014/main" id="{932DE675-BD67-F8A3-1E37-6EC391AC2D65}"/>
                </a:ext>
              </a:extLst>
            </p:cNvPr>
            <p:cNvSpPr/>
            <p:nvPr/>
          </p:nvSpPr>
          <p:spPr>
            <a:xfrm rot="3069450" flipH="1">
              <a:off x="3447222" y="1633722"/>
              <a:ext cx="591915" cy="1040555"/>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Cloud 410">
              <a:extLst>
                <a:ext uri="{FF2B5EF4-FFF2-40B4-BE49-F238E27FC236}">
                  <a16:creationId xmlns:a16="http://schemas.microsoft.com/office/drawing/2014/main" id="{F6B43271-4DEF-5FF5-1B1C-6456B6D24171}"/>
                </a:ext>
              </a:extLst>
            </p:cNvPr>
            <p:cNvSpPr/>
            <p:nvPr/>
          </p:nvSpPr>
          <p:spPr>
            <a:xfrm rot="9042752" flipH="1">
              <a:off x="4065196" y="1627678"/>
              <a:ext cx="570839" cy="1039913"/>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CD5E50EA-518C-7C60-1EC1-77DA0F178D9E}"/>
                </a:ext>
              </a:extLst>
            </p:cNvPr>
            <p:cNvSpPr/>
            <p:nvPr/>
          </p:nvSpPr>
          <p:spPr>
            <a:xfrm>
              <a:off x="3894093" y="1719218"/>
              <a:ext cx="472359" cy="524844"/>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DA2FC761-489A-7056-4B26-B45C887D9B4B}"/>
                </a:ext>
              </a:extLst>
            </p:cNvPr>
            <p:cNvSpPr/>
            <p:nvPr/>
          </p:nvSpPr>
          <p:spPr>
            <a:xfrm rot="18978978">
              <a:off x="3392860" y="2312596"/>
              <a:ext cx="276692" cy="331252"/>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a:extLst>
                <a:ext uri="{FF2B5EF4-FFF2-40B4-BE49-F238E27FC236}">
                  <a16:creationId xmlns:a16="http://schemas.microsoft.com/office/drawing/2014/main" id="{F861727F-8E6E-F25E-1F32-CC397B2232E8}"/>
                </a:ext>
              </a:extLst>
            </p:cNvPr>
            <p:cNvSpPr/>
            <p:nvPr/>
          </p:nvSpPr>
          <p:spPr>
            <a:xfrm rot="18978978">
              <a:off x="4495032" y="2346247"/>
              <a:ext cx="276692" cy="331252"/>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Cloud 414">
              <a:extLst>
                <a:ext uri="{FF2B5EF4-FFF2-40B4-BE49-F238E27FC236}">
                  <a16:creationId xmlns:a16="http://schemas.microsoft.com/office/drawing/2014/main" id="{1676912D-0ED2-72EA-F349-FCE80B238F67}"/>
                </a:ext>
              </a:extLst>
            </p:cNvPr>
            <p:cNvSpPr/>
            <p:nvPr/>
          </p:nvSpPr>
          <p:spPr>
            <a:xfrm rot="7971735" flipH="1">
              <a:off x="3740653" y="2686058"/>
              <a:ext cx="602221" cy="58557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60C1561E-DEA0-0A05-A81D-0F5D0FC270C6}"/>
                </a:ext>
              </a:extLst>
            </p:cNvPr>
            <p:cNvSpPr/>
            <p:nvPr/>
          </p:nvSpPr>
          <p:spPr>
            <a:xfrm>
              <a:off x="3894094" y="2834819"/>
              <a:ext cx="262422" cy="15745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7" name="Group 188">
              <a:extLst>
                <a:ext uri="{FF2B5EF4-FFF2-40B4-BE49-F238E27FC236}">
                  <a16:creationId xmlns:a16="http://schemas.microsoft.com/office/drawing/2014/main" id="{BE0C338E-28E4-52DC-180D-A376338BA519}"/>
                </a:ext>
              </a:extLst>
            </p:cNvPr>
            <p:cNvGrpSpPr/>
            <p:nvPr/>
          </p:nvGrpSpPr>
          <p:grpSpPr>
            <a:xfrm rot="16598504">
              <a:off x="3033005" y="4331550"/>
              <a:ext cx="1447800" cy="289560"/>
              <a:chOff x="2286000" y="6019800"/>
              <a:chExt cx="3048000" cy="609600"/>
            </a:xfrm>
          </p:grpSpPr>
          <p:grpSp>
            <p:nvGrpSpPr>
              <p:cNvPr id="435" name="Group 175">
                <a:extLst>
                  <a:ext uri="{FF2B5EF4-FFF2-40B4-BE49-F238E27FC236}">
                    <a16:creationId xmlns:a16="http://schemas.microsoft.com/office/drawing/2014/main" id="{8EE06F60-6746-B3A9-A499-8A282CCB1141}"/>
                  </a:ext>
                </a:extLst>
              </p:cNvPr>
              <p:cNvGrpSpPr/>
              <p:nvPr/>
            </p:nvGrpSpPr>
            <p:grpSpPr>
              <a:xfrm>
                <a:off x="2286000" y="6019800"/>
                <a:ext cx="609600" cy="609600"/>
                <a:chOff x="2286000" y="6019800"/>
                <a:chExt cx="609600" cy="609600"/>
              </a:xfrm>
            </p:grpSpPr>
            <p:sp>
              <p:nvSpPr>
                <p:cNvPr id="448" name="Quad Arrow Callout 180">
                  <a:extLst>
                    <a:ext uri="{FF2B5EF4-FFF2-40B4-BE49-F238E27FC236}">
                      <a16:creationId xmlns:a16="http://schemas.microsoft.com/office/drawing/2014/main" id="{8CB58DE1-6E4A-EEBE-242E-7B312AF4821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Cross 448">
                  <a:extLst>
                    <a:ext uri="{FF2B5EF4-FFF2-40B4-BE49-F238E27FC236}">
                      <a16:creationId xmlns:a16="http://schemas.microsoft.com/office/drawing/2014/main" id="{8C51EC31-8196-F051-39F0-76743F701AF1}"/>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6" name="Group 176">
                <a:extLst>
                  <a:ext uri="{FF2B5EF4-FFF2-40B4-BE49-F238E27FC236}">
                    <a16:creationId xmlns:a16="http://schemas.microsoft.com/office/drawing/2014/main" id="{F96DF3FC-7DCB-A1F6-6E68-6C82DD9CB5AF}"/>
                  </a:ext>
                </a:extLst>
              </p:cNvPr>
              <p:cNvGrpSpPr/>
              <p:nvPr/>
            </p:nvGrpSpPr>
            <p:grpSpPr>
              <a:xfrm>
                <a:off x="2895600" y="6019800"/>
                <a:ext cx="609600" cy="609600"/>
                <a:chOff x="2286000" y="6019800"/>
                <a:chExt cx="609600" cy="609600"/>
              </a:xfrm>
            </p:grpSpPr>
            <p:sp>
              <p:nvSpPr>
                <p:cNvPr id="446" name="Quad Arrow Callout 178">
                  <a:extLst>
                    <a:ext uri="{FF2B5EF4-FFF2-40B4-BE49-F238E27FC236}">
                      <a16:creationId xmlns:a16="http://schemas.microsoft.com/office/drawing/2014/main" id="{C1B58C77-F9CD-74A5-02F3-B3E7681B01A4}"/>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Cross 446">
                  <a:extLst>
                    <a:ext uri="{FF2B5EF4-FFF2-40B4-BE49-F238E27FC236}">
                      <a16:creationId xmlns:a16="http://schemas.microsoft.com/office/drawing/2014/main" id="{F45E0E01-8435-9813-ACD9-4D01BB1960F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7" name="Group 179">
                <a:extLst>
                  <a:ext uri="{FF2B5EF4-FFF2-40B4-BE49-F238E27FC236}">
                    <a16:creationId xmlns:a16="http://schemas.microsoft.com/office/drawing/2014/main" id="{49B51B0A-B30B-4C79-C235-7DECB2B5B34B}"/>
                  </a:ext>
                </a:extLst>
              </p:cNvPr>
              <p:cNvGrpSpPr/>
              <p:nvPr/>
            </p:nvGrpSpPr>
            <p:grpSpPr>
              <a:xfrm>
                <a:off x="3505200" y="6019800"/>
                <a:ext cx="609600" cy="609600"/>
                <a:chOff x="2286000" y="6019800"/>
                <a:chExt cx="609600" cy="609600"/>
              </a:xfrm>
            </p:grpSpPr>
            <p:sp>
              <p:nvSpPr>
                <p:cNvPr id="444" name="Quad Arrow Callout 176">
                  <a:extLst>
                    <a:ext uri="{FF2B5EF4-FFF2-40B4-BE49-F238E27FC236}">
                      <a16:creationId xmlns:a16="http://schemas.microsoft.com/office/drawing/2014/main" id="{BC432A3B-9277-B061-B1A4-00AFE193998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Cross 444">
                  <a:extLst>
                    <a:ext uri="{FF2B5EF4-FFF2-40B4-BE49-F238E27FC236}">
                      <a16:creationId xmlns:a16="http://schemas.microsoft.com/office/drawing/2014/main" id="{A3226D51-8FDA-08E7-4144-08C484C6D58C}"/>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8" name="Group 182">
                <a:extLst>
                  <a:ext uri="{FF2B5EF4-FFF2-40B4-BE49-F238E27FC236}">
                    <a16:creationId xmlns:a16="http://schemas.microsoft.com/office/drawing/2014/main" id="{FC5AC942-12CD-A412-3583-EACCE0EA2D7E}"/>
                  </a:ext>
                </a:extLst>
              </p:cNvPr>
              <p:cNvGrpSpPr/>
              <p:nvPr/>
            </p:nvGrpSpPr>
            <p:grpSpPr>
              <a:xfrm>
                <a:off x="4114800" y="6019800"/>
                <a:ext cx="609600" cy="609600"/>
                <a:chOff x="2286000" y="6019800"/>
                <a:chExt cx="609600" cy="609600"/>
              </a:xfrm>
            </p:grpSpPr>
            <p:sp>
              <p:nvSpPr>
                <p:cNvPr id="442" name="Quad Arrow Callout 174">
                  <a:extLst>
                    <a:ext uri="{FF2B5EF4-FFF2-40B4-BE49-F238E27FC236}">
                      <a16:creationId xmlns:a16="http://schemas.microsoft.com/office/drawing/2014/main" id="{EEFECABC-578F-A504-39FB-02BB83DA5217}"/>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Cross 442">
                  <a:extLst>
                    <a:ext uri="{FF2B5EF4-FFF2-40B4-BE49-F238E27FC236}">
                      <a16:creationId xmlns:a16="http://schemas.microsoft.com/office/drawing/2014/main" id="{A0E31AC9-66FE-6482-C7DF-AEE61D97EC13}"/>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9" name="Group 185">
                <a:extLst>
                  <a:ext uri="{FF2B5EF4-FFF2-40B4-BE49-F238E27FC236}">
                    <a16:creationId xmlns:a16="http://schemas.microsoft.com/office/drawing/2014/main" id="{0D78645C-A8A2-02A7-5162-C989F4539CD2}"/>
                  </a:ext>
                </a:extLst>
              </p:cNvPr>
              <p:cNvGrpSpPr/>
              <p:nvPr/>
            </p:nvGrpSpPr>
            <p:grpSpPr>
              <a:xfrm>
                <a:off x="4724400" y="6019800"/>
                <a:ext cx="609600" cy="609600"/>
                <a:chOff x="2286000" y="6019800"/>
                <a:chExt cx="609600" cy="609600"/>
              </a:xfrm>
            </p:grpSpPr>
            <p:sp>
              <p:nvSpPr>
                <p:cNvPr id="440" name="Quad Arrow Callout 172">
                  <a:extLst>
                    <a:ext uri="{FF2B5EF4-FFF2-40B4-BE49-F238E27FC236}">
                      <a16:creationId xmlns:a16="http://schemas.microsoft.com/office/drawing/2014/main" id="{5F34FAA0-2F59-B9C6-E04E-AD229BE0CFE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Cross 440">
                  <a:extLst>
                    <a:ext uri="{FF2B5EF4-FFF2-40B4-BE49-F238E27FC236}">
                      <a16:creationId xmlns:a16="http://schemas.microsoft.com/office/drawing/2014/main" id="{EAECDC1D-35DF-B31B-DEB0-C9DE0CB71ED1}"/>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8" name="Group 188">
              <a:extLst>
                <a:ext uri="{FF2B5EF4-FFF2-40B4-BE49-F238E27FC236}">
                  <a16:creationId xmlns:a16="http://schemas.microsoft.com/office/drawing/2014/main" id="{004ACAE9-6777-E8A9-37EB-E9F63173CCAC}"/>
                </a:ext>
              </a:extLst>
            </p:cNvPr>
            <p:cNvGrpSpPr/>
            <p:nvPr/>
          </p:nvGrpSpPr>
          <p:grpSpPr>
            <a:xfrm rot="15901814">
              <a:off x="3630706" y="4350458"/>
              <a:ext cx="1447800" cy="289560"/>
              <a:chOff x="2286000" y="6019800"/>
              <a:chExt cx="3048000" cy="609600"/>
            </a:xfrm>
          </p:grpSpPr>
          <p:grpSp>
            <p:nvGrpSpPr>
              <p:cNvPr id="420" name="Group 175">
                <a:extLst>
                  <a:ext uri="{FF2B5EF4-FFF2-40B4-BE49-F238E27FC236}">
                    <a16:creationId xmlns:a16="http://schemas.microsoft.com/office/drawing/2014/main" id="{4548C852-48B1-073D-7474-143798FBACFF}"/>
                  </a:ext>
                </a:extLst>
              </p:cNvPr>
              <p:cNvGrpSpPr/>
              <p:nvPr/>
            </p:nvGrpSpPr>
            <p:grpSpPr>
              <a:xfrm>
                <a:off x="2286000" y="6019800"/>
                <a:ext cx="609600" cy="609600"/>
                <a:chOff x="2286000" y="6019800"/>
                <a:chExt cx="609600" cy="609600"/>
              </a:xfrm>
            </p:grpSpPr>
            <p:sp>
              <p:nvSpPr>
                <p:cNvPr id="433" name="Quad Arrow Callout 165">
                  <a:extLst>
                    <a:ext uri="{FF2B5EF4-FFF2-40B4-BE49-F238E27FC236}">
                      <a16:creationId xmlns:a16="http://schemas.microsoft.com/office/drawing/2014/main" id="{4DF8C48F-2226-A81D-D6EE-C23975F9B0F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Cross 433">
                  <a:extLst>
                    <a:ext uri="{FF2B5EF4-FFF2-40B4-BE49-F238E27FC236}">
                      <a16:creationId xmlns:a16="http://schemas.microsoft.com/office/drawing/2014/main" id="{406ED021-69A3-AC2E-389A-C3D6CEBE9660}"/>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1" name="Group 176">
                <a:extLst>
                  <a:ext uri="{FF2B5EF4-FFF2-40B4-BE49-F238E27FC236}">
                    <a16:creationId xmlns:a16="http://schemas.microsoft.com/office/drawing/2014/main" id="{F2E18546-1031-A3FD-9CD9-4F8D26C3AE05}"/>
                  </a:ext>
                </a:extLst>
              </p:cNvPr>
              <p:cNvGrpSpPr/>
              <p:nvPr/>
            </p:nvGrpSpPr>
            <p:grpSpPr>
              <a:xfrm>
                <a:off x="2895600" y="6019800"/>
                <a:ext cx="609600" cy="609600"/>
                <a:chOff x="2286000" y="6019800"/>
                <a:chExt cx="609600" cy="609600"/>
              </a:xfrm>
            </p:grpSpPr>
            <p:sp>
              <p:nvSpPr>
                <p:cNvPr id="431" name="Quad Arrow Callout 163">
                  <a:extLst>
                    <a:ext uri="{FF2B5EF4-FFF2-40B4-BE49-F238E27FC236}">
                      <a16:creationId xmlns:a16="http://schemas.microsoft.com/office/drawing/2014/main" id="{A011C6DD-B573-55D7-9D77-DF589B846A6D}"/>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Cross 431">
                  <a:extLst>
                    <a:ext uri="{FF2B5EF4-FFF2-40B4-BE49-F238E27FC236}">
                      <a16:creationId xmlns:a16="http://schemas.microsoft.com/office/drawing/2014/main" id="{14D87CA8-F326-B3D0-2651-180C6A2807E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2" name="Group 179">
                <a:extLst>
                  <a:ext uri="{FF2B5EF4-FFF2-40B4-BE49-F238E27FC236}">
                    <a16:creationId xmlns:a16="http://schemas.microsoft.com/office/drawing/2014/main" id="{AB0F60AB-46C5-39B1-925D-D1F88E21A2EF}"/>
                  </a:ext>
                </a:extLst>
              </p:cNvPr>
              <p:cNvGrpSpPr/>
              <p:nvPr/>
            </p:nvGrpSpPr>
            <p:grpSpPr>
              <a:xfrm>
                <a:off x="3505200" y="6019800"/>
                <a:ext cx="609600" cy="609600"/>
                <a:chOff x="2286000" y="6019800"/>
                <a:chExt cx="609600" cy="609600"/>
              </a:xfrm>
            </p:grpSpPr>
            <p:sp>
              <p:nvSpPr>
                <p:cNvPr id="429" name="Quad Arrow Callout 161">
                  <a:extLst>
                    <a:ext uri="{FF2B5EF4-FFF2-40B4-BE49-F238E27FC236}">
                      <a16:creationId xmlns:a16="http://schemas.microsoft.com/office/drawing/2014/main" id="{A8C06925-F5DB-F393-FB15-E8A7D398D9E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Cross 429">
                  <a:extLst>
                    <a:ext uri="{FF2B5EF4-FFF2-40B4-BE49-F238E27FC236}">
                      <a16:creationId xmlns:a16="http://schemas.microsoft.com/office/drawing/2014/main" id="{00114AD5-F2CD-7D7A-03AA-7E3A7F79B366}"/>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3" name="Group 182">
                <a:extLst>
                  <a:ext uri="{FF2B5EF4-FFF2-40B4-BE49-F238E27FC236}">
                    <a16:creationId xmlns:a16="http://schemas.microsoft.com/office/drawing/2014/main" id="{7EDC9FA1-1F11-24E9-715F-FAD143D208C8}"/>
                  </a:ext>
                </a:extLst>
              </p:cNvPr>
              <p:cNvGrpSpPr/>
              <p:nvPr/>
            </p:nvGrpSpPr>
            <p:grpSpPr>
              <a:xfrm>
                <a:off x="4114800" y="6019800"/>
                <a:ext cx="609600" cy="609600"/>
                <a:chOff x="2286000" y="6019800"/>
                <a:chExt cx="609600" cy="609600"/>
              </a:xfrm>
            </p:grpSpPr>
            <p:sp>
              <p:nvSpPr>
                <p:cNvPr id="427" name="Quad Arrow Callout 159">
                  <a:extLst>
                    <a:ext uri="{FF2B5EF4-FFF2-40B4-BE49-F238E27FC236}">
                      <a16:creationId xmlns:a16="http://schemas.microsoft.com/office/drawing/2014/main" id="{F4CF0926-F498-AE21-728F-69271734EACA}"/>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Cross 427">
                  <a:extLst>
                    <a:ext uri="{FF2B5EF4-FFF2-40B4-BE49-F238E27FC236}">
                      <a16:creationId xmlns:a16="http://schemas.microsoft.com/office/drawing/2014/main" id="{625A6BBA-80DF-6F3E-93D5-A4FCE90B4E4C}"/>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4" name="Group 185">
                <a:extLst>
                  <a:ext uri="{FF2B5EF4-FFF2-40B4-BE49-F238E27FC236}">
                    <a16:creationId xmlns:a16="http://schemas.microsoft.com/office/drawing/2014/main" id="{CA3D0B7A-844D-CDA9-9DF2-1E3FC7260D0C}"/>
                  </a:ext>
                </a:extLst>
              </p:cNvPr>
              <p:cNvGrpSpPr/>
              <p:nvPr/>
            </p:nvGrpSpPr>
            <p:grpSpPr>
              <a:xfrm>
                <a:off x="4724400" y="6019800"/>
                <a:ext cx="609600" cy="609600"/>
                <a:chOff x="2286000" y="6019800"/>
                <a:chExt cx="609600" cy="609600"/>
              </a:xfrm>
            </p:grpSpPr>
            <p:sp>
              <p:nvSpPr>
                <p:cNvPr id="425" name="Quad Arrow Callout 157">
                  <a:extLst>
                    <a:ext uri="{FF2B5EF4-FFF2-40B4-BE49-F238E27FC236}">
                      <a16:creationId xmlns:a16="http://schemas.microsoft.com/office/drawing/2014/main" id="{C879E756-C7AB-CDAD-4CB5-215515EB6638}"/>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Cross 425">
                  <a:extLst>
                    <a:ext uri="{FF2B5EF4-FFF2-40B4-BE49-F238E27FC236}">
                      <a16:creationId xmlns:a16="http://schemas.microsoft.com/office/drawing/2014/main" id="{6887AF8C-9B93-473C-AA13-72F34CB261CD}"/>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9" name="Moon 418">
              <a:extLst>
                <a:ext uri="{FF2B5EF4-FFF2-40B4-BE49-F238E27FC236}">
                  <a16:creationId xmlns:a16="http://schemas.microsoft.com/office/drawing/2014/main" id="{20C0C83F-8ECD-0436-3121-147C315AF0C9}"/>
                </a:ext>
              </a:extLst>
            </p:cNvPr>
            <p:cNvSpPr/>
            <p:nvPr/>
          </p:nvSpPr>
          <p:spPr>
            <a:xfrm rot="5598382">
              <a:off x="3739518" y="1276690"/>
              <a:ext cx="636642" cy="1329527"/>
            </a:xfrm>
            <a:prstGeom prst="moon">
              <a:avLst>
                <a:gd name="adj" fmla="val 6013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0" name="Group 449">
            <a:extLst>
              <a:ext uri="{FF2B5EF4-FFF2-40B4-BE49-F238E27FC236}">
                <a16:creationId xmlns:a16="http://schemas.microsoft.com/office/drawing/2014/main" id="{1A3C3DA3-00BA-D0E4-189D-67868D361E54}"/>
              </a:ext>
            </a:extLst>
          </p:cNvPr>
          <p:cNvGrpSpPr/>
          <p:nvPr/>
        </p:nvGrpSpPr>
        <p:grpSpPr>
          <a:xfrm>
            <a:off x="8457483" y="62544"/>
            <a:ext cx="840299" cy="1483208"/>
            <a:chOff x="5033652" y="764236"/>
            <a:chExt cx="1620036" cy="2903448"/>
          </a:xfrm>
        </p:grpSpPr>
        <p:sp>
          <p:nvSpPr>
            <p:cNvPr id="451" name="Oval 450">
              <a:extLst>
                <a:ext uri="{FF2B5EF4-FFF2-40B4-BE49-F238E27FC236}">
                  <a16:creationId xmlns:a16="http://schemas.microsoft.com/office/drawing/2014/main" id="{B0C1A1D4-F195-BB54-6111-99029A49081F}"/>
                </a:ext>
              </a:extLst>
            </p:cNvPr>
            <p:cNvSpPr/>
            <p:nvPr/>
          </p:nvSpPr>
          <p:spPr>
            <a:xfrm rot="19671902">
              <a:off x="6324647" y="2199322"/>
              <a:ext cx="329041" cy="5071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06C70A48-8922-02F8-EF04-6B3B26DE4235}"/>
                </a:ext>
              </a:extLst>
            </p:cNvPr>
            <p:cNvSpPr/>
            <p:nvPr/>
          </p:nvSpPr>
          <p:spPr>
            <a:xfrm rot="2647766">
              <a:off x="5033652" y="2199862"/>
              <a:ext cx="337159" cy="5071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1E0143A0-E710-1562-1828-5BA6393652F4}"/>
                </a:ext>
              </a:extLst>
            </p:cNvPr>
            <p:cNvSpPr/>
            <p:nvPr/>
          </p:nvSpPr>
          <p:spPr>
            <a:xfrm rot="19352409">
              <a:off x="5901376" y="3160545"/>
              <a:ext cx="311632" cy="5071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77AC29A4-86D0-5D1A-7F58-11C8B1F6140D}"/>
                </a:ext>
              </a:extLst>
            </p:cNvPr>
            <p:cNvSpPr/>
            <p:nvPr/>
          </p:nvSpPr>
          <p:spPr>
            <a:xfrm rot="2647766">
              <a:off x="5543114" y="3150514"/>
              <a:ext cx="310141" cy="5071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Trapezoid 454">
              <a:extLst>
                <a:ext uri="{FF2B5EF4-FFF2-40B4-BE49-F238E27FC236}">
                  <a16:creationId xmlns:a16="http://schemas.microsoft.com/office/drawing/2014/main" id="{DA6BFBD7-E3D2-FE5D-1ED0-73BDB66CB010}"/>
                </a:ext>
              </a:extLst>
            </p:cNvPr>
            <p:cNvSpPr/>
            <p:nvPr/>
          </p:nvSpPr>
          <p:spPr>
            <a:xfrm rot="20169292">
              <a:off x="5865284" y="1642243"/>
              <a:ext cx="665537" cy="904599"/>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Trapezoid 455">
              <a:extLst>
                <a:ext uri="{FF2B5EF4-FFF2-40B4-BE49-F238E27FC236}">
                  <a16:creationId xmlns:a16="http://schemas.microsoft.com/office/drawing/2014/main" id="{F2DB4701-0B47-C229-7136-4A8B57E8B930}"/>
                </a:ext>
              </a:extLst>
            </p:cNvPr>
            <p:cNvSpPr/>
            <p:nvPr/>
          </p:nvSpPr>
          <p:spPr>
            <a:xfrm rot="1790291">
              <a:off x="5138866" y="1612604"/>
              <a:ext cx="665537" cy="904599"/>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Trapezoid 456">
              <a:extLst>
                <a:ext uri="{FF2B5EF4-FFF2-40B4-BE49-F238E27FC236}">
                  <a16:creationId xmlns:a16="http://schemas.microsoft.com/office/drawing/2014/main" id="{876FA9B0-1C40-AC1B-B305-3AED3CE20298}"/>
                </a:ext>
              </a:extLst>
            </p:cNvPr>
            <p:cNvSpPr/>
            <p:nvPr/>
          </p:nvSpPr>
          <p:spPr>
            <a:xfrm>
              <a:off x="5334656" y="1758652"/>
              <a:ext cx="992877" cy="1652819"/>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a:extLst>
                <a:ext uri="{FF2B5EF4-FFF2-40B4-BE49-F238E27FC236}">
                  <a16:creationId xmlns:a16="http://schemas.microsoft.com/office/drawing/2014/main" id="{F12DA4F1-F1E8-E1AD-E95C-3B9B590943E6}"/>
                </a:ext>
              </a:extLst>
            </p:cNvPr>
            <p:cNvSpPr/>
            <p:nvPr/>
          </p:nvSpPr>
          <p:spPr>
            <a:xfrm>
              <a:off x="5640605" y="1484083"/>
              <a:ext cx="380977" cy="4984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Trapezoid 458">
              <a:extLst>
                <a:ext uri="{FF2B5EF4-FFF2-40B4-BE49-F238E27FC236}">
                  <a16:creationId xmlns:a16="http://schemas.microsoft.com/office/drawing/2014/main" id="{3ED7AE30-647C-73D8-53D1-F584B5D7FD9F}"/>
                </a:ext>
              </a:extLst>
            </p:cNvPr>
            <p:cNvSpPr/>
            <p:nvPr/>
          </p:nvSpPr>
          <p:spPr>
            <a:xfrm rot="21335299">
              <a:off x="5912073" y="1660425"/>
              <a:ext cx="468847" cy="168824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Trapezoid 459">
              <a:extLst>
                <a:ext uri="{FF2B5EF4-FFF2-40B4-BE49-F238E27FC236}">
                  <a16:creationId xmlns:a16="http://schemas.microsoft.com/office/drawing/2014/main" id="{B6AFBCAD-91DF-DC02-D24D-531EE849A91D}"/>
                </a:ext>
              </a:extLst>
            </p:cNvPr>
            <p:cNvSpPr/>
            <p:nvPr/>
          </p:nvSpPr>
          <p:spPr>
            <a:xfrm rot="473802">
              <a:off x="5295478" y="1698556"/>
              <a:ext cx="468847" cy="1626634"/>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Cloud 460">
              <a:extLst>
                <a:ext uri="{FF2B5EF4-FFF2-40B4-BE49-F238E27FC236}">
                  <a16:creationId xmlns:a16="http://schemas.microsoft.com/office/drawing/2014/main" id="{5194B5CF-B9EA-922F-DDEA-09B814CE480C}"/>
                </a:ext>
              </a:extLst>
            </p:cNvPr>
            <p:cNvSpPr/>
            <p:nvPr/>
          </p:nvSpPr>
          <p:spPr>
            <a:xfrm>
              <a:off x="5165273" y="764236"/>
              <a:ext cx="1285875" cy="965112"/>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D9059D5B-2FFD-3B2A-CBBF-49F8B6F80F04}"/>
                </a:ext>
              </a:extLst>
            </p:cNvPr>
            <p:cNvSpPr/>
            <p:nvPr/>
          </p:nvSpPr>
          <p:spPr>
            <a:xfrm>
              <a:off x="5334656" y="894236"/>
              <a:ext cx="946335" cy="947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3" name="Group 462">
              <a:extLst>
                <a:ext uri="{FF2B5EF4-FFF2-40B4-BE49-F238E27FC236}">
                  <a16:creationId xmlns:a16="http://schemas.microsoft.com/office/drawing/2014/main" id="{21540E89-C039-BE3C-6E19-7F6836C58DD1}"/>
                </a:ext>
              </a:extLst>
            </p:cNvPr>
            <p:cNvGrpSpPr/>
            <p:nvPr/>
          </p:nvGrpSpPr>
          <p:grpSpPr>
            <a:xfrm rot="21196038">
              <a:off x="6013392" y="3154102"/>
              <a:ext cx="401423" cy="136883"/>
              <a:chOff x="5678328" y="4433701"/>
              <a:chExt cx="868680" cy="289560"/>
            </a:xfrm>
          </p:grpSpPr>
          <p:grpSp>
            <p:nvGrpSpPr>
              <p:cNvPr id="488" name="Group 175">
                <a:extLst>
                  <a:ext uri="{FF2B5EF4-FFF2-40B4-BE49-F238E27FC236}">
                    <a16:creationId xmlns:a16="http://schemas.microsoft.com/office/drawing/2014/main" id="{FA80C839-AAF7-FCE4-BCBD-67C2236011DF}"/>
                  </a:ext>
                </a:extLst>
              </p:cNvPr>
              <p:cNvGrpSpPr/>
              <p:nvPr/>
            </p:nvGrpSpPr>
            <p:grpSpPr>
              <a:xfrm>
                <a:off x="5678328" y="4433701"/>
                <a:ext cx="289560" cy="289560"/>
                <a:chOff x="2286000" y="6019800"/>
                <a:chExt cx="609600" cy="609600"/>
              </a:xfrm>
            </p:grpSpPr>
            <p:sp>
              <p:nvSpPr>
                <p:cNvPr id="495" name="Quad Arrow Callout 227">
                  <a:extLst>
                    <a:ext uri="{FF2B5EF4-FFF2-40B4-BE49-F238E27FC236}">
                      <a16:creationId xmlns:a16="http://schemas.microsoft.com/office/drawing/2014/main" id="{E0853237-2E1F-3F49-9D86-EDC35692BC4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ross 495">
                  <a:extLst>
                    <a:ext uri="{FF2B5EF4-FFF2-40B4-BE49-F238E27FC236}">
                      <a16:creationId xmlns:a16="http://schemas.microsoft.com/office/drawing/2014/main" id="{1074811A-43D0-1D03-3A9A-FEB64ED177C7}"/>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9" name="Group 176">
                <a:extLst>
                  <a:ext uri="{FF2B5EF4-FFF2-40B4-BE49-F238E27FC236}">
                    <a16:creationId xmlns:a16="http://schemas.microsoft.com/office/drawing/2014/main" id="{4D764456-C613-65F9-D104-9A9260548CE4}"/>
                  </a:ext>
                </a:extLst>
              </p:cNvPr>
              <p:cNvGrpSpPr/>
              <p:nvPr/>
            </p:nvGrpSpPr>
            <p:grpSpPr>
              <a:xfrm>
                <a:off x="5967888" y="4433701"/>
                <a:ext cx="289560" cy="289560"/>
                <a:chOff x="2286000" y="6019800"/>
                <a:chExt cx="609600" cy="609600"/>
              </a:xfrm>
            </p:grpSpPr>
            <p:sp>
              <p:nvSpPr>
                <p:cNvPr id="493" name="Quad Arrow Callout 225">
                  <a:extLst>
                    <a:ext uri="{FF2B5EF4-FFF2-40B4-BE49-F238E27FC236}">
                      <a16:creationId xmlns:a16="http://schemas.microsoft.com/office/drawing/2014/main" id="{C01A2C34-0DD7-1E49-F51A-A7F7B7236B64}"/>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ross 493">
                  <a:extLst>
                    <a:ext uri="{FF2B5EF4-FFF2-40B4-BE49-F238E27FC236}">
                      <a16:creationId xmlns:a16="http://schemas.microsoft.com/office/drawing/2014/main" id="{AA6B6BAB-7F99-B45B-D862-B4E97CBDE917}"/>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0" name="Group 179">
                <a:extLst>
                  <a:ext uri="{FF2B5EF4-FFF2-40B4-BE49-F238E27FC236}">
                    <a16:creationId xmlns:a16="http://schemas.microsoft.com/office/drawing/2014/main" id="{7B1BE700-D440-4E8B-1CB4-22662CC84B4D}"/>
                  </a:ext>
                </a:extLst>
              </p:cNvPr>
              <p:cNvGrpSpPr/>
              <p:nvPr/>
            </p:nvGrpSpPr>
            <p:grpSpPr>
              <a:xfrm>
                <a:off x="6257448" y="4433701"/>
                <a:ext cx="289560" cy="289560"/>
                <a:chOff x="2286000" y="6019800"/>
                <a:chExt cx="609600" cy="609600"/>
              </a:xfrm>
            </p:grpSpPr>
            <p:sp>
              <p:nvSpPr>
                <p:cNvPr id="491" name="Quad Arrow Callout 223">
                  <a:extLst>
                    <a:ext uri="{FF2B5EF4-FFF2-40B4-BE49-F238E27FC236}">
                      <a16:creationId xmlns:a16="http://schemas.microsoft.com/office/drawing/2014/main" id="{82836E3C-509D-69E3-44A3-1F85144E628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Cross 491">
                  <a:extLst>
                    <a:ext uri="{FF2B5EF4-FFF2-40B4-BE49-F238E27FC236}">
                      <a16:creationId xmlns:a16="http://schemas.microsoft.com/office/drawing/2014/main" id="{5956DE30-F2B6-54C3-B7BC-BCBFD4D0F9C8}"/>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4" name="Group 182">
              <a:extLst>
                <a:ext uri="{FF2B5EF4-FFF2-40B4-BE49-F238E27FC236}">
                  <a16:creationId xmlns:a16="http://schemas.microsoft.com/office/drawing/2014/main" id="{C311E787-7114-2B44-71C9-C97E9FBDF7AF}"/>
                </a:ext>
              </a:extLst>
            </p:cNvPr>
            <p:cNvGrpSpPr/>
            <p:nvPr/>
          </p:nvGrpSpPr>
          <p:grpSpPr>
            <a:xfrm>
              <a:off x="5553997" y="2161818"/>
              <a:ext cx="289560" cy="289560"/>
              <a:chOff x="2286000" y="6019800"/>
              <a:chExt cx="609600" cy="609600"/>
            </a:xfrm>
          </p:grpSpPr>
          <p:sp>
            <p:nvSpPr>
              <p:cNvPr id="486" name="Quad Arrow Callout 218">
                <a:extLst>
                  <a:ext uri="{FF2B5EF4-FFF2-40B4-BE49-F238E27FC236}">
                    <a16:creationId xmlns:a16="http://schemas.microsoft.com/office/drawing/2014/main" id="{41E6B5A0-1E83-6552-D359-A4B7951BC913}"/>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Cross 486">
                <a:extLst>
                  <a:ext uri="{FF2B5EF4-FFF2-40B4-BE49-F238E27FC236}">
                    <a16:creationId xmlns:a16="http://schemas.microsoft.com/office/drawing/2014/main" id="{F0D46BE2-2E6D-2D52-C05C-3A2DEBB3EBDD}"/>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5" name="Group 185">
              <a:extLst>
                <a:ext uri="{FF2B5EF4-FFF2-40B4-BE49-F238E27FC236}">
                  <a16:creationId xmlns:a16="http://schemas.microsoft.com/office/drawing/2014/main" id="{4F18DD07-664E-F01B-9B53-22161CAB6D91}"/>
                </a:ext>
              </a:extLst>
            </p:cNvPr>
            <p:cNvGrpSpPr/>
            <p:nvPr/>
          </p:nvGrpSpPr>
          <p:grpSpPr>
            <a:xfrm>
              <a:off x="5843557" y="2161818"/>
              <a:ext cx="289560" cy="289560"/>
              <a:chOff x="2286000" y="6019800"/>
              <a:chExt cx="609600" cy="609600"/>
            </a:xfrm>
          </p:grpSpPr>
          <p:sp>
            <p:nvSpPr>
              <p:cNvPr id="484" name="Quad Arrow Callout 216">
                <a:extLst>
                  <a:ext uri="{FF2B5EF4-FFF2-40B4-BE49-F238E27FC236}">
                    <a16:creationId xmlns:a16="http://schemas.microsoft.com/office/drawing/2014/main" id="{327A9A10-3301-9D49-A750-B010EE8E722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Cross 484">
                <a:extLst>
                  <a:ext uri="{FF2B5EF4-FFF2-40B4-BE49-F238E27FC236}">
                    <a16:creationId xmlns:a16="http://schemas.microsoft.com/office/drawing/2014/main" id="{2828950C-046D-6343-48C4-4F95F66679C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6" name="Group 465">
              <a:extLst>
                <a:ext uri="{FF2B5EF4-FFF2-40B4-BE49-F238E27FC236}">
                  <a16:creationId xmlns:a16="http://schemas.microsoft.com/office/drawing/2014/main" id="{92C25856-0044-D8D4-8E8A-5DD06C3E237F}"/>
                </a:ext>
              </a:extLst>
            </p:cNvPr>
            <p:cNvGrpSpPr/>
            <p:nvPr/>
          </p:nvGrpSpPr>
          <p:grpSpPr>
            <a:xfrm rot="632463">
              <a:off x="5208431" y="3131504"/>
              <a:ext cx="401423" cy="136883"/>
              <a:chOff x="5678328" y="4433701"/>
              <a:chExt cx="868680" cy="289560"/>
            </a:xfrm>
          </p:grpSpPr>
          <p:grpSp>
            <p:nvGrpSpPr>
              <p:cNvPr id="475" name="Group 175">
                <a:extLst>
                  <a:ext uri="{FF2B5EF4-FFF2-40B4-BE49-F238E27FC236}">
                    <a16:creationId xmlns:a16="http://schemas.microsoft.com/office/drawing/2014/main" id="{79091E1B-6771-F7C4-73D3-A102B6B1BB46}"/>
                  </a:ext>
                </a:extLst>
              </p:cNvPr>
              <p:cNvGrpSpPr/>
              <p:nvPr/>
            </p:nvGrpSpPr>
            <p:grpSpPr>
              <a:xfrm>
                <a:off x="5678328" y="4433701"/>
                <a:ext cx="289560" cy="289560"/>
                <a:chOff x="2286000" y="6019800"/>
                <a:chExt cx="609600" cy="609600"/>
              </a:xfrm>
            </p:grpSpPr>
            <p:sp>
              <p:nvSpPr>
                <p:cNvPr id="482" name="Quad Arrow Callout 214">
                  <a:extLst>
                    <a:ext uri="{FF2B5EF4-FFF2-40B4-BE49-F238E27FC236}">
                      <a16:creationId xmlns:a16="http://schemas.microsoft.com/office/drawing/2014/main" id="{B82F5AA7-296C-D197-BDF4-1A51C7750FF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Cross 482">
                  <a:extLst>
                    <a:ext uri="{FF2B5EF4-FFF2-40B4-BE49-F238E27FC236}">
                      <a16:creationId xmlns:a16="http://schemas.microsoft.com/office/drawing/2014/main" id="{BAF05ABD-C6EF-3A98-10A3-17D9315A89E7}"/>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6" name="Group 176">
                <a:extLst>
                  <a:ext uri="{FF2B5EF4-FFF2-40B4-BE49-F238E27FC236}">
                    <a16:creationId xmlns:a16="http://schemas.microsoft.com/office/drawing/2014/main" id="{C212C2AD-4267-CC17-415A-4E4DC60BB9D6}"/>
                  </a:ext>
                </a:extLst>
              </p:cNvPr>
              <p:cNvGrpSpPr/>
              <p:nvPr/>
            </p:nvGrpSpPr>
            <p:grpSpPr>
              <a:xfrm>
                <a:off x="5967888" y="4433701"/>
                <a:ext cx="289560" cy="289560"/>
                <a:chOff x="2286000" y="6019800"/>
                <a:chExt cx="609600" cy="609600"/>
              </a:xfrm>
            </p:grpSpPr>
            <p:sp>
              <p:nvSpPr>
                <p:cNvPr id="480" name="Quad Arrow Callout 212">
                  <a:extLst>
                    <a:ext uri="{FF2B5EF4-FFF2-40B4-BE49-F238E27FC236}">
                      <a16:creationId xmlns:a16="http://schemas.microsoft.com/office/drawing/2014/main" id="{BFFFB91F-6C8E-9125-3DB0-F3BBB8F9687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Cross 480">
                  <a:extLst>
                    <a:ext uri="{FF2B5EF4-FFF2-40B4-BE49-F238E27FC236}">
                      <a16:creationId xmlns:a16="http://schemas.microsoft.com/office/drawing/2014/main" id="{6BA2F73D-EE2A-EB5A-A869-E3EDA0A76775}"/>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7" name="Group 179">
                <a:extLst>
                  <a:ext uri="{FF2B5EF4-FFF2-40B4-BE49-F238E27FC236}">
                    <a16:creationId xmlns:a16="http://schemas.microsoft.com/office/drawing/2014/main" id="{A9CD87C3-F634-555B-D328-13971595E093}"/>
                  </a:ext>
                </a:extLst>
              </p:cNvPr>
              <p:cNvGrpSpPr/>
              <p:nvPr/>
            </p:nvGrpSpPr>
            <p:grpSpPr>
              <a:xfrm>
                <a:off x="6257448" y="4433701"/>
                <a:ext cx="289560" cy="289560"/>
                <a:chOff x="2286000" y="6019800"/>
                <a:chExt cx="609600" cy="609600"/>
              </a:xfrm>
            </p:grpSpPr>
            <p:sp>
              <p:nvSpPr>
                <p:cNvPr id="478" name="Quad Arrow Callout 210">
                  <a:extLst>
                    <a:ext uri="{FF2B5EF4-FFF2-40B4-BE49-F238E27FC236}">
                      <a16:creationId xmlns:a16="http://schemas.microsoft.com/office/drawing/2014/main" id="{6D7FD044-E693-9346-6552-444B3D79BE3A}"/>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Cross 478">
                  <a:extLst>
                    <a:ext uri="{FF2B5EF4-FFF2-40B4-BE49-F238E27FC236}">
                      <a16:creationId xmlns:a16="http://schemas.microsoft.com/office/drawing/2014/main" id="{155C0278-8CE8-2DF8-8A2E-5104BD012100}"/>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7" name="Group 182">
              <a:extLst>
                <a:ext uri="{FF2B5EF4-FFF2-40B4-BE49-F238E27FC236}">
                  <a16:creationId xmlns:a16="http://schemas.microsoft.com/office/drawing/2014/main" id="{D9A3BE2D-F8C2-2BE2-6A66-CACC4CC8918A}"/>
                </a:ext>
              </a:extLst>
            </p:cNvPr>
            <p:cNvGrpSpPr/>
            <p:nvPr/>
          </p:nvGrpSpPr>
          <p:grpSpPr>
            <a:xfrm>
              <a:off x="5533384" y="2548770"/>
              <a:ext cx="289560" cy="289560"/>
              <a:chOff x="2286000" y="6019800"/>
              <a:chExt cx="609600" cy="609600"/>
            </a:xfrm>
          </p:grpSpPr>
          <p:sp>
            <p:nvSpPr>
              <p:cNvPr id="473" name="Quad Arrow Callout 205">
                <a:extLst>
                  <a:ext uri="{FF2B5EF4-FFF2-40B4-BE49-F238E27FC236}">
                    <a16:creationId xmlns:a16="http://schemas.microsoft.com/office/drawing/2014/main" id="{2FFA53CB-F1E6-43FB-0BE4-780A518E209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Cross 473">
                <a:extLst>
                  <a:ext uri="{FF2B5EF4-FFF2-40B4-BE49-F238E27FC236}">
                    <a16:creationId xmlns:a16="http://schemas.microsoft.com/office/drawing/2014/main" id="{DDD2E412-9F79-5D06-BD26-42CDEB903A10}"/>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8" name="Group 185">
              <a:extLst>
                <a:ext uri="{FF2B5EF4-FFF2-40B4-BE49-F238E27FC236}">
                  <a16:creationId xmlns:a16="http://schemas.microsoft.com/office/drawing/2014/main" id="{E9A523FE-C319-3DA8-C3B3-884C0D5E09CF}"/>
                </a:ext>
              </a:extLst>
            </p:cNvPr>
            <p:cNvGrpSpPr/>
            <p:nvPr/>
          </p:nvGrpSpPr>
          <p:grpSpPr>
            <a:xfrm>
              <a:off x="5822944" y="2548770"/>
              <a:ext cx="289560" cy="289560"/>
              <a:chOff x="2286000" y="6019800"/>
              <a:chExt cx="609600" cy="609600"/>
            </a:xfrm>
          </p:grpSpPr>
          <p:sp>
            <p:nvSpPr>
              <p:cNvPr id="471" name="Quad Arrow Callout 203">
                <a:extLst>
                  <a:ext uri="{FF2B5EF4-FFF2-40B4-BE49-F238E27FC236}">
                    <a16:creationId xmlns:a16="http://schemas.microsoft.com/office/drawing/2014/main" id="{17DF72FA-9DC1-638A-A797-F5EC1D8D6D34}"/>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Cross 471">
                <a:extLst>
                  <a:ext uri="{FF2B5EF4-FFF2-40B4-BE49-F238E27FC236}">
                    <a16:creationId xmlns:a16="http://schemas.microsoft.com/office/drawing/2014/main" id="{03233F1B-C07D-6250-88C2-ACE75692732A}"/>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9" name="Cloud 468">
              <a:extLst>
                <a:ext uri="{FF2B5EF4-FFF2-40B4-BE49-F238E27FC236}">
                  <a16:creationId xmlns:a16="http://schemas.microsoft.com/office/drawing/2014/main" id="{3296761F-0647-A2F9-9A87-1978CB6C14A1}"/>
                </a:ext>
              </a:extLst>
            </p:cNvPr>
            <p:cNvSpPr/>
            <p:nvPr/>
          </p:nvSpPr>
          <p:spPr>
            <a:xfrm>
              <a:off x="5525872" y="1567237"/>
              <a:ext cx="575993" cy="386007"/>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992CC7F4-8B0D-DA9D-8208-D3DF6C6BF90A}"/>
                </a:ext>
              </a:extLst>
            </p:cNvPr>
            <p:cNvSpPr/>
            <p:nvPr/>
          </p:nvSpPr>
          <p:spPr>
            <a:xfrm>
              <a:off x="5704603" y="1630497"/>
              <a:ext cx="223783" cy="1233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7" name="Group 496">
            <a:extLst>
              <a:ext uri="{FF2B5EF4-FFF2-40B4-BE49-F238E27FC236}">
                <a16:creationId xmlns:a16="http://schemas.microsoft.com/office/drawing/2014/main" id="{067FA934-EC5E-E721-3A28-12B7A7EAEE46}"/>
              </a:ext>
            </a:extLst>
          </p:cNvPr>
          <p:cNvGrpSpPr/>
          <p:nvPr/>
        </p:nvGrpSpPr>
        <p:grpSpPr>
          <a:xfrm>
            <a:off x="9399673" y="137627"/>
            <a:ext cx="812577" cy="1404500"/>
            <a:chOff x="6741067" y="1267175"/>
            <a:chExt cx="2147250" cy="4038601"/>
          </a:xfrm>
        </p:grpSpPr>
        <p:sp>
          <p:nvSpPr>
            <p:cNvPr id="498" name="Oval 497">
              <a:extLst>
                <a:ext uri="{FF2B5EF4-FFF2-40B4-BE49-F238E27FC236}">
                  <a16:creationId xmlns:a16="http://schemas.microsoft.com/office/drawing/2014/main" id="{A11F5BD2-C261-1AC5-5842-08FD37A60960}"/>
                </a:ext>
              </a:extLst>
            </p:cNvPr>
            <p:cNvSpPr/>
            <p:nvPr/>
          </p:nvSpPr>
          <p:spPr>
            <a:xfrm rot="3646842">
              <a:off x="7786526" y="4868544"/>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F5CFEF60-9733-85D7-D16D-CA990B523E16}"/>
                </a:ext>
              </a:extLst>
            </p:cNvPr>
            <p:cNvSpPr/>
            <p:nvPr/>
          </p:nvSpPr>
          <p:spPr>
            <a:xfrm rot="6922285">
              <a:off x="7371397" y="4866048"/>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Cloud 499">
              <a:extLst>
                <a:ext uri="{FF2B5EF4-FFF2-40B4-BE49-F238E27FC236}">
                  <a16:creationId xmlns:a16="http://schemas.microsoft.com/office/drawing/2014/main" id="{C46FF9AF-CCF0-56B2-2E76-BD52F672FFFD}"/>
                </a:ext>
              </a:extLst>
            </p:cNvPr>
            <p:cNvSpPr/>
            <p:nvPr/>
          </p:nvSpPr>
          <p:spPr>
            <a:xfrm rot="10205347">
              <a:off x="7989349" y="1456030"/>
              <a:ext cx="645572" cy="1367592"/>
            </a:xfrm>
            <a:prstGeom prst="cloud">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Cloud 500">
              <a:extLst>
                <a:ext uri="{FF2B5EF4-FFF2-40B4-BE49-F238E27FC236}">
                  <a16:creationId xmlns:a16="http://schemas.microsoft.com/office/drawing/2014/main" id="{E1F8B419-1893-32B1-30BC-86AA500728FB}"/>
                </a:ext>
              </a:extLst>
            </p:cNvPr>
            <p:cNvSpPr/>
            <p:nvPr/>
          </p:nvSpPr>
          <p:spPr>
            <a:xfrm>
              <a:off x="7028699" y="1433503"/>
              <a:ext cx="635729" cy="1474257"/>
            </a:xfrm>
            <a:prstGeom prst="cloud">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4E378635-43F0-2E73-457B-7BC89E96F653}"/>
                </a:ext>
              </a:extLst>
            </p:cNvPr>
            <p:cNvSpPr/>
            <p:nvPr/>
          </p:nvSpPr>
          <p:spPr>
            <a:xfrm rot="3770880">
              <a:off x="7927665" y="4531976"/>
              <a:ext cx="560536" cy="34779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A0236A40-B15C-6E45-FE33-F6C95B0C9D3C}"/>
                </a:ext>
              </a:extLst>
            </p:cNvPr>
            <p:cNvSpPr/>
            <p:nvPr/>
          </p:nvSpPr>
          <p:spPr>
            <a:xfrm rot="2706969">
              <a:off x="8451086" y="3438317"/>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AC9A49DF-4155-EA3C-3E24-3BE14A04CF8C}"/>
                </a:ext>
              </a:extLst>
            </p:cNvPr>
            <p:cNvSpPr/>
            <p:nvPr/>
          </p:nvSpPr>
          <p:spPr>
            <a:xfrm rot="6922285">
              <a:off x="6677875" y="3439726"/>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Flowchart: Manual Operation 504">
              <a:extLst>
                <a:ext uri="{FF2B5EF4-FFF2-40B4-BE49-F238E27FC236}">
                  <a16:creationId xmlns:a16="http://schemas.microsoft.com/office/drawing/2014/main" id="{49C18CDA-91E5-721A-9533-7C81A07949A8}"/>
                </a:ext>
              </a:extLst>
            </p:cNvPr>
            <p:cNvSpPr/>
            <p:nvPr/>
          </p:nvSpPr>
          <p:spPr>
            <a:xfrm rot="9035457">
              <a:off x="8123053" y="2589392"/>
              <a:ext cx="567365" cy="1132263"/>
            </a:xfrm>
            <a:prstGeom prst="flowChartManualOperati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Flowchart: Manual Operation 505">
              <a:extLst>
                <a:ext uri="{FF2B5EF4-FFF2-40B4-BE49-F238E27FC236}">
                  <a16:creationId xmlns:a16="http://schemas.microsoft.com/office/drawing/2014/main" id="{940263C0-E29F-2699-44AB-46B31AF96FCC}"/>
                </a:ext>
              </a:extLst>
            </p:cNvPr>
            <p:cNvSpPr/>
            <p:nvPr/>
          </p:nvSpPr>
          <p:spPr>
            <a:xfrm rot="12441478">
              <a:off x="6957247" y="2589804"/>
              <a:ext cx="567365" cy="1151135"/>
            </a:xfrm>
            <a:prstGeom prst="flowChartManualOperati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Flowchart: Manual Operation 506">
              <a:extLst>
                <a:ext uri="{FF2B5EF4-FFF2-40B4-BE49-F238E27FC236}">
                  <a16:creationId xmlns:a16="http://schemas.microsoft.com/office/drawing/2014/main" id="{1F3CD673-4867-6DF3-0681-A06207E01F8E}"/>
                </a:ext>
              </a:extLst>
            </p:cNvPr>
            <p:cNvSpPr/>
            <p:nvPr/>
          </p:nvSpPr>
          <p:spPr>
            <a:xfrm rot="10800000">
              <a:off x="7130653" y="2587844"/>
              <a:ext cx="1377003" cy="2430031"/>
            </a:xfrm>
            <a:prstGeom prst="flowChartManualOperati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Hexagon 507">
              <a:extLst>
                <a:ext uri="{FF2B5EF4-FFF2-40B4-BE49-F238E27FC236}">
                  <a16:creationId xmlns:a16="http://schemas.microsoft.com/office/drawing/2014/main" id="{1015628A-6439-DF15-26E7-1D2C8CB13B1F}"/>
                </a:ext>
              </a:extLst>
            </p:cNvPr>
            <p:cNvSpPr/>
            <p:nvPr/>
          </p:nvSpPr>
          <p:spPr>
            <a:xfrm>
              <a:off x="7660273" y="1435195"/>
              <a:ext cx="317770" cy="252030"/>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91D94DF9-BD0B-A13A-280D-0E20684C1224}"/>
                </a:ext>
              </a:extLst>
            </p:cNvPr>
            <p:cNvSpPr/>
            <p:nvPr/>
          </p:nvSpPr>
          <p:spPr>
            <a:xfrm>
              <a:off x="7508716" y="2112403"/>
              <a:ext cx="584534" cy="97229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F1FF263A-00CF-C241-31FA-24D1FC640697}"/>
                </a:ext>
              </a:extLst>
            </p:cNvPr>
            <p:cNvSpPr/>
            <p:nvPr/>
          </p:nvSpPr>
          <p:spPr>
            <a:xfrm>
              <a:off x="7236580" y="1267175"/>
              <a:ext cx="1165157" cy="15961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Rounded Rectangle 243">
              <a:extLst>
                <a:ext uri="{FF2B5EF4-FFF2-40B4-BE49-F238E27FC236}">
                  <a16:creationId xmlns:a16="http://schemas.microsoft.com/office/drawing/2014/main" id="{F634785E-15A1-B176-B01A-A85783B43920}"/>
                </a:ext>
              </a:extLst>
            </p:cNvPr>
            <p:cNvSpPr/>
            <p:nvPr/>
          </p:nvSpPr>
          <p:spPr>
            <a:xfrm>
              <a:off x="7130656" y="1435195"/>
              <a:ext cx="1377003" cy="25203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2" name="Group 188">
              <a:extLst>
                <a:ext uri="{FF2B5EF4-FFF2-40B4-BE49-F238E27FC236}">
                  <a16:creationId xmlns:a16="http://schemas.microsoft.com/office/drawing/2014/main" id="{51483672-649F-0A10-6FED-D453729507EC}"/>
                </a:ext>
              </a:extLst>
            </p:cNvPr>
            <p:cNvGrpSpPr/>
            <p:nvPr/>
          </p:nvGrpSpPr>
          <p:grpSpPr>
            <a:xfrm>
              <a:off x="7308642" y="1472499"/>
              <a:ext cx="1045520" cy="209104"/>
              <a:chOff x="2286000" y="6019800"/>
              <a:chExt cx="3048000" cy="609600"/>
            </a:xfrm>
          </p:grpSpPr>
          <p:grpSp>
            <p:nvGrpSpPr>
              <p:cNvPr id="566" name="Group 175">
                <a:extLst>
                  <a:ext uri="{FF2B5EF4-FFF2-40B4-BE49-F238E27FC236}">
                    <a16:creationId xmlns:a16="http://schemas.microsoft.com/office/drawing/2014/main" id="{6CACB513-95C1-8DB5-4FE3-17956413D5E1}"/>
                  </a:ext>
                </a:extLst>
              </p:cNvPr>
              <p:cNvGrpSpPr/>
              <p:nvPr/>
            </p:nvGrpSpPr>
            <p:grpSpPr>
              <a:xfrm>
                <a:off x="2286000" y="6019800"/>
                <a:ext cx="609600" cy="609600"/>
                <a:chOff x="2286000" y="6019800"/>
                <a:chExt cx="609600" cy="609600"/>
              </a:xfrm>
            </p:grpSpPr>
            <p:sp>
              <p:nvSpPr>
                <p:cNvPr id="579" name="Quad Arrow Callout 311">
                  <a:extLst>
                    <a:ext uri="{FF2B5EF4-FFF2-40B4-BE49-F238E27FC236}">
                      <a16:creationId xmlns:a16="http://schemas.microsoft.com/office/drawing/2014/main" id="{83FC2290-A4E2-3B8E-412E-7880D4B576B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Cross 579">
                  <a:extLst>
                    <a:ext uri="{FF2B5EF4-FFF2-40B4-BE49-F238E27FC236}">
                      <a16:creationId xmlns:a16="http://schemas.microsoft.com/office/drawing/2014/main" id="{E04D4E03-871F-B0E1-FCB3-83942278EBB7}"/>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7" name="Group 176">
                <a:extLst>
                  <a:ext uri="{FF2B5EF4-FFF2-40B4-BE49-F238E27FC236}">
                    <a16:creationId xmlns:a16="http://schemas.microsoft.com/office/drawing/2014/main" id="{6E6CA0B0-802F-9765-0E23-EB95FE3E5841}"/>
                  </a:ext>
                </a:extLst>
              </p:cNvPr>
              <p:cNvGrpSpPr/>
              <p:nvPr/>
            </p:nvGrpSpPr>
            <p:grpSpPr>
              <a:xfrm>
                <a:off x="2895600" y="6019800"/>
                <a:ext cx="609600" cy="609600"/>
                <a:chOff x="2286000" y="6019800"/>
                <a:chExt cx="609600" cy="609600"/>
              </a:xfrm>
            </p:grpSpPr>
            <p:sp>
              <p:nvSpPr>
                <p:cNvPr id="577" name="Quad Arrow Callout 309">
                  <a:extLst>
                    <a:ext uri="{FF2B5EF4-FFF2-40B4-BE49-F238E27FC236}">
                      <a16:creationId xmlns:a16="http://schemas.microsoft.com/office/drawing/2014/main" id="{70A6850C-DC45-3DC5-F14D-E074639B780A}"/>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Cross 577">
                  <a:extLst>
                    <a:ext uri="{FF2B5EF4-FFF2-40B4-BE49-F238E27FC236}">
                      <a16:creationId xmlns:a16="http://schemas.microsoft.com/office/drawing/2014/main" id="{D3CC13DC-59F9-1751-73F4-113E60313E67}"/>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8" name="Group 179">
                <a:extLst>
                  <a:ext uri="{FF2B5EF4-FFF2-40B4-BE49-F238E27FC236}">
                    <a16:creationId xmlns:a16="http://schemas.microsoft.com/office/drawing/2014/main" id="{1660B2BC-3744-54F7-E306-961D98EC784A}"/>
                  </a:ext>
                </a:extLst>
              </p:cNvPr>
              <p:cNvGrpSpPr/>
              <p:nvPr/>
            </p:nvGrpSpPr>
            <p:grpSpPr>
              <a:xfrm>
                <a:off x="3505200" y="6019800"/>
                <a:ext cx="609600" cy="609600"/>
                <a:chOff x="2286000" y="6019800"/>
                <a:chExt cx="609600" cy="609600"/>
              </a:xfrm>
            </p:grpSpPr>
            <p:sp>
              <p:nvSpPr>
                <p:cNvPr id="575" name="Quad Arrow Callout 307">
                  <a:extLst>
                    <a:ext uri="{FF2B5EF4-FFF2-40B4-BE49-F238E27FC236}">
                      <a16:creationId xmlns:a16="http://schemas.microsoft.com/office/drawing/2014/main" id="{21809AE0-1D81-8BE3-D6B8-C3C2A0422D8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Cross 575">
                  <a:extLst>
                    <a:ext uri="{FF2B5EF4-FFF2-40B4-BE49-F238E27FC236}">
                      <a16:creationId xmlns:a16="http://schemas.microsoft.com/office/drawing/2014/main" id="{493032B0-56C8-6ACD-1DEB-C3C8F6AA8E7F}"/>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9" name="Group 182">
                <a:extLst>
                  <a:ext uri="{FF2B5EF4-FFF2-40B4-BE49-F238E27FC236}">
                    <a16:creationId xmlns:a16="http://schemas.microsoft.com/office/drawing/2014/main" id="{69332EB6-6ACF-03D8-D07F-25D845B81B3A}"/>
                  </a:ext>
                </a:extLst>
              </p:cNvPr>
              <p:cNvGrpSpPr/>
              <p:nvPr/>
            </p:nvGrpSpPr>
            <p:grpSpPr>
              <a:xfrm>
                <a:off x="4114800" y="6019800"/>
                <a:ext cx="609600" cy="609600"/>
                <a:chOff x="2286000" y="6019800"/>
                <a:chExt cx="609600" cy="609600"/>
              </a:xfrm>
            </p:grpSpPr>
            <p:sp>
              <p:nvSpPr>
                <p:cNvPr id="573" name="Quad Arrow Callout 305">
                  <a:extLst>
                    <a:ext uri="{FF2B5EF4-FFF2-40B4-BE49-F238E27FC236}">
                      <a16:creationId xmlns:a16="http://schemas.microsoft.com/office/drawing/2014/main" id="{C6B247A0-D8FC-2FCE-CB54-C2E8C408838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Cross 573">
                  <a:extLst>
                    <a:ext uri="{FF2B5EF4-FFF2-40B4-BE49-F238E27FC236}">
                      <a16:creationId xmlns:a16="http://schemas.microsoft.com/office/drawing/2014/main" id="{9F16183B-BFED-364E-66D5-0E1477350FE5}"/>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0" name="Group 185">
                <a:extLst>
                  <a:ext uri="{FF2B5EF4-FFF2-40B4-BE49-F238E27FC236}">
                    <a16:creationId xmlns:a16="http://schemas.microsoft.com/office/drawing/2014/main" id="{85726A0D-AD73-7374-279F-D93F3144BBE4}"/>
                  </a:ext>
                </a:extLst>
              </p:cNvPr>
              <p:cNvGrpSpPr/>
              <p:nvPr/>
            </p:nvGrpSpPr>
            <p:grpSpPr>
              <a:xfrm>
                <a:off x="4724400" y="6019800"/>
                <a:ext cx="609600" cy="609600"/>
                <a:chOff x="2286000" y="6019800"/>
                <a:chExt cx="609600" cy="609600"/>
              </a:xfrm>
            </p:grpSpPr>
            <p:sp>
              <p:nvSpPr>
                <p:cNvPr id="571" name="Quad Arrow Callout 303">
                  <a:extLst>
                    <a:ext uri="{FF2B5EF4-FFF2-40B4-BE49-F238E27FC236}">
                      <a16:creationId xmlns:a16="http://schemas.microsoft.com/office/drawing/2014/main" id="{2A9A5BE8-9E1B-0DC4-A77F-297B852B07B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Cross 571">
                  <a:extLst>
                    <a:ext uri="{FF2B5EF4-FFF2-40B4-BE49-F238E27FC236}">
                      <a16:creationId xmlns:a16="http://schemas.microsoft.com/office/drawing/2014/main" id="{0431FB3E-686A-3DBB-D92E-FB9D20536711}"/>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3" name="Group 188">
              <a:extLst>
                <a:ext uri="{FF2B5EF4-FFF2-40B4-BE49-F238E27FC236}">
                  <a16:creationId xmlns:a16="http://schemas.microsoft.com/office/drawing/2014/main" id="{05955F8B-8310-CAAF-B4D4-FC6098D0F922}"/>
                </a:ext>
              </a:extLst>
            </p:cNvPr>
            <p:cNvGrpSpPr/>
            <p:nvPr/>
          </p:nvGrpSpPr>
          <p:grpSpPr>
            <a:xfrm>
              <a:off x="7252410" y="4786608"/>
              <a:ext cx="1099266" cy="219853"/>
              <a:chOff x="2286000" y="6019800"/>
              <a:chExt cx="3048000" cy="609600"/>
            </a:xfrm>
          </p:grpSpPr>
          <p:grpSp>
            <p:nvGrpSpPr>
              <p:cNvPr id="551" name="Group 175">
                <a:extLst>
                  <a:ext uri="{FF2B5EF4-FFF2-40B4-BE49-F238E27FC236}">
                    <a16:creationId xmlns:a16="http://schemas.microsoft.com/office/drawing/2014/main" id="{54743AF8-82B3-BCB9-92C0-6F4C4C738D36}"/>
                  </a:ext>
                </a:extLst>
              </p:cNvPr>
              <p:cNvGrpSpPr/>
              <p:nvPr/>
            </p:nvGrpSpPr>
            <p:grpSpPr>
              <a:xfrm>
                <a:off x="2286000" y="6019800"/>
                <a:ext cx="609600" cy="609600"/>
                <a:chOff x="2286000" y="6019800"/>
                <a:chExt cx="609600" cy="609600"/>
              </a:xfrm>
            </p:grpSpPr>
            <p:sp>
              <p:nvSpPr>
                <p:cNvPr id="564" name="Quad Arrow Callout 296">
                  <a:extLst>
                    <a:ext uri="{FF2B5EF4-FFF2-40B4-BE49-F238E27FC236}">
                      <a16:creationId xmlns:a16="http://schemas.microsoft.com/office/drawing/2014/main" id="{81C07459-E023-F6CE-07CA-679F1C54CF18}"/>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Cross 564">
                  <a:extLst>
                    <a:ext uri="{FF2B5EF4-FFF2-40B4-BE49-F238E27FC236}">
                      <a16:creationId xmlns:a16="http://schemas.microsoft.com/office/drawing/2014/main" id="{EF5F43C8-94F9-8CAB-218A-F1509DA12C35}"/>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2" name="Group 176">
                <a:extLst>
                  <a:ext uri="{FF2B5EF4-FFF2-40B4-BE49-F238E27FC236}">
                    <a16:creationId xmlns:a16="http://schemas.microsoft.com/office/drawing/2014/main" id="{B4367597-CE61-7390-3264-B712EE1AD7E8}"/>
                  </a:ext>
                </a:extLst>
              </p:cNvPr>
              <p:cNvGrpSpPr/>
              <p:nvPr/>
            </p:nvGrpSpPr>
            <p:grpSpPr>
              <a:xfrm>
                <a:off x="2895600" y="6019800"/>
                <a:ext cx="609600" cy="609600"/>
                <a:chOff x="2286000" y="6019800"/>
                <a:chExt cx="609600" cy="609600"/>
              </a:xfrm>
            </p:grpSpPr>
            <p:sp>
              <p:nvSpPr>
                <p:cNvPr id="562" name="Quad Arrow Callout 294">
                  <a:extLst>
                    <a:ext uri="{FF2B5EF4-FFF2-40B4-BE49-F238E27FC236}">
                      <a16:creationId xmlns:a16="http://schemas.microsoft.com/office/drawing/2014/main" id="{DA7A0317-5C79-0EE0-B131-8BDACF9E8652}"/>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Cross 562">
                  <a:extLst>
                    <a:ext uri="{FF2B5EF4-FFF2-40B4-BE49-F238E27FC236}">
                      <a16:creationId xmlns:a16="http://schemas.microsoft.com/office/drawing/2014/main" id="{47749329-A4D1-B9FD-5688-CD59AB2F5F70}"/>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3" name="Group 179">
                <a:extLst>
                  <a:ext uri="{FF2B5EF4-FFF2-40B4-BE49-F238E27FC236}">
                    <a16:creationId xmlns:a16="http://schemas.microsoft.com/office/drawing/2014/main" id="{0ED7FCED-28EF-7521-1F00-ADC9DD9B18C2}"/>
                  </a:ext>
                </a:extLst>
              </p:cNvPr>
              <p:cNvGrpSpPr/>
              <p:nvPr/>
            </p:nvGrpSpPr>
            <p:grpSpPr>
              <a:xfrm>
                <a:off x="3505200" y="6019800"/>
                <a:ext cx="609600" cy="609600"/>
                <a:chOff x="2286000" y="6019800"/>
                <a:chExt cx="609600" cy="609600"/>
              </a:xfrm>
            </p:grpSpPr>
            <p:sp>
              <p:nvSpPr>
                <p:cNvPr id="560" name="Quad Arrow Callout 292">
                  <a:extLst>
                    <a:ext uri="{FF2B5EF4-FFF2-40B4-BE49-F238E27FC236}">
                      <a16:creationId xmlns:a16="http://schemas.microsoft.com/office/drawing/2014/main" id="{227B0CDD-8F33-0639-B564-6A60877FE995}"/>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Cross 560">
                  <a:extLst>
                    <a:ext uri="{FF2B5EF4-FFF2-40B4-BE49-F238E27FC236}">
                      <a16:creationId xmlns:a16="http://schemas.microsoft.com/office/drawing/2014/main" id="{6DD10025-702B-AE5C-8EBA-F256F20A81C5}"/>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4" name="Group 182">
                <a:extLst>
                  <a:ext uri="{FF2B5EF4-FFF2-40B4-BE49-F238E27FC236}">
                    <a16:creationId xmlns:a16="http://schemas.microsoft.com/office/drawing/2014/main" id="{B4FFF8CF-F387-A0B2-7B2E-531D26AC9968}"/>
                  </a:ext>
                </a:extLst>
              </p:cNvPr>
              <p:cNvGrpSpPr/>
              <p:nvPr/>
            </p:nvGrpSpPr>
            <p:grpSpPr>
              <a:xfrm>
                <a:off x="4114800" y="6019800"/>
                <a:ext cx="609600" cy="609600"/>
                <a:chOff x="2286000" y="6019800"/>
                <a:chExt cx="609600" cy="609600"/>
              </a:xfrm>
            </p:grpSpPr>
            <p:sp>
              <p:nvSpPr>
                <p:cNvPr id="558" name="Quad Arrow Callout 290">
                  <a:extLst>
                    <a:ext uri="{FF2B5EF4-FFF2-40B4-BE49-F238E27FC236}">
                      <a16:creationId xmlns:a16="http://schemas.microsoft.com/office/drawing/2014/main" id="{A1C9434D-84FB-6FBD-5586-5A3430571DD9}"/>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Cross 558">
                  <a:extLst>
                    <a:ext uri="{FF2B5EF4-FFF2-40B4-BE49-F238E27FC236}">
                      <a16:creationId xmlns:a16="http://schemas.microsoft.com/office/drawing/2014/main" id="{5B559BD3-C161-60F3-3FF2-E9E9F8B563C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5" name="Group 185">
                <a:extLst>
                  <a:ext uri="{FF2B5EF4-FFF2-40B4-BE49-F238E27FC236}">
                    <a16:creationId xmlns:a16="http://schemas.microsoft.com/office/drawing/2014/main" id="{998C97C0-FC79-326E-CC76-4F22BB332709}"/>
                  </a:ext>
                </a:extLst>
              </p:cNvPr>
              <p:cNvGrpSpPr/>
              <p:nvPr/>
            </p:nvGrpSpPr>
            <p:grpSpPr>
              <a:xfrm>
                <a:off x="4724400" y="6019800"/>
                <a:ext cx="609600" cy="609600"/>
                <a:chOff x="2286000" y="6019800"/>
                <a:chExt cx="609600" cy="609600"/>
              </a:xfrm>
            </p:grpSpPr>
            <p:sp>
              <p:nvSpPr>
                <p:cNvPr id="556" name="Quad Arrow Callout 288">
                  <a:extLst>
                    <a:ext uri="{FF2B5EF4-FFF2-40B4-BE49-F238E27FC236}">
                      <a16:creationId xmlns:a16="http://schemas.microsoft.com/office/drawing/2014/main" id="{5B3FC867-80A6-5B1F-1E76-9D99DB2E33D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Cross 556">
                  <a:extLst>
                    <a:ext uri="{FF2B5EF4-FFF2-40B4-BE49-F238E27FC236}">
                      <a16:creationId xmlns:a16="http://schemas.microsoft.com/office/drawing/2014/main" id="{0CE63FA4-56B1-5788-7E72-B4AE4AE2423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4" name="Group 513">
              <a:extLst>
                <a:ext uri="{FF2B5EF4-FFF2-40B4-BE49-F238E27FC236}">
                  <a16:creationId xmlns:a16="http://schemas.microsoft.com/office/drawing/2014/main" id="{8DF63005-A1BB-5A4C-01E8-A9061C81BCC0}"/>
                </a:ext>
              </a:extLst>
            </p:cNvPr>
            <p:cNvGrpSpPr/>
            <p:nvPr/>
          </p:nvGrpSpPr>
          <p:grpSpPr>
            <a:xfrm>
              <a:off x="7555668" y="2761995"/>
              <a:ext cx="501583" cy="668414"/>
              <a:chOff x="7418047" y="2743879"/>
              <a:chExt cx="770801" cy="1027176"/>
            </a:xfrm>
          </p:grpSpPr>
          <p:grpSp>
            <p:nvGrpSpPr>
              <p:cNvPr id="521" name="Group 520">
                <a:extLst>
                  <a:ext uri="{FF2B5EF4-FFF2-40B4-BE49-F238E27FC236}">
                    <a16:creationId xmlns:a16="http://schemas.microsoft.com/office/drawing/2014/main" id="{8FD6129E-D8F7-93B9-521E-4EEE86959F40}"/>
                  </a:ext>
                </a:extLst>
              </p:cNvPr>
              <p:cNvGrpSpPr/>
              <p:nvPr/>
            </p:nvGrpSpPr>
            <p:grpSpPr>
              <a:xfrm rot="16200000">
                <a:off x="7184904" y="2981638"/>
                <a:ext cx="754428" cy="288141"/>
                <a:chOff x="5678328" y="4433701"/>
                <a:chExt cx="868680" cy="289560"/>
              </a:xfrm>
            </p:grpSpPr>
            <p:grpSp>
              <p:nvGrpSpPr>
                <p:cNvPr id="542" name="Group 175">
                  <a:extLst>
                    <a:ext uri="{FF2B5EF4-FFF2-40B4-BE49-F238E27FC236}">
                      <a16:creationId xmlns:a16="http://schemas.microsoft.com/office/drawing/2014/main" id="{D38951EF-093A-BB06-CEDC-6060F5032CE0}"/>
                    </a:ext>
                  </a:extLst>
                </p:cNvPr>
                <p:cNvGrpSpPr/>
                <p:nvPr/>
              </p:nvGrpSpPr>
              <p:grpSpPr>
                <a:xfrm>
                  <a:off x="5678328" y="4433701"/>
                  <a:ext cx="289560" cy="289560"/>
                  <a:chOff x="2286000" y="6019800"/>
                  <a:chExt cx="609600" cy="609600"/>
                </a:xfrm>
              </p:grpSpPr>
              <p:sp>
                <p:nvSpPr>
                  <p:cNvPr id="549" name="Quad Arrow Callout 281">
                    <a:extLst>
                      <a:ext uri="{FF2B5EF4-FFF2-40B4-BE49-F238E27FC236}">
                        <a16:creationId xmlns:a16="http://schemas.microsoft.com/office/drawing/2014/main" id="{0091820F-F3EC-B979-376F-0A5CC9499B8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Cross 549">
                    <a:extLst>
                      <a:ext uri="{FF2B5EF4-FFF2-40B4-BE49-F238E27FC236}">
                        <a16:creationId xmlns:a16="http://schemas.microsoft.com/office/drawing/2014/main" id="{942F38E8-EC3B-4815-594D-66E23D926688}"/>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3" name="Group 176">
                  <a:extLst>
                    <a:ext uri="{FF2B5EF4-FFF2-40B4-BE49-F238E27FC236}">
                      <a16:creationId xmlns:a16="http://schemas.microsoft.com/office/drawing/2014/main" id="{55207CEA-B6E3-AF62-7724-528A75334479}"/>
                    </a:ext>
                  </a:extLst>
                </p:cNvPr>
                <p:cNvGrpSpPr/>
                <p:nvPr/>
              </p:nvGrpSpPr>
              <p:grpSpPr>
                <a:xfrm>
                  <a:off x="5967888" y="4433701"/>
                  <a:ext cx="289560" cy="289560"/>
                  <a:chOff x="2286000" y="6019800"/>
                  <a:chExt cx="609600" cy="609600"/>
                </a:xfrm>
              </p:grpSpPr>
              <p:sp>
                <p:nvSpPr>
                  <p:cNvPr id="547" name="Quad Arrow Callout 279">
                    <a:extLst>
                      <a:ext uri="{FF2B5EF4-FFF2-40B4-BE49-F238E27FC236}">
                        <a16:creationId xmlns:a16="http://schemas.microsoft.com/office/drawing/2014/main" id="{BFA8BCF9-9316-D98E-3FDB-AA0B16B7156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Cross 547">
                    <a:extLst>
                      <a:ext uri="{FF2B5EF4-FFF2-40B4-BE49-F238E27FC236}">
                        <a16:creationId xmlns:a16="http://schemas.microsoft.com/office/drawing/2014/main" id="{4212738F-97E1-2C64-8DAD-8380BE04C084}"/>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4" name="Group 179">
                  <a:extLst>
                    <a:ext uri="{FF2B5EF4-FFF2-40B4-BE49-F238E27FC236}">
                      <a16:creationId xmlns:a16="http://schemas.microsoft.com/office/drawing/2014/main" id="{06CEBF5D-1403-60B0-ED3C-48972E2D26D5}"/>
                    </a:ext>
                  </a:extLst>
                </p:cNvPr>
                <p:cNvGrpSpPr/>
                <p:nvPr/>
              </p:nvGrpSpPr>
              <p:grpSpPr>
                <a:xfrm>
                  <a:off x="6257448" y="4433701"/>
                  <a:ext cx="289560" cy="289560"/>
                  <a:chOff x="2286000" y="6019800"/>
                  <a:chExt cx="609600" cy="609600"/>
                </a:xfrm>
              </p:grpSpPr>
              <p:sp>
                <p:nvSpPr>
                  <p:cNvPr id="545" name="Quad Arrow Callout 277">
                    <a:extLst>
                      <a:ext uri="{FF2B5EF4-FFF2-40B4-BE49-F238E27FC236}">
                        <a16:creationId xmlns:a16="http://schemas.microsoft.com/office/drawing/2014/main" id="{09C5EDBA-6290-0491-3F5B-F32AB4F9019A}"/>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Cross 545">
                    <a:extLst>
                      <a:ext uri="{FF2B5EF4-FFF2-40B4-BE49-F238E27FC236}">
                        <a16:creationId xmlns:a16="http://schemas.microsoft.com/office/drawing/2014/main" id="{F8C380E2-6586-6979-AEF4-B0D86BB5EC67}"/>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2" name="Group 521">
                <a:extLst>
                  <a:ext uri="{FF2B5EF4-FFF2-40B4-BE49-F238E27FC236}">
                    <a16:creationId xmlns:a16="http://schemas.microsoft.com/office/drawing/2014/main" id="{F65210C0-84EC-D695-BBD8-E54D2E6EBB4C}"/>
                  </a:ext>
                </a:extLst>
              </p:cNvPr>
              <p:cNvGrpSpPr/>
              <p:nvPr/>
            </p:nvGrpSpPr>
            <p:grpSpPr>
              <a:xfrm rot="16200000">
                <a:off x="7667564" y="2977022"/>
                <a:ext cx="754428" cy="288141"/>
                <a:chOff x="5678328" y="4433701"/>
                <a:chExt cx="868680" cy="289560"/>
              </a:xfrm>
            </p:grpSpPr>
            <p:grpSp>
              <p:nvGrpSpPr>
                <p:cNvPr id="533" name="Group 175">
                  <a:extLst>
                    <a:ext uri="{FF2B5EF4-FFF2-40B4-BE49-F238E27FC236}">
                      <a16:creationId xmlns:a16="http://schemas.microsoft.com/office/drawing/2014/main" id="{3C51EF1A-06F6-4F3D-81CB-FDD2E908DF69}"/>
                    </a:ext>
                  </a:extLst>
                </p:cNvPr>
                <p:cNvGrpSpPr/>
                <p:nvPr/>
              </p:nvGrpSpPr>
              <p:grpSpPr>
                <a:xfrm>
                  <a:off x="5678328" y="4433701"/>
                  <a:ext cx="289560" cy="289560"/>
                  <a:chOff x="2286000" y="6019800"/>
                  <a:chExt cx="609600" cy="609600"/>
                </a:xfrm>
              </p:grpSpPr>
              <p:sp>
                <p:nvSpPr>
                  <p:cNvPr id="540" name="Quad Arrow Callout 272">
                    <a:extLst>
                      <a:ext uri="{FF2B5EF4-FFF2-40B4-BE49-F238E27FC236}">
                        <a16:creationId xmlns:a16="http://schemas.microsoft.com/office/drawing/2014/main" id="{0AEB43C1-44D5-1FE9-F8A4-23D70257C0E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Cross 540">
                    <a:extLst>
                      <a:ext uri="{FF2B5EF4-FFF2-40B4-BE49-F238E27FC236}">
                        <a16:creationId xmlns:a16="http://schemas.microsoft.com/office/drawing/2014/main" id="{E0CB6DF5-5C9A-1E44-1F09-759D5F732822}"/>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176">
                  <a:extLst>
                    <a:ext uri="{FF2B5EF4-FFF2-40B4-BE49-F238E27FC236}">
                      <a16:creationId xmlns:a16="http://schemas.microsoft.com/office/drawing/2014/main" id="{7B0AF5A3-0A68-8D78-9566-9AB5F9039A1F}"/>
                    </a:ext>
                  </a:extLst>
                </p:cNvPr>
                <p:cNvGrpSpPr/>
                <p:nvPr/>
              </p:nvGrpSpPr>
              <p:grpSpPr>
                <a:xfrm>
                  <a:off x="5967888" y="4433701"/>
                  <a:ext cx="289560" cy="289560"/>
                  <a:chOff x="2286000" y="6019800"/>
                  <a:chExt cx="609600" cy="609600"/>
                </a:xfrm>
              </p:grpSpPr>
              <p:sp>
                <p:nvSpPr>
                  <p:cNvPr id="538" name="Quad Arrow Callout 270">
                    <a:extLst>
                      <a:ext uri="{FF2B5EF4-FFF2-40B4-BE49-F238E27FC236}">
                        <a16:creationId xmlns:a16="http://schemas.microsoft.com/office/drawing/2014/main" id="{6E41CE3E-3A3A-162C-2A2F-5095F6F26A1A}"/>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Cross 538">
                    <a:extLst>
                      <a:ext uri="{FF2B5EF4-FFF2-40B4-BE49-F238E27FC236}">
                        <a16:creationId xmlns:a16="http://schemas.microsoft.com/office/drawing/2014/main" id="{C7E5E2C8-4114-FD3D-3194-D59766547A27}"/>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 179">
                  <a:extLst>
                    <a:ext uri="{FF2B5EF4-FFF2-40B4-BE49-F238E27FC236}">
                      <a16:creationId xmlns:a16="http://schemas.microsoft.com/office/drawing/2014/main" id="{93A3879B-DC1A-8BEC-1564-B2957AEB2531}"/>
                    </a:ext>
                  </a:extLst>
                </p:cNvPr>
                <p:cNvGrpSpPr/>
                <p:nvPr/>
              </p:nvGrpSpPr>
              <p:grpSpPr>
                <a:xfrm>
                  <a:off x="6257448" y="4433701"/>
                  <a:ext cx="289560" cy="289560"/>
                  <a:chOff x="2286000" y="6019800"/>
                  <a:chExt cx="609600" cy="609600"/>
                </a:xfrm>
              </p:grpSpPr>
              <p:sp>
                <p:nvSpPr>
                  <p:cNvPr id="536" name="Quad Arrow Callout 268">
                    <a:extLst>
                      <a:ext uri="{FF2B5EF4-FFF2-40B4-BE49-F238E27FC236}">
                        <a16:creationId xmlns:a16="http://schemas.microsoft.com/office/drawing/2014/main" id="{A6892B5E-CF1D-E02B-0FDB-D679315CD6B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Cross 536">
                    <a:extLst>
                      <a:ext uri="{FF2B5EF4-FFF2-40B4-BE49-F238E27FC236}">
                        <a16:creationId xmlns:a16="http://schemas.microsoft.com/office/drawing/2014/main" id="{34E129DA-4491-0FC9-206E-5EA473D64D05}"/>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3" name="Group 522">
                <a:extLst>
                  <a:ext uri="{FF2B5EF4-FFF2-40B4-BE49-F238E27FC236}">
                    <a16:creationId xmlns:a16="http://schemas.microsoft.com/office/drawing/2014/main" id="{BD74513A-7A92-8A66-3737-2037066DAB90}"/>
                  </a:ext>
                </a:extLst>
              </p:cNvPr>
              <p:cNvGrpSpPr/>
              <p:nvPr/>
            </p:nvGrpSpPr>
            <p:grpSpPr>
              <a:xfrm>
                <a:off x="7423769" y="3482914"/>
                <a:ext cx="754428" cy="288141"/>
                <a:chOff x="5678328" y="4433701"/>
                <a:chExt cx="868680" cy="289560"/>
              </a:xfrm>
            </p:grpSpPr>
            <p:grpSp>
              <p:nvGrpSpPr>
                <p:cNvPr id="524" name="Group 175">
                  <a:extLst>
                    <a:ext uri="{FF2B5EF4-FFF2-40B4-BE49-F238E27FC236}">
                      <a16:creationId xmlns:a16="http://schemas.microsoft.com/office/drawing/2014/main" id="{3ED04D3D-77DC-DCD5-DEDC-67D59FEB009B}"/>
                    </a:ext>
                  </a:extLst>
                </p:cNvPr>
                <p:cNvGrpSpPr/>
                <p:nvPr/>
              </p:nvGrpSpPr>
              <p:grpSpPr>
                <a:xfrm>
                  <a:off x="5678328" y="4433701"/>
                  <a:ext cx="289560" cy="289560"/>
                  <a:chOff x="2286000" y="6019800"/>
                  <a:chExt cx="609600" cy="609600"/>
                </a:xfrm>
              </p:grpSpPr>
              <p:sp>
                <p:nvSpPr>
                  <p:cNvPr id="531" name="Quad Arrow Callout 263">
                    <a:extLst>
                      <a:ext uri="{FF2B5EF4-FFF2-40B4-BE49-F238E27FC236}">
                        <a16:creationId xmlns:a16="http://schemas.microsoft.com/office/drawing/2014/main" id="{4E7FEB75-70C7-C8B6-8173-AB41A1D736A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Cross 531">
                    <a:extLst>
                      <a:ext uri="{FF2B5EF4-FFF2-40B4-BE49-F238E27FC236}">
                        <a16:creationId xmlns:a16="http://schemas.microsoft.com/office/drawing/2014/main" id="{4538483C-9EA5-D048-226A-DD3E5BF6E850}"/>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5" name="Group 176">
                  <a:extLst>
                    <a:ext uri="{FF2B5EF4-FFF2-40B4-BE49-F238E27FC236}">
                      <a16:creationId xmlns:a16="http://schemas.microsoft.com/office/drawing/2014/main" id="{91D67747-BD34-B0C8-6E2D-A4DEEA715638}"/>
                    </a:ext>
                  </a:extLst>
                </p:cNvPr>
                <p:cNvGrpSpPr/>
                <p:nvPr/>
              </p:nvGrpSpPr>
              <p:grpSpPr>
                <a:xfrm>
                  <a:off x="5967888" y="4433701"/>
                  <a:ext cx="289560" cy="289560"/>
                  <a:chOff x="2286000" y="6019800"/>
                  <a:chExt cx="609600" cy="609600"/>
                </a:xfrm>
              </p:grpSpPr>
              <p:sp>
                <p:nvSpPr>
                  <p:cNvPr id="529" name="Quad Arrow Callout 261">
                    <a:extLst>
                      <a:ext uri="{FF2B5EF4-FFF2-40B4-BE49-F238E27FC236}">
                        <a16:creationId xmlns:a16="http://schemas.microsoft.com/office/drawing/2014/main" id="{4D730878-ADAE-C174-607F-0A292CF6C1F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Cross 529">
                    <a:extLst>
                      <a:ext uri="{FF2B5EF4-FFF2-40B4-BE49-F238E27FC236}">
                        <a16:creationId xmlns:a16="http://schemas.microsoft.com/office/drawing/2014/main" id="{5816CB65-139E-C990-5588-BE01DF707167}"/>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6" name="Group 179">
                  <a:extLst>
                    <a:ext uri="{FF2B5EF4-FFF2-40B4-BE49-F238E27FC236}">
                      <a16:creationId xmlns:a16="http://schemas.microsoft.com/office/drawing/2014/main" id="{036B4749-6CBA-4CAB-6074-BCC12738A359}"/>
                    </a:ext>
                  </a:extLst>
                </p:cNvPr>
                <p:cNvGrpSpPr/>
                <p:nvPr/>
              </p:nvGrpSpPr>
              <p:grpSpPr>
                <a:xfrm>
                  <a:off x="6257448" y="4433701"/>
                  <a:ext cx="289560" cy="289560"/>
                  <a:chOff x="2286000" y="6019800"/>
                  <a:chExt cx="609600" cy="609600"/>
                </a:xfrm>
              </p:grpSpPr>
              <p:sp>
                <p:nvSpPr>
                  <p:cNvPr id="527" name="Quad Arrow Callout 259">
                    <a:extLst>
                      <a:ext uri="{FF2B5EF4-FFF2-40B4-BE49-F238E27FC236}">
                        <a16:creationId xmlns:a16="http://schemas.microsoft.com/office/drawing/2014/main" id="{2B1DA9AB-C953-F07C-C29B-766968F7BAB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Cross 527">
                    <a:extLst>
                      <a:ext uri="{FF2B5EF4-FFF2-40B4-BE49-F238E27FC236}">
                        <a16:creationId xmlns:a16="http://schemas.microsoft.com/office/drawing/2014/main" id="{3CDE01E3-0D04-19A2-3420-EBFBCD6F4BF2}"/>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15" name="Cloud 514">
              <a:extLst>
                <a:ext uri="{FF2B5EF4-FFF2-40B4-BE49-F238E27FC236}">
                  <a16:creationId xmlns:a16="http://schemas.microsoft.com/office/drawing/2014/main" id="{0F72AD76-E332-A6EA-76AA-3E9BDC47EAD3}"/>
                </a:ext>
              </a:extLst>
            </p:cNvPr>
            <p:cNvSpPr/>
            <p:nvPr/>
          </p:nvSpPr>
          <p:spPr>
            <a:xfrm>
              <a:off x="7446002" y="2388430"/>
              <a:ext cx="692290" cy="665458"/>
            </a:xfrm>
            <a:prstGeom prst="cloud">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AC4AF22C-8F24-8881-9E82-B3B6F4105BB1}"/>
                </a:ext>
              </a:extLst>
            </p:cNvPr>
            <p:cNvSpPr/>
            <p:nvPr/>
          </p:nvSpPr>
          <p:spPr>
            <a:xfrm>
              <a:off x="7658064" y="2498186"/>
              <a:ext cx="277162" cy="1297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Rounded Rectangle 249">
              <a:extLst>
                <a:ext uri="{FF2B5EF4-FFF2-40B4-BE49-F238E27FC236}">
                  <a16:creationId xmlns:a16="http://schemas.microsoft.com/office/drawing/2014/main" id="{62D924CC-E218-0698-470C-17900720956E}"/>
                </a:ext>
              </a:extLst>
            </p:cNvPr>
            <p:cNvSpPr/>
            <p:nvPr/>
          </p:nvSpPr>
          <p:spPr>
            <a:xfrm>
              <a:off x="7252410" y="3855687"/>
              <a:ext cx="1154507" cy="211307"/>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Wave 517">
              <a:extLst>
                <a:ext uri="{FF2B5EF4-FFF2-40B4-BE49-F238E27FC236}">
                  <a16:creationId xmlns:a16="http://schemas.microsoft.com/office/drawing/2014/main" id="{F087BF96-A0A2-6EA3-F898-46283AC1DEAF}"/>
                </a:ext>
              </a:extLst>
            </p:cNvPr>
            <p:cNvSpPr/>
            <p:nvPr/>
          </p:nvSpPr>
          <p:spPr>
            <a:xfrm rot="16200000">
              <a:off x="7664037" y="4321193"/>
              <a:ext cx="845228" cy="231174"/>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Wave 518">
              <a:extLst>
                <a:ext uri="{FF2B5EF4-FFF2-40B4-BE49-F238E27FC236}">
                  <a16:creationId xmlns:a16="http://schemas.microsoft.com/office/drawing/2014/main" id="{74052008-001D-F362-8076-D5AA9ACF040C}"/>
                </a:ext>
              </a:extLst>
            </p:cNvPr>
            <p:cNvSpPr/>
            <p:nvPr/>
          </p:nvSpPr>
          <p:spPr>
            <a:xfrm rot="15242885">
              <a:off x="7714791" y="4273819"/>
              <a:ext cx="917103" cy="314510"/>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Rounded Rectangle 252">
              <a:extLst>
                <a:ext uri="{FF2B5EF4-FFF2-40B4-BE49-F238E27FC236}">
                  <a16:creationId xmlns:a16="http://schemas.microsoft.com/office/drawing/2014/main" id="{C8166F97-D281-C3C3-2BAF-A40D0E8CF0B4}"/>
                </a:ext>
              </a:extLst>
            </p:cNvPr>
            <p:cNvSpPr/>
            <p:nvPr/>
          </p:nvSpPr>
          <p:spPr>
            <a:xfrm>
              <a:off x="7913271" y="3802859"/>
              <a:ext cx="314099" cy="26413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1" name="Group 580">
            <a:extLst>
              <a:ext uri="{FF2B5EF4-FFF2-40B4-BE49-F238E27FC236}">
                <a16:creationId xmlns:a16="http://schemas.microsoft.com/office/drawing/2014/main" id="{8D212208-3278-B463-1BA8-1F36BDC1B3A0}"/>
              </a:ext>
            </a:extLst>
          </p:cNvPr>
          <p:cNvGrpSpPr/>
          <p:nvPr/>
        </p:nvGrpSpPr>
        <p:grpSpPr>
          <a:xfrm flipH="1">
            <a:off x="10551236" y="74579"/>
            <a:ext cx="723301" cy="1417290"/>
            <a:chOff x="7232584" y="3453303"/>
            <a:chExt cx="1532937" cy="3003749"/>
          </a:xfrm>
        </p:grpSpPr>
        <p:grpSp>
          <p:nvGrpSpPr>
            <p:cNvPr id="582" name="Group 90">
              <a:extLst>
                <a:ext uri="{FF2B5EF4-FFF2-40B4-BE49-F238E27FC236}">
                  <a16:creationId xmlns:a16="http://schemas.microsoft.com/office/drawing/2014/main" id="{03DC3AC0-63D1-4652-D05D-A2667D8CD131}"/>
                </a:ext>
              </a:extLst>
            </p:cNvPr>
            <p:cNvGrpSpPr/>
            <p:nvPr/>
          </p:nvGrpSpPr>
          <p:grpSpPr>
            <a:xfrm>
              <a:off x="7232584" y="3453303"/>
              <a:ext cx="1532937" cy="3003749"/>
              <a:chOff x="3976559" y="2590800"/>
              <a:chExt cx="2465629" cy="4874417"/>
            </a:xfrm>
          </p:grpSpPr>
          <p:sp>
            <p:nvSpPr>
              <p:cNvPr id="599" name="Oval 598">
                <a:extLst>
                  <a:ext uri="{FF2B5EF4-FFF2-40B4-BE49-F238E27FC236}">
                    <a16:creationId xmlns:a16="http://schemas.microsoft.com/office/drawing/2014/main" id="{A6649CF2-FA6E-D947-63BF-D224F2472D8F}"/>
                  </a:ext>
                </a:extLst>
              </p:cNvPr>
              <p:cNvSpPr/>
              <p:nvPr/>
            </p:nvSpPr>
            <p:spPr>
              <a:xfrm rot="2332152">
                <a:off x="4752215" y="6627017"/>
                <a:ext cx="447935" cy="83820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60C0F4B3-84F9-E460-F9E4-9378A3041694}"/>
                  </a:ext>
                </a:extLst>
              </p:cNvPr>
              <p:cNvSpPr/>
              <p:nvPr/>
            </p:nvSpPr>
            <p:spPr>
              <a:xfrm rot="18708024">
                <a:off x="5211706" y="6681874"/>
                <a:ext cx="477114" cy="83820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A2E781BB-8C9F-1BDE-0458-BE74A9CAFD0A}"/>
                  </a:ext>
                </a:extLst>
              </p:cNvPr>
              <p:cNvSpPr/>
              <p:nvPr/>
            </p:nvSpPr>
            <p:spPr>
              <a:xfrm>
                <a:off x="5715000" y="5486400"/>
                <a:ext cx="519827" cy="838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53A50A43-45BB-E493-DB19-8B62A47AA74F}"/>
                  </a:ext>
                </a:extLst>
              </p:cNvPr>
              <p:cNvSpPr/>
              <p:nvPr/>
            </p:nvSpPr>
            <p:spPr>
              <a:xfrm>
                <a:off x="4290207" y="5486400"/>
                <a:ext cx="510392" cy="838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Cloud 602">
                <a:extLst>
                  <a:ext uri="{FF2B5EF4-FFF2-40B4-BE49-F238E27FC236}">
                    <a16:creationId xmlns:a16="http://schemas.microsoft.com/office/drawing/2014/main" id="{6C447891-5D05-9BA7-A5DA-F4988744688E}"/>
                  </a:ext>
                </a:extLst>
              </p:cNvPr>
              <p:cNvSpPr/>
              <p:nvPr/>
            </p:nvSpPr>
            <p:spPr>
              <a:xfrm>
                <a:off x="3976559" y="2780667"/>
                <a:ext cx="2446457" cy="348089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Trapezoid 603">
                <a:extLst>
                  <a:ext uri="{FF2B5EF4-FFF2-40B4-BE49-F238E27FC236}">
                    <a16:creationId xmlns:a16="http://schemas.microsoft.com/office/drawing/2014/main" id="{DCC12225-8F39-50EC-1FD0-0D7AD2EF4BA3}"/>
                  </a:ext>
                </a:extLst>
              </p:cNvPr>
              <p:cNvSpPr/>
              <p:nvPr/>
            </p:nvSpPr>
            <p:spPr>
              <a:xfrm rot="1733689" flipH="1">
                <a:off x="4358807" y="4577735"/>
                <a:ext cx="1066800" cy="1600200"/>
              </a:xfrm>
              <a:prstGeom prst="trapezoid">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Trapezoid 604">
                <a:extLst>
                  <a:ext uri="{FF2B5EF4-FFF2-40B4-BE49-F238E27FC236}">
                    <a16:creationId xmlns:a16="http://schemas.microsoft.com/office/drawing/2014/main" id="{42DCB127-8C2B-3D87-9660-6C27D6330AC6}"/>
                  </a:ext>
                </a:extLst>
              </p:cNvPr>
              <p:cNvSpPr/>
              <p:nvPr/>
            </p:nvSpPr>
            <p:spPr>
              <a:xfrm rot="19866311">
                <a:off x="5120807" y="4501535"/>
                <a:ext cx="1066800" cy="1600200"/>
              </a:xfrm>
              <a:prstGeom prst="trapezoid">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Flowchart: Merge 605">
                <a:extLst>
                  <a:ext uri="{FF2B5EF4-FFF2-40B4-BE49-F238E27FC236}">
                    <a16:creationId xmlns:a16="http://schemas.microsoft.com/office/drawing/2014/main" id="{F927F903-A6F0-A29D-B969-4F703D174AC9}"/>
                  </a:ext>
                </a:extLst>
              </p:cNvPr>
              <p:cNvSpPr/>
              <p:nvPr/>
            </p:nvSpPr>
            <p:spPr>
              <a:xfrm rot="10800000">
                <a:off x="4572001" y="4114799"/>
                <a:ext cx="1371600" cy="2969522"/>
              </a:xfrm>
              <a:prstGeom prst="flowChartMerge">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7" name="Flowchart: Merge 606">
                <a:extLst>
                  <a:ext uri="{FF2B5EF4-FFF2-40B4-BE49-F238E27FC236}">
                    <a16:creationId xmlns:a16="http://schemas.microsoft.com/office/drawing/2014/main" id="{DFE401FD-0E01-DFD1-CE8A-35353D726C25}"/>
                  </a:ext>
                </a:extLst>
              </p:cNvPr>
              <p:cNvSpPr/>
              <p:nvPr/>
            </p:nvSpPr>
            <p:spPr>
              <a:xfrm>
                <a:off x="4917504" y="4362893"/>
                <a:ext cx="690026" cy="666307"/>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8" name="Trapezoid 607">
                <a:extLst>
                  <a:ext uri="{FF2B5EF4-FFF2-40B4-BE49-F238E27FC236}">
                    <a16:creationId xmlns:a16="http://schemas.microsoft.com/office/drawing/2014/main" id="{EA43E5E8-A4D4-DF8A-E0C5-BAB626DC86B9}"/>
                  </a:ext>
                </a:extLst>
              </p:cNvPr>
              <p:cNvSpPr/>
              <p:nvPr/>
            </p:nvSpPr>
            <p:spPr>
              <a:xfrm rot="393591" flipH="1">
                <a:off x="4588673" y="4524390"/>
                <a:ext cx="649016" cy="2590979"/>
              </a:xfrm>
              <a:prstGeom prst="trapezoid">
                <a:avLst>
                  <a:gd name="adj" fmla="val 37426"/>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Trapezoid 608">
                <a:extLst>
                  <a:ext uri="{FF2B5EF4-FFF2-40B4-BE49-F238E27FC236}">
                    <a16:creationId xmlns:a16="http://schemas.microsoft.com/office/drawing/2014/main" id="{28B9F25C-21E0-46DA-3DF5-7CC9D3307478}"/>
                  </a:ext>
                </a:extLst>
              </p:cNvPr>
              <p:cNvSpPr/>
              <p:nvPr/>
            </p:nvSpPr>
            <p:spPr>
              <a:xfrm rot="21062122">
                <a:off x="5334982" y="4523215"/>
                <a:ext cx="649016" cy="2566918"/>
              </a:xfrm>
              <a:prstGeom prst="trapezoid">
                <a:avLst>
                  <a:gd name="adj" fmla="val 35557"/>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a:extLst>
                  <a:ext uri="{FF2B5EF4-FFF2-40B4-BE49-F238E27FC236}">
                    <a16:creationId xmlns:a16="http://schemas.microsoft.com/office/drawing/2014/main" id="{719F6ACB-C790-8B63-B528-FB9992EF8B14}"/>
                  </a:ext>
                </a:extLst>
              </p:cNvPr>
              <p:cNvSpPr/>
              <p:nvPr/>
            </p:nvSpPr>
            <p:spPr>
              <a:xfrm>
                <a:off x="4729315" y="3124200"/>
                <a:ext cx="1066404" cy="1524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Cloud 610">
                <a:extLst>
                  <a:ext uri="{FF2B5EF4-FFF2-40B4-BE49-F238E27FC236}">
                    <a16:creationId xmlns:a16="http://schemas.microsoft.com/office/drawing/2014/main" id="{9AA2C090-1A1A-ADEE-CF0F-47991587766A}"/>
                  </a:ext>
                </a:extLst>
              </p:cNvPr>
              <p:cNvSpPr/>
              <p:nvPr/>
            </p:nvSpPr>
            <p:spPr>
              <a:xfrm>
                <a:off x="4495800" y="2743200"/>
                <a:ext cx="1371600" cy="83820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Trapezoid 611">
                <a:extLst>
                  <a:ext uri="{FF2B5EF4-FFF2-40B4-BE49-F238E27FC236}">
                    <a16:creationId xmlns:a16="http://schemas.microsoft.com/office/drawing/2014/main" id="{FAE4968F-4BB4-53B9-AF3B-A07533D1D24C}"/>
                  </a:ext>
                </a:extLst>
              </p:cNvPr>
              <p:cNvSpPr/>
              <p:nvPr/>
            </p:nvSpPr>
            <p:spPr>
              <a:xfrm rot="20802715">
                <a:off x="5793172" y="2857156"/>
                <a:ext cx="649016" cy="2751311"/>
              </a:xfrm>
              <a:prstGeom prst="trapezoid">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Trapezoid 612">
                <a:extLst>
                  <a:ext uri="{FF2B5EF4-FFF2-40B4-BE49-F238E27FC236}">
                    <a16:creationId xmlns:a16="http://schemas.microsoft.com/office/drawing/2014/main" id="{1711DC11-A65F-4AF6-890F-A89A940ED7C6}"/>
                  </a:ext>
                </a:extLst>
              </p:cNvPr>
              <p:cNvSpPr/>
              <p:nvPr/>
            </p:nvSpPr>
            <p:spPr>
              <a:xfrm rot="797285" flipH="1">
                <a:off x="4059545" y="2856668"/>
                <a:ext cx="649016" cy="2787754"/>
              </a:xfrm>
              <a:prstGeom prst="trapezoid">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Flowchart: Delay 613">
                <a:extLst>
                  <a:ext uri="{FF2B5EF4-FFF2-40B4-BE49-F238E27FC236}">
                    <a16:creationId xmlns:a16="http://schemas.microsoft.com/office/drawing/2014/main" id="{43888EF8-782F-46F8-3C39-DF245C91F32A}"/>
                  </a:ext>
                </a:extLst>
              </p:cNvPr>
              <p:cNvSpPr/>
              <p:nvPr/>
            </p:nvSpPr>
            <p:spPr>
              <a:xfrm rot="16200000">
                <a:off x="5010150" y="2076450"/>
                <a:ext cx="495300" cy="1524000"/>
              </a:xfrm>
              <a:prstGeom prst="flowChartDelay">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3" name="Group 182">
              <a:extLst>
                <a:ext uri="{FF2B5EF4-FFF2-40B4-BE49-F238E27FC236}">
                  <a16:creationId xmlns:a16="http://schemas.microsoft.com/office/drawing/2014/main" id="{BB988D5B-8D55-4434-0171-144EF09EE5C0}"/>
                </a:ext>
              </a:extLst>
            </p:cNvPr>
            <p:cNvGrpSpPr/>
            <p:nvPr/>
          </p:nvGrpSpPr>
          <p:grpSpPr>
            <a:xfrm>
              <a:off x="7748205" y="5018876"/>
              <a:ext cx="289560" cy="289560"/>
              <a:chOff x="2286000" y="6019800"/>
              <a:chExt cx="609600" cy="609600"/>
            </a:xfrm>
          </p:grpSpPr>
          <p:sp>
            <p:nvSpPr>
              <p:cNvPr id="597" name="Quad Arrow Callout 346">
                <a:extLst>
                  <a:ext uri="{FF2B5EF4-FFF2-40B4-BE49-F238E27FC236}">
                    <a16:creationId xmlns:a16="http://schemas.microsoft.com/office/drawing/2014/main" id="{B12522F7-D6ED-14E4-C757-24B62E1EF6A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Cross 597">
                <a:extLst>
                  <a:ext uri="{FF2B5EF4-FFF2-40B4-BE49-F238E27FC236}">
                    <a16:creationId xmlns:a16="http://schemas.microsoft.com/office/drawing/2014/main" id="{C867BA41-C683-50B6-6990-BC5E932C1F40}"/>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4" name="Group 185">
              <a:extLst>
                <a:ext uri="{FF2B5EF4-FFF2-40B4-BE49-F238E27FC236}">
                  <a16:creationId xmlns:a16="http://schemas.microsoft.com/office/drawing/2014/main" id="{A9BF1AD0-267F-EB64-910B-7BB98A77C3EF}"/>
                </a:ext>
              </a:extLst>
            </p:cNvPr>
            <p:cNvGrpSpPr/>
            <p:nvPr/>
          </p:nvGrpSpPr>
          <p:grpSpPr>
            <a:xfrm>
              <a:off x="8037765" y="5018876"/>
              <a:ext cx="289560" cy="289560"/>
              <a:chOff x="2286000" y="6019800"/>
              <a:chExt cx="609600" cy="609600"/>
            </a:xfrm>
          </p:grpSpPr>
          <p:sp>
            <p:nvSpPr>
              <p:cNvPr id="595" name="Quad Arrow Callout 344">
                <a:extLst>
                  <a:ext uri="{FF2B5EF4-FFF2-40B4-BE49-F238E27FC236}">
                    <a16:creationId xmlns:a16="http://schemas.microsoft.com/office/drawing/2014/main" id="{BB451BC4-D30F-3BF0-0397-C802B6C84468}"/>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Cross 595">
                <a:extLst>
                  <a:ext uri="{FF2B5EF4-FFF2-40B4-BE49-F238E27FC236}">
                    <a16:creationId xmlns:a16="http://schemas.microsoft.com/office/drawing/2014/main" id="{CDF6A2A3-50DE-AD9A-800A-36ECC8BCCF65}"/>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5" name="Group 584">
              <a:extLst>
                <a:ext uri="{FF2B5EF4-FFF2-40B4-BE49-F238E27FC236}">
                  <a16:creationId xmlns:a16="http://schemas.microsoft.com/office/drawing/2014/main" id="{38161CED-84F8-06FC-171B-16673B7DFCAF}"/>
                </a:ext>
              </a:extLst>
            </p:cNvPr>
            <p:cNvGrpSpPr/>
            <p:nvPr/>
          </p:nvGrpSpPr>
          <p:grpSpPr>
            <a:xfrm>
              <a:off x="7728000" y="3499471"/>
              <a:ext cx="583143" cy="227427"/>
              <a:chOff x="5678328" y="4433701"/>
              <a:chExt cx="868680" cy="289560"/>
            </a:xfrm>
          </p:grpSpPr>
          <p:grpSp>
            <p:nvGrpSpPr>
              <p:cNvPr id="586" name="Group 175">
                <a:extLst>
                  <a:ext uri="{FF2B5EF4-FFF2-40B4-BE49-F238E27FC236}">
                    <a16:creationId xmlns:a16="http://schemas.microsoft.com/office/drawing/2014/main" id="{6985CBEB-0062-C79C-A6EE-AB8A528F36D3}"/>
                  </a:ext>
                </a:extLst>
              </p:cNvPr>
              <p:cNvGrpSpPr/>
              <p:nvPr/>
            </p:nvGrpSpPr>
            <p:grpSpPr>
              <a:xfrm>
                <a:off x="5678328" y="4433701"/>
                <a:ext cx="289560" cy="289560"/>
                <a:chOff x="2286000" y="6019800"/>
                <a:chExt cx="609600" cy="609600"/>
              </a:xfrm>
            </p:grpSpPr>
            <p:sp>
              <p:nvSpPr>
                <p:cNvPr id="593" name="Quad Arrow Callout 342">
                  <a:extLst>
                    <a:ext uri="{FF2B5EF4-FFF2-40B4-BE49-F238E27FC236}">
                      <a16:creationId xmlns:a16="http://schemas.microsoft.com/office/drawing/2014/main" id="{C0112171-2B0F-33EC-9B1C-E70CFF3FCE8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Cross 593">
                  <a:extLst>
                    <a:ext uri="{FF2B5EF4-FFF2-40B4-BE49-F238E27FC236}">
                      <a16:creationId xmlns:a16="http://schemas.microsoft.com/office/drawing/2014/main" id="{37D14C1B-3B65-3F08-794F-BC8CFD196C20}"/>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7" name="Group 176">
                <a:extLst>
                  <a:ext uri="{FF2B5EF4-FFF2-40B4-BE49-F238E27FC236}">
                    <a16:creationId xmlns:a16="http://schemas.microsoft.com/office/drawing/2014/main" id="{FB1791AD-FBC6-0EBB-68FD-BABF758D9727}"/>
                  </a:ext>
                </a:extLst>
              </p:cNvPr>
              <p:cNvGrpSpPr/>
              <p:nvPr/>
            </p:nvGrpSpPr>
            <p:grpSpPr>
              <a:xfrm>
                <a:off x="5967888" y="4433701"/>
                <a:ext cx="289560" cy="289560"/>
                <a:chOff x="2286000" y="6019800"/>
                <a:chExt cx="609600" cy="609600"/>
              </a:xfrm>
            </p:grpSpPr>
            <p:sp>
              <p:nvSpPr>
                <p:cNvPr id="591" name="Quad Arrow Callout 340">
                  <a:extLst>
                    <a:ext uri="{FF2B5EF4-FFF2-40B4-BE49-F238E27FC236}">
                      <a16:creationId xmlns:a16="http://schemas.microsoft.com/office/drawing/2014/main" id="{93360A51-F953-E319-3CC0-81DDC0B0C8A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Cross 591">
                  <a:extLst>
                    <a:ext uri="{FF2B5EF4-FFF2-40B4-BE49-F238E27FC236}">
                      <a16:creationId xmlns:a16="http://schemas.microsoft.com/office/drawing/2014/main" id="{0CDFD369-963E-1635-DE1B-385C7B748F1B}"/>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8" name="Group 179">
                <a:extLst>
                  <a:ext uri="{FF2B5EF4-FFF2-40B4-BE49-F238E27FC236}">
                    <a16:creationId xmlns:a16="http://schemas.microsoft.com/office/drawing/2014/main" id="{39FB7A40-49BD-00C8-3C6F-FC46B8FB8252}"/>
                  </a:ext>
                </a:extLst>
              </p:cNvPr>
              <p:cNvGrpSpPr/>
              <p:nvPr/>
            </p:nvGrpSpPr>
            <p:grpSpPr>
              <a:xfrm>
                <a:off x="6257448" y="4433701"/>
                <a:ext cx="289560" cy="289560"/>
                <a:chOff x="2286000" y="6019800"/>
                <a:chExt cx="609600" cy="609600"/>
              </a:xfrm>
            </p:grpSpPr>
            <p:sp>
              <p:nvSpPr>
                <p:cNvPr id="589" name="Quad Arrow Callout 338">
                  <a:extLst>
                    <a:ext uri="{FF2B5EF4-FFF2-40B4-BE49-F238E27FC236}">
                      <a16:creationId xmlns:a16="http://schemas.microsoft.com/office/drawing/2014/main" id="{A8EEE3CA-6F12-C82C-CE75-53189C833D9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Cross 589">
                  <a:extLst>
                    <a:ext uri="{FF2B5EF4-FFF2-40B4-BE49-F238E27FC236}">
                      <a16:creationId xmlns:a16="http://schemas.microsoft.com/office/drawing/2014/main" id="{7EF9226F-C396-C182-A109-890E3C8E8830}"/>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425054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26"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395"/>
                                        </p:tgtEl>
                                        <p:attrNameLst>
                                          <p:attrName>style.visibility</p:attrName>
                                        </p:attrNameLst>
                                      </p:cBhvr>
                                      <p:to>
                                        <p:strVal val="visible"/>
                                      </p:to>
                                    </p:set>
                                    <p:animEffect transition="in" filter="wipe(down)">
                                      <p:cBhvr>
                                        <p:cTn id="27" dur="580">
                                          <p:stCondLst>
                                            <p:cond delay="0"/>
                                          </p:stCondLst>
                                        </p:cTn>
                                        <p:tgtEl>
                                          <p:spTgt spid="395"/>
                                        </p:tgtEl>
                                      </p:cBhvr>
                                    </p:animEffect>
                                    <p:anim calcmode="lin" valueType="num">
                                      <p:cBhvr>
                                        <p:cTn id="28" dur="1822" tmFilter="0,0; 0.14,0.36; 0.43,0.73; 0.71,0.91; 1.0,1.0">
                                          <p:stCondLst>
                                            <p:cond delay="0"/>
                                          </p:stCondLst>
                                        </p:cTn>
                                        <p:tgtEl>
                                          <p:spTgt spid="39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9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9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9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95"/>
                                        </p:tgtEl>
                                        <p:attrNameLst>
                                          <p:attrName>ppt_y</p:attrName>
                                        </p:attrNameLst>
                                      </p:cBhvr>
                                      <p:tavLst>
                                        <p:tav tm="0" fmla="#ppt_y-sin(pi*$)/81">
                                          <p:val>
                                            <p:fltVal val="0"/>
                                          </p:val>
                                        </p:tav>
                                        <p:tav tm="100000">
                                          <p:val>
                                            <p:fltVal val="1"/>
                                          </p:val>
                                        </p:tav>
                                      </p:tavLst>
                                    </p:anim>
                                    <p:animScale>
                                      <p:cBhvr>
                                        <p:cTn id="33" dur="26">
                                          <p:stCondLst>
                                            <p:cond delay="650"/>
                                          </p:stCondLst>
                                        </p:cTn>
                                        <p:tgtEl>
                                          <p:spTgt spid="395"/>
                                        </p:tgtEl>
                                      </p:cBhvr>
                                      <p:to x="100000" y="60000"/>
                                    </p:animScale>
                                    <p:animScale>
                                      <p:cBhvr>
                                        <p:cTn id="34" dur="166" decel="50000">
                                          <p:stCondLst>
                                            <p:cond delay="676"/>
                                          </p:stCondLst>
                                        </p:cTn>
                                        <p:tgtEl>
                                          <p:spTgt spid="395"/>
                                        </p:tgtEl>
                                      </p:cBhvr>
                                      <p:to x="100000" y="100000"/>
                                    </p:animScale>
                                    <p:animScale>
                                      <p:cBhvr>
                                        <p:cTn id="35" dur="26">
                                          <p:stCondLst>
                                            <p:cond delay="1312"/>
                                          </p:stCondLst>
                                        </p:cTn>
                                        <p:tgtEl>
                                          <p:spTgt spid="395"/>
                                        </p:tgtEl>
                                      </p:cBhvr>
                                      <p:to x="100000" y="80000"/>
                                    </p:animScale>
                                    <p:animScale>
                                      <p:cBhvr>
                                        <p:cTn id="36" dur="166" decel="50000">
                                          <p:stCondLst>
                                            <p:cond delay="1338"/>
                                          </p:stCondLst>
                                        </p:cTn>
                                        <p:tgtEl>
                                          <p:spTgt spid="395"/>
                                        </p:tgtEl>
                                      </p:cBhvr>
                                      <p:to x="100000" y="100000"/>
                                    </p:animScale>
                                    <p:animScale>
                                      <p:cBhvr>
                                        <p:cTn id="37" dur="26">
                                          <p:stCondLst>
                                            <p:cond delay="1642"/>
                                          </p:stCondLst>
                                        </p:cTn>
                                        <p:tgtEl>
                                          <p:spTgt spid="395"/>
                                        </p:tgtEl>
                                      </p:cBhvr>
                                      <p:to x="100000" y="90000"/>
                                    </p:animScale>
                                    <p:animScale>
                                      <p:cBhvr>
                                        <p:cTn id="38" dur="166" decel="50000">
                                          <p:stCondLst>
                                            <p:cond delay="1668"/>
                                          </p:stCondLst>
                                        </p:cTn>
                                        <p:tgtEl>
                                          <p:spTgt spid="395"/>
                                        </p:tgtEl>
                                      </p:cBhvr>
                                      <p:to x="100000" y="100000"/>
                                    </p:animScale>
                                    <p:animScale>
                                      <p:cBhvr>
                                        <p:cTn id="39" dur="26">
                                          <p:stCondLst>
                                            <p:cond delay="1808"/>
                                          </p:stCondLst>
                                        </p:cTn>
                                        <p:tgtEl>
                                          <p:spTgt spid="395"/>
                                        </p:tgtEl>
                                      </p:cBhvr>
                                      <p:to x="100000" y="95000"/>
                                    </p:animScale>
                                    <p:animScale>
                                      <p:cBhvr>
                                        <p:cTn id="40" dur="166" decel="50000">
                                          <p:stCondLst>
                                            <p:cond delay="1834"/>
                                          </p:stCondLst>
                                        </p:cTn>
                                        <p:tgtEl>
                                          <p:spTgt spid="395"/>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450"/>
                                        </p:tgtEl>
                                        <p:attrNameLst>
                                          <p:attrName>style.visibility</p:attrName>
                                        </p:attrNameLst>
                                      </p:cBhvr>
                                      <p:to>
                                        <p:strVal val="visible"/>
                                      </p:to>
                                    </p:set>
                                    <p:animEffect transition="in" filter="wipe(down)">
                                      <p:cBhvr>
                                        <p:cTn id="43" dur="580">
                                          <p:stCondLst>
                                            <p:cond delay="0"/>
                                          </p:stCondLst>
                                        </p:cTn>
                                        <p:tgtEl>
                                          <p:spTgt spid="450"/>
                                        </p:tgtEl>
                                      </p:cBhvr>
                                    </p:animEffect>
                                    <p:anim calcmode="lin" valueType="num">
                                      <p:cBhvr>
                                        <p:cTn id="44" dur="1822" tmFilter="0,0; 0.14,0.36; 0.43,0.73; 0.71,0.91; 1.0,1.0">
                                          <p:stCondLst>
                                            <p:cond delay="0"/>
                                          </p:stCondLst>
                                        </p:cTn>
                                        <p:tgtEl>
                                          <p:spTgt spid="45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5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5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5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50"/>
                                        </p:tgtEl>
                                        <p:attrNameLst>
                                          <p:attrName>ppt_y</p:attrName>
                                        </p:attrNameLst>
                                      </p:cBhvr>
                                      <p:tavLst>
                                        <p:tav tm="0" fmla="#ppt_y-sin(pi*$)/81">
                                          <p:val>
                                            <p:fltVal val="0"/>
                                          </p:val>
                                        </p:tav>
                                        <p:tav tm="100000">
                                          <p:val>
                                            <p:fltVal val="1"/>
                                          </p:val>
                                        </p:tav>
                                      </p:tavLst>
                                    </p:anim>
                                    <p:animScale>
                                      <p:cBhvr>
                                        <p:cTn id="49" dur="26">
                                          <p:stCondLst>
                                            <p:cond delay="650"/>
                                          </p:stCondLst>
                                        </p:cTn>
                                        <p:tgtEl>
                                          <p:spTgt spid="450"/>
                                        </p:tgtEl>
                                      </p:cBhvr>
                                      <p:to x="100000" y="60000"/>
                                    </p:animScale>
                                    <p:animScale>
                                      <p:cBhvr>
                                        <p:cTn id="50" dur="166" decel="50000">
                                          <p:stCondLst>
                                            <p:cond delay="676"/>
                                          </p:stCondLst>
                                        </p:cTn>
                                        <p:tgtEl>
                                          <p:spTgt spid="450"/>
                                        </p:tgtEl>
                                      </p:cBhvr>
                                      <p:to x="100000" y="100000"/>
                                    </p:animScale>
                                    <p:animScale>
                                      <p:cBhvr>
                                        <p:cTn id="51" dur="26">
                                          <p:stCondLst>
                                            <p:cond delay="1312"/>
                                          </p:stCondLst>
                                        </p:cTn>
                                        <p:tgtEl>
                                          <p:spTgt spid="450"/>
                                        </p:tgtEl>
                                      </p:cBhvr>
                                      <p:to x="100000" y="80000"/>
                                    </p:animScale>
                                    <p:animScale>
                                      <p:cBhvr>
                                        <p:cTn id="52" dur="166" decel="50000">
                                          <p:stCondLst>
                                            <p:cond delay="1338"/>
                                          </p:stCondLst>
                                        </p:cTn>
                                        <p:tgtEl>
                                          <p:spTgt spid="450"/>
                                        </p:tgtEl>
                                      </p:cBhvr>
                                      <p:to x="100000" y="100000"/>
                                    </p:animScale>
                                    <p:animScale>
                                      <p:cBhvr>
                                        <p:cTn id="53" dur="26">
                                          <p:stCondLst>
                                            <p:cond delay="1642"/>
                                          </p:stCondLst>
                                        </p:cTn>
                                        <p:tgtEl>
                                          <p:spTgt spid="450"/>
                                        </p:tgtEl>
                                      </p:cBhvr>
                                      <p:to x="100000" y="90000"/>
                                    </p:animScale>
                                    <p:animScale>
                                      <p:cBhvr>
                                        <p:cTn id="54" dur="166" decel="50000">
                                          <p:stCondLst>
                                            <p:cond delay="1668"/>
                                          </p:stCondLst>
                                        </p:cTn>
                                        <p:tgtEl>
                                          <p:spTgt spid="450"/>
                                        </p:tgtEl>
                                      </p:cBhvr>
                                      <p:to x="100000" y="100000"/>
                                    </p:animScale>
                                    <p:animScale>
                                      <p:cBhvr>
                                        <p:cTn id="55" dur="26">
                                          <p:stCondLst>
                                            <p:cond delay="1808"/>
                                          </p:stCondLst>
                                        </p:cTn>
                                        <p:tgtEl>
                                          <p:spTgt spid="450"/>
                                        </p:tgtEl>
                                      </p:cBhvr>
                                      <p:to x="100000" y="95000"/>
                                    </p:animScale>
                                    <p:animScale>
                                      <p:cBhvr>
                                        <p:cTn id="56" dur="166" decel="50000">
                                          <p:stCondLst>
                                            <p:cond delay="1834"/>
                                          </p:stCondLst>
                                        </p:cTn>
                                        <p:tgtEl>
                                          <p:spTgt spid="450"/>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497"/>
                                        </p:tgtEl>
                                        <p:attrNameLst>
                                          <p:attrName>style.visibility</p:attrName>
                                        </p:attrNameLst>
                                      </p:cBhvr>
                                      <p:to>
                                        <p:strVal val="visible"/>
                                      </p:to>
                                    </p:set>
                                    <p:animEffect transition="in" filter="wipe(down)">
                                      <p:cBhvr>
                                        <p:cTn id="59" dur="580">
                                          <p:stCondLst>
                                            <p:cond delay="0"/>
                                          </p:stCondLst>
                                        </p:cTn>
                                        <p:tgtEl>
                                          <p:spTgt spid="497"/>
                                        </p:tgtEl>
                                      </p:cBhvr>
                                    </p:animEffect>
                                    <p:anim calcmode="lin" valueType="num">
                                      <p:cBhvr>
                                        <p:cTn id="60" dur="1822" tmFilter="0,0; 0.14,0.36; 0.43,0.73; 0.71,0.91; 1.0,1.0">
                                          <p:stCondLst>
                                            <p:cond delay="0"/>
                                          </p:stCondLst>
                                        </p:cTn>
                                        <p:tgtEl>
                                          <p:spTgt spid="497"/>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97"/>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97"/>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97"/>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97"/>
                                        </p:tgtEl>
                                        <p:attrNameLst>
                                          <p:attrName>ppt_y</p:attrName>
                                        </p:attrNameLst>
                                      </p:cBhvr>
                                      <p:tavLst>
                                        <p:tav tm="0" fmla="#ppt_y-sin(pi*$)/81">
                                          <p:val>
                                            <p:fltVal val="0"/>
                                          </p:val>
                                        </p:tav>
                                        <p:tav tm="100000">
                                          <p:val>
                                            <p:fltVal val="1"/>
                                          </p:val>
                                        </p:tav>
                                      </p:tavLst>
                                    </p:anim>
                                    <p:animScale>
                                      <p:cBhvr>
                                        <p:cTn id="65" dur="26">
                                          <p:stCondLst>
                                            <p:cond delay="650"/>
                                          </p:stCondLst>
                                        </p:cTn>
                                        <p:tgtEl>
                                          <p:spTgt spid="497"/>
                                        </p:tgtEl>
                                      </p:cBhvr>
                                      <p:to x="100000" y="60000"/>
                                    </p:animScale>
                                    <p:animScale>
                                      <p:cBhvr>
                                        <p:cTn id="66" dur="166" decel="50000">
                                          <p:stCondLst>
                                            <p:cond delay="676"/>
                                          </p:stCondLst>
                                        </p:cTn>
                                        <p:tgtEl>
                                          <p:spTgt spid="497"/>
                                        </p:tgtEl>
                                      </p:cBhvr>
                                      <p:to x="100000" y="100000"/>
                                    </p:animScale>
                                    <p:animScale>
                                      <p:cBhvr>
                                        <p:cTn id="67" dur="26">
                                          <p:stCondLst>
                                            <p:cond delay="1312"/>
                                          </p:stCondLst>
                                        </p:cTn>
                                        <p:tgtEl>
                                          <p:spTgt spid="497"/>
                                        </p:tgtEl>
                                      </p:cBhvr>
                                      <p:to x="100000" y="80000"/>
                                    </p:animScale>
                                    <p:animScale>
                                      <p:cBhvr>
                                        <p:cTn id="68" dur="166" decel="50000">
                                          <p:stCondLst>
                                            <p:cond delay="1338"/>
                                          </p:stCondLst>
                                        </p:cTn>
                                        <p:tgtEl>
                                          <p:spTgt spid="497"/>
                                        </p:tgtEl>
                                      </p:cBhvr>
                                      <p:to x="100000" y="100000"/>
                                    </p:animScale>
                                    <p:animScale>
                                      <p:cBhvr>
                                        <p:cTn id="69" dur="26">
                                          <p:stCondLst>
                                            <p:cond delay="1642"/>
                                          </p:stCondLst>
                                        </p:cTn>
                                        <p:tgtEl>
                                          <p:spTgt spid="497"/>
                                        </p:tgtEl>
                                      </p:cBhvr>
                                      <p:to x="100000" y="90000"/>
                                    </p:animScale>
                                    <p:animScale>
                                      <p:cBhvr>
                                        <p:cTn id="70" dur="166" decel="50000">
                                          <p:stCondLst>
                                            <p:cond delay="1668"/>
                                          </p:stCondLst>
                                        </p:cTn>
                                        <p:tgtEl>
                                          <p:spTgt spid="497"/>
                                        </p:tgtEl>
                                      </p:cBhvr>
                                      <p:to x="100000" y="100000"/>
                                    </p:animScale>
                                    <p:animScale>
                                      <p:cBhvr>
                                        <p:cTn id="71" dur="26">
                                          <p:stCondLst>
                                            <p:cond delay="1808"/>
                                          </p:stCondLst>
                                        </p:cTn>
                                        <p:tgtEl>
                                          <p:spTgt spid="497"/>
                                        </p:tgtEl>
                                      </p:cBhvr>
                                      <p:to x="100000" y="95000"/>
                                    </p:animScale>
                                    <p:animScale>
                                      <p:cBhvr>
                                        <p:cTn id="72" dur="166" decel="50000">
                                          <p:stCondLst>
                                            <p:cond delay="1834"/>
                                          </p:stCondLst>
                                        </p:cTn>
                                        <p:tgtEl>
                                          <p:spTgt spid="497"/>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581"/>
                                        </p:tgtEl>
                                        <p:attrNameLst>
                                          <p:attrName>style.visibility</p:attrName>
                                        </p:attrNameLst>
                                      </p:cBhvr>
                                      <p:to>
                                        <p:strVal val="visible"/>
                                      </p:to>
                                    </p:set>
                                    <p:animEffect transition="in" filter="wipe(down)">
                                      <p:cBhvr>
                                        <p:cTn id="75" dur="580">
                                          <p:stCondLst>
                                            <p:cond delay="0"/>
                                          </p:stCondLst>
                                        </p:cTn>
                                        <p:tgtEl>
                                          <p:spTgt spid="581"/>
                                        </p:tgtEl>
                                      </p:cBhvr>
                                    </p:animEffect>
                                    <p:anim calcmode="lin" valueType="num">
                                      <p:cBhvr>
                                        <p:cTn id="76" dur="1822" tmFilter="0,0; 0.14,0.36; 0.43,0.73; 0.71,0.91; 1.0,1.0">
                                          <p:stCondLst>
                                            <p:cond delay="0"/>
                                          </p:stCondLst>
                                        </p:cTn>
                                        <p:tgtEl>
                                          <p:spTgt spid="58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8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8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8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81"/>
                                        </p:tgtEl>
                                        <p:attrNameLst>
                                          <p:attrName>ppt_y</p:attrName>
                                        </p:attrNameLst>
                                      </p:cBhvr>
                                      <p:tavLst>
                                        <p:tav tm="0" fmla="#ppt_y-sin(pi*$)/81">
                                          <p:val>
                                            <p:fltVal val="0"/>
                                          </p:val>
                                        </p:tav>
                                        <p:tav tm="100000">
                                          <p:val>
                                            <p:fltVal val="1"/>
                                          </p:val>
                                        </p:tav>
                                      </p:tavLst>
                                    </p:anim>
                                    <p:animScale>
                                      <p:cBhvr>
                                        <p:cTn id="81" dur="26">
                                          <p:stCondLst>
                                            <p:cond delay="650"/>
                                          </p:stCondLst>
                                        </p:cTn>
                                        <p:tgtEl>
                                          <p:spTgt spid="581"/>
                                        </p:tgtEl>
                                      </p:cBhvr>
                                      <p:to x="100000" y="60000"/>
                                    </p:animScale>
                                    <p:animScale>
                                      <p:cBhvr>
                                        <p:cTn id="82" dur="166" decel="50000">
                                          <p:stCondLst>
                                            <p:cond delay="676"/>
                                          </p:stCondLst>
                                        </p:cTn>
                                        <p:tgtEl>
                                          <p:spTgt spid="581"/>
                                        </p:tgtEl>
                                      </p:cBhvr>
                                      <p:to x="100000" y="100000"/>
                                    </p:animScale>
                                    <p:animScale>
                                      <p:cBhvr>
                                        <p:cTn id="83" dur="26">
                                          <p:stCondLst>
                                            <p:cond delay="1312"/>
                                          </p:stCondLst>
                                        </p:cTn>
                                        <p:tgtEl>
                                          <p:spTgt spid="581"/>
                                        </p:tgtEl>
                                      </p:cBhvr>
                                      <p:to x="100000" y="80000"/>
                                    </p:animScale>
                                    <p:animScale>
                                      <p:cBhvr>
                                        <p:cTn id="84" dur="166" decel="50000">
                                          <p:stCondLst>
                                            <p:cond delay="1338"/>
                                          </p:stCondLst>
                                        </p:cTn>
                                        <p:tgtEl>
                                          <p:spTgt spid="581"/>
                                        </p:tgtEl>
                                      </p:cBhvr>
                                      <p:to x="100000" y="100000"/>
                                    </p:animScale>
                                    <p:animScale>
                                      <p:cBhvr>
                                        <p:cTn id="85" dur="26">
                                          <p:stCondLst>
                                            <p:cond delay="1642"/>
                                          </p:stCondLst>
                                        </p:cTn>
                                        <p:tgtEl>
                                          <p:spTgt spid="581"/>
                                        </p:tgtEl>
                                      </p:cBhvr>
                                      <p:to x="100000" y="90000"/>
                                    </p:animScale>
                                    <p:animScale>
                                      <p:cBhvr>
                                        <p:cTn id="86" dur="166" decel="50000">
                                          <p:stCondLst>
                                            <p:cond delay="1668"/>
                                          </p:stCondLst>
                                        </p:cTn>
                                        <p:tgtEl>
                                          <p:spTgt spid="581"/>
                                        </p:tgtEl>
                                      </p:cBhvr>
                                      <p:to x="100000" y="100000"/>
                                    </p:animScale>
                                    <p:animScale>
                                      <p:cBhvr>
                                        <p:cTn id="87" dur="26">
                                          <p:stCondLst>
                                            <p:cond delay="1808"/>
                                          </p:stCondLst>
                                        </p:cTn>
                                        <p:tgtEl>
                                          <p:spTgt spid="581"/>
                                        </p:tgtEl>
                                      </p:cBhvr>
                                      <p:to x="100000" y="95000"/>
                                    </p:animScale>
                                    <p:animScale>
                                      <p:cBhvr>
                                        <p:cTn id="88" dur="166" decel="50000">
                                          <p:stCondLst>
                                            <p:cond delay="1834"/>
                                          </p:stCondLst>
                                        </p:cTn>
                                        <p:tgtEl>
                                          <p:spTgt spid="581"/>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1" grpId="0"/>
      <p:bldP spid="25" grpId="0"/>
      <p:bldP spid="2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15685" y="959152"/>
          <a:ext cx="11669486" cy="4795037"/>
        </p:xfrm>
        <a:graphic>
          <a:graphicData uri="http://schemas.openxmlformats.org/drawingml/2006/table">
            <a:tbl>
              <a:tblPr firstRow="1" bandRow="1">
                <a:tableStyleId>{5940675A-B579-460E-94D1-54222C63F5DA}</a:tableStyleId>
              </a:tblPr>
              <a:tblGrid>
                <a:gridCol w="2078629">
                  <a:extLst>
                    <a:ext uri="{9D8B030D-6E8A-4147-A177-3AD203B41FA5}">
                      <a16:colId xmlns:a16="http://schemas.microsoft.com/office/drawing/2014/main" val="20000"/>
                    </a:ext>
                  </a:extLst>
                </a:gridCol>
                <a:gridCol w="9590857">
                  <a:extLst>
                    <a:ext uri="{9D8B030D-6E8A-4147-A177-3AD203B41FA5}">
                      <a16:colId xmlns:a16="http://schemas.microsoft.com/office/drawing/2014/main" val="20001"/>
                    </a:ext>
                  </a:extLst>
                </a:gridCol>
              </a:tblGrid>
              <a:tr h="370840">
                <a:tc>
                  <a:txBody>
                    <a:bodyPr/>
                    <a:lstStyle/>
                    <a:p>
                      <a:r>
                        <a:rPr lang="en-US" sz="1400" b="0" i="0" kern="1200" dirty="0">
                          <a:solidFill>
                            <a:schemeClr val="tx1"/>
                          </a:solidFill>
                          <a:effectLst/>
                          <a:latin typeface="+mn-lt"/>
                          <a:ea typeface="+mn-ea"/>
                          <a:cs typeface="+mn-cs"/>
                        </a:rPr>
                        <a:t>John 10:11</a:t>
                      </a:r>
                      <a:endParaRPr lang="en-US" sz="1400" b="0" dirty="0"/>
                    </a:p>
                  </a:txBody>
                  <a:tcPr/>
                </a:tc>
                <a:tc>
                  <a:txBody>
                    <a:bodyPr/>
                    <a:lstStyle/>
                    <a:p>
                      <a:r>
                        <a:rPr lang="en-US" sz="1400" b="0" i="0" kern="1200" dirty="0">
                          <a:solidFill>
                            <a:schemeClr val="tx1"/>
                          </a:solidFill>
                          <a:effectLst/>
                          <a:latin typeface="+mn-lt"/>
                          <a:ea typeface="+mn-ea"/>
                          <a:cs typeface="+mn-cs"/>
                        </a:rPr>
                        <a:t>I am the good shepherd: the good shepherd giveth his life for the sheep.</a:t>
                      </a:r>
                      <a:endParaRPr lang="en-US" sz="1400" b="0" dirty="0"/>
                    </a:p>
                  </a:txBody>
                  <a:tcPr/>
                </a:tc>
                <a:extLst>
                  <a:ext uri="{0D108BD9-81ED-4DB2-BD59-A6C34878D82A}">
                    <a16:rowId xmlns:a16="http://schemas.microsoft.com/office/drawing/2014/main" val="10000"/>
                  </a:ext>
                </a:extLst>
              </a:tr>
              <a:tr h="370840">
                <a:tc>
                  <a:txBody>
                    <a:bodyPr/>
                    <a:lstStyle/>
                    <a:p>
                      <a:r>
                        <a:rPr lang="en-US" sz="1400" b="0" dirty="0"/>
                        <a:t>Ezekiel 34:23</a:t>
                      </a:r>
                    </a:p>
                  </a:txBody>
                  <a:tcPr/>
                </a:tc>
                <a:tc>
                  <a:txBody>
                    <a:bodyPr/>
                    <a:lstStyle/>
                    <a:p>
                      <a:r>
                        <a:rPr lang="en-US" sz="1400" b="0" i="0" kern="1200" dirty="0">
                          <a:solidFill>
                            <a:schemeClr val="tx1"/>
                          </a:solidFill>
                          <a:effectLst/>
                          <a:latin typeface="+mn-lt"/>
                          <a:ea typeface="+mn-ea"/>
                          <a:cs typeface="+mn-cs"/>
                        </a:rPr>
                        <a:t>And I will set up one shepherd over them, and he shall feed them, </a:t>
                      </a:r>
                      <a:r>
                        <a:rPr lang="en-US" sz="1400" b="0" i="1" kern="1200" dirty="0">
                          <a:solidFill>
                            <a:schemeClr val="tx1"/>
                          </a:solidFill>
                          <a:effectLst/>
                          <a:latin typeface="+mn-lt"/>
                          <a:ea typeface="+mn-ea"/>
                          <a:cs typeface="+mn-cs"/>
                        </a:rPr>
                        <a:t>even</a:t>
                      </a:r>
                      <a:r>
                        <a:rPr lang="en-US" sz="1400" b="0" i="0" kern="1200" dirty="0">
                          <a:solidFill>
                            <a:schemeClr val="tx1"/>
                          </a:solidFill>
                          <a:effectLst/>
                          <a:latin typeface="+mn-lt"/>
                          <a:ea typeface="+mn-ea"/>
                          <a:cs typeface="+mn-cs"/>
                        </a:rPr>
                        <a:t> my servant David; he shall feed them, and he shall be their shepherd.</a:t>
                      </a:r>
                      <a:endParaRPr lang="en-US" sz="1400" b="0" dirty="0"/>
                    </a:p>
                  </a:txBody>
                  <a:tcPr/>
                </a:tc>
                <a:extLst>
                  <a:ext uri="{0D108BD9-81ED-4DB2-BD59-A6C34878D82A}">
                    <a16:rowId xmlns:a16="http://schemas.microsoft.com/office/drawing/2014/main" val="10001"/>
                  </a:ext>
                </a:extLst>
              </a:tr>
              <a:tr h="370840">
                <a:tc>
                  <a:txBody>
                    <a:bodyPr/>
                    <a:lstStyle/>
                    <a:p>
                      <a:r>
                        <a:rPr lang="en-US" sz="1400" b="0" dirty="0"/>
                        <a:t>Alma 5:38</a:t>
                      </a:r>
                    </a:p>
                  </a:txBody>
                  <a:tcPr/>
                </a:tc>
                <a:tc>
                  <a:txBody>
                    <a:bodyPr/>
                    <a:lstStyle/>
                    <a:p>
                      <a:r>
                        <a:rPr lang="en-US" sz="1400" b="0" i="0" kern="1200" dirty="0">
                          <a:solidFill>
                            <a:schemeClr val="tx1"/>
                          </a:solidFill>
                          <a:effectLst/>
                          <a:latin typeface="+mn-lt"/>
                          <a:ea typeface="+mn-ea"/>
                          <a:cs typeface="+mn-cs"/>
                        </a:rPr>
                        <a:t>Behold, I say unto you, that the good shepherd doth call you; yea, and in his own name he doth call you, which is the name of Christ; and if ye will not hearken unto the voice of the good shepherd, to the name by which ye are called, behold, ye are not the sheep of the good shepherd.</a:t>
                      </a:r>
                      <a:endParaRPr lang="en-US" sz="1400" b="0" dirty="0"/>
                    </a:p>
                  </a:txBody>
                  <a:tcPr/>
                </a:tc>
                <a:extLst>
                  <a:ext uri="{0D108BD9-81ED-4DB2-BD59-A6C34878D82A}">
                    <a16:rowId xmlns:a16="http://schemas.microsoft.com/office/drawing/2014/main" val="10002"/>
                  </a:ext>
                </a:extLst>
              </a:tr>
              <a:tr h="370357">
                <a:tc>
                  <a:txBody>
                    <a:bodyPr/>
                    <a:lstStyle/>
                    <a:p>
                      <a:r>
                        <a:rPr lang="en-US" sz="1400" b="0" dirty="0"/>
                        <a:t>Psalm 23:1</a:t>
                      </a:r>
                    </a:p>
                  </a:txBody>
                  <a:tcPr/>
                </a:tc>
                <a:tc>
                  <a:txBody>
                    <a:bodyPr/>
                    <a:lstStyle/>
                    <a:p>
                      <a:pPr fontAlgn="base"/>
                      <a:r>
                        <a:rPr lang="en-US" sz="1400" b="0" i="0" kern="1200" dirty="0">
                          <a:solidFill>
                            <a:schemeClr val="tx1"/>
                          </a:solidFill>
                          <a:effectLst/>
                          <a:latin typeface="+mn-lt"/>
                          <a:ea typeface="+mn-ea"/>
                          <a:cs typeface="+mn-cs"/>
                        </a:rPr>
                        <a:t>The Lord is my shepherd; I shall not want. </a:t>
                      </a:r>
                      <a:endParaRPr lang="en-US" sz="1400" b="0" dirty="0"/>
                    </a:p>
                  </a:txBody>
                  <a:tcPr/>
                </a:tc>
                <a:extLst>
                  <a:ext uri="{0D108BD9-81ED-4DB2-BD59-A6C34878D82A}">
                    <a16:rowId xmlns:a16="http://schemas.microsoft.com/office/drawing/2014/main" val="10003"/>
                  </a:ext>
                </a:extLst>
              </a:tr>
              <a:tr h="370840">
                <a:tc>
                  <a:txBody>
                    <a:bodyPr/>
                    <a:lstStyle/>
                    <a:p>
                      <a:r>
                        <a:rPr lang="en-US" sz="1400" b="0" dirty="0"/>
                        <a:t>Isaiah 40:11</a:t>
                      </a:r>
                    </a:p>
                  </a:txBody>
                  <a:tcPr/>
                </a:tc>
                <a:tc>
                  <a:txBody>
                    <a:bodyPr/>
                    <a:lstStyle/>
                    <a:p>
                      <a:r>
                        <a:rPr lang="en-US" sz="1400" b="0" i="0" kern="1200" dirty="0">
                          <a:solidFill>
                            <a:schemeClr val="tx1"/>
                          </a:solidFill>
                          <a:effectLst/>
                          <a:latin typeface="+mn-lt"/>
                          <a:ea typeface="+mn-ea"/>
                          <a:cs typeface="+mn-cs"/>
                        </a:rPr>
                        <a:t>He shall feed his flock like a shepherd: he shall gather the lambs with his arm, and carry them in his bosom, and shall gently lead those that are with young.</a:t>
                      </a:r>
                      <a:endParaRPr lang="en-US" sz="1400" b="0" dirty="0"/>
                    </a:p>
                  </a:txBody>
                  <a:tcPr/>
                </a:tc>
                <a:extLst>
                  <a:ext uri="{0D108BD9-81ED-4DB2-BD59-A6C34878D82A}">
                    <a16:rowId xmlns:a16="http://schemas.microsoft.com/office/drawing/2014/main" val="10004"/>
                  </a:ext>
                </a:extLst>
              </a:tr>
              <a:tr h="370840">
                <a:tc>
                  <a:txBody>
                    <a:bodyPr/>
                    <a:lstStyle/>
                    <a:p>
                      <a:r>
                        <a:rPr lang="en-US" sz="1400" b="0" dirty="0"/>
                        <a:t>Hebrews 13:20</a:t>
                      </a:r>
                    </a:p>
                  </a:txBody>
                  <a:tcPr/>
                </a:tc>
                <a:tc>
                  <a:txBody>
                    <a:bodyPr/>
                    <a:lstStyle/>
                    <a:p>
                      <a:r>
                        <a:rPr lang="en-US" sz="1400" b="0" i="0" kern="1200" dirty="0">
                          <a:solidFill>
                            <a:schemeClr val="tx1"/>
                          </a:solidFill>
                          <a:effectLst/>
                          <a:latin typeface="+mn-lt"/>
                          <a:ea typeface="+mn-ea"/>
                          <a:cs typeface="+mn-cs"/>
                        </a:rPr>
                        <a:t>Now the God of peace, that brought again from the dead our Lord Jesus, that great shepherd of the sheep, through the blood of the everlasting covenant, </a:t>
                      </a:r>
                      <a:endParaRPr lang="en-US" sz="1400" b="0" dirty="0"/>
                    </a:p>
                  </a:txBody>
                  <a:tcPr/>
                </a:tc>
                <a:extLst>
                  <a:ext uri="{0D108BD9-81ED-4DB2-BD59-A6C34878D82A}">
                    <a16:rowId xmlns:a16="http://schemas.microsoft.com/office/drawing/2014/main" val="10005"/>
                  </a:ext>
                </a:extLst>
              </a:tr>
              <a:tr h="370840">
                <a:tc>
                  <a:txBody>
                    <a:bodyPr/>
                    <a:lstStyle/>
                    <a:p>
                      <a:r>
                        <a:rPr lang="en-US" sz="1400" b="0" dirty="0"/>
                        <a:t>Jeremiah 31:10</a:t>
                      </a:r>
                    </a:p>
                  </a:txBody>
                  <a:tcPr/>
                </a:tc>
                <a:tc>
                  <a:txBody>
                    <a:bodyPr/>
                    <a:lstStyle/>
                    <a:p>
                      <a:r>
                        <a:rPr lang="en-US" sz="1400" b="0" i="0" kern="1200" dirty="0">
                          <a:solidFill>
                            <a:schemeClr val="tx1"/>
                          </a:solidFill>
                          <a:effectLst/>
                          <a:latin typeface="+mn-lt"/>
                          <a:ea typeface="+mn-ea"/>
                          <a:cs typeface="+mn-cs"/>
                        </a:rPr>
                        <a:t>Hear the word of the Lord, O ye nations, and declare it in the isles afar off, and say, He that scattered Israel will gather him, and keep him, as a shepherd doth his flock</a:t>
                      </a:r>
                      <a:endParaRPr lang="en-US" sz="1400" b="0" dirty="0"/>
                    </a:p>
                  </a:txBody>
                  <a:tcPr/>
                </a:tc>
                <a:extLst>
                  <a:ext uri="{0D108BD9-81ED-4DB2-BD59-A6C34878D82A}">
                    <a16:rowId xmlns:a16="http://schemas.microsoft.com/office/drawing/2014/main" val="10006"/>
                  </a:ext>
                </a:extLst>
              </a:tr>
              <a:tr h="370840">
                <a:tc>
                  <a:txBody>
                    <a:bodyPr/>
                    <a:lstStyle/>
                    <a:p>
                      <a:r>
                        <a:rPr lang="en-US" sz="1400" b="0" dirty="0"/>
                        <a:t>1 Nephi 22:25</a:t>
                      </a:r>
                    </a:p>
                  </a:txBody>
                  <a:tcPr/>
                </a:tc>
                <a:tc>
                  <a:txBody>
                    <a:bodyPr/>
                    <a:lstStyle/>
                    <a:p>
                      <a:r>
                        <a:rPr lang="en-US" sz="1400" b="0" i="0" kern="1200" dirty="0">
                          <a:solidFill>
                            <a:schemeClr val="tx1"/>
                          </a:solidFill>
                          <a:effectLst/>
                          <a:latin typeface="+mn-lt"/>
                          <a:ea typeface="+mn-ea"/>
                          <a:cs typeface="+mn-cs"/>
                        </a:rPr>
                        <a:t>And he </a:t>
                      </a:r>
                      <a:r>
                        <a:rPr lang="en-US" sz="1400" b="0" i="0" kern="1200" dirty="0" err="1">
                          <a:solidFill>
                            <a:schemeClr val="tx1"/>
                          </a:solidFill>
                          <a:effectLst/>
                          <a:latin typeface="+mn-lt"/>
                          <a:ea typeface="+mn-ea"/>
                          <a:cs typeface="+mn-cs"/>
                        </a:rPr>
                        <a:t>gathereth</a:t>
                      </a:r>
                      <a:r>
                        <a:rPr lang="en-US" sz="1400" b="0" i="0" kern="1200" dirty="0">
                          <a:solidFill>
                            <a:schemeClr val="tx1"/>
                          </a:solidFill>
                          <a:effectLst/>
                          <a:latin typeface="+mn-lt"/>
                          <a:ea typeface="+mn-ea"/>
                          <a:cs typeface="+mn-cs"/>
                        </a:rPr>
                        <a:t> his children from the four quarters of the earth; and he </a:t>
                      </a:r>
                      <a:r>
                        <a:rPr lang="en-US" sz="1400" b="0" i="0" kern="1200" dirty="0" err="1">
                          <a:solidFill>
                            <a:schemeClr val="tx1"/>
                          </a:solidFill>
                          <a:effectLst/>
                          <a:latin typeface="+mn-lt"/>
                          <a:ea typeface="+mn-ea"/>
                          <a:cs typeface="+mn-cs"/>
                        </a:rPr>
                        <a:t>numbereth</a:t>
                      </a:r>
                      <a:r>
                        <a:rPr lang="en-US" sz="1400" b="0" i="0" kern="1200" dirty="0">
                          <a:solidFill>
                            <a:schemeClr val="tx1"/>
                          </a:solidFill>
                          <a:effectLst/>
                          <a:latin typeface="+mn-lt"/>
                          <a:ea typeface="+mn-ea"/>
                          <a:cs typeface="+mn-cs"/>
                        </a:rPr>
                        <a:t> his sheep, and they know him; and there shall be one fold and one shepherd; and he shall feed his sheep, and in him they shall find pasture.</a:t>
                      </a:r>
                      <a:endParaRPr lang="en-US" sz="1400" b="0" dirty="0"/>
                    </a:p>
                  </a:txBody>
                  <a:tcPr/>
                </a:tc>
                <a:extLst>
                  <a:ext uri="{0D108BD9-81ED-4DB2-BD59-A6C34878D82A}">
                    <a16:rowId xmlns:a16="http://schemas.microsoft.com/office/drawing/2014/main" val="10007"/>
                  </a:ext>
                </a:extLst>
              </a:tr>
              <a:tr h="370840">
                <a:tc>
                  <a:txBody>
                    <a:bodyPr/>
                    <a:lstStyle/>
                    <a:p>
                      <a:r>
                        <a:rPr lang="en-US" sz="1400" b="0" dirty="0"/>
                        <a:t>Alma 5:60</a:t>
                      </a:r>
                    </a:p>
                  </a:txBody>
                  <a:tcPr/>
                </a:tc>
                <a:tc>
                  <a:txBody>
                    <a:bodyPr/>
                    <a:lstStyle/>
                    <a:p>
                      <a:r>
                        <a:rPr lang="en-US" sz="1400" b="0" i="0" kern="1200" dirty="0">
                          <a:solidFill>
                            <a:schemeClr val="tx1"/>
                          </a:solidFill>
                          <a:effectLst/>
                          <a:latin typeface="+mn-lt"/>
                          <a:ea typeface="+mn-ea"/>
                          <a:cs typeface="+mn-cs"/>
                        </a:rPr>
                        <a:t>And now I say unto you that the good shepherd doth call after you; and if you will hearken unto his voice he will bring you into his fold, and ye are his sheep; and he </a:t>
                      </a:r>
                      <a:r>
                        <a:rPr lang="en-US" sz="1400" b="0" i="0" kern="1200" dirty="0" err="1">
                          <a:solidFill>
                            <a:schemeClr val="tx1"/>
                          </a:solidFill>
                          <a:effectLst/>
                          <a:latin typeface="+mn-lt"/>
                          <a:ea typeface="+mn-ea"/>
                          <a:cs typeface="+mn-cs"/>
                        </a:rPr>
                        <a:t>commandeth</a:t>
                      </a:r>
                      <a:r>
                        <a:rPr lang="en-US" sz="1400" b="0" i="0" kern="1200" dirty="0">
                          <a:solidFill>
                            <a:schemeClr val="tx1"/>
                          </a:solidFill>
                          <a:effectLst/>
                          <a:latin typeface="+mn-lt"/>
                          <a:ea typeface="+mn-ea"/>
                          <a:cs typeface="+mn-cs"/>
                        </a:rPr>
                        <a:t> you that ye suffer no ravenous wolf to enter among you, that ye may not be destroyed.</a:t>
                      </a:r>
                      <a:endParaRPr lang="en-US" sz="1400" b="0" dirty="0"/>
                    </a:p>
                  </a:txBody>
                  <a:tcPr/>
                </a:tc>
                <a:extLst>
                  <a:ext uri="{0D108BD9-81ED-4DB2-BD59-A6C34878D82A}">
                    <a16:rowId xmlns:a16="http://schemas.microsoft.com/office/drawing/2014/main" val="10008"/>
                  </a:ext>
                </a:extLst>
              </a:tr>
            </a:tbl>
          </a:graphicData>
        </a:graphic>
      </p:graphicFrame>
      <p:sp>
        <p:nvSpPr>
          <p:cNvPr id="3" name="Rectangle 2"/>
          <p:cNvSpPr/>
          <p:nvPr/>
        </p:nvSpPr>
        <p:spPr>
          <a:xfrm>
            <a:off x="2296886" y="5867513"/>
            <a:ext cx="7456714" cy="646331"/>
          </a:xfrm>
          <a:prstGeom prst="rect">
            <a:avLst/>
          </a:prstGeom>
        </p:spPr>
        <p:txBody>
          <a:bodyPr wrap="square">
            <a:spAutoFit/>
          </a:bodyPr>
          <a:lstStyle/>
          <a:p>
            <a:pPr algn="ctr"/>
            <a:r>
              <a:rPr lang="en-US" b="0" i="0" dirty="0">
                <a:solidFill>
                  <a:srgbClr val="333333"/>
                </a:solidFill>
                <a:effectLst/>
                <a:latin typeface="Abadi" panose="020B0604020104020204" pitchFamily="34" charset="0"/>
              </a:rPr>
              <a:t>Jesus Christ is the Good Shepherd. </a:t>
            </a:r>
          </a:p>
          <a:p>
            <a:pPr algn="ctr"/>
            <a:r>
              <a:rPr lang="en-US" b="0" i="0" dirty="0">
                <a:solidFill>
                  <a:srgbClr val="333333"/>
                </a:solidFill>
                <a:effectLst/>
                <a:latin typeface="Abadi" panose="020B0604020104020204" pitchFamily="34" charset="0"/>
              </a:rPr>
              <a:t>Symbolically, his followers are like sheep whom Jesus watches over</a:t>
            </a:r>
            <a:endParaRPr lang="en-US" dirty="0"/>
          </a:p>
        </p:txBody>
      </p:sp>
      <p:sp>
        <p:nvSpPr>
          <p:cNvPr id="4" name="Rectangle 3"/>
          <p:cNvSpPr/>
          <p:nvPr/>
        </p:nvSpPr>
        <p:spPr>
          <a:xfrm>
            <a:off x="515744" y="205712"/>
            <a:ext cx="11269367" cy="523220"/>
          </a:xfrm>
          <a:prstGeom prst="rect">
            <a:avLst/>
          </a:prstGeom>
        </p:spPr>
        <p:txBody>
          <a:bodyPr wrap="none">
            <a:spAutoFit/>
          </a:bodyPr>
          <a:lstStyle/>
          <a:p>
            <a:r>
              <a:rPr lang="en-US" sz="2800" b="0" i="0" dirty="0">
                <a:solidFill>
                  <a:srgbClr val="333333"/>
                </a:solidFill>
                <a:effectLst/>
                <a:latin typeface="Abadi" panose="020B0604020104020204" pitchFamily="34" charset="0"/>
              </a:rPr>
              <a:t>A Shepherd--Symbolically, a person who cares for the Lord’s children.</a:t>
            </a:r>
            <a:endParaRPr lang="en-US" sz="2800" dirty="0"/>
          </a:p>
        </p:txBody>
      </p:sp>
      <p:sp>
        <p:nvSpPr>
          <p:cNvPr id="5" name="Rectangle 4"/>
          <p:cNvSpPr/>
          <p:nvPr/>
        </p:nvSpPr>
        <p:spPr>
          <a:xfrm>
            <a:off x="54428" y="6627168"/>
            <a:ext cx="6096000" cy="230832"/>
          </a:xfrm>
          <a:prstGeom prst="rect">
            <a:avLst/>
          </a:prstGeom>
        </p:spPr>
        <p:txBody>
          <a:bodyPr>
            <a:spAutoFit/>
          </a:bodyPr>
          <a:lstStyle/>
          <a:p>
            <a:r>
              <a:rPr lang="en-US" sz="900" b="0" i="0" dirty="0">
                <a:solidFill>
                  <a:srgbClr val="333333"/>
                </a:solidFill>
                <a:effectLst/>
                <a:latin typeface="Abadi" panose="020B0604020104020204" pitchFamily="34" charset="0"/>
              </a:rPr>
              <a:t>Bible Dictionary and Guide to </a:t>
            </a:r>
            <a:r>
              <a:rPr lang="en-US" sz="900" b="0" i="0" dirty="0" err="1">
                <a:solidFill>
                  <a:srgbClr val="333333"/>
                </a:solidFill>
                <a:effectLst/>
                <a:latin typeface="Abadi" panose="020B0604020104020204" pitchFamily="34" charset="0"/>
              </a:rPr>
              <a:t>criptures</a:t>
            </a:r>
            <a:endParaRPr lang="en-US" sz="900" dirty="0"/>
          </a:p>
        </p:txBody>
      </p:sp>
    </p:spTree>
    <p:extLst>
      <p:ext uri="{BB962C8B-B14F-4D97-AF65-F5344CB8AC3E}">
        <p14:creationId xmlns:p14="http://schemas.microsoft.com/office/powerpoint/2010/main" val="2640025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23286" y="1202897"/>
            <a:ext cx="10724652" cy="1200329"/>
          </a:xfrm>
          <a:prstGeom prst="rect">
            <a:avLst/>
          </a:prstGeom>
          <a:noFill/>
        </p:spPr>
        <p:txBody>
          <a:bodyPr wrap="square" rtlCol="0">
            <a:spAutoFit/>
          </a:bodyPr>
          <a:lstStyle/>
          <a:p>
            <a:r>
              <a:rPr lang="en-US" sz="3600" dirty="0">
                <a:solidFill>
                  <a:schemeClr val="bg1"/>
                </a:solidFill>
              </a:rPr>
              <a:t>	Jesus rejected the suggestion and delayed His departure for a few days, but he told the brethren to go.</a:t>
            </a:r>
          </a:p>
        </p:txBody>
      </p:sp>
      <p:sp>
        <p:nvSpPr>
          <p:cNvPr id="6" name="TextBox 5"/>
          <p:cNvSpPr txBox="1"/>
          <p:nvPr/>
        </p:nvSpPr>
        <p:spPr>
          <a:xfrm>
            <a:off x="119362" y="6437014"/>
            <a:ext cx="1946495" cy="307777"/>
          </a:xfrm>
          <a:prstGeom prst="rect">
            <a:avLst/>
          </a:prstGeom>
          <a:noFill/>
        </p:spPr>
        <p:txBody>
          <a:bodyPr wrap="square" rtlCol="0">
            <a:spAutoFit/>
          </a:bodyPr>
          <a:lstStyle/>
          <a:p>
            <a:r>
              <a:rPr lang="en-US" sz="1400" dirty="0">
                <a:solidFill>
                  <a:schemeClr val="bg1"/>
                </a:solidFill>
              </a:rPr>
              <a:t>John 7:1-4</a:t>
            </a:r>
          </a:p>
        </p:txBody>
      </p:sp>
      <p:sp>
        <p:nvSpPr>
          <p:cNvPr id="4" name="Rectangle 3"/>
          <p:cNvSpPr/>
          <p:nvPr/>
        </p:nvSpPr>
        <p:spPr>
          <a:xfrm>
            <a:off x="2065857" y="89792"/>
            <a:ext cx="8787470" cy="923330"/>
          </a:xfrm>
          <a:prstGeom prst="rect">
            <a:avLst/>
          </a:prstGeom>
        </p:spPr>
        <p:txBody>
          <a:bodyPr wrap="none">
            <a:spAutoFit/>
          </a:bodyPr>
          <a:lstStyle/>
          <a:p>
            <a:r>
              <a:rPr lang="en-US" sz="5400" dirty="0">
                <a:solidFill>
                  <a:schemeClr val="bg1"/>
                </a:solidFill>
                <a:latin typeface="Elephant" panose="02020904090505020303" pitchFamily="18" charset="0"/>
              </a:rPr>
              <a:t>“My time is not yet come”</a:t>
            </a:r>
            <a:endParaRPr lang="en-US" sz="5400" dirty="0">
              <a:latin typeface="Elephant" panose="02020904090505020303" pitchFamily="18" charset="0"/>
            </a:endParaRPr>
          </a:p>
        </p:txBody>
      </p:sp>
      <p:pic>
        <p:nvPicPr>
          <p:cNvPr id="6148" name="Picture 4" descr="Image result for jesus and breth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8568" y="2678610"/>
            <a:ext cx="3728869" cy="26735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10221" y="5429393"/>
            <a:ext cx="6898741" cy="1015663"/>
          </a:xfrm>
          <a:prstGeom prst="rect">
            <a:avLst/>
          </a:prstGeom>
        </p:spPr>
        <p:txBody>
          <a:bodyPr wrap="square">
            <a:spAutoFit/>
          </a:bodyPr>
          <a:lstStyle/>
          <a:p>
            <a:r>
              <a:rPr lang="en-US" sz="2000" dirty="0">
                <a:solidFill>
                  <a:schemeClr val="bg1"/>
                </a:solidFill>
                <a:latin typeface="Abadi" panose="020B0604020104020204" pitchFamily="34" charset="0"/>
              </a:rPr>
              <a:t>Jesus’s half-brothers urged Him to go to Jerusalem to the Feast of Tabernacles. Jesus told them no, but He later went to the feast secretly and began to teach in the temple</a:t>
            </a:r>
            <a:endParaRPr lang="en-US" sz="2000" dirty="0">
              <a:solidFill>
                <a:schemeClr val="bg1"/>
              </a:solidFill>
            </a:endParaRPr>
          </a:p>
        </p:txBody>
      </p:sp>
      <p:sp>
        <p:nvSpPr>
          <p:cNvPr id="11" name="Rectangle 10"/>
          <p:cNvSpPr/>
          <p:nvPr/>
        </p:nvSpPr>
        <p:spPr>
          <a:xfrm>
            <a:off x="11635479" y="6410734"/>
            <a:ext cx="466794" cy="369332"/>
          </a:xfrm>
          <a:prstGeom prst="rect">
            <a:avLst/>
          </a:prstGeom>
        </p:spPr>
        <p:txBody>
          <a:bodyPr wrap="none">
            <a:spAutoFit/>
          </a:bodyPr>
          <a:lstStyle/>
          <a:p>
            <a:r>
              <a:rPr lang="en-US" dirty="0">
                <a:solidFill>
                  <a:schemeClr val="bg1"/>
                </a:solidFill>
                <a:latin typeface="Abadi" panose="020B0604020104020204" pitchFamily="34" charset="0"/>
              </a:rPr>
              <a:t>(1)</a:t>
            </a:r>
            <a:endParaRPr lang="en-US" dirty="0"/>
          </a:p>
        </p:txBody>
      </p:sp>
    </p:spTree>
    <p:extLst>
      <p:ext uri="{BB962C8B-B14F-4D97-AF65-F5344CB8AC3E}">
        <p14:creationId xmlns:p14="http://schemas.microsoft.com/office/powerpoint/2010/main" val="140077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19362" y="6437014"/>
            <a:ext cx="1946495" cy="307777"/>
          </a:xfrm>
          <a:prstGeom prst="rect">
            <a:avLst/>
          </a:prstGeom>
          <a:noFill/>
        </p:spPr>
        <p:txBody>
          <a:bodyPr wrap="square" rtlCol="0">
            <a:spAutoFit/>
          </a:bodyPr>
          <a:lstStyle/>
          <a:p>
            <a:r>
              <a:rPr lang="en-US" sz="1400" dirty="0">
                <a:solidFill>
                  <a:schemeClr val="bg1"/>
                </a:solidFill>
              </a:rPr>
              <a:t>John 7:5; Acts 1:14</a:t>
            </a:r>
          </a:p>
        </p:txBody>
      </p:sp>
      <p:sp>
        <p:nvSpPr>
          <p:cNvPr id="7" name="Rectangle 6"/>
          <p:cNvSpPr/>
          <p:nvPr/>
        </p:nvSpPr>
        <p:spPr>
          <a:xfrm>
            <a:off x="3563356" y="2673272"/>
            <a:ext cx="4881596" cy="3970318"/>
          </a:xfrm>
          <a:prstGeom prst="rect">
            <a:avLst/>
          </a:prstGeom>
        </p:spPr>
        <p:txBody>
          <a:bodyPr wrap="square">
            <a:spAutoFit/>
          </a:bodyPr>
          <a:lstStyle/>
          <a:p>
            <a:pPr fontAlgn="base"/>
            <a:r>
              <a:rPr lang="en-US" dirty="0">
                <a:solidFill>
                  <a:schemeClr val="bg1"/>
                </a:solidFill>
              </a:rPr>
              <a:t>“A testimony of the divinity of Christ and of the saving power of his gospel is not bestowed automatically because of family relationship.</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 Though they were reared in the same household and came under the benign influence of Joseph and Mary, though they were aware of the teachings, ministry, and miracles of Jesus himself, yet these his close relatives had not so far accepted him as the Messiah. </a:t>
            </a:r>
          </a:p>
          <a:p>
            <a:pPr fontAlgn="base"/>
            <a:endParaRPr lang="en-US" dirty="0">
              <a:solidFill>
                <a:schemeClr val="bg1"/>
              </a:solidFill>
            </a:endParaRPr>
          </a:p>
          <a:p>
            <a:pPr fontAlgn="base"/>
            <a:r>
              <a:rPr lang="en-US" dirty="0">
                <a:solidFill>
                  <a:schemeClr val="bg1"/>
                </a:solidFill>
              </a:rPr>
              <a:t>However, all of them, apparently, were converted later.”</a:t>
            </a:r>
          </a:p>
        </p:txBody>
      </p:sp>
      <p:sp>
        <p:nvSpPr>
          <p:cNvPr id="11" name="Rectangle 10"/>
          <p:cNvSpPr/>
          <p:nvPr/>
        </p:nvSpPr>
        <p:spPr>
          <a:xfrm>
            <a:off x="11635479" y="6410734"/>
            <a:ext cx="466794" cy="369332"/>
          </a:xfrm>
          <a:prstGeom prst="rect">
            <a:avLst/>
          </a:prstGeom>
        </p:spPr>
        <p:txBody>
          <a:bodyPr wrap="none">
            <a:spAutoFit/>
          </a:bodyPr>
          <a:lstStyle/>
          <a:p>
            <a:r>
              <a:rPr lang="en-US" dirty="0">
                <a:solidFill>
                  <a:schemeClr val="bg1"/>
                </a:solidFill>
                <a:latin typeface="Abadi" panose="020B0604020104020204" pitchFamily="34" charset="0"/>
              </a:rPr>
              <a:t>(3)</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9426" y="178994"/>
            <a:ext cx="1035114" cy="1444847"/>
          </a:xfrm>
          <a:prstGeom prst="rect">
            <a:avLst/>
          </a:prstGeom>
        </p:spPr>
      </p:pic>
      <p:grpSp>
        <p:nvGrpSpPr>
          <p:cNvPr id="289" name="Group 90"/>
          <p:cNvGrpSpPr/>
          <p:nvPr/>
        </p:nvGrpSpPr>
        <p:grpSpPr>
          <a:xfrm>
            <a:off x="5516569" y="203740"/>
            <a:ext cx="1219200" cy="2209800"/>
            <a:chOff x="3976559" y="2590800"/>
            <a:chExt cx="2446457" cy="4874417"/>
          </a:xfrm>
        </p:grpSpPr>
        <p:sp>
          <p:nvSpPr>
            <p:cNvPr id="290" name="Oval 289"/>
            <p:cNvSpPr/>
            <p:nvPr/>
          </p:nvSpPr>
          <p:spPr>
            <a:xfrm rot="2332152">
              <a:off x="4752215" y="6627017"/>
              <a:ext cx="447935" cy="838200"/>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p:cNvSpPr/>
            <p:nvPr/>
          </p:nvSpPr>
          <p:spPr>
            <a:xfrm rot="18708024">
              <a:off x="5211706" y="6681874"/>
              <a:ext cx="477114" cy="838200"/>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p:cNvSpPr/>
            <p:nvPr/>
          </p:nvSpPr>
          <p:spPr>
            <a:xfrm>
              <a:off x="5715000" y="5486400"/>
              <a:ext cx="519827"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p:cNvSpPr/>
            <p:nvPr/>
          </p:nvSpPr>
          <p:spPr>
            <a:xfrm>
              <a:off x="4290207" y="5486400"/>
              <a:ext cx="510392"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Cloud 293"/>
            <p:cNvSpPr/>
            <p:nvPr/>
          </p:nvSpPr>
          <p:spPr>
            <a:xfrm>
              <a:off x="3976559" y="2780667"/>
              <a:ext cx="2446457" cy="348089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rapezoid 294"/>
            <p:cNvSpPr/>
            <p:nvPr/>
          </p:nvSpPr>
          <p:spPr>
            <a:xfrm rot="1733689" flipH="1">
              <a:off x="4358807" y="4577735"/>
              <a:ext cx="1066800" cy="1600200"/>
            </a:xfrm>
            <a:prstGeom prst="trapezoid">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Trapezoid 295"/>
            <p:cNvSpPr/>
            <p:nvPr/>
          </p:nvSpPr>
          <p:spPr>
            <a:xfrm rot="19866311">
              <a:off x="5120807" y="4501535"/>
              <a:ext cx="1066800" cy="1600200"/>
            </a:xfrm>
            <a:prstGeom prst="trapezoid">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lowchart: Merge 296"/>
            <p:cNvSpPr/>
            <p:nvPr/>
          </p:nvSpPr>
          <p:spPr>
            <a:xfrm rot="10800000">
              <a:off x="4572001" y="4114799"/>
              <a:ext cx="1371600" cy="2969522"/>
            </a:xfrm>
            <a:prstGeom prst="flowChartMerg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Flowchart: Merge 297"/>
            <p:cNvSpPr/>
            <p:nvPr/>
          </p:nvSpPr>
          <p:spPr>
            <a:xfrm>
              <a:off x="4917504" y="4362893"/>
              <a:ext cx="690026" cy="666307"/>
            </a:xfrm>
            <a:prstGeom prst="flowChartMerg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Trapezoid 298"/>
            <p:cNvSpPr/>
            <p:nvPr/>
          </p:nvSpPr>
          <p:spPr>
            <a:xfrm rot="393591" flipH="1">
              <a:off x="4615055" y="4525915"/>
              <a:ext cx="649016" cy="2124979"/>
            </a:xfrm>
            <a:prstGeom prst="trapezoid">
              <a:avLst>
                <a:gd name="adj" fmla="val 37426"/>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Trapezoid 299"/>
            <p:cNvSpPr/>
            <p:nvPr/>
          </p:nvSpPr>
          <p:spPr>
            <a:xfrm rot="21062122">
              <a:off x="5300855" y="4525916"/>
              <a:ext cx="649016" cy="2124979"/>
            </a:xfrm>
            <a:prstGeom prst="trapezoid">
              <a:avLst>
                <a:gd name="adj" fmla="val 35557"/>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p:cNvSpPr/>
            <p:nvPr/>
          </p:nvSpPr>
          <p:spPr>
            <a:xfrm>
              <a:off x="4729315" y="3124200"/>
              <a:ext cx="1066404" cy="1524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Cloud 301"/>
            <p:cNvSpPr/>
            <p:nvPr/>
          </p:nvSpPr>
          <p:spPr>
            <a:xfrm>
              <a:off x="4495800" y="2743200"/>
              <a:ext cx="1371600" cy="8382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rapezoid 302"/>
            <p:cNvSpPr/>
            <p:nvPr/>
          </p:nvSpPr>
          <p:spPr>
            <a:xfrm rot="20802715">
              <a:off x="5746855" y="2862600"/>
              <a:ext cx="649016" cy="2344696"/>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Trapezoid 303"/>
            <p:cNvSpPr/>
            <p:nvPr/>
          </p:nvSpPr>
          <p:spPr>
            <a:xfrm rot="797285" flipH="1">
              <a:off x="4124549" y="2864308"/>
              <a:ext cx="649016" cy="2217067"/>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Flowchart: Delay 304"/>
            <p:cNvSpPr/>
            <p:nvPr/>
          </p:nvSpPr>
          <p:spPr>
            <a:xfrm rot="16200000">
              <a:off x="5010150" y="2076450"/>
              <a:ext cx="495300" cy="1524000"/>
            </a:xfrm>
            <a:prstGeom prst="flowChartDelay">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6" name="Group 350"/>
          <p:cNvGrpSpPr/>
          <p:nvPr/>
        </p:nvGrpSpPr>
        <p:grpSpPr>
          <a:xfrm>
            <a:off x="4005204" y="178994"/>
            <a:ext cx="1143000" cy="2362200"/>
            <a:chOff x="5562600" y="228600"/>
            <a:chExt cx="3045502" cy="6555014"/>
          </a:xfrm>
        </p:grpSpPr>
        <p:sp>
          <p:nvSpPr>
            <p:cNvPr id="307" name="Oval 306"/>
            <p:cNvSpPr/>
            <p:nvPr/>
          </p:nvSpPr>
          <p:spPr>
            <a:xfrm rot="19111405">
              <a:off x="7137074" y="5796285"/>
              <a:ext cx="601091" cy="987329"/>
            </a:xfrm>
            <a:prstGeom prst="ellipse">
              <a:avLst/>
            </a:prstGeom>
            <a:solidFill>
              <a:srgbClr val="A491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p:cNvSpPr/>
            <p:nvPr/>
          </p:nvSpPr>
          <p:spPr>
            <a:xfrm rot="3081452">
              <a:off x="6435041" y="5771025"/>
              <a:ext cx="574623" cy="951887"/>
            </a:xfrm>
            <a:prstGeom prst="ellipse">
              <a:avLst/>
            </a:prstGeom>
            <a:solidFill>
              <a:srgbClr val="A491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 name="Group 46"/>
            <p:cNvGrpSpPr/>
            <p:nvPr/>
          </p:nvGrpSpPr>
          <p:grpSpPr>
            <a:xfrm>
              <a:off x="5562600" y="228600"/>
              <a:ext cx="3045502" cy="6016746"/>
              <a:chOff x="5562600" y="228600"/>
              <a:chExt cx="3045502" cy="6016746"/>
            </a:xfrm>
          </p:grpSpPr>
          <p:sp>
            <p:nvSpPr>
              <p:cNvPr id="310" name="Cloud 4"/>
              <p:cNvSpPr/>
              <p:nvPr/>
            </p:nvSpPr>
            <p:spPr>
              <a:xfrm rot="5400000">
                <a:off x="6781800" y="990600"/>
                <a:ext cx="1905000" cy="9906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Cloud 310"/>
              <p:cNvSpPr/>
              <p:nvPr/>
            </p:nvSpPr>
            <p:spPr>
              <a:xfrm rot="17017031">
                <a:off x="5448788" y="880989"/>
                <a:ext cx="1905000" cy="9906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2" name="Group 30"/>
              <p:cNvGrpSpPr/>
              <p:nvPr/>
            </p:nvGrpSpPr>
            <p:grpSpPr>
              <a:xfrm>
                <a:off x="5562600" y="2057400"/>
                <a:ext cx="3045502" cy="4187946"/>
                <a:chOff x="4419600" y="2060454"/>
                <a:chExt cx="3045502" cy="4187946"/>
              </a:xfrm>
            </p:grpSpPr>
            <p:sp>
              <p:nvSpPr>
                <p:cNvPr id="317" name="Oval 316"/>
                <p:cNvSpPr/>
                <p:nvPr/>
              </p:nvSpPr>
              <p:spPr>
                <a:xfrm>
                  <a:off x="6890479" y="3785016"/>
                  <a:ext cx="574623" cy="8444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a:off x="4419600" y="3810000"/>
                  <a:ext cx="574623" cy="8444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Trapezoid 318"/>
                <p:cNvSpPr/>
                <p:nvPr/>
              </p:nvSpPr>
              <p:spPr>
                <a:xfrm rot="20102191">
                  <a:off x="6267526" y="2091421"/>
                  <a:ext cx="990600" cy="2115430"/>
                </a:xfrm>
                <a:prstGeom prst="trapezoid">
                  <a:avLst>
                    <a:gd name="adj" fmla="val 34133"/>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Trapezoid 319"/>
                <p:cNvSpPr/>
                <p:nvPr/>
              </p:nvSpPr>
              <p:spPr>
                <a:xfrm rot="1327004">
                  <a:off x="4648115" y="2060454"/>
                  <a:ext cx="990600" cy="2115430"/>
                </a:xfrm>
                <a:prstGeom prst="trapezoid">
                  <a:avLst>
                    <a:gd name="adj" fmla="val 34133"/>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Trapezoid 320"/>
                <p:cNvSpPr/>
                <p:nvPr/>
              </p:nvSpPr>
              <p:spPr>
                <a:xfrm>
                  <a:off x="4876800" y="2133600"/>
                  <a:ext cx="2133600" cy="4114800"/>
                </a:xfrm>
                <a:prstGeom prst="trapezoid">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Isosceles Triangle 321"/>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5181600" y="4419600"/>
                  <a:ext cx="1524000" cy="228600"/>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rapezoid 323"/>
                <p:cNvSpPr/>
                <p:nvPr/>
              </p:nvSpPr>
              <p:spPr>
                <a:xfrm rot="366654" flipH="1">
                  <a:off x="4944218" y="2084003"/>
                  <a:ext cx="706763" cy="3877254"/>
                </a:xfrm>
                <a:prstGeom prst="trapezoid">
                  <a:avLst>
                    <a:gd name="adj" fmla="val 34133"/>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Trapezoid 324"/>
                <p:cNvSpPr/>
                <p:nvPr/>
              </p:nvSpPr>
              <p:spPr>
                <a:xfrm rot="21233346">
                  <a:off x="6224662" y="2067736"/>
                  <a:ext cx="706763" cy="3886573"/>
                </a:xfrm>
                <a:prstGeom prst="trapezoid">
                  <a:avLst>
                    <a:gd name="adj" fmla="val 34133"/>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3" name="Oval 312"/>
              <p:cNvSpPr/>
              <p:nvPr/>
            </p:nvSpPr>
            <p:spPr>
              <a:xfrm>
                <a:off x="6172200" y="457200"/>
                <a:ext cx="1676400" cy="1905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Cloud 313"/>
              <p:cNvSpPr/>
              <p:nvPr/>
            </p:nvSpPr>
            <p:spPr>
              <a:xfrm>
                <a:off x="6019800" y="228600"/>
                <a:ext cx="1905000" cy="9906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Cloud 314"/>
              <p:cNvSpPr/>
              <p:nvPr/>
            </p:nvSpPr>
            <p:spPr>
              <a:xfrm>
                <a:off x="6324600" y="1676400"/>
                <a:ext cx="1447800" cy="9906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6705604" y="1828801"/>
                <a:ext cx="589330" cy="35875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 name="Group 2">
            <a:extLst>
              <a:ext uri="{FF2B5EF4-FFF2-40B4-BE49-F238E27FC236}">
                <a16:creationId xmlns:a16="http://schemas.microsoft.com/office/drawing/2014/main" id="{B3392973-970E-1839-23B6-79E5D68D05C6}"/>
              </a:ext>
            </a:extLst>
          </p:cNvPr>
          <p:cNvGrpSpPr/>
          <p:nvPr/>
        </p:nvGrpSpPr>
        <p:grpSpPr>
          <a:xfrm>
            <a:off x="550507" y="2666421"/>
            <a:ext cx="831662" cy="2145221"/>
            <a:chOff x="683690" y="913232"/>
            <a:chExt cx="1978594" cy="5103663"/>
          </a:xfrm>
        </p:grpSpPr>
        <p:sp>
          <p:nvSpPr>
            <p:cNvPr id="4" name="Moon 3">
              <a:extLst>
                <a:ext uri="{FF2B5EF4-FFF2-40B4-BE49-F238E27FC236}">
                  <a16:creationId xmlns:a16="http://schemas.microsoft.com/office/drawing/2014/main" id="{D7906F74-51B3-74FE-F4E1-D6826EAC0DD2}"/>
                </a:ext>
              </a:extLst>
            </p:cNvPr>
            <p:cNvSpPr/>
            <p:nvPr/>
          </p:nvSpPr>
          <p:spPr>
            <a:xfrm rot="20732934">
              <a:off x="954226" y="1524628"/>
              <a:ext cx="530114" cy="2167301"/>
            </a:xfrm>
            <a:prstGeom prst="moon">
              <a:avLst>
                <a:gd name="adj" fmla="val 8750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oon 7">
              <a:extLst>
                <a:ext uri="{FF2B5EF4-FFF2-40B4-BE49-F238E27FC236}">
                  <a16:creationId xmlns:a16="http://schemas.microsoft.com/office/drawing/2014/main" id="{E187C8DD-193E-DFF0-3466-7372F9F7007D}"/>
                </a:ext>
              </a:extLst>
            </p:cNvPr>
            <p:cNvSpPr/>
            <p:nvPr/>
          </p:nvSpPr>
          <p:spPr>
            <a:xfrm rot="10800000">
              <a:off x="1843564" y="1396299"/>
              <a:ext cx="668926" cy="1995614"/>
            </a:xfrm>
            <a:prstGeom prst="moon">
              <a:avLst>
                <a:gd name="adj" fmla="val 80521"/>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2">
              <a:extLst>
                <a:ext uri="{FF2B5EF4-FFF2-40B4-BE49-F238E27FC236}">
                  <a16:creationId xmlns:a16="http://schemas.microsoft.com/office/drawing/2014/main" id="{E7DC0305-93BB-9470-170E-E6497CDEAEB6}"/>
                </a:ext>
              </a:extLst>
            </p:cNvPr>
            <p:cNvSpPr/>
            <p:nvPr/>
          </p:nvSpPr>
          <p:spPr>
            <a:xfrm rot="1267050">
              <a:off x="1184215" y="5263329"/>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EB4E9075-18C1-F24F-F628-EF8E7666E6C0}"/>
                </a:ext>
              </a:extLst>
            </p:cNvPr>
            <p:cNvSpPr/>
            <p:nvPr/>
          </p:nvSpPr>
          <p:spPr>
            <a:xfrm rot="19394983">
              <a:off x="1700497" y="5268367"/>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2">
              <a:extLst>
                <a:ext uri="{FF2B5EF4-FFF2-40B4-BE49-F238E27FC236}">
                  <a16:creationId xmlns:a16="http://schemas.microsoft.com/office/drawing/2014/main" id="{A144592D-0556-A603-A7BD-3A23A56D674B}"/>
                </a:ext>
              </a:extLst>
            </p:cNvPr>
            <p:cNvSpPr/>
            <p:nvPr/>
          </p:nvSpPr>
          <p:spPr>
            <a:xfrm rot="20847300">
              <a:off x="2275519" y="3487740"/>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
              <a:extLst>
                <a:ext uri="{FF2B5EF4-FFF2-40B4-BE49-F238E27FC236}">
                  <a16:creationId xmlns:a16="http://schemas.microsoft.com/office/drawing/2014/main" id="{084B2331-62F4-3612-4C3E-6142F2DFB14A}"/>
                </a:ext>
              </a:extLst>
            </p:cNvPr>
            <p:cNvSpPr/>
            <p:nvPr/>
          </p:nvSpPr>
          <p:spPr>
            <a:xfrm>
              <a:off x="683690" y="3606099"/>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rapezoid 4">
              <a:extLst>
                <a:ext uri="{FF2B5EF4-FFF2-40B4-BE49-F238E27FC236}">
                  <a16:creationId xmlns:a16="http://schemas.microsoft.com/office/drawing/2014/main" id="{F3119136-C647-FE34-DC20-364C8CCBFB5D}"/>
                </a:ext>
              </a:extLst>
            </p:cNvPr>
            <p:cNvSpPr/>
            <p:nvPr/>
          </p:nvSpPr>
          <p:spPr>
            <a:xfrm rot="20339459">
              <a:off x="1799282" y="2298477"/>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rapezoid 5">
              <a:extLst>
                <a:ext uri="{FF2B5EF4-FFF2-40B4-BE49-F238E27FC236}">
                  <a16:creationId xmlns:a16="http://schemas.microsoft.com/office/drawing/2014/main" id="{6DA46A07-E467-44A3-F252-FE6AB29F53BB}"/>
                </a:ext>
              </a:extLst>
            </p:cNvPr>
            <p:cNvSpPr/>
            <p:nvPr/>
          </p:nvSpPr>
          <p:spPr>
            <a:xfrm rot="1327004">
              <a:off x="897538" y="2450934"/>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rapezoid 6">
              <a:extLst>
                <a:ext uri="{FF2B5EF4-FFF2-40B4-BE49-F238E27FC236}">
                  <a16:creationId xmlns:a16="http://schemas.microsoft.com/office/drawing/2014/main" id="{F624A40E-A8E0-9820-71B7-D3AA496B6EA1}"/>
                </a:ext>
              </a:extLst>
            </p:cNvPr>
            <p:cNvSpPr/>
            <p:nvPr/>
          </p:nvSpPr>
          <p:spPr>
            <a:xfrm>
              <a:off x="991421" y="2457546"/>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Isosceles Triangle 7">
              <a:extLst>
                <a:ext uri="{FF2B5EF4-FFF2-40B4-BE49-F238E27FC236}">
                  <a16:creationId xmlns:a16="http://schemas.microsoft.com/office/drawing/2014/main" id="{6ED3D81C-8784-7444-961E-4404ECCEEC88}"/>
                </a:ext>
              </a:extLst>
            </p:cNvPr>
            <p:cNvSpPr/>
            <p:nvPr/>
          </p:nvSpPr>
          <p:spPr>
            <a:xfrm rot="10800000">
              <a:off x="1504305" y="2457546"/>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DB714855-A5FB-D908-5368-19F833B5FA61}"/>
                </a:ext>
              </a:extLst>
            </p:cNvPr>
            <p:cNvSpPr/>
            <p:nvPr/>
          </p:nvSpPr>
          <p:spPr>
            <a:xfrm>
              <a:off x="1247863" y="1075493"/>
              <a:ext cx="923194" cy="157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Double Wave 8">
              <a:extLst>
                <a:ext uri="{FF2B5EF4-FFF2-40B4-BE49-F238E27FC236}">
                  <a16:creationId xmlns:a16="http://schemas.microsoft.com/office/drawing/2014/main" id="{C57EEAA2-C48C-9987-97D3-0D82C477A8D6}"/>
                </a:ext>
              </a:extLst>
            </p:cNvPr>
            <p:cNvSpPr/>
            <p:nvPr/>
          </p:nvSpPr>
          <p:spPr>
            <a:xfrm rot="10558211">
              <a:off x="1141250" y="1350250"/>
              <a:ext cx="1140174" cy="566611"/>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9">
              <a:extLst>
                <a:ext uri="{FF2B5EF4-FFF2-40B4-BE49-F238E27FC236}">
                  <a16:creationId xmlns:a16="http://schemas.microsoft.com/office/drawing/2014/main" id="{8E0F95D5-65EA-B0DE-0F13-7F043D82C3E3}"/>
                </a:ext>
              </a:extLst>
            </p:cNvPr>
            <p:cNvSpPr/>
            <p:nvPr/>
          </p:nvSpPr>
          <p:spPr>
            <a:xfrm>
              <a:off x="1217090" y="1015299"/>
              <a:ext cx="871904" cy="421359"/>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9">
              <a:extLst>
                <a:ext uri="{FF2B5EF4-FFF2-40B4-BE49-F238E27FC236}">
                  <a16:creationId xmlns:a16="http://schemas.microsoft.com/office/drawing/2014/main" id="{0ACB4D62-1723-F1A4-378D-385E560ABBA1}"/>
                </a:ext>
              </a:extLst>
            </p:cNvPr>
            <p:cNvSpPr/>
            <p:nvPr/>
          </p:nvSpPr>
          <p:spPr>
            <a:xfrm>
              <a:off x="1217090" y="1167699"/>
              <a:ext cx="1003789" cy="42135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Moon 336">
              <a:extLst>
                <a:ext uri="{FF2B5EF4-FFF2-40B4-BE49-F238E27FC236}">
                  <a16:creationId xmlns:a16="http://schemas.microsoft.com/office/drawing/2014/main" id="{87B21DB8-802C-11CA-4787-DAC9BDBF9688}"/>
                </a:ext>
              </a:extLst>
            </p:cNvPr>
            <p:cNvSpPr/>
            <p:nvPr/>
          </p:nvSpPr>
          <p:spPr>
            <a:xfrm rot="5598382">
              <a:off x="1423717" y="646425"/>
              <a:ext cx="587931" cy="1121546"/>
            </a:xfrm>
            <a:prstGeom prst="moon">
              <a:avLst>
                <a:gd name="adj" fmla="val 6013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Moon 337">
              <a:extLst>
                <a:ext uri="{FF2B5EF4-FFF2-40B4-BE49-F238E27FC236}">
                  <a16:creationId xmlns:a16="http://schemas.microsoft.com/office/drawing/2014/main" id="{DCC3EAA4-7F6D-1C54-F918-7F8E3411AD51}"/>
                </a:ext>
              </a:extLst>
            </p:cNvPr>
            <p:cNvSpPr/>
            <p:nvPr/>
          </p:nvSpPr>
          <p:spPr>
            <a:xfrm rot="5598382">
              <a:off x="1510605" y="845937"/>
              <a:ext cx="421280" cy="1290960"/>
            </a:xfrm>
            <a:prstGeom prst="mo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ounded Rectangle 86">
              <a:extLst>
                <a:ext uri="{FF2B5EF4-FFF2-40B4-BE49-F238E27FC236}">
                  <a16:creationId xmlns:a16="http://schemas.microsoft.com/office/drawing/2014/main" id="{025B994A-A00B-25EA-76B9-E1C1BAE75C74}"/>
                </a:ext>
              </a:extLst>
            </p:cNvPr>
            <p:cNvSpPr/>
            <p:nvPr/>
          </p:nvSpPr>
          <p:spPr>
            <a:xfrm>
              <a:off x="1064690" y="1472499"/>
              <a:ext cx="1295400" cy="228600"/>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0" name="Group 64">
              <a:extLst>
                <a:ext uri="{FF2B5EF4-FFF2-40B4-BE49-F238E27FC236}">
                  <a16:creationId xmlns:a16="http://schemas.microsoft.com/office/drawing/2014/main" id="{864543B3-517C-EDBA-8330-BC93FE152F3C}"/>
                </a:ext>
              </a:extLst>
            </p:cNvPr>
            <p:cNvGrpSpPr/>
            <p:nvPr/>
          </p:nvGrpSpPr>
          <p:grpSpPr>
            <a:xfrm flipH="1">
              <a:off x="1217093" y="3853469"/>
              <a:ext cx="1230918" cy="1313103"/>
              <a:chOff x="7543805" y="3636392"/>
              <a:chExt cx="1066795" cy="1011811"/>
            </a:xfrm>
          </p:grpSpPr>
          <p:sp>
            <p:nvSpPr>
              <p:cNvPr id="397" name="Rounded Rectangle 122">
                <a:extLst>
                  <a:ext uri="{FF2B5EF4-FFF2-40B4-BE49-F238E27FC236}">
                    <a16:creationId xmlns:a16="http://schemas.microsoft.com/office/drawing/2014/main" id="{915B3C56-B5A2-A758-7878-9B84B9888D9A}"/>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8" name="Group 162">
                <a:extLst>
                  <a:ext uri="{FF2B5EF4-FFF2-40B4-BE49-F238E27FC236}">
                    <a16:creationId xmlns:a16="http://schemas.microsoft.com/office/drawing/2014/main" id="{3901C49D-663E-5107-387D-4598E14EE660}"/>
                  </a:ext>
                </a:extLst>
              </p:cNvPr>
              <p:cNvGrpSpPr/>
              <p:nvPr/>
            </p:nvGrpSpPr>
            <p:grpSpPr>
              <a:xfrm>
                <a:off x="7543805" y="3636392"/>
                <a:ext cx="457201" cy="1011811"/>
                <a:chOff x="6827799" y="4905918"/>
                <a:chExt cx="868402" cy="1937859"/>
              </a:xfrm>
              <a:solidFill>
                <a:srgbClr val="D98A33"/>
              </a:solidFill>
            </p:grpSpPr>
            <p:sp>
              <p:nvSpPr>
                <p:cNvPr id="399" name="Double Wave 398">
                  <a:extLst>
                    <a:ext uri="{FF2B5EF4-FFF2-40B4-BE49-F238E27FC236}">
                      <a16:creationId xmlns:a16="http://schemas.microsoft.com/office/drawing/2014/main" id="{76E3EBD8-522E-2300-65E5-2490038F259A}"/>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Double Wave 19">
                  <a:extLst>
                    <a:ext uri="{FF2B5EF4-FFF2-40B4-BE49-F238E27FC236}">
                      <a16:creationId xmlns:a16="http://schemas.microsoft.com/office/drawing/2014/main" id="{C8CFDA4F-05BF-2972-5E41-9DA8AAE08472}"/>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ounded Rectangle 126">
                  <a:extLst>
                    <a:ext uri="{FF2B5EF4-FFF2-40B4-BE49-F238E27FC236}">
                      <a16:creationId xmlns:a16="http://schemas.microsoft.com/office/drawing/2014/main" id="{62DA9330-9E3B-A322-48DE-ACE6278D2657}"/>
                    </a:ext>
                  </a:extLst>
                </p:cNvPr>
                <p:cNvSpPr/>
                <p:nvPr/>
              </p:nvSpPr>
              <p:spPr>
                <a:xfrm>
                  <a:off x="7088318" y="4905918"/>
                  <a:ext cx="607883" cy="39456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1" name="Cloud 340">
              <a:extLst>
                <a:ext uri="{FF2B5EF4-FFF2-40B4-BE49-F238E27FC236}">
                  <a16:creationId xmlns:a16="http://schemas.microsoft.com/office/drawing/2014/main" id="{F53CF7B9-4453-062D-8E9D-9A0DF2612615}"/>
                </a:ext>
              </a:extLst>
            </p:cNvPr>
            <p:cNvSpPr/>
            <p:nvPr/>
          </p:nvSpPr>
          <p:spPr>
            <a:xfrm>
              <a:off x="1369490" y="2310699"/>
              <a:ext cx="609600" cy="4572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0C0B6181-8EAC-5C52-F647-B9730E111D17}"/>
                </a:ext>
              </a:extLst>
            </p:cNvPr>
            <p:cNvSpPr/>
            <p:nvPr/>
          </p:nvSpPr>
          <p:spPr>
            <a:xfrm>
              <a:off x="1521890" y="2386899"/>
              <a:ext cx="274027" cy="152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3" name="Group 188">
              <a:extLst>
                <a:ext uri="{FF2B5EF4-FFF2-40B4-BE49-F238E27FC236}">
                  <a16:creationId xmlns:a16="http://schemas.microsoft.com/office/drawing/2014/main" id="{08FDA3FA-93FC-1CC8-8236-F85066A224BE}"/>
                </a:ext>
              </a:extLst>
            </p:cNvPr>
            <p:cNvGrpSpPr/>
            <p:nvPr/>
          </p:nvGrpSpPr>
          <p:grpSpPr>
            <a:xfrm>
              <a:off x="988490" y="5382302"/>
              <a:ext cx="1447800" cy="289560"/>
              <a:chOff x="2286000" y="6019800"/>
              <a:chExt cx="3048000" cy="609600"/>
            </a:xfrm>
          </p:grpSpPr>
          <p:grpSp>
            <p:nvGrpSpPr>
              <p:cNvPr id="382" name="Group 175">
                <a:extLst>
                  <a:ext uri="{FF2B5EF4-FFF2-40B4-BE49-F238E27FC236}">
                    <a16:creationId xmlns:a16="http://schemas.microsoft.com/office/drawing/2014/main" id="{6E891EF0-BA5B-E4A7-6957-AB89E878BDB2}"/>
                  </a:ext>
                </a:extLst>
              </p:cNvPr>
              <p:cNvGrpSpPr/>
              <p:nvPr/>
            </p:nvGrpSpPr>
            <p:grpSpPr>
              <a:xfrm>
                <a:off x="2286000" y="6019800"/>
                <a:ext cx="609600" cy="609600"/>
                <a:chOff x="2286000" y="6019800"/>
                <a:chExt cx="609600" cy="609600"/>
              </a:xfrm>
            </p:grpSpPr>
            <p:sp>
              <p:nvSpPr>
                <p:cNvPr id="395" name="Quad Arrow Callout 120">
                  <a:extLst>
                    <a:ext uri="{FF2B5EF4-FFF2-40B4-BE49-F238E27FC236}">
                      <a16:creationId xmlns:a16="http://schemas.microsoft.com/office/drawing/2014/main" id="{475856D1-77AC-F8B0-78EC-DCFB1DEF7785}"/>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Cross 395">
                  <a:extLst>
                    <a:ext uri="{FF2B5EF4-FFF2-40B4-BE49-F238E27FC236}">
                      <a16:creationId xmlns:a16="http://schemas.microsoft.com/office/drawing/2014/main" id="{164E39AA-CE72-2D36-DA51-68FD65B77E2F}"/>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3" name="Group 176">
                <a:extLst>
                  <a:ext uri="{FF2B5EF4-FFF2-40B4-BE49-F238E27FC236}">
                    <a16:creationId xmlns:a16="http://schemas.microsoft.com/office/drawing/2014/main" id="{5C4CD017-B0FD-7E46-F016-E3F28244BBC5}"/>
                  </a:ext>
                </a:extLst>
              </p:cNvPr>
              <p:cNvGrpSpPr/>
              <p:nvPr/>
            </p:nvGrpSpPr>
            <p:grpSpPr>
              <a:xfrm>
                <a:off x="2895600" y="6019800"/>
                <a:ext cx="609600" cy="609600"/>
                <a:chOff x="2286000" y="6019800"/>
                <a:chExt cx="609600" cy="609600"/>
              </a:xfrm>
            </p:grpSpPr>
            <p:sp>
              <p:nvSpPr>
                <p:cNvPr id="393" name="Quad Arrow Callout 118">
                  <a:extLst>
                    <a:ext uri="{FF2B5EF4-FFF2-40B4-BE49-F238E27FC236}">
                      <a16:creationId xmlns:a16="http://schemas.microsoft.com/office/drawing/2014/main" id="{48DE1876-43E2-3D9F-8454-91249CA73F3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Cross 393">
                  <a:extLst>
                    <a:ext uri="{FF2B5EF4-FFF2-40B4-BE49-F238E27FC236}">
                      <a16:creationId xmlns:a16="http://schemas.microsoft.com/office/drawing/2014/main" id="{95EBD70E-7FD5-9E55-6014-49F2391D131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4" name="Group 179">
                <a:extLst>
                  <a:ext uri="{FF2B5EF4-FFF2-40B4-BE49-F238E27FC236}">
                    <a16:creationId xmlns:a16="http://schemas.microsoft.com/office/drawing/2014/main" id="{E2AB6E38-371A-7329-7F6E-F37EF58E1529}"/>
                  </a:ext>
                </a:extLst>
              </p:cNvPr>
              <p:cNvGrpSpPr/>
              <p:nvPr/>
            </p:nvGrpSpPr>
            <p:grpSpPr>
              <a:xfrm>
                <a:off x="3505200" y="6019800"/>
                <a:ext cx="609600" cy="609600"/>
                <a:chOff x="2286000" y="6019800"/>
                <a:chExt cx="609600" cy="609600"/>
              </a:xfrm>
            </p:grpSpPr>
            <p:sp>
              <p:nvSpPr>
                <p:cNvPr id="391" name="Quad Arrow Callout 116">
                  <a:extLst>
                    <a:ext uri="{FF2B5EF4-FFF2-40B4-BE49-F238E27FC236}">
                      <a16:creationId xmlns:a16="http://schemas.microsoft.com/office/drawing/2014/main" id="{4FF91C0E-0B26-EE86-9CC1-19719BDA0FA2}"/>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Cross 391">
                  <a:extLst>
                    <a:ext uri="{FF2B5EF4-FFF2-40B4-BE49-F238E27FC236}">
                      <a16:creationId xmlns:a16="http://schemas.microsoft.com/office/drawing/2014/main" id="{96C39533-4595-0293-3CD2-4A6CF379B31A}"/>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5" name="Group 182">
                <a:extLst>
                  <a:ext uri="{FF2B5EF4-FFF2-40B4-BE49-F238E27FC236}">
                    <a16:creationId xmlns:a16="http://schemas.microsoft.com/office/drawing/2014/main" id="{8B852F07-7674-616F-C66D-DB1539A047CA}"/>
                  </a:ext>
                </a:extLst>
              </p:cNvPr>
              <p:cNvGrpSpPr/>
              <p:nvPr/>
            </p:nvGrpSpPr>
            <p:grpSpPr>
              <a:xfrm>
                <a:off x="4114800" y="6019800"/>
                <a:ext cx="609600" cy="609600"/>
                <a:chOff x="2286000" y="6019800"/>
                <a:chExt cx="609600" cy="609600"/>
              </a:xfrm>
            </p:grpSpPr>
            <p:sp>
              <p:nvSpPr>
                <p:cNvPr id="389" name="Quad Arrow Callout 114">
                  <a:extLst>
                    <a:ext uri="{FF2B5EF4-FFF2-40B4-BE49-F238E27FC236}">
                      <a16:creationId xmlns:a16="http://schemas.microsoft.com/office/drawing/2014/main" id="{9CBCF6A0-96AC-F00A-D83F-D4856A2CDB77}"/>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Cross 389">
                  <a:extLst>
                    <a:ext uri="{FF2B5EF4-FFF2-40B4-BE49-F238E27FC236}">
                      <a16:creationId xmlns:a16="http://schemas.microsoft.com/office/drawing/2014/main" id="{2A049B76-EE40-003D-05E0-7A1FE5EEA9B0}"/>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6" name="Group 185">
                <a:extLst>
                  <a:ext uri="{FF2B5EF4-FFF2-40B4-BE49-F238E27FC236}">
                    <a16:creationId xmlns:a16="http://schemas.microsoft.com/office/drawing/2014/main" id="{8551795F-AFB1-BD91-6FED-84730FAF2B31}"/>
                  </a:ext>
                </a:extLst>
              </p:cNvPr>
              <p:cNvGrpSpPr/>
              <p:nvPr/>
            </p:nvGrpSpPr>
            <p:grpSpPr>
              <a:xfrm>
                <a:off x="4724400" y="6019800"/>
                <a:ext cx="609600" cy="609600"/>
                <a:chOff x="2286000" y="6019800"/>
                <a:chExt cx="609600" cy="609600"/>
              </a:xfrm>
            </p:grpSpPr>
            <p:sp>
              <p:nvSpPr>
                <p:cNvPr id="387" name="Quad Arrow Callout 112">
                  <a:extLst>
                    <a:ext uri="{FF2B5EF4-FFF2-40B4-BE49-F238E27FC236}">
                      <a16:creationId xmlns:a16="http://schemas.microsoft.com/office/drawing/2014/main" id="{A83B4F28-7A75-E08A-ECDE-E26303DA728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Cross 387">
                  <a:extLst>
                    <a:ext uri="{FF2B5EF4-FFF2-40B4-BE49-F238E27FC236}">
                      <a16:creationId xmlns:a16="http://schemas.microsoft.com/office/drawing/2014/main" id="{701C86AF-808D-7F04-1B07-15E466D1F06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4" name="Group 189">
              <a:extLst>
                <a:ext uri="{FF2B5EF4-FFF2-40B4-BE49-F238E27FC236}">
                  <a16:creationId xmlns:a16="http://schemas.microsoft.com/office/drawing/2014/main" id="{FBAB6DB2-B332-FC2B-F515-6F7DF8997E1B}"/>
                </a:ext>
              </a:extLst>
            </p:cNvPr>
            <p:cNvGrpSpPr/>
            <p:nvPr/>
          </p:nvGrpSpPr>
          <p:grpSpPr>
            <a:xfrm>
              <a:off x="1055726" y="1455760"/>
              <a:ext cx="1241611" cy="248322"/>
              <a:chOff x="2286000" y="6019800"/>
              <a:chExt cx="3048000" cy="609600"/>
            </a:xfrm>
          </p:grpSpPr>
          <p:grpSp>
            <p:nvGrpSpPr>
              <p:cNvPr id="345" name="Group 175">
                <a:extLst>
                  <a:ext uri="{FF2B5EF4-FFF2-40B4-BE49-F238E27FC236}">
                    <a16:creationId xmlns:a16="http://schemas.microsoft.com/office/drawing/2014/main" id="{F6DC009C-71B0-88CF-F57B-18A5A7A8E283}"/>
                  </a:ext>
                </a:extLst>
              </p:cNvPr>
              <p:cNvGrpSpPr/>
              <p:nvPr/>
            </p:nvGrpSpPr>
            <p:grpSpPr>
              <a:xfrm>
                <a:off x="2286000" y="6019800"/>
                <a:ext cx="609600" cy="609600"/>
                <a:chOff x="2286000" y="6019800"/>
                <a:chExt cx="609600" cy="609600"/>
              </a:xfrm>
            </p:grpSpPr>
            <p:sp>
              <p:nvSpPr>
                <p:cNvPr id="380" name="Quad Arrow Callout 105">
                  <a:extLst>
                    <a:ext uri="{FF2B5EF4-FFF2-40B4-BE49-F238E27FC236}">
                      <a16:creationId xmlns:a16="http://schemas.microsoft.com/office/drawing/2014/main" id="{AD420B58-C1A3-5260-9646-4CED38F3E85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Cross 380">
                  <a:extLst>
                    <a:ext uri="{FF2B5EF4-FFF2-40B4-BE49-F238E27FC236}">
                      <a16:creationId xmlns:a16="http://schemas.microsoft.com/office/drawing/2014/main" id="{19C95C2E-4194-2DBB-4731-D3B345E2242F}"/>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6" name="Group 176">
                <a:extLst>
                  <a:ext uri="{FF2B5EF4-FFF2-40B4-BE49-F238E27FC236}">
                    <a16:creationId xmlns:a16="http://schemas.microsoft.com/office/drawing/2014/main" id="{D90C169D-01D9-0E45-F7FD-FA5D76366F3C}"/>
                  </a:ext>
                </a:extLst>
              </p:cNvPr>
              <p:cNvGrpSpPr/>
              <p:nvPr/>
            </p:nvGrpSpPr>
            <p:grpSpPr>
              <a:xfrm>
                <a:off x="2895600" y="6019800"/>
                <a:ext cx="609600" cy="609600"/>
                <a:chOff x="2286000" y="6019800"/>
                <a:chExt cx="609600" cy="609600"/>
              </a:xfrm>
            </p:grpSpPr>
            <p:sp>
              <p:nvSpPr>
                <p:cNvPr id="378" name="Quad Arrow Callout 103">
                  <a:extLst>
                    <a:ext uri="{FF2B5EF4-FFF2-40B4-BE49-F238E27FC236}">
                      <a16:creationId xmlns:a16="http://schemas.microsoft.com/office/drawing/2014/main" id="{7E51054C-E283-5162-18D6-FC68A9DDA14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Cross 378">
                  <a:extLst>
                    <a:ext uri="{FF2B5EF4-FFF2-40B4-BE49-F238E27FC236}">
                      <a16:creationId xmlns:a16="http://schemas.microsoft.com/office/drawing/2014/main" id="{B428CEEB-D811-9A37-7183-34D1D3927247}"/>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7" name="Group 179">
                <a:extLst>
                  <a:ext uri="{FF2B5EF4-FFF2-40B4-BE49-F238E27FC236}">
                    <a16:creationId xmlns:a16="http://schemas.microsoft.com/office/drawing/2014/main" id="{9DF215FF-1A7B-2664-8C6F-E63256E977A6}"/>
                  </a:ext>
                </a:extLst>
              </p:cNvPr>
              <p:cNvGrpSpPr/>
              <p:nvPr/>
            </p:nvGrpSpPr>
            <p:grpSpPr>
              <a:xfrm>
                <a:off x="3505200" y="6019800"/>
                <a:ext cx="609600" cy="609600"/>
                <a:chOff x="2286000" y="6019800"/>
                <a:chExt cx="609600" cy="609600"/>
              </a:xfrm>
            </p:grpSpPr>
            <p:sp>
              <p:nvSpPr>
                <p:cNvPr id="376" name="Quad Arrow Callout 101">
                  <a:extLst>
                    <a:ext uri="{FF2B5EF4-FFF2-40B4-BE49-F238E27FC236}">
                      <a16:creationId xmlns:a16="http://schemas.microsoft.com/office/drawing/2014/main" id="{9E05C8BA-E5CB-0F5B-962E-E033F38895D7}"/>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Cross 376">
                  <a:extLst>
                    <a:ext uri="{FF2B5EF4-FFF2-40B4-BE49-F238E27FC236}">
                      <a16:creationId xmlns:a16="http://schemas.microsoft.com/office/drawing/2014/main" id="{35ED250C-0B24-5C8F-7874-C33069A30B40}"/>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8" name="Group 182">
                <a:extLst>
                  <a:ext uri="{FF2B5EF4-FFF2-40B4-BE49-F238E27FC236}">
                    <a16:creationId xmlns:a16="http://schemas.microsoft.com/office/drawing/2014/main" id="{FFD044D5-C6B9-34C1-53D1-3B077C220139}"/>
                  </a:ext>
                </a:extLst>
              </p:cNvPr>
              <p:cNvGrpSpPr/>
              <p:nvPr/>
            </p:nvGrpSpPr>
            <p:grpSpPr>
              <a:xfrm>
                <a:off x="4114800" y="6019800"/>
                <a:ext cx="609600" cy="609600"/>
                <a:chOff x="2286000" y="6019800"/>
                <a:chExt cx="609600" cy="609600"/>
              </a:xfrm>
            </p:grpSpPr>
            <p:sp>
              <p:nvSpPr>
                <p:cNvPr id="374" name="Quad Arrow Callout 99">
                  <a:extLst>
                    <a:ext uri="{FF2B5EF4-FFF2-40B4-BE49-F238E27FC236}">
                      <a16:creationId xmlns:a16="http://schemas.microsoft.com/office/drawing/2014/main" id="{1F43823B-DC76-4DE8-E20C-2E92A38680B2}"/>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Cross 374">
                  <a:extLst>
                    <a:ext uri="{FF2B5EF4-FFF2-40B4-BE49-F238E27FC236}">
                      <a16:creationId xmlns:a16="http://schemas.microsoft.com/office/drawing/2014/main" id="{5D147E80-E760-5FFE-FE60-C0B56B05A2B5}"/>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9" name="Group 185">
                <a:extLst>
                  <a:ext uri="{FF2B5EF4-FFF2-40B4-BE49-F238E27FC236}">
                    <a16:creationId xmlns:a16="http://schemas.microsoft.com/office/drawing/2014/main" id="{2D0DB71D-8BAB-7A3A-0F85-04B2F96BC0EA}"/>
                  </a:ext>
                </a:extLst>
              </p:cNvPr>
              <p:cNvGrpSpPr/>
              <p:nvPr/>
            </p:nvGrpSpPr>
            <p:grpSpPr>
              <a:xfrm>
                <a:off x="4724400" y="6019800"/>
                <a:ext cx="609600" cy="609600"/>
                <a:chOff x="2286000" y="6019800"/>
                <a:chExt cx="609600" cy="609600"/>
              </a:xfrm>
            </p:grpSpPr>
            <p:sp>
              <p:nvSpPr>
                <p:cNvPr id="350" name="Quad Arrow Callout 97">
                  <a:extLst>
                    <a:ext uri="{FF2B5EF4-FFF2-40B4-BE49-F238E27FC236}">
                      <a16:creationId xmlns:a16="http://schemas.microsoft.com/office/drawing/2014/main" id="{4310E02C-29C2-C012-D77A-7D4E2F2C62FA}"/>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Cross 350">
                  <a:extLst>
                    <a:ext uri="{FF2B5EF4-FFF2-40B4-BE49-F238E27FC236}">
                      <a16:creationId xmlns:a16="http://schemas.microsoft.com/office/drawing/2014/main" id="{CE06EE98-98B8-5E26-9B9E-6F5903AB31F5}"/>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02" name="Group 401">
            <a:extLst>
              <a:ext uri="{FF2B5EF4-FFF2-40B4-BE49-F238E27FC236}">
                <a16:creationId xmlns:a16="http://schemas.microsoft.com/office/drawing/2014/main" id="{F053BEC6-1532-3B5B-8A48-D3ACEE0DB388}"/>
              </a:ext>
            </a:extLst>
          </p:cNvPr>
          <p:cNvGrpSpPr/>
          <p:nvPr/>
        </p:nvGrpSpPr>
        <p:grpSpPr>
          <a:xfrm>
            <a:off x="1723855" y="2699331"/>
            <a:ext cx="1023739" cy="2044947"/>
            <a:chOff x="3063167" y="1623133"/>
            <a:chExt cx="1944495" cy="4084898"/>
          </a:xfrm>
        </p:grpSpPr>
        <p:sp>
          <p:nvSpPr>
            <p:cNvPr id="403" name="Cloud 402">
              <a:extLst>
                <a:ext uri="{FF2B5EF4-FFF2-40B4-BE49-F238E27FC236}">
                  <a16:creationId xmlns:a16="http://schemas.microsoft.com/office/drawing/2014/main" id="{8A275BB4-AA5E-0E64-C011-953C0D2BDDD5}"/>
                </a:ext>
              </a:extLst>
            </p:cNvPr>
            <p:cNvSpPr/>
            <p:nvPr/>
          </p:nvSpPr>
          <p:spPr>
            <a:xfrm rot="7971735" flipH="1">
              <a:off x="3175150" y="2115706"/>
              <a:ext cx="1647824" cy="1621302"/>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F903EB95-9238-D552-EA27-15C2EC64A2C9}"/>
                </a:ext>
              </a:extLst>
            </p:cNvPr>
            <p:cNvSpPr/>
            <p:nvPr/>
          </p:nvSpPr>
          <p:spPr>
            <a:xfrm rot="19980598">
              <a:off x="4598836" y="3906834"/>
              <a:ext cx="408826" cy="6123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3339FEA9-519A-E804-D0A5-B99EE2401ECE}"/>
                </a:ext>
              </a:extLst>
            </p:cNvPr>
            <p:cNvSpPr/>
            <p:nvPr/>
          </p:nvSpPr>
          <p:spPr>
            <a:xfrm rot="1803814">
              <a:off x="3063167" y="3906566"/>
              <a:ext cx="357722" cy="6123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75F47443-350D-EFEE-9A42-39E4B1388089}"/>
                </a:ext>
              </a:extLst>
            </p:cNvPr>
            <p:cNvSpPr/>
            <p:nvPr/>
          </p:nvSpPr>
          <p:spPr>
            <a:xfrm>
              <a:off x="3616478" y="5156906"/>
              <a:ext cx="511032" cy="55112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a:extLst>
                <a:ext uri="{FF2B5EF4-FFF2-40B4-BE49-F238E27FC236}">
                  <a16:creationId xmlns:a16="http://schemas.microsoft.com/office/drawing/2014/main" id="{A9A1DC97-CC7F-A06B-C8B8-620117ECF79D}"/>
                </a:ext>
              </a:extLst>
            </p:cNvPr>
            <p:cNvSpPr/>
            <p:nvPr/>
          </p:nvSpPr>
          <p:spPr>
            <a:xfrm>
              <a:off x="3974201" y="5156906"/>
              <a:ext cx="511032" cy="55112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Trapezoid 407">
              <a:extLst>
                <a:ext uri="{FF2B5EF4-FFF2-40B4-BE49-F238E27FC236}">
                  <a16:creationId xmlns:a16="http://schemas.microsoft.com/office/drawing/2014/main" id="{0DBBC7F5-0549-D1C3-5B25-4CEBD7F5BD58}"/>
                </a:ext>
              </a:extLst>
            </p:cNvPr>
            <p:cNvSpPr/>
            <p:nvPr/>
          </p:nvSpPr>
          <p:spPr>
            <a:xfrm rot="1996156">
              <a:off x="3140156" y="3168079"/>
              <a:ext cx="677259" cy="115991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Trapezoid 408">
              <a:extLst>
                <a:ext uri="{FF2B5EF4-FFF2-40B4-BE49-F238E27FC236}">
                  <a16:creationId xmlns:a16="http://schemas.microsoft.com/office/drawing/2014/main" id="{EFD2A886-FEF7-2D21-32A6-9E1BA695ECB3}"/>
                </a:ext>
              </a:extLst>
            </p:cNvPr>
            <p:cNvSpPr/>
            <p:nvPr/>
          </p:nvSpPr>
          <p:spPr>
            <a:xfrm rot="2041752">
              <a:off x="3241854" y="3027010"/>
              <a:ext cx="673261" cy="104989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Trapezoid 409">
              <a:extLst>
                <a:ext uri="{FF2B5EF4-FFF2-40B4-BE49-F238E27FC236}">
                  <a16:creationId xmlns:a16="http://schemas.microsoft.com/office/drawing/2014/main" id="{1AE4CA4E-3DBD-4FA6-F8A3-E50AE5A6838E}"/>
                </a:ext>
              </a:extLst>
            </p:cNvPr>
            <p:cNvSpPr/>
            <p:nvPr/>
          </p:nvSpPr>
          <p:spPr>
            <a:xfrm rot="19870960">
              <a:off x="4256710" y="3171302"/>
              <a:ext cx="636149" cy="115991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Trapezoid 410">
              <a:extLst>
                <a:ext uri="{FF2B5EF4-FFF2-40B4-BE49-F238E27FC236}">
                  <a16:creationId xmlns:a16="http://schemas.microsoft.com/office/drawing/2014/main" id="{76DC8822-253A-9D5A-0306-CAC75E293DF2}"/>
                </a:ext>
              </a:extLst>
            </p:cNvPr>
            <p:cNvSpPr/>
            <p:nvPr/>
          </p:nvSpPr>
          <p:spPr>
            <a:xfrm rot="20036208">
              <a:off x="4132446" y="3044654"/>
              <a:ext cx="673261" cy="104989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Trapezoid 411">
              <a:extLst>
                <a:ext uri="{FF2B5EF4-FFF2-40B4-BE49-F238E27FC236}">
                  <a16:creationId xmlns:a16="http://schemas.microsoft.com/office/drawing/2014/main" id="{7B9EB8F5-A68F-5D5E-D9C3-FE4808F27113}"/>
                </a:ext>
              </a:extLst>
            </p:cNvPr>
            <p:cNvSpPr/>
            <p:nvPr/>
          </p:nvSpPr>
          <p:spPr>
            <a:xfrm>
              <a:off x="3565375" y="3074878"/>
              <a:ext cx="970961" cy="2326972"/>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729A4242-B22D-0A0A-9F8C-1CE66883D062}"/>
                </a:ext>
              </a:extLst>
            </p:cNvPr>
            <p:cNvSpPr/>
            <p:nvPr/>
          </p:nvSpPr>
          <p:spPr>
            <a:xfrm>
              <a:off x="3834296" y="2891169"/>
              <a:ext cx="402122" cy="4898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Trapezoid 413">
              <a:extLst>
                <a:ext uri="{FF2B5EF4-FFF2-40B4-BE49-F238E27FC236}">
                  <a16:creationId xmlns:a16="http://schemas.microsoft.com/office/drawing/2014/main" id="{DD6C818D-5646-5D68-4863-6FF0DB42A23F}"/>
                </a:ext>
              </a:extLst>
            </p:cNvPr>
            <p:cNvSpPr/>
            <p:nvPr/>
          </p:nvSpPr>
          <p:spPr>
            <a:xfrm rot="21335299">
              <a:off x="4088286" y="2951858"/>
              <a:ext cx="468847" cy="232963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Trapezoid 414">
              <a:extLst>
                <a:ext uri="{FF2B5EF4-FFF2-40B4-BE49-F238E27FC236}">
                  <a16:creationId xmlns:a16="http://schemas.microsoft.com/office/drawing/2014/main" id="{142EE3A9-1AC8-8A16-D422-C90D4A886AF3}"/>
                </a:ext>
              </a:extLst>
            </p:cNvPr>
            <p:cNvSpPr/>
            <p:nvPr/>
          </p:nvSpPr>
          <p:spPr>
            <a:xfrm rot="353417">
              <a:off x="3553930" y="3037030"/>
              <a:ext cx="468847" cy="2226862"/>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137ABBB8-2F50-BF8C-EC90-0AFF5029D449}"/>
                </a:ext>
              </a:extLst>
            </p:cNvPr>
            <p:cNvSpPr/>
            <p:nvPr/>
          </p:nvSpPr>
          <p:spPr>
            <a:xfrm>
              <a:off x="3572189" y="1895277"/>
              <a:ext cx="970961" cy="12408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Cloud 416">
              <a:extLst>
                <a:ext uri="{FF2B5EF4-FFF2-40B4-BE49-F238E27FC236}">
                  <a16:creationId xmlns:a16="http://schemas.microsoft.com/office/drawing/2014/main" id="{4BD32888-B534-9D0F-FDB6-5DEB34ABCF6E}"/>
                </a:ext>
              </a:extLst>
            </p:cNvPr>
            <p:cNvSpPr/>
            <p:nvPr/>
          </p:nvSpPr>
          <p:spPr>
            <a:xfrm rot="3069450" flipH="1">
              <a:off x="3447222" y="1633722"/>
              <a:ext cx="591915" cy="1040555"/>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Cloud 417">
              <a:extLst>
                <a:ext uri="{FF2B5EF4-FFF2-40B4-BE49-F238E27FC236}">
                  <a16:creationId xmlns:a16="http://schemas.microsoft.com/office/drawing/2014/main" id="{F20F8822-8D2A-4027-481A-1D88338A056F}"/>
                </a:ext>
              </a:extLst>
            </p:cNvPr>
            <p:cNvSpPr/>
            <p:nvPr/>
          </p:nvSpPr>
          <p:spPr>
            <a:xfrm rot="9042752" flipH="1">
              <a:off x="4065196" y="1627678"/>
              <a:ext cx="570839" cy="1039913"/>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A9EA6167-8D0C-CFE2-9A3D-213BBB3D6998}"/>
                </a:ext>
              </a:extLst>
            </p:cNvPr>
            <p:cNvSpPr/>
            <p:nvPr/>
          </p:nvSpPr>
          <p:spPr>
            <a:xfrm>
              <a:off x="3894093" y="1719218"/>
              <a:ext cx="472359" cy="524844"/>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5AE0CE98-B8D9-4830-A1FD-6C14D3E7D71D}"/>
                </a:ext>
              </a:extLst>
            </p:cNvPr>
            <p:cNvSpPr/>
            <p:nvPr/>
          </p:nvSpPr>
          <p:spPr>
            <a:xfrm rot="18978978">
              <a:off x="3392860" y="2312596"/>
              <a:ext cx="276692" cy="331252"/>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FA70308D-87A9-61C5-5CAE-C15B6C7C70E9}"/>
                </a:ext>
              </a:extLst>
            </p:cNvPr>
            <p:cNvSpPr/>
            <p:nvPr/>
          </p:nvSpPr>
          <p:spPr>
            <a:xfrm rot="18978978">
              <a:off x="4495032" y="2346247"/>
              <a:ext cx="276692" cy="331252"/>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Cloud 421">
              <a:extLst>
                <a:ext uri="{FF2B5EF4-FFF2-40B4-BE49-F238E27FC236}">
                  <a16:creationId xmlns:a16="http://schemas.microsoft.com/office/drawing/2014/main" id="{38F28B55-FCFF-A68F-7E78-44722981615B}"/>
                </a:ext>
              </a:extLst>
            </p:cNvPr>
            <p:cNvSpPr/>
            <p:nvPr/>
          </p:nvSpPr>
          <p:spPr>
            <a:xfrm rot="7971735" flipH="1">
              <a:off x="3740653" y="2686058"/>
              <a:ext cx="602221" cy="58557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7C3ED458-825D-C9A2-FAFC-15C604F8CD05}"/>
                </a:ext>
              </a:extLst>
            </p:cNvPr>
            <p:cNvSpPr/>
            <p:nvPr/>
          </p:nvSpPr>
          <p:spPr>
            <a:xfrm>
              <a:off x="3894094" y="2834819"/>
              <a:ext cx="262422" cy="15745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4" name="Group 188">
              <a:extLst>
                <a:ext uri="{FF2B5EF4-FFF2-40B4-BE49-F238E27FC236}">
                  <a16:creationId xmlns:a16="http://schemas.microsoft.com/office/drawing/2014/main" id="{05344506-AEDA-7F13-33C1-85E36E55F3FD}"/>
                </a:ext>
              </a:extLst>
            </p:cNvPr>
            <p:cNvGrpSpPr/>
            <p:nvPr/>
          </p:nvGrpSpPr>
          <p:grpSpPr>
            <a:xfrm rot="16598504">
              <a:off x="3033005" y="4331550"/>
              <a:ext cx="1447800" cy="289560"/>
              <a:chOff x="2286000" y="6019800"/>
              <a:chExt cx="3048000" cy="609600"/>
            </a:xfrm>
          </p:grpSpPr>
          <p:grpSp>
            <p:nvGrpSpPr>
              <p:cNvPr id="442" name="Group 175">
                <a:extLst>
                  <a:ext uri="{FF2B5EF4-FFF2-40B4-BE49-F238E27FC236}">
                    <a16:creationId xmlns:a16="http://schemas.microsoft.com/office/drawing/2014/main" id="{BA628309-6AD3-E4BC-35A0-FCBA03932194}"/>
                  </a:ext>
                </a:extLst>
              </p:cNvPr>
              <p:cNvGrpSpPr/>
              <p:nvPr/>
            </p:nvGrpSpPr>
            <p:grpSpPr>
              <a:xfrm>
                <a:off x="2286000" y="6019800"/>
                <a:ext cx="609600" cy="609600"/>
                <a:chOff x="2286000" y="6019800"/>
                <a:chExt cx="609600" cy="609600"/>
              </a:xfrm>
            </p:grpSpPr>
            <p:sp>
              <p:nvSpPr>
                <p:cNvPr id="455" name="Quad Arrow Callout 180">
                  <a:extLst>
                    <a:ext uri="{FF2B5EF4-FFF2-40B4-BE49-F238E27FC236}">
                      <a16:creationId xmlns:a16="http://schemas.microsoft.com/office/drawing/2014/main" id="{DC0DA84F-E9C2-A90A-9635-8457E341FEA8}"/>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Cross 455">
                  <a:extLst>
                    <a:ext uri="{FF2B5EF4-FFF2-40B4-BE49-F238E27FC236}">
                      <a16:creationId xmlns:a16="http://schemas.microsoft.com/office/drawing/2014/main" id="{341585D1-E555-B51C-C867-98C1B2ACF772}"/>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3" name="Group 176">
                <a:extLst>
                  <a:ext uri="{FF2B5EF4-FFF2-40B4-BE49-F238E27FC236}">
                    <a16:creationId xmlns:a16="http://schemas.microsoft.com/office/drawing/2014/main" id="{252FBACA-1C69-424F-5419-63FB242CA0AF}"/>
                  </a:ext>
                </a:extLst>
              </p:cNvPr>
              <p:cNvGrpSpPr/>
              <p:nvPr/>
            </p:nvGrpSpPr>
            <p:grpSpPr>
              <a:xfrm>
                <a:off x="2895600" y="6019800"/>
                <a:ext cx="609600" cy="609600"/>
                <a:chOff x="2286000" y="6019800"/>
                <a:chExt cx="609600" cy="609600"/>
              </a:xfrm>
            </p:grpSpPr>
            <p:sp>
              <p:nvSpPr>
                <p:cNvPr id="453" name="Quad Arrow Callout 178">
                  <a:extLst>
                    <a:ext uri="{FF2B5EF4-FFF2-40B4-BE49-F238E27FC236}">
                      <a16:creationId xmlns:a16="http://schemas.microsoft.com/office/drawing/2014/main" id="{63D26E13-28ED-55D6-8BB0-8226CEDAE8BD}"/>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Cross 453">
                  <a:extLst>
                    <a:ext uri="{FF2B5EF4-FFF2-40B4-BE49-F238E27FC236}">
                      <a16:creationId xmlns:a16="http://schemas.microsoft.com/office/drawing/2014/main" id="{D9ED2CCB-2A36-BFD7-4412-0FD126632478}"/>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4" name="Group 179">
                <a:extLst>
                  <a:ext uri="{FF2B5EF4-FFF2-40B4-BE49-F238E27FC236}">
                    <a16:creationId xmlns:a16="http://schemas.microsoft.com/office/drawing/2014/main" id="{E29873CC-65BC-3275-3224-8FE1D4971230}"/>
                  </a:ext>
                </a:extLst>
              </p:cNvPr>
              <p:cNvGrpSpPr/>
              <p:nvPr/>
            </p:nvGrpSpPr>
            <p:grpSpPr>
              <a:xfrm>
                <a:off x="3505200" y="6019800"/>
                <a:ext cx="609600" cy="609600"/>
                <a:chOff x="2286000" y="6019800"/>
                <a:chExt cx="609600" cy="609600"/>
              </a:xfrm>
            </p:grpSpPr>
            <p:sp>
              <p:nvSpPr>
                <p:cNvPr id="451" name="Quad Arrow Callout 176">
                  <a:extLst>
                    <a:ext uri="{FF2B5EF4-FFF2-40B4-BE49-F238E27FC236}">
                      <a16:creationId xmlns:a16="http://schemas.microsoft.com/office/drawing/2014/main" id="{8E2BE72D-B154-3632-2478-4FAE1CDF257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Cross 451">
                  <a:extLst>
                    <a:ext uri="{FF2B5EF4-FFF2-40B4-BE49-F238E27FC236}">
                      <a16:creationId xmlns:a16="http://schemas.microsoft.com/office/drawing/2014/main" id="{3B5B7ADE-7573-357A-EF2C-FB584E2A5EAF}"/>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5" name="Group 182">
                <a:extLst>
                  <a:ext uri="{FF2B5EF4-FFF2-40B4-BE49-F238E27FC236}">
                    <a16:creationId xmlns:a16="http://schemas.microsoft.com/office/drawing/2014/main" id="{E06A1B27-CE5A-3C88-BB30-09CB81C73470}"/>
                  </a:ext>
                </a:extLst>
              </p:cNvPr>
              <p:cNvGrpSpPr/>
              <p:nvPr/>
            </p:nvGrpSpPr>
            <p:grpSpPr>
              <a:xfrm>
                <a:off x="4114800" y="6019800"/>
                <a:ext cx="609600" cy="609600"/>
                <a:chOff x="2286000" y="6019800"/>
                <a:chExt cx="609600" cy="609600"/>
              </a:xfrm>
            </p:grpSpPr>
            <p:sp>
              <p:nvSpPr>
                <p:cNvPr id="449" name="Quad Arrow Callout 174">
                  <a:extLst>
                    <a:ext uri="{FF2B5EF4-FFF2-40B4-BE49-F238E27FC236}">
                      <a16:creationId xmlns:a16="http://schemas.microsoft.com/office/drawing/2014/main" id="{E4EDCBE7-8F0E-B5AD-C587-DA824C086809}"/>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Cross 449">
                  <a:extLst>
                    <a:ext uri="{FF2B5EF4-FFF2-40B4-BE49-F238E27FC236}">
                      <a16:creationId xmlns:a16="http://schemas.microsoft.com/office/drawing/2014/main" id="{56D50225-4F34-9A98-A147-B776B144A83D}"/>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6" name="Group 185">
                <a:extLst>
                  <a:ext uri="{FF2B5EF4-FFF2-40B4-BE49-F238E27FC236}">
                    <a16:creationId xmlns:a16="http://schemas.microsoft.com/office/drawing/2014/main" id="{C7ABC13C-A330-7C05-BB87-F81483266AAC}"/>
                  </a:ext>
                </a:extLst>
              </p:cNvPr>
              <p:cNvGrpSpPr/>
              <p:nvPr/>
            </p:nvGrpSpPr>
            <p:grpSpPr>
              <a:xfrm>
                <a:off x="4724400" y="6019800"/>
                <a:ext cx="609600" cy="609600"/>
                <a:chOff x="2286000" y="6019800"/>
                <a:chExt cx="609600" cy="609600"/>
              </a:xfrm>
            </p:grpSpPr>
            <p:sp>
              <p:nvSpPr>
                <p:cNvPr id="447" name="Quad Arrow Callout 172">
                  <a:extLst>
                    <a:ext uri="{FF2B5EF4-FFF2-40B4-BE49-F238E27FC236}">
                      <a16:creationId xmlns:a16="http://schemas.microsoft.com/office/drawing/2014/main" id="{2538DBB1-64E8-C064-E269-25BA013B21A4}"/>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Cross 447">
                  <a:extLst>
                    <a:ext uri="{FF2B5EF4-FFF2-40B4-BE49-F238E27FC236}">
                      <a16:creationId xmlns:a16="http://schemas.microsoft.com/office/drawing/2014/main" id="{29F06F8D-E7C8-EBB3-0B22-F07A8F1EA36D}"/>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5" name="Group 188">
              <a:extLst>
                <a:ext uri="{FF2B5EF4-FFF2-40B4-BE49-F238E27FC236}">
                  <a16:creationId xmlns:a16="http://schemas.microsoft.com/office/drawing/2014/main" id="{17E500CE-C73F-D416-98C7-67F463ED02C2}"/>
                </a:ext>
              </a:extLst>
            </p:cNvPr>
            <p:cNvGrpSpPr/>
            <p:nvPr/>
          </p:nvGrpSpPr>
          <p:grpSpPr>
            <a:xfrm rot="15901814">
              <a:off x="3630706" y="4350458"/>
              <a:ext cx="1447800" cy="289560"/>
              <a:chOff x="2286000" y="6019800"/>
              <a:chExt cx="3048000" cy="609600"/>
            </a:xfrm>
          </p:grpSpPr>
          <p:grpSp>
            <p:nvGrpSpPr>
              <p:cNvPr id="427" name="Group 175">
                <a:extLst>
                  <a:ext uri="{FF2B5EF4-FFF2-40B4-BE49-F238E27FC236}">
                    <a16:creationId xmlns:a16="http://schemas.microsoft.com/office/drawing/2014/main" id="{B366E4C2-26AA-A162-0847-447B393AD9A7}"/>
                  </a:ext>
                </a:extLst>
              </p:cNvPr>
              <p:cNvGrpSpPr/>
              <p:nvPr/>
            </p:nvGrpSpPr>
            <p:grpSpPr>
              <a:xfrm>
                <a:off x="2286000" y="6019800"/>
                <a:ext cx="609600" cy="609600"/>
                <a:chOff x="2286000" y="6019800"/>
                <a:chExt cx="609600" cy="609600"/>
              </a:xfrm>
            </p:grpSpPr>
            <p:sp>
              <p:nvSpPr>
                <p:cNvPr id="440" name="Quad Arrow Callout 165">
                  <a:extLst>
                    <a:ext uri="{FF2B5EF4-FFF2-40B4-BE49-F238E27FC236}">
                      <a16:creationId xmlns:a16="http://schemas.microsoft.com/office/drawing/2014/main" id="{B418B9A7-1005-8579-1CEB-E4BAC76B0B6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Cross 440">
                  <a:extLst>
                    <a:ext uri="{FF2B5EF4-FFF2-40B4-BE49-F238E27FC236}">
                      <a16:creationId xmlns:a16="http://schemas.microsoft.com/office/drawing/2014/main" id="{E870E682-5CF2-8B96-2DBD-628FF85A95FF}"/>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8" name="Group 176">
                <a:extLst>
                  <a:ext uri="{FF2B5EF4-FFF2-40B4-BE49-F238E27FC236}">
                    <a16:creationId xmlns:a16="http://schemas.microsoft.com/office/drawing/2014/main" id="{3FEC9CDD-FE70-3ECF-268F-14811549CA31}"/>
                  </a:ext>
                </a:extLst>
              </p:cNvPr>
              <p:cNvGrpSpPr/>
              <p:nvPr/>
            </p:nvGrpSpPr>
            <p:grpSpPr>
              <a:xfrm>
                <a:off x="2895600" y="6019800"/>
                <a:ext cx="609600" cy="609600"/>
                <a:chOff x="2286000" y="6019800"/>
                <a:chExt cx="609600" cy="609600"/>
              </a:xfrm>
            </p:grpSpPr>
            <p:sp>
              <p:nvSpPr>
                <p:cNvPr id="438" name="Quad Arrow Callout 163">
                  <a:extLst>
                    <a:ext uri="{FF2B5EF4-FFF2-40B4-BE49-F238E27FC236}">
                      <a16:creationId xmlns:a16="http://schemas.microsoft.com/office/drawing/2014/main" id="{515AF56C-840C-31AD-CCB0-77B88D38F66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Cross 438">
                  <a:extLst>
                    <a:ext uri="{FF2B5EF4-FFF2-40B4-BE49-F238E27FC236}">
                      <a16:creationId xmlns:a16="http://schemas.microsoft.com/office/drawing/2014/main" id="{BAD7BBF0-242A-E256-FEDA-BFDDA9E3F0F2}"/>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9" name="Group 179">
                <a:extLst>
                  <a:ext uri="{FF2B5EF4-FFF2-40B4-BE49-F238E27FC236}">
                    <a16:creationId xmlns:a16="http://schemas.microsoft.com/office/drawing/2014/main" id="{73678FE9-3F8A-49D7-E0C3-983380D9A223}"/>
                  </a:ext>
                </a:extLst>
              </p:cNvPr>
              <p:cNvGrpSpPr/>
              <p:nvPr/>
            </p:nvGrpSpPr>
            <p:grpSpPr>
              <a:xfrm>
                <a:off x="3505200" y="6019800"/>
                <a:ext cx="609600" cy="609600"/>
                <a:chOff x="2286000" y="6019800"/>
                <a:chExt cx="609600" cy="609600"/>
              </a:xfrm>
            </p:grpSpPr>
            <p:sp>
              <p:nvSpPr>
                <p:cNvPr id="436" name="Quad Arrow Callout 161">
                  <a:extLst>
                    <a:ext uri="{FF2B5EF4-FFF2-40B4-BE49-F238E27FC236}">
                      <a16:creationId xmlns:a16="http://schemas.microsoft.com/office/drawing/2014/main" id="{819C3CB4-DFAD-840D-FBDC-E62A27967D9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Cross 436">
                  <a:extLst>
                    <a:ext uri="{FF2B5EF4-FFF2-40B4-BE49-F238E27FC236}">
                      <a16:creationId xmlns:a16="http://schemas.microsoft.com/office/drawing/2014/main" id="{414D116D-5B61-9740-6CB2-1D6B741E6A81}"/>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0" name="Group 182">
                <a:extLst>
                  <a:ext uri="{FF2B5EF4-FFF2-40B4-BE49-F238E27FC236}">
                    <a16:creationId xmlns:a16="http://schemas.microsoft.com/office/drawing/2014/main" id="{5FA26282-B663-8165-AABB-B922C63DB25D}"/>
                  </a:ext>
                </a:extLst>
              </p:cNvPr>
              <p:cNvGrpSpPr/>
              <p:nvPr/>
            </p:nvGrpSpPr>
            <p:grpSpPr>
              <a:xfrm>
                <a:off x="4114800" y="6019800"/>
                <a:ext cx="609600" cy="609600"/>
                <a:chOff x="2286000" y="6019800"/>
                <a:chExt cx="609600" cy="609600"/>
              </a:xfrm>
            </p:grpSpPr>
            <p:sp>
              <p:nvSpPr>
                <p:cNvPr id="434" name="Quad Arrow Callout 159">
                  <a:extLst>
                    <a:ext uri="{FF2B5EF4-FFF2-40B4-BE49-F238E27FC236}">
                      <a16:creationId xmlns:a16="http://schemas.microsoft.com/office/drawing/2014/main" id="{BEE349A5-10B1-D5C1-6F00-3DD51C311488}"/>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Cross 434">
                  <a:extLst>
                    <a:ext uri="{FF2B5EF4-FFF2-40B4-BE49-F238E27FC236}">
                      <a16:creationId xmlns:a16="http://schemas.microsoft.com/office/drawing/2014/main" id="{ED5CBB40-30C4-3881-F900-6AFC55ED70A8}"/>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1" name="Group 185">
                <a:extLst>
                  <a:ext uri="{FF2B5EF4-FFF2-40B4-BE49-F238E27FC236}">
                    <a16:creationId xmlns:a16="http://schemas.microsoft.com/office/drawing/2014/main" id="{1AA7A3CE-01ED-75F8-AD7E-FC7227B00FD4}"/>
                  </a:ext>
                </a:extLst>
              </p:cNvPr>
              <p:cNvGrpSpPr/>
              <p:nvPr/>
            </p:nvGrpSpPr>
            <p:grpSpPr>
              <a:xfrm>
                <a:off x="4724400" y="6019800"/>
                <a:ext cx="609600" cy="609600"/>
                <a:chOff x="2286000" y="6019800"/>
                <a:chExt cx="609600" cy="609600"/>
              </a:xfrm>
            </p:grpSpPr>
            <p:sp>
              <p:nvSpPr>
                <p:cNvPr id="432" name="Quad Arrow Callout 157">
                  <a:extLst>
                    <a:ext uri="{FF2B5EF4-FFF2-40B4-BE49-F238E27FC236}">
                      <a16:creationId xmlns:a16="http://schemas.microsoft.com/office/drawing/2014/main" id="{C5034744-4D11-0183-B8F5-C69D15B1FFE4}"/>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Cross 432">
                  <a:extLst>
                    <a:ext uri="{FF2B5EF4-FFF2-40B4-BE49-F238E27FC236}">
                      <a16:creationId xmlns:a16="http://schemas.microsoft.com/office/drawing/2014/main" id="{5D2DDE10-1113-8EF6-7DAE-ACDB13325267}"/>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6" name="Moon 425">
              <a:extLst>
                <a:ext uri="{FF2B5EF4-FFF2-40B4-BE49-F238E27FC236}">
                  <a16:creationId xmlns:a16="http://schemas.microsoft.com/office/drawing/2014/main" id="{E7622515-01C4-9B8C-B729-D5B2B9851054}"/>
                </a:ext>
              </a:extLst>
            </p:cNvPr>
            <p:cNvSpPr/>
            <p:nvPr/>
          </p:nvSpPr>
          <p:spPr>
            <a:xfrm rot="5598382">
              <a:off x="3739518" y="1276690"/>
              <a:ext cx="636642" cy="1329527"/>
            </a:xfrm>
            <a:prstGeom prst="moon">
              <a:avLst>
                <a:gd name="adj" fmla="val 6013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7" name="Group 456">
            <a:extLst>
              <a:ext uri="{FF2B5EF4-FFF2-40B4-BE49-F238E27FC236}">
                <a16:creationId xmlns:a16="http://schemas.microsoft.com/office/drawing/2014/main" id="{42F71936-5E77-6111-15BA-EF8961B54B13}"/>
              </a:ext>
            </a:extLst>
          </p:cNvPr>
          <p:cNvGrpSpPr/>
          <p:nvPr/>
        </p:nvGrpSpPr>
        <p:grpSpPr>
          <a:xfrm>
            <a:off x="8700018" y="2138760"/>
            <a:ext cx="1190197" cy="2100811"/>
            <a:chOff x="5033652" y="764236"/>
            <a:chExt cx="1620036" cy="2903448"/>
          </a:xfrm>
        </p:grpSpPr>
        <p:sp>
          <p:nvSpPr>
            <p:cNvPr id="458" name="Oval 457">
              <a:extLst>
                <a:ext uri="{FF2B5EF4-FFF2-40B4-BE49-F238E27FC236}">
                  <a16:creationId xmlns:a16="http://schemas.microsoft.com/office/drawing/2014/main" id="{4E0B4F29-416D-E742-32BB-49273355EBA4}"/>
                </a:ext>
              </a:extLst>
            </p:cNvPr>
            <p:cNvSpPr/>
            <p:nvPr/>
          </p:nvSpPr>
          <p:spPr>
            <a:xfrm rot="19671902">
              <a:off x="6324647" y="2199322"/>
              <a:ext cx="329041" cy="5071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a:extLst>
                <a:ext uri="{FF2B5EF4-FFF2-40B4-BE49-F238E27FC236}">
                  <a16:creationId xmlns:a16="http://schemas.microsoft.com/office/drawing/2014/main" id="{AA2E31AA-1327-11E0-F473-9595776B1C59}"/>
                </a:ext>
              </a:extLst>
            </p:cNvPr>
            <p:cNvSpPr/>
            <p:nvPr/>
          </p:nvSpPr>
          <p:spPr>
            <a:xfrm rot="2647766">
              <a:off x="5033652" y="2199862"/>
              <a:ext cx="337159" cy="5071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54A93533-08C7-0342-DEBF-8CB8362C31B6}"/>
                </a:ext>
              </a:extLst>
            </p:cNvPr>
            <p:cNvSpPr/>
            <p:nvPr/>
          </p:nvSpPr>
          <p:spPr>
            <a:xfrm rot="19352409">
              <a:off x="5901376" y="3160545"/>
              <a:ext cx="311632" cy="5071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0D0CBEFA-482E-AA58-779D-3E47A80C5538}"/>
                </a:ext>
              </a:extLst>
            </p:cNvPr>
            <p:cNvSpPr/>
            <p:nvPr/>
          </p:nvSpPr>
          <p:spPr>
            <a:xfrm rot="2647766">
              <a:off x="5543114" y="3150514"/>
              <a:ext cx="310141" cy="5071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Trapezoid 461">
              <a:extLst>
                <a:ext uri="{FF2B5EF4-FFF2-40B4-BE49-F238E27FC236}">
                  <a16:creationId xmlns:a16="http://schemas.microsoft.com/office/drawing/2014/main" id="{A24AE8AA-0115-3191-65A9-7C6336D2EB71}"/>
                </a:ext>
              </a:extLst>
            </p:cNvPr>
            <p:cNvSpPr/>
            <p:nvPr/>
          </p:nvSpPr>
          <p:spPr>
            <a:xfrm rot="20169292">
              <a:off x="5865284" y="1642243"/>
              <a:ext cx="665537" cy="904599"/>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Trapezoid 462">
              <a:extLst>
                <a:ext uri="{FF2B5EF4-FFF2-40B4-BE49-F238E27FC236}">
                  <a16:creationId xmlns:a16="http://schemas.microsoft.com/office/drawing/2014/main" id="{91C80395-ABE3-41F6-519D-C3710628A5BC}"/>
                </a:ext>
              </a:extLst>
            </p:cNvPr>
            <p:cNvSpPr/>
            <p:nvPr/>
          </p:nvSpPr>
          <p:spPr>
            <a:xfrm rot="1790291">
              <a:off x="5138866" y="1612604"/>
              <a:ext cx="665537" cy="904599"/>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Trapezoid 463">
              <a:extLst>
                <a:ext uri="{FF2B5EF4-FFF2-40B4-BE49-F238E27FC236}">
                  <a16:creationId xmlns:a16="http://schemas.microsoft.com/office/drawing/2014/main" id="{01DBABC9-05DC-A079-85B4-054FA6C085AA}"/>
                </a:ext>
              </a:extLst>
            </p:cNvPr>
            <p:cNvSpPr/>
            <p:nvPr/>
          </p:nvSpPr>
          <p:spPr>
            <a:xfrm>
              <a:off x="5334656" y="1758652"/>
              <a:ext cx="992877" cy="1652819"/>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2882B205-9306-DAD3-980B-05FA435AC1F2}"/>
                </a:ext>
              </a:extLst>
            </p:cNvPr>
            <p:cNvSpPr/>
            <p:nvPr/>
          </p:nvSpPr>
          <p:spPr>
            <a:xfrm>
              <a:off x="5640605" y="1484083"/>
              <a:ext cx="380977" cy="4984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Trapezoid 465">
              <a:extLst>
                <a:ext uri="{FF2B5EF4-FFF2-40B4-BE49-F238E27FC236}">
                  <a16:creationId xmlns:a16="http://schemas.microsoft.com/office/drawing/2014/main" id="{EC4CBE23-2CEB-80B6-9092-4023355EA521}"/>
                </a:ext>
              </a:extLst>
            </p:cNvPr>
            <p:cNvSpPr/>
            <p:nvPr/>
          </p:nvSpPr>
          <p:spPr>
            <a:xfrm rot="21335299">
              <a:off x="5912073" y="1660425"/>
              <a:ext cx="468847" cy="168824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Trapezoid 466">
              <a:extLst>
                <a:ext uri="{FF2B5EF4-FFF2-40B4-BE49-F238E27FC236}">
                  <a16:creationId xmlns:a16="http://schemas.microsoft.com/office/drawing/2014/main" id="{00D5797A-58C9-E4E9-F43F-E0191312B9BB}"/>
                </a:ext>
              </a:extLst>
            </p:cNvPr>
            <p:cNvSpPr/>
            <p:nvPr/>
          </p:nvSpPr>
          <p:spPr>
            <a:xfrm rot="473802">
              <a:off x="5295478" y="1698556"/>
              <a:ext cx="468847" cy="1626634"/>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Cloud 467">
              <a:extLst>
                <a:ext uri="{FF2B5EF4-FFF2-40B4-BE49-F238E27FC236}">
                  <a16:creationId xmlns:a16="http://schemas.microsoft.com/office/drawing/2014/main" id="{CCB48D40-3914-8EEB-4512-76CD9CC0D657}"/>
                </a:ext>
              </a:extLst>
            </p:cNvPr>
            <p:cNvSpPr/>
            <p:nvPr/>
          </p:nvSpPr>
          <p:spPr>
            <a:xfrm>
              <a:off x="5165273" y="764236"/>
              <a:ext cx="1285875" cy="965112"/>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3F7A8283-5DA6-3726-A5AD-ED82C63B45C4}"/>
                </a:ext>
              </a:extLst>
            </p:cNvPr>
            <p:cNvSpPr/>
            <p:nvPr/>
          </p:nvSpPr>
          <p:spPr>
            <a:xfrm>
              <a:off x="5334656" y="894236"/>
              <a:ext cx="946335" cy="947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0" name="Group 469">
              <a:extLst>
                <a:ext uri="{FF2B5EF4-FFF2-40B4-BE49-F238E27FC236}">
                  <a16:creationId xmlns:a16="http://schemas.microsoft.com/office/drawing/2014/main" id="{0706F46C-026F-06C2-E1EE-080BB6FF1ABA}"/>
                </a:ext>
              </a:extLst>
            </p:cNvPr>
            <p:cNvGrpSpPr/>
            <p:nvPr/>
          </p:nvGrpSpPr>
          <p:grpSpPr>
            <a:xfrm rot="21196038">
              <a:off x="6013392" y="3154102"/>
              <a:ext cx="401423" cy="136883"/>
              <a:chOff x="5678328" y="4433701"/>
              <a:chExt cx="868680" cy="289560"/>
            </a:xfrm>
          </p:grpSpPr>
          <p:grpSp>
            <p:nvGrpSpPr>
              <p:cNvPr id="495" name="Group 175">
                <a:extLst>
                  <a:ext uri="{FF2B5EF4-FFF2-40B4-BE49-F238E27FC236}">
                    <a16:creationId xmlns:a16="http://schemas.microsoft.com/office/drawing/2014/main" id="{A601AFCE-3134-1623-4AD5-9D2CAFAF64A9}"/>
                  </a:ext>
                </a:extLst>
              </p:cNvPr>
              <p:cNvGrpSpPr/>
              <p:nvPr/>
            </p:nvGrpSpPr>
            <p:grpSpPr>
              <a:xfrm>
                <a:off x="5678328" y="4433701"/>
                <a:ext cx="289560" cy="289560"/>
                <a:chOff x="2286000" y="6019800"/>
                <a:chExt cx="609600" cy="609600"/>
              </a:xfrm>
            </p:grpSpPr>
            <p:sp>
              <p:nvSpPr>
                <p:cNvPr id="502" name="Quad Arrow Callout 227">
                  <a:extLst>
                    <a:ext uri="{FF2B5EF4-FFF2-40B4-BE49-F238E27FC236}">
                      <a16:creationId xmlns:a16="http://schemas.microsoft.com/office/drawing/2014/main" id="{AACC8184-2582-1490-B533-7B93A58620FA}"/>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Cross 502">
                  <a:extLst>
                    <a:ext uri="{FF2B5EF4-FFF2-40B4-BE49-F238E27FC236}">
                      <a16:creationId xmlns:a16="http://schemas.microsoft.com/office/drawing/2014/main" id="{3201E7BE-02B7-5AA5-E310-D0CF790E8C80}"/>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6" name="Group 176">
                <a:extLst>
                  <a:ext uri="{FF2B5EF4-FFF2-40B4-BE49-F238E27FC236}">
                    <a16:creationId xmlns:a16="http://schemas.microsoft.com/office/drawing/2014/main" id="{C47C635E-6A2F-DDA6-8BFF-E7E5AC3360BE}"/>
                  </a:ext>
                </a:extLst>
              </p:cNvPr>
              <p:cNvGrpSpPr/>
              <p:nvPr/>
            </p:nvGrpSpPr>
            <p:grpSpPr>
              <a:xfrm>
                <a:off x="5967888" y="4433701"/>
                <a:ext cx="289560" cy="289560"/>
                <a:chOff x="2286000" y="6019800"/>
                <a:chExt cx="609600" cy="609600"/>
              </a:xfrm>
            </p:grpSpPr>
            <p:sp>
              <p:nvSpPr>
                <p:cNvPr id="500" name="Quad Arrow Callout 225">
                  <a:extLst>
                    <a:ext uri="{FF2B5EF4-FFF2-40B4-BE49-F238E27FC236}">
                      <a16:creationId xmlns:a16="http://schemas.microsoft.com/office/drawing/2014/main" id="{F5B7CF2A-6495-3423-EA1D-87094407727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Cross 500">
                  <a:extLst>
                    <a:ext uri="{FF2B5EF4-FFF2-40B4-BE49-F238E27FC236}">
                      <a16:creationId xmlns:a16="http://schemas.microsoft.com/office/drawing/2014/main" id="{031F295C-3DC1-010E-0405-F669718236A8}"/>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7" name="Group 179">
                <a:extLst>
                  <a:ext uri="{FF2B5EF4-FFF2-40B4-BE49-F238E27FC236}">
                    <a16:creationId xmlns:a16="http://schemas.microsoft.com/office/drawing/2014/main" id="{CE391772-27D2-D68B-5BC6-799DF45D02F7}"/>
                  </a:ext>
                </a:extLst>
              </p:cNvPr>
              <p:cNvGrpSpPr/>
              <p:nvPr/>
            </p:nvGrpSpPr>
            <p:grpSpPr>
              <a:xfrm>
                <a:off x="6257448" y="4433701"/>
                <a:ext cx="289560" cy="289560"/>
                <a:chOff x="2286000" y="6019800"/>
                <a:chExt cx="609600" cy="609600"/>
              </a:xfrm>
            </p:grpSpPr>
            <p:sp>
              <p:nvSpPr>
                <p:cNvPr id="498" name="Quad Arrow Callout 223">
                  <a:extLst>
                    <a:ext uri="{FF2B5EF4-FFF2-40B4-BE49-F238E27FC236}">
                      <a16:creationId xmlns:a16="http://schemas.microsoft.com/office/drawing/2014/main" id="{6C60E9CC-1272-5EB5-A416-5B2AA7FCADB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Cross 498">
                  <a:extLst>
                    <a:ext uri="{FF2B5EF4-FFF2-40B4-BE49-F238E27FC236}">
                      <a16:creationId xmlns:a16="http://schemas.microsoft.com/office/drawing/2014/main" id="{6A853774-647F-160B-295E-1ADA0C88C749}"/>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1" name="Group 182">
              <a:extLst>
                <a:ext uri="{FF2B5EF4-FFF2-40B4-BE49-F238E27FC236}">
                  <a16:creationId xmlns:a16="http://schemas.microsoft.com/office/drawing/2014/main" id="{ABA4EED5-0CA2-C2CA-28E4-7A6ADA862B83}"/>
                </a:ext>
              </a:extLst>
            </p:cNvPr>
            <p:cNvGrpSpPr/>
            <p:nvPr/>
          </p:nvGrpSpPr>
          <p:grpSpPr>
            <a:xfrm>
              <a:off x="5553997" y="2161818"/>
              <a:ext cx="289560" cy="289560"/>
              <a:chOff x="2286000" y="6019800"/>
              <a:chExt cx="609600" cy="609600"/>
            </a:xfrm>
          </p:grpSpPr>
          <p:sp>
            <p:nvSpPr>
              <p:cNvPr id="493" name="Quad Arrow Callout 218">
                <a:extLst>
                  <a:ext uri="{FF2B5EF4-FFF2-40B4-BE49-F238E27FC236}">
                    <a16:creationId xmlns:a16="http://schemas.microsoft.com/office/drawing/2014/main" id="{19521BCD-33A7-5C75-031C-5ADFE3A3197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ross 493">
                <a:extLst>
                  <a:ext uri="{FF2B5EF4-FFF2-40B4-BE49-F238E27FC236}">
                    <a16:creationId xmlns:a16="http://schemas.microsoft.com/office/drawing/2014/main" id="{4B2861C8-789C-6735-7B5D-7BE3C85A22B6}"/>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2" name="Group 185">
              <a:extLst>
                <a:ext uri="{FF2B5EF4-FFF2-40B4-BE49-F238E27FC236}">
                  <a16:creationId xmlns:a16="http://schemas.microsoft.com/office/drawing/2014/main" id="{64C24F0A-211C-529B-BEE8-A79527A719E1}"/>
                </a:ext>
              </a:extLst>
            </p:cNvPr>
            <p:cNvGrpSpPr/>
            <p:nvPr/>
          </p:nvGrpSpPr>
          <p:grpSpPr>
            <a:xfrm>
              <a:off x="5843557" y="2161818"/>
              <a:ext cx="289560" cy="289560"/>
              <a:chOff x="2286000" y="6019800"/>
              <a:chExt cx="609600" cy="609600"/>
            </a:xfrm>
          </p:grpSpPr>
          <p:sp>
            <p:nvSpPr>
              <p:cNvPr id="491" name="Quad Arrow Callout 216">
                <a:extLst>
                  <a:ext uri="{FF2B5EF4-FFF2-40B4-BE49-F238E27FC236}">
                    <a16:creationId xmlns:a16="http://schemas.microsoft.com/office/drawing/2014/main" id="{15B183E7-A09D-5963-D850-A0D589E7B69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Cross 491">
                <a:extLst>
                  <a:ext uri="{FF2B5EF4-FFF2-40B4-BE49-F238E27FC236}">
                    <a16:creationId xmlns:a16="http://schemas.microsoft.com/office/drawing/2014/main" id="{06767A33-9CEC-0E19-6C29-8DB566593F2D}"/>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3" name="Group 472">
              <a:extLst>
                <a:ext uri="{FF2B5EF4-FFF2-40B4-BE49-F238E27FC236}">
                  <a16:creationId xmlns:a16="http://schemas.microsoft.com/office/drawing/2014/main" id="{44CEB46F-D4FD-E608-3DDF-0742C79411E6}"/>
                </a:ext>
              </a:extLst>
            </p:cNvPr>
            <p:cNvGrpSpPr/>
            <p:nvPr/>
          </p:nvGrpSpPr>
          <p:grpSpPr>
            <a:xfrm rot="632463">
              <a:off x="5208431" y="3131504"/>
              <a:ext cx="401423" cy="136883"/>
              <a:chOff x="5678328" y="4433701"/>
              <a:chExt cx="868680" cy="289560"/>
            </a:xfrm>
          </p:grpSpPr>
          <p:grpSp>
            <p:nvGrpSpPr>
              <p:cNvPr id="482" name="Group 175">
                <a:extLst>
                  <a:ext uri="{FF2B5EF4-FFF2-40B4-BE49-F238E27FC236}">
                    <a16:creationId xmlns:a16="http://schemas.microsoft.com/office/drawing/2014/main" id="{90BA7917-2315-9CF8-1EE9-C494BC610A7F}"/>
                  </a:ext>
                </a:extLst>
              </p:cNvPr>
              <p:cNvGrpSpPr/>
              <p:nvPr/>
            </p:nvGrpSpPr>
            <p:grpSpPr>
              <a:xfrm>
                <a:off x="5678328" y="4433701"/>
                <a:ext cx="289560" cy="289560"/>
                <a:chOff x="2286000" y="6019800"/>
                <a:chExt cx="609600" cy="609600"/>
              </a:xfrm>
            </p:grpSpPr>
            <p:sp>
              <p:nvSpPr>
                <p:cNvPr id="489" name="Quad Arrow Callout 214">
                  <a:extLst>
                    <a:ext uri="{FF2B5EF4-FFF2-40B4-BE49-F238E27FC236}">
                      <a16:creationId xmlns:a16="http://schemas.microsoft.com/office/drawing/2014/main" id="{6ADF5288-EE73-AF31-01D7-93BD8867A545}"/>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Cross 489">
                  <a:extLst>
                    <a:ext uri="{FF2B5EF4-FFF2-40B4-BE49-F238E27FC236}">
                      <a16:creationId xmlns:a16="http://schemas.microsoft.com/office/drawing/2014/main" id="{CFCF393E-7781-BC27-0E94-8344B39B9FE5}"/>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3" name="Group 176">
                <a:extLst>
                  <a:ext uri="{FF2B5EF4-FFF2-40B4-BE49-F238E27FC236}">
                    <a16:creationId xmlns:a16="http://schemas.microsoft.com/office/drawing/2014/main" id="{2B6AB86F-7CAD-8090-B210-8CC09EE7FAE4}"/>
                  </a:ext>
                </a:extLst>
              </p:cNvPr>
              <p:cNvGrpSpPr/>
              <p:nvPr/>
            </p:nvGrpSpPr>
            <p:grpSpPr>
              <a:xfrm>
                <a:off x="5967888" y="4433701"/>
                <a:ext cx="289560" cy="289560"/>
                <a:chOff x="2286000" y="6019800"/>
                <a:chExt cx="609600" cy="609600"/>
              </a:xfrm>
            </p:grpSpPr>
            <p:sp>
              <p:nvSpPr>
                <p:cNvPr id="487" name="Quad Arrow Callout 212">
                  <a:extLst>
                    <a:ext uri="{FF2B5EF4-FFF2-40B4-BE49-F238E27FC236}">
                      <a16:creationId xmlns:a16="http://schemas.microsoft.com/office/drawing/2014/main" id="{26B4B285-320E-100C-251E-78EFD41AC22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Cross 487">
                  <a:extLst>
                    <a:ext uri="{FF2B5EF4-FFF2-40B4-BE49-F238E27FC236}">
                      <a16:creationId xmlns:a16="http://schemas.microsoft.com/office/drawing/2014/main" id="{CC429165-56CF-0989-313A-B6D8899BDAEB}"/>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4" name="Group 179">
                <a:extLst>
                  <a:ext uri="{FF2B5EF4-FFF2-40B4-BE49-F238E27FC236}">
                    <a16:creationId xmlns:a16="http://schemas.microsoft.com/office/drawing/2014/main" id="{77810E6F-69E3-8293-58CF-D8580E4CE28A}"/>
                  </a:ext>
                </a:extLst>
              </p:cNvPr>
              <p:cNvGrpSpPr/>
              <p:nvPr/>
            </p:nvGrpSpPr>
            <p:grpSpPr>
              <a:xfrm>
                <a:off x="6257448" y="4433701"/>
                <a:ext cx="289560" cy="289560"/>
                <a:chOff x="2286000" y="6019800"/>
                <a:chExt cx="609600" cy="609600"/>
              </a:xfrm>
            </p:grpSpPr>
            <p:sp>
              <p:nvSpPr>
                <p:cNvPr id="485" name="Quad Arrow Callout 210">
                  <a:extLst>
                    <a:ext uri="{FF2B5EF4-FFF2-40B4-BE49-F238E27FC236}">
                      <a16:creationId xmlns:a16="http://schemas.microsoft.com/office/drawing/2014/main" id="{93D6D524-42F5-BD46-CA2B-8CC2D2BD223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Cross 485">
                  <a:extLst>
                    <a:ext uri="{FF2B5EF4-FFF2-40B4-BE49-F238E27FC236}">
                      <a16:creationId xmlns:a16="http://schemas.microsoft.com/office/drawing/2014/main" id="{3808E509-FCF6-23C8-A56F-A401427B60DF}"/>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4" name="Group 182">
              <a:extLst>
                <a:ext uri="{FF2B5EF4-FFF2-40B4-BE49-F238E27FC236}">
                  <a16:creationId xmlns:a16="http://schemas.microsoft.com/office/drawing/2014/main" id="{1578EF4D-CD2A-5E5E-0E6B-A4140971E638}"/>
                </a:ext>
              </a:extLst>
            </p:cNvPr>
            <p:cNvGrpSpPr/>
            <p:nvPr/>
          </p:nvGrpSpPr>
          <p:grpSpPr>
            <a:xfrm>
              <a:off x="5533384" y="2548770"/>
              <a:ext cx="289560" cy="289560"/>
              <a:chOff x="2286000" y="6019800"/>
              <a:chExt cx="609600" cy="609600"/>
            </a:xfrm>
          </p:grpSpPr>
          <p:sp>
            <p:nvSpPr>
              <p:cNvPr id="480" name="Quad Arrow Callout 205">
                <a:extLst>
                  <a:ext uri="{FF2B5EF4-FFF2-40B4-BE49-F238E27FC236}">
                    <a16:creationId xmlns:a16="http://schemas.microsoft.com/office/drawing/2014/main" id="{B1D7A271-C1CD-5461-0910-227FD93E801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Cross 480">
                <a:extLst>
                  <a:ext uri="{FF2B5EF4-FFF2-40B4-BE49-F238E27FC236}">
                    <a16:creationId xmlns:a16="http://schemas.microsoft.com/office/drawing/2014/main" id="{621F03BF-D73D-B6F5-4C8A-ACCE6C383605}"/>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5" name="Group 185">
              <a:extLst>
                <a:ext uri="{FF2B5EF4-FFF2-40B4-BE49-F238E27FC236}">
                  <a16:creationId xmlns:a16="http://schemas.microsoft.com/office/drawing/2014/main" id="{32F5AC4F-0B76-DF19-F4EF-00DDF6BE4035}"/>
                </a:ext>
              </a:extLst>
            </p:cNvPr>
            <p:cNvGrpSpPr/>
            <p:nvPr/>
          </p:nvGrpSpPr>
          <p:grpSpPr>
            <a:xfrm>
              <a:off x="5822944" y="2548770"/>
              <a:ext cx="289560" cy="289560"/>
              <a:chOff x="2286000" y="6019800"/>
              <a:chExt cx="609600" cy="609600"/>
            </a:xfrm>
          </p:grpSpPr>
          <p:sp>
            <p:nvSpPr>
              <p:cNvPr id="478" name="Quad Arrow Callout 203">
                <a:extLst>
                  <a:ext uri="{FF2B5EF4-FFF2-40B4-BE49-F238E27FC236}">
                    <a16:creationId xmlns:a16="http://schemas.microsoft.com/office/drawing/2014/main" id="{EC535628-855C-A78E-C853-657C82DFBD0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Cross 478">
                <a:extLst>
                  <a:ext uri="{FF2B5EF4-FFF2-40B4-BE49-F238E27FC236}">
                    <a16:creationId xmlns:a16="http://schemas.microsoft.com/office/drawing/2014/main" id="{F69D62EC-A93C-4AB2-6BE3-750FD209CAB0}"/>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6" name="Cloud 475">
              <a:extLst>
                <a:ext uri="{FF2B5EF4-FFF2-40B4-BE49-F238E27FC236}">
                  <a16:creationId xmlns:a16="http://schemas.microsoft.com/office/drawing/2014/main" id="{74C4819F-9905-312A-25FD-4DD13DD2B5BF}"/>
                </a:ext>
              </a:extLst>
            </p:cNvPr>
            <p:cNvSpPr/>
            <p:nvPr/>
          </p:nvSpPr>
          <p:spPr>
            <a:xfrm>
              <a:off x="5525872" y="1567237"/>
              <a:ext cx="575993" cy="386007"/>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D9E15FAF-D105-22E1-7C92-FC3405318E71}"/>
                </a:ext>
              </a:extLst>
            </p:cNvPr>
            <p:cNvSpPr/>
            <p:nvPr/>
          </p:nvSpPr>
          <p:spPr>
            <a:xfrm>
              <a:off x="5704603" y="1630497"/>
              <a:ext cx="223783" cy="1233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4" name="Group 503">
            <a:extLst>
              <a:ext uri="{FF2B5EF4-FFF2-40B4-BE49-F238E27FC236}">
                <a16:creationId xmlns:a16="http://schemas.microsoft.com/office/drawing/2014/main" id="{39ACE1F0-9971-C71F-9BAB-48FD7854D240}"/>
              </a:ext>
            </a:extLst>
          </p:cNvPr>
          <p:cNvGrpSpPr/>
          <p:nvPr/>
        </p:nvGrpSpPr>
        <p:grpSpPr>
          <a:xfrm>
            <a:off x="9975859" y="2730648"/>
            <a:ext cx="1150932" cy="1989330"/>
            <a:chOff x="6741067" y="1267175"/>
            <a:chExt cx="2147250" cy="4038601"/>
          </a:xfrm>
        </p:grpSpPr>
        <p:sp>
          <p:nvSpPr>
            <p:cNvPr id="505" name="Oval 504">
              <a:extLst>
                <a:ext uri="{FF2B5EF4-FFF2-40B4-BE49-F238E27FC236}">
                  <a16:creationId xmlns:a16="http://schemas.microsoft.com/office/drawing/2014/main" id="{5A4406F6-42C6-8700-16A1-06CD3D97C0E2}"/>
                </a:ext>
              </a:extLst>
            </p:cNvPr>
            <p:cNvSpPr/>
            <p:nvPr/>
          </p:nvSpPr>
          <p:spPr>
            <a:xfrm rot="3646842">
              <a:off x="7786526" y="4868544"/>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a:extLst>
                <a:ext uri="{FF2B5EF4-FFF2-40B4-BE49-F238E27FC236}">
                  <a16:creationId xmlns:a16="http://schemas.microsoft.com/office/drawing/2014/main" id="{968E6BC6-3D8D-1C99-4FF3-6823A23AADF5}"/>
                </a:ext>
              </a:extLst>
            </p:cNvPr>
            <p:cNvSpPr/>
            <p:nvPr/>
          </p:nvSpPr>
          <p:spPr>
            <a:xfrm rot="6922285">
              <a:off x="7371397" y="4866048"/>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Cloud 506">
              <a:extLst>
                <a:ext uri="{FF2B5EF4-FFF2-40B4-BE49-F238E27FC236}">
                  <a16:creationId xmlns:a16="http://schemas.microsoft.com/office/drawing/2014/main" id="{7BCE3B35-8A09-3D1B-3EA2-3468BA65C841}"/>
                </a:ext>
              </a:extLst>
            </p:cNvPr>
            <p:cNvSpPr/>
            <p:nvPr/>
          </p:nvSpPr>
          <p:spPr>
            <a:xfrm rot="10205347">
              <a:off x="7989349" y="1456030"/>
              <a:ext cx="645572" cy="1367592"/>
            </a:xfrm>
            <a:prstGeom prst="cloud">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Cloud 507">
              <a:extLst>
                <a:ext uri="{FF2B5EF4-FFF2-40B4-BE49-F238E27FC236}">
                  <a16:creationId xmlns:a16="http://schemas.microsoft.com/office/drawing/2014/main" id="{0FD651C2-10A5-DA27-B37D-992CCC3D3197}"/>
                </a:ext>
              </a:extLst>
            </p:cNvPr>
            <p:cNvSpPr/>
            <p:nvPr/>
          </p:nvSpPr>
          <p:spPr>
            <a:xfrm>
              <a:off x="7028699" y="1433503"/>
              <a:ext cx="635729" cy="1474257"/>
            </a:xfrm>
            <a:prstGeom prst="cloud">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70BD2F18-FBB7-1232-7232-1F659E33E369}"/>
                </a:ext>
              </a:extLst>
            </p:cNvPr>
            <p:cNvSpPr/>
            <p:nvPr/>
          </p:nvSpPr>
          <p:spPr>
            <a:xfrm rot="3770880">
              <a:off x="7927665" y="4531976"/>
              <a:ext cx="560536" cy="347799"/>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8856E1EA-092D-CC1B-5D34-68EA89A38D42}"/>
                </a:ext>
              </a:extLst>
            </p:cNvPr>
            <p:cNvSpPr/>
            <p:nvPr/>
          </p:nvSpPr>
          <p:spPr>
            <a:xfrm rot="2706969">
              <a:off x="8451086" y="3438317"/>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9D31C0F0-493D-B270-FBF2-3EFDD89B8D8A}"/>
                </a:ext>
              </a:extLst>
            </p:cNvPr>
            <p:cNvSpPr/>
            <p:nvPr/>
          </p:nvSpPr>
          <p:spPr>
            <a:xfrm rot="6922285">
              <a:off x="6677875" y="3439726"/>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Flowchart: Manual Operation 511">
              <a:extLst>
                <a:ext uri="{FF2B5EF4-FFF2-40B4-BE49-F238E27FC236}">
                  <a16:creationId xmlns:a16="http://schemas.microsoft.com/office/drawing/2014/main" id="{EC080876-6BD6-3302-B756-740C27E9736D}"/>
                </a:ext>
              </a:extLst>
            </p:cNvPr>
            <p:cNvSpPr/>
            <p:nvPr/>
          </p:nvSpPr>
          <p:spPr>
            <a:xfrm rot="9035457">
              <a:off x="8123053" y="2589392"/>
              <a:ext cx="567365" cy="1132263"/>
            </a:xfrm>
            <a:prstGeom prst="flowChartManualOperati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Flowchart: Manual Operation 512">
              <a:extLst>
                <a:ext uri="{FF2B5EF4-FFF2-40B4-BE49-F238E27FC236}">
                  <a16:creationId xmlns:a16="http://schemas.microsoft.com/office/drawing/2014/main" id="{F9808C28-6D42-4C26-01A9-90367B496DA1}"/>
                </a:ext>
              </a:extLst>
            </p:cNvPr>
            <p:cNvSpPr/>
            <p:nvPr/>
          </p:nvSpPr>
          <p:spPr>
            <a:xfrm rot="12441478">
              <a:off x="6957247" y="2589804"/>
              <a:ext cx="567365" cy="1151135"/>
            </a:xfrm>
            <a:prstGeom prst="flowChartManualOperati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Flowchart: Manual Operation 513">
              <a:extLst>
                <a:ext uri="{FF2B5EF4-FFF2-40B4-BE49-F238E27FC236}">
                  <a16:creationId xmlns:a16="http://schemas.microsoft.com/office/drawing/2014/main" id="{1491C217-B796-C88E-F78D-DFAC80CA6D11}"/>
                </a:ext>
              </a:extLst>
            </p:cNvPr>
            <p:cNvSpPr/>
            <p:nvPr/>
          </p:nvSpPr>
          <p:spPr>
            <a:xfrm rot="10800000">
              <a:off x="7130653" y="2587844"/>
              <a:ext cx="1377003" cy="2430031"/>
            </a:xfrm>
            <a:prstGeom prst="flowChartManualOperati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Hexagon 514">
              <a:extLst>
                <a:ext uri="{FF2B5EF4-FFF2-40B4-BE49-F238E27FC236}">
                  <a16:creationId xmlns:a16="http://schemas.microsoft.com/office/drawing/2014/main" id="{12E29439-5B14-F2D1-79DA-388D38AF0257}"/>
                </a:ext>
              </a:extLst>
            </p:cNvPr>
            <p:cNvSpPr/>
            <p:nvPr/>
          </p:nvSpPr>
          <p:spPr>
            <a:xfrm>
              <a:off x="7660273" y="1435195"/>
              <a:ext cx="317770" cy="252030"/>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515">
              <a:extLst>
                <a:ext uri="{FF2B5EF4-FFF2-40B4-BE49-F238E27FC236}">
                  <a16:creationId xmlns:a16="http://schemas.microsoft.com/office/drawing/2014/main" id="{68F019B0-EF5D-5855-8DF9-C499A87010EB}"/>
                </a:ext>
              </a:extLst>
            </p:cNvPr>
            <p:cNvSpPr/>
            <p:nvPr/>
          </p:nvSpPr>
          <p:spPr>
            <a:xfrm>
              <a:off x="7508716" y="2112403"/>
              <a:ext cx="584534" cy="97229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67973D69-B052-6BB3-1861-17226C645964}"/>
                </a:ext>
              </a:extLst>
            </p:cNvPr>
            <p:cNvSpPr/>
            <p:nvPr/>
          </p:nvSpPr>
          <p:spPr>
            <a:xfrm>
              <a:off x="7236580" y="1267175"/>
              <a:ext cx="1165157" cy="15961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Rounded Rectangle 243">
              <a:extLst>
                <a:ext uri="{FF2B5EF4-FFF2-40B4-BE49-F238E27FC236}">
                  <a16:creationId xmlns:a16="http://schemas.microsoft.com/office/drawing/2014/main" id="{4D338D86-33E2-2068-2915-B266296E8697}"/>
                </a:ext>
              </a:extLst>
            </p:cNvPr>
            <p:cNvSpPr/>
            <p:nvPr/>
          </p:nvSpPr>
          <p:spPr>
            <a:xfrm>
              <a:off x="7130656" y="1435195"/>
              <a:ext cx="1377003" cy="25203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9" name="Group 188">
              <a:extLst>
                <a:ext uri="{FF2B5EF4-FFF2-40B4-BE49-F238E27FC236}">
                  <a16:creationId xmlns:a16="http://schemas.microsoft.com/office/drawing/2014/main" id="{AE3A60EC-2D04-1AE7-FD46-0609DE820B01}"/>
                </a:ext>
              </a:extLst>
            </p:cNvPr>
            <p:cNvGrpSpPr/>
            <p:nvPr/>
          </p:nvGrpSpPr>
          <p:grpSpPr>
            <a:xfrm>
              <a:off x="7308642" y="1472499"/>
              <a:ext cx="1045520" cy="209104"/>
              <a:chOff x="2286000" y="6019800"/>
              <a:chExt cx="3048000" cy="609600"/>
            </a:xfrm>
          </p:grpSpPr>
          <p:grpSp>
            <p:nvGrpSpPr>
              <p:cNvPr id="573" name="Group 175">
                <a:extLst>
                  <a:ext uri="{FF2B5EF4-FFF2-40B4-BE49-F238E27FC236}">
                    <a16:creationId xmlns:a16="http://schemas.microsoft.com/office/drawing/2014/main" id="{CCBC6A17-8D3D-4E9D-E467-427585251278}"/>
                  </a:ext>
                </a:extLst>
              </p:cNvPr>
              <p:cNvGrpSpPr/>
              <p:nvPr/>
            </p:nvGrpSpPr>
            <p:grpSpPr>
              <a:xfrm>
                <a:off x="2286000" y="6019800"/>
                <a:ext cx="609600" cy="609600"/>
                <a:chOff x="2286000" y="6019800"/>
                <a:chExt cx="609600" cy="609600"/>
              </a:xfrm>
            </p:grpSpPr>
            <p:sp>
              <p:nvSpPr>
                <p:cNvPr id="586" name="Quad Arrow Callout 311">
                  <a:extLst>
                    <a:ext uri="{FF2B5EF4-FFF2-40B4-BE49-F238E27FC236}">
                      <a16:creationId xmlns:a16="http://schemas.microsoft.com/office/drawing/2014/main" id="{6F6B9229-031C-295F-5872-D62C2DB4EF97}"/>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Cross 586">
                  <a:extLst>
                    <a:ext uri="{FF2B5EF4-FFF2-40B4-BE49-F238E27FC236}">
                      <a16:creationId xmlns:a16="http://schemas.microsoft.com/office/drawing/2014/main" id="{0EB290D1-A174-AFB7-A21B-01AA23228384}"/>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4" name="Group 176">
                <a:extLst>
                  <a:ext uri="{FF2B5EF4-FFF2-40B4-BE49-F238E27FC236}">
                    <a16:creationId xmlns:a16="http://schemas.microsoft.com/office/drawing/2014/main" id="{FC7F274E-FFC5-45F2-4A19-E6D4D55B43CB}"/>
                  </a:ext>
                </a:extLst>
              </p:cNvPr>
              <p:cNvGrpSpPr/>
              <p:nvPr/>
            </p:nvGrpSpPr>
            <p:grpSpPr>
              <a:xfrm>
                <a:off x="2895600" y="6019800"/>
                <a:ext cx="609600" cy="609600"/>
                <a:chOff x="2286000" y="6019800"/>
                <a:chExt cx="609600" cy="609600"/>
              </a:xfrm>
            </p:grpSpPr>
            <p:sp>
              <p:nvSpPr>
                <p:cNvPr id="584" name="Quad Arrow Callout 309">
                  <a:extLst>
                    <a:ext uri="{FF2B5EF4-FFF2-40B4-BE49-F238E27FC236}">
                      <a16:creationId xmlns:a16="http://schemas.microsoft.com/office/drawing/2014/main" id="{F80C5E1D-1A1A-3407-F8D6-BA7675A6E00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Cross 584">
                  <a:extLst>
                    <a:ext uri="{FF2B5EF4-FFF2-40B4-BE49-F238E27FC236}">
                      <a16:creationId xmlns:a16="http://schemas.microsoft.com/office/drawing/2014/main" id="{935474FB-EEF4-53B2-BC87-1144A31EBDB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5" name="Group 179">
                <a:extLst>
                  <a:ext uri="{FF2B5EF4-FFF2-40B4-BE49-F238E27FC236}">
                    <a16:creationId xmlns:a16="http://schemas.microsoft.com/office/drawing/2014/main" id="{69F6A22B-E591-2DFC-88FA-D1A1BD620D50}"/>
                  </a:ext>
                </a:extLst>
              </p:cNvPr>
              <p:cNvGrpSpPr/>
              <p:nvPr/>
            </p:nvGrpSpPr>
            <p:grpSpPr>
              <a:xfrm>
                <a:off x="3505200" y="6019800"/>
                <a:ext cx="609600" cy="609600"/>
                <a:chOff x="2286000" y="6019800"/>
                <a:chExt cx="609600" cy="609600"/>
              </a:xfrm>
            </p:grpSpPr>
            <p:sp>
              <p:nvSpPr>
                <p:cNvPr id="582" name="Quad Arrow Callout 307">
                  <a:extLst>
                    <a:ext uri="{FF2B5EF4-FFF2-40B4-BE49-F238E27FC236}">
                      <a16:creationId xmlns:a16="http://schemas.microsoft.com/office/drawing/2014/main" id="{2DB1705A-68C0-FEE7-AEBA-6A5F8B11718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Cross 582">
                  <a:extLst>
                    <a:ext uri="{FF2B5EF4-FFF2-40B4-BE49-F238E27FC236}">
                      <a16:creationId xmlns:a16="http://schemas.microsoft.com/office/drawing/2014/main" id="{B14229F4-940C-2254-B437-F726AF2EB596}"/>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6" name="Group 182">
                <a:extLst>
                  <a:ext uri="{FF2B5EF4-FFF2-40B4-BE49-F238E27FC236}">
                    <a16:creationId xmlns:a16="http://schemas.microsoft.com/office/drawing/2014/main" id="{D2DE9797-5E65-E9C3-D89B-913253397C6D}"/>
                  </a:ext>
                </a:extLst>
              </p:cNvPr>
              <p:cNvGrpSpPr/>
              <p:nvPr/>
            </p:nvGrpSpPr>
            <p:grpSpPr>
              <a:xfrm>
                <a:off x="4114800" y="6019800"/>
                <a:ext cx="609600" cy="609600"/>
                <a:chOff x="2286000" y="6019800"/>
                <a:chExt cx="609600" cy="609600"/>
              </a:xfrm>
            </p:grpSpPr>
            <p:sp>
              <p:nvSpPr>
                <p:cNvPr id="580" name="Quad Arrow Callout 305">
                  <a:extLst>
                    <a:ext uri="{FF2B5EF4-FFF2-40B4-BE49-F238E27FC236}">
                      <a16:creationId xmlns:a16="http://schemas.microsoft.com/office/drawing/2014/main" id="{8E62C7EB-4F92-68D8-81A2-06F92951272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Cross 580">
                  <a:extLst>
                    <a:ext uri="{FF2B5EF4-FFF2-40B4-BE49-F238E27FC236}">
                      <a16:creationId xmlns:a16="http://schemas.microsoft.com/office/drawing/2014/main" id="{D9367635-9B60-BBAE-F522-20FDF7A2E6E3}"/>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7" name="Group 185">
                <a:extLst>
                  <a:ext uri="{FF2B5EF4-FFF2-40B4-BE49-F238E27FC236}">
                    <a16:creationId xmlns:a16="http://schemas.microsoft.com/office/drawing/2014/main" id="{D6BEAA19-9D59-60ED-3D3A-BCA39EB84C71}"/>
                  </a:ext>
                </a:extLst>
              </p:cNvPr>
              <p:cNvGrpSpPr/>
              <p:nvPr/>
            </p:nvGrpSpPr>
            <p:grpSpPr>
              <a:xfrm>
                <a:off x="4724400" y="6019800"/>
                <a:ext cx="609600" cy="609600"/>
                <a:chOff x="2286000" y="6019800"/>
                <a:chExt cx="609600" cy="609600"/>
              </a:xfrm>
            </p:grpSpPr>
            <p:sp>
              <p:nvSpPr>
                <p:cNvPr id="578" name="Quad Arrow Callout 303">
                  <a:extLst>
                    <a:ext uri="{FF2B5EF4-FFF2-40B4-BE49-F238E27FC236}">
                      <a16:creationId xmlns:a16="http://schemas.microsoft.com/office/drawing/2014/main" id="{92748FDE-6E51-B041-8CB7-EDBC8CAD1824}"/>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Cross 578">
                  <a:extLst>
                    <a:ext uri="{FF2B5EF4-FFF2-40B4-BE49-F238E27FC236}">
                      <a16:creationId xmlns:a16="http://schemas.microsoft.com/office/drawing/2014/main" id="{1A551ABF-7C49-672C-1603-4AB88D63FBAE}"/>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0" name="Group 188">
              <a:extLst>
                <a:ext uri="{FF2B5EF4-FFF2-40B4-BE49-F238E27FC236}">
                  <a16:creationId xmlns:a16="http://schemas.microsoft.com/office/drawing/2014/main" id="{C3B18470-8617-E167-D828-E642A71D5AFE}"/>
                </a:ext>
              </a:extLst>
            </p:cNvPr>
            <p:cNvGrpSpPr/>
            <p:nvPr/>
          </p:nvGrpSpPr>
          <p:grpSpPr>
            <a:xfrm>
              <a:off x="7252410" y="4786608"/>
              <a:ext cx="1099266" cy="219853"/>
              <a:chOff x="2286000" y="6019800"/>
              <a:chExt cx="3048000" cy="609600"/>
            </a:xfrm>
          </p:grpSpPr>
          <p:grpSp>
            <p:nvGrpSpPr>
              <p:cNvPr id="558" name="Group 175">
                <a:extLst>
                  <a:ext uri="{FF2B5EF4-FFF2-40B4-BE49-F238E27FC236}">
                    <a16:creationId xmlns:a16="http://schemas.microsoft.com/office/drawing/2014/main" id="{A867391E-6C8E-4CE1-3CDE-1E3057F9AD41}"/>
                  </a:ext>
                </a:extLst>
              </p:cNvPr>
              <p:cNvGrpSpPr/>
              <p:nvPr/>
            </p:nvGrpSpPr>
            <p:grpSpPr>
              <a:xfrm>
                <a:off x="2286000" y="6019800"/>
                <a:ext cx="609600" cy="609600"/>
                <a:chOff x="2286000" y="6019800"/>
                <a:chExt cx="609600" cy="609600"/>
              </a:xfrm>
            </p:grpSpPr>
            <p:sp>
              <p:nvSpPr>
                <p:cNvPr id="571" name="Quad Arrow Callout 296">
                  <a:extLst>
                    <a:ext uri="{FF2B5EF4-FFF2-40B4-BE49-F238E27FC236}">
                      <a16:creationId xmlns:a16="http://schemas.microsoft.com/office/drawing/2014/main" id="{976DA29E-3838-595B-3CCF-CE75D6A3728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Cross 571">
                  <a:extLst>
                    <a:ext uri="{FF2B5EF4-FFF2-40B4-BE49-F238E27FC236}">
                      <a16:creationId xmlns:a16="http://schemas.microsoft.com/office/drawing/2014/main" id="{741BE24A-8E8C-862C-A655-11B5416EF006}"/>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9" name="Group 176">
                <a:extLst>
                  <a:ext uri="{FF2B5EF4-FFF2-40B4-BE49-F238E27FC236}">
                    <a16:creationId xmlns:a16="http://schemas.microsoft.com/office/drawing/2014/main" id="{50D92414-6E3A-8FF0-77D9-436B5926D4B3}"/>
                  </a:ext>
                </a:extLst>
              </p:cNvPr>
              <p:cNvGrpSpPr/>
              <p:nvPr/>
            </p:nvGrpSpPr>
            <p:grpSpPr>
              <a:xfrm>
                <a:off x="2895600" y="6019800"/>
                <a:ext cx="609600" cy="609600"/>
                <a:chOff x="2286000" y="6019800"/>
                <a:chExt cx="609600" cy="609600"/>
              </a:xfrm>
            </p:grpSpPr>
            <p:sp>
              <p:nvSpPr>
                <p:cNvPr id="569" name="Quad Arrow Callout 294">
                  <a:extLst>
                    <a:ext uri="{FF2B5EF4-FFF2-40B4-BE49-F238E27FC236}">
                      <a16:creationId xmlns:a16="http://schemas.microsoft.com/office/drawing/2014/main" id="{29A93560-8628-BDC4-F564-185EDD6996E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Cross 569">
                  <a:extLst>
                    <a:ext uri="{FF2B5EF4-FFF2-40B4-BE49-F238E27FC236}">
                      <a16:creationId xmlns:a16="http://schemas.microsoft.com/office/drawing/2014/main" id="{494753C8-30F9-9579-2B3D-1DCA9D222E47}"/>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0" name="Group 179">
                <a:extLst>
                  <a:ext uri="{FF2B5EF4-FFF2-40B4-BE49-F238E27FC236}">
                    <a16:creationId xmlns:a16="http://schemas.microsoft.com/office/drawing/2014/main" id="{D2C73EA8-AC36-BDCA-9854-4120CEFAEAA2}"/>
                  </a:ext>
                </a:extLst>
              </p:cNvPr>
              <p:cNvGrpSpPr/>
              <p:nvPr/>
            </p:nvGrpSpPr>
            <p:grpSpPr>
              <a:xfrm>
                <a:off x="3505200" y="6019800"/>
                <a:ext cx="609600" cy="609600"/>
                <a:chOff x="2286000" y="6019800"/>
                <a:chExt cx="609600" cy="609600"/>
              </a:xfrm>
            </p:grpSpPr>
            <p:sp>
              <p:nvSpPr>
                <p:cNvPr id="567" name="Quad Arrow Callout 292">
                  <a:extLst>
                    <a:ext uri="{FF2B5EF4-FFF2-40B4-BE49-F238E27FC236}">
                      <a16:creationId xmlns:a16="http://schemas.microsoft.com/office/drawing/2014/main" id="{FB5C5381-F5D4-7AB5-8B5C-6DED206FDFE2}"/>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Cross 567">
                  <a:extLst>
                    <a:ext uri="{FF2B5EF4-FFF2-40B4-BE49-F238E27FC236}">
                      <a16:creationId xmlns:a16="http://schemas.microsoft.com/office/drawing/2014/main" id="{DB049B3D-6B72-2102-D5CA-E7FB96F0C91E}"/>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1" name="Group 182">
                <a:extLst>
                  <a:ext uri="{FF2B5EF4-FFF2-40B4-BE49-F238E27FC236}">
                    <a16:creationId xmlns:a16="http://schemas.microsoft.com/office/drawing/2014/main" id="{792870A4-C36E-C481-3A6B-C218D591C490}"/>
                  </a:ext>
                </a:extLst>
              </p:cNvPr>
              <p:cNvGrpSpPr/>
              <p:nvPr/>
            </p:nvGrpSpPr>
            <p:grpSpPr>
              <a:xfrm>
                <a:off x="4114800" y="6019800"/>
                <a:ext cx="609600" cy="609600"/>
                <a:chOff x="2286000" y="6019800"/>
                <a:chExt cx="609600" cy="609600"/>
              </a:xfrm>
            </p:grpSpPr>
            <p:sp>
              <p:nvSpPr>
                <p:cNvPr id="565" name="Quad Arrow Callout 290">
                  <a:extLst>
                    <a:ext uri="{FF2B5EF4-FFF2-40B4-BE49-F238E27FC236}">
                      <a16:creationId xmlns:a16="http://schemas.microsoft.com/office/drawing/2014/main" id="{511575F6-F721-F2EF-13EA-79D0971B3FD9}"/>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Cross 565">
                  <a:extLst>
                    <a:ext uri="{FF2B5EF4-FFF2-40B4-BE49-F238E27FC236}">
                      <a16:creationId xmlns:a16="http://schemas.microsoft.com/office/drawing/2014/main" id="{8D98BB8C-35DE-D8C8-0689-1C1DE53D54CC}"/>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2" name="Group 185">
                <a:extLst>
                  <a:ext uri="{FF2B5EF4-FFF2-40B4-BE49-F238E27FC236}">
                    <a16:creationId xmlns:a16="http://schemas.microsoft.com/office/drawing/2014/main" id="{24EA373E-F6F2-CFAE-C153-7A82B7AE96F6}"/>
                  </a:ext>
                </a:extLst>
              </p:cNvPr>
              <p:cNvGrpSpPr/>
              <p:nvPr/>
            </p:nvGrpSpPr>
            <p:grpSpPr>
              <a:xfrm>
                <a:off x="4724400" y="6019800"/>
                <a:ext cx="609600" cy="609600"/>
                <a:chOff x="2286000" y="6019800"/>
                <a:chExt cx="609600" cy="609600"/>
              </a:xfrm>
            </p:grpSpPr>
            <p:sp>
              <p:nvSpPr>
                <p:cNvPr id="563" name="Quad Arrow Callout 288">
                  <a:extLst>
                    <a:ext uri="{FF2B5EF4-FFF2-40B4-BE49-F238E27FC236}">
                      <a16:creationId xmlns:a16="http://schemas.microsoft.com/office/drawing/2014/main" id="{03EAB4E6-DD0A-64A2-8520-1D6AA2E153A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Cross 563">
                  <a:extLst>
                    <a:ext uri="{FF2B5EF4-FFF2-40B4-BE49-F238E27FC236}">
                      <a16:creationId xmlns:a16="http://schemas.microsoft.com/office/drawing/2014/main" id="{0DE77099-4B70-1571-8878-8A3B7A3B8A1A}"/>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1" name="Group 520">
              <a:extLst>
                <a:ext uri="{FF2B5EF4-FFF2-40B4-BE49-F238E27FC236}">
                  <a16:creationId xmlns:a16="http://schemas.microsoft.com/office/drawing/2014/main" id="{7F16CB07-6A10-98D9-D0D7-A9FD9B7AB89A}"/>
                </a:ext>
              </a:extLst>
            </p:cNvPr>
            <p:cNvGrpSpPr/>
            <p:nvPr/>
          </p:nvGrpSpPr>
          <p:grpSpPr>
            <a:xfrm>
              <a:off x="7555668" y="2761995"/>
              <a:ext cx="501583" cy="668414"/>
              <a:chOff x="7418047" y="2743879"/>
              <a:chExt cx="770801" cy="1027176"/>
            </a:xfrm>
          </p:grpSpPr>
          <p:grpSp>
            <p:nvGrpSpPr>
              <p:cNvPr id="528" name="Group 527">
                <a:extLst>
                  <a:ext uri="{FF2B5EF4-FFF2-40B4-BE49-F238E27FC236}">
                    <a16:creationId xmlns:a16="http://schemas.microsoft.com/office/drawing/2014/main" id="{E8895487-CBA4-54C5-4AFC-CC9A1BD8E265}"/>
                  </a:ext>
                </a:extLst>
              </p:cNvPr>
              <p:cNvGrpSpPr/>
              <p:nvPr/>
            </p:nvGrpSpPr>
            <p:grpSpPr>
              <a:xfrm rot="16200000">
                <a:off x="7184904" y="2981638"/>
                <a:ext cx="754428" cy="288141"/>
                <a:chOff x="5678328" y="4433701"/>
                <a:chExt cx="868680" cy="289560"/>
              </a:xfrm>
            </p:grpSpPr>
            <p:grpSp>
              <p:nvGrpSpPr>
                <p:cNvPr id="549" name="Group 175">
                  <a:extLst>
                    <a:ext uri="{FF2B5EF4-FFF2-40B4-BE49-F238E27FC236}">
                      <a16:creationId xmlns:a16="http://schemas.microsoft.com/office/drawing/2014/main" id="{CBC2283D-8531-00BC-3F0D-7B67EF0E8D06}"/>
                    </a:ext>
                  </a:extLst>
                </p:cNvPr>
                <p:cNvGrpSpPr/>
                <p:nvPr/>
              </p:nvGrpSpPr>
              <p:grpSpPr>
                <a:xfrm>
                  <a:off x="5678328" y="4433701"/>
                  <a:ext cx="289560" cy="289560"/>
                  <a:chOff x="2286000" y="6019800"/>
                  <a:chExt cx="609600" cy="609600"/>
                </a:xfrm>
              </p:grpSpPr>
              <p:sp>
                <p:nvSpPr>
                  <p:cNvPr id="556" name="Quad Arrow Callout 281">
                    <a:extLst>
                      <a:ext uri="{FF2B5EF4-FFF2-40B4-BE49-F238E27FC236}">
                        <a16:creationId xmlns:a16="http://schemas.microsoft.com/office/drawing/2014/main" id="{70FA5DDC-D287-65D7-AC8C-DA5B39384A0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Cross 556">
                    <a:extLst>
                      <a:ext uri="{FF2B5EF4-FFF2-40B4-BE49-F238E27FC236}">
                        <a16:creationId xmlns:a16="http://schemas.microsoft.com/office/drawing/2014/main" id="{7459D921-56B1-A4F8-4123-52B5379C8767}"/>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0" name="Group 176">
                  <a:extLst>
                    <a:ext uri="{FF2B5EF4-FFF2-40B4-BE49-F238E27FC236}">
                      <a16:creationId xmlns:a16="http://schemas.microsoft.com/office/drawing/2014/main" id="{5794DD7D-4922-8391-2E38-03DF2570BB09}"/>
                    </a:ext>
                  </a:extLst>
                </p:cNvPr>
                <p:cNvGrpSpPr/>
                <p:nvPr/>
              </p:nvGrpSpPr>
              <p:grpSpPr>
                <a:xfrm>
                  <a:off x="5967888" y="4433701"/>
                  <a:ext cx="289560" cy="289560"/>
                  <a:chOff x="2286000" y="6019800"/>
                  <a:chExt cx="609600" cy="609600"/>
                </a:xfrm>
              </p:grpSpPr>
              <p:sp>
                <p:nvSpPr>
                  <p:cNvPr id="554" name="Quad Arrow Callout 279">
                    <a:extLst>
                      <a:ext uri="{FF2B5EF4-FFF2-40B4-BE49-F238E27FC236}">
                        <a16:creationId xmlns:a16="http://schemas.microsoft.com/office/drawing/2014/main" id="{E67E39E3-35AD-DC36-A674-49276451DAA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Cross 554">
                    <a:extLst>
                      <a:ext uri="{FF2B5EF4-FFF2-40B4-BE49-F238E27FC236}">
                        <a16:creationId xmlns:a16="http://schemas.microsoft.com/office/drawing/2014/main" id="{59577333-75B2-A458-1C0A-01B205B1131B}"/>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1" name="Group 179">
                  <a:extLst>
                    <a:ext uri="{FF2B5EF4-FFF2-40B4-BE49-F238E27FC236}">
                      <a16:creationId xmlns:a16="http://schemas.microsoft.com/office/drawing/2014/main" id="{4FE9259D-018B-83BE-FE74-7270360D0BC6}"/>
                    </a:ext>
                  </a:extLst>
                </p:cNvPr>
                <p:cNvGrpSpPr/>
                <p:nvPr/>
              </p:nvGrpSpPr>
              <p:grpSpPr>
                <a:xfrm>
                  <a:off x="6257448" y="4433701"/>
                  <a:ext cx="289560" cy="289560"/>
                  <a:chOff x="2286000" y="6019800"/>
                  <a:chExt cx="609600" cy="609600"/>
                </a:xfrm>
              </p:grpSpPr>
              <p:sp>
                <p:nvSpPr>
                  <p:cNvPr id="552" name="Quad Arrow Callout 277">
                    <a:extLst>
                      <a:ext uri="{FF2B5EF4-FFF2-40B4-BE49-F238E27FC236}">
                        <a16:creationId xmlns:a16="http://schemas.microsoft.com/office/drawing/2014/main" id="{DD12F0FD-475C-104B-11DE-45411824B67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Cross 552">
                    <a:extLst>
                      <a:ext uri="{FF2B5EF4-FFF2-40B4-BE49-F238E27FC236}">
                        <a16:creationId xmlns:a16="http://schemas.microsoft.com/office/drawing/2014/main" id="{2BE7F371-CC27-311E-2958-9AF86B6533A5}"/>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9" name="Group 528">
                <a:extLst>
                  <a:ext uri="{FF2B5EF4-FFF2-40B4-BE49-F238E27FC236}">
                    <a16:creationId xmlns:a16="http://schemas.microsoft.com/office/drawing/2014/main" id="{BB82684A-F010-185C-1680-21417E0B665F}"/>
                  </a:ext>
                </a:extLst>
              </p:cNvPr>
              <p:cNvGrpSpPr/>
              <p:nvPr/>
            </p:nvGrpSpPr>
            <p:grpSpPr>
              <a:xfrm rot="16200000">
                <a:off x="7667564" y="2977022"/>
                <a:ext cx="754428" cy="288141"/>
                <a:chOff x="5678328" y="4433701"/>
                <a:chExt cx="868680" cy="289560"/>
              </a:xfrm>
            </p:grpSpPr>
            <p:grpSp>
              <p:nvGrpSpPr>
                <p:cNvPr id="540" name="Group 175">
                  <a:extLst>
                    <a:ext uri="{FF2B5EF4-FFF2-40B4-BE49-F238E27FC236}">
                      <a16:creationId xmlns:a16="http://schemas.microsoft.com/office/drawing/2014/main" id="{957ABC0C-C7DF-59E7-01D8-3C4AFC9ABE5D}"/>
                    </a:ext>
                  </a:extLst>
                </p:cNvPr>
                <p:cNvGrpSpPr/>
                <p:nvPr/>
              </p:nvGrpSpPr>
              <p:grpSpPr>
                <a:xfrm>
                  <a:off x="5678328" y="4433701"/>
                  <a:ext cx="289560" cy="289560"/>
                  <a:chOff x="2286000" y="6019800"/>
                  <a:chExt cx="609600" cy="609600"/>
                </a:xfrm>
              </p:grpSpPr>
              <p:sp>
                <p:nvSpPr>
                  <p:cNvPr id="547" name="Quad Arrow Callout 272">
                    <a:extLst>
                      <a:ext uri="{FF2B5EF4-FFF2-40B4-BE49-F238E27FC236}">
                        <a16:creationId xmlns:a16="http://schemas.microsoft.com/office/drawing/2014/main" id="{5627139D-D8D6-EF73-DAFC-EA80DDB7D84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Cross 547">
                    <a:extLst>
                      <a:ext uri="{FF2B5EF4-FFF2-40B4-BE49-F238E27FC236}">
                        <a16:creationId xmlns:a16="http://schemas.microsoft.com/office/drawing/2014/main" id="{14529292-6B4D-52C7-402C-326AD1E0B2D7}"/>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1" name="Group 176">
                  <a:extLst>
                    <a:ext uri="{FF2B5EF4-FFF2-40B4-BE49-F238E27FC236}">
                      <a16:creationId xmlns:a16="http://schemas.microsoft.com/office/drawing/2014/main" id="{FF64F0F2-83C8-368F-926F-708255A084FC}"/>
                    </a:ext>
                  </a:extLst>
                </p:cNvPr>
                <p:cNvGrpSpPr/>
                <p:nvPr/>
              </p:nvGrpSpPr>
              <p:grpSpPr>
                <a:xfrm>
                  <a:off x="5967888" y="4433701"/>
                  <a:ext cx="289560" cy="289560"/>
                  <a:chOff x="2286000" y="6019800"/>
                  <a:chExt cx="609600" cy="609600"/>
                </a:xfrm>
              </p:grpSpPr>
              <p:sp>
                <p:nvSpPr>
                  <p:cNvPr id="545" name="Quad Arrow Callout 270">
                    <a:extLst>
                      <a:ext uri="{FF2B5EF4-FFF2-40B4-BE49-F238E27FC236}">
                        <a16:creationId xmlns:a16="http://schemas.microsoft.com/office/drawing/2014/main" id="{826D5D61-ECD4-77FC-6DFF-81EEFCBEF1A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Cross 545">
                    <a:extLst>
                      <a:ext uri="{FF2B5EF4-FFF2-40B4-BE49-F238E27FC236}">
                        <a16:creationId xmlns:a16="http://schemas.microsoft.com/office/drawing/2014/main" id="{0356652E-01A6-753F-7AA0-CBADA456D282}"/>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2" name="Group 179">
                  <a:extLst>
                    <a:ext uri="{FF2B5EF4-FFF2-40B4-BE49-F238E27FC236}">
                      <a16:creationId xmlns:a16="http://schemas.microsoft.com/office/drawing/2014/main" id="{63F661EC-0607-25DA-AE6D-216EB248177D}"/>
                    </a:ext>
                  </a:extLst>
                </p:cNvPr>
                <p:cNvGrpSpPr/>
                <p:nvPr/>
              </p:nvGrpSpPr>
              <p:grpSpPr>
                <a:xfrm>
                  <a:off x="6257448" y="4433701"/>
                  <a:ext cx="289560" cy="289560"/>
                  <a:chOff x="2286000" y="6019800"/>
                  <a:chExt cx="609600" cy="609600"/>
                </a:xfrm>
              </p:grpSpPr>
              <p:sp>
                <p:nvSpPr>
                  <p:cNvPr id="543" name="Quad Arrow Callout 268">
                    <a:extLst>
                      <a:ext uri="{FF2B5EF4-FFF2-40B4-BE49-F238E27FC236}">
                        <a16:creationId xmlns:a16="http://schemas.microsoft.com/office/drawing/2014/main" id="{F0033A02-03A3-F8FE-169F-7C53F36BDB43}"/>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Cross 543">
                    <a:extLst>
                      <a:ext uri="{FF2B5EF4-FFF2-40B4-BE49-F238E27FC236}">
                        <a16:creationId xmlns:a16="http://schemas.microsoft.com/office/drawing/2014/main" id="{9B4DAC29-96A2-65A5-912B-8CEB949530CF}"/>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0" name="Group 529">
                <a:extLst>
                  <a:ext uri="{FF2B5EF4-FFF2-40B4-BE49-F238E27FC236}">
                    <a16:creationId xmlns:a16="http://schemas.microsoft.com/office/drawing/2014/main" id="{5938954B-5CE7-AB4D-81F7-D75DCA7C77CF}"/>
                  </a:ext>
                </a:extLst>
              </p:cNvPr>
              <p:cNvGrpSpPr/>
              <p:nvPr/>
            </p:nvGrpSpPr>
            <p:grpSpPr>
              <a:xfrm>
                <a:off x="7423769" y="3482914"/>
                <a:ext cx="754428" cy="288141"/>
                <a:chOff x="5678328" y="4433701"/>
                <a:chExt cx="868680" cy="289560"/>
              </a:xfrm>
            </p:grpSpPr>
            <p:grpSp>
              <p:nvGrpSpPr>
                <p:cNvPr id="531" name="Group 175">
                  <a:extLst>
                    <a:ext uri="{FF2B5EF4-FFF2-40B4-BE49-F238E27FC236}">
                      <a16:creationId xmlns:a16="http://schemas.microsoft.com/office/drawing/2014/main" id="{2F220C4C-2B55-5532-B8CD-4DFF21299E12}"/>
                    </a:ext>
                  </a:extLst>
                </p:cNvPr>
                <p:cNvGrpSpPr/>
                <p:nvPr/>
              </p:nvGrpSpPr>
              <p:grpSpPr>
                <a:xfrm>
                  <a:off x="5678328" y="4433701"/>
                  <a:ext cx="289560" cy="289560"/>
                  <a:chOff x="2286000" y="6019800"/>
                  <a:chExt cx="609600" cy="609600"/>
                </a:xfrm>
              </p:grpSpPr>
              <p:sp>
                <p:nvSpPr>
                  <p:cNvPr id="538" name="Quad Arrow Callout 263">
                    <a:extLst>
                      <a:ext uri="{FF2B5EF4-FFF2-40B4-BE49-F238E27FC236}">
                        <a16:creationId xmlns:a16="http://schemas.microsoft.com/office/drawing/2014/main" id="{E19489A7-1AB7-B6E3-C766-90073F7EF012}"/>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Cross 538">
                    <a:extLst>
                      <a:ext uri="{FF2B5EF4-FFF2-40B4-BE49-F238E27FC236}">
                        <a16:creationId xmlns:a16="http://schemas.microsoft.com/office/drawing/2014/main" id="{E0EA53DB-F6BE-C4D3-A833-17201E1BF11C}"/>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 176">
                  <a:extLst>
                    <a:ext uri="{FF2B5EF4-FFF2-40B4-BE49-F238E27FC236}">
                      <a16:creationId xmlns:a16="http://schemas.microsoft.com/office/drawing/2014/main" id="{162D436B-7319-4058-2CAE-0589805C7B62}"/>
                    </a:ext>
                  </a:extLst>
                </p:cNvPr>
                <p:cNvGrpSpPr/>
                <p:nvPr/>
              </p:nvGrpSpPr>
              <p:grpSpPr>
                <a:xfrm>
                  <a:off x="5967888" y="4433701"/>
                  <a:ext cx="289560" cy="289560"/>
                  <a:chOff x="2286000" y="6019800"/>
                  <a:chExt cx="609600" cy="609600"/>
                </a:xfrm>
              </p:grpSpPr>
              <p:sp>
                <p:nvSpPr>
                  <p:cNvPr id="536" name="Quad Arrow Callout 261">
                    <a:extLst>
                      <a:ext uri="{FF2B5EF4-FFF2-40B4-BE49-F238E27FC236}">
                        <a16:creationId xmlns:a16="http://schemas.microsoft.com/office/drawing/2014/main" id="{0C956E99-A1D7-84F9-978B-E50452D11D6A}"/>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Cross 536">
                    <a:extLst>
                      <a:ext uri="{FF2B5EF4-FFF2-40B4-BE49-F238E27FC236}">
                        <a16:creationId xmlns:a16="http://schemas.microsoft.com/office/drawing/2014/main" id="{571D83C4-DA54-280C-751E-A53730D270D8}"/>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3" name="Group 179">
                  <a:extLst>
                    <a:ext uri="{FF2B5EF4-FFF2-40B4-BE49-F238E27FC236}">
                      <a16:creationId xmlns:a16="http://schemas.microsoft.com/office/drawing/2014/main" id="{3010B96F-E017-33AB-B6CA-496AF4E28EC8}"/>
                    </a:ext>
                  </a:extLst>
                </p:cNvPr>
                <p:cNvGrpSpPr/>
                <p:nvPr/>
              </p:nvGrpSpPr>
              <p:grpSpPr>
                <a:xfrm>
                  <a:off x="6257448" y="4433701"/>
                  <a:ext cx="289560" cy="289560"/>
                  <a:chOff x="2286000" y="6019800"/>
                  <a:chExt cx="609600" cy="609600"/>
                </a:xfrm>
              </p:grpSpPr>
              <p:sp>
                <p:nvSpPr>
                  <p:cNvPr id="534" name="Quad Arrow Callout 259">
                    <a:extLst>
                      <a:ext uri="{FF2B5EF4-FFF2-40B4-BE49-F238E27FC236}">
                        <a16:creationId xmlns:a16="http://schemas.microsoft.com/office/drawing/2014/main" id="{41856087-3B9B-D7FE-18AB-8D9E9F97987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Cross 534">
                    <a:extLst>
                      <a:ext uri="{FF2B5EF4-FFF2-40B4-BE49-F238E27FC236}">
                        <a16:creationId xmlns:a16="http://schemas.microsoft.com/office/drawing/2014/main" id="{1E242528-31E6-13CA-363E-98AA6657CD55}"/>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22" name="Cloud 521">
              <a:extLst>
                <a:ext uri="{FF2B5EF4-FFF2-40B4-BE49-F238E27FC236}">
                  <a16:creationId xmlns:a16="http://schemas.microsoft.com/office/drawing/2014/main" id="{C2BAF387-DD1E-B149-29DC-3FEA3F007EA9}"/>
                </a:ext>
              </a:extLst>
            </p:cNvPr>
            <p:cNvSpPr/>
            <p:nvPr/>
          </p:nvSpPr>
          <p:spPr>
            <a:xfrm>
              <a:off x="7446002" y="2388430"/>
              <a:ext cx="692290" cy="665458"/>
            </a:xfrm>
            <a:prstGeom prst="cloud">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a:extLst>
                <a:ext uri="{FF2B5EF4-FFF2-40B4-BE49-F238E27FC236}">
                  <a16:creationId xmlns:a16="http://schemas.microsoft.com/office/drawing/2014/main" id="{B566156D-DEE3-AB9E-6383-2F5B137CCDD3}"/>
                </a:ext>
              </a:extLst>
            </p:cNvPr>
            <p:cNvSpPr/>
            <p:nvPr/>
          </p:nvSpPr>
          <p:spPr>
            <a:xfrm>
              <a:off x="7658064" y="2498186"/>
              <a:ext cx="277162" cy="1297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Rounded Rectangle 249">
              <a:extLst>
                <a:ext uri="{FF2B5EF4-FFF2-40B4-BE49-F238E27FC236}">
                  <a16:creationId xmlns:a16="http://schemas.microsoft.com/office/drawing/2014/main" id="{0D351998-9EB7-7921-FC2E-DD4E6DF3394A}"/>
                </a:ext>
              </a:extLst>
            </p:cNvPr>
            <p:cNvSpPr/>
            <p:nvPr/>
          </p:nvSpPr>
          <p:spPr>
            <a:xfrm>
              <a:off x="7252410" y="3855687"/>
              <a:ext cx="1154507" cy="211307"/>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Wave 524">
              <a:extLst>
                <a:ext uri="{FF2B5EF4-FFF2-40B4-BE49-F238E27FC236}">
                  <a16:creationId xmlns:a16="http://schemas.microsoft.com/office/drawing/2014/main" id="{8D504C2E-33F2-CC47-282A-9BC887AE3B1D}"/>
                </a:ext>
              </a:extLst>
            </p:cNvPr>
            <p:cNvSpPr/>
            <p:nvPr/>
          </p:nvSpPr>
          <p:spPr>
            <a:xfrm rot="16200000">
              <a:off x="7664037" y="4321193"/>
              <a:ext cx="845228" cy="231174"/>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Wave 525">
              <a:extLst>
                <a:ext uri="{FF2B5EF4-FFF2-40B4-BE49-F238E27FC236}">
                  <a16:creationId xmlns:a16="http://schemas.microsoft.com/office/drawing/2014/main" id="{A4F9D74E-D1CB-5CCB-2FFD-C9BE3DFCA3CF}"/>
                </a:ext>
              </a:extLst>
            </p:cNvPr>
            <p:cNvSpPr/>
            <p:nvPr/>
          </p:nvSpPr>
          <p:spPr>
            <a:xfrm rot="15242885">
              <a:off x="7714791" y="4273819"/>
              <a:ext cx="917103" cy="314510"/>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Rounded Rectangle 252">
              <a:extLst>
                <a:ext uri="{FF2B5EF4-FFF2-40B4-BE49-F238E27FC236}">
                  <a16:creationId xmlns:a16="http://schemas.microsoft.com/office/drawing/2014/main" id="{62CC7BDA-C1BF-2C16-A46F-D713B7936F04}"/>
                </a:ext>
              </a:extLst>
            </p:cNvPr>
            <p:cNvSpPr/>
            <p:nvPr/>
          </p:nvSpPr>
          <p:spPr>
            <a:xfrm>
              <a:off x="7913271" y="3802859"/>
              <a:ext cx="314099" cy="26413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8" name="Group 587">
            <a:extLst>
              <a:ext uri="{FF2B5EF4-FFF2-40B4-BE49-F238E27FC236}">
                <a16:creationId xmlns:a16="http://schemas.microsoft.com/office/drawing/2014/main" id="{7382BB1E-3ABD-F2FB-A2BB-70CF709532CD}"/>
              </a:ext>
            </a:extLst>
          </p:cNvPr>
          <p:cNvGrpSpPr/>
          <p:nvPr/>
        </p:nvGrpSpPr>
        <p:grpSpPr>
          <a:xfrm flipH="1">
            <a:off x="9112067" y="4167728"/>
            <a:ext cx="1024481" cy="2007445"/>
            <a:chOff x="7232584" y="3453303"/>
            <a:chExt cx="1532937" cy="3003749"/>
          </a:xfrm>
        </p:grpSpPr>
        <p:grpSp>
          <p:nvGrpSpPr>
            <p:cNvPr id="589" name="Group 90">
              <a:extLst>
                <a:ext uri="{FF2B5EF4-FFF2-40B4-BE49-F238E27FC236}">
                  <a16:creationId xmlns:a16="http://schemas.microsoft.com/office/drawing/2014/main" id="{759F1C61-6F7E-CE25-CF20-0B24974A73AA}"/>
                </a:ext>
              </a:extLst>
            </p:cNvPr>
            <p:cNvGrpSpPr/>
            <p:nvPr/>
          </p:nvGrpSpPr>
          <p:grpSpPr>
            <a:xfrm>
              <a:off x="7232584" y="3453303"/>
              <a:ext cx="1532937" cy="3003749"/>
              <a:chOff x="3976559" y="2590800"/>
              <a:chExt cx="2465629" cy="4874417"/>
            </a:xfrm>
          </p:grpSpPr>
          <p:sp>
            <p:nvSpPr>
              <p:cNvPr id="606" name="Oval 605">
                <a:extLst>
                  <a:ext uri="{FF2B5EF4-FFF2-40B4-BE49-F238E27FC236}">
                    <a16:creationId xmlns:a16="http://schemas.microsoft.com/office/drawing/2014/main" id="{93150972-E9FC-CFF4-E39A-9FBCF5B881AF}"/>
                  </a:ext>
                </a:extLst>
              </p:cNvPr>
              <p:cNvSpPr/>
              <p:nvPr/>
            </p:nvSpPr>
            <p:spPr>
              <a:xfrm rot="2332152">
                <a:off x="4752215" y="6627017"/>
                <a:ext cx="447935" cy="83820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2E07F45E-4CB5-9F9D-E4D4-527F85038505}"/>
                  </a:ext>
                </a:extLst>
              </p:cNvPr>
              <p:cNvSpPr/>
              <p:nvPr/>
            </p:nvSpPr>
            <p:spPr>
              <a:xfrm rot="18708024">
                <a:off x="5211706" y="6681874"/>
                <a:ext cx="477114" cy="83820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0F358C69-6C1E-590C-E812-16B5412E6507}"/>
                  </a:ext>
                </a:extLst>
              </p:cNvPr>
              <p:cNvSpPr/>
              <p:nvPr/>
            </p:nvSpPr>
            <p:spPr>
              <a:xfrm>
                <a:off x="5715000" y="5486400"/>
                <a:ext cx="519827" cy="838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a:extLst>
                  <a:ext uri="{FF2B5EF4-FFF2-40B4-BE49-F238E27FC236}">
                    <a16:creationId xmlns:a16="http://schemas.microsoft.com/office/drawing/2014/main" id="{555A99FE-9540-D085-9C21-A1FCE264905A}"/>
                  </a:ext>
                </a:extLst>
              </p:cNvPr>
              <p:cNvSpPr/>
              <p:nvPr/>
            </p:nvSpPr>
            <p:spPr>
              <a:xfrm>
                <a:off x="4290207" y="5486400"/>
                <a:ext cx="510392" cy="838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Cloud 609">
                <a:extLst>
                  <a:ext uri="{FF2B5EF4-FFF2-40B4-BE49-F238E27FC236}">
                    <a16:creationId xmlns:a16="http://schemas.microsoft.com/office/drawing/2014/main" id="{EB515E15-5F7D-CE04-31D9-F2C73008B8D1}"/>
                  </a:ext>
                </a:extLst>
              </p:cNvPr>
              <p:cNvSpPr/>
              <p:nvPr/>
            </p:nvSpPr>
            <p:spPr>
              <a:xfrm>
                <a:off x="3976559" y="2780667"/>
                <a:ext cx="2446457" cy="348089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Trapezoid 610">
                <a:extLst>
                  <a:ext uri="{FF2B5EF4-FFF2-40B4-BE49-F238E27FC236}">
                    <a16:creationId xmlns:a16="http://schemas.microsoft.com/office/drawing/2014/main" id="{FFA39BAF-2FAF-3117-907A-CE668755B8AF}"/>
                  </a:ext>
                </a:extLst>
              </p:cNvPr>
              <p:cNvSpPr/>
              <p:nvPr/>
            </p:nvSpPr>
            <p:spPr>
              <a:xfrm rot="1733689" flipH="1">
                <a:off x="4358807" y="4577735"/>
                <a:ext cx="1066800" cy="1600200"/>
              </a:xfrm>
              <a:prstGeom prst="trapezoid">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Trapezoid 611">
                <a:extLst>
                  <a:ext uri="{FF2B5EF4-FFF2-40B4-BE49-F238E27FC236}">
                    <a16:creationId xmlns:a16="http://schemas.microsoft.com/office/drawing/2014/main" id="{B47CDC67-FC48-C090-549C-9881A06403C6}"/>
                  </a:ext>
                </a:extLst>
              </p:cNvPr>
              <p:cNvSpPr/>
              <p:nvPr/>
            </p:nvSpPr>
            <p:spPr>
              <a:xfrm rot="19866311">
                <a:off x="5120807" y="4501535"/>
                <a:ext cx="1066800" cy="1600200"/>
              </a:xfrm>
              <a:prstGeom prst="trapezoid">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Flowchart: Merge 612">
                <a:extLst>
                  <a:ext uri="{FF2B5EF4-FFF2-40B4-BE49-F238E27FC236}">
                    <a16:creationId xmlns:a16="http://schemas.microsoft.com/office/drawing/2014/main" id="{257A291A-11C5-F9E3-9ACB-296A3F520771}"/>
                  </a:ext>
                </a:extLst>
              </p:cNvPr>
              <p:cNvSpPr/>
              <p:nvPr/>
            </p:nvSpPr>
            <p:spPr>
              <a:xfrm rot="10800000">
                <a:off x="4572001" y="4114799"/>
                <a:ext cx="1371600" cy="2969522"/>
              </a:xfrm>
              <a:prstGeom prst="flowChartMerge">
                <a:avLst/>
              </a:prstGeom>
              <a:solidFill>
                <a:srgbClr val="F0C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 name="Flowchart: Merge 613">
                <a:extLst>
                  <a:ext uri="{FF2B5EF4-FFF2-40B4-BE49-F238E27FC236}">
                    <a16:creationId xmlns:a16="http://schemas.microsoft.com/office/drawing/2014/main" id="{82F2B51C-9EE9-EC1E-7E21-87D4F9AE371D}"/>
                  </a:ext>
                </a:extLst>
              </p:cNvPr>
              <p:cNvSpPr/>
              <p:nvPr/>
            </p:nvSpPr>
            <p:spPr>
              <a:xfrm>
                <a:off x="4917504" y="4362893"/>
                <a:ext cx="690026" cy="666307"/>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 name="Trapezoid 614">
                <a:extLst>
                  <a:ext uri="{FF2B5EF4-FFF2-40B4-BE49-F238E27FC236}">
                    <a16:creationId xmlns:a16="http://schemas.microsoft.com/office/drawing/2014/main" id="{485B7F4E-2937-BAC7-1EE0-865A218F073F}"/>
                  </a:ext>
                </a:extLst>
              </p:cNvPr>
              <p:cNvSpPr/>
              <p:nvPr/>
            </p:nvSpPr>
            <p:spPr>
              <a:xfrm rot="393591" flipH="1">
                <a:off x="4588673" y="4524390"/>
                <a:ext cx="649016" cy="2590979"/>
              </a:xfrm>
              <a:prstGeom prst="trapezoid">
                <a:avLst>
                  <a:gd name="adj" fmla="val 37426"/>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Trapezoid 615">
                <a:extLst>
                  <a:ext uri="{FF2B5EF4-FFF2-40B4-BE49-F238E27FC236}">
                    <a16:creationId xmlns:a16="http://schemas.microsoft.com/office/drawing/2014/main" id="{0711F763-0B3D-2A2E-2809-2B6AFAD943C8}"/>
                  </a:ext>
                </a:extLst>
              </p:cNvPr>
              <p:cNvSpPr/>
              <p:nvPr/>
            </p:nvSpPr>
            <p:spPr>
              <a:xfrm rot="21062122">
                <a:off x="5334982" y="4523215"/>
                <a:ext cx="649016" cy="2566918"/>
              </a:xfrm>
              <a:prstGeom prst="trapezoid">
                <a:avLst>
                  <a:gd name="adj" fmla="val 35557"/>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8E6F302D-AF11-9F56-5E05-AEF54F8F9211}"/>
                  </a:ext>
                </a:extLst>
              </p:cNvPr>
              <p:cNvSpPr/>
              <p:nvPr/>
            </p:nvSpPr>
            <p:spPr>
              <a:xfrm>
                <a:off x="4729315" y="3124200"/>
                <a:ext cx="1066404" cy="1524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Cloud 617">
                <a:extLst>
                  <a:ext uri="{FF2B5EF4-FFF2-40B4-BE49-F238E27FC236}">
                    <a16:creationId xmlns:a16="http://schemas.microsoft.com/office/drawing/2014/main" id="{14EAEE3C-5461-8E2E-9179-A0BB466A13B4}"/>
                  </a:ext>
                </a:extLst>
              </p:cNvPr>
              <p:cNvSpPr/>
              <p:nvPr/>
            </p:nvSpPr>
            <p:spPr>
              <a:xfrm>
                <a:off x="4495800" y="2743200"/>
                <a:ext cx="1371600" cy="83820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Trapezoid 618">
                <a:extLst>
                  <a:ext uri="{FF2B5EF4-FFF2-40B4-BE49-F238E27FC236}">
                    <a16:creationId xmlns:a16="http://schemas.microsoft.com/office/drawing/2014/main" id="{91C1FC8A-86CF-B649-3E9C-2AF2055D9412}"/>
                  </a:ext>
                </a:extLst>
              </p:cNvPr>
              <p:cNvSpPr/>
              <p:nvPr/>
            </p:nvSpPr>
            <p:spPr>
              <a:xfrm rot="20802715">
                <a:off x="5793172" y="2857156"/>
                <a:ext cx="649016" cy="2751311"/>
              </a:xfrm>
              <a:prstGeom prst="trapezoid">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Trapezoid 619">
                <a:extLst>
                  <a:ext uri="{FF2B5EF4-FFF2-40B4-BE49-F238E27FC236}">
                    <a16:creationId xmlns:a16="http://schemas.microsoft.com/office/drawing/2014/main" id="{5FB7FA72-F726-55E5-4097-2FD91511FF64}"/>
                  </a:ext>
                </a:extLst>
              </p:cNvPr>
              <p:cNvSpPr/>
              <p:nvPr/>
            </p:nvSpPr>
            <p:spPr>
              <a:xfrm rot="797285" flipH="1">
                <a:off x="4059545" y="2856668"/>
                <a:ext cx="649016" cy="2787754"/>
              </a:xfrm>
              <a:prstGeom prst="trapezoid">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Flowchart: Delay 620">
                <a:extLst>
                  <a:ext uri="{FF2B5EF4-FFF2-40B4-BE49-F238E27FC236}">
                    <a16:creationId xmlns:a16="http://schemas.microsoft.com/office/drawing/2014/main" id="{A48EA746-6012-9B32-BAC9-E6B1A2F63742}"/>
                  </a:ext>
                </a:extLst>
              </p:cNvPr>
              <p:cNvSpPr/>
              <p:nvPr/>
            </p:nvSpPr>
            <p:spPr>
              <a:xfrm rot="16200000">
                <a:off x="5010150" y="2076450"/>
                <a:ext cx="495300" cy="1524000"/>
              </a:xfrm>
              <a:prstGeom prst="flowChartDelay">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0" name="Group 182">
              <a:extLst>
                <a:ext uri="{FF2B5EF4-FFF2-40B4-BE49-F238E27FC236}">
                  <a16:creationId xmlns:a16="http://schemas.microsoft.com/office/drawing/2014/main" id="{A754C375-DB29-D078-4A42-FBDF249FDDBB}"/>
                </a:ext>
              </a:extLst>
            </p:cNvPr>
            <p:cNvGrpSpPr/>
            <p:nvPr/>
          </p:nvGrpSpPr>
          <p:grpSpPr>
            <a:xfrm>
              <a:off x="7748205" y="5018876"/>
              <a:ext cx="289560" cy="289560"/>
              <a:chOff x="2286000" y="6019800"/>
              <a:chExt cx="609600" cy="609600"/>
            </a:xfrm>
          </p:grpSpPr>
          <p:sp>
            <p:nvSpPr>
              <p:cNvPr id="604" name="Quad Arrow Callout 346">
                <a:extLst>
                  <a:ext uri="{FF2B5EF4-FFF2-40B4-BE49-F238E27FC236}">
                    <a16:creationId xmlns:a16="http://schemas.microsoft.com/office/drawing/2014/main" id="{2D8C4F58-32AD-0D69-2408-5DC8EB93524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Cross 604">
                <a:extLst>
                  <a:ext uri="{FF2B5EF4-FFF2-40B4-BE49-F238E27FC236}">
                    <a16:creationId xmlns:a16="http://schemas.microsoft.com/office/drawing/2014/main" id="{10BBDC4C-A768-704E-CFF7-3B86B767B6DA}"/>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1" name="Group 185">
              <a:extLst>
                <a:ext uri="{FF2B5EF4-FFF2-40B4-BE49-F238E27FC236}">
                  <a16:creationId xmlns:a16="http://schemas.microsoft.com/office/drawing/2014/main" id="{D7F2B101-93E5-DF3D-CFFC-25FAF1A16BCC}"/>
                </a:ext>
              </a:extLst>
            </p:cNvPr>
            <p:cNvGrpSpPr/>
            <p:nvPr/>
          </p:nvGrpSpPr>
          <p:grpSpPr>
            <a:xfrm>
              <a:off x="8037765" y="5018876"/>
              <a:ext cx="289560" cy="289560"/>
              <a:chOff x="2286000" y="6019800"/>
              <a:chExt cx="609600" cy="609600"/>
            </a:xfrm>
          </p:grpSpPr>
          <p:sp>
            <p:nvSpPr>
              <p:cNvPr id="602" name="Quad Arrow Callout 344">
                <a:extLst>
                  <a:ext uri="{FF2B5EF4-FFF2-40B4-BE49-F238E27FC236}">
                    <a16:creationId xmlns:a16="http://schemas.microsoft.com/office/drawing/2014/main" id="{CE78640D-3859-73AA-8B39-9CC8A19596ED}"/>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Cross 602">
                <a:extLst>
                  <a:ext uri="{FF2B5EF4-FFF2-40B4-BE49-F238E27FC236}">
                    <a16:creationId xmlns:a16="http://schemas.microsoft.com/office/drawing/2014/main" id="{A6029D55-3D3E-F1C8-5AE8-DE6808A07453}"/>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2" name="Group 591">
              <a:extLst>
                <a:ext uri="{FF2B5EF4-FFF2-40B4-BE49-F238E27FC236}">
                  <a16:creationId xmlns:a16="http://schemas.microsoft.com/office/drawing/2014/main" id="{10E94D21-2B3A-C020-85F0-61CB56C895AE}"/>
                </a:ext>
              </a:extLst>
            </p:cNvPr>
            <p:cNvGrpSpPr/>
            <p:nvPr/>
          </p:nvGrpSpPr>
          <p:grpSpPr>
            <a:xfrm>
              <a:off x="7728000" y="3499471"/>
              <a:ext cx="583143" cy="227427"/>
              <a:chOff x="5678328" y="4433701"/>
              <a:chExt cx="868680" cy="289560"/>
            </a:xfrm>
          </p:grpSpPr>
          <p:grpSp>
            <p:nvGrpSpPr>
              <p:cNvPr id="593" name="Group 175">
                <a:extLst>
                  <a:ext uri="{FF2B5EF4-FFF2-40B4-BE49-F238E27FC236}">
                    <a16:creationId xmlns:a16="http://schemas.microsoft.com/office/drawing/2014/main" id="{656846D4-FB5E-4080-B580-D0EF0DF5FBE3}"/>
                  </a:ext>
                </a:extLst>
              </p:cNvPr>
              <p:cNvGrpSpPr/>
              <p:nvPr/>
            </p:nvGrpSpPr>
            <p:grpSpPr>
              <a:xfrm>
                <a:off x="5678328" y="4433701"/>
                <a:ext cx="289560" cy="289560"/>
                <a:chOff x="2286000" y="6019800"/>
                <a:chExt cx="609600" cy="609600"/>
              </a:xfrm>
            </p:grpSpPr>
            <p:sp>
              <p:nvSpPr>
                <p:cNvPr id="600" name="Quad Arrow Callout 342">
                  <a:extLst>
                    <a:ext uri="{FF2B5EF4-FFF2-40B4-BE49-F238E27FC236}">
                      <a16:creationId xmlns:a16="http://schemas.microsoft.com/office/drawing/2014/main" id="{1217DEBC-FFDE-75F2-69DC-401CC373E035}"/>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Cross 600">
                  <a:extLst>
                    <a:ext uri="{FF2B5EF4-FFF2-40B4-BE49-F238E27FC236}">
                      <a16:creationId xmlns:a16="http://schemas.microsoft.com/office/drawing/2014/main" id="{C0E27B86-7896-A696-CB90-788F87F6619B}"/>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4" name="Group 176">
                <a:extLst>
                  <a:ext uri="{FF2B5EF4-FFF2-40B4-BE49-F238E27FC236}">
                    <a16:creationId xmlns:a16="http://schemas.microsoft.com/office/drawing/2014/main" id="{BF200DF7-FD02-4698-9481-CE10B0007F51}"/>
                  </a:ext>
                </a:extLst>
              </p:cNvPr>
              <p:cNvGrpSpPr/>
              <p:nvPr/>
            </p:nvGrpSpPr>
            <p:grpSpPr>
              <a:xfrm>
                <a:off x="5967888" y="4433701"/>
                <a:ext cx="289560" cy="289560"/>
                <a:chOff x="2286000" y="6019800"/>
                <a:chExt cx="609600" cy="609600"/>
              </a:xfrm>
            </p:grpSpPr>
            <p:sp>
              <p:nvSpPr>
                <p:cNvPr id="598" name="Quad Arrow Callout 340">
                  <a:extLst>
                    <a:ext uri="{FF2B5EF4-FFF2-40B4-BE49-F238E27FC236}">
                      <a16:creationId xmlns:a16="http://schemas.microsoft.com/office/drawing/2014/main" id="{F13345F0-FA99-62B8-0FFD-D5417692B95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Cross 598">
                  <a:extLst>
                    <a:ext uri="{FF2B5EF4-FFF2-40B4-BE49-F238E27FC236}">
                      <a16:creationId xmlns:a16="http://schemas.microsoft.com/office/drawing/2014/main" id="{CCE52883-31A5-6ECD-AA84-ACC88DDEE16A}"/>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5" name="Group 179">
                <a:extLst>
                  <a:ext uri="{FF2B5EF4-FFF2-40B4-BE49-F238E27FC236}">
                    <a16:creationId xmlns:a16="http://schemas.microsoft.com/office/drawing/2014/main" id="{714F2C4A-9CA3-C83F-9BB6-FA956A90AF23}"/>
                  </a:ext>
                </a:extLst>
              </p:cNvPr>
              <p:cNvGrpSpPr/>
              <p:nvPr/>
            </p:nvGrpSpPr>
            <p:grpSpPr>
              <a:xfrm>
                <a:off x="6257448" y="4433701"/>
                <a:ext cx="289560" cy="289560"/>
                <a:chOff x="2286000" y="6019800"/>
                <a:chExt cx="609600" cy="609600"/>
              </a:xfrm>
            </p:grpSpPr>
            <p:sp>
              <p:nvSpPr>
                <p:cNvPr id="596" name="Quad Arrow Callout 338">
                  <a:extLst>
                    <a:ext uri="{FF2B5EF4-FFF2-40B4-BE49-F238E27FC236}">
                      <a16:creationId xmlns:a16="http://schemas.microsoft.com/office/drawing/2014/main" id="{48D20018-2A3D-34C6-BF25-F30C9E22C37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Cross 596">
                  <a:extLst>
                    <a:ext uri="{FF2B5EF4-FFF2-40B4-BE49-F238E27FC236}">
                      <a16:creationId xmlns:a16="http://schemas.microsoft.com/office/drawing/2014/main" id="{968DA45D-9439-FAF0-7B19-3F5D6ACDA3BA}"/>
                    </a:ext>
                  </a:extLst>
                </p:cNvPr>
                <p:cNvSpPr/>
                <p:nvPr/>
              </p:nvSpPr>
              <p:spPr>
                <a:xfrm>
                  <a:off x="2483225" y="6203577"/>
                  <a:ext cx="228599" cy="228599"/>
                </a:xfrm>
                <a:prstGeom prst="plus">
                  <a:avLst>
                    <a:gd name="adj" fmla="val 31723"/>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22" name="Group 621">
            <a:extLst>
              <a:ext uri="{FF2B5EF4-FFF2-40B4-BE49-F238E27FC236}">
                <a16:creationId xmlns:a16="http://schemas.microsoft.com/office/drawing/2014/main" id="{7E25A19C-9B88-98A6-B5CD-17EFF2B5ADCD}"/>
              </a:ext>
            </a:extLst>
          </p:cNvPr>
          <p:cNvGrpSpPr/>
          <p:nvPr/>
        </p:nvGrpSpPr>
        <p:grpSpPr>
          <a:xfrm>
            <a:off x="7173073" y="87826"/>
            <a:ext cx="1035114" cy="2352947"/>
            <a:chOff x="1519855" y="349452"/>
            <a:chExt cx="2655905" cy="6159097"/>
          </a:xfrm>
        </p:grpSpPr>
        <p:sp>
          <p:nvSpPr>
            <p:cNvPr id="623" name="Freeform: Shape 622">
              <a:extLst>
                <a:ext uri="{FF2B5EF4-FFF2-40B4-BE49-F238E27FC236}">
                  <a16:creationId xmlns:a16="http://schemas.microsoft.com/office/drawing/2014/main" id="{32FF23E1-8E48-C616-0E6C-1BAB475037A9}"/>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24" name="Oval 623">
              <a:extLst>
                <a:ext uri="{FF2B5EF4-FFF2-40B4-BE49-F238E27FC236}">
                  <a16:creationId xmlns:a16="http://schemas.microsoft.com/office/drawing/2014/main" id="{CD28F1CE-BACA-CD00-9C13-2B551E5EEECD}"/>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Trapezoid 624">
              <a:extLst>
                <a:ext uri="{FF2B5EF4-FFF2-40B4-BE49-F238E27FC236}">
                  <a16:creationId xmlns:a16="http://schemas.microsoft.com/office/drawing/2014/main" id="{475B3547-E474-7F8E-0DED-C00B6A531E59}"/>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Trapezoid 625">
              <a:extLst>
                <a:ext uri="{FF2B5EF4-FFF2-40B4-BE49-F238E27FC236}">
                  <a16:creationId xmlns:a16="http://schemas.microsoft.com/office/drawing/2014/main" id="{C927E0EA-1963-43F7-51B2-0874BA3939B3}"/>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a:extLst>
                <a:ext uri="{FF2B5EF4-FFF2-40B4-BE49-F238E27FC236}">
                  <a16:creationId xmlns:a16="http://schemas.microsoft.com/office/drawing/2014/main" id="{1C2348E4-E4BE-0D4E-D479-F6C810F7B3F0}"/>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a:extLst>
                <a:ext uri="{FF2B5EF4-FFF2-40B4-BE49-F238E27FC236}">
                  <a16:creationId xmlns:a16="http://schemas.microsoft.com/office/drawing/2014/main" id="{3020F689-9C77-FBB5-9F05-A68E56EDE4E2}"/>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Trapezoid 628">
              <a:extLst>
                <a:ext uri="{FF2B5EF4-FFF2-40B4-BE49-F238E27FC236}">
                  <a16:creationId xmlns:a16="http://schemas.microsoft.com/office/drawing/2014/main" id="{80015393-3D20-451A-AD09-99704388A47F}"/>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Rectangle 629">
              <a:extLst>
                <a:ext uri="{FF2B5EF4-FFF2-40B4-BE49-F238E27FC236}">
                  <a16:creationId xmlns:a16="http://schemas.microsoft.com/office/drawing/2014/main" id="{3DFFE3C6-76E4-0991-7721-93F0F13F3060}"/>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Rounded Rectangle 10">
              <a:extLst>
                <a:ext uri="{FF2B5EF4-FFF2-40B4-BE49-F238E27FC236}">
                  <a16:creationId xmlns:a16="http://schemas.microsoft.com/office/drawing/2014/main" id="{C712B1F4-53A4-410C-1896-CA8C858F4566}"/>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Rounded Rectangle 11">
              <a:extLst>
                <a:ext uri="{FF2B5EF4-FFF2-40B4-BE49-F238E27FC236}">
                  <a16:creationId xmlns:a16="http://schemas.microsoft.com/office/drawing/2014/main" id="{916861E3-5D67-D941-E055-9196A182C024}"/>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Rounded Rectangle 12">
              <a:extLst>
                <a:ext uri="{FF2B5EF4-FFF2-40B4-BE49-F238E27FC236}">
                  <a16:creationId xmlns:a16="http://schemas.microsoft.com/office/drawing/2014/main" id="{085738A4-3230-9509-61F6-DF50FC58B57D}"/>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a:extLst>
                <a:ext uri="{FF2B5EF4-FFF2-40B4-BE49-F238E27FC236}">
                  <a16:creationId xmlns:a16="http://schemas.microsoft.com/office/drawing/2014/main" id="{5FEB5C5D-7273-9857-2CE0-F2EABD1C2E71}"/>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5">
              <a:extLst>
                <a:ext uri="{FF2B5EF4-FFF2-40B4-BE49-F238E27FC236}">
                  <a16:creationId xmlns:a16="http://schemas.microsoft.com/office/drawing/2014/main" id="{2ABA7918-6B78-B840-0039-AA1BE19B8990}"/>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Trapezoid 635">
              <a:extLst>
                <a:ext uri="{FF2B5EF4-FFF2-40B4-BE49-F238E27FC236}">
                  <a16:creationId xmlns:a16="http://schemas.microsoft.com/office/drawing/2014/main" id="{2B7CAB54-0352-F966-FA46-8B53E4FBEC93}"/>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a:extLst>
                <a:ext uri="{FF2B5EF4-FFF2-40B4-BE49-F238E27FC236}">
                  <a16:creationId xmlns:a16="http://schemas.microsoft.com/office/drawing/2014/main" id="{3F0DA1EF-3C37-7EF3-416F-B477D453C07A}"/>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8" name="Oval 637">
              <a:extLst>
                <a:ext uri="{FF2B5EF4-FFF2-40B4-BE49-F238E27FC236}">
                  <a16:creationId xmlns:a16="http://schemas.microsoft.com/office/drawing/2014/main" id="{C748B0DD-3F4B-77C2-FB6F-37B2E07F44A1}"/>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9" name="Freeform: Shape 638">
              <a:extLst>
                <a:ext uri="{FF2B5EF4-FFF2-40B4-BE49-F238E27FC236}">
                  <a16:creationId xmlns:a16="http://schemas.microsoft.com/office/drawing/2014/main" id="{DECD6499-D742-5239-09A1-F684B5418FEB}"/>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40" name="Oval 639">
              <a:extLst>
                <a:ext uri="{FF2B5EF4-FFF2-40B4-BE49-F238E27FC236}">
                  <a16:creationId xmlns:a16="http://schemas.microsoft.com/office/drawing/2014/main" id="{BE853C05-CAE0-59C7-D9D1-2EF74FF6EFDC}"/>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Freeform: Shape 640">
              <a:extLst>
                <a:ext uri="{FF2B5EF4-FFF2-40B4-BE49-F238E27FC236}">
                  <a16:creationId xmlns:a16="http://schemas.microsoft.com/office/drawing/2014/main" id="{C47D8BC6-EB2D-BA1B-D4ED-8ECD4E7665B3}"/>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42" name="Oval 641">
              <a:extLst>
                <a:ext uri="{FF2B5EF4-FFF2-40B4-BE49-F238E27FC236}">
                  <a16:creationId xmlns:a16="http://schemas.microsoft.com/office/drawing/2014/main" id="{F385A7F3-FB9B-39A5-F5E8-A76661B064AC}"/>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32E41596-BF33-1ECB-6EB9-C00299F71393}"/>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801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26"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402"/>
                                        </p:tgtEl>
                                        <p:attrNameLst>
                                          <p:attrName>style.visibility</p:attrName>
                                        </p:attrNameLst>
                                      </p:cBhvr>
                                      <p:to>
                                        <p:strVal val="visible"/>
                                      </p:to>
                                    </p:set>
                                    <p:animEffect transition="in" filter="wipe(down)">
                                      <p:cBhvr>
                                        <p:cTn id="29" dur="580">
                                          <p:stCondLst>
                                            <p:cond delay="0"/>
                                          </p:stCondLst>
                                        </p:cTn>
                                        <p:tgtEl>
                                          <p:spTgt spid="402"/>
                                        </p:tgtEl>
                                      </p:cBhvr>
                                    </p:animEffect>
                                    <p:anim calcmode="lin" valueType="num">
                                      <p:cBhvr>
                                        <p:cTn id="30" dur="1822" tmFilter="0,0; 0.14,0.36; 0.43,0.73; 0.71,0.91; 1.0,1.0">
                                          <p:stCondLst>
                                            <p:cond delay="0"/>
                                          </p:stCondLst>
                                        </p:cTn>
                                        <p:tgtEl>
                                          <p:spTgt spid="40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0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0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0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02"/>
                                        </p:tgtEl>
                                        <p:attrNameLst>
                                          <p:attrName>ppt_y</p:attrName>
                                        </p:attrNameLst>
                                      </p:cBhvr>
                                      <p:tavLst>
                                        <p:tav tm="0" fmla="#ppt_y-sin(pi*$)/81">
                                          <p:val>
                                            <p:fltVal val="0"/>
                                          </p:val>
                                        </p:tav>
                                        <p:tav tm="100000">
                                          <p:val>
                                            <p:fltVal val="1"/>
                                          </p:val>
                                        </p:tav>
                                      </p:tavLst>
                                    </p:anim>
                                    <p:animScale>
                                      <p:cBhvr>
                                        <p:cTn id="35" dur="26">
                                          <p:stCondLst>
                                            <p:cond delay="650"/>
                                          </p:stCondLst>
                                        </p:cTn>
                                        <p:tgtEl>
                                          <p:spTgt spid="402"/>
                                        </p:tgtEl>
                                      </p:cBhvr>
                                      <p:to x="100000" y="60000"/>
                                    </p:animScale>
                                    <p:animScale>
                                      <p:cBhvr>
                                        <p:cTn id="36" dur="166" decel="50000">
                                          <p:stCondLst>
                                            <p:cond delay="676"/>
                                          </p:stCondLst>
                                        </p:cTn>
                                        <p:tgtEl>
                                          <p:spTgt spid="402"/>
                                        </p:tgtEl>
                                      </p:cBhvr>
                                      <p:to x="100000" y="100000"/>
                                    </p:animScale>
                                    <p:animScale>
                                      <p:cBhvr>
                                        <p:cTn id="37" dur="26">
                                          <p:stCondLst>
                                            <p:cond delay="1312"/>
                                          </p:stCondLst>
                                        </p:cTn>
                                        <p:tgtEl>
                                          <p:spTgt spid="402"/>
                                        </p:tgtEl>
                                      </p:cBhvr>
                                      <p:to x="100000" y="80000"/>
                                    </p:animScale>
                                    <p:animScale>
                                      <p:cBhvr>
                                        <p:cTn id="38" dur="166" decel="50000">
                                          <p:stCondLst>
                                            <p:cond delay="1338"/>
                                          </p:stCondLst>
                                        </p:cTn>
                                        <p:tgtEl>
                                          <p:spTgt spid="402"/>
                                        </p:tgtEl>
                                      </p:cBhvr>
                                      <p:to x="100000" y="100000"/>
                                    </p:animScale>
                                    <p:animScale>
                                      <p:cBhvr>
                                        <p:cTn id="39" dur="26">
                                          <p:stCondLst>
                                            <p:cond delay="1642"/>
                                          </p:stCondLst>
                                        </p:cTn>
                                        <p:tgtEl>
                                          <p:spTgt spid="402"/>
                                        </p:tgtEl>
                                      </p:cBhvr>
                                      <p:to x="100000" y="90000"/>
                                    </p:animScale>
                                    <p:animScale>
                                      <p:cBhvr>
                                        <p:cTn id="40" dur="166" decel="50000">
                                          <p:stCondLst>
                                            <p:cond delay="1668"/>
                                          </p:stCondLst>
                                        </p:cTn>
                                        <p:tgtEl>
                                          <p:spTgt spid="402"/>
                                        </p:tgtEl>
                                      </p:cBhvr>
                                      <p:to x="100000" y="100000"/>
                                    </p:animScale>
                                    <p:animScale>
                                      <p:cBhvr>
                                        <p:cTn id="41" dur="26">
                                          <p:stCondLst>
                                            <p:cond delay="1808"/>
                                          </p:stCondLst>
                                        </p:cTn>
                                        <p:tgtEl>
                                          <p:spTgt spid="402"/>
                                        </p:tgtEl>
                                      </p:cBhvr>
                                      <p:to x="100000" y="95000"/>
                                    </p:animScale>
                                    <p:animScale>
                                      <p:cBhvr>
                                        <p:cTn id="42" dur="166" decel="50000">
                                          <p:stCondLst>
                                            <p:cond delay="1834"/>
                                          </p:stCondLst>
                                        </p:cTn>
                                        <p:tgtEl>
                                          <p:spTgt spid="402"/>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457"/>
                                        </p:tgtEl>
                                        <p:attrNameLst>
                                          <p:attrName>style.visibility</p:attrName>
                                        </p:attrNameLst>
                                      </p:cBhvr>
                                      <p:to>
                                        <p:strVal val="visible"/>
                                      </p:to>
                                    </p:set>
                                    <p:animEffect transition="in" filter="wipe(down)">
                                      <p:cBhvr>
                                        <p:cTn id="45" dur="580">
                                          <p:stCondLst>
                                            <p:cond delay="0"/>
                                          </p:stCondLst>
                                        </p:cTn>
                                        <p:tgtEl>
                                          <p:spTgt spid="457"/>
                                        </p:tgtEl>
                                      </p:cBhvr>
                                    </p:animEffect>
                                    <p:anim calcmode="lin" valueType="num">
                                      <p:cBhvr>
                                        <p:cTn id="46" dur="1822" tmFilter="0,0; 0.14,0.36; 0.43,0.73; 0.71,0.91; 1.0,1.0">
                                          <p:stCondLst>
                                            <p:cond delay="0"/>
                                          </p:stCondLst>
                                        </p:cTn>
                                        <p:tgtEl>
                                          <p:spTgt spid="457"/>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457"/>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457"/>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457"/>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457"/>
                                        </p:tgtEl>
                                        <p:attrNameLst>
                                          <p:attrName>ppt_y</p:attrName>
                                        </p:attrNameLst>
                                      </p:cBhvr>
                                      <p:tavLst>
                                        <p:tav tm="0" fmla="#ppt_y-sin(pi*$)/81">
                                          <p:val>
                                            <p:fltVal val="0"/>
                                          </p:val>
                                        </p:tav>
                                        <p:tav tm="100000">
                                          <p:val>
                                            <p:fltVal val="1"/>
                                          </p:val>
                                        </p:tav>
                                      </p:tavLst>
                                    </p:anim>
                                    <p:animScale>
                                      <p:cBhvr>
                                        <p:cTn id="51" dur="26">
                                          <p:stCondLst>
                                            <p:cond delay="650"/>
                                          </p:stCondLst>
                                        </p:cTn>
                                        <p:tgtEl>
                                          <p:spTgt spid="457"/>
                                        </p:tgtEl>
                                      </p:cBhvr>
                                      <p:to x="100000" y="60000"/>
                                    </p:animScale>
                                    <p:animScale>
                                      <p:cBhvr>
                                        <p:cTn id="52" dur="166" decel="50000">
                                          <p:stCondLst>
                                            <p:cond delay="676"/>
                                          </p:stCondLst>
                                        </p:cTn>
                                        <p:tgtEl>
                                          <p:spTgt spid="457"/>
                                        </p:tgtEl>
                                      </p:cBhvr>
                                      <p:to x="100000" y="100000"/>
                                    </p:animScale>
                                    <p:animScale>
                                      <p:cBhvr>
                                        <p:cTn id="53" dur="26">
                                          <p:stCondLst>
                                            <p:cond delay="1312"/>
                                          </p:stCondLst>
                                        </p:cTn>
                                        <p:tgtEl>
                                          <p:spTgt spid="457"/>
                                        </p:tgtEl>
                                      </p:cBhvr>
                                      <p:to x="100000" y="80000"/>
                                    </p:animScale>
                                    <p:animScale>
                                      <p:cBhvr>
                                        <p:cTn id="54" dur="166" decel="50000">
                                          <p:stCondLst>
                                            <p:cond delay="1338"/>
                                          </p:stCondLst>
                                        </p:cTn>
                                        <p:tgtEl>
                                          <p:spTgt spid="457"/>
                                        </p:tgtEl>
                                      </p:cBhvr>
                                      <p:to x="100000" y="100000"/>
                                    </p:animScale>
                                    <p:animScale>
                                      <p:cBhvr>
                                        <p:cTn id="55" dur="26">
                                          <p:stCondLst>
                                            <p:cond delay="1642"/>
                                          </p:stCondLst>
                                        </p:cTn>
                                        <p:tgtEl>
                                          <p:spTgt spid="457"/>
                                        </p:tgtEl>
                                      </p:cBhvr>
                                      <p:to x="100000" y="90000"/>
                                    </p:animScale>
                                    <p:animScale>
                                      <p:cBhvr>
                                        <p:cTn id="56" dur="166" decel="50000">
                                          <p:stCondLst>
                                            <p:cond delay="1668"/>
                                          </p:stCondLst>
                                        </p:cTn>
                                        <p:tgtEl>
                                          <p:spTgt spid="457"/>
                                        </p:tgtEl>
                                      </p:cBhvr>
                                      <p:to x="100000" y="100000"/>
                                    </p:animScale>
                                    <p:animScale>
                                      <p:cBhvr>
                                        <p:cTn id="57" dur="26">
                                          <p:stCondLst>
                                            <p:cond delay="1808"/>
                                          </p:stCondLst>
                                        </p:cTn>
                                        <p:tgtEl>
                                          <p:spTgt spid="457"/>
                                        </p:tgtEl>
                                      </p:cBhvr>
                                      <p:to x="100000" y="95000"/>
                                    </p:animScale>
                                    <p:animScale>
                                      <p:cBhvr>
                                        <p:cTn id="58" dur="166" decel="50000">
                                          <p:stCondLst>
                                            <p:cond delay="1834"/>
                                          </p:stCondLst>
                                        </p:cTn>
                                        <p:tgtEl>
                                          <p:spTgt spid="457"/>
                                        </p:tgtEl>
                                      </p:cBhvr>
                                      <p:to x="100000" y="100000"/>
                                    </p:animScale>
                                  </p:childTnLst>
                                </p:cTn>
                              </p:par>
                              <p:par>
                                <p:cTn id="59" presetID="26" presetClass="entr" presetSubtype="0" fill="hold" nodeType="withEffect">
                                  <p:stCondLst>
                                    <p:cond delay="0"/>
                                  </p:stCondLst>
                                  <p:childTnLst>
                                    <p:set>
                                      <p:cBhvr>
                                        <p:cTn id="60" dur="1" fill="hold">
                                          <p:stCondLst>
                                            <p:cond delay="0"/>
                                          </p:stCondLst>
                                        </p:cTn>
                                        <p:tgtEl>
                                          <p:spTgt spid="504"/>
                                        </p:tgtEl>
                                        <p:attrNameLst>
                                          <p:attrName>style.visibility</p:attrName>
                                        </p:attrNameLst>
                                      </p:cBhvr>
                                      <p:to>
                                        <p:strVal val="visible"/>
                                      </p:to>
                                    </p:set>
                                    <p:animEffect transition="in" filter="wipe(down)">
                                      <p:cBhvr>
                                        <p:cTn id="61" dur="580">
                                          <p:stCondLst>
                                            <p:cond delay="0"/>
                                          </p:stCondLst>
                                        </p:cTn>
                                        <p:tgtEl>
                                          <p:spTgt spid="504"/>
                                        </p:tgtEl>
                                      </p:cBhvr>
                                    </p:animEffect>
                                    <p:anim calcmode="lin" valueType="num">
                                      <p:cBhvr>
                                        <p:cTn id="62" dur="1822" tmFilter="0,0; 0.14,0.36; 0.43,0.73; 0.71,0.91; 1.0,1.0">
                                          <p:stCondLst>
                                            <p:cond delay="0"/>
                                          </p:stCondLst>
                                        </p:cTn>
                                        <p:tgtEl>
                                          <p:spTgt spid="50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0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0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0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04"/>
                                        </p:tgtEl>
                                        <p:attrNameLst>
                                          <p:attrName>ppt_y</p:attrName>
                                        </p:attrNameLst>
                                      </p:cBhvr>
                                      <p:tavLst>
                                        <p:tav tm="0" fmla="#ppt_y-sin(pi*$)/81">
                                          <p:val>
                                            <p:fltVal val="0"/>
                                          </p:val>
                                        </p:tav>
                                        <p:tav tm="100000">
                                          <p:val>
                                            <p:fltVal val="1"/>
                                          </p:val>
                                        </p:tav>
                                      </p:tavLst>
                                    </p:anim>
                                    <p:animScale>
                                      <p:cBhvr>
                                        <p:cTn id="67" dur="26">
                                          <p:stCondLst>
                                            <p:cond delay="650"/>
                                          </p:stCondLst>
                                        </p:cTn>
                                        <p:tgtEl>
                                          <p:spTgt spid="504"/>
                                        </p:tgtEl>
                                      </p:cBhvr>
                                      <p:to x="100000" y="60000"/>
                                    </p:animScale>
                                    <p:animScale>
                                      <p:cBhvr>
                                        <p:cTn id="68" dur="166" decel="50000">
                                          <p:stCondLst>
                                            <p:cond delay="676"/>
                                          </p:stCondLst>
                                        </p:cTn>
                                        <p:tgtEl>
                                          <p:spTgt spid="504"/>
                                        </p:tgtEl>
                                      </p:cBhvr>
                                      <p:to x="100000" y="100000"/>
                                    </p:animScale>
                                    <p:animScale>
                                      <p:cBhvr>
                                        <p:cTn id="69" dur="26">
                                          <p:stCondLst>
                                            <p:cond delay="1312"/>
                                          </p:stCondLst>
                                        </p:cTn>
                                        <p:tgtEl>
                                          <p:spTgt spid="504"/>
                                        </p:tgtEl>
                                      </p:cBhvr>
                                      <p:to x="100000" y="80000"/>
                                    </p:animScale>
                                    <p:animScale>
                                      <p:cBhvr>
                                        <p:cTn id="70" dur="166" decel="50000">
                                          <p:stCondLst>
                                            <p:cond delay="1338"/>
                                          </p:stCondLst>
                                        </p:cTn>
                                        <p:tgtEl>
                                          <p:spTgt spid="504"/>
                                        </p:tgtEl>
                                      </p:cBhvr>
                                      <p:to x="100000" y="100000"/>
                                    </p:animScale>
                                    <p:animScale>
                                      <p:cBhvr>
                                        <p:cTn id="71" dur="26">
                                          <p:stCondLst>
                                            <p:cond delay="1642"/>
                                          </p:stCondLst>
                                        </p:cTn>
                                        <p:tgtEl>
                                          <p:spTgt spid="504"/>
                                        </p:tgtEl>
                                      </p:cBhvr>
                                      <p:to x="100000" y="90000"/>
                                    </p:animScale>
                                    <p:animScale>
                                      <p:cBhvr>
                                        <p:cTn id="72" dur="166" decel="50000">
                                          <p:stCondLst>
                                            <p:cond delay="1668"/>
                                          </p:stCondLst>
                                        </p:cTn>
                                        <p:tgtEl>
                                          <p:spTgt spid="504"/>
                                        </p:tgtEl>
                                      </p:cBhvr>
                                      <p:to x="100000" y="100000"/>
                                    </p:animScale>
                                    <p:animScale>
                                      <p:cBhvr>
                                        <p:cTn id="73" dur="26">
                                          <p:stCondLst>
                                            <p:cond delay="1808"/>
                                          </p:stCondLst>
                                        </p:cTn>
                                        <p:tgtEl>
                                          <p:spTgt spid="504"/>
                                        </p:tgtEl>
                                      </p:cBhvr>
                                      <p:to x="100000" y="95000"/>
                                    </p:animScale>
                                    <p:animScale>
                                      <p:cBhvr>
                                        <p:cTn id="74" dur="166" decel="50000">
                                          <p:stCondLst>
                                            <p:cond delay="1834"/>
                                          </p:stCondLst>
                                        </p:cTn>
                                        <p:tgtEl>
                                          <p:spTgt spid="504"/>
                                        </p:tgtEl>
                                      </p:cBhvr>
                                      <p:to x="100000" y="100000"/>
                                    </p:animScale>
                                  </p:childTnLst>
                                </p:cTn>
                              </p:par>
                              <p:par>
                                <p:cTn id="75" presetID="26" presetClass="entr" presetSubtype="0" fill="hold" nodeType="withEffect">
                                  <p:stCondLst>
                                    <p:cond delay="0"/>
                                  </p:stCondLst>
                                  <p:childTnLst>
                                    <p:set>
                                      <p:cBhvr>
                                        <p:cTn id="76" dur="1" fill="hold">
                                          <p:stCondLst>
                                            <p:cond delay="0"/>
                                          </p:stCondLst>
                                        </p:cTn>
                                        <p:tgtEl>
                                          <p:spTgt spid="588"/>
                                        </p:tgtEl>
                                        <p:attrNameLst>
                                          <p:attrName>style.visibility</p:attrName>
                                        </p:attrNameLst>
                                      </p:cBhvr>
                                      <p:to>
                                        <p:strVal val="visible"/>
                                      </p:to>
                                    </p:set>
                                    <p:animEffect transition="in" filter="wipe(down)">
                                      <p:cBhvr>
                                        <p:cTn id="77" dur="580">
                                          <p:stCondLst>
                                            <p:cond delay="0"/>
                                          </p:stCondLst>
                                        </p:cTn>
                                        <p:tgtEl>
                                          <p:spTgt spid="588"/>
                                        </p:tgtEl>
                                      </p:cBhvr>
                                    </p:animEffect>
                                    <p:anim calcmode="lin" valueType="num">
                                      <p:cBhvr>
                                        <p:cTn id="78" dur="1822" tmFilter="0,0; 0.14,0.36; 0.43,0.73; 0.71,0.91; 1.0,1.0">
                                          <p:stCondLst>
                                            <p:cond delay="0"/>
                                          </p:stCondLst>
                                        </p:cTn>
                                        <p:tgtEl>
                                          <p:spTgt spid="58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58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58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58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588"/>
                                        </p:tgtEl>
                                        <p:attrNameLst>
                                          <p:attrName>ppt_y</p:attrName>
                                        </p:attrNameLst>
                                      </p:cBhvr>
                                      <p:tavLst>
                                        <p:tav tm="0" fmla="#ppt_y-sin(pi*$)/81">
                                          <p:val>
                                            <p:fltVal val="0"/>
                                          </p:val>
                                        </p:tav>
                                        <p:tav tm="100000">
                                          <p:val>
                                            <p:fltVal val="1"/>
                                          </p:val>
                                        </p:tav>
                                      </p:tavLst>
                                    </p:anim>
                                    <p:animScale>
                                      <p:cBhvr>
                                        <p:cTn id="83" dur="26">
                                          <p:stCondLst>
                                            <p:cond delay="650"/>
                                          </p:stCondLst>
                                        </p:cTn>
                                        <p:tgtEl>
                                          <p:spTgt spid="588"/>
                                        </p:tgtEl>
                                      </p:cBhvr>
                                      <p:to x="100000" y="60000"/>
                                    </p:animScale>
                                    <p:animScale>
                                      <p:cBhvr>
                                        <p:cTn id="84" dur="166" decel="50000">
                                          <p:stCondLst>
                                            <p:cond delay="676"/>
                                          </p:stCondLst>
                                        </p:cTn>
                                        <p:tgtEl>
                                          <p:spTgt spid="588"/>
                                        </p:tgtEl>
                                      </p:cBhvr>
                                      <p:to x="100000" y="100000"/>
                                    </p:animScale>
                                    <p:animScale>
                                      <p:cBhvr>
                                        <p:cTn id="85" dur="26">
                                          <p:stCondLst>
                                            <p:cond delay="1312"/>
                                          </p:stCondLst>
                                        </p:cTn>
                                        <p:tgtEl>
                                          <p:spTgt spid="588"/>
                                        </p:tgtEl>
                                      </p:cBhvr>
                                      <p:to x="100000" y="80000"/>
                                    </p:animScale>
                                    <p:animScale>
                                      <p:cBhvr>
                                        <p:cTn id="86" dur="166" decel="50000">
                                          <p:stCondLst>
                                            <p:cond delay="1338"/>
                                          </p:stCondLst>
                                        </p:cTn>
                                        <p:tgtEl>
                                          <p:spTgt spid="588"/>
                                        </p:tgtEl>
                                      </p:cBhvr>
                                      <p:to x="100000" y="100000"/>
                                    </p:animScale>
                                    <p:animScale>
                                      <p:cBhvr>
                                        <p:cTn id="87" dur="26">
                                          <p:stCondLst>
                                            <p:cond delay="1642"/>
                                          </p:stCondLst>
                                        </p:cTn>
                                        <p:tgtEl>
                                          <p:spTgt spid="588"/>
                                        </p:tgtEl>
                                      </p:cBhvr>
                                      <p:to x="100000" y="90000"/>
                                    </p:animScale>
                                    <p:animScale>
                                      <p:cBhvr>
                                        <p:cTn id="88" dur="166" decel="50000">
                                          <p:stCondLst>
                                            <p:cond delay="1668"/>
                                          </p:stCondLst>
                                        </p:cTn>
                                        <p:tgtEl>
                                          <p:spTgt spid="588"/>
                                        </p:tgtEl>
                                      </p:cBhvr>
                                      <p:to x="100000" y="100000"/>
                                    </p:animScale>
                                    <p:animScale>
                                      <p:cBhvr>
                                        <p:cTn id="89" dur="26">
                                          <p:stCondLst>
                                            <p:cond delay="1808"/>
                                          </p:stCondLst>
                                        </p:cTn>
                                        <p:tgtEl>
                                          <p:spTgt spid="588"/>
                                        </p:tgtEl>
                                      </p:cBhvr>
                                      <p:to x="100000" y="95000"/>
                                    </p:animScale>
                                    <p:animScale>
                                      <p:cBhvr>
                                        <p:cTn id="90" dur="166" decel="50000">
                                          <p:stCondLst>
                                            <p:cond delay="1834"/>
                                          </p:stCondLst>
                                        </p:cTn>
                                        <p:tgtEl>
                                          <p:spTgt spid="58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524000" y="833756"/>
            <a:ext cx="9144000" cy="523220"/>
          </a:xfrm>
          <a:prstGeom prst="rect">
            <a:avLst/>
          </a:prstGeom>
        </p:spPr>
        <p:txBody>
          <a:bodyPr wrap="square">
            <a:spAutoFit/>
          </a:bodyPr>
          <a:lstStyle/>
          <a:p>
            <a:r>
              <a:rPr lang="en-US" sz="2800" dirty="0">
                <a:solidFill>
                  <a:srgbClr val="FFFF00"/>
                </a:solidFill>
              </a:rPr>
              <a:t>	During the 3</a:t>
            </a:r>
            <a:r>
              <a:rPr lang="en-US" sz="2800" baseline="30000" dirty="0">
                <a:solidFill>
                  <a:srgbClr val="FFFF00"/>
                </a:solidFill>
              </a:rPr>
              <a:t>rd</a:t>
            </a:r>
            <a:r>
              <a:rPr lang="en-US" sz="2800" dirty="0">
                <a:solidFill>
                  <a:srgbClr val="FFFF00"/>
                </a:solidFill>
              </a:rPr>
              <a:t> or 4</a:t>
            </a:r>
            <a:r>
              <a:rPr lang="en-US" sz="2800" baseline="30000" dirty="0">
                <a:solidFill>
                  <a:srgbClr val="FFFF00"/>
                </a:solidFill>
              </a:rPr>
              <a:t>th</a:t>
            </a:r>
            <a:r>
              <a:rPr lang="en-US" sz="2800" dirty="0">
                <a:solidFill>
                  <a:srgbClr val="FFFF00"/>
                </a:solidFill>
              </a:rPr>
              <a:t> day Jesus went to Jerusalem</a:t>
            </a:r>
          </a:p>
        </p:txBody>
      </p:sp>
      <p:sp>
        <p:nvSpPr>
          <p:cNvPr id="5" name="Rectangle 4"/>
          <p:cNvSpPr/>
          <p:nvPr/>
        </p:nvSpPr>
        <p:spPr>
          <a:xfrm>
            <a:off x="738559" y="1471571"/>
            <a:ext cx="10314915" cy="4832092"/>
          </a:xfrm>
          <a:prstGeom prst="rect">
            <a:avLst/>
          </a:prstGeom>
        </p:spPr>
        <p:txBody>
          <a:bodyPr wrap="square">
            <a:spAutoFit/>
          </a:bodyPr>
          <a:lstStyle/>
          <a:p>
            <a:r>
              <a:rPr lang="en-US" sz="2800" dirty="0">
                <a:solidFill>
                  <a:schemeClr val="bg1"/>
                </a:solidFill>
              </a:rPr>
              <a:t>He honors His Teacher, His Eternal Father and not Himself</a:t>
            </a:r>
          </a:p>
          <a:p>
            <a:r>
              <a:rPr lang="en-US" sz="2800" dirty="0">
                <a:solidFill>
                  <a:schemeClr val="bg1"/>
                </a:solidFill>
              </a:rPr>
              <a:t> </a:t>
            </a:r>
          </a:p>
          <a:p>
            <a:r>
              <a:rPr lang="en-US" sz="2800" dirty="0">
                <a:solidFill>
                  <a:schemeClr val="bg1"/>
                </a:solidFill>
              </a:rPr>
              <a:t>He tells them that they do not keep the Law of Moses </a:t>
            </a:r>
          </a:p>
          <a:p>
            <a:pPr>
              <a:buFont typeface="Arial" pitchFamily="34" charset="0"/>
              <a:buChar char="•"/>
            </a:pPr>
            <a:endParaRPr lang="en-US" sz="2800" dirty="0">
              <a:solidFill>
                <a:schemeClr val="bg1"/>
              </a:solidFill>
            </a:endParaRPr>
          </a:p>
          <a:p>
            <a:r>
              <a:rPr lang="en-US" sz="2800" dirty="0">
                <a:solidFill>
                  <a:schemeClr val="bg1"/>
                </a:solidFill>
              </a:rPr>
              <a:t>He asks why they want</a:t>
            </a:r>
          </a:p>
          <a:p>
            <a:r>
              <a:rPr lang="en-US" sz="2800" dirty="0">
                <a:solidFill>
                  <a:schemeClr val="bg1"/>
                </a:solidFill>
              </a:rPr>
              <a:t>to kill him when he has</a:t>
            </a:r>
          </a:p>
          <a:p>
            <a:r>
              <a:rPr lang="en-US" sz="2800" dirty="0">
                <a:solidFill>
                  <a:schemeClr val="bg1"/>
                </a:solidFill>
              </a:rPr>
              <a:t>done some marvelous</a:t>
            </a:r>
          </a:p>
          <a:p>
            <a:r>
              <a:rPr lang="en-US" sz="2800" dirty="0">
                <a:solidFill>
                  <a:schemeClr val="bg1"/>
                </a:solidFill>
              </a:rPr>
              <a:t>works among them</a:t>
            </a:r>
          </a:p>
          <a:p>
            <a:pPr>
              <a:buFont typeface="Arial" pitchFamily="34" charset="0"/>
              <a:buChar char="•"/>
            </a:pPr>
            <a:endParaRPr lang="en-US" sz="2800" dirty="0">
              <a:solidFill>
                <a:schemeClr val="bg1"/>
              </a:solidFill>
            </a:endParaRPr>
          </a:p>
          <a:p>
            <a:r>
              <a:rPr lang="en-US" sz="2800" dirty="0">
                <a:solidFill>
                  <a:schemeClr val="bg1"/>
                </a:solidFill>
              </a:rPr>
              <a:t>He asks them to not</a:t>
            </a:r>
          </a:p>
          <a:p>
            <a:r>
              <a:rPr lang="en-US" sz="2800" dirty="0">
                <a:solidFill>
                  <a:schemeClr val="bg1"/>
                </a:solidFill>
              </a:rPr>
              <a:t>be judgmental</a:t>
            </a:r>
          </a:p>
        </p:txBody>
      </p:sp>
      <p:pic>
        <p:nvPicPr>
          <p:cNvPr id="1026" name="Picture 2" descr="Image result for jesus teaches at temple"/>
          <p:cNvPicPr>
            <a:picLocks noChangeAspect="1" noChangeArrowheads="1"/>
          </p:cNvPicPr>
          <p:nvPr/>
        </p:nvPicPr>
        <p:blipFill rotWithShape="1">
          <a:blip r:embed="rId3">
            <a:extLst>
              <a:ext uri="{28A0092B-C50C-407E-A947-70E740481C1C}">
                <a14:useLocalDpi xmlns:a14="http://schemas.microsoft.com/office/drawing/2010/main" val="0"/>
              </a:ext>
            </a:extLst>
          </a:blip>
          <a:srcRect l="1029" t="1231" r="481" b="5240"/>
          <a:stretch/>
        </p:blipFill>
        <p:spPr bwMode="auto">
          <a:xfrm>
            <a:off x="4898563" y="3113354"/>
            <a:ext cx="6491334" cy="34674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6485490"/>
            <a:ext cx="2817089" cy="369332"/>
          </a:xfrm>
          <a:prstGeom prst="rect">
            <a:avLst/>
          </a:prstGeom>
          <a:noFill/>
        </p:spPr>
        <p:txBody>
          <a:bodyPr wrap="square" rtlCol="0">
            <a:spAutoFit/>
          </a:bodyPr>
          <a:lstStyle/>
          <a:p>
            <a:r>
              <a:rPr lang="en-US" dirty="0">
                <a:solidFill>
                  <a:schemeClr val="bg1"/>
                </a:solidFill>
              </a:rPr>
              <a:t>John 7:16, 19, 21, 24</a:t>
            </a:r>
          </a:p>
        </p:txBody>
      </p:sp>
      <p:sp>
        <p:nvSpPr>
          <p:cNvPr id="9" name="Rectangle 8"/>
          <p:cNvSpPr/>
          <p:nvPr/>
        </p:nvSpPr>
        <p:spPr>
          <a:xfrm>
            <a:off x="2065857" y="89792"/>
            <a:ext cx="8177303" cy="923330"/>
          </a:xfrm>
          <a:prstGeom prst="rect">
            <a:avLst/>
          </a:prstGeom>
        </p:spPr>
        <p:txBody>
          <a:bodyPr wrap="none">
            <a:spAutoFit/>
          </a:bodyPr>
          <a:lstStyle/>
          <a:p>
            <a:r>
              <a:rPr lang="en-US" sz="5400" dirty="0">
                <a:solidFill>
                  <a:schemeClr val="bg1"/>
                </a:solidFill>
                <a:latin typeface="Elephant" panose="02020904090505020303" pitchFamily="18" charset="0"/>
              </a:rPr>
              <a:t>Teaching at the Temple</a:t>
            </a:r>
            <a:endParaRPr lang="en-US" sz="5400" dirty="0">
              <a:latin typeface="Elephant" panose="02020904090505020303" pitchFamily="18" charset="0"/>
            </a:endParaRPr>
          </a:p>
        </p:txBody>
      </p:sp>
    </p:spTree>
    <p:extLst>
      <p:ext uri="{BB962C8B-B14F-4D97-AF65-F5344CB8AC3E}">
        <p14:creationId xmlns:p14="http://schemas.microsoft.com/office/powerpoint/2010/main" val="127798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1000"/>
                                        <p:tgtEl>
                                          <p:spTgt spid="5">
                                            <p:txEl>
                                              <p:pRg st="4" end="4"/>
                                            </p:txEl>
                                          </p:spTgt>
                                        </p:tgtEl>
                                      </p:cBhvr>
                                    </p:animEffect>
                                    <p:anim calcmode="lin" valueType="num">
                                      <p:cBhvr>
                                        <p:cTn id="2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1000"/>
                                        <p:tgtEl>
                                          <p:spTgt spid="5">
                                            <p:txEl>
                                              <p:pRg st="5" end="5"/>
                                            </p:txEl>
                                          </p:spTgt>
                                        </p:tgtEl>
                                      </p:cBhvr>
                                    </p:animEffect>
                                    <p:anim calcmode="lin" valueType="num">
                                      <p:cBhvr>
                                        <p:cTn id="3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fade">
                                      <p:cBhvr>
                                        <p:cTn id="36" dur="1000"/>
                                        <p:tgtEl>
                                          <p:spTgt spid="5">
                                            <p:txEl>
                                              <p:pRg st="6" end="6"/>
                                            </p:txEl>
                                          </p:spTgt>
                                        </p:tgtEl>
                                      </p:cBhvr>
                                    </p:animEffect>
                                    <p:anim calcmode="lin" valueType="num">
                                      <p:cBhvr>
                                        <p:cTn id="3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fade">
                                      <p:cBhvr>
                                        <p:cTn id="41" dur="1000"/>
                                        <p:tgtEl>
                                          <p:spTgt spid="5">
                                            <p:txEl>
                                              <p:pRg st="7" end="7"/>
                                            </p:txEl>
                                          </p:spTgt>
                                        </p:tgtEl>
                                      </p:cBhvr>
                                    </p:animEffect>
                                    <p:anim calcmode="lin" valueType="num">
                                      <p:cBhvr>
                                        <p:cTn id="42"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xEl>
                                              <p:pRg st="9" end="9"/>
                                            </p:txEl>
                                          </p:spTgt>
                                        </p:tgtEl>
                                        <p:attrNameLst>
                                          <p:attrName>style.visibility</p:attrName>
                                        </p:attrNameLst>
                                      </p:cBhvr>
                                      <p:to>
                                        <p:strVal val="visible"/>
                                      </p:to>
                                    </p:set>
                                    <p:animEffect transition="in" filter="fade">
                                      <p:cBhvr>
                                        <p:cTn id="48" dur="1000"/>
                                        <p:tgtEl>
                                          <p:spTgt spid="5">
                                            <p:txEl>
                                              <p:pRg st="9" end="9"/>
                                            </p:txEl>
                                          </p:spTgt>
                                        </p:tgtEl>
                                      </p:cBhvr>
                                    </p:animEffect>
                                    <p:anim calcmode="lin" valueType="num">
                                      <p:cBhvr>
                                        <p:cTn id="49"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5">
                                            <p:txEl>
                                              <p:pRg st="9" end="9"/>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
                                            <p:txEl>
                                              <p:pRg st="10" end="10"/>
                                            </p:txEl>
                                          </p:spTgt>
                                        </p:tgtEl>
                                        <p:attrNameLst>
                                          <p:attrName>style.visibility</p:attrName>
                                        </p:attrNameLst>
                                      </p:cBhvr>
                                      <p:to>
                                        <p:strVal val="visible"/>
                                      </p:to>
                                    </p:set>
                                    <p:animEffect transition="in" filter="fade">
                                      <p:cBhvr>
                                        <p:cTn id="53" dur="1000"/>
                                        <p:tgtEl>
                                          <p:spTgt spid="5">
                                            <p:txEl>
                                              <p:pRg st="10" end="10"/>
                                            </p:txEl>
                                          </p:spTgt>
                                        </p:tgtEl>
                                      </p:cBhvr>
                                    </p:animEffect>
                                    <p:anim calcmode="lin" valueType="num">
                                      <p:cBhvr>
                                        <p:cTn id="54"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55"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4626824" y="1190616"/>
            <a:ext cx="5117501" cy="3785652"/>
          </a:xfrm>
          <a:prstGeom prst="rect">
            <a:avLst/>
          </a:prstGeom>
          <a:noFill/>
        </p:spPr>
        <p:txBody>
          <a:bodyPr wrap="square" rtlCol="0">
            <a:spAutoFit/>
          </a:bodyPr>
          <a:lstStyle/>
          <a:p>
            <a:r>
              <a:rPr lang="en-US" sz="2400" dirty="0">
                <a:solidFill>
                  <a:schemeClr val="bg1"/>
                </a:solidFill>
              </a:rPr>
              <a:t>“We acquire a testimony of the principles of the gospel by obediently trying to live them. … </a:t>
            </a:r>
          </a:p>
          <a:p>
            <a:endParaRPr lang="en-US" sz="2400" dirty="0">
              <a:solidFill>
                <a:schemeClr val="bg1"/>
              </a:solidFill>
            </a:endParaRPr>
          </a:p>
          <a:p>
            <a:r>
              <a:rPr lang="en-US" sz="2400" dirty="0">
                <a:solidFill>
                  <a:schemeClr val="bg1"/>
                </a:solidFill>
              </a:rPr>
              <a:t>A testimony of the efficacy of prayer comes through humble and sincere prayer.</a:t>
            </a:r>
          </a:p>
          <a:p>
            <a:endParaRPr lang="en-US" sz="2400" dirty="0">
              <a:solidFill>
                <a:schemeClr val="bg1"/>
              </a:solidFill>
            </a:endParaRPr>
          </a:p>
          <a:p>
            <a:r>
              <a:rPr lang="en-US" sz="2400" dirty="0">
                <a:solidFill>
                  <a:schemeClr val="bg1"/>
                </a:solidFill>
              </a:rPr>
              <a:t> A testimony of tithing comes by paying tithing.”</a:t>
            </a:r>
          </a:p>
        </p:txBody>
      </p:sp>
      <p:pic>
        <p:nvPicPr>
          <p:cNvPr id="8194" name="Picture 2" descr="President James E. Fa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3806" y="229157"/>
            <a:ext cx="1095375" cy="14573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29" y="3473251"/>
            <a:ext cx="3897672" cy="2598448"/>
          </a:xfrm>
          <a:prstGeom prst="rect">
            <a:avLst/>
          </a:prstGeom>
        </p:spPr>
      </p:pic>
      <p:pic>
        <p:nvPicPr>
          <p:cNvPr id="8196" name="Picture 4" descr="Image result for lds paying tith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7301" y="4876749"/>
            <a:ext cx="2974048" cy="153317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1003820" y="6449295"/>
            <a:ext cx="1110478" cy="369332"/>
          </a:xfrm>
          <a:prstGeom prst="rect">
            <a:avLst/>
          </a:prstGeom>
          <a:noFill/>
        </p:spPr>
        <p:txBody>
          <a:bodyPr wrap="square" rtlCol="0">
            <a:spAutoFit/>
          </a:bodyPr>
          <a:lstStyle/>
          <a:p>
            <a:pPr algn="r"/>
            <a:r>
              <a:rPr lang="en-US" dirty="0">
                <a:solidFill>
                  <a:schemeClr val="bg1"/>
                </a:solidFill>
              </a:rPr>
              <a:t>(4)</a:t>
            </a:r>
          </a:p>
        </p:txBody>
      </p:sp>
    </p:spTree>
    <p:extLst>
      <p:ext uri="{BB962C8B-B14F-4D97-AF65-F5344CB8AC3E}">
        <p14:creationId xmlns:p14="http://schemas.microsoft.com/office/powerpoint/2010/main" val="54363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animEffect transition="in" filter="fade">
                                      <p:cBhvr>
                                        <p:cTn id="9" dur="5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8196"/>
                                        </p:tgtEl>
                                        <p:attrNameLst>
                                          <p:attrName>style.visibility</p:attrName>
                                        </p:attrNameLst>
                                      </p:cBhvr>
                                      <p:to>
                                        <p:strVal val="visible"/>
                                      </p:to>
                                    </p:set>
                                    <p:animEffect transition="in" filter="fade">
                                      <p:cBhvr>
                                        <p:cTn id="23"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407985-BB43-2E57-B9EC-AA5C6E623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D5A1216-8917-A1B9-2610-EFCE1E9B1375}"/>
              </a:ext>
            </a:extLst>
          </p:cNvPr>
          <p:cNvSpPr txBox="1"/>
          <p:nvPr/>
        </p:nvSpPr>
        <p:spPr>
          <a:xfrm>
            <a:off x="248864" y="1315307"/>
            <a:ext cx="2001465" cy="1200329"/>
          </a:xfrm>
          <a:prstGeom prst="rect">
            <a:avLst/>
          </a:prstGeom>
          <a:solidFill>
            <a:schemeClr val="accent4">
              <a:lumMod val="60000"/>
              <a:lumOff val="40000"/>
            </a:schemeClr>
          </a:solidFill>
        </p:spPr>
        <p:txBody>
          <a:bodyPr wrap="square">
            <a:spAutoFit/>
          </a:bodyPr>
          <a:lstStyle/>
          <a:p>
            <a:pPr algn="ctr"/>
            <a:r>
              <a:rPr lang="en-US" b="0" i="0" dirty="0">
                <a:effectLst/>
                <a:latin typeface="Abadi" panose="020B0604020104020204" pitchFamily="34" charset="0"/>
              </a:rPr>
              <a:t>What different ideas did people have about who Jesus was?</a:t>
            </a:r>
            <a:endParaRPr lang="en-US" dirty="0"/>
          </a:p>
        </p:txBody>
      </p:sp>
      <p:sp>
        <p:nvSpPr>
          <p:cNvPr id="6" name="TextBox 5">
            <a:extLst>
              <a:ext uri="{FF2B5EF4-FFF2-40B4-BE49-F238E27FC236}">
                <a16:creationId xmlns:a16="http://schemas.microsoft.com/office/drawing/2014/main" id="{7FA7A3AA-559F-0E23-798C-AD885712E710}"/>
              </a:ext>
            </a:extLst>
          </p:cNvPr>
          <p:cNvSpPr txBox="1"/>
          <p:nvPr/>
        </p:nvSpPr>
        <p:spPr>
          <a:xfrm>
            <a:off x="274198" y="3791949"/>
            <a:ext cx="2001465" cy="369332"/>
          </a:xfrm>
          <a:prstGeom prst="rect">
            <a:avLst/>
          </a:prstGeom>
          <a:solidFill>
            <a:schemeClr val="accent4">
              <a:lumMod val="60000"/>
              <a:lumOff val="40000"/>
            </a:schemeClr>
          </a:solidFill>
        </p:spPr>
        <p:txBody>
          <a:bodyPr wrap="square">
            <a:spAutoFit/>
          </a:bodyPr>
          <a:lstStyle/>
          <a:p>
            <a:r>
              <a:rPr lang="en-US" b="0" i="0" u="none" strike="noStrike" dirty="0">
                <a:effectLst/>
                <a:latin typeface="Abadi" panose="020B0604020104020204" pitchFamily="34" charset="0"/>
              </a:rPr>
              <a:t>John 7:12, 40–41</a:t>
            </a:r>
            <a:endParaRPr lang="en-US" dirty="0"/>
          </a:p>
        </p:txBody>
      </p:sp>
      <p:sp>
        <p:nvSpPr>
          <p:cNvPr id="8" name="TextBox 7">
            <a:extLst>
              <a:ext uri="{FF2B5EF4-FFF2-40B4-BE49-F238E27FC236}">
                <a16:creationId xmlns:a16="http://schemas.microsoft.com/office/drawing/2014/main" id="{B7735AEB-FA12-C4F4-0BCA-7E170204D8F5}"/>
              </a:ext>
            </a:extLst>
          </p:cNvPr>
          <p:cNvSpPr txBox="1"/>
          <p:nvPr/>
        </p:nvSpPr>
        <p:spPr>
          <a:xfrm>
            <a:off x="2800956" y="1453807"/>
            <a:ext cx="1748547" cy="923330"/>
          </a:xfrm>
          <a:prstGeom prst="rect">
            <a:avLst/>
          </a:prstGeom>
          <a:solidFill>
            <a:schemeClr val="accent6">
              <a:lumMod val="60000"/>
              <a:lumOff val="40000"/>
            </a:schemeClr>
          </a:solidFill>
        </p:spPr>
        <p:txBody>
          <a:bodyPr wrap="square">
            <a:spAutoFit/>
          </a:bodyPr>
          <a:lstStyle/>
          <a:p>
            <a:pPr algn="ctr"/>
            <a:r>
              <a:rPr lang="en-US" b="0" i="0" dirty="0">
                <a:effectLst/>
                <a:latin typeface="Abadi" panose="020B0604020104020204" pitchFamily="34" charset="0"/>
              </a:rPr>
              <a:t>Why did some people believe in Jesus?</a:t>
            </a:r>
            <a:endParaRPr lang="en-US" dirty="0"/>
          </a:p>
        </p:txBody>
      </p:sp>
      <p:sp>
        <p:nvSpPr>
          <p:cNvPr id="10" name="TextBox 9">
            <a:extLst>
              <a:ext uri="{FF2B5EF4-FFF2-40B4-BE49-F238E27FC236}">
                <a16:creationId xmlns:a16="http://schemas.microsoft.com/office/drawing/2014/main" id="{C5741765-B0B3-FA6F-5DC8-9899F0F057EE}"/>
              </a:ext>
            </a:extLst>
          </p:cNvPr>
          <p:cNvSpPr txBox="1"/>
          <p:nvPr/>
        </p:nvSpPr>
        <p:spPr>
          <a:xfrm>
            <a:off x="3063602" y="3838358"/>
            <a:ext cx="1223254" cy="369332"/>
          </a:xfrm>
          <a:prstGeom prst="rect">
            <a:avLst/>
          </a:prstGeom>
          <a:solidFill>
            <a:schemeClr val="accent6">
              <a:lumMod val="60000"/>
              <a:lumOff val="40000"/>
            </a:schemeClr>
          </a:solidFill>
        </p:spPr>
        <p:txBody>
          <a:bodyPr wrap="square">
            <a:spAutoFit/>
          </a:bodyPr>
          <a:lstStyle/>
          <a:p>
            <a:pPr algn="ctr"/>
            <a:r>
              <a:rPr lang="en-US" b="0" i="0" u="none" strike="noStrike" dirty="0">
                <a:effectLst/>
                <a:latin typeface="Abadi" panose="020B0604020104020204" pitchFamily="34" charset="0"/>
              </a:rPr>
              <a:t>John 7:31</a:t>
            </a:r>
            <a:endParaRPr lang="en-US" dirty="0"/>
          </a:p>
        </p:txBody>
      </p:sp>
      <p:sp>
        <p:nvSpPr>
          <p:cNvPr id="12" name="TextBox 11">
            <a:extLst>
              <a:ext uri="{FF2B5EF4-FFF2-40B4-BE49-F238E27FC236}">
                <a16:creationId xmlns:a16="http://schemas.microsoft.com/office/drawing/2014/main" id="{3C0B0FA2-80EE-1EB3-3893-68276E8E85C8}"/>
              </a:ext>
            </a:extLst>
          </p:cNvPr>
          <p:cNvSpPr txBox="1"/>
          <p:nvPr/>
        </p:nvSpPr>
        <p:spPr>
          <a:xfrm>
            <a:off x="5100130" y="1453807"/>
            <a:ext cx="1777730" cy="923330"/>
          </a:xfrm>
          <a:prstGeom prst="rect">
            <a:avLst/>
          </a:prstGeom>
          <a:solidFill>
            <a:schemeClr val="accent5">
              <a:lumMod val="60000"/>
              <a:lumOff val="40000"/>
            </a:schemeClr>
          </a:solidFill>
        </p:spPr>
        <p:txBody>
          <a:bodyPr wrap="square">
            <a:spAutoFit/>
          </a:bodyPr>
          <a:lstStyle/>
          <a:p>
            <a:pPr algn="ctr"/>
            <a:r>
              <a:rPr lang="en-US" b="0" i="0" dirty="0">
                <a:effectLst/>
                <a:latin typeface="Abadi" panose="020B0604020104020204" pitchFamily="34" charset="0"/>
              </a:rPr>
              <a:t>Why did people discuss where Jesus was from?</a:t>
            </a:r>
            <a:endParaRPr lang="en-US" dirty="0"/>
          </a:p>
        </p:txBody>
      </p:sp>
      <p:sp>
        <p:nvSpPr>
          <p:cNvPr id="14" name="TextBox 13">
            <a:extLst>
              <a:ext uri="{FF2B5EF4-FFF2-40B4-BE49-F238E27FC236}">
                <a16:creationId xmlns:a16="http://schemas.microsoft.com/office/drawing/2014/main" id="{BDA2C4B9-C537-42CF-890A-2F79859A650F}"/>
              </a:ext>
            </a:extLst>
          </p:cNvPr>
          <p:cNvSpPr txBox="1"/>
          <p:nvPr/>
        </p:nvSpPr>
        <p:spPr>
          <a:xfrm>
            <a:off x="4954214" y="3827516"/>
            <a:ext cx="2157110" cy="369332"/>
          </a:xfrm>
          <a:prstGeom prst="rect">
            <a:avLst/>
          </a:prstGeom>
          <a:solidFill>
            <a:schemeClr val="accent5">
              <a:lumMod val="60000"/>
              <a:lumOff val="40000"/>
            </a:schemeClr>
          </a:solidFill>
        </p:spPr>
        <p:txBody>
          <a:bodyPr wrap="square">
            <a:spAutoFit/>
          </a:bodyPr>
          <a:lstStyle/>
          <a:p>
            <a:pPr algn="ctr"/>
            <a:r>
              <a:rPr lang="en-US" b="0" i="0" u="none" strike="noStrike" dirty="0">
                <a:effectLst/>
                <a:latin typeface="Abadi" panose="020B0604020104020204" pitchFamily="34" charset="0"/>
              </a:rPr>
              <a:t>John 7:41–42, 52</a:t>
            </a:r>
            <a:endParaRPr lang="en-US" dirty="0"/>
          </a:p>
        </p:txBody>
      </p:sp>
      <p:sp>
        <p:nvSpPr>
          <p:cNvPr id="16" name="TextBox 15">
            <a:extLst>
              <a:ext uri="{FF2B5EF4-FFF2-40B4-BE49-F238E27FC236}">
                <a16:creationId xmlns:a16="http://schemas.microsoft.com/office/drawing/2014/main" id="{1C3C1D9E-9DFB-F584-AD37-8BD317CB76CA}"/>
              </a:ext>
            </a:extLst>
          </p:cNvPr>
          <p:cNvSpPr txBox="1"/>
          <p:nvPr/>
        </p:nvSpPr>
        <p:spPr>
          <a:xfrm>
            <a:off x="7428487" y="1014468"/>
            <a:ext cx="2254385" cy="1477328"/>
          </a:xfrm>
          <a:prstGeom prst="rect">
            <a:avLst/>
          </a:prstGeom>
          <a:solidFill>
            <a:schemeClr val="accent2">
              <a:lumMod val="60000"/>
              <a:lumOff val="40000"/>
            </a:schemeClr>
          </a:solidFill>
        </p:spPr>
        <p:txBody>
          <a:bodyPr wrap="square">
            <a:spAutoFit/>
          </a:bodyPr>
          <a:lstStyle/>
          <a:p>
            <a:pPr algn="ctr"/>
            <a:r>
              <a:rPr lang="en-US" b="0" i="0" dirty="0">
                <a:effectLst/>
                <a:latin typeface="Abadi" panose="020B0604020104020204" pitchFamily="34" charset="0"/>
              </a:rPr>
              <a:t>What was it about Jesus that stood out to the officers who were asked to arrest Him?</a:t>
            </a:r>
            <a:endParaRPr lang="en-US" dirty="0"/>
          </a:p>
        </p:txBody>
      </p:sp>
      <p:sp>
        <p:nvSpPr>
          <p:cNvPr id="18" name="TextBox 17">
            <a:extLst>
              <a:ext uri="{FF2B5EF4-FFF2-40B4-BE49-F238E27FC236}">
                <a16:creationId xmlns:a16="http://schemas.microsoft.com/office/drawing/2014/main" id="{DCB96166-CEA4-81E5-5C0E-BF75827E0DA1}"/>
              </a:ext>
            </a:extLst>
          </p:cNvPr>
          <p:cNvSpPr txBox="1"/>
          <p:nvPr/>
        </p:nvSpPr>
        <p:spPr>
          <a:xfrm>
            <a:off x="7778683" y="3838358"/>
            <a:ext cx="1748547" cy="369332"/>
          </a:xfrm>
          <a:prstGeom prst="rect">
            <a:avLst/>
          </a:prstGeom>
          <a:solidFill>
            <a:schemeClr val="accent2">
              <a:lumMod val="60000"/>
              <a:lumOff val="40000"/>
            </a:schemeClr>
          </a:solidFill>
        </p:spPr>
        <p:txBody>
          <a:bodyPr wrap="square">
            <a:spAutoFit/>
          </a:bodyPr>
          <a:lstStyle/>
          <a:p>
            <a:pPr algn="ctr"/>
            <a:r>
              <a:rPr lang="en-US" b="0" i="0" u="none" strike="noStrike" dirty="0">
                <a:effectLst/>
                <a:latin typeface="Abadi" panose="020B0604020104020204" pitchFamily="34" charset="0"/>
              </a:rPr>
              <a:t>John 7:45–46</a:t>
            </a:r>
            <a:endParaRPr lang="en-US" dirty="0"/>
          </a:p>
        </p:txBody>
      </p:sp>
      <p:sp>
        <p:nvSpPr>
          <p:cNvPr id="20" name="TextBox 19">
            <a:extLst>
              <a:ext uri="{FF2B5EF4-FFF2-40B4-BE49-F238E27FC236}">
                <a16:creationId xmlns:a16="http://schemas.microsoft.com/office/drawing/2014/main" id="{D1E8376B-9151-7503-4FC4-15878B7B82C8}"/>
              </a:ext>
            </a:extLst>
          </p:cNvPr>
          <p:cNvSpPr txBox="1"/>
          <p:nvPr/>
        </p:nvSpPr>
        <p:spPr>
          <a:xfrm>
            <a:off x="10233498" y="1040939"/>
            <a:ext cx="1847443" cy="1477328"/>
          </a:xfrm>
          <a:prstGeom prst="rect">
            <a:avLst/>
          </a:prstGeom>
          <a:solidFill>
            <a:srgbClr val="FF99FF"/>
          </a:solidFill>
        </p:spPr>
        <p:txBody>
          <a:bodyPr wrap="square">
            <a:spAutoFit/>
          </a:bodyPr>
          <a:lstStyle/>
          <a:p>
            <a:pPr algn="ctr"/>
            <a:r>
              <a:rPr lang="en-US" b="0" i="0" dirty="0">
                <a:effectLst/>
                <a:latin typeface="Abadi" panose="020B0604020104020204" pitchFamily="34" charset="0"/>
              </a:rPr>
              <a:t>How did the Pharisees describe anyone who believed in Jesus?</a:t>
            </a:r>
            <a:endParaRPr lang="en-US" dirty="0"/>
          </a:p>
        </p:txBody>
      </p:sp>
      <p:sp>
        <p:nvSpPr>
          <p:cNvPr id="22" name="TextBox 21">
            <a:extLst>
              <a:ext uri="{FF2B5EF4-FFF2-40B4-BE49-F238E27FC236}">
                <a16:creationId xmlns:a16="http://schemas.microsoft.com/office/drawing/2014/main" id="{3114FCC4-DBA2-C99A-9AF0-ECEA90344BB0}"/>
              </a:ext>
            </a:extLst>
          </p:cNvPr>
          <p:cNvSpPr txBox="1"/>
          <p:nvPr/>
        </p:nvSpPr>
        <p:spPr>
          <a:xfrm>
            <a:off x="10501818" y="3800324"/>
            <a:ext cx="1310802" cy="369332"/>
          </a:xfrm>
          <a:prstGeom prst="rect">
            <a:avLst/>
          </a:prstGeom>
          <a:solidFill>
            <a:srgbClr val="FF99FF"/>
          </a:solidFill>
        </p:spPr>
        <p:txBody>
          <a:bodyPr wrap="square">
            <a:spAutoFit/>
          </a:bodyPr>
          <a:lstStyle/>
          <a:p>
            <a:pPr algn="ctr"/>
            <a:r>
              <a:rPr lang="en-US" b="0" i="0" u="none" strike="noStrike" dirty="0">
                <a:effectLst/>
                <a:latin typeface="Abadi" panose="020B0604020104020204" pitchFamily="34" charset="0"/>
              </a:rPr>
              <a:t>John 7:47</a:t>
            </a:r>
            <a:endParaRPr lang="en-US" dirty="0"/>
          </a:p>
        </p:txBody>
      </p:sp>
      <p:sp>
        <p:nvSpPr>
          <p:cNvPr id="23" name="Arrow: Down 22">
            <a:extLst>
              <a:ext uri="{FF2B5EF4-FFF2-40B4-BE49-F238E27FC236}">
                <a16:creationId xmlns:a16="http://schemas.microsoft.com/office/drawing/2014/main" id="{F8D55339-4614-8EF3-3704-E828D38BF709}"/>
              </a:ext>
            </a:extLst>
          </p:cNvPr>
          <p:cNvSpPr/>
          <p:nvPr/>
        </p:nvSpPr>
        <p:spPr>
          <a:xfrm>
            <a:off x="962630" y="2704289"/>
            <a:ext cx="573932" cy="87549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241FD4AE-651E-49A8-1808-7F4D06C93312}"/>
              </a:ext>
            </a:extLst>
          </p:cNvPr>
          <p:cNvSpPr/>
          <p:nvPr/>
        </p:nvSpPr>
        <p:spPr>
          <a:xfrm>
            <a:off x="3313481" y="2670002"/>
            <a:ext cx="573932" cy="87549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99642E4B-F829-AB96-B84F-902480A51D66}"/>
              </a:ext>
            </a:extLst>
          </p:cNvPr>
          <p:cNvSpPr/>
          <p:nvPr/>
        </p:nvSpPr>
        <p:spPr>
          <a:xfrm>
            <a:off x="5664332" y="2670002"/>
            <a:ext cx="573932" cy="87549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FCB3F8AD-C350-F6B9-6EBA-5F65DA7E1303}"/>
              </a:ext>
            </a:extLst>
          </p:cNvPr>
          <p:cNvSpPr/>
          <p:nvPr/>
        </p:nvSpPr>
        <p:spPr>
          <a:xfrm>
            <a:off x="8234666" y="2684353"/>
            <a:ext cx="573932" cy="87549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B880E542-088D-7A02-5B8D-AC8C58DB4BFC}"/>
              </a:ext>
            </a:extLst>
          </p:cNvPr>
          <p:cNvSpPr/>
          <p:nvPr/>
        </p:nvSpPr>
        <p:spPr>
          <a:xfrm>
            <a:off x="10805000" y="2721550"/>
            <a:ext cx="573932" cy="87549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F07E945F-2BCA-39A9-B707-45D24D0C21EB}"/>
              </a:ext>
            </a:extLst>
          </p:cNvPr>
          <p:cNvPicPr>
            <a:picLocks noChangeAspect="1"/>
          </p:cNvPicPr>
          <p:nvPr/>
        </p:nvPicPr>
        <p:blipFill>
          <a:blip r:embed="rId3"/>
          <a:stretch>
            <a:fillRect/>
          </a:stretch>
        </p:blipFill>
        <p:spPr>
          <a:xfrm>
            <a:off x="382129" y="4579300"/>
            <a:ext cx="1785602" cy="1582018"/>
          </a:xfrm>
          <a:prstGeom prst="rect">
            <a:avLst/>
          </a:prstGeom>
        </p:spPr>
      </p:pic>
      <p:pic>
        <p:nvPicPr>
          <p:cNvPr id="31" name="Picture 30">
            <a:extLst>
              <a:ext uri="{FF2B5EF4-FFF2-40B4-BE49-F238E27FC236}">
                <a16:creationId xmlns:a16="http://schemas.microsoft.com/office/drawing/2014/main" id="{8A69E686-DE03-F1B9-19E8-D255BF477CB1}"/>
              </a:ext>
            </a:extLst>
          </p:cNvPr>
          <p:cNvPicPr>
            <a:picLocks noChangeAspect="1"/>
          </p:cNvPicPr>
          <p:nvPr/>
        </p:nvPicPr>
        <p:blipFill>
          <a:blip r:embed="rId4"/>
          <a:stretch>
            <a:fillRect/>
          </a:stretch>
        </p:blipFill>
        <p:spPr>
          <a:xfrm>
            <a:off x="2769946" y="4579300"/>
            <a:ext cx="1777731" cy="1656130"/>
          </a:xfrm>
          <a:prstGeom prst="rect">
            <a:avLst/>
          </a:prstGeom>
        </p:spPr>
      </p:pic>
      <p:pic>
        <p:nvPicPr>
          <p:cNvPr id="33" name="Picture 32">
            <a:extLst>
              <a:ext uri="{FF2B5EF4-FFF2-40B4-BE49-F238E27FC236}">
                <a16:creationId xmlns:a16="http://schemas.microsoft.com/office/drawing/2014/main" id="{A066E22F-FC65-E842-FE46-7D7F3E156A77}"/>
              </a:ext>
            </a:extLst>
          </p:cNvPr>
          <p:cNvPicPr>
            <a:picLocks noChangeAspect="1"/>
          </p:cNvPicPr>
          <p:nvPr/>
        </p:nvPicPr>
        <p:blipFill>
          <a:blip r:embed="rId5"/>
          <a:stretch>
            <a:fillRect/>
          </a:stretch>
        </p:blipFill>
        <p:spPr>
          <a:xfrm>
            <a:off x="5149892" y="4570485"/>
            <a:ext cx="1785602" cy="1619018"/>
          </a:xfrm>
          <a:prstGeom prst="rect">
            <a:avLst/>
          </a:prstGeom>
        </p:spPr>
      </p:pic>
      <p:pic>
        <p:nvPicPr>
          <p:cNvPr id="35" name="Picture 34">
            <a:extLst>
              <a:ext uri="{FF2B5EF4-FFF2-40B4-BE49-F238E27FC236}">
                <a16:creationId xmlns:a16="http://schemas.microsoft.com/office/drawing/2014/main" id="{E38BACED-A717-F9DB-8FEA-CE8D7F894E76}"/>
              </a:ext>
            </a:extLst>
          </p:cNvPr>
          <p:cNvPicPr>
            <a:picLocks noChangeAspect="1"/>
          </p:cNvPicPr>
          <p:nvPr/>
        </p:nvPicPr>
        <p:blipFill>
          <a:blip r:embed="rId6"/>
          <a:stretch>
            <a:fillRect/>
          </a:stretch>
        </p:blipFill>
        <p:spPr>
          <a:xfrm>
            <a:off x="7584711" y="4579300"/>
            <a:ext cx="2136489" cy="1582019"/>
          </a:xfrm>
          <a:prstGeom prst="rect">
            <a:avLst/>
          </a:prstGeom>
        </p:spPr>
      </p:pic>
      <p:pic>
        <p:nvPicPr>
          <p:cNvPr id="37" name="Picture 36">
            <a:extLst>
              <a:ext uri="{FF2B5EF4-FFF2-40B4-BE49-F238E27FC236}">
                <a16:creationId xmlns:a16="http://schemas.microsoft.com/office/drawing/2014/main" id="{2DEA8045-9F3A-3805-57C0-8D0E00423CAB}"/>
              </a:ext>
            </a:extLst>
          </p:cNvPr>
          <p:cNvPicPr>
            <a:picLocks noChangeAspect="1"/>
          </p:cNvPicPr>
          <p:nvPr/>
        </p:nvPicPr>
        <p:blipFill rotWithShape="1">
          <a:blip r:embed="rId7"/>
          <a:srcRect t="26404" b="12378"/>
          <a:stretch/>
        </p:blipFill>
        <p:spPr>
          <a:xfrm>
            <a:off x="10169866" y="4542244"/>
            <a:ext cx="1844200" cy="1656130"/>
          </a:xfrm>
          <a:prstGeom prst="rect">
            <a:avLst/>
          </a:prstGeom>
        </p:spPr>
      </p:pic>
    </p:spTree>
    <p:extLst>
      <p:ext uri="{BB962C8B-B14F-4D97-AF65-F5344CB8AC3E}">
        <p14:creationId xmlns:p14="http://schemas.microsoft.com/office/powerpoint/2010/main" val="46233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1000"/>
                                        <p:tgtEl>
                                          <p:spTgt spid="31"/>
                                        </p:tgtEl>
                                      </p:cBhvr>
                                    </p:animEffect>
                                    <p:anim calcmode="lin" valueType="num">
                                      <p:cBhvr>
                                        <p:cTn id="45" dur="1000" fill="hold"/>
                                        <p:tgtEl>
                                          <p:spTgt spid="31"/>
                                        </p:tgtEl>
                                        <p:attrNameLst>
                                          <p:attrName>ppt_x</p:attrName>
                                        </p:attrNameLst>
                                      </p:cBhvr>
                                      <p:tavLst>
                                        <p:tav tm="0">
                                          <p:val>
                                            <p:strVal val="#ppt_x"/>
                                          </p:val>
                                        </p:tav>
                                        <p:tav tm="100000">
                                          <p:val>
                                            <p:strVal val="#ppt_x"/>
                                          </p:val>
                                        </p:tav>
                                      </p:tavLst>
                                    </p:anim>
                                    <p:anim calcmode="lin" valueType="num">
                                      <p:cBhvr>
                                        <p:cTn id="4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1000"/>
                                        <p:tgtEl>
                                          <p:spTgt spid="33"/>
                                        </p:tgtEl>
                                      </p:cBhvr>
                                    </p:animEffect>
                                    <p:anim calcmode="lin" valueType="num">
                                      <p:cBhvr>
                                        <p:cTn id="67" dur="1000" fill="hold"/>
                                        <p:tgtEl>
                                          <p:spTgt spid="33"/>
                                        </p:tgtEl>
                                        <p:attrNameLst>
                                          <p:attrName>ppt_x</p:attrName>
                                        </p:attrNameLst>
                                      </p:cBhvr>
                                      <p:tavLst>
                                        <p:tav tm="0">
                                          <p:val>
                                            <p:strVal val="#ppt_x"/>
                                          </p:val>
                                        </p:tav>
                                        <p:tav tm="100000">
                                          <p:val>
                                            <p:strVal val="#ppt_x"/>
                                          </p:val>
                                        </p:tav>
                                      </p:tavLst>
                                    </p:anim>
                                    <p:anim calcmode="lin" valueType="num">
                                      <p:cBhvr>
                                        <p:cTn id="6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1000"/>
                                        <p:tgtEl>
                                          <p:spTgt spid="26"/>
                                        </p:tgtEl>
                                      </p:cBhvr>
                                    </p:animEffect>
                                    <p:anim calcmode="lin" valueType="num">
                                      <p:cBhvr>
                                        <p:cTn id="79" dur="1000" fill="hold"/>
                                        <p:tgtEl>
                                          <p:spTgt spid="26"/>
                                        </p:tgtEl>
                                        <p:attrNameLst>
                                          <p:attrName>ppt_x</p:attrName>
                                        </p:attrNameLst>
                                      </p:cBhvr>
                                      <p:tavLst>
                                        <p:tav tm="0">
                                          <p:val>
                                            <p:strVal val="#ppt_x"/>
                                          </p:val>
                                        </p:tav>
                                        <p:tav tm="100000">
                                          <p:val>
                                            <p:strVal val="#ppt_x"/>
                                          </p:val>
                                        </p:tav>
                                      </p:tavLst>
                                    </p:anim>
                                    <p:anim calcmode="lin" valueType="num">
                                      <p:cBhvr>
                                        <p:cTn id="80" dur="1000" fill="hold"/>
                                        <p:tgtEl>
                                          <p:spTgt spid="26"/>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1000"/>
                                        <p:tgtEl>
                                          <p:spTgt spid="18"/>
                                        </p:tgtEl>
                                      </p:cBhvr>
                                    </p:animEffect>
                                    <p:anim calcmode="lin" valueType="num">
                                      <p:cBhvr>
                                        <p:cTn id="84" dur="1000" fill="hold"/>
                                        <p:tgtEl>
                                          <p:spTgt spid="18"/>
                                        </p:tgtEl>
                                        <p:attrNameLst>
                                          <p:attrName>ppt_x</p:attrName>
                                        </p:attrNameLst>
                                      </p:cBhvr>
                                      <p:tavLst>
                                        <p:tav tm="0">
                                          <p:val>
                                            <p:strVal val="#ppt_x"/>
                                          </p:val>
                                        </p:tav>
                                        <p:tav tm="100000">
                                          <p:val>
                                            <p:strVal val="#ppt_x"/>
                                          </p:val>
                                        </p:tav>
                                      </p:tavLst>
                                    </p:anim>
                                    <p:anim calcmode="lin" valueType="num">
                                      <p:cBhvr>
                                        <p:cTn id="85" dur="1000" fill="hold"/>
                                        <p:tgtEl>
                                          <p:spTgt spid="18"/>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7" presetClass="entr"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1000"/>
                                        <p:tgtEl>
                                          <p:spTgt spid="20"/>
                                        </p:tgtEl>
                                      </p:cBhvr>
                                    </p:animEffect>
                                    <p:anim calcmode="lin" valueType="num">
                                      <p:cBhvr>
                                        <p:cTn id="96" dur="1000" fill="hold"/>
                                        <p:tgtEl>
                                          <p:spTgt spid="20"/>
                                        </p:tgtEl>
                                        <p:attrNameLst>
                                          <p:attrName>ppt_x</p:attrName>
                                        </p:attrNameLst>
                                      </p:cBhvr>
                                      <p:tavLst>
                                        <p:tav tm="0">
                                          <p:val>
                                            <p:strVal val="#ppt_x"/>
                                          </p:val>
                                        </p:tav>
                                        <p:tav tm="100000">
                                          <p:val>
                                            <p:strVal val="#ppt_x"/>
                                          </p:val>
                                        </p:tav>
                                      </p:tavLst>
                                    </p:anim>
                                    <p:anim calcmode="lin" valueType="num">
                                      <p:cBhvr>
                                        <p:cTn id="97" dur="1000" fill="hold"/>
                                        <p:tgtEl>
                                          <p:spTgt spid="20"/>
                                        </p:tgtEl>
                                        <p:attrNameLst>
                                          <p:attrName>ppt_y</p:attrName>
                                        </p:attrNameLst>
                                      </p:cBhvr>
                                      <p:tavLst>
                                        <p:tav tm="0">
                                          <p:val>
                                            <p:strVal val="#ppt_y-.1"/>
                                          </p:val>
                                        </p:tav>
                                        <p:tav tm="100000">
                                          <p:val>
                                            <p:strVal val="#ppt_y"/>
                                          </p:val>
                                        </p:tav>
                                      </p:tavLst>
                                    </p:anim>
                                  </p:childTnLst>
                                </p:cTn>
                              </p:par>
                              <p:par>
                                <p:cTn id="98" presetID="47" presetClass="entr" presetSubtype="0"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1000"/>
                                        <p:tgtEl>
                                          <p:spTgt spid="27"/>
                                        </p:tgtEl>
                                      </p:cBhvr>
                                    </p:animEffect>
                                    <p:anim calcmode="lin" valueType="num">
                                      <p:cBhvr>
                                        <p:cTn id="101" dur="1000" fill="hold"/>
                                        <p:tgtEl>
                                          <p:spTgt spid="27"/>
                                        </p:tgtEl>
                                        <p:attrNameLst>
                                          <p:attrName>ppt_x</p:attrName>
                                        </p:attrNameLst>
                                      </p:cBhvr>
                                      <p:tavLst>
                                        <p:tav tm="0">
                                          <p:val>
                                            <p:strVal val="#ppt_x"/>
                                          </p:val>
                                        </p:tav>
                                        <p:tav tm="100000">
                                          <p:val>
                                            <p:strVal val="#ppt_x"/>
                                          </p:val>
                                        </p:tav>
                                      </p:tavLst>
                                    </p:anim>
                                    <p:anim calcmode="lin" valueType="num">
                                      <p:cBhvr>
                                        <p:cTn id="102" dur="1000" fill="hold"/>
                                        <p:tgtEl>
                                          <p:spTgt spid="27"/>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fade">
                                      <p:cBhvr>
                                        <p:cTn id="105" dur="1000"/>
                                        <p:tgtEl>
                                          <p:spTgt spid="22"/>
                                        </p:tgtEl>
                                      </p:cBhvr>
                                    </p:animEffect>
                                    <p:anim calcmode="lin" valueType="num">
                                      <p:cBhvr>
                                        <p:cTn id="106" dur="1000" fill="hold"/>
                                        <p:tgtEl>
                                          <p:spTgt spid="22"/>
                                        </p:tgtEl>
                                        <p:attrNameLst>
                                          <p:attrName>ppt_x</p:attrName>
                                        </p:attrNameLst>
                                      </p:cBhvr>
                                      <p:tavLst>
                                        <p:tav tm="0">
                                          <p:val>
                                            <p:strVal val="#ppt_x"/>
                                          </p:val>
                                        </p:tav>
                                        <p:tav tm="100000">
                                          <p:val>
                                            <p:strVal val="#ppt_x"/>
                                          </p:val>
                                        </p:tav>
                                      </p:tavLst>
                                    </p:anim>
                                    <p:anim calcmode="lin" valueType="num">
                                      <p:cBhvr>
                                        <p:cTn id="107" dur="1000" fill="hold"/>
                                        <p:tgtEl>
                                          <p:spTgt spid="22"/>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1000"/>
                                        <p:tgtEl>
                                          <p:spTgt spid="37"/>
                                        </p:tgtEl>
                                      </p:cBhvr>
                                    </p:animEffect>
                                    <p:anim calcmode="lin" valueType="num">
                                      <p:cBhvr>
                                        <p:cTn id="111" dur="1000" fill="hold"/>
                                        <p:tgtEl>
                                          <p:spTgt spid="37"/>
                                        </p:tgtEl>
                                        <p:attrNameLst>
                                          <p:attrName>ppt_x</p:attrName>
                                        </p:attrNameLst>
                                      </p:cBhvr>
                                      <p:tavLst>
                                        <p:tav tm="0">
                                          <p:val>
                                            <p:strVal val="#ppt_x"/>
                                          </p:val>
                                        </p:tav>
                                        <p:tav tm="100000">
                                          <p:val>
                                            <p:strVal val="#ppt_x"/>
                                          </p:val>
                                        </p:tav>
                                      </p:tavLst>
                                    </p:anim>
                                    <p:anim calcmode="lin" valueType="num">
                                      <p:cBhvr>
                                        <p:cTn id="11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2" grpId="0" animBg="1"/>
      <p:bldP spid="14" grpId="0" animBg="1"/>
      <p:bldP spid="16" grpId="0" animBg="1"/>
      <p:bldP spid="18" grpId="0" animBg="1"/>
      <p:bldP spid="20" grpId="0" animBg="1"/>
      <p:bldP spid="22" grpId="0" animBg="1"/>
      <p:bldP spid="23" grpId="0" animBg="1"/>
      <p:bldP spid="24" grpId="0" animBg="1"/>
      <p:bldP spid="25"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260911" y="891970"/>
            <a:ext cx="3478169" cy="3477875"/>
          </a:xfrm>
          <a:prstGeom prst="rect">
            <a:avLst/>
          </a:prstGeom>
        </p:spPr>
        <p:txBody>
          <a:bodyPr wrap="square">
            <a:spAutoFit/>
          </a:bodyPr>
          <a:lstStyle/>
          <a:p>
            <a:r>
              <a:rPr lang="en-US" sz="2000" dirty="0">
                <a:solidFill>
                  <a:schemeClr val="bg1"/>
                </a:solidFill>
              </a:rPr>
              <a:t>Many Jews refused to listen to Jesus because they believed He was not obeying the Mosaic law, which over the centuries had become corrupted. </a:t>
            </a:r>
          </a:p>
          <a:p>
            <a:endParaRPr lang="en-US" sz="2000" dirty="0">
              <a:solidFill>
                <a:schemeClr val="bg1"/>
              </a:solidFill>
            </a:endParaRPr>
          </a:p>
          <a:p>
            <a:r>
              <a:rPr lang="en-US" sz="2000" dirty="0">
                <a:solidFill>
                  <a:schemeClr val="bg1"/>
                </a:solidFill>
              </a:rPr>
              <a:t>They were angry with Him because He had healed a man on the Sabbath day, which was not allowed by the Mosaic law of that time. </a:t>
            </a:r>
          </a:p>
        </p:txBody>
      </p:sp>
      <p:sp>
        <p:nvSpPr>
          <p:cNvPr id="8" name="TextBox 7"/>
          <p:cNvSpPr txBox="1"/>
          <p:nvPr/>
        </p:nvSpPr>
        <p:spPr>
          <a:xfrm>
            <a:off x="0" y="6485490"/>
            <a:ext cx="2817089" cy="369332"/>
          </a:xfrm>
          <a:prstGeom prst="rect">
            <a:avLst/>
          </a:prstGeom>
          <a:noFill/>
        </p:spPr>
        <p:txBody>
          <a:bodyPr wrap="square" rtlCol="0">
            <a:spAutoFit/>
          </a:bodyPr>
          <a:lstStyle/>
          <a:p>
            <a:r>
              <a:rPr lang="en-US" dirty="0">
                <a:solidFill>
                  <a:schemeClr val="bg1"/>
                </a:solidFill>
              </a:rPr>
              <a:t>John 7:21-23; 30-34</a:t>
            </a:r>
          </a:p>
        </p:txBody>
      </p:sp>
      <p:sp>
        <p:nvSpPr>
          <p:cNvPr id="9" name="Rectangle 8"/>
          <p:cNvSpPr/>
          <p:nvPr/>
        </p:nvSpPr>
        <p:spPr>
          <a:xfrm>
            <a:off x="636761" y="89792"/>
            <a:ext cx="10987890" cy="923330"/>
          </a:xfrm>
          <a:prstGeom prst="rect">
            <a:avLst/>
          </a:prstGeom>
        </p:spPr>
        <p:txBody>
          <a:bodyPr wrap="square">
            <a:spAutoFit/>
          </a:bodyPr>
          <a:lstStyle/>
          <a:p>
            <a:pPr algn="ctr"/>
            <a:r>
              <a:rPr lang="en-US" sz="5400" dirty="0">
                <a:solidFill>
                  <a:schemeClr val="bg1"/>
                </a:solidFill>
                <a:latin typeface="Elephant" panose="02020904090505020303" pitchFamily="18" charset="0"/>
              </a:rPr>
              <a:t>Unbelief</a:t>
            </a:r>
            <a:endParaRPr lang="en-US" sz="5400" dirty="0">
              <a:latin typeface="Elephant" panose="02020904090505020303" pitchFamily="18" charset="0"/>
            </a:endParaRPr>
          </a:p>
        </p:txBody>
      </p:sp>
      <p:sp>
        <p:nvSpPr>
          <p:cNvPr id="10" name="TextBox 9"/>
          <p:cNvSpPr txBox="1"/>
          <p:nvPr/>
        </p:nvSpPr>
        <p:spPr>
          <a:xfrm>
            <a:off x="11003820" y="6449295"/>
            <a:ext cx="1110478" cy="369332"/>
          </a:xfrm>
          <a:prstGeom prst="rect">
            <a:avLst/>
          </a:prstGeom>
          <a:noFill/>
        </p:spPr>
        <p:txBody>
          <a:bodyPr wrap="square" rtlCol="0">
            <a:spAutoFit/>
          </a:bodyPr>
          <a:lstStyle/>
          <a:p>
            <a:pPr algn="r"/>
            <a:r>
              <a:rPr lang="en-US" dirty="0">
                <a:solidFill>
                  <a:schemeClr val="bg1"/>
                </a:solidFill>
              </a:rPr>
              <a:t>(1)</a:t>
            </a:r>
          </a:p>
        </p:txBody>
      </p:sp>
      <p:grpSp>
        <p:nvGrpSpPr>
          <p:cNvPr id="11" name="Group 10"/>
          <p:cNvGrpSpPr/>
          <p:nvPr/>
        </p:nvGrpSpPr>
        <p:grpSpPr>
          <a:xfrm>
            <a:off x="4908488" y="1499210"/>
            <a:ext cx="2444436" cy="2408222"/>
            <a:chOff x="4581053" y="1883121"/>
            <a:chExt cx="2444436" cy="2408222"/>
          </a:xfrm>
        </p:grpSpPr>
        <p:sp>
          <p:nvSpPr>
            <p:cNvPr id="7" name="Quad Arrow 6"/>
            <p:cNvSpPr/>
            <p:nvPr/>
          </p:nvSpPr>
          <p:spPr>
            <a:xfrm>
              <a:off x="4581053" y="1883121"/>
              <a:ext cx="2444436" cy="2408222"/>
            </a:xfrm>
            <a:prstGeom prst="quadArrow">
              <a:avLst>
                <a:gd name="adj1" fmla="val 44304"/>
                <a:gd name="adj2" fmla="val 22500"/>
                <a:gd name="adj3" fmla="val 2250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879819" y="2348568"/>
              <a:ext cx="1973654" cy="1477328"/>
            </a:xfrm>
            <a:prstGeom prst="rect">
              <a:avLst/>
            </a:prstGeom>
          </p:spPr>
          <p:txBody>
            <a:bodyPr wrap="square">
              <a:spAutoFit/>
            </a:bodyPr>
            <a:lstStyle/>
            <a:p>
              <a:pPr algn="ctr"/>
              <a:r>
                <a:rPr lang="en-US" dirty="0">
                  <a:solidFill>
                    <a:schemeClr val="bg1"/>
                  </a:solidFill>
                  <a:latin typeface="Abadi" panose="020B0604020104020204" pitchFamily="34" charset="0"/>
                </a:rPr>
                <a:t>“Judge not </a:t>
              </a:r>
              <a:r>
                <a:rPr lang="en-US" dirty="0">
                  <a:solidFill>
                    <a:schemeClr val="bg1"/>
                  </a:solidFill>
                </a:rPr>
                <a:t>according</a:t>
              </a:r>
              <a:r>
                <a:rPr lang="en-US" dirty="0">
                  <a:solidFill>
                    <a:schemeClr val="bg1"/>
                  </a:solidFill>
                  <a:latin typeface="Abadi" panose="020B0604020104020204" pitchFamily="34" charset="0"/>
                </a:rPr>
                <a:t> to </a:t>
              </a:r>
              <a:r>
                <a:rPr lang="en-US" i="1" dirty="0">
                  <a:solidFill>
                    <a:schemeClr val="bg1"/>
                  </a:solidFill>
                  <a:latin typeface="Abadi" panose="020B0604020104020204" pitchFamily="34" charset="0"/>
                </a:rPr>
                <a:t>your traditions,</a:t>
              </a:r>
              <a:r>
                <a:rPr lang="en-US" dirty="0">
                  <a:solidFill>
                    <a:schemeClr val="bg1"/>
                  </a:solidFill>
                  <a:latin typeface="Abadi" panose="020B0604020104020204" pitchFamily="34" charset="0"/>
                </a:rPr>
                <a:t> but judge righteous judgment”</a:t>
              </a:r>
              <a:endParaRPr lang="en-US" dirty="0">
                <a:solidFill>
                  <a:schemeClr val="bg1"/>
                </a:solidFill>
              </a:endParaRPr>
            </a:p>
          </p:txBody>
        </p:sp>
      </p:grpSp>
      <p:sp>
        <p:nvSpPr>
          <p:cNvPr id="12" name="Rectangle 11"/>
          <p:cNvSpPr/>
          <p:nvPr/>
        </p:nvSpPr>
        <p:spPr>
          <a:xfrm>
            <a:off x="3545941" y="922680"/>
            <a:ext cx="6096000" cy="646331"/>
          </a:xfrm>
          <a:prstGeom prst="rect">
            <a:avLst/>
          </a:prstGeom>
        </p:spPr>
        <p:txBody>
          <a:bodyPr>
            <a:spAutoFit/>
          </a:bodyPr>
          <a:lstStyle/>
          <a:p>
            <a:pPr algn="ctr"/>
            <a:r>
              <a:rPr lang="en-US" dirty="0">
                <a:solidFill>
                  <a:srgbClr val="FFFF00"/>
                </a:solidFill>
                <a:latin typeface="Abadi" panose="020B0604020104020204" pitchFamily="34" charset="0"/>
              </a:rPr>
              <a:t>At times, we may need to abandon certain traditions in order to keep the laws of God.</a:t>
            </a:r>
            <a:endParaRPr lang="en-US" dirty="0">
              <a:solidFill>
                <a:srgbClr val="FFFF00"/>
              </a:solidFill>
            </a:endParaRPr>
          </a:p>
        </p:txBody>
      </p:sp>
      <p:sp>
        <p:nvSpPr>
          <p:cNvPr id="13" name="Rectangle 12"/>
          <p:cNvSpPr/>
          <p:nvPr/>
        </p:nvSpPr>
        <p:spPr>
          <a:xfrm>
            <a:off x="7725792" y="3722690"/>
            <a:ext cx="4316993" cy="1754326"/>
          </a:xfrm>
          <a:prstGeom prst="rect">
            <a:avLst/>
          </a:prstGeom>
        </p:spPr>
        <p:txBody>
          <a:bodyPr wrap="square">
            <a:spAutoFit/>
          </a:bodyPr>
          <a:lstStyle/>
          <a:p>
            <a:r>
              <a:rPr lang="en-US" dirty="0">
                <a:solidFill>
                  <a:schemeClr val="bg1"/>
                </a:solidFill>
                <a:latin typeface="Abadi" panose="020B0604020104020204" pitchFamily="34" charset="0"/>
              </a:rPr>
              <a:t>Some people heard the Savior’s teachings and believed that He was the Messiah.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The Pharisees, knowing that Jesus was helping the Jews to see the truth, sent officers to arrest Him.</a:t>
            </a:r>
            <a:endParaRPr lang="en-US" dirty="0">
              <a:solidFill>
                <a:schemeClr val="bg1"/>
              </a:solidFill>
            </a:endParaRPr>
          </a:p>
        </p:txBody>
      </p:sp>
      <p:sp>
        <p:nvSpPr>
          <p:cNvPr id="14" name="Rectangle 13"/>
          <p:cNvSpPr/>
          <p:nvPr/>
        </p:nvSpPr>
        <p:spPr>
          <a:xfrm>
            <a:off x="3714938" y="6101015"/>
            <a:ext cx="6096000" cy="646331"/>
          </a:xfrm>
          <a:prstGeom prst="rect">
            <a:avLst/>
          </a:prstGeom>
        </p:spPr>
        <p:txBody>
          <a:bodyPr>
            <a:spAutoFit/>
          </a:bodyPr>
          <a:lstStyle/>
          <a:p>
            <a:r>
              <a:rPr lang="en-US" dirty="0">
                <a:solidFill>
                  <a:srgbClr val="FFFF00"/>
                </a:solidFill>
                <a:latin typeface="Abadi" panose="020B0604020104020204" pitchFamily="34" charset="0"/>
              </a:rPr>
              <a:t> Jesus told them that soon they would seek Him but not find Him, for </a:t>
            </a:r>
            <a:r>
              <a:rPr lang="en-US" i="1" dirty="0">
                <a:solidFill>
                  <a:srgbClr val="FFFF00"/>
                </a:solidFill>
                <a:latin typeface="Abadi" panose="020B0604020104020204" pitchFamily="34" charset="0"/>
              </a:rPr>
              <a:t>“where I am, thither ye cannot come” </a:t>
            </a:r>
            <a:endParaRPr lang="en-US" i="1" dirty="0">
              <a:solidFill>
                <a:srgbClr val="FFFF00"/>
              </a:solidFill>
            </a:endParaRPr>
          </a:p>
        </p:txBody>
      </p:sp>
      <p:pic>
        <p:nvPicPr>
          <p:cNvPr id="10246" name="Picture 6" descr="Image result for jesus teachers in tem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051" y="3975218"/>
            <a:ext cx="4095718" cy="2047859"/>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result for jewish ancient peo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2974" y="1396558"/>
            <a:ext cx="3116341" cy="218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90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0248"/>
                                        </p:tgtEl>
                                        <p:attrNameLst>
                                          <p:attrName>style.visibility</p:attrName>
                                        </p:attrNameLst>
                                      </p:cBhvr>
                                      <p:to>
                                        <p:strVal val="visible"/>
                                      </p:to>
                                    </p:set>
                                    <p:animEffect transition="in" filter="fade">
                                      <p:cBhvr>
                                        <p:cTn id="27" dur="500"/>
                                        <p:tgtEl>
                                          <p:spTgt spid="1024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A14F4A46-12A7-430A-8AA5-A8F3C1C78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2862322"/>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Divinity of Christ</a:t>
            </a:r>
          </a:p>
          <a:p>
            <a:pPr algn="ctr"/>
            <a:endParaRPr lang="en-US" sz="6000" dirty="0">
              <a:solidFill>
                <a:schemeClr val="bg1"/>
              </a:solidFill>
              <a:latin typeface="Elephant" panose="02020904090505020303" pitchFamily="18" charset="0"/>
            </a:endParaRPr>
          </a:p>
          <a:p>
            <a:pPr algn="ctr"/>
            <a:r>
              <a:rPr lang="en-US" sz="6000" dirty="0">
                <a:solidFill>
                  <a:schemeClr val="bg1"/>
                </a:solidFill>
                <a:latin typeface="Elephant" panose="02020904090505020303" pitchFamily="18" charset="0"/>
              </a:rPr>
              <a:t>John 7</a:t>
            </a:r>
            <a:endParaRPr lang="en-US" sz="4400" dirty="0">
              <a:solidFill>
                <a:schemeClr val="bg1"/>
              </a:solidFill>
              <a:latin typeface="Elephant" panose="02020904090505020303" pitchFamily="18" charset="0"/>
            </a:endParaRPr>
          </a:p>
        </p:txBody>
      </p:sp>
      <p:pic>
        <p:nvPicPr>
          <p:cNvPr id="8" name="Picture 7" descr="http://www3.telus.net/public/kstam/en/images/tabernacles.gif"/>
          <p:cNvPicPr>
            <a:picLocks noChangeAspect="1" noChangeArrowheads="1"/>
          </p:cNvPicPr>
          <p:nvPr/>
        </p:nvPicPr>
        <p:blipFill rotWithShape="1">
          <a:blip r:embed="rId3" cstate="print"/>
          <a:srcRect l="21212" t="12299" r="24242" b="13904"/>
          <a:stretch/>
        </p:blipFill>
        <p:spPr bwMode="auto">
          <a:xfrm>
            <a:off x="1591147" y="2774806"/>
            <a:ext cx="1978264" cy="19782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ight Arrow 2"/>
          <p:cNvSpPr/>
          <p:nvPr/>
        </p:nvSpPr>
        <p:spPr>
          <a:xfrm rot="17054334">
            <a:off x="1906353" y="4887527"/>
            <a:ext cx="629216" cy="3058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39912" y="5383039"/>
            <a:ext cx="1611517" cy="646331"/>
          </a:xfrm>
          <a:prstGeom prst="rect">
            <a:avLst/>
          </a:prstGeom>
          <a:solidFill>
            <a:srgbClr val="FFC000"/>
          </a:solidFill>
          <a:ln>
            <a:solidFill>
              <a:schemeClr val="tx1"/>
            </a:solidFill>
          </a:ln>
        </p:spPr>
        <p:txBody>
          <a:bodyPr wrap="square" rtlCol="0">
            <a:spAutoFit/>
          </a:bodyPr>
          <a:lstStyle/>
          <a:p>
            <a:pPr algn="ctr"/>
            <a:r>
              <a:rPr lang="en-US" dirty="0"/>
              <a:t>Feast of the Tabernacles</a:t>
            </a:r>
          </a:p>
        </p:txBody>
      </p:sp>
      <p:grpSp>
        <p:nvGrpSpPr>
          <p:cNvPr id="56" name="Group 55">
            <a:extLst>
              <a:ext uri="{FF2B5EF4-FFF2-40B4-BE49-F238E27FC236}">
                <a16:creationId xmlns:a16="http://schemas.microsoft.com/office/drawing/2014/main" id="{F9431358-C6B1-46F1-8228-2B5B8294D752}"/>
              </a:ext>
            </a:extLst>
          </p:cNvPr>
          <p:cNvGrpSpPr/>
          <p:nvPr/>
        </p:nvGrpSpPr>
        <p:grpSpPr>
          <a:xfrm>
            <a:off x="8885563" y="2537744"/>
            <a:ext cx="1460669" cy="3320288"/>
            <a:chOff x="1519855" y="349452"/>
            <a:chExt cx="2655905" cy="6159097"/>
          </a:xfrm>
        </p:grpSpPr>
        <p:sp>
          <p:nvSpPr>
            <p:cNvPr id="57" name="Freeform: Shape 56">
              <a:extLst>
                <a:ext uri="{FF2B5EF4-FFF2-40B4-BE49-F238E27FC236}">
                  <a16:creationId xmlns:a16="http://schemas.microsoft.com/office/drawing/2014/main" id="{1AD1D63D-92FD-4B64-8438-52ACCB76618C}"/>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8" name="Oval 57">
              <a:extLst>
                <a:ext uri="{FF2B5EF4-FFF2-40B4-BE49-F238E27FC236}">
                  <a16:creationId xmlns:a16="http://schemas.microsoft.com/office/drawing/2014/main" id="{B57A2377-24BC-4321-8526-DD492A11CE11}"/>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56055972-C542-4BA7-BE95-9521621D7798}"/>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D2342641-1AD5-43B2-9A41-5031624F60CA}"/>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01C1005-3DCF-4506-A7DC-76B66116DF22}"/>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6ECCD35F-0F35-4B1F-AD38-2C59E33096C7}"/>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D5A0D714-D85A-4279-AFB2-8CCAE9D7B5B9}"/>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1EA75D6-FAE4-495F-AA34-3F725E91E1E8}"/>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10">
              <a:extLst>
                <a:ext uri="{FF2B5EF4-FFF2-40B4-BE49-F238E27FC236}">
                  <a16:creationId xmlns:a16="http://schemas.microsoft.com/office/drawing/2014/main" id="{C9431D3C-6081-4782-B5F5-DD31966EE57E}"/>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11">
              <a:extLst>
                <a:ext uri="{FF2B5EF4-FFF2-40B4-BE49-F238E27FC236}">
                  <a16:creationId xmlns:a16="http://schemas.microsoft.com/office/drawing/2014/main" id="{D58E0237-F8D6-4A3E-8D4C-CBE382CCD435}"/>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12">
              <a:extLst>
                <a:ext uri="{FF2B5EF4-FFF2-40B4-BE49-F238E27FC236}">
                  <a16:creationId xmlns:a16="http://schemas.microsoft.com/office/drawing/2014/main" id="{F533D907-4A03-4140-BAE0-1E13CD7D8833}"/>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2E8774C-87DA-4B60-9905-671E442D5CDA}"/>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5">
              <a:extLst>
                <a:ext uri="{FF2B5EF4-FFF2-40B4-BE49-F238E27FC236}">
                  <a16:creationId xmlns:a16="http://schemas.microsoft.com/office/drawing/2014/main" id="{4400C3E9-AC0F-49A6-B135-A2C190A20486}"/>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907AE2FE-2CF6-4EC6-9183-770C6DF5D8D9}"/>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8F975D94-7644-46BC-922D-1EF7694E38C5}"/>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9A0E06FA-F027-4E5A-B425-4148EF7A51C9}"/>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5E065761-88A5-498A-84FF-77A67FAEC649}"/>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74" name="Oval 73">
              <a:extLst>
                <a:ext uri="{FF2B5EF4-FFF2-40B4-BE49-F238E27FC236}">
                  <a16:creationId xmlns:a16="http://schemas.microsoft.com/office/drawing/2014/main" id="{21DE00FD-E8C9-4610-AE99-B045B57EB9EA}"/>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09FDBBA9-6C11-4795-8146-AFB19365E47D}"/>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76" name="Oval 75">
              <a:extLst>
                <a:ext uri="{FF2B5EF4-FFF2-40B4-BE49-F238E27FC236}">
                  <a16:creationId xmlns:a16="http://schemas.microsoft.com/office/drawing/2014/main" id="{9576B5AA-04E1-41DA-964D-99A4B04BE980}"/>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9E4F4607-6F00-433F-94EA-3B2C02B22C35}"/>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A9AC57D4-910F-5362-61FE-CCEBE2BAFCAE}"/>
              </a:ext>
            </a:extLst>
          </p:cNvPr>
          <p:cNvGrpSpPr/>
          <p:nvPr/>
        </p:nvGrpSpPr>
        <p:grpSpPr>
          <a:xfrm>
            <a:off x="4529272" y="3913537"/>
            <a:ext cx="3106912" cy="2162719"/>
            <a:chOff x="1524002" y="1981200"/>
            <a:chExt cx="4652681" cy="3238727"/>
          </a:xfrm>
        </p:grpSpPr>
        <p:sp>
          <p:nvSpPr>
            <p:cNvPr id="7" name="Rectangle 6">
              <a:extLst>
                <a:ext uri="{FF2B5EF4-FFF2-40B4-BE49-F238E27FC236}">
                  <a16:creationId xmlns:a16="http://schemas.microsoft.com/office/drawing/2014/main" id="{47F64D52-FF63-9474-3B9F-B71EAF5C2989}"/>
                </a:ext>
              </a:extLst>
            </p:cNvPr>
            <p:cNvSpPr/>
            <p:nvPr/>
          </p:nvSpPr>
          <p:spPr>
            <a:xfrm>
              <a:off x="2002491" y="2338668"/>
              <a:ext cx="273424" cy="2870948"/>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DF0408-80D6-59E9-2268-920644765DFC}"/>
                </a:ext>
              </a:extLst>
            </p:cNvPr>
            <p:cNvSpPr/>
            <p:nvPr/>
          </p:nvSpPr>
          <p:spPr>
            <a:xfrm>
              <a:off x="2891118" y="2817160"/>
              <a:ext cx="273424" cy="1913965"/>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2A059A-9A99-5DDE-4524-8B3082ED8F57}"/>
                </a:ext>
              </a:extLst>
            </p:cNvPr>
            <p:cNvSpPr/>
            <p:nvPr/>
          </p:nvSpPr>
          <p:spPr>
            <a:xfrm>
              <a:off x="5420285" y="2338668"/>
              <a:ext cx="273424" cy="2802592"/>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4639C8-6A60-E066-5D13-7EF8E2B1E90C}"/>
                </a:ext>
              </a:extLst>
            </p:cNvPr>
            <p:cNvSpPr/>
            <p:nvPr/>
          </p:nvSpPr>
          <p:spPr>
            <a:xfrm>
              <a:off x="4531659" y="2817160"/>
              <a:ext cx="273424" cy="1913965"/>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9BE100-8A12-B7CA-EDD5-221A7AE287E7}"/>
                </a:ext>
              </a:extLst>
            </p:cNvPr>
            <p:cNvSpPr/>
            <p:nvPr/>
          </p:nvSpPr>
          <p:spPr>
            <a:xfrm rot="16200000">
              <a:off x="3653678" y="703169"/>
              <a:ext cx="457200" cy="3622862"/>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2FEA8E3-2A84-B870-7D73-66DAED5C7C08}"/>
                </a:ext>
              </a:extLst>
            </p:cNvPr>
            <p:cNvSpPr/>
            <p:nvPr/>
          </p:nvSpPr>
          <p:spPr>
            <a:xfrm rot="16200000">
              <a:off x="3745566" y="1620931"/>
              <a:ext cx="205068" cy="2460812"/>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34">
              <a:extLst>
                <a:ext uri="{FF2B5EF4-FFF2-40B4-BE49-F238E27FC236}">
                  <a16:creationId xmlns:a16="http://schemas.microsoft.com/office/drawing/2014/main" id="{48294DA5-6C1C-C9E4-3AE5-F4934440FA5C}"/>
                </a:ext>
              </a:extLst>
            </p:cNvPr>
            <p:cNvGrpSpPr/>
            <p:nvPr/>
          </p:nvGrpSpPr>
          <p:grpSpPr>
            <a:xfrm rot="5400000">
              <a:off x="2856941" y="869016"/>
              <a:ext cx="615203" cy="3281082"/>
              <a:chOff x="1066800" y="3124200"/>
              <a:chExt cx="990600" cy="3429000"/>
            </a:xfrm>
          </p:grpSpPr>
          <p:sp>
            <p:nvSpPr>
              <p:cNvPr id="23" name="Moon 22">
                <a:extLst>
                  <a:ext uri="{FF2B5EF4-FFF2-40B4-BE49-F238E27FC236}">
                    <a16:creationId xmlns:a16="http://schemas.microsoft.com/office/drawing/2014/main" id="{23B793F7-0408-E1EB-CAEC-8595C85A3AF7}"/>
                  </a:ext>
                </a:extLst>
              </p:cNvPr>
              <p:cNvSpPr/>
              <p:nvPr/>
            </p:nvSpPr>
            <p:spPr>
              <a:xfrm>
                <a:off x="1295401" y="3505199"/>
                <a:ext cx="397520" cy="228600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a:extLst>
                  <a:ext uri="{FF2B5EF4-FFF2-40B4-BE49-F238E27FC236}">
                    <a16:creationId xmlns:a16="http://schemas.microsoft.com/office/drawing/2014/main" id="{B4E79D6E-3917-7614-4AAC-141CA0364350}"/>
                  </a:ext>
                </a:extLst>
              </p:cNvPr>
              <p:cNvSpPr/>
              <p:nvPr/>
            </p:nvSpPr>
            <p:spPr>
              <a:xfrm>
                <a:off x="1600200" y="3962400"/>
                <a:ext cx="381000" cy="228600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a:extLst>
                  <a:ext uri="{FF2B5EF4-FFF2-40B4-BE49-F238E27FC236}">
                    <a16:creationId xmlns:a16="http://schemas.microsoft.com/office/drawing/2014/main" id="{9FF3375B-C978-6E30-FB26-31B31EA9C14C}"/>
                  </a:ext>
                </a:extLst>
              </p:cNvPr>
              <p:cNvSpPr/>
              <p:nvPr/>
            </p:nvSpPr>
            <p:spPr>
              <a:xfrm>
                <a:off x="1066800" y="4267200"/>
                <a:ext cx="381000" cy="228600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a:extLst>
                  <a:ext uri="{FF2B5EF4-FFF2-40B4-BE49-F238E27FC236}">
                    <a16:creationId xmlns:a16="http://schemas.microsoft.com/office/drawing/2014/main" id="{E82294E3-DFD8-51A7-C6C1-646C40F439F8}"/>
                  </a:ext>
                </a:extLst>
              </p:cNvPr>
              <p:cNvSpPr/>
              <p:nvPr/>
            </p:nvSpPr>
            <p:spPr>
              <a:xfrm>
                <a:off x="1676400" y="3124200"/>
                <a:ext cx="381000" cy="228600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35">
              <a:extLst>
                <a:ext uri="{FF2B5EF4-FFF2-40B4-BE49-F238E27FC236}">
                  <a16:creationId xmlns:a16="http://schemas.microsoft.com/office/drawing/2014/main" id="{BBD1BC46-F2F7-8FC9-0DD7-1E2D5B5C9D12}"/>
                </a:ext>
              </a:extLst>
            </p:cNvPr>
            <p:cNvGrpSpPr/>
            <p:nvPr/>
          </p:nvGrpSpPr>
          <p:grpSpPr>
            <a:xfrm rot="5400000">
              <a:off x="4228540" y="648261"/>
              <a:ext cx="615203" cy="3281082"/>
              <a:chOff x="1066800" y="3124200"/>
              <a:chExt cx="990600" cy="3429000"/>
            </a:xfrm>
          </p:grpSpPr>
          <p:sp>
            <p:nvSpPr>
              <p:cNvPr id="19" name="Moon 18">
                <a:extLst>
                  <a:ext uri="{FF2B5EF4-FFF2-40B4-BE49-F238E27FC236}">
                    <a16:creationId xmlns:a16="http://schemas.microsoft.com/office/drawing/2014/main" id="{F33017F4-1247-BBA1-6829-5A5AE977983A}"/>
                  </a:ext>
                </a:extLst>
              </p:cNvPr>
              <p:cNvSpPr/>
              <p:nvPr/>
            </p:nvSpPr>
            <p:spPr>
              <a:xfrm>
                <a:off x="1295400" y="3505200"/>
                <a:ext cx="381000" cy="228600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9">
                <a:extLst>
                  <a:ext uri="{FF2B5EF4-FFF2-40B4-BE49-F238E27FC236}">
                    <a16:creationId xmlns:a16="http://schemas.microsoft.com/office/drawing/2014/main" id="{69955CF4-6300-8372-C940-AEC8146FB91A}"/>
                  </a:ext>
                </a:extLst>
              </p:cNvPr>
              <p:cNvSpPr/>
              <p:nvPr/>
            </p:nvSpPr>
            <p:spPr>
              <a:xfrm>
                <a:off x="1600200" y="3962400"/>
                <a:ext cx="381000" cy="228600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a:extLst>
                  <a:ext uri="{FF2B5EF4-FFF2-40B4-BE49-F238E27FC236}">
                    <a16:creationId xmlns:a16="http://schemas.microsoft.com/office/drawing/2014/main" id="{DBB6200C-6E50-E0DD-3FA0-A7359DBB65C8}"/>
                  </a:ext>
                </a:extLst>
              </p:cNvPr>
              <p:cNvSpPr/>
              <p:nvPr/>
            </p:nvSpPr>
            <p:spPr>
              <a:xfrm>
                <a:off x="1066800" y="4267200"/>
                <a:ext cx="381000" cy="228600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oon 21">
                <a:extLst>
                  <a:ext uri="{FF2B5EF4-FFF2-40B4-BE49-F238E27FC236}">
                    <a16:creationId xmlns:a16="http://schemas.microsoft.com/office/drawing/2014/main" id="{7B8690A9-4339-3E04-146E-9C70CCC57F14}"/>
                  </a:ext>
                </a:extLst>
              </p:cNvPr>
              <p:cNvSpPr/>
              <p:nvPr/>
            </p:nvSpPr>
            <p:spPr>
              <a:xfrm>
                <a:off x="1676400" y="3124200"/>
                <a:ext cx="381000" cy="228600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Moon 15">
              <a:extLst>
                <a:ext uri="{FF2B5EF4-FFF2-40B4-BE49-F238E27FC236}">
                  <a16:creationId xmlns:a16="http://schemas.microsoft.com/office/drawing/2014/main" id="{3329FFA8-F2AE-9802-E9EE-F28C2B831B7B}"/>
                </a:ext>
              </a:extLst>
            </p:cNvPr>
            <p:cNvSpPr/>
            <p:nvPr/>
          </p:nvSpPr>
          <p:spPr>
            <a:xfrm rot="521793">
              <a:off x="2234475" y="3032538"/>
              <a:ext cx="302704" cy="2187389"/>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oon 16">
              <a:extLst>
                <a:ext uri="{FF2B5EF4-FFF2-40B4-BE49-F238E27FC236}">
                  <a16:creationId xmlns:a16="http://schemas.microsoft.com/office/drawing/2014/main" id="{67B9F854-8A36-A359-1D14-D70006C7BF55}"/>
                </a:ext>
              </a:extLst>
            </p:cNvPr>
            <p:cNvSpPr/>
            <p:nvPr/>
          </p:nvSpPr>
          <p:spPr>
            <a:xfrm rot="21338927">
              <a:off x="2445214" y="2416381"/>
              <a:ext cx="348268" cy="267416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oon 17">
              <a:extLst>
                <a:ext uri="{FF2B5EF4-FFF2-40B4-BE49-F238E27FC236}">
                  <a16:creationId xmlns:a16="http://schemas.microsoft.com/office/drawing/2014/main" id="{EA99100B-A0B8-B07E-DC12-C94F49FD928D}"/>
                </a:ext>
              </a:extLst>
            </p:cNvPr>
            <p:cNvSpPr/>
            <p:nvPr/>
          </p:nvSpPr>
          <p:spPr>
            <a:xfrm rot="21151102" flipH="1">
              <a:off x="5653214" y="2551520"/>
              <a:ext cx="286057" cy="2546541"/>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0036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8" name="Rectangle 27">
            <a:extLst>
              <a:ext uri="{FF2B5EF4-FFF2-40B4-BE49-F238E27FC236}">
                <a16:creationId xmlns:a16="http://schemas.microsoft.com/office/drawing/2014/main" id="{69276307-066F-410B-8D29-6909AA1C5E07}"/>
              </a:ext>
            </a:extLst>
          </p:cNvPr>
          <p:cNvSpPr/>
          <p:nvPr/>
        </p:nvSpPr>
        <p:spPr>
          <a:xfrm>
            <a:off x="240632" y="89792"/>
            <a:ext cx="11790947" cy="923330"/>
          </a:xfrm>
          <a:prstGeom prst="rect">
            <a:avLst/>
          </a:prstGeom>
        </p:spPr>
        <p:txBody>
          <a:bodyPr wrap="square">
            <a:spAutoFit/>
          </a:bodyPr>
          <a:lstStyle/>
          <a:p>
            <a:pPr algn="ctr"/>
            <a:r>
              <a:rPr lang="en-US" sz="5400" dirty="0">
                <a:solidFill>
                  <a:schemeClr val="bg1"/>
                </a:solidFill>
                <a:latin typeface="Elephant" panose="02020904090505020303" pitchFamily="18" charset="0"/>
              </a:rPr>
              <a:t>Doctrinal Mastery</a:t>
            </a:r>
            <a:endParaRPr lang="en-US" sz="5400" dirty="0">
              <a:latin typeface="Elephant" panose="02020904090505020303" pitchFamily="18" charset="0"/>
            </a:endParaRPr>
          </a:p>
        </p:txBody>
      </p:sp>
      <p:grpSp>
        <p:nvGrpSpPr>
          <p:cNvPr id="29" name="Group 28">
            <a:extLst>
              <a:ext uri="{FF2B5EF4-FFF2-40B4-BE49-F238E27FC236}">
                <a16:creationId xmlns:a16="http://schemas.microsoft.com/office/drawing/2014/main" id="{08C1EF07-24A3-432D-AA2B-683BD8CB7D5B}"/>
              </a:ext>
            </a:extLst>
          </p:cNvPr>
          <p:cNvGrpSpPr/>
          <p:nvPr/>
        </p:nvGrpSpPr>
        <p:grpSpPr>
          <a:xfrm>
            <a:off x="1235733" y="1608528"/>
            <a:ext cx="2810519" cy="3640943"/>
            <a:chOff x="2819400" y="3657598"/>
            <a:chExt cx="1365515" cy="2048764"/>
          </a:xfrm>
        </p:grpSpPr>
        <p:sp>
          <p:nvSpPr>
            <p:cNvPr id="31" name="Rectangle 30">
              <a:extLst>
                <a:ext uri="{FF2B5EF4-FFF2-40B4-BE49-F238E27FC236}">
                  <a16:creationId xmlns:a16="http://schemas.microsoft.com/office/drawing/2014/main" id="{CBA083BB-76D8-4E09-A054-2D8717E60CC0}"/>
                </a:ext>
              </a:extLst>
            </p:cNvPr>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C881674-9CA9-4529-9969-D821B924D2D6}"/>
                </a:ext>
              </a:extLst>
            </p:cNvPr>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FEC7516-836D-4ABE-BB52-1073021E96A4}"/>
                </a:ext>
              </a:extLst>
            </p:cNvPr>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John 7:17</a:t>
              </a:r>
            </a:p>
          </p:txBody>
        </p:sp>
        <p:sp>
          <p:nvSpPr>
            <p:cNvPr id="34" name="Rectangle 33">
              <a:extLst>
                <a:ext uri="{FF2B5EF4-FFF2-40B4-BE49-F238E27FC236}">
                  <a16:creationId xmlns:a16="http://schemas.microsoft.com/office/drawing/2014/main" id="{68D2F7C3-2993-4175-8AEE-BEB2B0FF565D}"/>
                </a:ext>
              </a:extLst>
            </p:cNvPr>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ight Arrow 3">
            <a:extLst>
              <a:ext uri="{FF2B5EF4-FFF2-40B4-BE49-F238E27FC236}">
                <a16:creationId xmlns:a16="http://schemas.microsoft.com/office/drawing/2014/main" id="{6648C07D-0372-4484-B6DF-BCD4E0C067A0}"/>
              </a:ext>
            </a:extLst>
          </p:cNvPr>
          <p:cNvSpPr/>
          <p:nvPr/>
        </p:nvSpPr>
        <p:spPr>
          <a:xfrm>
            <a:off x="4363770" y="3039430"/>
            <a:ext cx="1732230" cy="76049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560ED5F-D4E1-438D-A224-2BAD5B6B5AA3}"/>
              </a:ext>
            </a:extLst>
          </p:cNvPr>
          <p:cNvSpPr/>
          <p:nvPr/>
        </p:nvSpPr>
        <p:spPr>
          <a:xfrm>
            <a:off x="6605708" y="1530606"/>
            <a:ext cx="5252616" cy="4401205"/>
          </a:xfrm>
          <a:prstGeom prst="rect">
            <a:avLst/>
          </a:prstGeom>
        </p:spPr>
        <p:txBody>
          <a:bodyPr wrap="square">
            <a:spAutoFit/>
          </a:bodyPr>
          <a:lstStyle/>
          <a:p>
            <a:r>
              <a:rPr lang="en-US" sz="4000" dirty="0">
                <a:solidFill>
                  <a:schemeClr val="bg1"/>
                </a:solidFill>
                <a:latin typeface="Palatino"/>
              </a:rPr>
              <a:t>If any man will do his will, he shall know of the doctrine, whether it be of God, or whether I speak of myself.</a:t>
            </a:r>
            <a:endParaRPr lang="en-US" sz="4000" dirty="0">
              <a:solidFill>
                <a:schemeClr val="bg1"/>
              </a:solidFill>
            </a:endParaRPr>
          </a:p>
        </p:txBody>
      </p:sp>
    </p:spTree>
    <p:extLst>
      <p:ext uri="{BB962C8B-B14F-4D97-AF65-F5344CB8AC3E}">
        <p14:creationId xmlns:p14="http://schemas.microsoft.com/office/powerpoint/2010/main" val="14508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250" fill="hold"/>
                                        <p:tgtEl>
                                          <p:spTgt spid="29"/>
                                        </p:tgtEl>
                                        <p:attrNameLst>
                                          <p:attrName>ppt_x</p:attrName>
                                        </p:attrNameLst>
                                      </p:cBhvr>
                                      <p:tavLst>
                                        <p:tav tm="0">
                                          <p:val>
                                            <p:strVal val="0-#ppt_w/2"/>
                                          </p:val>
                                        </p:tav>
                                        <p:tav tm="100000">
                                          <p:val>
                                            <p:strVal val="#ppt_x"/>
                                          </p:val>
                                        </p:tav>
                                      </p:tavLst>
                                    </p:anim>
                                    <p:anim calcmode="lin" valueType="num">
                                      <p:cBhvr additive="base">
                                        <p:cTn id="8" dur="125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250" fill="hold"/>
                                        <p:tgtEl>
                                          <p:spTgt spid="35"/>
                                        </p:tgtEl>
                                        <p:attrNameLst>
                                          <p:attrName>ppt_x</p:attrName>
                                        </p:attrNameLst>
                                      </p:cBhvr>
                                      <p:tavLst>
                                        <p:tav tm="0">
                                          <p:val>
                                            <p:strVal val="0-#ppt_w/2"/>
                                          </p:val>
                                        </p:tav>
                                        <p:tav tm="100000">
                                          <p:val>
                                            <p:strVal val="#ppt_x"/>
                                          </p:val>
                                        </p:tav>
                                      </p:tavLst>
                                    </p:anim>
                                    <p:anim calcmode="lin" valueType="num">
                                      <p:cBhvr additive="base">
                                        <p:cTn id="12" dur="125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0-#ppt_w/2"/>
                                          </p:val>
                                        </p:tav>
                                        <p:tav tm="100000">
                                          <p:val>
                                            <p:strVal val="#ppt_x"/>
                                          </p:val>
                                        </p:tav>
                                      </p:tavLst>
                                    </p:anim>
                                    <p:anim calcmode="lin" valueType="num">
                                      <p:cBhvr additive="base">
                                        <p:cTn id="16"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587374" y="407405"/>
            <a:ext cx="9144000" cy="2308324"/>
          </a:xfrm>
          <a:prstGeom prst="rect">
            <a:avLst/>
          </a:prstGeom>
        </p:spPr>
        <p:txBody>
          <a:bodyPr wrap="square">
            <a:spAutoFit/>
          </a:bodyPr>
          <a:lstStyle/>
          <a:p>
            <a:pPr algn="ctr"/>
            <a:r>
              <a:rPr lang="en-US" sz="3600" dirty="0">
                <a:solidFill>
                  <a:schemeClr val="bg1"/>
                </a:solidFill>
              </a:rPr>
              <a:t>	“Then cried Jesus in the temple as he taught, saying, Ye both know me, and ye know whence I am: and I am not come of myself, but He that sent me is true, who ye know not.”  </a:t>
            </a:r>
          </a:p>
        </p:txBody>
      </p:sp>
      <p:pic>
        <p:nvPicPr>
          <p:cNvPr id="11266" name="Picture 2" descr="Image result for jesus teachers in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021" y="2940113"/>
            <a:ext cx="3261510" cy="32615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485482"/>
            <a:ext cx="1090362" cy="369332"/>
          </a:xfrm>
          <a:prstGeom prst="rect">
            <a:avLst/>
          </a:prstGeom>
        </p:spPr>
        <p:txBody>
          <a:bodyPr wrap="none">
            <a:spAutoFit/>
          </a:bodyPr>
          <a:lstStyle/>
          <a:p>
            <a:pPr algn="ctr"/>
            <a:r>
              <a:rPr lang="en-US" dirty="0">
                <a:solidFill>
                  <a:schemeClr val="bg1"/>
                </a:solidFill>
              </a:rPr>
              <a:t>John 7:28</a:t>
            </a:r>
            <a:endParaRPr lang="en-US" sz="1100" dirty="0">
              <a:solidFill>
                <a:schemeClr val="bg1"/>
              </a:solidFill>
            </a:endParaRPr>
          </a:p>
        </p:txBody>
      </p:sp>
    </p:spTree>
    <p:extLst>
      <p:ext uri="{BB962C8B-B14F-4D97-AF65-F5344CB8AC3E}">
        <p14:creationId xmlns:p14="http://schemas.microsoft.com/office/powerpoint/2010/main" val="1686051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0" y="6485490"/>
            <a:ext cx="2817089" cy="369332"/>
          </a:xfrm>
          <a:prstGeom prst="rect">
            <a:avLst/>
          </a:prstGeom>
          <a:noFill/>
        </p:spPr>
        <p:txBody>
          <a:bodyPr wrap="square" rtlCol="0">
            <a:spAutoFit/>
          </a:bodyPr>
          <a:lstStyle/>
          <a:p>
            <a:r>
              <a:rPr lang="en-US" dirty="0">
                <a:solidFill>
                  <a:schemeClr val="bg1"/>
                </a:solidFill>
              </a:rPr>
              <a:t>John 7:21-23; 30-34</a:t>
            </a:r>
          </a:p>
        </p:txBody>
      </p:sp>
      <p:sp>
        <p:nvSpPr>
          <p:cNvPr id="9" name="Rectangle 8"/>
          <p:cNvSpPr/>
          <p:nvPr/>
        </p:nvSpPr>
        <p:spPr>
          <a:xfrm>
            <a:off x="636761" y="89792"/>
            <a:ext cx="10987890" cy="923330"/>
          </a:xfrm>
          <a:prstGeom prst="rect">
            <a:avLst/>
          </a:prstGeom>
        </p:spPr>
        <p:txBody>
          <a:bodyPr wrap="square">
            <a:spAutoFit/>
          </a:bodyPr>
          <a:lstStyle/>
          <a:p>
            <a:pPr algn="ctr"/>
            <a:r>
              <a:rPr lang="en-US" sz="5400" dirty="0">
                <a:solidFill>
                  <a:schemeClr val="bg1"/>
                </a:solidFill>
                <a:latin typeface="Elephant" panose="02020904090505020303" pitchFamily="18" charset="0"/>
              </a:rPr>
              <a:t>Illumination</a:t>
            </a:r>
            <a:endParaRPr lang="en-US" sz="5400" dirty="0">
              <a:latin typeface="Elephant" panose="02020904090505020303" pitchFamily="18" charset="0"/>
            </a:endParaRPr>
          </a:p>
        </p:txBody>
      </p:sp>
      <p:sp>
        <p:nvSpPr>
          <p:cNvPr id="10" name="TextBox 9"/>
          <p:cNvSpPr txBox="1"/>
          <p:nvPr/>
        </p:nvSpPr>
        <p:spPr>
          <a:xfrm>
            <a:off x="11003820" y="6449295"/>
            <a:ext cx="1110478" cy="369332"/>
          </a:xfrm>
          <a:prstGeom prst="rect">
            <a:avLst/>
          </a:prstGeom>
          <a:noFill/>
        </p:spPr>
        <p:txBody>
          <a:bodyPr wrap="square" rtlCol="0">
            <a:spAutoFit/>
          </a:bodyPr>
          <a:lstStyle/>
          <a:p>
            <a:pPr algn="r"/>
            <a:r>
              <a:rPr lang="en-US" dirty="0">
                <a:solidFill>
                  <a:schemeClr val="bg1"/>
                </a:solidFill>
              </a:rPr>
              <a:t>(1)</a:t>
            </a:r>
          </a:p>
        </p:txBody>
      </p:sp>
      <p:sp>
        <p:nvSpPr>
          <p:cNvPr id="3" name="Rectangle 2"/>
          <p:cNvSpPr/>
          <p:nvPr/>
        </p:nvSpPr>
        <p:spPr>
          <a:xfrm>
            <a:off x="5379974" y="1388490"/>
            <a:ext cx="6096000" cy="4247317"/>
          </a:xfrm>
          <a:prstGeom prst="rect">
            <a:avLst/>
          </a:prstGeom>
        </p:spPr>
        <p:txBody>
          <a:bodyPr>
            <a:spAutoFit/>
          </a:bodyPr>
          <a:lstStyle/>
          <a:p>
            <a:r>
              <a:rPr lang="en-US" dirty="0">
                <a:solidFill>
                  <a:schemeClr val="bg1"/>
                </a:solidFill>
                <a:latin typeface="Abadi" panose="020B0604020104020204" pitchFamily="34" charset="0"/>
              </a:rPr>
              <a:t>On the temple mount, four large golden candelabras (also called menorahs or candlesticks) illuminated the temple grounds during dances and other festivities held late into the night and early morning.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The golden candelabras, which were 50 cubits tall (approximately 73 feet or 22.25 meters), not only provided light for the celebrations, but they symbolized that Israel was to be a light to those who walked in darkness.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The most renowned and anticipated ceremony of the feast was the daily procession, during which an appointed priest drew water from the pool of Siloam with a golden pitcher and poured the water into the silver basin at the base of the temple altar, along with the morning wine offering.</a:t>
            </a:r>
            <a:endParaRPr lang="en-US" dirty="0">
              <a:solidFill>
                <a:schemeClr val="bg1"/>
              </a:solidFill>
            </a:endParaRPr>
          </a:p>
        </p:txBody>
      </p:sp>
      <p:pic>
        <p:nvPicPr>
          <p:cNvPr id="16" name="priest and lampst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29" y="2127239"/>
            <a:ext cx="3693720" cy="276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46068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442801" y="1102914"/>
            <a:ext cx="3478169" cy="1938992"/>
          </a:xfrm>
          <a:prstGeom prst="rect">
            <a:avLst/>
          </a:prstGeom>
        </p:spPr>
        <p:txBody>
          <a:bodyPr wrap="square">
            <a:spAutoFit/>
          </a:bodyPr>
          <a:lstStyle/>
          <a:p>
            <a:r>
              <a:rPr lang="en-US" sz="2000" dirty="0">
                <a:solidFill>
                  <a:schemeClr val="bg1"/>
                </a:solidFill>
              </a:rPr>
              <a:t>Water and light were used as important symbols during the Feast of Tabernacles, and the Savior used these symbols to call the people to believe in Him as the Messiah.</a:t>
            </a:r>
          </a:p>
        </p:txBody>
      </p:sp>
      <p:sp>
        <p:nvSpPr>
          <p:cNvPr id="8" name="TextBox 7"/>
          <p:cNvSpPr txBox="1"/>
          <p:nvPr/>
        </p:nvSpPr>
        <p:spPr>
          <a:xfrm>
            <a:off x="0" y="6485490"/>
            <a:ext cx="2817089" cy="369332"/>
          </a:xfrm>
          <a:prstGeom prst="rect">
            <a:avLst/>
          </a:prstGeom>
          <a:noFill/>
        </p:spPr>
        <p:txBody>
          <a:bodyPr wrap="square" rtlCol="0">
            <a:spAutoFit/>
          </a:bodyPr>
          <a:lstStyle/>
          <a:p>
            <a:r>
              <a:rPr lang="en-US" dirty="0">
                <a:solidFill>
                  <a:schemeClr val="bg1"/>
                </a:solidFill>
              </a:rPr>
              <a:t>John 7:37-39</a:t>
            </a:r>
          </a:p>
        </p:txBody>
      </p:sp>
      <p:sp>
        <p:nvSpPr>
          <p:cNvPr id="9" name="Rectangle 8"/>
          <p:cNvSpPr/>
          <p:nvPr/>
        </p:nvSpPr>
        <p:spPr>
          <a:xfrm>
            <a:off x="636761" y="89792"/>
            <a:ext cx="10987890" cy="923330"/>
          </a:xfrm>
          <a:prstGeom prst="rect">
            <a:avLst/>
          </a:prstGeom>
        </p:spPr>
        <p:txBody>
          <a:bodyPr wrap="square">
            <a:spAutoFit/>
          </a:bodyPr>
          <a:lstStyle/>
          <a:p>
            <a:pPr algn="ctr"/>
            <a:r>
              <a:rPr lang="en-US" sz="5400" dirty="0">
                <a:solidFill>
                  <a:schemeClr val="bg1"/>
                </a:solidFill>
                <a:latin typeface="Elephant" panose="02020904090505020303" pitchFamily="18" charset="0"/>
              </a:rPr>
              <a:t>Water and Light</a:t>
            </a:r>
            <a:endParaRPr lang="en-US" sz="5400" dirty="0">
              <a:latin typeface="Elephant" panose="02020904090505020303" pitchFamily="18" charset="0"/>
            </a:endParaRPr>
          </a:p>
        </p:txBody>
      </p:sp>
      <p:sp>
        <p:nvSpPr>
          <p:cNvPr id="10" name="TextBox 9"/>
          <p:cNvSpPr txBox="1"/>
          <p:nvPr/>
        </p:nvSpPr>
        <p:spPr>
          <a:xfrm>
            <a:off x="11003820" y="6449295"/>
            <a:ext cx="1110478" cy="369332"/>
          </a:xfrm>
          <a:prstGeom prst="rect">
            <a:avLst/>
          </a:prstGeom>
          <a:noFill/>
        </p:spPr>
        <p:txBody>
          <a:bodyPr wrap="square" rtlCol="0">
            <a:spAutoFit/>
          </a:bodyPr>
          <a:lstStyle/>
          <a:p>
            <a:pPr algn="r"/>
            <a:r>
              <a:rPr lang="en-US" dirty="0">
                <a:solidFill>
                  <a:schemeClr val="bg1"/>
                </a:solidFill>
              </a:rPr>
              <a:t>(1,3)</a:t>
            </a:r>
          </a:p>
        </p:txBody>
      </p:sp>
      <p:sp>
        <p:nvSpPr>
          <p:cNvPr id="3" name="Rectangle 2"/>
          <p:cNvSpPr/>
          <p:nvPr/>
        </p:nvSpPr>
        <p:spPr>
          <a:xfrm>
            <a:off x="6400930" y="1134449"/>
            <a:ext cx="5281190" cy="923330"/>
          </a:xfrm>
          <a:prstGeom prst="rect">
            <a:avLst/>
          </a:prstGeom>
        </p:spPr>
        <p:txBody>
          <a:bodyPr wrap="square">
            <a:spAutoFit/>
          </a:bodyPr>
          <a:lstStyle/>
          <a:p>
            <a:r>
              <a:rPr lang="en-US" i="1" dirty="0">
                <a:solidFill>
                  <a:srgbClr val="FFFF00"/>
                </a:solidFill>
              </a:rPr>
              <a:t>But this </a:t>
            </a:r>
            <a:r>
              <a:rPr lang="en-US" i="1" dirty="0" err="1">
                <a:solidFill>
                  <a:srgbClr val="FFFF00"/>
                </a:solidFill>
              </a:rPr>
              <a:t>spake</a:t>
            </a:r>
            <a:r>
              <a:rPr lang="en-US" i="1" dirty="0">
                <a:solidFill>
                  <a:srgbClr val="FFFF00"/>
                </a:solidFill>
              </a:rPr>
              <a:t> he of the Spirit, which they that believe on him should receive: for the Holy Ghost was not yet given; because that Jesus was not yet glorified.</a:t>
            </a:r>
          </a:p>
        </p:txBody>
      </p:sp>
      <p:pic>
        <p:nvPicPr>
          <p:cNvPr id="18" name="Brazen lav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31" t="7888" r="11390" b="8019"/>
          <a:stretch/>
        </p:blipFill>
        <p:spPr bwMode="auto">
          <a:xfrm>
            <a:off x="3785858" y="885241"/>
            <a:ext cx="2344848" cy="20098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 name="golden lampstan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90" t="-1" r="37893" b="8710"/>
          <a:stretch/>
        </p:blipFill>
        <p:spPr bwMode="auto">
          <a:xfrm>
            <a:off x="1522622" y="3032942"/>
            <a:ext cx="2100404" cy="34493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 name="Rectangle 3"/>
          <p:cNvSpPr/>
          <p:nvPr/>
        </p:nvSpPr>
        <p:spPr>
          <a:xfrm>
            <a:off x="3799736" y="3429000"/>
            <a:ext cx="4368442" cy="2585323"/>
          </a:xfrm>
          <a:prstGeom prst="rect">
            <a:avLst/>
          </a:prstGeom>
        </p:spPr>
        <p:txBody>
          <a:bodyPr wrap="square">
            <a:spAutoFit/>
          </a:bodyPr>
          <a:lstStyle/>
          <a:p>
            <a:r>
              <a:rPr lang="en-US" dirty="0">
                <a:solidFill>
                  <a:schemeClr val="bg1"/>
                </a:solidFill>
              </a:rPr>
              <a:t>During each of the eight days of the Feast of Tabernacles an appointed priest drew water from the pool of Siloam with a golden pitcher and poured the water into the silver basin at the base of the temple altar. </a:t>
            </a:r>
          </a:p>
          <a:p>
            <a:endParaRPr lang="en-US" dirty="0">
              <a:solidFill>
                <a:schemeClr val="bg1"/>
              </a:solidFill>
            </a:endParaRPr>
          </a:p>
          <a:p>
            <a:r>
              <a:rPr lang="en-US" dirty="0">
                <a:solidFill>
                  <a:schemeClr val="bg1"/>
                </a:solidFill>
              </a:rPr>
              <a:t>On the last day of the Feast of Tabernacles, when the priest had done so, Jesus stood and offered an invitation to the people. </a:t>
            </a:r>
          </a:p>
        </p:txBody>
      </p:sp>
      <p:pic>
        <p:nvPicPr>
          <p:cNvPr id="13316" name="Picture 4" descr="Image result for jesus pouring of water at pass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6405" y="4329520"/>
            <a:ext cx="3390900" cy="24574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8" name="Picture 6" descr="Image result for pool of silo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6944" y="2253717"/>
            <a:ext cx="2465717" cy="16489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57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318"/>
                                        </p:tgtEl>
                                        <p:attrNameLst>
                                          <p:attrName>style.visibility</p:attrName>
                                        </p:attrNameLst>
                                      </p:cBhvr>
                                      <p:to>
                                        <p:strVal val="visible"/>
                                      </p:to>
                                    </p:set>
                                    <p:animEffect transition="in" filter="fade">
                                      <p:cBhvr>
                                        <p:cTn id="23" dur="500"/>
                                        <p:tgtEl>
                                          <p:spTgt spid="133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13316"/>
                                        </p:tgtEl>
                                        <p:attrNameLst>
                                          <p:attrName>style.visibility</p:attrName>
                                        </p:attrNameLst>
                                      </p:cBhvr>
                                      <p:to>
                                        <p:strVal val="visible"/>
                                      </p:to>
                                    </p:set>
                                    <p:animEffect transition="in" filter="fade">
                                      <p:cBhvr>
                                        <p:cTn id="30"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57185" y="1046241"/>
            <a:ext cx="6117124" cy="1754326"/>
          </a:xfrm>
          <a:prstGeom prst="rect">
            <a:avLst/>
          </a:prstGeom>
        </p:spPr>
        <p:txBody>
          <a:bodyPr wrap="square">
            <a:spAutoFit/>
          </a:bodyPr>
          <a:lstStyle/>
          <a:p>
            <a:r>
              <a:rPr lang="en-US" dirty="0">
                <a:solidFill>
                  <a:schemeClr val="bg1"/>
                </a:solidFill>
              </a:rPr>
              <a:t>The Savior’s imagery of ‘living water’ drew upon a long Israelite tradition that water represented important spiritual truths. </a:t>
            </a:r>
          </a:p>
          <a:p>
            <a:endParaRPr lang="en-US" dirty="0">
              <a:solidFill>
                <a:schemeClr val="bg1"/>
              </a:solidFill>
            </a:endParaRPr>
          </a:p>
          <a:p>
            <a:r>
              <a:rPr lang="en-US" dirty="0">
                <a:solidFill>
                  <a:schemeClr val="bg1"/>
                </a:solidFill>
              </a:rPr>
              <a:t>In the arid climate of the ancient Near East, access to water was crucial for survival, and the scarcity of water made it both a valuable resource and a powerful symbol.</a:t>
            </a:r>
          </a:p>
        </p:txBody>
      </p:sp>
      <p:sp>
        <p:nvSpPr>
          <p:cNvPr id="5" name="Rectangle 4"/>
          <p:cNvSpPr/>
          <p:nvPr/>
        </p:nvSpPr>
        <p:spPr>
          <a:xfrm>
            <a:off x="185056" y="89792"/>
            <a:ext cx="11778343" cy="707886"/>
          </a:xfrm>
          <a:prstGeom prst="rect">
            <a:avLst/>
          </a:prstGeom>
        </p:spPr>
        <p:txBody>
          <a:bodyPr wrap="square">
            <a:spAutoFit/>
          </a:bodyPr>
          <a:lstStyle/>
          <a:p>
            <a:pPr algn="ctr"/>
            <a:r>
              <a:rPr lang="en-US" sz="4000" dirty="0">
                <a:solidFill>
                  <a:schemeClr val="bg1"/>
                </a:solidFill>
                <a:latin typeface="Elephant" panose="02020904090505020303" pitchFamily="18" charset="0"/>
              </a:rPr>
              <a:t>The Living Water = The Holy Ghost</a:t>
            </a:r>
            <a:endParaRPr lang="en-US" sz="4000" dirty="0">
              <a:latin typeface="Elephant" panose="02020904090505020303" pitchFamily="18" charset="0"/>
            </a:endParaRPr>
          </a:p>
        </p:txBody>
      </p:sp>
      <p:sp>
        <p:nvSpPr>
          <p:cNvPr id="6" name="Rectangle 5"/>
          <p:cNvSpPr/>
          <p:nvPr/>
        </p:nvSpPr>
        <p:spPr>
          <a:xfrm>
            <a:off x="0" y="6472608"/>
            <a:ext cx="5937972" cy="307777"/>
          </a:xfrm>
          <a:prstGeom prst="rect">
            <a:avLst/>
          </a:prstGeom>
        </p:spPr>
        <p:txBody>
          <a:bodyPr wrap="none">
            <a:spAutoFit/>
          </a:bodyPr>
          <a:lstStyle/>
          <a:p>
            <a:r>
              <a:rPr lang="en-US" sz="1400" dirty="0">
                <a:solidFill>
                  <a:schemeClr val="bg1"/>
                </a:solidFill>
              </a:rPr>
              <a:t>Exodus 17; Numbers 20; Isaiah 41:17–18; 58:11; Jeremiah 2:13; Ezekiel 47:1–12</a:t>
            </a:r>
            <a:endParaRPr lang="en-US" sz="1400" dirty="0"/>
          </a:p>
        </p:txBody>
      </p:sp>
      <p:pic>
        <p:nvPicPr>
          <p:cNvPr id="2050" name="Picture 2" descr="Image result for living water old testa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329" y="2888183"/>
            <a:ext cx="2813985" cy="3467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36771" y="4159396"/>
            <a:ext cx="6096000" cy="1754326"/>
          </a:xfrm>
          <a:prstGeom prst="rect">
            <a:avLst/>
          </a:prstGeom>
        </p:spPr>
        <p:txBody>
          <a:bodyPr>
            <a:spAutoFit/>
          </a:bodyPr>
          <a:lstStyle/>
          <a:p>
            <a:r>
              <a:rPr lang="en-US" dirty="0">
                <a:solidFill>
                  <a:schemeClr val="bg1"/>
                </a:solidFill>
              </a:rPr>
              <a:t>The Lord saved Israel in </a:t>
            </a:r>
            <a:r>
              <a:rPr lang="en-US" dirty="0" err="1">
                <a:solidFill>
                  <a:schemeClr val="bg1"/>
                </a:solidFill>
              </a:rPr>
              <a:t>Horeb</a:t>
            </a:r>
            <a:r>
              <a:rPr lang="en-US" dirty="0">
                <a:solidFill>
                  <a:schemeClr val="bg1"/>
                </a:solidFill>
              </a:rPr>
              <a:t> when Moses miraculously brought forth water out of a rock </a:t>
            </a:r>
          </a:p>
          <a:p>
            <a:endParaRPr lang="en-US" dirty="0">
              <a:solidFill>
                <a:schemeClr val="bg1"/>
              </a:solidFill>
            </a:endParaRPr>
          </a:p>
          <a:p>
            <a:r>
              <a:rPr lang="en-US" dirty="0">
                <a:solidFill>
                  <a:schemeClr val="bg1"/>
                </a:solidFill>
              </a:rPr>
              <a:t>The Old Testament prophets Isaiah, Jeremiah, and Ezekiel used water as a symbol of the Lord’s Spirit, provident care, and healing power. </a:t>
            </a:r>
          </a:p>
        </p:txBody>
      </p:sp>
      <p:pic>
        <p:nvPicPr>
          <p:cNvPr id="2052" name="Picture 4" descr="Image result for moses and water from r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1" y="1255683"/>
            <a:ext cx="4532158" cy="25629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003820" y="6449295"/>
            <a:ext cx="1110478" cy="369332"/>
          </a:xfrm>
          <a:prstGeom prst="rect">
            <a:avLst/>
          </a:prstGeom>
          <a:noFill/>
        </p:spPr>
        <p:txBody>
          <a:bodyPr wrap="square" rtlCol="0">
            <a:spAutoFit/>
          </a:bodyPr>
          <a:lstStyle/>
          <a:p>
            <a:pPr algn="r"/>
            <a:r>
              <a:rPr lang="en-US" dirty="0">
                <a:solidFill>
                  <a:schemeClr val="bg1"/>
                </a:solidFill>
              </a:rPr>
              <a:t>(1)</a:t>
            </a:r>
          </a:p>
        </p:txBody>
      </p:sp>
    </p:spTree>
    <p:extLst>
      <p:ext uri="{BB962C8B-B14F-4D97-AF65-F5344CB8AC3E}">
        <p14:creationId xmlns:p14="http://schemas.microsoft.com/office/powerpoint/2010/main" val="210311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59471" y="1057127"/>
            <a:ext cx="6117124" cy="3170099"/>
          </a:xfrm>
          <a:prstGeom prst="rect">
            <a:avLst/>
          </a:prstGeom>
        </p:spPr>
        <p:txBody>
          <a:bodyPr wrap="square">
            <a:spAutoFit/>
          </a:bodyPr>
          <a:lstStyle/>
          <a:p>
            <a:r>
              <a:rPr lang="en-US" sz="2000" dirty="0">
                <a:solidFill>
                  <a:schemeClr val="bg1"/>
                </a:solidFill>
              </a:rPr>
              <a:t>The Savior taught that when someone believes in Him, “out of his belly shall flow rivers of living water.”</a:t>
            </a:r>
          </a:p>
          <a:p>
            <a:endParaRPr lang="en-US" sz="2000" dirty="0">
              <a:solidFill>
                <a:schemeClr val="bg1"/>
              </a:solidFill>
            </a:endParaRPr>
          </a:p>
          <a:p>
            <a:r>
              <a:rPr lang="en-US" sz="2000" dirty="0">
                <a:solidFill>
                  <a:schemeClr val="bg1"/>
                </a:solidFill>
              </a:rPr>
              <a:t>This phrase suggests that </a:t>
            </a:r>
            <a:r>
              <a:rPr lang="en-US" sz="2000" b="1" dirty="0">
                <a:solidFill>
                  <a:schemeClr val="bg1"/>
                </a:solidFill>
              </a:rPr>
              <a:t>the “living water” will be </a:t>
            </a:r>
            <a:r>
              <a:rPr lang="en-US" sz="2000" b="1" i="1" dirty="0">
                <a:solidFill>
                  <a:schemeClr val="bg1"/>
                </a:solidFill>
              </a:rPr>
              <a:t>within</a:t>
            </a:r>
            <a:r>
              <a:rPr lang="en-US" sz="2000" b="1" dirty="0">
                <a:solidFill>
                  <a:schemeClr val="bg1"/>
                </a:solidFill>
              </a:rPr>
              <a:t> the believer.</a:t>
            </a:r>
            <a:r>
              <a:rPr lang="en-US" sz="2000" dirty="0">
                <a:solidFill>
                  <a:schemeClr val="bg1"/>
                </a:solidFill>
              </a:rPr>
              <a:t> </a:t>
            </a:r>
          </a:p>
          <a:p>
            <a:endParaRPr lang="en-US" sz="2000" dirty="0">
              <a:solidFill>
                <a:schemeClr val="bg1"/>
              </a:solidFill>
            </a:endParaRPr>
          </a:p>
          <a:p>
            <a:r>
              <a:rPr lang="en-US" sz="2000" dirty="0">
                <a:solidFill>
                  <a:schemeClr val="bg1"/>
                </a:solidFill>
              </a:rPr>
              <a:t>It will not be poured out by a priest on the altar as was done at the Feast of Tabernacles; it will arise and flow miraculously from within the believer. </a:t>
            </a:r>
          </a:p>
          <a:p>
            <a:endParaRPr lang="en-US" sz="2000" dirty="0">
              <a:solidFill>
                <a:schemeClr val="bg1"/>
              </a:solidFill>
            </a:endParaRPr>
          </a:p>
        </p:txBody>
      </p:sp>
      <p:sp>
        <p:nvSpPr>
          <p:cNvPr id="5" name="Rectangle 4"/>
          <p:cNvSpPr/>
          <p:nvPr/>
        </p:nvSpPr>
        <p:spPr>
          <a:xfrm>
            <a:off x="185056" y="89792"/>
            <a:ext cx="11778343" cy="707886"/>
          </a:xfrm>
          <a:prstGeom prst="rect">
            <a:avLst/>
          </a:prstGeom>
        </p:spPr>
        <p:txBody>
          <a:bodyPr wrap="square">
            <a:spAutoFit/>
          </a:bodyPr>
          <a:lstStyle/>
          <a:p>
            <a:pPr algn="ctr"/>
            <a:r>
              <a:rPr lang="en-US" sz="4000" dirty="0">
                <a:solidFill>
                  <a:schemeClr val="bg1"/>
                </a:solidFill>
                <a:latin typeface="Elephant" panose="02020904090505020303" pitchFamily="18" charset="0"/>
              </a:rPr>
              <a:t>Within the Believer</a:t>
            </a:r>
            <a:endParaRPr lang="en-US" sz="4000" dirty="0">
              <a:latin typeface="Elephant" panose="02020904090505020303" pitchFamily="18" charset="0"/>
            </a:endParaRPr>
          </a:p>
        </p:txBody>
      </p:sp>
      <p:sp>
        <p:nvSpPr>
          <p:cNvPr id="6" name="Rectangle 5"/>
          <p:cNvSpPr/>
          <p:nvPr/>
        </p:nvSpPr>
        <p:spPr>
          <a:xfrm>
            <a:off x="0" y="6472608"/>
            <a:ext cx="1125629" cy="307777"/>
          </a:xfrm>
          <a:prstGeom prst="rect">
            <a:avLst/>
          </a:prstGeom>
        </p:spPr>
        <p:txBody>
          <a:bodyPr wrap="none">
            <a:spAutoFit/>
          </a:bodyPr>
          <a:lstStyle/>
          <a:p>
            <a:r>
              <a:rPr lang="en-US" sz="1400" dirty="0">
                <a:solidFill>
                  <a:schemeClr val="bg1"/>
                </a:solidFill>
              </a:rPr>
              <a:t>John 7:38-39</a:t>
            </a:r>
            <a:endParaRPr lang="en-US" sz="1400" dirty="0"/>
          </a:p>
        </p:txBody>
      </p:sp>
      <p:sp>
        <p:nvSpPr>
          <p:cNvPr id="10" name="TextBox 9"/>
          <p:cNvSpPr txBox="1"/>
          <p:nvPr/>
        </p:nvSpPr>
        <p:spPr>
          <a:xfrm>
            <a:off x="11003820" y="6449295"/>
            <a:ext cx="1110478" cy="369332"/>
          </a:xfrm>
          <a:prstGeom prst="rect">
            <a:avLst/>
          </a:prstGeom>
          <a:noFill/>
        </p:spPr>
        <p:txBody>
          <a:bodyPr wrap="square" rtlCol="0">
            <a:spAutoFit/>
          </a:bodyPr>
          <a:lstStyle/>
          <a:p>
            <a:pPr algn="r"/>
            <a:r>
              <a:rPr lang="en-US" dirty="0">
                <a:solidFill>
                  <a:schemeClr val="bg1"/>
                </a:solidFill>
              </a:rPr>
              <a:t>(1)</a:t>
            </a:r>
          </a:p>
        </p:txBody>
      </p:sp>
      <p:pic>
        <p:nvPicPr>
          <p:cNvPr id="3080" name="Picture 8" descr="Image result for water poured out by priests old testa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688" y="4029884"/>
            <a:ext cx="2566798" cy="244272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man wat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5342" y="887470"/>
            <a:ext cx="3962239" cy="396223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463059" y="5251246"/>
            <a:ext cx="6096000" cy="923330"/>
          </a:xfrm>
          <a:prstGeom prst="rect">
            <a:avLst/>
          </a:prstGeom>
        </p:spPr>
        <p:txBody>
          <a:bodyPr>
            <a:spAutoFit/>
          </a:bodyPr>
          <a:lstStyle/>
          <a:p>
            <a:r>
              <a:rPr lang="en-US" dirty="0">
                <a:solidFill>
                  <a:schemeClr val="bg1"/>
                </a:solidFill>
                <a:latin typeface="Abadi" panose="020B0604020104020204" pitchFamily="34" charset="0"/>
              </a:rPr>
              <a:t>The Savior’s promise that those who believed in Him would at some future time have “living water” within them reflected the fact that “the Holy Ghost was not yet given”</a:t>
            </a:r>
            <a:endParaRPr lang="en-US" dirty="0">
              <a:solidFill>
                <a:schemeClr val="bg1"/>
              </a:solidFill>
            </a:endParaRPr>
          </a:p>
        </p:txBody>
      </p:sp>
    </p:spTree>
    <p:extLst>
      <p:ext uri="{BB962C8B-B14F-4D97-AF65-F5344CB8AC3E}">
        <p14:creationId xmlns:p14="http://schemas.microsoft.com/office/powerpoint/2010/main" val="29010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86"/>
                                        </p:tgtEl>
                                        <p:attrNameLst>
                                          <p:attrName>style.visibility</p:attrName>
                                        </p:attrNameLst>
                                      </p:cBhvr>
                                      <p:to>
                                        <p:strVal val="visible"/>
                                      </p:to>
                                    </p:set>
                                    <p:animEffect transition="in" filter="fade">
                                      <p:cBhvr>
                                        <p:cTn id="9" dur="500"/>
                                        <p:tgtEl>
                                          <p:spTgt spid="308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fade">
                                      <p:cBhvr>
                                        <p:cTn id="16" dur="500"/>
                                        <p:tgtEl>
                                          <p:spTgt spid="308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420384" y="1130094"/>
            <a:ext cx="4460873" cy="4524315"/>
          </a:xfrm>
          <a:prstGeom prst="rect">
            <a:avLst/>
          </a:prstGeom>
        </p:spPr>
        <p:txBody>
          <a:bodyPr wrap="square">
            <a:spAutoFit/>
          </a:bodyPr>
          <a:lstStyle/>
          <a:p>
            <a:r>
              <a:rPr lang="en-US" sz="2400" dirty="0">
                <a:solidFill>
                  <a:schemeClr val="bg1"/>
                </a:solidFill>
              </a:rPr>
              <a:t>The chief priests and Pharisees again desired to have Jesus arrested. </a:t>
            </a:r>
          </a:p>
          <a:p>
            <a:endParaRPr lang="en-US" sz="2400" dirty="0">
              <a:solidFill>
                <a:schemeClr val="bg1"/>
              </a:solidFill>
            </a:endParaRPr>
          </a:p>
          <a:p>
            <a:r>
              <a:rPr lang="en-US" sz="2400" dirty="0">
                <a:solidFill>
                  <a:schemeClr val="bg1"/>
                </a:solidFill>
              </a:rPr>
              <a:t>Nicodemus, the Pharisee who had come to the Savior by night, came to the Savior’s defense and reminded his fellow Pharisees and the chief priests that their own law would not allow an individual to be condemned until he was given a chance to be heard.</a:t>
            </a:r>
          </a:p>
        </p:txBody>
      </p:sp>
      <p:sp>
        <p:nvSpPr>
          <p:cNvPr id="5" name="Rectangle 4"/>
          <p:cNvSpPr/>
          <p:nvPr/>
        </p:nvSpPr>
        <p:spPr>
          <a:xfrm>
            <a:off x="185056" y="89792"/>
            <a:ext cx="11778343" cy="707886"/>
          </a:xfrm>
          <a:prstGeom prst="rect">
            <a:avLst/>
          </a:prstGeom>
        </p:spPr>
        <p:txBody>
          <a:bodyPr wrap="square">
            <a:spAutoFit/>
          </a:bodyPr>
          <a:lstStyle/>
          <a:p>
            <a:pPr algn="ctr"/>
            <a:r>
              <a:rPr lang="en-US" sz="4000" dirty="0">
                <a:solidFill>
                  <a:schemeClr val="bg1"/>
                </a:solidFill>
                <a:latin typeface="Elephant" panose="02020904090505020303" pitchFamily="18" charset="0"/>
              </a:rPr>
              <a:t>Nicodemus Defends The Savior</a:t>
            </a:r>
            <a:endParaRPr lang="en-US" sz="4000" dirty="0">
              <a:latin typeface="Elephant" panose="02020904090505020303" pitchFamily="18" charset="0"/>
            </a:endParaRPr>
          </a:p>
        </p:txBody>
      </p:sp>
      <p:sp>
        <p:nvSpPr>
          <p:cNvPr id="6" name="Rectangle 5"/>
          <p:cNvSpPr/>
          <p:nvPr/>
        </p:nvSpPr>
        <p:spPr>
          <a:xfrm>
            <a:off x="0" y="6472608"/>
            <a:ext cx="1972015" cy="307777"/>
          </a:xfrm>
          <a:prstGeom prst="rect">
            <a:avLst/>
          </a:prstGeom>
        </p:spPr>
        <p:txBody>
          <a:bodyPr wrap="none">
            <a:spAutoFit/>
          </a:bodyPr>
          <a:lstStyle/>
          <a:p>
            <a:r>
              <a:rPr lang="en-US" sz="1400" dirty="0">
                <a:solidFill>
                  <a:schemeClr val="bg1"/>
                </a:solidFill>
              </a:rPr>
              <a:t>John 7:50-53; John 3:1-2</a:t>
            </a:r>
            <a:endParaRPr lang="en-US" sz="1400" dirty="0"/>
          </a:p>
        </p:txBody>
      </p:sp>
      <p:sp>
        <p:nvSpPr>
          <p:cNvPr id="10" name="TextBox 9"/>
          <p:cNvSpPr txBox="1"/>
          <p:nvPr/>
        </p:nvSpPr>
        <p:spPr>
          <a:xfrm>
            <a:off x="11003820" y="6449295"/>
            <a:ext cx="1110478" cy="369332"/>
          </a:xfrm>
          <a:prstGeom prst="rect">
            <a:avLst/>
          </a:prstGeom>
          <a:noFill/>
        </p:spPr>
        <p:txBody>
          <a:bodyPr wrap="square" rtlCol="0">
            <a:spAutoFit/>
          </a:bodyPr>
          <a:lstStyle/>
          <a:p>
            <a:pPr algn="r"/>
            <a:r>
              <a:rPr lang="en-US" dirty="0">
                <a:solidFill>
                  <a:schemeClr val="bg1"/>
                </a:solidFill>
              </a:rPr>
              <a:t>(1)</a:t>
            </a:r>
          </a:p>
        </p:txBody>
      </p:sp>
      <p:pic>
        <p:nvPicPr>
          <p:cNvPr id="4098" name="Picture 2" descr="Image result for nicodemus and the pharis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827" y="3327888"/>
            <a:ext cx="4012060" cy="28313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72113" y="1524284"/>
            <a:ext cx="2820576" cy="3452276"/>
            <a:chOff x="372113" y="1524284"/>
            <a:chExt cx="2820576" cy="3452276"/>
          </a:xfrm>
        </p:grpSpPr>
        <p:pic>
          <p:nvPicPr>
            <p:cNvPr id="4100" name="Picture 4" descr="Image result for nicodemus and the pharise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13" y="1524284"/>
              <a:ext cx="2820576" cy="320605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72113" y="4730339"/>
              <a:ext cx="833883" cy="246221"/>
            </a:xfrm>
            <a:prstGeom prst="rect">
              <a:avLst/>
            </a:prstGeom>
          </p:spPr>
          <p:txBody>
            <a:bodyPr wrap="none">
              <a:spAutoFit/>
            </a:bodyPr>
            <a:lstStyle/>
            <a:p>
              <a:r>
                <a:rPr lang="en-US" sz="1000" dirty="0">
                  <a:solidFill>
                    <a:schemeClr val="bg1"/>
                  </a:solidFill>
                </a:rPr>
                <a:t>James </a:t>
              </a:r>
              <a:r>
                <a:rPr lang="en-US" sz="1000" dirty="0" err="1">
                  <a:solidFill>
                    <a:schemeClr val="bg1"/>
                  </a:solidFill>
                </a:rPr>
                <a:t>Tissot</a:t>
              </a:r>
              <a:endParaRPr lang="en-US" sz="1000" dirty="0"/>
            </a:p>
          </p:txBody>
        </p:sp>
      </p:grpSp>
    </p:spTree>
    <p:extLst>
      <p:ext uri="{BB962C8B-B14F-4D97-AF65-F5344CB8AC3E}">
        <p14:creationId xmlns:p14="http://schemas.microsoft.com/office/powerpoint/2010/main" val="14875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12192000" cy="3416320"/>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23</a:t>
            </a:r>
          </a:p>
          <a:p>
            <a:pPr marL="342900" indent="-342900">
              <a:buFontTx/>
              <a:buAutoNum type="arabicPeriod"/>
            </a:pPr>
            <a:r>
              <a:rPr lang="en-US" dirty="0">
                <a:solidFill>
                  <a:schemeClr val="bg1"/>
                </a:solidFill>
              </a:rPr>
              <a:t>Bible Dictionary</a:t>
            </a:r>
          </a:p>
          <a:p>
            <a:pPr marL="342900" indent="-342900">
              <a:buFontTx/>
              <a:buAutoNum type="arabicPeriod"/>
            </a:pPr>
            <a:r>
              <a:rPr lang="en-US" dirty="0">
                <a:solidFill>
                  <a:schemeClr val="bg1"/>
                </a:solidFill>
              </a:rPr>
              <a:t>Elder Bruce R. McConkie (</a:t>
            </a:r>
            <a:r>
              <a:rPr lang="en-US" i="1" dirty="0">
                <a:solidFill>
                  <a:schemeClr val="bg1"/>
                </a:solidFill>
              </a:rPr>
              <a:t>Doctrinal New Testament Commentary,</a:t>
            </a:r>
            <a:r>
              <a:rPr lang="en-US" dirty="0">
                <a:solidFill>
                  <a:schemeClr val="bg1"/>
                </a:solidFill>
              </a:rPr>
              <a:t> 3 vols. [1965–73], 1:437).</a:t>
            </a:r>
          </a:p>
          <a:p>
            <a:pPr marL="342900" indent="-342900">
              <a:buFontTx/>
              <a:buAutoNum type="arabicPeriod"/>
            </a:pPr>
            <a:r>
              <a:rPr lang="en-US" dirty="0">
                <a:solidFill>
                  <a:schemeClr val="bg1"/>
                </a:solidFill>
              </a:rPr>
              <a:t>President James E. Faust (“Lord, I Believe; Help Thou Mine Unbelief,”</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2003, 22).</a:t>
            </a: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4" name="Footer Placeholder 14">
            <a:extLst>
              <a:ext uri="{FF2B5EF4-FFF2-40B4-BE49-F238E27FC236}">
                <a16:creationId xmlns:a16="http://schemas.microsoft.com/office/drawing/2014/main" id="{36D73E18-2432-466B-863C-ADA00AB8D12B}"/>
              </a:ext>
            </a:extLst>
          </p:cNvPr>
          <p:cNvSpPr>
            <a:spLocks noGrp="1"/>
          </p:cNvSpPr>
          <p:nvPr/>
        </p:nvSpPr>
        <p:spPr>
          <a:xfrm>
            <a:off x="119847" y="648496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2407776"/>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Jews Seek to Kill Jesus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7:1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Jesus is Urged to Attend the Feast of the Tabernacles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7:2-9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43968">
                <a:tc>
                  <a:txBody>
                    <a:bodyPr/>
                    <a:lstStyle/>
                    <a:p>
                      <a:r>
                        <a:rPr lang="en-US" sz="1200" dirty="0"/>
                        <a:t>Jesus Goes to the Feast in Secret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9:51-56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7:10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43968">
                <a:tc>
                  <a:txBody>
                    <a:bodyPr/>
                    <a:lstStyle/>
                    <a:p>
                      <a:r>
                        <a:rPr lang="en-US" sz="1200" dirty="0"/>
                        <a:t>Crowds at Feast</a:t>
                      </a:r>
                      <a:r>
                        <a:rPr lang="en-US" sz="1200" baseline="0" dirty="0"/>
                        <a:t> Discussing Jesus</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7:11-13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343968">
                <a:tc>
                  <a:txBody>
                    <a:bodyPr/>
                    <a:lstStyle/>
                    <a:p>
                      <a:r>
                        <a:rPr lang="en-US" sz="1200" dirty="0"/>
                        <a:t>Jesus Teaches at the Temple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7:14-36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343968">
                <a:tc>
                  <a:txBody>
                    <a:bodyPr/>
                    <a:lstStyle/>
                    <a:p>
                      <a:r>
                        <a:rPr lang="en-US" sz="1200" dirty="0"/>
                        <a:t>Crowds Debate Jesus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7:37-53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bl>
          </a:graphicData>
        </a:graphic>
      </p:graphicFrame>
      <p:sp>
        <p:nvSpPr>
          <p:cNvPr id="4" name="Rectangle 3"/>
          <p:cNvSpPr/>
          <p:nvPr/>
        </p:nvSpPr>
        <p:spPr>
          <a:xfrm>
            <a:off x="63374" y="2713880"/>
            <a:ext cx="6096000" cy="1938992"/>
          </a:xfrm>
          <a:prstGeom prst="rect">
            <a:avLst/>
          </a:prstGeom>
          <a:ln>
            <a:solidFill>
              <a:schemeClr val="tx1"/>
            </a:solidFill>
          </a:ln>
        </p:spPr>
        <p:txBody>
          <a:bodyPr>
            <a:spAutoFit/>
          </a:bodyPr>
          <a:lstStyle/>
          <a:p>
            <a:r>
              <a:rPr lang="en-US" sz="1200" b="1" dirty="0"/>
              <a:t>The Brethren of Christ: John 7:4</a:t>
            </a:r>
          </a:p>
          <a:p>
            <a:r>
              <a:rPr lang="en-US" sz="1200" dirty="0"/>
              <a:t>“Frequent special reference is made to the sons of Joseph and Mary as the ‘brethren’ of Jesus, though in fact they were his half-brothers. (Matt. 12:46; 13:55; John 2:12; Acts 1:14; 1 Cor. 95.) Though they were reared in the same household and came under the benign influence of Joseph and Mary, though they were aware of the teachings, ministry, and miracles of Jesus himself, yet these his close relatives had not so far accepted him as the Messiah. However, all of them, apparently, were converted later (Acts 1:14); one of them, identified by Paul as ‘James the Lord’s brother’ (Gal. 1:19), was to minister in the holy apostleship; and yet another, Judas, who calls himself, ‘Jude, the … brother of James’ (Jude 1), wrote the epistle of Jude” Bruce R. McConkie (</a:t>
            </a:r>
            <a:r>
              <a:rPr lang="en-US" sz="1200" i="1" dirty="0"/>
              <a:t>Doctrinal New Testament Commentary,</a:t>
            </a:r>
            <a:r>
              <a:rPr lang="en-US" sz="1200" dirty="0"/>
              <a:t> 3 vols. [1965–73], 1:437).</a:t>
            </a:r>
          </a:p>
        </p:txBody>
      </p:sp>
      <p:sp>
        <p:nvSpPr>
          <p:cNvPr id="9" name="Rectangle 8"/>
          <p:cNvSpPr/>
          <p:nvPr/>
        </p:nvSpPr>
        <p:spPr>
          <a:xfrm>
            <a:off x="6159374" y="2713880"/>
            <a:ext cx="6032626" cy="4154984"/>
          </a:xfrm>
          <a:prstGeom prst="rect">
            <a:avLst/>
          </a:prstGeom>
          <a:ln>
            <a:solidFill>
              <a:schemeClr val="tx1"/>
            </a:solidFill>
          </a:ln>
        </p:spPr>
        <p:txBody>
          <a:bodyPr wrap="square">
            <a:spAutoFit/>
          </a:bodyPr>
          <a:lstStyle/>
          <a:p>
            <a:pPr fontAlgn="base"/>
            <a:r>
              <a:rPr lang="en-US" sz="1100" b="1" dirty="0"/>
              <a:t>Brethren Doubts John 7:4:</a:t>
            </a:r>
          </a:p>
          <a:p>
            <a:pPr fontAlgn="base"/>
            <a:r>
              <a:rPr lang="en-US" sz="1100" dirty="0"/>
              <a:t>"Even a quick reading of the Gospels and Acts shows that the New Testament writers did not intend to give a comprehensive picture of the personal life or family of Jesus...Still, one naturally wonders about Jesus' family, who they were and what they did.</a:t>
            </a:r>
          </a:p>
          <a:p>
            <a:pPr fontAlgn="base"/>
            <a:r>
              <a:rPr lang="en-US" sz="1100" dirty="0"/>
              <a:t>"We do know that </a:t>
            </a:r>
            <a:r>
              <a:rPr lang="en-US" sz="1100" b="1" dirty="0"/>
              <a:t>Jesus had four brothers and more than one sister</a:t>
            </a:r>
            <a:r>
              <a:rPr lang="en-US" sz="1100" dirty="0"/>
              <a:t>. The people of Nazareth objected to the divine calling of Jesus on the grounds that he was someone who had grown up in their midst. 'Is not this the carpenter's son?' they asked in astonishment. </a:t>
            </a:r>
            <a:r>
              <a:rPr lang="en-US" sz="1100" b="1" dirty="0"/>
              <a:t>'Is not his mother called Mary? and his brethren, James, and </a:t>
            </a:r>
            <a:r>
              <a:rPr lang="en-US" sz="1100" b="1" dirty="0" err="1"/>
              <a:t>Joses</a:t>
            </a:r>
            <a:r>
              <a:rPr lang="en-US" sz="1100" b="1" dirty="0"/>
              <a:t>, and Simon, and Judas? And his sisters, are they not all with us?' </a:t>
            </a:r>
            <a:r>
              <a:rPr lang="en-US" sz="1100" dirty="0"/>
              <a:t>(Matt. 13:55-56.)...John relates an interesting event concerning the brethren of Jesus telling us that they did not fully accept him as the Messiah while he was laboring among them: 'Now the Jews' feast of tabernacles was at hand. His brethren therefore said unto him [their brother, Jesus], Depart hence, and go into Judaea, that thy disciples also may see the works that thou </a:t>
            </a:r>
            <a:r>
              <a:rPr lang="en-US" sz="1100" dirty="0" err="1"/>
              <a:t>doest</a:t>
            </a:r>
            <a:r>
              <a:rPr lang="en-US" sz="1100" dirty="0"/>
              <a:t>. For there is no man that doeth any thing in secret, and he himself </a:t>
            </a:r>
            <a:r>
              <a:rPr lang="en-US" sz="1100" dirty="0" err="1"/>
              <a:t>seeketh</a:t>
            </a:r>
            <a:r>
              <a:rPr lang="en-US" sz="1100" dirty="0"/>
              <a:t> to be known openly. If thou do these things, shew thyself to the world. For neither did his brethren believe in him.' (John 7:2-5.)</a:t>
            </a:r>
          </a:p>
          <a:p>
            <a:pPr fontAlgn="base"/>
            <a:r>
              <a:rPr lang="en-US" sz="1100" dirty="0"/>
              <a:t>"The brothers knew something of Jesus' work and miracles and of his following, but they were doubtful themselves, or at least wished him to be more open about his mission. They did not believe in him, which may refer to the claims he made about being the Messiah and the Son of God. In fact, when the people of Nazareth rejected the Savior, he exclaimed, 'A prophet is not without </a:t>
            </a:r>
            <a:r>
              <a:rPr lang="en-US" sz="1100" dirty="0" err="1"/>
              <a:t>honour</a:t>
            </a:r>
            <a:r>
              <a:rPr lang="en-US" sz="1100" dirty="0"/>
              <a:t>, but in his own country, and among his own kin, and in his own house.' (Mark 6:4.) </a:t>
            </a:r>
            <a:r>
              <a:rPr lang="en-US" sz="1100" b="1" dirty="0"/>
              <a:t>But evidently the brothers were converted shortly thereafter, for Luke records that immediately after Christ's ascension into heaven, the church met in 'prayer and supplication, with the women, and Mary the mother of Jesus, and with his brethren.' (Acts 1:14.) Also, Paul includes James in his list of those who had seen the resurrected Lord. </a:t>
            </a:r>
            <a:r>
              <a:rPr lang="en-US" sz="1100" dirty="0"/>
              <a:t>(See 1 Cor. 15:7.)" Gerald N. Lund (J</a:t>
            </a:r>
            <a:r>
              <a:rPr lang="en-US" sz="1100" i="1" dirty="0"/>
              <a:t>esus Christ, Key to the Plan of Salvation</a:t>
            </a:r>
            <a:r>
              <a:rPr lang="en-US" sz="1100" dirty="0"/>
              <a:t> [Salt Lake City: Deseret Book Co., 1991], 47.)</a:t>
            </a:r>
          </a:p>
        </p:txBody>
      </p:sp>
      <p:sp>
        <p:nvSpPr>
          <p:cNvPr id="10" name="Rectangle 9"/>
          <p:cNvSpPr/>
          <p:nvPr/>
        </p:nvSpPr>
        <p:spPr>
          <a:xfrm>
            <a:off x="63373" y="4652872"/>
            <a:ext cx="6064313" cy="1569660"/>
          </a:xfrm>
          <a:prstGeom prst="rect">
            <a:avLst/>
          </a:prstGeom>
          <a:ln>
            <a:solidFill>
              <a:schemeClr val="tx1"/>
            </a:solidFill>
          </a:ln>
        </p:spPr>
        <p:txBody>
          <a:bodyPr wrap="square">
            <a:spAutoFit/>
          </a:bodyPr>
          <a:lstStyle/>
          <a:p>
            <a:r>
              <a:rPr lang="en-US" sz="1200" b="1" dirty="0"/>
              <a:t>Half-brothers:</a:t>
            </a:r>
          </a:p>
          <a:p>
            <a:r>
              <a:rPr lang="en-US" sz="1200" dirty="0"/>
              <a:t>Though early on, these half-brothers of the Lord didn't believe, later on some of them would become great leaders in the Church. In particular, James was an apostle who took an important role in the leadership of the early Church. He may have replaced James, the brother of John, after his martyrdom (Acts 12:1-2). James conducted a meeting in which the policy of the Church regarding the law of Moses was determined (Acts 15). He was later known as the Bishop of Jerusalem and has been referred to as "James the Just." Judas, or Jude, was another brother of the Lord. He was probably the author of the book of Jude (See Bible Dictionary).</a:t>
            </a:r>
          </a:p>
        </p:txBody>
      </p:sp>
    </p:spTree>
    <p:extLst>
      <p:ext uri="{BB962C8B-B14F-4D97-AF65-F5344CB8AC3E}">
        <p14:creationId xmlns:p14="http://schemas.microsoft.com/office/powerpoint/2010/main" val="2012781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065344"/>
            <a:ext cx="6096000" cy="1754326"/>
          </a:xfrm>
          <a:prstGeom prst="rect">
            <a:avLst/>
          </a:prstGeom>
          <a:ln>
            <a:solidFill>
              <a:schemeClr val="tx1"/>
            </a:solidFill>
          </a:ln>
        </p:spPr>
        <p:txBody>
          <a:bodyPr>
            <a:spAutoFit/>
          </a:bodyPr>
          <a:lstStyle/>
          <a:p>
            <a:r>
              <a:rPr lang="en-US" sz="1200" b="1" dirty="0"/>
              <a:t>The Gift of the Holy Ghost: John 7:39</a:t>
            </a:r>
          </a:p>
          <a:p>
            <a:r>
              <a:rPr lang="en-US" sz="1200" dirty="0"/>
              <a:t> “For some reason not fully explained in the scriptures, the Holy Ghost did not operate in the </a:t>
            </a:r>
            <a:r>
              <a:rPr lang="en-US" sz="1200" dirty="0" err="1"/>
              <a:t>fulness</a:t>
            </a:r>
            <a:r>
              <a:rPr lang="en-US" sz="1200" dirty="0"/>
              <a:t> among the Jews during the years of Jesus’ mortal sojourn (John 7:39; 16:7). Statements to the effect that the Holy Ghost did not come until after Jesus was resurrected must of necessity refer to that particular dispensation only, for it is abundantly clear that the Holy Ghost was operative in earlier dispensations. Furthermore, it has reference only to the </a:t>
            </a:r>
            <a:r>
              <a:rPr lang="en-US" sz="1200" i="1" dirty="0"/>
              <a:t>gift</a:t>
            </a:r>
            <a:r>
              <a:rPr lang="en-US" sz="1200" dirty="0"/>
              <a:t> of the Holy Ghost not being present, since the </a:t>
            </a:r>
            <a:r>
              <a:rPr lang="en-US" sz="1200" i="1" dirty="0"/>
              <a:t>power </a:t>
            </a:r>
            <a:r>
              <a:rPr lang="en-US" sz="1200" dirty="0"/>
              <a:t>of the Holy Ghost was operative during the ministries of John the Baptist and Jesus; otherwise no one would have received a testimony of the truths that these men taught (Matt. 16:16–17; see also 1 Cor. 12:3)” (Bible Dictionary, “Holy Ghost”). </a:t>
            </a:r>
          </a:p>
        </p:txBody>
      </p:sp>
      <p:sp>
        <p:nvSpPr>
          <p:cNvPr id="6" name="Rectangle 5"/>
          <p:cNvSpPr/>
          <p:nvPr/>
        </p:nvSpPr>
        <p:spPr>
          <a:xfrm>
            <a:off x="0" y="1754326"/>
            <a:ext cx="6096000" cy="2308324"/>
          </a:xfrm>
          <a:prstGeom prst="rect">
            <a:avLst/>
          </a:prstGeom>
          <a:ln>
            <a:solidFill>
              <a:schemeClr val="tx1"/>
            </a:solidFill>
          </a:ln>
        </p:spPr>
        <p:txBody>
          <a:bodyPr wrap="square">
            <a:spAutoFit/>
          </a:bodyPr>
          <a:lstStyle/>
          <a:p>
            <a:r>
              <a:rPr lang="en-US" sz="1200" b="1" dirty="0"/>
              <a:t>The Living Water John 7:39:</a:t>
            </a:r>
          </a:p>
          <a:p>
            <a:r>
              <a:rPr lang="en-US" sz="1200" dirty="0"/>
              <a:t>“The Savior’s promise that those who believed in Him would at some future time have ‘living water’ within them reflected the fact that ‘the Holy Ghost was not yet given’ (John 7:39). ‘For some reason not fully explained in the scriptures, the Holy Ghost did not operate in the </a:t>
            </a:r>
            <a:r>
              <a:rPr lang="en-US" sz="1200" dirty="0" err="1"/>
              <a:t>fulness</a:t>
            </a:r>
            <a:r>
              <a:rPr lang="en-US" sz="1200" dirty="0"/>
              <a:t> among the Jews during the years of Jesus’ mortal sojourn (John 7:39; 16:7). Statements to the effect that the Holy Ghost did not come until after Jesus was resurrected must of necessity refer to that particular dispensation only, for it is abundantly clear that the Holy Ghost was operative in earlier dispensations. Furthermore, it has reference only to the </a:t>
            </a:r>
            <a:r>
              <a:rPr lang="en-US" sz="1200" i="1" dirty="0"/>
              <a:t>gift</a:t>
            </a:r>
            <a:r>
              <a:rPr lang="en-US" sz="1200" dirty="0"/>
              <a:t> of the Holy Ghost not being present, since the </a:t>
            </a:r>
            <a:r>
              <a:rPr lang="en-US" sz="1200" i="1" dirty="0"/>
              <a:t>power</a:t>
            </a:r>
            <a:r>
              <a:rPr lang="en-US" sz="1200" dirty="0"/>
              <a:t> of the Holy Ghost was operative during the ministries of John the Baptist and Jesus; otherwise no one would have received a testimony of the truths that these men taught (Matt. 16:16–17; see also 1 Cor. 12:3)’ (Bible Dictionary, ‘Holy Ghost’)” (</a:t>
            </a:r>
            <a:r>
              <a:rPr lang="en-US" sz="1200" i="1" dirty="0"/>
              <a:t>New Testament Student Manual</a:t>
            </a:r>
            <a:r>
              <a:rPr lang="en-US" sz="1200" dirty="0"/>
              <a:t> [Church Educational System manual, 2014], 224).</a:t>
            </a:r>
          </a:p>
        </p:txBody>
      </p:sp>
      <p:sp>
        <p:nvSpPr>
          <p:cNvPr id="7" name="Rectangle 6"/>
          <p:cNvSpPr/>
          <p:nvPr/>
        </p:nvSpPr>
        <p:spPr>
          <a:xfrm>
            <a:off x="0" y="0"/>
            <a:ext cx="6096000" cy="1754326"/>
          </a:xfrm>
          <a:prstGeom prst="rect">
            <a:avLst/>
          </a:prstGeom>
          <a:ln>
            <a:solidFill>
              <a:schemeClr val="tx1"/>
            </a:solidFill>
          </a:ln>
        </p:spPr>
        <p:txBody>
          <a:bodyPr>
            <a:spAutoFit/>
          </a:bodyPr>
          <a:lstStyle/>
          <a:p>
            <a:r>
              <a:rPr lang="en-US" sz="1200" b="1" dirty="0"/>
              <a:t>If Any Man Will Do His Will John 7:17:</a:t>
            </a:r>
          </a:p>
          <a:p>
            <a:r>
              <a:rPr lang="en-US" sz="1200" dirty="0"/>
              <a:t>“Sometimes we try to do it backward. For example, we may take this approach: I will be happy to live the law of tithing, but first I need to know that it’s true. Maybe we even pray to gain a testimony of the law of tithing and hope the Lord will bless us with that testimony before we have ever filled out a tithing slip. It just doesn’t work that way. The Lord expects us to exercise faith. We have to consistently pay a full and honest tithe in order to gain a testimony of tithing. This same pattern applies to all the principles of the gospel, whether it is the law of chastity, the principle of modesty, the Word of Wisdom, or the law of the fast” Sister Bonnie L. </a:t>
            </a:r>
            <a:r>
              <a:rPr lang="en-US" sz="1200" dirty="0" err="1"/>
              <a:t>Oscarson</a:t>
            </a:r>
            <a:r>
              <a:rPr lang="en-US" sz="1200" dirty="0"/>
              <a:t> (“Be Ye Converted,”</a:t>
            </a:r>
            <a:r>
              <a:rPr lang="en-US" sz="1200" i="1" dirty="0"/>
              <a:t> Ensign</a:t>
            </a:r>
            <a:r>
              <a:rPr lang="en-US" sz="1200" dirty="0"/>
              <a:t> or </a:t>
            </a:r>
            <a:r>
              <a:rPr lang="en-US" sz="1200" i="1" dirty="0"/>
              <a:t>Liahona,</a:t>
            </a:r>
            <a:r>
              <a:rPr lang="en-US" sz="1200" dirty="0"/>
              <a:t> Nov. 2013, 77).</a:t>
            </a:r>
          </a:p>
        </p:txBody>
      </p:sp>
      <p:sp>
        <p:nvSpPr>
          <p:cNvPr id="8" name="Rectangle 7"/>
          <p:cNvSpPr/>
          <p:nvPr/>
        </p:nvSpPr>
        <p:spPr>
          <a:xfrm>
            <a:off x="6096000" y="3405757"/>
            <a:ext cx="6096000" cy="1754326"/>
          </a:xfrm>
          <a:prstGeom prst="rect">
            <a:avLst/>
          </a:prstGeom>
          <a:ln>
            <a:solidFill>
              <a:schemeClr val="tx1"/>
            </a:solidFill>
          </a:ln>
        </p:spPr>
        <p:txBody>
          <a:bodyPr>
            <a:spAutoFit/>
          </a:bodyPr>
          <a:lstStyle/>
          <a:p>
            <a:r>
              <a:rPr lang="en-US" sz="1200" b="1" dirty="0"/>
              <a:t>Nicodemus John: 7:51-52:</a:t>
            </a:r>
          </a:p>
          <a:p>
            <a:r>
              <a:rPr lang="en-US" sz="1200" dirty="0"/>
              <a:t>"Nicodemus also eventually overcame his trepidation and his fear of not appearing to be respectable. He defended the Savior before the chief priests and Pharisees, saying: 'Doth our law judge any man, before it hear him, and know what he doeth?' This was a very daring course of action on the part of Nicodemus, for it caused his colleagues to ask, 'Art thou also of Galilee?' (John 7:51-52.) The courage of Nicodemus in the face of opposition was confirmed at the crucifixion site when he 'brought a mixture of myrrh and aloes' to assist in the preparation of the crucified body of Jesus (John 19:39)." </a:t>
            </a:r>
            <a:r>
              <a:rPr lang="en-US" sz="1200" b="1" dirty="0"/>
              <a:t>Spencer J. </a:t>
            </a:r>
            <a:r>
              <a:rPr lang="en-US" sz="1200" b="1" dirty="0" err="1"/>
              <a:t>Condie</a:t>
            </a:r>
            <a:r>
              <a:rPr lang="en-US" sz="1200" b="1" dirty="0"/>
              <a:t> </a:t>
            </a:r>
            <a:r>
              <a:rPr lang="en-US" sz="1200" dirty="0"/>
              <a:t>(</a:t>
            </a:r>
            <a:r>
              <a:rPr lang="en-US" sz="1200" i="1" dirty="0"/>
              <a:t>Your Agency, Handle with Care </a:t>
            </a:r>
            <a:r>
              <a:rPr lang="en-US" sz="1200" dirty="0"/>
              <a:t>[Salt Lake City: </a:t>
            </a:r>
            <a:r>
              <a:rPr lang="en-US" sz="1200" dirty="0" err="1"/>
              <a:t>Bookcraft</a:t>
            </a:r>
            <a:r>
              <a:rPr lang="en-US" sz="1200" dirty="0"/>
              <a:t>, 1996], 47.) </a:t>
            </a:r>
          </a:p>
        </p:txBody>
      </p:sp>
      <p:sp>
        <p:nvSpPr>
          <p:cNvPr id="9" name="Rectangle 8"/>
          <p:cNvSpPr/>
          <p:nvPr/>
        </p:nvSpPr>
        <p:spPr>
          <a:xfrm>
            <a:off x="6096000" y="0"/>
            <a:ext cx="6096000" cy="3416320"/>
          </a:xfrm>
          <a:prstGeom prst="rect">
            <a:avLst/>
          </a:prstGeom>
          <a:ln>
            <a:solidFill>
              <a:schemeClr val="tx1"/>
            </a:solidFill>
          </a:ln>
        </p:spPr>
        <p:txBody>
          <a:bodyPr>
            <a:spAutoFit/>
          </a:bodyPr>
          <a:lstStyle/>
          <a:p>
            <a:pPr fontAlgn="base"/>
            <a:r>
              <a:rPr lang="en-US" sz="1200" b="1" dirty="0"/>
              <a:t>Shall Christ Come out of Galilee? John 7:41:</a:t>
            </a:r>
          </a:p>
          <a:p>
            <a:pPr fontAlgn="base"/>
            <a:r>
              <a:rPr lang="en-US" sz="1200" dirty="0"/>
              <a:t>Christ had just taught the people that they should 'judge righteous judgment' (v. 24). Yet, their personal prejudice and self-righteousness are evident in the way they condescendingly speak of Galileans. They were judging according to their traditions (see JST Jn. 7:24), not according to righteousness. The Master would not correct them by declaring his rightful birth in Bethlehem because 'He that </a:t>
            </a:r>
            <a:r>
              <a:rPr lang="en-US" sz="1200" dirty="0" err="1"/>
              <a:t>speaketh</a:t>
            </a:r>
            <a:r>
              <a:rPr lang="en-US" sz="1200" dirty="0"/>
              <a:t> of himself </a:t>
            </a:r>
            <a:r>
              <a:rPr lang="en-US" sz="1200" dirty="0" err="1"/>
              <a:t>seeketh</a:t>
            </a:r>
            <a:r>
              <a:rPr lang="en-US" sz="1200" dirty="0"/>
              <a:t> his own glory' (v. 18). </a:t>
            </a:r>
            <a:r>
              <a:rPr lang="en-US" sz="1200" i="1" dirty="0"/>
              <a:t>Gospeldoctrine.com</a:t>
            </a:r>
            <a:endParaRPr lang="en-US" sz="1200" dirty="0"/>
          </a:p>
          <a:p>
            <a:pPr fontAlgn="base"/>
            <a:endParaRPr lang="en-US" sz="1200" dirty="0"/>
          </a:p>
          <a:p>
            <a:pPr fontAlgn="base"/>
            <a:r>
              <a:rPr lang="en-US" sz="1200" dirty="0"/>
              <a:t>"Jerusalem was the place where the sects (Pharisees and Sadducees) flourished, with few of their followers dwelling outside its vicinity. The masses that made up the towns and villages of the land were known as the </a:t>
            </a:r>
            <a:r>
              <a:rPr lang="en-US" sz="1200" i="1" dirty="0"/>
              <a:t>Am ha </a:t>
            </a:r>
            <a:r>
              <a:rPr lang="en-US" sz="1200" i="1" dirty="0" err="1"/>
              <a:t>Aretz</a:t>
            </a:r>
            <a:r>
              <a:rPr lang="en-US" sz="1200" dirty="0"/>
              <a:t> or the 'people of the land.' Uninstructed in the detail of the traditions, they were looked upon as ignorant, common, country folk. The people of the region of Galilee and the countryside of Judea fell short in the eyes of the sects in fulfilling the requirements of the law of God. The scriptural record demonstrates the skeptical view held of the country folk by the religionists, 'Can there any good thing come out of Nazareth? ...' (John 1:46.) 'Art thou also of Galilee? Search, and look: for out of Galilee </a:t>
            </a:r>
            <a:r>
              <a:rPr lang="en-US" sz="1200" dirty="0" err="1"/>
              <a:t>ariseth</a:t>
            </a:r>
            <a:r>
              <a:rPr lang="en-US" sz="1200" dirty="0"/>
              <a:t> no prophet.' (John 7:52.) Yet it was from among the people of the land that Jesus called those who were to be apostles." (Edward J. Brandt, "Everyday Life in Palestine," </a:t>
            </a:r>
            <a:r>
              <a:rPr lang="en-US" sz="1200" i="1" dirty="0"/>
              <a:t>Ensign</a:t>
            </a:r>
            <a:r>
              <a:rPr lang="en-US" sz="1200" dirty="0"/>
              <a:t>, Sept. 1974, 22)</a:t>
            </a:r>
          </a:p>
          <a:p>
            <a:r>
              <a:rPr lang="en-US" sz="1200" dirty="0"/>
              <a:t> </a:t>
            </a:r>
          </a:p>
        </p:txBody>
      </p:sp>
    </p:spTree>
    <p:extLst>
      <p:ext uri="{BB962C8B-B14F-4D97-AF65-F5344CB8AC3E}">
        <p14:creationId xmlns:p14="http://schemas.microsoft.com/office/powerpoint/2010/main" val="149827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Vertical Scroll 4"/>
          <p:cNvSpPr/>
          <p:nvPr/>
        </p:nvSpPr>
        <p:spPr>
          <a:xfrm>
            <a:off x="2209800" y="304800"/>
            <a:ext cx="7772400" cy="6248400"/>
          </a:xfrm>
          <a:prstGeom prst="verticalScroll">
            <a:avLst/>
          </a:prstGeom>
          <a:solidFill>
            <a:srgbClr val="DAC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38302" y="1182231"/>
            <a:ext cx="6092440" cy="1815882"/>
          </a:xfrm>
          <a:prstGeom prst="rect">
            <a:avLst/>
          </a:prstGeom>
          <a:noFill/>
        </p:spPr>
        <p:txBody>
          <a:bodyPr wrap="square" rtlCol="0">
            <a:spAutoFit/>
          </a:bodyPr>
          <a:lstStyle/>
          <a:p>
            <a:pPr algn="ctr"/>
            <a:r>
              <a:rPr lang="en-US" sz="2800" dirty="0"/>
              <a:t>	Three times a year all the males of the covenant people were to appear before the Lord in the place that he should choose:</a:t>
            </a:r>
          </a:p>
        </p:txBody>
      </p:sp>
      <p:sp>
        <p:nvSpPr>
          <p:cNvPr id="6" name="Rectangle 5"/>
          <p:cNvSpPr/>
          <p:nvPr/>
        </p:nvSpPr>
        <p:spPr>
          <a:xfrm>
            <a:off x="3061258" y="3429000"/>
            <a:ext cx="6069484" cy="2677656"/>
          </a:xfrm>
          <a:prstGeom prst="rect">
            <a:avLst/>
          </a:prstGeom>
        </p:spPr>
        <p:txBody>
          <a:bodyPr wrap="square">
            <a:spAutoFit/>
          </a:bodyPr>
          <a:lstStyle/>
          <a:p>
            <a:pPr algn="ctr"/>
            <a:r>
              <a:rPr lang="en-US" sz="2400" i="1" dirty="0"/>
              <a:t>The Feast of Unleavened Bread—Passover</a:t>
            </a:r>
          </a:p>
          <a:p>
            <a:pPr algn="ctr"/>
            <a:endParaRPr lang="en-US" sz="2400" i="1" dirty="0"/>
          </a:p>
          <a:p>
            <a:pPr algn="ctr"/>
            <a:r>
              <a:rPr lang="en-US" sz="2400" i="1" dirty="0"/>
              <a:t>The Feast of Harvest--The Feast of Weeks or Pentecost</a:t>
            </a:r>
          </a:p>
          <a:p>
            <a:pPr algn="ctr"/>
            <a:endParaRPr lang="en-US" sz="2400" i="1" dirty="0"/>
          </a:p>
          <a:p>
            <a:pPr algn="ctr"/>
            <a:r>
              <a:rPr lang="en-US" sz="2400" i="1" dirty="0"/>
              <a:t>The Feast of Ingathering--</a:t>
            </a:r>
            <a:r>
              <a:rPr lang="en-US" sz="2400" b="1" i="1" dirty="0"/>
              <a:t>The Feast of Tabernacles	</a:t>
            </a:r>
          </a:p>
        </p:txBody>
      </p:sp>
      <p:sp>
        <p:nvSpPr>
          <p:cNvPr id="7" name="Rectangle 6"/>
          <p:cNvSpPr/>
          <p:nvPr/>
        </p:nvSpPr>
        <p:spPr>
          <a:xfrm>
            <a:off x="3038302" y="6151602"/>
            <a:ext cx="2638864" cy="369332"/>
          </a:xfrm>
          <a:prstGeom prst="rect">
            <a:avLst/>
          </a:prstGeom>
        </p:spPr>
        <p:txBody>
          <a:bodyPr wrap="none">
            <a:spAutoFit/>
          </a:bodyPr>
          <a:lstStyle/>
          <a:p>
            <a:r>
              <a:rPr lang="en-US" dirty="0"/>
              <a:t>(Ex 23:14-17; Deut. 16:16)</a:t>
            </a:r>
          </a:p>
        </p:txBody>
      </p:sp>
      <p:sp>
        <p:nvSpPr>
          <p:cNvPr id="9" name="Rectangle 8"/>
          <p:cNvSpPr/>
          <p:nvPr/>
        </p:nvSpPr>
        <p:spPr>
          <a:xfrm>
            <a:off x="5072595" y="304800"/>
            <a:ext cx="2666114" cy="923330"/>
          </a:xfrm>
          <a:prstGeom prst="rect">
            <a:avLst/>
          </a:prstGeom>
        </p:spPr>
        <p:txBody>
          <a:bodyPr wrap="none">
            <a:spAutoFit/>
          </a:bodyPr>
          <a:lstStyle/>
          <a:p>
            <a:r>
              <a:rPr lang="en-US" sz="5400" i="1" dirty="0"/>
              <a:t>The Law </a:t>
            </a:r>
          </a:p>
        </p:txBody>
      </p:sp>
      <p:sp>
        <p:nvSpPr>
          <p:cNvPr id="10" name="Rectangle 9"/>
          <p:cNvSpPr/>
          <p:nvPr/>
        </p:nvSpPr>
        <p:spPr>
          <a:xfrm>
            <a:off x="11635479" y="6410734"/>
            <a:ext cx="466794" cy="369332"/>
          </a:xfrm>
          <a:prstGeom prst="rect">
            <a:avLst/>
          </a:prstGeom>
        </p:spPr>
        <p:txBody>
          <a:bodyPr wrap="none">
            <a:spAutoFit/>
          </a:bodyPr>
          <a:lstStyle/>
          <a:p>
            <a:r>
              <a:rPr lang="en-US" dirty="0">
                <a:solidFill>
                  <a:schemeClr val="bg1"/>
                </a:solidFill>
                <a:latin typeface="Abadi" panose="020B0604020104020204" pitchFamily="34" charset="0"/>
              </a:rPr>
              <a:t>(1)</a:t>
            </a:r>
            <a:endParaRPr lang="en-US" dirty="0"/>
          </a:p>
        </p:txBody>
      </p:sp>
    </p:spTree>
    <p:extLst>
      <p:ext uri="{BB962C8B-B14F-4D97-AF65-F5344CB8AC3E}">
        <p14:creationId xmlns:p14="http://schemas.microsoft.com/office/powerpoint/2010/main" val="140774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249378" y="67815"/>
          <a:ext cx="10942622" cy="6638580"/>
        </p:xfrm>
        <a:graphic>
          <a:graphicData uri="http://schemas.openxmlformats.org/drawingml/2006/table">
            <a:tbl>
              <a:tblPr firstRow="1" bandRow="1">
                <a:tableStyleId>{5940675A-B579-460E-94D1-54222C63F5DA}</a:tableStyleId>
              </a:tblPr>
              <a:tblGrid>
                <a:gridCol w="5471311">
                  <a:extLst>
                    <a:ext uri="{9D8B030D-6E8A-4147-A177-3AD203B41FA5}">
                      <a16:colId xmlns:a16="http://schemas.microsoft.com/office/drawing/2014/main" val="20000"/>
                    </a:ext>
                  </a:extLst>
                </a:gridCol>
                <a:gridCol w="5471311">
                  <a:extLst>
                    <a:ext uri="{9D8B030D-6E8A-4147-A177-3AD203B41FA5}">
                      <a16:colId xmlns:a16="http://schemas.microsoft.com/office/drawing/2014/main" val="20001"/>
                    </a:ext>
                  </a:extLst>
                </a:gridCol>
              </a:tblGrid>
              <a:tr h="393911">
                <a:tc>
                  <a:txBody>
                    <a:bodyPr/>
                    <a:lstStyle/>
                    <a:p>
                      <a:pPr algn="ctr"/>
                      <a:r>
                        <a:rPr lang="en-US" dirty="0"/>
                        <a:t>Ten Commandments</a:t>
                      </a:r>
                    </a:p>
                  </a:txBody>
                  <a:tcPr/>
                </a:tc>
                <a:tc>
                  <a:txBody>
                    <a:bodyPr/>
                    <a:lstStyle/>
                    <a:p>
                      <a:pPr algn="ctr"/>
                      <a:r>
                        <a:rPr lang="en-US" dirty="0"/>
                        <a:t>Actions of the Jews</a:t>
                      </a:r>
                    </a:p>
                  </a:txBody>
                  <a:tcPr/>
                </a:tc>
                <a:extLst>
                  <a:ext uri="{0D108BD9-81ED-4DB2-BD59-A6C34878D82A}">
                    <a16:rowId xmlns:a16="http://schemas.microsoft.com/office/drawing/2014/main" val="10000"/>
                  </a:ext>
                </a:extLst>
              </a:tr>
              <a:tr h="497941">
                <a:tc>
                  <a:txBody>
                    <a:bodyPr/>
                    <a:lstStyle/>
                    <a:p>
                      <a:pPr algn="l" fontAlgn="base"/>
                      <a:r>
                        <a:rPr lang="en-US" sz="1200" b="0" dirty="0">
                          <a:effectLst/>
                          <a:latin typeface="Abadi" panose="020B0604020104020204" pitchFamily="34" charset="0"/>
                        </a:rPr>
                        <a:t>1. Thou shalt have no other gods before me</a:t>
                      </a:r>
                    </a:p>
                  </a:txBody>
                  <a:tcPr marL="47625" marR="95250" marT="38100" marB="38100" anchor="ctr"/>
                </a:tc>
                <a:tc>
                  <a:txBody>
                    <a:bodyPr/>
                    <a:lstStyle/>
                    <a:p>
                      <a:pPr algn="l" fontAlgn="base"/>
                      <a:r>
                        <a:rPr lang="en-US" sz="1200" b="0" dirty="0">
                          <a:effectLst/>
                          <a:latin typeface="Abadi" panose="020B0604020104020204" pitchFamily="34" charset="0"/>
                        </a:rPr>
                        <a:t>The Jews placed their tradition before God, and rejected the Holy One of Israel</a:t>
                      </a:r>
                    </a:p>
                  </a:txBody>
                  <a:tcPr marL="47625" marR="95250" marT="38100" marB="38100" anchor="ctr"/>
                </a:tc>
                <a:extLst>
                  <a:ext uri="{0D108BD9-81ED-4DB2-BD59-A6C34878D82A}">
                    <a16:rowId xmlns:a16="http://schemas.microsoft.com/office/drawing/2014/main" val="10001"/>
                  </a:ext>
                </a:extLst>
              </a:tr>
              <a:tr h="570369">
                <a:tc>
                  <a:txBody>
                    <a:bodyPr/>
                    <a:lstStyle/>
                    <a:p>
                      <a:pPr algn="l" fontAlgn="base"/>
                      <a:r>
                        <a:rPr lang="en-US" sz="1200" b="0" dirty="0">
                          <a:effectLst/>
                          <a:latin typeface="Abadi" panose="020B0604020104020204" pitchFamily="34" charset="0"/>
                        </a:rPr>
                        <a:t>2. No graven image</a:t>
                      </a:r>
                    </a:p>
                  </a:txBody>
                  <a:tcPr marL="47625" marR="95250" marT="38100" marB="38100" anchor="ctr"/>
                </a:tc>
                <a:tc>
                  <a:txBody>
                    <a:bodyPr/>
                    <a:lstStyle/>
                    <a:p>
                      <a:pPr algn="l" fontAlgn="base"/>
                      <a:r>
                        <a:rPr lang="en-US" sz="1200" b="0" dirty="0">
                          <a:effectLst/>
                          <a:latin typeface="Abadi" panose="020B0604020104020204" pitchFamily="34" charset="0"/>
                        </a:rPr>
                        <a:t>Though they made no graven images, they were guilty of a more heinous form of idolatry.</a:t>
                      </a:r>
                    </a:p>
                  </a:txBody>
                  <a:tcPr marL="47625" marR="95250" marT="38100" marB="38100" anchor="ctr"/>
                </a:tc>
                <a:extLst>
                  <a:ext uri="{0D108BD9-81ED-4DB2-BD59-A6C34878D82A}">
                    <a16:rowId xmlns:a16="http://schemas.microsoft.com/office/drawing/2014/main" val="10002"/>
                  </a:ext>
                </a:extLst>
              </a:tr>
              <a:tr h="656837">
                <a:tc>
                  <a:txBody>
                    <a:bodyPr/>
                    <a:lstStyle/>
                    <a:p>
                      <a:pPr algn="l" fontAlgn="base"/>
                      <a:r>
                        <a:rPr lang="en-US" sz="1200" b="0" dirty="0">
                          <a:effectLst/>
                          <a:latin typeface="Abadi" panose="020B0604020104020204" pitchFamily="34" charset="0"/>
                        </a:rPr>
                        <a:t>3. Do not take the name of the Lord thy God in vain</a:t>
                      </a:r>
                    </a:p>
                  </a:txBody>
                  <a:tcPr marL="47625" marR="95250" marT="38100" marB="38100" anchor="ctr"/>
                </a:tc>
                <a:tc>
                  <a:txBody>
                    <a:bodyPr/>
                    <a:lstStyle/>
                    <a:p>
                      <a:pPr algn="l" fontAlgn="base"/>
                      <a:r>
                        <a:rPr lang="en-US" sz="1200" b="0" dirty="0">
                          <a:effectLst/>
                          <a:latin typeface="Abadi" panose="020B0604020104020204" pitchFamily="34" charset="0"/>
                        </a:rPr>
                        <a:t>They did worse than take the </a:t>
                      </a:r>
                      <a:r>
                        <a:rPr lang="en-US" sz="1200" b="0" i="1" dirty="0">
                          <a:effectLst/>
                          <a:latin typeface="Abadi" panose="020B0604020104020204" pitchFamily="34" charset="0"/>
                        </a:rPr>
                        <a:t>name </a:t>
                      </a:r>
                      <a:r>
                        <a:rPr lang="en-US" sz="1200" b="0" dirty="0">
                          <a:effectLst/>
                          <a:latin typeface="Abadi" panose="020B0604020104020204" pitchFamily="34" charset="0"/>
                        </a:rPr>
                        <a:t>of the Lord in vain-they took the </a:t>
                      </a:r>
                      <a:r>
                        <a:rPr lang="en-US" sz="1200" b="0" i="1" dirty="0">
                          <a:effectLst/>
                          <a:latin typeface="Abadi" panose="020B0604020104020204" pitchFamily="34" charset="0"/>
                        </a:rPr>
                        <a:t>life </a:t>
                      </a:r>
                      <a:r>
                        <a:rPr lang="en-US" sz="1200" b="0" dirty="0">
                          <a:effectLst/>
                          <a:latin typeface="Abadi" panose="020B0604020104020204" pitchFamily="34" charset="0"/>
                        </a:rPr>
                        <a:t>of the Lord Jesus in vain</a:t>
                      </a:r>
                    </a:p>
                  </a:txBody>
                  <a:tcPr marL="47625" marR="95250" marT="38100" marB="38100" anchor="ctr"/>
                </a:tc>
                <a:extLst>
                  <a:ext uri="{0D108BD9-81ED-4DB2-BD59-A6C34878D82A}">
                    <a16:rowId xmlns:a16="http://schemas.microsoft.com/office/drawing/2014/main" val="10003"/>
                  </a:ext>
                </a:extLst>
              </a:tr>
              <a:tr h="656837">
                <a:tc>
                  <a:txBody>
                    <a:bodyPr/>
                    <a:lstStyle/>
                    <a:p>
                      <a:pPr algn="l" fontAlgn="base"/>
                      <a:r>
                        <a:rPr lang="en-US" sz="1200" b="0" dirty="0">
                          <a:effectLst/>
                          <a:latin typeface="Abadi" panose="020B0604020104020204" pitchFamily="34" charset="0"/>
                        </a:rPr>
                        <a:t>4. Remember the Sabbath day</a:t>
                      </a:r>
                    </a:p>
                  </a:txBody>
                  <a:tcPr marL="47625" marR="95250" marT="38100" marB="38100" anchor="ctr"/>
                </a:tc>
                <a:tc>
                  <a:txBody>
                    <a:bodyPr/>
                    <a:lstStyle/>
                    <a:p>
                      <a:pPr algn="l" fontAlgn="base"/>
                      <a:r>
                        <a:rPr lang="en-US" sz="1200" b="0" dirty="0">
                          <a:effectLst/>
                          <a:latin typeface="Abadi" panose="020B0604020104020204" pitchFamily="34" charset="0"/>
                        </a:rPr>
                        <a:t>They had lost the Spirit of the Sabbath by distorting Sabbath worship into a profuse list of restrictive rules</a:t>
                      </a:r>
                    </a:p>
                  </a:txBody>
                  <a:tcPr marL="47625" marR="95250" marT="38100" marB="38100" anchor="ctr"/>
                </a:tc>
                <a:extLst>
                  <a:ext uri="{0D108BD9-81ED-4DB2-BD59-A6C34878D82A}">
                    <a16:rowId xmlns:a16="http://schemas.microsoft.com/office/drawing/2014/main" val="10004"/>
                  </a:ext>
                </a:extLst>
              </a:tr>
              <a:tr h="578500">
                <a:tc>
                  <a:txBody>
                    <a:bodyPr/>
                    <a:lstStyle/>
                    <a:p>
                      <a:pPr algn="l" fontAlgn="base"/>
                      <a:r>
                        <a:rPr lang="en-US" sz="1200" b="0" dirty="0">
                          <a:effectLst/>
                          <a:latin typeface="Abadi" panose="020B0604020104020204" pitchFamily="34" charset="0"/>
                        </a:rPr>
                        <a:t>5. Honor thy Father and thy Mother</a:t>
                      </a:r>
                    </a:p>
                  </a:txBody>
                  <a:tcPr marL="47625" marR="95250" marT="38100" marB="38100" anchor="ctr"/>
                </a:tc>
                <a:tc>
                  <a:txBody>
                    <a:bodyPr/>
                    <a:lstStyle/>
                    <a:p>
                      <a:pPr algn="l" fontAlgn="base"/>
                      <a:r>
                        <a:rPr lang="en-US" sz="1200" b="0" dirty="0">
                          <a:effectLst/>
                          <a:latin typeface="Abadi" panose="020B0604020104020204" pitchFamily="34" charset="0"/>
                        </a:rPr>
                        <a:t>They would release themselves from this duty by the law of corban (Matthew 14:4-6)</a:t>
                      </a:r>
                    </a:p>
                  </a:txBody>
                  <a:tcPr marL="47625" marR="95250" marT="38100" marB="38100" anchor="ctr"/>
                </a:tc>
                <a:extLst>
                  <a:ext uri="{0D108BD9-81ED-4DB2-BD59-A6C34878D82A}">
                    <a16:rowId xmlns:a16="http://schemas.microsoft.com/office/drawing/2014/main" val="10005"/>
                  </a:ext>
                </a:extLst>
              </a:tr>
              <a:tr h="656837">
                <a:tc>
                  <a:txBody>
                    <a:bodyPr/>
                    <a:lstStyle/>
                    <a:p>
                      <a:pPr algn="l" fontAlgn="base"/>
                      <a:r>
                        <a:rPr lang="en-US" sz="1200" b="0" dirty="0">
                          <a:effectLst/>
                          <a:latin typeface="Abadi" panose="020B0604020104020204" pitchFamily="34" charset="0"/>
                        </a:rPr>
                        <a:t>6. Thou shalt not kill</a:t>
                      </a:r>
                    </a:p>
                  </a:txBody>
                  <a:tcPr marL="47625" marR="95250" marT="38100" marB="38100" anchor="ctr"/>
                </a:tc>
                <a:tc>
                  <a:txBody>
                    <a:bodyPr/>
                    <a:lstStyle/>
                    <a:p>
                      <a:pPr algn="l" fontAlgn="base"/>
                      <a:r>
                        <a:rPr lang="en-US" sz="1200" b="0" dirty="0">
                          <a:effectLst/>
                          <a:latin typeface="Abadi" panose="020B0604020104020204" pitchFamily="34" charset="0"/>
                        </a:rPr>
                        <a:t>They would plot and consent to the murder of Christ</a:t>
                      </a:r>
                    </a:p>
                  </a:txBody>
                  <a:tcPr marL="47625" marR="95250" marT="38100" marB="38100" anchor="ctr"/>
                </a:tc>
                <a:extLst>
                  <a:ext uri="{0D108BD9-81ED-4DB2-BD59-A6C34878D82A}">
                    <a16:rowId xmlns:a16="http://schemas.microsoft.com/office/drawing/2014/main" val="10006"/>
                  </a:ext>
                </a:extLst>
              </a:tr>
              <a:tr h="656837">
                <a:tc>
                  <a:txBody>
                    <a:bodyPr/>
                    <a:lstStyle/>
                    <a:p>
                      <a:pPr algn="l" fontAlgn="base"/>
                      <a:r>
                        <a:rPr lang="en-US" sz="1200" b="0" dirty="0">
                          <a:effectLst/>
                          <a:latin typeface="Abadi" panose="020B0604020104020204" pitchFamily="34" charset="0"/>
                        </a:rPr>
                        <a:t>7. Thou shalt not commit adultery</a:t>
                      </a:r>
                    </a:p>
                  </a:txBody>
                  <a:tcPr marL="47625" marR="95250" marT="38100" marB="38100" anchor="ctr"/>
                </a:tc>
                <a:tc>
                  <a:txBody>
                    <a:bodyPr/>
                    <a:lstStyle/>
                    <a:p>
                      <a:pPr algn="l" fontAlgn="base"/>
                      <a:r>
                        <a:rPr lang="en-US" sz="1200" b="0" dirty="0">
                          <a:effectLst/>
                          <a:latin typeface="Abadi" panose="020B0604020104020204" pitchFamily="34" charset="0"/>
                        </a:rPr>
                        <a:t>They were a wicked and adulterous generation (Matthew 16:1-4)</a:t>
                      </a:r>
                    </a:p>
                  </a:txBody>
                  <a:tcPr marL="47625" marR="95250" marT="38100" marB="38100" anchor="ctr"/>
                </a:tc>
                <a:extLst>
                  <a:ext uri="{0D108BD9-81ED-4DB2-BD59-A6C34878D82A}">
                    <a16:rowId xmlns:a16="http://schemas.microsoft.com/office/drawing/2014/main" val="10007"/>
                  </a:ext>
                </a:extLst>
              </a:tr>
              <a:tr h="656837">
                <a:tc>
                  <a:txBody>
                    <a:bodyPr/>
                    <a:lstStyle/>
                    <a:p>
                      <a:pPr algn="l" fontAlgn="base"/>
                      <a:r>
                        <a:rPr lang="en-US" sz="1200" b="0" dirty="0">
                          <a:effectLst/>
                          <a:latin typeface="Abadi" panose="020B0604020104020204" pitchFamily="34" charset="0"/>
                        </a:rPr>
                        <a:t>8. Thou shalt not steal</a:t>
                      </a:r>
                    </a:p>
                  </a:txBody>
                  <a:tcPr marL="47625" marR="95250" marT="38100" marB="38100" anchor="ctr"/>
                </a:tc>
                <a:tc>
                  <a:txBody>
                    <a:bodyPr/>
                    <a:lstStyle/>
                    <a:p>
                      <a:pPr algn="l" fontAlgn="base"/>
                      <a:r>
                        <a:rPr lang="en-US" sz="1200" b="0" dirty="0">
                          <a:effectLst/>
                          <a:latin typeface="Abadi" panose="020B0604020104020204" pitchFamily="34" charset="0"/>
                        </a:rPr>
                        <a:t>They would devour widow's houses (Matthew 23:14) and were full of extortion and excess (Matthew 23:25)</a:t>
                      </a:r>
                    </a:p>
                  </a:txBody>
                  <a:tcPr marL="47625" marR="95250" marT="38100" marB="38100" anchor="ctr"/>
                </a:tc>
                <a:extLst>
                  <a:ext uri="{0D108BD9-81ED-4DB2-BD59-A6C34878D82A}">
                    <a16:rowId xmlns:a16="http://schemas.microsoft.com/office/drawing/2014/main" val="10008"/>
                  </a:ext>
                </a:extLst>
              </a:tr>
              <a:tr h="656837">
                <a:tc>
                  <a:txBody>
                    <a:bodyPr/>
                    <a:lstStyle/>
                    <a:p>
                      <a:pPr algn="l" fontAlgn="base"/>
                      <a:r>
                        <a:rPr lang="en-US" sz="1200" b="0" dirty="0">
                          <a:effectLst/>
                          <a:latin typeface="Abadi" panose="020B0604020104020204" pitchFamily="34" charset="0"/>
                        </a:rPr>
                        <a:t>9. Thou shalt not bear false witness</a:t>
                      </a:r>
                    </a:p>
                  </a:txBody>
                  <a:tcPr marL="47625" marR="95250" marT="38100" marB="38100" anchor="ctr"/>
                </a:tc>
                <a:tc>
                  <a:txBody>
                    <a:bodyPr/>
                    <a:lstStyle/>
                    <a:p>
                      <a:pPr algn="l" fontAlgn="base"/>
                      <a:r>
                        <a:rPr lang="en-US" sz="1200" b="0" dirty="0">
                          <a:effectLst/>
                          <a:latin typeface="Abadi" panose="020B0604020104020204" pitchFamily="34" charset="0"/>
                        </a:rPr>
                        <a:t>Many would bare false witness against Christ (Mark 14:56, see also John. 8:55)</a:t>
                      </a:r>
                    </a:p>
                  </a:txBody>
                  <a:tcPr marL="47625" marR="95250" marT="38100" marB="38100" anchor="ctr"/>
                </a:tc>
                <a:extLst>
                  <a:ext uri="{0D108BD9-81ED-4DB2-BD59-A6C34878D82A}">
                    <a16:rowId xmlns:a16="http://schemas.microsoft.com/office/drawing/2014/main" val="10009"/>
                  </a:ext>
                </a:extLst>
              </a:tr>
              <a:tr h="656837">
                <a:tc>
                  <a:txBody>
                    <a:bodyPr/>
                    <a:lstStyle/>
                    <a:p>
                      <a:pPr algn="l" fontAlgn="base"/>
                      <a:r>
                        <a:rPr lang="en-US" sz="1200" b="0" dirty="0">
                          <a:effectLst/>
                          <a:latin typeface="Abadi" panose="020B0604020104020204" pitchFamily="34" charset="0"/>
                        </a:rPr>
                        <a:t>10. Thou shalt not covet</a:t>
                      </a:r>
                    </a:p>
                  </a:txBody>
                  <a:tcPr marL="47625" marR="95250" marT="38100" marB="38100" anchor="ctr"/>
                </a:tc>
                <a:tc>
                  <a:txBody>
                    <a:bodyPr/>
                    <a:lstStyle/>
                    <a:p>
                      <a:pPr algn="l" fontAlgn="base"/>
                      <a:r>
                        <a:rPr lang="en-US" sz="1200" b="0" dirty="0">
                          <a:effectLst/>
                          <a:latin typeface="Abadi" panose="020B0604020104020204" pitchFamily="34" charset="0"/>
                        </a:rPr>
                        <a:t>They coveted Christ's knowledge, authority, and popularity (Mark 15:10)</a:t>
                      </a:r>
                    </a:p>
                  </a:txBody>
                  <a:tcPr marL="47625" marR="95250" marT="38100" marB="38100" anchor="ctr"/>
                </a:tc>
                <a:extLst>
                  <a:ext uri="{0D108BD9-81ED-4DB2-BD59-A6C34878D82A}">
                    <a16:rowId xmlns:a16="http://schemas.microsoft.com/office/drawing/2014/main" val="10010"/>
                  </a:ext>
                </a:extLst>
              </a:tr>
            </a:tbl>
          </a:graphicData>
        </a:graphic>
      </p:graphicFrame>
      <p:sp>
        <p:nvSpPr>
          <p:cNvPr id="4" name="Rectangle 3"/>
          <p:cNvSpPr/>
          <p:nvPr/>
        </p:nvSpPr>
        <p:spPr>
          <a:xfrm rot="16200000">
            <a:off x="-1599043" y="3133621"/>
            <a:ext cx="4367047" cy="646331"/>
          </a:xfrm>
          <a:prstGeom prst="rect">
            <a:avLst/>
          </a:prstGeom>
        </p:spPr>
        <p:txBody>
          <a:bodyPr wrap="square">
            <a:spAutoFit/>
          </a:bodyPr>
          <a:lstStyle/>
          <a:p>
            <a:pPr algn="ctr" fontAlgn="base"/>
            <a:r>
              <a:rPr lang="en-US" b="1" dirty="0"/>
              <a:t>John 7:19</a:t>
            </a:r>
          </a:p>
          <a:p>
            <a:pPr algn="ctr" fontAlgn="base"/>
            <a:r>
              <a:rPr lang="en-US" b="1" dirty="0"/>
              <a:t>None of you </a:t>
            </a:r>
            <a:r>
              <a:rPr lang="en-US" b="1" dirty="0" err="1"/>
              <a:t>keepeth</a:t>
            </a:r>
            <a:r>
              <a:rPr lang="en-US" b="1" dirty="0"/>
              <a:t> the law? </a:t>
            </a:r>
            <a:endParaRPr lang="en-US" b="0" i="0" dirty="0">
              <a:effectLst/>
            </a:endParaRPr>
          </a:p>
        </p:txBody>
      </p:sp>
    </p:spTree>
    <p:extLst>
      <p:ext uri="{BB962C8B-B14F-4D97-AF65-F5344CB8AC3E}">
        <p14:creationId xmlns:p14="http://schemas.microsoft.com/office/powerpoint/2010/main" val="1273345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837" y="0"/>
            <a:ext cx="10649893" cy="6960367"/>
          </a:xfrm>
          <a:prstGeom prst="rect">
            <a:avLst/>
          </a:prstGeom>
        </p:spPr>
        <p:txBody>
          <a:bodyPr wrap="square">
            <a:spAutoFit/>
          </a:bodyPr>
          <a:lstStyle/>
          <a:p>
            <a:pPr fontAlgn="base">
              <a:lnSpc>
                <a:spcPct val="115000"/>
              </a:lnSpc>
            </a:pPr>
            <a:r>
              <a:rPr lang="en-US" sz="1200" b="1" dirty="0">
                <a:solidFill>
                  <a:srgbClr val="373737"/>
                </a:solidFill>
                <a:ea typeface="Times New Roman" panose="02020603050405020304" pitchFamily="18" charset="0"/>
                <a:cs typeface="Times New Roman" panose="02020603050405020304" pitchFamily="18" charset="0"/>
              </a:rPr>
              <a:t>Excerpts from  "Our Relationship with the Lord"</a:t>
            </a:r>
            <a:endParaRPr lang="en-US" sz="1200" dirty="0">
              <a:ea typeface="Calibri" panose="020F0502020204030204" pitchFamily="34" charset="0"/>
              <a:cs typeface="Times New Roman" panose="02020603050405020304" pitchFamily="18" charset="0"/>
            </a:endParaRPr>
          </a:p>
          <a:p>
            <a:pPr fontAlgn="base">
              <a:lnSpc>
                <a:spcPts val="1465"/>
              </a:lnSpc>
            </a:pPr>
            <a:r>
              <a:rPr lang="en-US" sz="1200" dirty="0">
                <a:solidFill>
                  <a:srgbClr val="373737"/>
                </a:solidFill>
                <a:ea typeface="Times New Roman" panose="02020603050405020304" pitchFamily="18" charset="0"/>
                <a:cs typeface="Times New Roman" panose="02020603050405020304" pitchFamily="18" charset="0"/>
              </a:rPr>
              <a:t>by Bruce R. McConkie</a:t>
            </a:r>
            <a:endParaRPr lang="en-US" sz="1200" dirty="0">
              <a:ea typeface="Calibri" panose="020F0502020204030204" pitchFamily="34" charset="0"/>
              <a:cs typeface="Times New Roman" panose="02020603050405020304" pitchFamily="18" charset="0"/>
            </a:endParaRPr>
          </a:p>
          <a:p>
            <a:r>
              <a:rPr lang="en-US" sz="1200" b="1" dirty="0">
                <a:ea typeface="Calibri" panose="020F0502020204030204" pitchFamily="34" charset="0"/>
                <a:cs typeface="Times New Roman" panose="02020603050405020304" pitchFamily="18" charset="0"/>
              </a:rPr>
              <a:t>We worship the Father and him only and no one else.</a:t>
            </a:r>
            <a:endParaRPr lang="en-US" sz="1200" dirty="0">
              <a:ea typeface="Calibri" panose="020F0502020204030204" pitchFamily="34" charset="0"/>
              <a:cs typeface="Times New Roman" panose="02020603050405020304" pitchFamily="18" charset="0"/>
            </a:endParaRPr>
          </a:p>
          <a:p>
            <a:r>
              <a:rPr lang="en-US" sz="1200" dirty="0">
                <a:ea typeface="Calibri" panose="020F0502020204030204" pitchFamily="34" charset="0"/>
                <a:cs typeface="Times New Roman" panose="02020603050405020304" pitchFamily="18" charset="0"/>
              </a:rPr>
              <a:t>We do not worship the Son, and we do not worship the Holy Ghost. I know perfectly well what the scriptures say about worshipping Christ and Jehovah, but they are speaking in an entirely different sense—the sense of standing in awe and being reverentially grateful to him who has redeemed us. Worship in the true and saving sense is reserved for God the first, the Creator.</a:t>
            </a:r>
          </a:p>
          <a:p>
            <a:r>
              <a:rPr lang="en-US" sz="1200" dirty="0">
                <a:ea typeface="Calibri" panose="020F0502020204030204" pitchFamily="34" charset="0"/>
                <a:cs typeface="Times New Roman" panose="02020603050405020304" pitchFamily="18" charset="0"/>
              </a:rPr>
              <a:t> </a:t>
            </a:r>
          </a:p>
          <a:p>
            <a:r>
              <a:rPr lang="en-US" sz="1200" dirty="0">
                <a:ea typeface="Calibri" panose="020F0502020204030204" pitchFamily="34" charset="0"/>
                <a:cs typeface="Times New Roman" panose="02020603050405020304" pitchFamily="18" charset="0"/>
              </a:rPr>
              <a:t>Our relationship with the Father is supreme, paramount, and preeminent over all others. He is the God we worship. It is his gospel that saves and exalts. He ordained and established the plan of salvation. He is the one who was once as we are now. The life he lives is eternal life, and if we are to gain this greatest of all the gifts of God, it will be because we become like him.</a:t>
            </a:r>
          </a:p>
          <a:p>
            <a:r>
              <a:rPr lang="en-US" sz="1200" dirty="0">
                <a:ea typeface="Calibri" panose="020F0502020204030204" pitchFamily="34" charset="0"/>
                <a:cs typeface="Times New Roman" panose="02020603050405020304" pitchFamily="18" charset="0"/>
              </a:rPr>
              <a:t> </a:t>
            </a:r>
          </a:p>
          <a:p>
            <a:r>
              <a:rPr lang="en-US" sz="1200" dirty="0">
                <a:ea typeface="Calibri" panose="020F0502020204030204" pitchFamily="34" charset="0"/>
                <a:cs typeface="Times New Roman" panose="02020603050405020304" pitchFamily="18" charset="0"/>
              </a:rPr>
              <a:t>Our relationship with the Father is one of parent and child. He is the one who gave us our agency. It was his plan that provided for a fall and an atonement. And it is to him that we must be reconciled if we are to gain salvation. He is the one to whom we have direct access by prayer, and if there were some need—which there is not!—to single out one member of the Godhead for a special relationship, the Father, not the Son, would be the one to choose.</a:t>
            </a:r>
          </a:p>
          <a:p>
            <a:r>
              <a:rPr lang="en-US" sz="1200" dirty="0">
                <a:ea typeface="Calibri" panose="020F0502020204030204" pitchFamily="34" charset="0"/>
                <a:cs typeface="Times New Roman" panose="02020603050405020304" pitchFamily="18" charset="0"/>
              </a:rPr>
              <a:t> </a:t>
            </a:r>
          </a:p>
          <a:p>
            <a:r>
              <a:rPr lang="en-US" sz="1200" dirty="0">
                <a:ea typeface="Calibri" panose="020F0502020204030204" pitchFamily="34" charset="0"/>
                <a:cs typeface="Times New Roman" panose="02020603050405020304" pitchFamily="18" charset="0"/>
              </a:rPr>
              <a:t>Our relationship with the Son is one of brother or sister in the premortal life and one of being led to the Father by him while in this mortal sphere. He is the Lord Jehovah who championed our cause before the foundations of the earth were laid. He is the God of Israel, the promised Messiah, and the Redeemer of the world.</a:t>
            </a:r>
          </a:p>
          <a:p>
            <a:endParaRPr lang="en-US" sz="1200" dirty="0">
              <a:effectLst/>
              <a:ea typeface="Calibri" panose="020F0502020204030204" pitchFamily="34" charset="0"/>
              <a:cs typeface="Times New Roman" panose="02020603050405020304" pitchFamily="18" charset="0"/>
            </a:endParaRPr>
          </a:p>
          <a:p>
            <a:r>
              <a:rPr lang="en-US" sz="1200" dirty="0"/>
              <a:t>By faith we are adopted into his family and become his children. We take upon ourselves his name, keep his commandments, and rejoice in the cleansing power of his blood. Salvation comes by him. From Creation’s dawn, as long as eternity endures, there neither has been nor will be another act of such transcendent power and import as his atoning sacrifice.</a:t>
            </a:r>
          </a:p>
          <a:p>
            <a:r>
              <a:rPr lang="en-US" sz="1200" dirty="0"/>
              <a:t> </a:t>
            </a:r>
          </a:p>
          <a:p>
            <a:r>
              <a:rPr lang="en-US" sz="1200" dirty="0"/>
              <a:t>We do not have a fraction of the power we need to properly praise his holy name and ascribe unto him the honor and power and might and glory and dominion that is his. He is our Lord, our God, and our King. There are yet others who have an excessive zeal which causes them to go beyond the mark. Their desire for excellence is inordinate. In an effort to be truer than true they devote themselves to gaining a special, personal relationship with Christ that is both improper and perilous.</a:t>
            </a:r>
          </a:p>
          <a:p>
            <a:r>
              <a:rPr lang="en-US" sz="1200" dirty="0"/>
              <a:t> </a:t>
            </a:r>
          </a:p>
          <a:p>
            <a:r>
              <a:rPr lang="en-US" sz="1200" dirty="0"/>
              <a:t>I say perilous because this course, particularly in the lives of some who are spiritually immature, is a gospel hobby which creates an unwholesome holier-than-thou attitude. In other instances it leads to despondency because the seeker after perfection knows he is not living the way he supposes he should.</a:t>
            </a:r>
          </a:p>
          <a:p>
            <a:r>
              <a:rPr lang="en-US" sz="1200" dirty="0"/>
              <a:t>Another peril is that those so involved often begin to pray directly to Christ because of some special friendship they feel has been developed.</a:t>
            </a:r>
          </a:p>
          <a:p>
            <a:r>
              <a:rPr lang="en-US" sz="1200" dirty="0"/>
              <a:t> </a:t>
            </a:r>
          </a:p>
          <a:p>
            <a:r>
              <a:rPr lang="en-US" sz="1200" dirty="0"/>
              <a:t>It is true that there may, with propriety, be a special relationship with a wife, with children, with friends, with teachers, with the beasts of the field and the fowls of the sky and the lilies of the valley. But the very moment anyone singles out one member of the Godhead as the almost sole recipient of his devotion, to the exclusion of the others, that is the moment when spiritual instability begins to replace sense and reason.  It is a fine and sacred line, but clearly there is a difference between a personal and intimate relationship with the Lord, which is improper, and one of worshipful adoration, which yet maintains the required reserve between us and him who has bought us with his blood.</a:t>
            </a:r>
          </a:p>
          <a:p>
            <a:r>
              <a:rPr lang="en-US" sz="1200" i="1" dirty="0"/>
              <a:t>Brigham Young University on 2 March 1982.</a:t>
            </a:r>
            <a:endParaRPr lang="en-US" sz="1200" dirty="0"/>
          </a:p>
          <a:p>
            <a:endParaRPr lang="en-US"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5971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05F50-61B6-4099-AB32-EA772A842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2286000"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2005342" y="1275196"/>
            <a:ext cx="8181316" cy="1938992"/>
          </a:xfrm>
          <a:prstGeom prst="rect">
            <a:avLst/>
          </a:prstGeom>
          <a:noFill/>
        </p:spPr>
        <p:txBody>
          <a:bodyPr wrap="square" rtlCol="0">
            <a:spAutoFit/>
          </a:bodyPr>
          <a:lstStyle/>
          <a:p>
            <a:pPr algn="ctr"/>
            <a:r>
              <a:rPr lang="en-US" sz="6000" dirty="0">
                <a:latin typeface="Georgia" pitchFamily="18" charset="0"/>
              </a:rPr>
              <a:t>He That is Without Sin</a:t>
            </a:r>
          </a:p>
          <a:p>
            <a:pPr algn="ctr"/>
            <a:r>
              <a:rPr lang="en-US" sz="6000" dirty="0">
                <a:latin typeface="Georgia" pitchFamily="18" charset="0"/>
              </a:rPr>
              <a:t>John 8:1-30</a:t>
            </a:r>
            <a:endParaRPr lang="en-US" sz="4400" dirty="0">
              <a:latin typeface="Georgia" pitchFamily="18" charset="0"/>
            </a:endParaRPr>
          </a:p>
        </p:txBody>
      </p:sp>
      <p:sp>
        <p:nvSpPr>
          <p:cNvPr id="3" name="Freeform 2"/>
          <p:cNvSpPr/>
          <p:nvPr/>
        </p:nvSpPr>
        <p:spPr>
          <a:xfrm>
            <a:off x="560686" y="3444030"/>
            <a:ext cx="4343663" cy="2344847"/>
          </a:xfrm>
          <a:custGeom>
            <a:avLst/>
            <a:gdLst>
              <a:gd name="connsiteX0" fmla="*/ 2674268 w 4343663"/>
              <a:gd name="connsiteY0" fmla="*/ 2245259 h 2344847"/>
              <a:gd name="connsiteX1" fmla="*/ 2674268 w 4343663"/>
              <a:gd name="connsiteY1" fmla="*/ 2245259 h 2344847"/>
              <a:gd name="connsiteX2" fmla="*/ 2782910 w 4343663"/>
              <a:gd name="connsiteY2" fmla="*/ 2227152 h 2344847"/>
              <a:gd name="connsiteX3" fmla="*/ 2846284 w 4343663"/>
              <a:gd name="connsiteY3" fmla="*/ 2209045 h 2344847"/>
              <a:gd name="connsiteX4" fmla="*/ 2873445 w 4343663"/>
              <a:gd name="connsiteY4" fmla="*/ 2190938 h 2344847"/>
              <a:gd name="connsiteX5" fmla="*/ 2891552 w 4343663"/>
              <a:gd name="connsiteY5" fmla="*/ 2163778 h 2344847"/>
              <a:gd name="connsiteX6" fmla="*/ 2909659 w 4343663"/>
              <a:gd name="connsiteY6" fmla="*/ 2109457 h 2344847"/>
              <a:gd name="connsiteX7" fmla="*/ 2936819 w 4343663"/>
              <a:gd name="connsiteY7" fmla="*/ 2055136 h 2344847"/>
              <a:gd name="connsiteX8" fmla="*/ 2954926 w 4343663"/>
              <a:gd name="connsiteY8" fmla="*/ 2027976 h 2344847"/>
              <a:gd name="connsiteX9" fmla="*/ 2973033 w 4343663"/>
              <a:gd name="connsiteY9" fmla="*/ 1910281 h 2344847"/>
              <a:gd name="connsiteX10" fmla="*/ 2991140 w 4343663"/>
              <a:gd name="connsiteY10" fmla="*/ 1874067 h 2344847"/>
              <a:gd name="connsiteX11" fmla="*/ 3045461 w 4343663"/>
              <a:gd name="connsiteY11" fmla="*/ 1828800 h 2344847"/>
              <a:gd name="connsiteX12" fmla="*/ 3072621 w 4343663"/>
              <a:gd name="connsiteY12" fmla="*/ 1819746 h 2344847"/>
              <a:gd name="connsiteX13" fmla="*/ 3154102 w 4343663"/>
              <a:gd name="connsiteY13" fmla="*/ 1792586 h 2344847"/>
              <a:gd name="connsiteX14" fmla="*/ 3235583 w 4343663"/>
              <a:gd name="connsiteY14" fmla="*/ 1765425 h 2344847"/>
              <a:gd name="connsiteX15" fmla="*/ 3262744 w 4343663"/>
              <a:gd name="connsiteY15" fmla="*/ 1756372 h 2344847"/>
              <a:gd name="connsiteX16" fmla="*/ 3298958 w 4343663"/>
              <a:gd name="connsiteY16" fmla="*/ 1747318 h 2344847"/>
              <a:gd name="connsiteX17" fmla="*/ 3353278 w 4343663"/>
              <a:gd name="connsiteY17" fmla="*/ 1711105 h 2344847"/>
              <a:gd name="connsiteX18" fmla="*/ 3407599 w 4343663"/>
              <a:gd name="connsiteY18" fmla="*/ 1692998 h 2344847"/>
              <a:gd name="connsiteX19" fmla="*/ 3434760 w 4343663"/>
              <a:gd name="connsiteY19" fmla="*/ 1674891 h 2344847"/>
              <a:gd name="connsiteX20" fmla="*/ 3489080 w 4343663"/>
              <a:gd name="connsiteY20" fmla="*/ 1629623 h 2344847"/>
              <a:gd name="connsiteX21" fmla="*/ 3516241 w 4343663"/>
              <a:gd name="connsiteY21" fmla="*/ 1620570 h 2344847"/>
              <a:gd name="connsiteX22" fmla="*/ 3543401 w 4343663"/>
              <a:gd name="connsiteY22" fmla="*/ 1602463 h 2344847"/>
              <a:gd name="connsiteX23" fmla="*/ 3579615 w 4343663"/>
              <a:gd name="connsiteY23" fmla="*/ 1575303 h 2344847"/>
              <a:gd name="connsiteX24" fmla="*/ 3615829 w 4343663"/>
              <a:gd name="connsiteY24" fmla="*/ 1566249 h 2344847"/>
              <a:gd name="connsiteX25" fmla="*/ 3679203 w 4343663"/>
              <a:gd name="connsiteY25" fmla="*/ 1548142 h 2344847"/>
              <a:gd name="connsiteX26" fmla="*/ 3706363 w 4343663"/>
              <a:gd name="connsiteY26" fmla="*/ 1520982 h 2344847"/>
              <a:gd name="connsiteX27" fmla="*/ 3769738 w 4343663"/>
              <a:gd name="connsiteY27" fmla="*/ 1502875 h 2344847"/>
              <a:gd name="connsiteX28" fmla="*/ 3787845 w 4343663"/>
              <a:gd name="connsiteY28" fmla="*/ 1475714 h 2344847"/>
              <a:gd name="connsiteX29" fmla="*/ 3833112 w 4343663"/>
              <a:gd name="connsiteY29" fmla="*/ 1439501 h 2344847"/>
              <a:gd name="connsiteX30" fmla="*/ 3842165 w 4343663"/>
              <a:gd name="connsiteY30" fmla="*/ 1412340 h 2344847"/>
              <a:gd name="connsiteX31" fmla="*/ 3851219 w 4343663"/>
              <a:gd name="connsiteY31" fmla="*/ 1367073 h 2344847"/>
              <a:gd name="connsiteX32" fmla="*/ 3869326 w 4343663"/>
              <a:gd name="connsiteY32" fmla="*/ 1339912 h 2344847"/>
              <a:gd name="connsiteX33" fmla="*/ 3878379 w 4343663"/>
              <a:gd name="connsiteY33" fmla="*/ 1312752 h 2344847"/>
              <a:gd name="connsiteX34" fmla="*/ 3950807 w 4343663"/>
              <a:gd name="connsiteY34" fmla="*/ 1240324 h 2344847"/>
              <a:gd name="connsiteX35" fmla="*/ 3977967 w 4343663"/>
              <a:gd name="connsiteY35" fmla="*/ 1231271 h 2344847"/>
              <a:gd name="connsiteX36" fmla="*/ 4059449 w 4343663"/>
              <a:gd name="connsiteY36" fmla="*/ 1195057 h 2344847"/>
              <a:gd name="connsiteX37" fmla="*/ 4086609 w 4343663"/>
              <a:gd name="connsiteY37" fmla="*/ 1186004 h 2344847"/>
              <a:gd name="connsiteX38" fmla="*/ 4149983 w 4343663"/>
              <a:gd name="connsiteY38" fmla="*/ 1158843 h 2344847"/>
              <a:gd name="connsiteX39" fmla="*/ 4177144 w 4343663"/>
              <a:gd name="connsiteY39" fmla="*/ 1140736 h 2344847"/>
              <a:gd name="connsiteX40" fmla="*/ 4204304 w 4343663"/>
              <a:gd name="connsiteY40" fmla="*/ 1131683 h 2344847"/>
              <a:gd name="connsiteX41" fmla="*/ 4240518 w 4343663"/>
              <a:gd name="connsiteY41" fmla="*/ 1104522 h 2344847"/>
              <a:gd name="connsiteX42" fmla="*/ 4285785 w 4343663"/>
              <a:gd name="connsiteY42" fmla="*/ 1059255 h 2344847"/>
              <a:gd name="connsiteX43" fmla="*/ 4294839 w 4343663"/>
              <a:gd name="connsiteY43" fmla="*/ 1032095 h 2344847"/>
              <a:gd name="connsiteX44" fmla="*/ 4331053 w 4343663"/>
              <a:gd name="connsiteY44" fmla="*/ 977774 h 2344847"/>
              <a:gd name="connsiteX45" fmla="*/ 4331053 w 4343663"/>
              <a:gd name="connsiteY45" fmla="*/ 516047 h 2344847"/>
              <a:gd name="connsiteX46" fmla="*/ 4312946 w 4343663"/>
              <a:gd name="connsiteY46" fmla="*/ 461726 h 2344847"/>
              <a:gd name="connsiteX47" fmla="*/ 4303892 w 4343663"/>
              <a:gd name="connsiteY47" fmla="*/ 434566 h 2344847"/>
              <a:gd name="connsiteX48" fmla="*/ 4258625 w 4343663"/>
              <a:gd name="connsiteY48" fmla="*/ 371192 h 2344847"/>
              <a:gd name="connsiteX49" fmla="*/ 4195251 w 4343663"/>
              <a:gd name="connsiteY49" fmla="*/ 289710 h 2344847"/>
              <a:gd name="connsiteX50" fmla="*/ 4131876 w 4343663"/>
              <a:gd name="connsiteY50" fmla="*/ 235390 h 2344847"/>
              <a:gd name="connsiteX51" fmla="*/ 4041342 w 4343663"/>
              <a:gd name="connsiteY51" fmla="*/ 162962 h 2344847"/>
              <a:gd name="connsiteX52" fmla="*/ 4005128 w 4343663"/>
              <a:gd name="connsiteY52" fmla="*/ 144855 h 2344847"/>
              <a:gd name="connsiteX53" fmla="*/ 3950807 w 4343663"/>
              <a:gd name="connsiteY53" fmla="*/ 108641 h 2344847"/>
              <a:gd name="connsiteX54" fmla="*/ 3923647 w 4343663"/>
              <a:gd name="connsiteY54" fmla="*/ 90534 h 2344847"/>
              <a:gd name="connsiteX55" fmla="*/ 3824059 w 4343663"/>
              <a:gd name="connsiteY55" fmla="*/ 54320 h 2344847"/>
              <a:gd name="connsiteX56" fmla="*/ 3769738 w 4343663"/>
              <a:gd name="connsiteY56" fmla="*/ 36213 h 2344847"/>
              <a:gd name="connsiteX57" fmla="*/ 3742577 w 4343663"/>
              <a:gd name="connsiteY57" fmla="*/ 27160 h 2344847"/>
              <a:gd name="connsiteX58" fmla="*/ 3452866 w 4343663"/>
              <a:gd name="connsiteY58" fmla="*/ 45267 h 2344847"/>
              <a:gd name="connsiteX59" fmla="*/ 3362332 w 4343663"/>
              <a:gd name="connsiteY59" fmla="*/ 63374 h 2344847"/>
              <a:gd name="connsiteX60" fmla="*/ 3280851 w 4343663"/>
              <a:gd name="connsiteY60" fmla="*/ 72427 h 2344847"/>
              <a:gd name="connsiteX61" fmla="*/ 2991140 w 4343663"/>
              <a:gd name="connsiteY61" fmla="*/ 54320 h 2344847"/>
              <a:gd name="connsiteX62" fmla="*/ 2936819 w 4343663"/>
              <a:gd name="connsiteY62" fmla="*/ 36213 h 2344847"/>
              <a:gd name="connsiteX63" fmla="*/ 2855338 w 4343663"/>
              <a:gd name="connsiteY63" fmla="*/ 27160 h 2344847"/>
              <a:gd name="connsiteX64" fmla="*/ 2819124 w 4343663"/>
              <a:gd name="connsiteY64" fmla="*/ 18107 h 2344847"/>
              <a:gd name="connsiteX65" fmla="*/ 2719536 w 4343663"/>
              <a:gd name="connsiteY65" fmla="*/ 0 h 2344847"/>
              <a:gd name="connsiteX66" fmla="*/ 1388676 w 4343663"/>
              <a:gd name="connsiteY66" fmla="*/ 9053 h 2344847"/>
              <a:gd name="connsiteX67" fmla="*/ 1280035 w 4343663"/>
              <a:gd name="connsiteY67" fmla="*/ 27160 h 2344847"/>
              <a:gd name="connsiteX68" fmla="*/ 1144233 w 4343663"/>
              <a:gd name="connsiteY68" fmla="*/ 72427 h 2344847"/>
              <a:gd name="connsiteX69" fmla="*/ 1117072 w 4343663"/>
              <a:gd name="connsiteY69" fmla="*/ 81481 h 2344847"/>
              <a:gd name="connsiteX70" fmla="*/ 1071805 w 4343663"/>
              <a:gd name="connsiteY70" fmla="*/ 90534 h 2344847"/>
              <a:gd name="connsiteX71" fmla="*/ 1044645 w 4343663"/>
              <a:gd name="connsiteY71" fmla="*/ 108641 h 2344847"/>
              <a:gd name="connsiteX72" fmla="*/ 945057 w 4343663"/>
              <a:gd name="connsiteY72" fmla="*/ 135802 h 2344847"/>
              <a:gd name="connsiteX73" fmla="*/ 899789 w 4343663"/>
              <a:gd name="connsiteY73" fmla="*/ 153908 h 2344847"/>
              <a:gd name="connsiteX74" fmla="*/ 854522 w 4343663"/>
              <a:gd name="connsiteY74" fmla="*/ 162962 h 2344847"/>
              <a:gd name="connsiteX75" fmla="*/ 818308 w 4343663"/>
              <a:gd name="connsiteY75" fmla="*/ 172015 h 2344847"/>
              <a:gd name="connsiteX76" fmla="*/ 754934 w 4343663"/>
              <a:gd name="connsiteY76" fmla="*/ 181069 h 2344847"/>
              <a:gd name="connsiteX77" fmla="*/ 700613 w 4343663"/>
              <a:gd name="connsiteY77" fmla="*/ 190122 h 2344847"/>
              <a:gd name="connsiteX78" fmla="*/ 655346 w 4343663"/>
              <a:gd name="connsiteY78" fmla="*/ 208229 h 2344847"/>
              <a:gd name="connsiteX79" fmla="*/ 619132 w 4343663"/>
              <a:gd name="connsiteY79" fmla="*/ 217283 h 2344847"/>
              <a:gd name="connsiteX80" fmla="*/ 591971 w 4343663"/>
              <a:gd name="connsiteY80" fmla="*/ 235390 h 2344847"/>
              <a:gd name="connsiteX81" fmla="*/ 564811 w 4343663"/>
              <a:gd name="connsiteY81" fmla="*/ 244443 h 2344847"/>
              <a:gd name="connsiteX82" fmla="*/ 537651 w 4343663"/>
              <a:gd name="connsiteY82" fmla="*/ 262550 h 2344847"/>
              <a:gd name="connsiteX83" fmla="*/ 519544 w 4343663"/>
              <a:gd name="connsiteY83" fmla="*/ 325924 h 2344847"/>
              <a:gd name="connsiteX84" fmla="*/ 501437 w 4343663"/>
              <a:gd name="connsiteY84" fmla="*/ 353085 h 2344847"/>
              <a:gd name="connsiteX85" fmla="*/ 492383 w 4343663"/>
              <a:gd name="connsiteY85" fmla="*/ 479833 h 2344847"/>
              <a:gd name="connsiteX86" fmla="*/ 465223 w 4343663"/>
              <a:gd name="connsiteY86" fmla="*/ 497940 h 2344847"/>
              <a:gd name="connsiteX87" fmla="*/ 347528 w 4343663"/>
              <a:gd name="connsiteY87" fmla="*/ 525101 h 2344847"/>
              <a:gd name="connsiteX88" fmla="*/ 275100 w 4343663"/>
              <a:gd name="connsiteY88" fmla="*/ 543207 h 2344847"/>
              <a:gd name="connsiteX89" fmla="*/ 211726 w 4343663"/>
              <a:gd name="connsiteY89" fmla="*/ 624689 h 2344847"/>
              <a:gd name="connsiteX90" fmla="*/ 184565 w 4343663"/>
              <a:gd name="connsiteY90" fmla="*/ 688063 h 2344847"/>
              <a:gd name="connsiteX91" fmla="*/ 175512 w 4343663"/>
              <a:gd name="connsiteY91" fmla="*/ 724277 h 2344847"/>
              <a:gd name="connsiteX92" fmla="*/ 157405 w 4343663"/>
              <a:gd name="connsiteY92" fmla="*/ 814811 h 2344847"/>
              <a:gd name="connsiteX93" fmla="*/ 130245 w 4343663"/>
              <a:gd name="connsiteY93" fmla="*/ 878186 h 2344847"/>
              <a:gd name="connsiteX94" fmla="*/ 112138 w 4343663"/>
              <a:gd name="connsiteY94" fmla="*/ 968720 h 2344847"/>
              <a:gd name="connsiteX95" fmla="*/ 103084 w 4343663"/>
              <a:gd name="connsiteY95" fmla="*/ 995881 h 2344847"/>
              <a:gd name="connsiteX96" fmla="*/ 84977 w 4343663"/>
              <a:gd name="connsiteY96" fmla="*/ 1032095 h 2344847"/>
              <a:gd name="connsiteX97" fmla="*/ 75924 w 4343663"/>
              <a:gd name="connsiteY97" fmla="*/ 1077362 h 2344847"/>
              <a:gd name="connsiteX98" fmla="*/ 57817 w 4343663"/>
              <a:gd name="connsiteY98" fmla="*/ 1104522 h 2344847"/>
              <a:gd name="connsiteX99" fmla="*/ 39710 w 4343663"/>
              <a:gd name="connsiteY99" fmla="*/ 1140736 h 2344847"/>
              <a:gd name="connsiteX100" fmla="*/ 12550 w 4343663"/>
              <a:gd name="connsiteY100" fmla="*/ 1186004 h 2344847"/>
              <a:gd name="connsiteX101" fmla="*/ 12550 w 4343663"/>
              <a:gd name="connsiteY101" fmla="*/ 1566249 h 2344847"/>
              <a:gd name="connsiteX102" fmla="*/ 21603 w 4343663"/>
              <a:gd name="connsiteY102" fmla="*/ 1620570 h 2344847"/>
              <a:gd name="connsiteX103" fmla="*/ 39710 w 4343663"/>
              <a:gd name="connsiteY103" fmla="*/ 1674891 h 2344847"/>
              <a:gd name="connsiteX104" fmla="*/ 48763 w 4343663"/>
              <a:gd name="connsiteY104" fmla="*/ 1702051 h 2344847"/>
              <a:gd name="connsiteX105" fmla="*/ 57817 w 4343663"/>
              <a:gd name="connsiteY105" fmla="*/ 1747318 h 2344847"/>
              <a:gd name="connsiteX106" fmla="*/ 75924 w 4343663"/>
              <a:gd name="connsiteY106" fmla="*/ 1783532 h 2344847"/>
              <a:gd name="connsiteX107" fmla="*/ 94031 w 4343663"/>
              <a:gd name="connsiteY107" fmla="*/ 1837853 h 2344847"/>
              <a:gd name="connsiteX108" fmla="*/ 112138 w 4343663"/>
              <a:gd name="connsiteY108" fmla="*/ 1874067 h 2344847"/>
              <a:gd name="connsiteX109" fmla="*/ 130245 w 4343663"/>
              <a:gd name="connsiteY109" fmla="*/ 1928388 h 2344847"/>
              <a:gd name="connsiteX110" fmla="*/ 166459 w 4343663"/>
              <a:gd name="connsiteY110" fmla="*/ 2000815 h 2344847"/>
              <a:gd name="connsiteX111" fmla="*/ 220779 w 4343663"/>
              <a:gd name="connsiteY111" fmla="*/ 2073243 h 2344847"/>
              <a:gd name="connsiteX112" fmla="*/ 247940 w 4343663"/>
              <a:gd name="connsiteY112" fmla="*/ 2127564 h 2344847"/>
              <a:gd name="connsiteX113" fmla="*/ 275100 w 4343663"/>
              <a:gd name="connsiteY113" fmla="*/ 2145671 h 2344847"/>
              <a:gd name="connsiteX114" fmla="*/ 320367 w 4343663"/>
              <a:gd name="connsiteY114" fmla="*/ 2190938 h 2344847"/>
              <a:gd name="connsiteX115" fmla="*/ 374688 w 4343663"/>
              <a:gd name="connsiteY115" fmla="*/ 2245259 h 2344847"/>
              <a:gd name="connsiteX116" fmla="*/ 447116 w 4343663"/>
              <a:gd name="connsiteY116" fmla="*/ 2263366 h 2344847"/>
              <a:gd name="connsiteX117" fmla="*/ 519544 w 4343663"/>
              <a:gd name="connsiteY117" fmla="*/ 2299580 h 2344847"/>
              <a:gd name="connsiteX118" fmla="*/ 546704 w 4343663"/>
              <a:gd name="connsiteY118" fmla="*/ 2308633 h 2344847"/>
              <a:gd name="connsiteX119" fmla="*/ 655346 w 4343663"/>
              <a:gd name="connsiteY119" fmla="*/ 2326740 h 2344847"/>
              <a:gd name="connsiteX120" fmla="*/ 1026538 w 4343663"/>
              <a:gd name="connsiteY120" fmla="*/ 2317687 h 2344847"/>
              <a:gd name="connsiteX121" fmla="*/ 1252874 w 4343663"/>
              <a:gd name="connsiteY121" fmla="*/ 2308633 h 2344847"/>
              <a:gd name="connsiteX122" fmla="*/ 1651227 w 4343663"/>
              <a:gd name="connsiteY122" fmla="*/ 2317687 h 2344847"/>
              <a:gd name="connsiteX123" fmla="*/ 1732708 w 4343663"/>
              <a:gd name="connsiteY123" fmla="*/ 2326740 h 2344847"/>
              <a:gd name="connsiteX124" fmla="*/ 1796082 w 4343663"/>
              <a:gd name="connsiteY124" fmla="*/ 2344847 h 2344847"/>
              <a:gd name="connsiteX125" fmla="*/ 2284969 w 4343663"/>
              <a:gd name="connsiteY125" fmla="*/ 2335794 h 2344847"/>
              <a:gd name="connsiteX126" fmla="*/ 2339290 w 4343663"/>
              <a:gd name="connsiteY126" fmla="*/ 2317687 h 2344847"/>
              <a:gd name="connsiteX127" fmla="*/ 2366451 w 4343663"/>
              <a:gd name="connsiteY127" fmla="*/ 2308633 h 2344847"/>
              <a:gd name="connsiteX128" fmla="*/ 2583734 w 4343663"/>
              <a:gd name="connsiteY128" fmla="*/ 2299580 h 2344847"/>
              <a:gd name="connsiteX129" fmla="*/ 2610894 w 4343663"/>
              <a:gd name="connsiteY129" fmla="*/ 2290526 h 2344847"/>
              <a:gd name="connsiteX130" fmla="*/ 2674268 w 4343663"/>
              <a:gd name="connsiteY130" fmla="*/ 2245259 h 234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4343663" h="2344847">
                <a:moveTo>
                  <a:pt x="2674268" y="2245259"/>
                </a:moveTo>
                <a:lnTo>
                  <a:pt x="2674268" y="2245259"/>
                </a:lnTo>
                <a:cubicBezTo>
                  <a:pt x="2806711" y="2230544"/>
                  <a:pt x="2715341" y="2246458"/>
                  <a:pt x="2782910" y="2227152"/>
                </a:cubicBezTo>
                <a:cubicBezTo>
                  <a:pt x="2796455" y="2223282"/>
                  <a:pt x="2831807" y="2216284"/>
                  <a:pt x="2846284" y="2209045"/>
                </a:cubicBezTo>
                <a:cubicBezTo>
                  <a:pt x="2856016" y="2204179"/>
                  <a:pt x="2864391" y="2196974"/>
                  <a:pt x="2873445" y="2190938"/>
                </a:cubicBezTo>
                <a:cubicBezTo>
                  <a:pt x="2879481" y="2181885"/>
                  <a:pt x="2887133" y="2173721"/>
                  <a:pt x="2891552" y="2163778"/>
                </a:cubicBezTo>
                <a:cubicBezTo>
                  <a:pt x="2899304" y="2146337"/>
                  <a:pt x="2899072" y="2125338"/>
                  <a:pt x="2909659" y="2109457"/>
                </a:cubicBezTo>
                <a:cubicBezTo>
                  <a:pt x="2961553" y="2031613"/>
                  <a:pt x="2899332" y="2130109"/>
                  <a:pt x="2936819" y="2055136"/>
                </a:cubicBezTo>
                <a:cubicBezTo>
                  <a:pt x="2941685" y="2045404"/>
                  <a:pt x="2948890" y="2037029"/>
                  <a:pt x="2954926" y="2027976"/>
                </a:cubicBezTo>
                <a:cubicBezTo>
                  <a:pt x="2958104" y="1999376"/>
                  <a:pt x="2960652" y="1943297"/>
                  <a:pt x="2973033" y="1910281"/>
                </a:cubicBezTo>
                <a:cubicBezTo>
                  <a:pt x="2977772" y="1897644"/>
                  <a:pt x="2983296" y="1885049"/>
                  <a:pt x="2991140" y="1874067"/>
                </a:cubicBezTo>
                <a:cubicBezTo>
                  <a:pt x="3002264" y="1858493"/>
                  <a:pt x="3027814" y="1837624"/>
                  <a:pt x="3045461" y="1828800"/>
                </a:cubicBezTo>
                <a:cubicBezTo>
                  <a:pt x="3053997" y="1824532"/>
                  <a:pt x="3064085" y="1824014"/>
                  <a:pt x="3072621" y="1819746"/>
                </a:cubicBezTo>
                <a:cubicBezTo>
                  <a:pt x="3136269" y="1787921"/>
                  <a:pt x="3053258" y="1809392"/>
                  <a:pt x="3154102" y="1792586"/>
                </a:cubicBezTo>
                <a:lnTo>
                  <a:pt x="3235583" y="1765425"/>
                </a:lnTo>
                <a:cubicBezTo>
                  <a:pt x="3244637" y="1762407"/>
                  <a:pt x="3253486" y="1758687"/>
                  <a:pt x="3262744" y="1756372"/>
                </a:cubicBezTo>
                <a:lnTo>
                  <a:pt x="3298958" y="1747318"/>
                </a:lnTo>
                <a:cubicBezTo>
                  <a:pt x="3325670" y="1707248"/>
                  <a:pt x="3304559" y="1725720"/>
                  <a:pt x="3353278" y="1711105"/>
                </a:cubicBezTo>
                <a:cubicBezTo>
                  <a:pt x="3371560" y="1705621"/>
                  <a:pt x="3407599" y="1692998"/>
                  <a:pt x="3407599" y="1692998"/>
                </a:cubicBezTo>
                <a:cubicBezTo>
                  <a:pt x="3416653" y="1686962"/>
                  <a:pt x="3426401" y="1681857"/>
                  <a:pt x="3434760" y="1674891"/>
                </a:cubicBezTo>
                <a:cubicBezTo>
                  <a:pt x="3464793" y="1649863"/>
                  <a:pt x="3455363" y="1646481"/>
                  <a:pt x="3489080" y="1629623"/>
                </a:cubicBezTo>
                <a:cubicBezTo>
                  <a:pt x="3497616" y="1625355"/>
                  <a:pt x="3507187" y="1623588"/>
                  <a:pt x="3516241" y="1620570"/>
                </a:cubicBezTo>
                <a:cubicBezTo>
                  <a:pt x="3525294" y="1614534"/>
                  <a:pt x="3534547" y="1608787"/>
                  <a:pt x="3543401" y="1602463"/>
                </a:cubicBezTo>
                <a:cubicBezTo>
                  <a:pt x="3555679" y="1593693"/>
                  <a:pt x="3566119" y="1582051"/>
                  <a:pt x="3579615" y="1575303"/>
                </a:cubicBezTo>
                <a:cubicBezTo>
                  <a:pt x="3590744" y="1569738"/>
                  <a:pt x="3603865" y="1569667"/>
                  <a:pt x="3615829" y="1566249"/>
                </a:cubicBezTo>
                <a:cubicBezTo>
                  <a:pt x="3706747" y="1540272"/>
                  <a:pt x="3565990" y="1576447"/>
                  <a:pt x="3679203" y="1548142"/>
                </a:cubicBezTo>
                <a:cubicBezTo>
                  <a:pt x="3688256" y="1539089"/>
                  <a:pt x="3695710" y="1528084"/>
                  <a:pt x="3706363" y="1520982"/>
                </a:cubicBezTo>
                <a:cubicBezTo>
                  <a:pt x="3714158" y="1515785"/>
                  <a:pt x="3764905" y="1504083"/>
                  <a:pt x="3769738" y="1502875"/>
                </a:cubicBezTo>
                <a:cubicBezTo>
                  <a:pt x="3775774" y="1493821"/>
                  <a:pt x="3779348" y="1482511"/>
                  <a:pt x="3787845" y="1475714"/>
                </a:cubicBezTo>
                <a:cubicBezTo>
                  <a:pt x="3850318" y="1425735"/>
                  <a:pt x="3781217" y="1517342"/>
                  <a:pt x="3833112" y="1439501"/>
                </a:cubicBezTo>
                <a:cubicBezTo>
                  <a:pt x="3836130" y="1430447"/>
                  <a:pt x="3839850" y="1421598"/>
                  <a:pt x="3842165" y="1412340"/>
                </a:cubicBezTo>
                <a:cubicBezTo>
                  <a:pt x="3845897" y="1397412"/>
                  <a:pt x="3845816" y="1381481"/>
                  <a:pt x="3851219" y="1367073"/>
                </a:cubicBezTo>
                <a:cubicBezTo>
                  <a:pt x="3855040" y="1356885"/>
                  <a:pt x="3863290" y="1348966"/>
                  <a:pt x="3869326" y="1339912"/>
                </a:cubicBezTo>
                <a:cubicBezTo>
                  <a:pt x="3872344" y="1330859"/>
                  <a:pt x="3873745" y="1321094"/>
                  <a:pt x="3878379" y="1312752"/>
                </a:cubicBezTo>
                <a:cubicBezTo>
                  <a:pt x="3907843" y="1259716"/>
                  <a:pt x="3903957" y="1260402"/>
                  <a:pt x="3950807" y="1240324"/>
                </a:cubicBezTo>
                <a:cubicBezTo>
                  <a:pt x="3959578" y="1236565"/>
                  <a:pt x="3968914" y="1234289"/>
                  <a:pt x="3977967" y="1231271"/>
                </a:cubicBezTo>
                <a:cubicBezTo>
                  <a:pt x="4021009" y="1202577"/>
                  <a:pt x="3994806" y="1216604"/>
                  <a:pt x="4059449" y="1195057"/>
                </a:cubicBezTo>
                <a:lnTo>
                  <a:pt x="4086609" y="1186004"/>
                </a:lnTo>
                <a:cubicBezTo>
                  <a:pt x="4154793" y="1140547"/>
                  <a:pt x="4068139" y="1193920"/>
                  <a:pt x="4149983" y="1158843"/>
                </a:cubicBezTo>
                <a:cubicBezTo>
                  <a:pt x="4159984" y="1154557"/>
                  <a:pt x="4167412" y="1145602"/>
                  <a:pt x="4177144" y="1140736"/>
                </a:cubicBezTo>
                <a:cubicBezTo>
                  <a:pt x="4185680" y="1136468"/>
                  <a:pt x="4195251" y="1134701"/>
                  <a:pt x="4204304" y="1131683"/>
                </a:cubicBezTo>
                <a:cubicBezTo>
                  <a:pt x="4216375" y="1122629"/>
                  <a:pt x="4229848" y="1115192"/>
                  <a:pt x="4240518" y="1104522"/>
                </a:cubicBezTo>
                <a:cubicBezTo>
                  <a:pt x="4300874" y="1044166"/>
                  <a:pt x="4213358" y="1107540"/>
                  <a:pt x="4285785" y="1059255"/>
                </a:cubicBezTo>
                <a:cubicBezTo>
                  <a:pt x="4288803" y="1050202"/>
                  <a:pt x="4290204" y="1040437"/>
                  <a:pt x="4294839" y="1032095"/>
                </a:cubicBezTo>
                <a:cubicBezTo>
                  <a:pt x="4305408" y="1013072"/>
                  <a:pt x="4331053" y="977774"/>
                  <a:pt x="4331053" y="977774"/>
                </a:cubicBezTo>
                <a:cubicBezTo>
                  <a:pt x="4345986" y="783640"/>
                  <a:pt x="4349649" y="788799"/>
                  <a:pt x="4331053" y="516047"/>
                </a:cubicBezTo>
                <a:cubicBezTo>
                  <a:pt x="4329755" y="497005"/>
                  <a:pt x="4318982" y="479833"/>
                  <a:pt x="4312946" y="461726"/>
                </a:cubicBezTo>
                <a:cubicBezTo>
                  <a:pt x="4309928" y="452673"/>
                  <a:pt x="4309186" y="442506"/>
                  <a:pt x="4303892" y="434566"/>
                </a:cubicBezTo>
                <a:cubicBezTo>
                  <a:pt x="4277415" y="394851"/>
                  <a:pt x="4292313" y="416111"/>
                  <a:pt x="4258625" y="371192"/>
                </a:cubicBezTo>
                <a:cubicBezTo>
                  <a:pt x="4233887" y="296980"/>
                  <a:pt x="4276674" y="411843"/>
                  <a:pt x="4195251" y="289710"/>
                </a:cubicBezTo>
                <a:cubicBezTo>
                  <a:pt x="4164681" y="243856"/>
                  <a:pt x="4190843" y="274701"/>
                  <a:pt x="4131876" y="235390"/>
                </a:cubicBezTo>
                <a:cubicBezTo>
                  <a:pt x="4045724" y="177956"/>
                  <a:pt x="4155805" y="243086"/>
                  <a:pt x="4041342" y="162962"/>
                </a:cubicBezTo>
                <a:cubicBezTo>
                  <a:pt x="4030286" y="155222"/>
                  <a:pt x="4016701" y="151799"/>
                  <a:pt x="4005128" y="144855"/>
                </a:cubicBezTo>
                <a:cubicBezTo>
                  <a:pt x="3986467" y="133659"/>
                  <a:pt x="3968914" y="120712"/>
                  <a:pt x="3950807" y="108641"/>
                </a:cubicBezTo>
                <a:cubicBezTo>
                  <a:pt x="3941754" y="102605"/>
                  <a:pt x="3933969" y="93975"/>
                  <a:pt x="3923647" y="90534"/>
                </a:cubicBezTo>
                <a:cubicBezTo>
                  <a:pt x="3765136" y="37697"/>
                  <a:pt x="3962634" y="104711"/>
                  <a:pt x="3824059" y="54320"/>
                </a:cubicBezTo>
                <a:cubicBezTo>
                  <a:pt x="3806122" y="47797"/>
                  <a:pt x="3787845" y="42249"/>
                  <a:pt x="3769738" y="36213"/>
                </a:cubicBezTo>
                <a:lnTo>
                  <a:pt x="3742577" y="27160"/>
                </a:lnTo>
                <a:lnTo>
                  <a:pt x="3452866" y="45267"/>
                </a:lnTo>
                <a:cubicBezTo>
                  <a:pt x="3236664" y="61898"/>
                  <a:pt x="3473858" y="44786"/>
                  <a:pt x="3362332" y="63374"/>
                </a:cubicBezTo>
                <a:cubicBezTo>
                  <a:pt x="3335376" y="67867"/>
                  <a:pt x="3308011" y="69409"/>
                  <a:pt x="3280851" y="72427"/>
                </a:cubicBezTo>
                <a:cubicBezTo>
                  <a:pt x="3184281" y="66391"/>
                  <a:pt x="3087367" y="64449"/>
                  <a:pt x="2991140" y="54320"/>
                </a:cubicBezTo>
                <a:cubicBezTo>
                  <a:pt x="2972158" y="52322"/>
                  <a:pt x="2955789" y="38321"/>
                  <a:pt x="2936819" y="36213"/>
                </a:cubicBezTo>
                <a:lnTo>
                  <a:pt x="2855338" y="27160"/>
                </a:lnTo>
                <a:cubicBezTo>
                  <a:pt x="2843267" y="24142"/>
                  <a:pt x="2831398" y="20153"/>
                  <a:pt x="2819124" y="18107"/>
                </a:cubicBezTo>
                <a:cubicBezTo>
                  <a:pt x="2716754" y="1045"/>
                  <a:pt x="2777808" y="19423"/>
                  <a:pt x="2719536" y="0"/>
                </a:cubicBezTo>
                <a:lnTo>
                  <a:pt x="1388676" y="9053"/>
                </a:lnTo>
                <a:cubicBezTo>
                  <a:pt x="1351969" y="9746"/>
                  <a:pt x="1280035" y="27160"/>
                  <a:pt x="1280035" y="27160"/>
                </a:cubicBezTo>
                <a:cubicBezTo>
                  <a:pt x="1167319" y="69428"/>
                  <a:pt x="1249199" y="40936"/>
                  <a:pt x="1144233" y="72427"/>
                </a:cubicBezTo>
                <a:cubicBezTo>
                  <a:pt x="1135092" y="75169"/>
                  <a:pt x="1126330" y="79166"/>
                  <a:pt x="1117072" y="81481"/>
                </a:cubicBezTo>
                <a:cubicBezTo>
                  <a:pt x="1102144" y="85213"/>
                  <a:pt x="1086894" y="87516"/>
                  <a:pt x="1071805" y="90534"/>
                </a:cubicBezTo>
                <a:cubicBezTo>
                  <a:pt x="1062752" y="96570"/>
                  <a:pt x="1054588" y="104222"/>
                  <a:pt x="1044645" y="108641"/>
                </a:cubicBezTo>
                <a:cubicBezTo>
                  <a:pt x="973810" y="140124"/>
                  <a:pt x="1010585" y="116144"/>
                  <a:pt x="945057" y="135802"/>
                </a:cubicBezTo>
                <a:cubicBezTo>
                  <a:pt x="929491" y="140472"/>
                  <a:pt x="915355" y="149238"/>
                  <a:pt x="899789" y="153908"/>
                </a:cubicBezTo>
                <a:cubicBezTo>
                  <a:pt x="885050" y="158330"/>
                  <a:pt x="869543" y="159624"/>
                  <a:pt x="854522" y="162962"/>
                </a:cubicBezTo>
                <a:cubicBezTo>
                  <a:pt x="842375" y="165661"/>
                  <a:pt x="830550" y="169789"/>
                  <a:pt x="818308" y="172015"/>
                </a:cubicBezTo>
                <a:cubicBezTo>
                  <a:pt x="797313" y="175832"/>
                  <a:pt x="776025" y="177824"/>
                  <a:pt x="754934" y="181069"/>
                </a:cubicBezTo>
                <a:cubicBezTo>
                  <a:pt x="736791" y="183860"/>
                  <a:pt x="718720" y="187104"/>
                  <a:pt x="700613" y="190122"/>
                </a:cubicBezTo>
                <a:cubicBezTo>
                  <a:pt x="685524" y="196158"/>
                  <a:pt x="670763" y="203090"/>
                  <a:pt x="655346" y="208229"/>
                </a:cubicBezTo>
                <a:cubicBezTo>
                  <a:pt x="643542" y="212164"/>
                  <a:pt x="630569" y="212381"/>
                  <a:pt x="619132" y="217283"/>
                </a:cubicBezTo>
                <a:cubicBezTo>
                  <a:pt x="609131" y="221569"/>
                  <a:pt x="601703" y="230524"/>
                  <a:pt x="591971" y="235390"/>
                </a:cubicBezTo>
                <a:cubicBezTo>
                  <a:pt x="583435" y="239658"/>
                  <a:pt x="573864" y="241425"/>
                  <a:pt x="564811" y="244443"/>
                </a:cubicBezTo>
                <a:cubicBezTo>
                  <a:pt x="555758" y="250479"/>
                  <a:pt x="544448" y="254054"/>
                  <a:pt x="537651" y="262550"/>
                </a:cubicBezTo>
                <a:cubicBezTo>
                  <a:pt x="532227" y="269330"/>
                  <a:pt x="521048" y="322415"/>
                  <a:pt x="519544" y="325924"/>
                </a:cubicBezTo>
                <a:cubicBezTo>
                  <a:pt x="515258" y="335925"/>
                  <a:pt x="507473" y="344031"/>
                  <a:pt x="501437" y="353085"/>
                </a:cubicBezTo>
                <a:cubicBezTo>
                  <a:pt x="498419" y="395334"/>
                  <a:pt x="502656" y="438741"/>
                  <a:pt x="492383" y="479833"/>
                </a:cubicBezTo>
                <a:cubicBezTo>
                  <a:pt x="489744" y="490389"/>
                  <a:pt x="475449" y="494222"/>
                  <a:pt x="465223" y="497940"/>
                </a:cubicBezTo>
                <a:cubicBezTo>
                  <a:pt x="415662" y="515962"/>
                  <a:pt x="393827" y="513526"/>
                  <a:pt x="347528" y="525101"/>
                </a:cubicBezTo>
                <a:cubicBezTo>
                  <a:pt x="236203" y="552932"/>
                  <a:pt x="441894" y="509850"/>
                  <a:pt x="275100" y="543207"/>
                </a:cubicBezTo>
                <a:cubicBezTo>
                  <a:pt x="251666" y="566642"/>
                  <a:pt x="222556" y="592202"/>
                  <a:pt x="211726" y="624689"/>
                </a:cubicBezTo>
                <a:cubicBezTo>
                  <a:pt x="198404" y="664652"/>
                  <a:pt x="206940" y="643313"/>
                  <a:pt x="184565" y="688063"/>
                </a:cubicBezTo>
                <a:cubicBezTo>
                  <a:pt x="181547" y="700134"/>
                  <a:pt x="178119" y="712110"/>
                  <a:pt x="175512" y="724277"/>
                </a:cubicBezTo>
                <a:cubicBezTo>
                  <a:pt x="169064" y="754370"/>
                  <a:pt x="167136" y="785614"/>
                  <a:pt x="157405" y="814811"/>
                </a:cubicBezTo>
                <a:cubicBezTo>
                  <a:pt x="144084" y="854776"/>
                  <a:pt x="152620" y="833436"/>
                  <a:pt x="130245" y="878186"/>
                </a:cubicBezTo>
                <a:cubicBezTo>
                  <a:pt x="123132" y="920863"/>
                  <a:pt x="122941" y="930910"/>
                  <a:pt x="112138" y="968720"/>
                </a:cubicBezTo>
                <a:cubicBezTo>
                  <a:pt x="109516" y="977896"/>
                  <a:pt x="106843" y="987109"/>
                  <a:pt x="103084" y="995881"/>
                </a:cubicBezTo>
                <a:cubicBezTo>
                  <a:pt x="97768" y="1008286"/>
                  <a:pt x="91013" y="1020024"/>
                  <a:pt x="84977" y="1032095"/>
                </a:cubicBezTo>
                <a:cubicBezTo>
                  <a:pt x="81959" y="1047184"/>
                  <a:pt x="81327" y="1062954"/>
                  <a:pt x="75924" y="1077362"/>
                </a:cubicBezTo>
                <a:cubicBezTo>
                  <a:pt x="72104" y="1087550"/>
                  <a:pt x="63215" y="1095075"/>
                  <a:pt x="57817" y="1104522"/>
                </a:cubicBezTo>
                <a:cubicBezTo>
                  <a:pt x="51121" y="1116240"/>
                  <a:pt x="46264" y="1128938"/>
                  <a:pt x="39710" y="1140736"/>
                </a:cubicBezTo>
                <a:cubicBezTo>
                  <a:pt x="31164" y="1156119"/>
                  <a:pt x="21603" y="1170915"/>
                  <a:pt x="12550" y="1186004"/>
                </a:cubicBezTo>
                <a:cubicBezTo>
                  <a:pt x="-6224" y="1354957"/>
                  <a:pt x="-2012" y="1282290"/>
                  <a:pt x="12550" y="1566249"/>
                </a:cubicBezTo>
                <a:cubicBezTo>
                  <a:pt x="13490" y="1584582"/>
                  <a:pt x="17151" y="1602761"/>
                  <a:pt x="21603" y="1620570"/>
                </a:cubicBezTo>
                <a:cubicBezTo>
                  <a:pt x="26232" y="1639087"/>
                  <a:pt x="33674" y="1656784"/>
                  <a:pt x="39710" y="1674891"/>
                </a:cubicBezTo>
                <a:cubicBezTo>
                  <a:pt x="42728" y="1683944"/>
                  <a:pt x="46891" y="1692693"/>
                  <a:pt x="48763" y="1702051"/>
                </a:cubicBezTo>
                <a:cubicBezTo>
                  <a:pt x="51781" y="1717140"/>
                  <a:pt x="52951" y="1732720"/>
                  <a:pt x="57817" y="1747318"/>
                </a:cubicBezTo>
                <a:cubicBezTo>
                  <a:pt x="62085" y="1760122"/>
                  <a:pt x="70912" y="1771001"/>
                  <a:pt x="75924" y="1783532"/>
                </a:cubicBezTo>
                <a:cubicBezTo>
                  <a:pt x="83013" y="1801253"/>
                  <a:pt x="85495" y="1820782"/>
                  <a:pt x="94031" y="1837853"/>
                </a:cubicBezTo>
                <a:cubicBezTo>
                  <a:pt x="100067" y="1849924"/>
                  <a:pt x="107126" y="1861536"/>
                  <a:pt x="112138" y="1874067"/>
                </a:cubicBezTo>
                <a:cubicBezTo>
                  <a:pt x="119227" y="1891788"/>
                  <a:pt x="119658" y="1912507"/>
                  <a:pt x="130245" y="1928388"/>
                </a:cubicBezTo>
                <a:cubicBezTo>
                  <a:pt x="172191" y="1991305"/>
                  <a:pt x="122170" y="1912235"/>
                  <a:pt x="166459" y="2000815"/>
                </a:cubicBezTo>
                <a:cubicBezTo>
                  <a:pt x="176071" y="2020039"/>
                  <a:pt x="211887" y="2062128"/>
                  <a:pt x="220779" y="2073243"/>
                </a:cubicBezTo>
                <a:cubicBezTo>
                  <a:pt x="228143" y="2095334"/>
                  <a:pt x="230389" y="2110013"/>
                  <a:pt x="247940" y="2127564"/>
                </a:cubicBezTo>
                <a:cubicBezTo>
                  <a:pt x="255634" y="2135258"/>
                  <a:pt x="266047" y="2139635"/>
                  <a:pt x="275100" y="2145671"/>
                </a:cubicBezTo>
                <a:cubicBezTo>
                  <a:pt x="323385" y="2218098"/>
                  <a:pt x="260011" y="2130582"/>
                  <a:pt x="320367" y="2190938"/>
                </a:cubicBezTo>
                <a:cubicBezTo>
                  <a:pt x="345475" y="2216046"/>
                  <a:pt x="341161" y="2233067"/>
                  <a:pt x="374688" y="2245259"/>
                </a:cubicBezTo>
                <a:cubicBezTo>
                  <a:pt x="398075" y="2253764"/>
                  <a:pt x="423815" y="2254628"/>
                  <a:pt x="447116" y="2263366"/>
                </a:cubicBezTo>
                <a:cubicBezTo>
                  <a:pt x="472390" y="2272844"/>
                  <a:pt x="493937" y="2291045"/>
                  <a:pt x="519544" y="2299580"/>
                </a:cubicBezTo>
                <a:cubicBezTo>
                  <a:pt x="528597" y="2302598"/>
                  <a:pt x="537346" y="2306761"/>
                  <a:pt x="546704" y="2308633"/>
                </a:cubicBezTo>
                <a:cubicBezTo>
                  <a:pt x="582705" y="2315833"/>
                  <a:pt x="655346" y="2326740"/>
                  <a:pt x="655346" y="2326740"/>
                </a:cubicBezTo>
                <a:lnTo>
                  <a:pt x="1026538" y="2317687"/>
                </a:lnTo>
                <a:cubicBezTo>
                  <a:pt x="1102009" y="2315400"/>
                  <a:pt x="1177368" y="2308633"/>
                  <a:pt x="1252874" y="2308633"/>
                </a:cubicBezTo>
                <a:cubicBezTo>
                  <a:pt x="1385693" y="2308633"/>
                  <a:pt x="1518443" y="2314669"/>
                  <a:pt x="1651227" y="2317687"/>
                </a:cubicBezTo>
                <a:cubicBezTo>
                  <a:pt x="1678387" y="2320705"/>
                  <a:pt x="1705698" y="2322585"/>
                  <a:pt x="1732708" y="2326740"/>
                </a:cubicBezTo>
                <a:cubicBezTo>
                  <a:pt x="1753815" y="2329987"/>
                  <a:pt x="1775804" y="2338088"/>
                  <a:pt x="1796082" y="2344847"/>
                </a:cubicBezTo>
                <a:cubicBezTo>
                  <a:pt x="1959044" y="2341829"/>
                  <a:pt x="2122182" y="2343933"/>
                  <a:pt x="2284969" y="2335794"/>
                </a:cubicBezTo>
                <a:cubicBezTo>
                  <a:pt x="2304032" y="2334841"/>
                  <a:pt x="2321183" y="2323723"/>
                  <a:pt x="2339290" y="2317687"/>
                </a:cubicBezTo>
                <a:cubicBezTo>
                  <a:pt x="2348344" y="2314669"/>
                  <a:pt x="2356916" y="2309030"/>
                  <a:pt x="2366451" y="2308633"/>
                </a:cubicBezTo>
                <a:lnTo>
                  <a:pt x="2583734" y="2299580"/>
                </a:lnTo>
                <a:cubicBezTo>
                  <a:pt x="2592787" y="2296562"/>
                  <a:pt x="2601481" y="2292095"/>
                  <a:pt x="2610894" y="2290526"/>
                </a:cubicBezTo>
                <a:cubicBezTo>
                  <a:pt x="2669210" y="2280807"/>
                  <a:pt x="2663706" y="2252804"/>
                  <a:pt x="2674268" y="2245259"/>
                </a:cubicBez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6387440" y="3704319"/>
            <a:ext cx="3799218" cy="2762742"/>
            <a:chOff x="384206" y="4158361"/>
            <a:chExt cx="3289208" cy="2390250"/>
          </a:xfrm>
        </p:grpSpPr>
        <p:grpSp>
          <p:nvGrpSpPr>
            <p:cNvPr id="12" name="Group 11"/>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833642"/>
                <a:ext cx="621450" cy="986197"/>
                <a:chOff x="7031201" y="834275"/>
                <a:chExt cx="762000" cy="1488861"/>
              </a:xfrm>
            </p:grpSpPr>
            <p:sp>
              <p:nvSpPr>
                <p:cNvPr id="23" name="Rounded Rectangle 2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892821" y="4837578"/>
              <a:ext cx="2153916" cy="1077218"/>
            </a:xfrm>
            <a:prstGeom prst="rect">
              <a:avLst/>
            </a:prstGeom>
          </p:spPr>
          <p:txBody>
            <a:bodyPr wrap="square">
              <a:spAutoFit/>
            </a:bodyPr>
            <a:lstStyle/>
            <a:p>
              <a:pPr algn="ctr"/>
              <a:r>
                <a:rPr lang="en-US" dirty="0">
                  <a:solidFill>
                    <a:srgbClr val="333333"/>
                  </a:solidFill>
                  <a:latin typeface="Abadi" panose="020B0604020104020204" pitchFamily="34" charset="0"/>
                </a:rPr>
                <a:t> </a:t>
              </a:r>
              <a:r>
                <a:rPr lang="en-US" b="1" dirty="0"/>
                <a:t>Acknowledging our own imperfections can help us avoid condemning others.</a:t>
              </a:r>
              <a:endParaRPr lang="en-US" dirty="0"/>
            </a:p>
          </p:txBody>
        </p:sp>
      </p:grpSp>
    </p:spTree>
    <p:extLst>
      <p:ext uri="{BB962C8B-B14F-4D97-AF65-F5344CB8AC3E}">
        <p14:creationId xmlns:p14="http://schemas.microsoft.com/office/powerpoint/2010/main" val="2860379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2120774" y="131276"/>
            <a:ext cx="7620000" cy="769441"/>
          </a:xfrm>
          <a:prstGeom prst="rect">
            <a:avLst/>
          </a:prstGeom>
          <a:noFill/>
        </p:spPr>
        <p:txBody>
          <a:bodyPr wrap="square" rtlCol="0">
            <a:spAutoFit/>
          </a:bodyPr>
          <a:lstStyle/>
          <a:p>
            <a:pPr algn="ctr"/>
            <a:r>
              <a:rPr lang="en-US" sz="4400" dirty="0">
                <a:latin typeface="Georgia" panose="02040502050405020303" pitchFamily="18" charset="0"/>
              </a:rPr>
              <a:t>Who Are We To Judge?</a:t>
            </a:r>
          </a:p>
        </p:txBody>
      </p:sp>
      <p:sp>
        <p:nvSpPr>
          <p:cNvPr id="3" name="Rectangle 2"/>
          <p:cNvSpPr/>
          <p:nvPr/>
        </p:nvSpPr>
        <p:spPr>
          <a:xfrm>
            <a:off x="802741" y="1236977"/>
            <a:ext cx="2900127" cy="1754326"/>
          </a:xfrm>
          <a:prstGeom prst="rect">
            <a:avLst/>
          </a:prstGeom>
          <a:solidFill>
            <a:schemeClr val="tx2">
              <a:lumMod val="20000"/>
              <a:lumOff val="80000"/>
            </a:schemeClr>
          </a:solidFill>
        </p:spPr>
        <p:txBody>
          <a:bodyPr wrap="square">
            <a:spAutoFit/>
          </a:bodyPr>
          <a:lstStyle/>
          <a:p>
            <a:r>
              <a:rPr lang="en-US" dirty="0">
                <a:solidFill>
                  <a:srgbClr val="333333"/>
                </a:solidFill>
                <a:latin typeface="Abadi" panose="020B0604020104020204" pitchFamily="34" charset="0"/>
              </a:rPr>
              <a:t>What should we do in situations when we are with others whose appearance or behavior is not in harmony with the Lord’s standards?</a:t>
            </a:r>
            <a:endParaRPr lang="en-US" dirty="0"/>
          </a:p>
        </p:txBody>
      </p:sp>
      <p:pic>
        <p:nvPicPr>
          <p:cNvPr id="8" name="Picture 2" descr="http://www.uni.edu/becker/anImated%20question%20mark%2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5330" y="982996"/>
            <a:ext cx="1455202" cy="24699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121569" y="1236977"/>
            <a:ext cx="2900127" cy="1477328"/>
          </a:xfrm>
          <a:prstGeom prst="rect">
            <a:avLst/>
          </a:prstGeom>
          <a:solidFill>
            <a:schemeClr val="tx2">
              <a:lumMod val="20000"/>
              <a:lumOff val="80000"/>
            </a:schemeClr>
          </a:solidFill>
        </p:spPr>
        <p:txBody>
          <a:bodyPr wrap="square">
            <a:spAutoFit/>
          </a:bodyPr>
          <a:lstStyle/>
          <a:p>
            <a:r>
              <a:rPr lang="en-US" dirty="0">
                <a:solidFill>
                  <a:srgbClr val="333333"/>
                </a:solidFill>
                <a:latin typeface="Abadi" panose="020B0604020104020204" pitchFamily="34" charset="0"/>
              </a:rPr>
              <a:t>How do we treat those whose behavior and appearance is not in harmony with the Lord’s standard?</a:t>
            </a:r>
            <a:endParaRPr lang="en-US" dirty="0"/>
          </a:p>
        </p:txBody>
      </p:sp>
      <p:pic>
        <p:nvPicPr>
          <p:cNvPr id="1026" name="Picture 2" descr="Image result for judging oth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4040" y="3705552"/>
            <a:ext cx="3557487" cy="18826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1609" y="4240838"/>
            <a:ext cx="3022389" cy="1754326"/>
          </a:xfrm>
          <a:prstGeom prst="rect">
            <a:avLst/>
          </a:prstGeom>
          <a:solidFill>
            <a:schemeClr val="accent6">
              <a:lumMod val="40000"/>
              <a:lumOff val="60000"/>
            </a:schemeClr>
          </a:solidFill>
        </p:spPr>
        <p:txBody>
          <a:bodyPr wrap="square">
            <a:spAutoFit/>
          </a:bodyPr>
          <a:lstStyle/>
          <a:p>
            <a:pPr fontAlgn="base"/>
            <a:r>
              <a:rPr lang="en-US" dirty="0">
                <a:solidFill>
                  <a:srgbClr val="2F393A"/>
                </a:solidFill>
                <a:latin typeface="Georgia" panose="02040502050405020303" pitchFamily="18" charset="0"/>
              </a:rPr>
              <a:t>When it comes to hating, gossiping, ignoring, ridiculing, holding grudges, or wanting to cause harm, please apply the following:</a:t>
            </a:r>
          </a:p>
          <a:p>
            <a:pPr fontAlgn="base"/>
            <a:r>
              <a:rPr lang="en-US" dirty="0">
                <a:solidFill>
                  <a:srgbClr val="2F393A"/>
                </a:solidFill>
                <a:latin typeface="Georgia" panose="02040502050405020303" pitchFamily="18" charset="0"/>
              </a:rPr>
              <a:t>Stop it!</a:t>
            </a:r>
            <a:endParaRPr lang="en-US" b="0" i="0" dirty="0">
              <a:solidFill>
                <a:srgbClr val="2F393A"/>
              </a:solidFill>
              <a:effectLst/>
              <a:latin typeface="Georgia" panose="02040502050405020303" pitchFamily="18" charset="0"/>
            </a:endParaRPr>
          </a:p>
        </p:txBody>
      </p:sp>
      <p:sp>
        <p:nvSpPr>
          <p:cNvPr id="5" name="Rectangle 4"/>
          <p:cNvSpPr/>
          <p:nvPr/>
        </p:nvSpPr>
        <p:spPr>
          <a:xfrm>
            <a:off x="8121569" y="4258636"/>
            <a:ext cx="3463079" cy="1477328"/>
          </a:xfrm>
          <a:prstGeom prst="rect">
            <a:avLst/>
          </a:prstGeom>
          <a:solidFill>
            <a:schemeClr val="accent6">
              <a:lumMod val="40000"/>
              <a:lumOff val="60000"/>
            </a:schemeClr>
          </a:solidFill>
        </p:spPr>
        <p:txBody>
          <a:bodyPr wrap="square">
            <a:spAutoFit/>
          </a:bodyPr>
          <a:lstStyle/>
          <a:p>
            <a:r>
              <a:rPr lang="en-US" dirty="0">
                <a:solidFill>
                  <a:srgbClr val="2F393A"/>
                </a:solidFill>
                <a:latin typeface="Georgia" panose="02040502050405020303" pitchFamily="18" charset="0"/>
              </a:rPr>
              <a:t>We simply have to stop judging others and replace judgmental thoughts and feelings with a heart full of love for God and His children.</a:t>
            </a:r>
            <a:endParaRPr lang="en-US" dirty="0"/>
          </a:p>
        </p:txBody>
      </p:sp>
      <p:sp>
        <p:nvSpPr>
          <p:cNvPr id="6" name="Rectangle 5"/>
          <p:cNvSpPr/>
          <p:nvPr/>
        </p:nvSpPr>
        <p:spPr>
          <a:xfrm>
            <a:off x="3377146" y="6247873"/>
            <a:ext cx="5437707" cy="369332"/>
          </a:xfrm>
          <a:prstGeom prst="rect">
            <a:avLst/>
          </a:prstGeom>
          <a:solidFill>
            <a:srgbClr val="FFFF99"/>
          </a:solidFill>
        </p:spPr>
        <p:txBody>
          <a:bodyPr wrap="none">
            <a:spAutoFit/>
          </a:bodyPr>
          <a:lstStyle/>
          <a:p>
            <a:r>
              <a:rPr lang="en-US" dirty="0">
                <a:solidFill>
                  <a:srgbClr val="2F393A"/>
                </a:solidFill>
                <a:latin typeface="Georgia" panose="02040502050405020303" pitchFamily="18" charset="0"/>
              </a:rPr>
              <a:t>“Don’t judge me because I sin differently than you.”</a:t>
            </a:r>
            <a:endParaRPr lang="en-US" dirty="0"/>
          </a:p>
        </p:txBody>
      </p:sp>
      <p:sp>
        <p:nvSpPr>
          <p:cNvPr id="12" name="TextBox 11"/>
          <p:cNvSpPr txBox="1"/>
          <p:nvPr/>
        </p:nvSpPr>
        <p:spPr>
          <a:xfrm>
            <a:off x="11621632" y="6488668"/>
            <a:ext cx="570368" cy="369332"/>
          </a:xfrm>
          <a:prstGeom prst="rect">
            <a:avLst/>
          </a:prstGeom>
          <a:noFill/>
        </p:spPr>
        <p:txBody>
          <a:bodyPr wrap="square" rtlCol="0">
            <a:spAutoFit/>
          </a:bodyPr>
          <a:lstStyle/>
          <a:p>
            <a:pPr algn="r"/>
            <a:r>
              <a:rPr lang="en-US" dirty="0"/>
              <a:t>(2)</a:t>
            </a:r>
          </a:p>
        </p:txBody>
      </p:sp>
      <p:pic>
        <p:nvPicPr>
          <p:cNvPr id="1028" name="Picture 4" descr="https://www.lds.org/bc/content/shared/content/images/leaders/dieter-f-uchtdorf-la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21696" y="2861708"/>
            <a:ext cx="1001870" cy="124952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5236792" y="3918983"/>
            <a:ext cx="1476803" cy="1476803"/>
            <a:chOff x="1905000" y="838200"/>
            <a:chExt cx="5105400" cy="5105400"/>
          </a:xfrm>
        </p:grpSpPr>
        <p:pic>
          <p:nvPicPr>
            <p:cNvPr id="19" name="Picture 18" descr="C:\Users\lblau\Pictures\Stop sign.png"/>
            <p:cNvPicPr>
              <a:picLocks noChangeAspect="1" noChangeArrowheads="1"/>
            </p:cNvPicPr>
            <p:nvPr/>
          </p:nvPicPr>
          <p:blipFill>
            <a:blip r:embed="rId6" cstate="print"/>
            <a:srcRect/>
            <a:stretch>
              <a:fillRect/>
            </a:stretch>
          </p:blipFill>
          <p:spPr bwMode="auto">
            <a:xfrm>
              <a:off x="1981200" y="914400"/>
              <a:ext cx="4926014" cy="4926014"/>
            </a:xfrm>
            <a:prstGeom prst="rect">
              <a:avLst/>
            </a:prstGeom>
            <a:noFill/>
          </p:spPr>
        </p:pic>
        <p:pic>
          <p:nvPicPr>
            <p:cNvPr id="20" name="Picture 19" descr="C:\Users\lblau\Pictures\octagon.png"/>
            <p:cNvPicPr>
              <a:picLocks noChangeAspect="1" noChangeArrowheads="1"/>
            </p:cNvPicPr>
            <p:nvPr/>
          </p:nvPicPr>
          <p:blipFill>
            <a:blip r:embed="rId7" cstate="print"/>
            <a:srcRect/>
            <a:stretch>
              <a:fillRect/>
            </a:stretch>
          </p:blipFill>
          <p:spPr bwMode="auto">
            <a:xfrm>
              <a:off x="1905000" y="838200"/>
              <a:ext cx="5105400" cy="5105400"/>
            </a:xfrm>
            <a:prstGeom prst="rect">
              <a:avLst/>
            </a:prstGeom>
            <a:noFill/>
          </p:spPr>
        </p:pic>
      </p:grpSp>
    </p:spTree>
    <p:extLst>
      <p:ext uri="{BB962C8B-B14F-4D97-AF65-F5344CB8AC3E}">
        <p14:creationId xmlns:p14="http://schemas.microsoft.com/office/powerpoint/2010/main" val="273086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style.rotation</p:attrName>
                                        </p:attrNameLst>
                                      </p:cBhvr>
                                      <p:tavLst>
                                        <p:tav tm="0">
                                          <p:val>
                                            <p:fltVal val="90"/>
                                          </p:val>
                                        </p:tav>
                                        <p:tav tm="100000">
                                          <p:val>
                                            <p:fltVal val="0"/>
                                          </p:val>
                                        </p:tav>
                                      </p:tavLst>
                                    </p:anim>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4"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2057400" y="228601"/>
            <a:ext cx="7620000" cy="1323439"/>
          </a:xfrm>
          <a:prstGeom prst="rect">
            <a:avLst/>
          </a:prstGeom>
          <a:noFill/>
        </p:spPr>
        <p:txBody>
          <a:bodyPr wrap="square" rtlCol="0">
            <a:spAutoFit/>
          </a:bodyPr>
          <a:lstStyle/>
          <a:p>
            <a:pPr algn="ctr"/>
            <a:r>
              <a:rPr lang="en-US" sz="4000" dirty="0">
                <a:latin typeface="Georgia" panose="02040502050405020303" pitchFamily="18" charset="0"/>
              </a:rPr>
              <a:t>Early in the morning Jesus went to the temple</a:t>
            </a:r>
          </a:p>
        </p:txBody>
      </p:sp>
      <p:sp>
        <p:nvSpPr>
          <p:cNvPr id="34" name="Oval 33"/>
          <p:cNvSpPr/>
          <p:nvPr/>
        </p:nvSpPr>
        <p:spPr>
          <a:xfrm>
            <a:off x="6477000" y="4572000"/>
            <a:ext cx="533400" cy="304800"/>
          </a:xfrm>
          <a:prstGeom prst="ellipse">
            <a:avLst/>
          </a:prstGeom>
          <a:solidFill>
            <a:srgbClr val="D6B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0" y="4919008"/>
            <a:ext cx="7620000" cy="1323439"/>
          </a:xfrm>
          <a:prstGeom prst="rect">
            <a:avLst/>
          </a:prstGeom>
          <a:noFill/>
        </p:spPr>
        <p:txBody>
          <a:bodyPr wrap="square" rtlCol="0">
            <a:spAutoFit/>
          </a:bodyPr>
          <a:lstStyle/>
          <a:p>
            <a:pPr algn="ctr"/>
            <a:r>
              <a:rPr lang="en-US" sz="4000" dirty="0">
                <a:latin typeface="Georgia" panose="02040502050405020303" pitchFamily="18" charset="0"/>
              </a:rPr>
              <a:t>The usual public place to teach was in the Women’s Court</a:t>
            </a:r>
          </a:p>
        </p:txBody>
      </p:sp>
      <p:pic>
        <p:nvPicPr>
          <p:cNvPr id="8" name="Picture 7" descr="court of woman 1.jpg"/>
          <p:cNvPicPr>
            <a:picLocks noChangeAspect="1"/>
          </p:cNvPicPr>
          <p:nvPr/>
        </p:nvPicPr>
        <p:blipFill>
          <a:blip r:embed="rId3" cstate="print"/>
          <a:stretch>
            <a:fillRect/>
          </a:stretch>
        </p:blipFill>
        <p:spPr>
          <a:xfrm>
            <a:off x="4191000" y="1676401"/>
            <a:ext cx="3657600" cy="3209973"/>
          </a:xfrm>
          <a:prstGeom prst="rect">
            <a:avLst/>
          </a:prstGeom>
        </p:spPr>
      </p:pic>
    </p:spTree>
    <p:extLst>
      <p:ext uri="{BB962C8B-B14F-4D97-AF65-F5344CB8AC3E}">
        <p14:creationId xmlns:p14="http://schemas.microsoft.com/office/powerpoint/2010/main" val="3690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errods temple.jpg"/>
          <p:cNvPicPr>
            <a:picLocks noChangeAspect="1"/>
          </p:cNvPicPr>
          <p:nvPr/>
        </p:nvPicPr>
        <p:blipFill>
          <a:blip r:embed="rId3" cstate="print"/>
          <a:stretch>
            <a:fillRect/>
          </a:stretch>
        </p:blipFill>
        <p:spPr>
          <a:xfrm>
            <a:off x="406400" y="393679"/>
            <a:ext cx="5537200" cy="4152900"/>
          </a:xfrm>
          <a:prstGeom prst="rect">
            <a:avLst/>
          </a:prstGeom>
        </p:spPr>
      </p:pic>
      <p:sp>
        <p:nvSpPr>
          <p:cNvPr id="10" name="TextBox 9"/>
          <p:cNvSpPr txBox="1"/>
          <p:nvPr/>
        </p:nvSpPr>
        <p:spPr>
          <a:xfrm>
            <a:off x="6506737" y="141839"/>
            <a:ext cx="4777789" cy="2616101"/>
          </a:xfrm>
          <a:prstGeom prst="rect">
            <a:avLst/>
          </a:prstGeom>
          <a:noFill/>
        </p:spPr>
        <p:txBody>
          <a:bodyPr wrap="square" rtlCol="0">
            <a:spAutoFit/>
          </a:bodyPr>
          <a:lstStyle/>
          <a:p>
            <a:pPr algn="ctr"/>
            <a:r>
              <a:rPr lang="en-US" sz="4000" dirty="0">
                <a:latin typeface="Georgia" panose="02040502050405020303" pitchFamily="18" charset="0"/>
              </a:rPr>
              <a:t>Gentile’s Court</a:t>
            </a:r>
          </a:p>
          <a:p>
            <a:pPr algn="ctr"/>
            <a:endParaRPr lang="en-US" sz="4000" dirty="0">
              <a:latin typeface="Georgia" panose="02040502050405020303" pitchFamily="18" charset="0"/>
            </a:endParaRPr>
          </a:p>
          <a:p>
            <a:pPr algn="ctr"/>
            <a:r>
              <a:rPr lang="en-US" sz="2800" dirty="0">
                <a:latin typeface="Georgia" panose="02040502050405020303" pitchFamily="18" charset="0"/>
              </a:rPr>
              <a:t>Large and paved with stones of a  variety of colors</a:t>
            </a:r>
          </a:p>
          <a:p>
            <a:pPr algn="ctr"/>
            <a:endParaRPr lang="en-US" sz="2800" dirty="0">
              <a:latin typeface="Georgia" panose="02040502050405020303" pitchFamily="18" charset="0"/>
            </a:endParaRPr>
          </a:p>
        </p:txBody>
      </p:sp>
      <p:sp>
        <p:nvSpPr>
          <p:cNvPr id="11" name="TextBox 10"/>
          <p:cNvSpPr txBox="1"/>
          <p:nvPr/>
        </p:nvSpPr>
        <p:spPr>
          <a:xfrm>
            <a:off x="1080380" y="5397323"/>
            <a:ext cx="9144000" cy="1384995"/>
          </a:xfrm>
          <a:prstGeom prst="rect">
            <a:avLst/>
          </a:prstGeom>
          <a:noFill/>
        </p:spPr>
        <p:txBody>
          <a:bodyPr wrap="square" rtlCol="0">
            <a:spAutoFit/>
          </a:bodyPr>
          <a:lstStyle/>
          <a:p>
            <a:pPr algn="ctr"/>
            <a:r>
              <a:rPr lang="en-US" sz="2800" dirty="0">
                <a:latin typeface="Georgia" panose="02040502050405020303" pitchFamily="18" charset="0"/>
              </a:rPr>
              <a:t>Anyone can enter this court such as cattle dealers and money changers. </a:t>
            </a:r>
          </a:p>
          <a:p>
            <a:pPr algn="ctr"/>
            <a:endParaRPr lang="en-US" sz="2800" dirty="0">
              <a:latin typeface="Georgia" panose="02040502050405020303" pitchFamily="18" charset="0"/>
            </a:endParaRPr>
          </a:p>
        </p:txBody>
      </p:sp>
      <p:pic>
        <p:nvPicPr>
          <p:cNvPr id="3074" name="Picture 2" descr="Image result for gentile court in the jewish te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204" y="2577661"/>
            <a:ext cx="3871192" cy="2497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62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77000" y="1295401"/>
            <a:ext cx="4191000" cy="707886"/>
          </a:xfrm>
          <a:prstGeom prst="rect">
            <a:avLst/>
          </a:prstGeom>
          <a:noFill/>
        </p:spPr>
        <p:txBody>
          <a:bodyPr wrap="square" rtlCol="0">
            <a:spAutoFit/>
          </a:bodyPr>
          <a:lstStyle/>
          <a:p>
            <a:pPr algn="ctr"/>
            <a:r>
              <a:rPr lang="en-US" sz="4000" dirty="0">
                <a:latin typeface="Georgia" panose="02040502050405020303" pitchFamily="18" charset="0"/>
              </a:rPr>
              <a:t>Herod’s Temple</a:t>
            </a:r>
          </a:p>
        </p:txBody>
      </p:sp>
      <p:pic>
        <p:nvPicPr>
          <p:cNvPr id="6" name="Picture 5" descr="court of women map.jpg"/>
          <p:cNvPicPr>
            <a:picLocks noChangeAspect="1"/>
          </p:cNvPicPr>
          <p:nvPr/>
        </p:nvPicPr>
        <p:blipFill>
          <a:blip r:embed="rId3" cstate="print"/>
          <a:stretch>
            <a:fillRect/>
          </a:stretch>
        </p:blipFill>
        <p:spPr>
          <a:xfrm>
            <a:off x="1905000" y="457201"/>
            <a:ext cx="4724400" cy="6141719"/>
          </a:xfrm>
          <a:prstGeom prst="rect">
            <a:avLst/>
          </a:prstGeom>
        </p:spPr>
      </p:pic>
    </p:spTree>
    <p:extLst>
      <p:ext uri="{BB962C8B-B14F-4D97-AF65-F5344CB8AC3E}">
        <p14:creationId xmlns:p14="http://schemas.microsoft.com/office/powerpoint/2010/main" val="1248410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43200" y="0"/>
            <a:ext cx="7924800" cy="707886"/>
          </a:xfrm>
          <a:prstGeom prst="rect">
            <a:avLst/>
          </a:prstGeom>
          <a:noFill/>
        </p:spPr>
        <p:txBody>
          <a:bodyPr wrap="square" rtlCol="0">
            <a:spAutoFit/>
          </a:bodyPr>
          <a:lstStyle/>
          <a:p>
            <a:pPr algn="ctr"/>
            <a:r>
              <a:rPr lang="en-US" sz="4000" dirty="0">
                <a:latin typeface="Georgia" panose="02040502050405020303" pitchFamily="18" charset="0"/>
              </a:rPr>
              <a:t>Gentile Court</a:t>
            </a:r>
          </a:p>
        </p:txBody>
      </p:sp>
      <p:sp>
        <p:nvSpPr>
          <p:cNvPr id="12" name="Rectangle 11"/>
          <p:cNvSpPr/>
          <p:nvPr/>
        </p:nvSpPr>
        <p:spPr>
          <a:xfrm>
            <a:off x="605650" y="997279"/>
            <a:ext cx="3282992" cy="2862322"/>
          </a:xfrm>
          <a:prstGeom prst="rect">
            <a:avLst/>
          </a:prstGeom>
        </p:spPr>
        <p:txBody>
          <a:bodyPr wrap="square">
            <a:spAutoFit/>
          </a:bodyPr>
          <a:lstStyle/>
          <a:p>
            <a:pPr algn="ctr"/>
            <a:r>
              <a:rPr lang="en-US" sz="2000" b="1" dirty="0">
                <a:latin typeface="Georgia" panose="02040502050405020303" pitchFamily="18" charset="0"/>
              </a:rPr>
              <a:t>Also called:  </a:t>
            </a:r>
          </a:p>
          <a:p>
            <a:pPr algn="ctr"/>
            <a:endParaRPr lang="en-US" sz="2000" b="1" dirty="0">
              <a:latin typeface="Georgia" panose="02040502050405020303" pitchFamily="18" charset="0"/>
            </a:endParaRPr>
          </a:p>
          <a:p>
            <a:pPr algn="ctr"/>
            <a:r>
              <a:rPr lang="en-US" sz="2000" b="1" dirty="0">
                <a:latin typeface="Georgia" panose="02040502050405020303" pitchFamily="18" charset="0"/>
              </a:rPr>
              <a:t>Outer Courts, </a:t>
            </a:r>
          </a:p>
          <a:p>
            <a:pPr algn="ctr"/>
            <a:endParaRPr lang="en-US" sz="2000" b="1" dirty="0">
              <a:latin typeface="Georgia" panose="02040502050405020303" pitchFamily="18" charset="0"/>
            </a:endParaRPr>
          </a:p>
          <a:p>
            <a:pPr algn="ctr"/>
            <a:r>
              <a:rPr lang="en-US" sz="2000" b="1" dirty="0">
                <a:latin typeface="Georgia" panose="02040502050405020303" pitchFamily="18" charset="0"/>
              </a:rPr>
              <a:t>Lower Courts, </a:t>
            </a:r>
          </a:p>
          <a:p>
            <a:pPr algn="ctr"/>
            <a:endParaRPr lang="en-US" sz="2000" b="1" dirty="0">
              <a:latin typeface="Georgia" panose="02040502050405020303" pitchFamily="18" charset="0"/>
            </a:endParaRPr>
          </a:p>
          <a:p>
            <a:pPr algn="ctr"/>
            <a:r>
              <a:rPr lang="en-US" sz="2000" b="1" dirty="0">
                <a:latin typeface="Georgia" panose="02040502050405020303" pitchFamily="18" charset="0"/>
              </a:rPr>
              <a:t>The Rabbi’s sometimes called it “The Mountain of the Lord’s House”</a:t>
            </a:r>
          </a:p>
        </p:txBody>
      </p:sp>
      <p:grpSp>
        <p:nvGrpSpPr>
          <p:cNvPr id="2" name="Group 15"/>
          <p:cNvGrpSpPr/>
          <p:nvPr/>
        </p:nvGrpSpPr>
        <p:grpSpPr>
          <a:xfrm>
            <a:off x="4300396" y="789709"/>
            <a:ext cx="6152859" cy="3527348"/>
            <a:chOff x="2734901" y="1203749"/>
            <a:chExt cx="6152859" cy="3527348"/>
          </a:xfrm>
        </p:grpSpPr>
        <p:pic>
          <p:nvPicPr>
            <p:cNvPr id="9" name="Picture 8" descr="temple model.jpg"/>
            <p:cNvPicPr>
              <a:picLocks noChangeAspect="1"/>
            </p:cNvPicPr>
            <p:nvPr/>
          </p:nvPicPr>
          <p:blipFill rotWithShape="1">
            <a:blip r:embed="rId3" cstate="print"/>
            <a:srcRect l="-134" t="2958" r="448" b="21594"/>
            <a:stretch/>
          </p:blipFill>
          <p:spPr>
            <a:xfrm>
              <a:off x="2734901" y="1203749"/>
              <a:ext cx="6152859" cy="3492580"/>
            </a:xfrm>
            <a:prstGeom prst="rect">
              <a:avLst/>
            </a:prstGeom>
          </p:spPr>
        </p:pic>
        <p:sp>
          <p:nvSpPr>
            <p:cNvPr id="10" name="TextBox 9"/>
            <p:cNvSpPr txBox="1"/>
            <p:nvPr/>
          </p:nvSpPr>
          <p:spPr>
            <a:xfrm>
              <a:off x="2971800" y="4038600"/>
              <a:ext cx="1447800" cy="369332"/>
            </a:xfrm>
            <a:prstGeom prst="rect">
              <a:avLst/>
            </a:prstGeom>
            <a:noFill/>
          </p:spPr>
          <p:txBody>
            <a:bodyPr wrap="square" rtlCol="0">
              <a:spAutoFit/>
            </a:bodyPr>
            <a:lstStyle/>
            <a:p>
              <a:r>
                <a:rPr lang="en-US" dirty="0"/>
                <a:t>Outer court</a:t>
              </a:r>
            </a:p>
          </p:txBody>
        </p:sp>
        <p:sp>
          <p:nvSpPr>
            <p:cNvPr id="11" name="Right Arrow 10"/>
            <p:cNvSpPr/>
            <p:nvPr/>
          </p:nvSpPr>
          <p:spPr>
            <a:xfrm rot="19152115">
              <a:off x="3889071" y="3632842"/>
              <a:ext cx="457200" cy="17881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627891" y="4084766"/>
              <a:ext cx="2092105" cy="646331"/>
            </a:xfrm>
            <a:prstGeom prst="rect">
              <a:avLst/>
            </a:prstGeom>
            <a:noFill/>
          </p:spPr>
          <p:txBody>
            <a:bodyPr wrap="square" rtlCol="0">
              <a:spAutoFit/>
            </a:bodyPr>
            <a:lstStyle/>
            <a:p>
              <a:pPr algn="ctr"/>
              <a:r>
                <a:rPr lang="en-US" dirty="0"/>
                <a:t>Gate Beautiful</a:t>
              </a:r>
            </a:p>
            <a:p>
              <a:pPr algn="ctr"/>
              <a:r>
                <a:rPr lang="en-US" dirty="0"/>
                <a:t>Acts 3:2, 10</a:t>
              </a:r>
            </a:p>
          </p:txBody>
        </p:sp>
        <p:sp>
          <p:nvSpPr>
            <p:cNvPr id="14" name="Right Arrow 13"/>
            <p:cNvSpPr/>
            <p:nvPr/>
          </p:nvSpPr>
          <p:spPr>
            <a:xfrm rot="13934263">
              <a:off x="7297272" y="3879867"/>
              <a:ext cx="457200" cy="17881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1001917" y="4765854"/>
            <a:ext cx="6596958" cy="1631216"/>
          </a:xfrm>
          <a:prstGeom prst="rect">
            <a:avLst/>
          </a:prstGeom>
          <a:noFill/>
        </p:spPr>
        <p:txBody>
          <a:bodyPr wrap="square" rtlCol="0">
            <a:spAutoFit/>
          </a:bodyPr>
          <a:lstStyle/>
          <a:p>
            <a:pPr algn="ctr"/>
            <a:r>
              <a:rPr lang="en-US" sz="2000" b="1" dirty="0">
                <a:latin typeface="Georgia" panose="02040502050405020303" pitchFamily="18" charset="0"/>
              </a:rPr>
              <a:t>Gate Beautiful sometimes called  Gate Susan, for the sculpture relief of the City of Susa. </a:t>
            </a:r>
          </a:p>
          <a:p>
            <a:pPr algn="ctr"/>
            <a:endParaRPr lang="en-US" sz="2000" b="1" dirty="0">
              <a:latin typeface="Georgia" panose="02040502050405020303" pitchFamily="18" charset="0"/>
            </a:endParaRPr>
          </a:p>
          <a:p>
            <a:pPr algn="ctr"/>
            <a:r>
              <a:rPr lang="en-US" sz="2000" b="1" dirty="0">
                <a:latin typeface="Georgia" panose="02040502050405020303" pitchFamily="18" charset="0"/>
              </a:rPr>
              <a:t>During morning and evening sacrifices this gate entrance was the place of public worship</a:t>
            </a:r>
          </a:p>
        </p:txBody>
      </p:sp>
      <p:pic>
        <p:nvPicPr>
          <p:cNvPr id="4098" name="Picture 2" descr="Image result for gate beautifu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7883" y="4431880"/>
            <a:ext cx="3393509" cy="22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76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p of susa1.jpg"/>
          <p:cNvPicPr>
            <a:picLocks noChangeAspect="1"/>
          </p:cNvPicPr>
          <p:nvPr/>
        </p:nvPicPr>
        <p:blipFill>
          <a:blip r:embed="rId3" cstate="print"/>
          <a:stretch>
            <a:fillRect/>
          </a:stretch>
        </p:blipFill>
        <p:spPr>
          <a:xfrm>
            <a:off x="1240073" y="481207"/>
            <a:ext cx="4208745" cy="2603716"/>
          </a:xfrm>
          <a:prstGeom prst="rect">
            <a:avLst/>
          </a:prstGeom>
        </p:spPr>
      </p:pic>
      <p:pic>
        <p:nvPicPr>
          <p:cNvPr id="4" name="Picture 3" descr="ancient susa.gif"/>
          <p:cNvPicPr>
            <a:picLocks noChangeAspect="1"/>
          </p:cNvPicPr>
          <p:nvPr/>
        </p:nvPicPr>
        <p:blipFill>
          <a:blip r:embed="rId4" cstate="print"/>
          <a:stretch>
            <a:fillRect/>
          </a:stretch>
        </p:blipFill>
        <p:spPr>
          <a:xfrm>
            <a:off x="1657039" y="4220423"/>
            <a:ext cx="8458200" cy="2228850"/>
          </a:xfrm>
          <a:prstGeom prst="rect">
            <a:avLst/>
          </a:prstGeom>
        </p:spPr>
      </p:pic>
      <p:sp>
        <p:nvSpPr>
          <p:cNvPr id="5" name="TextBox 4"/>
          <p:cNvSpPr txBox="1"/>
          <p:nvPr/>
        </p:nvSpPr>
        <p:spPr>
          <a:xfrm>
            <a:off x="5683828" y="253498"/>
            <a:ext cx="5560388" cy="4401205"/>
          </a:xfrm>
          <a:prstGeom prst="rect">
            <a:avLst/>
          </a:prstGeom>
          <a:noFill/>
        </p:spPr>
        <p:txBody>
          <a:bodyPr wrap="square" rtlCol="0">
            <a:spAutoFit/>
          </a:bodyPr>
          <a:lstStyle/>
          <a:p>
            <a:r>
              <a:rPr lang="en-US" sz="2400" b="1" dirty="0">
                <a:latin typeface="Georgia" panose="02040502050405020303" pitchFamily="18" charset="0"/>
              </a:rPr>
              <a:t>The scene of the Biblical book of </a:t>
            </a:r>
            <a:r>
              <a:rPr lang="en-US" sz="2400" b="1" i="1" dirty="0">
                <a:latin typeface="Georgia" panose="02040502050405020303" pitchFamily="18" charset="0"/>
              </a:rPr>
              <a:t>Esther</a:t>
            </a:r>
            <a:r>
              <a:rPr lang="en-US" sz="2400" b="1" dirty="0">
                <a:latin typeface="Georgia" panose="02040502050405020303" pitchFamily="18" charset="0"/>
              </a:rPr>
              <a:t> is laid in Susa, where king </a:t>
            </a:r>
            <a:r>
              <a:rPr lang="en-US" sz="2400" b="1" dirty="0" err="1">
                <a:latin typeface="Georgia" panose="02040502050405020303" pitchFamily="18" charset="0"/>
              </a:rPr>
              <a:t>Ahasverus</a:t>
            </a:r>
            <a:r>
              <a:rPr lang="en-US" sz="2400" b="1" dirty="0">
                <a:latin typeface="Georgia" panose="02040502050405020303" pitchFamily="18" charset="0"/>
              </a:rPr>
              <a:t> (Xerxes) resides. </a:t>
            </a:r>
          </a:p>
          <a:p>
            <a:endParaRPr lang="en-US" sz="2400" b="1" dirty="0">
              <a:latin typeface="Georgia" panose="02040502050405020303" pitchFamily="18" charset="0"/>
            </a:endParaRPr>
          </a:p>
          <a:p>
            <a:r>
              <a:rPr lang="en-US" sz="2400" b="1" dirty="0">
                <a:latin typeface="Georgia" panose="02040502050405020303" pitchFamily="18" charset="0"/>
              </a:rPr>
              <a:t>Archaeologists have been able to identify several ruins with buildings mentioned by the author of </a:t>
            </a:r>
            <a:r>
              <a:rPr lang="en-US" sz="2400" b="1" i="1" dirty="0">
                <a:latin typeface="Georgia" panose="02040502050405020303" pitchFamily="18" charset="0"/>
              </a:rPr>
              <a:t>Esther</a:t>
            </a:r>
            <a:r>
              <a:rPr lang="en-US" sz="2400" b="1" dirty="0">
                <a:latin typeface="Georgia" panose="02040502050405020303" pitchFamily="18" charset="0"/>
              </a:rPr>
              <a:t> although the plot of the story is known to be fictional. </a:t>
            </a:r>
          </a:p>
          <a:p>
            <a:endParaRPr lang="en-US" sz="4000" b="1" dirty="0">
              <a:latin typeface="Georgia" panose="02040502050405020303" pitchFamily="18" charset="0"/>
            </a:endParaRPr>
          </a:p>
        </p:txBody>
      </p:sp>
      <p:sp>
        <p:nvSpPr>
          <p:cNvPr id="6" name="TextBox 5"/>
          <p:cNvSpPr txBox="1"/>
          <p:nvPr/>
        </p:nvSpPr>
        <p:spPr>
          <a:xfrm>
            <a:off x="800100" y="3219270"/>
            <a:ext cx="4495800" cy="1200329"/>
          </a:xfrm>
          <a:prstGeom prst="rect">
            <a:avLst/>
          </a:prstGeom>
          <a:noFill/>
        </p:spPr>
        <p:txBody>
          <a:bodyPr wrap="square" rtlCol="0">
            <a:spAutoFit/>
          </a:bodyPr>
          <a:lstStyle/>
          <a:p>
            <a:pPr algn="ctr"/>
            <a:r>
              <a:rPr lang="en-US" sz="3200" b="1" dirty="0">
                <a:latin typeface="Georgia" panose="02040502050405020303" pitchFamily="18" charset="0"/>
              </a:rPr>
              <a:t>Ancient City of Susa</a:t>
            </a:r>
          </a:p>
          <a:p>
            <a:pPr algn="ctr"/>
            <a:endParaRPr lang="en-US" sz="4000" b="1" dirty="0">
              <a:latin typeface="Georgia" panose="02040502050405020303" pitchFamily="18" charset="0"/>
            </a:endParaRPr>
          </a:p>
        </p:txBody>
      </p:sp>
    </p:spTree>
    <p:extLst>
      <p:ext uri="{BB962C8B-B14F-4D97-AF65-F5344CB8AC3E}">
        <p14:creationId xmlns:p14="http://schemas.microsoft.com/office/powerpoint/2010/main" val="318766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arge susa.jpg"/>
          <p:cNvPicPr>
            <a:picLocks noChangeAspect="1"/>
          </p:cNvPicPr>
          <p:nvPr/>
        </p:nvPicPr>
        <p:blipFill>
          <a:blip r:embed="rId3" cstate="print"/>
          <a:stretch>
            <a:fillRect/>
          </a:stretch>
        </p:blipFill>
        <p:spPr>
          <a:xfrm>
            <a:off x="7454774" y="280035"/>
            <a:ext cx="3621156" cy="4164330"/>
          </a:xfrm>
          <a:prstGeom prst="rect">
            <a:avLst/>
          </a:prstGeom>
        </p:spPr>
      </p:pic>
      <p:pic>
        <p:nvPicPr>
          <p:cNvPr id="9" name="Picture 8" descr="esther 3.jpg"/>
          <p:cNvPicPr>
            <a:picLocks noChangeAspect="1"/>
          </p:cNvPicPr>
          <p:nvPr/>
        </p:nvPicPr>
        <p:blipFill>
          <a:blip r:embed="rId4" cstate="print"/>
          <a:stretch>
            <a:fillRect/>
          </a:stretch>
        </p:blipFill>
        <p:spPr>
          <a:xfrm>
            <a:off x="4295932" y="3699095"/>
            <a:ext cx="2209800" cy="3015856"/>
          </a:xfrm>
          <a:prstGeom prst="rect">
            <a:avLst/>
          </a:prstGeom>
        </p:spPr>
      </p:pic>
      <p:pic>
        <p:nvPicPr>
          <p:cNvPr id="10" name="Picture 9" descr="ESTHER 5.jpg"/>
          <p:cNvPicPr>
            <a:picLocks noChangeAspect="1"/>
          </p:cNvPicPr>
          <p:nvPr/>
        </p:nvPicPr>
        <p:blipFill>
          <a:blip r:embed="rId5" cstate="print"/>
          <a:stretch>
            <a:fillRect/>
          </a:stretch>
        </p:blipFill>
        <p:spPr>
          <a:xfrm>
            <a:off x="787653" y="390370"/>
            <a:ext cx="2965847" cy="3581400"/>
          </a:xfrm>
          <a:prstGeom prst="rect">
            <a:avLst/>
          </a:prstGeom>
        </p:spPr>
      </p:pic>
      <p:sp>
        <p:nvSpPr>
          <p:cNvPr id="11" name="TextBox 10"/>
          <p:cNvSpPr txBox="1"/>
          <p:nvPr/>
        </p:nvSpPr>
        <p:spPr>
          <a:xfrm>
            <a:off x="1728866" y="4362139"/>
            <a:ext cx="3048000" cy="1323439"/>
          </a:xfrm>
          <a:prstGeom prst="rect">
            <a:avLst/>
          </a:prstGeom>
          <a:noFill/>
        </p:spPr>
        <p:txBody>
          <a:bodyPr wrap="square" rtlCol="0">
            <a:spAutoFit/>
          </a:bodyPr>
          <a:lstStyle/>
          <a:p>
            <a:pPr algn="ctr"/>
            <a:r>
              <a:rPr lang="en-US" sz="4000" dirty="0">
                <a:latin typeface="Georgia" panose="02040502050405020303" pitchFamily="18" charset="0"/>
              </a:rPr>
              <a:t>Esther</a:t>
            </a:r>
          </a:p>
          <a:p>
            <a:pPr algn="ctr"/>
            <a:endParaRPr lang="en-US" sz="4000" dirty="0">
              <a:latin typeface="Georgia" panose="02040502050405020303" pitchFamily="18" charset="0"/>
            </a:endParaRPr>
          </a:p>
        </p:txBody>
      </p:sp>
      <p:sp>
        <p:nvSpPr>
          <p:cNvPr id="12" name="TextBox 11"/>
          <p:cNvSpPr txBox="1"/>
          <p:nvPr/>
        </p:nvSpPr>
        <p:spPr>
          <a:xfrm>
            <a:off x="7741352" y="4444365"/>
            <a:ext cx="3048000" cy="2185214"/>
          </a:xfrm>
          <a:prstGeom prst="rect">
            <a:avLst/>
          </a:prstGeom>
          <a:noFill/>
        </p:spPr>
        <p:txBody>
          <a:bodyPr wrap="square" rtlCol="0">
            <a:spAutoFit/>
          </a:bodyPr>
          <a:lstStyle/>
          <a:p>
            <a:pPr algn="ctr"/>
            <a:r>
              <a:rPr lang="en-US" sz="3200" dirty="0">
                <a:latin typeface="Georgia" panose="02040502050405020303" pitchFamily="18" charset="0"/>
              </a:rPr>
              <a:t>Sculpture reliefs from the City of Susa</a:t>
            </a:r>
          </a:p>
          <a:p>
            <a:pPr algn="ctr"/>
            <a:endParaRPr lang="en-US" sz="4000" dirty="0">
              <a:latin typeface="Georgia" panose="02040502050405020303" pitchFamily="18" charset="0"/>
            </a:endParaRPr>
          </a:p>
        </p:txBody>
      </p:sp>
    </p:spTree>
    <p:extLst>
      <p:ext uri="{BB962C8B-B14F-4D97-AF65-F5344CB8AC3E}">
        <p14:creationId xmlns:p14="http://schemas.microsoft.com/office/powerpoint/2010/main" val="3897976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111876" y="113915"/>
            <a:ext cx="9968248" cy="1200329"/>
          </a:xfrm>
          <a:prstGeom prst="rect">
            <a:avLst/>
          </a:prstGeom>
          <a:noFill/>
        </p:spPr>
        <p:txBody>
          <a:bodyPr wrap="square" rtlCol="0">
            <a:spAutoFit/>
          </a:bodyPr>
          <a:lstStyle/>
          <a:p>
            <a:pPr algn="ctr"/>
            <a:r>
              <a:rPr lang="en-US" sz="3600" dirty="0">
                <a:solidFill>
                  <a:schemeClr val="bg1"/>
                </a:solidFill>
              </a:rPr>
              <a:t>	John 7-8 takes place in the autumn of the third year of the Lord’s ministry. </a:t>
            </a:r>
          </a:p>
        </p:txBody>
      </p:sp>
      <p:pic>
        <p:nvPicPr>
          <p:cNvPr id="5" name="Picture 2" descr="http://www3.telus.net/public/kstam/en/images/tabernacles.gif"/>
          <p:cNvPicPr>
            <a:picLocks noChangeAspect="1" noChangeArrowheads="1"/>
          </p:cNvPicPr>
          <p:nvPr/>
        </p:nvPicPr>
        <p:blipFill>
          <a:blip r:embed="rId3" cstate="print"/>
          <a:srcRect/>
          <a:stretch>
            <a:fillRect/>
          </a:stretch>
        </p:blipFill>
        <p:spPr bwMode="auto">
          <a:xfrm>
            <a:off x="3581400" y="1324065"/>
            <a:ext cx="5029200" cy="3717236"/>
          </a:xfrm>
          <a:prstGeom prst="rect">
            <a:avLst/>
          </a:prstGeom>
          <a:noFill/>
        </p:spPr>
      </p:pic>
      <p:sp>
        <p:nvSpPr>
          <p:cNvPr id="7" name="TextBox 6"/>
          <p:cNvSpPr txBox="1"/>
          <p:nvPr/>
        </p:nvSpPr>
        <p:spPr>
          <a:xfrm>
            <a:off x="1828800" y="5025740"/>
            <a:ext cx="8534400" cy="1754326"/>
          </a:xfrm>
          <a:prstGeom prst="rect">
            <a:avLst/>
          </a:prstGeom>
          <a:noFill/>
        </p:spPr>
        <p:txBody>
          <a:bodyPr wrap="square" rtlCol="0">
            <a:spAutoFit/>
          </a:bodyPr>
          <a:lstStyle/>
          <a:p>
            <a:r>
              <a:rPr lang="en-US" sz="3600" dirty="0">
                <a:solidFill>
                  <a:schemeClr val="bg1"/>
                </a:solidFill>
              </a:rPr>
              <a:t>	The ceremonial 7 day feast was of thanksgiving and praise, followed by a holy convocation on the 8</a:t>
            </a:r>
            <a:r>
              <a:rPr lang="en-US" sz="3600" baseline="30000" dirty="0">
                <a:solidFill>
                  <a:schemeClr val="bg1"/>
                </a:solidFill>
              </a:rPr>
              <a:t>th</a:t>
            </a:r>
            <a:r>
              <a:rPr lang="en-US" sz="3600" dirty="0">
                <a:solidFill>
                  <a:schemeClr val="bg1"/>
                </a:solidFill>
              </a:rPr>
              <a:t> day.</a:t>
            </a:r>
          </a:p>
        </p:txBody>
      </p:sp>
      <p:sp>
        <p:nvSpPr>
          <p:cNvPr id="4" name="Rectangle 3"/>
          <p:cNvSpPr/>
          <p:nvPr/>
        </p:nvSpPr>
        <p:spPr>
          <a:xfrm>
            <a:off x="442865" y="1951672"/>
            <a:ext cx="2925024" cy="1477328"/>
          </a:xfrm>
          <a:prstGeom prst="rect">
            <a:avLst/>
          </a:prstGeom>
        </p:spPr>
        <p:txBody>
          <a:bodyPr wrap="square">
            <a:spAutoFit/>
          </a:bodyPr>
          <a:lstStyle/>
          <a:p>
            <a:r>
              <a:rPr lang="en-US" dirty="0">
                <a:solidFill>
                  <a:schemeClr val="bg1"/>
                </a:solidFill>
                <a:latin typeface="Abadi" panose="020B0604020104020204" pitchFamily="34" charset="0"/>
              </a:rPr>
              <a:t>In New Testament times, the Feast of Tabernacles was considered “the greatest and most joyful” of the feasts. </a:t>
            </a:r>
            <a:endParaRPr lang="en-US" dirty="0">
              <a:solidFill>
                <a:schemeClr val="bg1"/>
              </a:solidFill>
            </a:endParaRPr>
          </a:p>
        </p:txBody>
      </p:sp>
      <p:sp>
        <p:nvSpPr>
          <p:cNvPr id="8" name="Rectangle 7"/>
          <p:cNvSpPr/>
          <p:nvPr/>
        </p:nvSpPr>
        <p:spPr>
          <a:xfrm>
            <a:off x="11532845" y="6410734"/>
            <a:ext cx="659155" cy="369332"/>
          </a:xfrm>
          <a:prstGeom prst="rect">
            <a:avLst/>
          </a:prstGeom>
        </p:spPr>
        <p:txBody>
          <a:bodyPr wrap="none">
            <a:spAutoFit/>
          </a:bodyPr>
          <a:lstStyle/>
          <a:p>
            <a:r>
              <a:rPr lang="en-US" dirty="0">
                <a:solidFill>
                  <a:schemeClr val="bg1"/>
                </a:solidFill>
                <a:latin typeface="Abadi" panose="020B0604020104020204" pitchFamily="34" charset="0"/>
              </a:rPr>
              <a:t>(1,2)</a:t>
            </a:r>
            <a:endParaRPr lang="en-US" dirty="0"/>
          </a:p>
        </p:txBody>
      </p:sp>
      <p:sp>
        <p:nvSpPr>
          <p:cNvPr id="9" name="Rectangle 8"/>
          <p:cNvSpPr/>
          <p:nvPr/>
        </p:nvSpPr>
        <p:spPr>
          <a:xfrm>
            <a:off x="8944824" y="2320640"/>
            <a:ext cx="2531952" cy="1200329"/>
          </a:xfrm>
          <a:prstGeom prst="rect">
            <a:avLst/>
          </a:prstGeom>
        </p:spPr>
        <p:txBody>
          <a:bodyPr wrap="square">
            <a:spAutoFit/>
          </a:bodyPr>
          <a:lstStyle/>
          <a:p>
            <a:r>
              <a:rPr lang="en-US" dirty="0">
                <a:solidFill>
                  <a:schemeClr val="bg1"/>
                </a:solidFill>
                <a:latin typeface="Abadi" panose="020B0604020104020204" pitchFamily="34" charset="0"/>
              </a:rPr>
              <a:t>Celebrated in the modern months of September and October. </a:t>
            </a:r>
            <a:endParaRPr lang="en-US" dirty="0">
              <a:solidFill>
                <a:schemeClr val="bg1"/>
              </a:solidFill>
            </a:endParaRPr>
          </a:p>
        </p:txBody>
      </p:sp>
    </p:spTree>
    <p:extLst>
      <p:ext uri="{BB962C8B-B14F-4D97-AF65-F5344CB8AC3E}">
        <p14:creationId xmlns:p14="http://schemas.microsoft.com/office/powerpoint/2010/main" val="288385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omb of Daniel.jpg"/>
          <p:cNvPicPr>
            <a:picLocks noChangeAspect="1"/>
          </p:cNvPicPr>
          <p:nvPr/>
        </p:nvPicPr>
        <p:blipFill>
          <a:blip r:embed="rId3" cstate="print"/>
          <a:stretch>
            <a:fillRect/>
          </a:stretch>
        </p:blipFill>
        <p:spPr>
          <a:xfrm>
            <a:off x="1676399" y="457200"/>
            <a:ext cx="4589585" cy="6119446"/>
          </a:xfrm>
          <a:prstGeom prst="rect">
            <a:avLst/>
          </a:prstGeom>
        </p:spPr>
      </p:pic>
      <p:sp>
        <p:nvSpPr>
          <p:cNvPr id="13" name="Rectangle 12"/>
          <p:cNvSpPr/>
          <p:nvPr/>
        </p:nvSpPr>
        <p:spPr>
          <a:xfrm>
            <a:off x="6588369" y="1887416"/>
            <a:ext cx="4572000" cy="2554545"/>
          </a:xfrm>
          <a:prstGeom prst="rect">
            <a:avLst/>
          </a:prstGeom>
        </p:spPr>
        <p:txBody>
          <a:bodyPr>
            <a:spAutoFit/>
          </a:bodyPr>
          <a:lstStyle/>
          <a:p>
            <a:r>
              <a:rPr lang="en-US" sz="4000" dirty="0">
                <a:latin typeface="Georgia" panose="02040502050405020303" pitchFamily="18" charset="0"/>
                <a:cs typeface="David" pitchFamily="34" charset="-79"/>
              </a:rPr>
              <a:t>The city is also the reputed location of the tomb of the Prophet Daniel</a:t>
            </a:r>
          </a:p>
        </p:txBody>
      </p:sp>
    </p:spTree>
    <p:extLst>
      <p:ext uri="{BB962C8B-B14F-4D97-AF65-F5344CB8AC3E}">
        <p14:creationId xmlns:p14="http://schemas.microsoft.com/office/powerpoint/2010/main" val="28032652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62200" y="228601"/>
            <a:ext cx="7924800" cy="1323439"/>
          </a:xfrm>
          <a:prstGeom prst="rect">
            <a:avLst/>
          </a:prstGeom>
          <a:noFill/>
        </p:spPr>
        <p:txBody>
          <a:bodyPr wrap="square" rtlCol="0">
            <a:spAutoFit/>
          </a:bodyPr>
          <a:lstStyle/>
          <a:p>
            <a:pPr algn="ctr"/>
            <a:r>
              <a:rPr lang="en-US" sz="4000" dirty="0">
                <a:latin typeface="Georgia" panose="02040502050405020303" pitchFamily="18" charset="0"/>
              </a:rPr>
              <a:t>Through the gate is the court of women</a:t>
            </a:r>
          </a:p>
        </p:txBody>
      </p:sp>
      <p:pic>
        <p:nvPicPr>
          <p:cNvPr id="6" name="Picture 5" descr="temple-wide_1355306i.jpg"/>
          <p:cNvPicPr>
            <a:picLocks noChangeAspect="1"/>
          </p:cNvPicPr>
          <p:nvPr/>
        </p:nvPicPr>
        <p:blipFill>
          <a:blip r:embed="rId3" cstate="print"/>
          <a:stretch>
            <a:fillRect/>
          </a:stretch>
        </p:blipFill>
        <p:spPr>
          <a:xfrm>
            <a:off x="2076590" y="1552040"/>
            <a:ext cx="7874000" cy="5080000"/>
          </a:xfrm>
          <a:prstGeom prst="rect">
            <a:avLst/>
          </a:prstGeom>
        </p:spPr>
      </p:pic>
      <p:cxnSp>
        <p:nvCxnSpPr>
          <p:cNvPr id="9" name="Straight Arrow Connector 8"/>
          <p:cNvCxnSpPr/>
          <p:nvPr/>
        </p:nvCxnSpPr>
        <p:spPr>
          <a:xfrm>
            <a:off x="1887415" y="4092040"/>
            <a:ext cx="35052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971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33600" y="3922455"/>
            <a:ext cx="7924800" cy="2554545"/>
          </a:xfrm>
          <a:prstGeom prst="rect">
            <a:avLst/>
          </a:prstGeom>
          <a:noFill/>
        </p:spPr>
        <p:txBody>
          <a:bodyPr wrap="square" rtlCol="0">
            <a:spAutoFit/>
          </a:bodyPr>
          <a:lstStyle/>
          <a:p>
            <a:pPr algn="ctr"/>
            <a:r>
              <a:rPr lang="en-US" sz="4000" dirty="0">
                <a:latin typeface="Georgia" panose="02040502050405020303" pitchFamily="18" charset="0"/>
              </a:rPr>
              <a:t>Not just women were allowed in these courts, it is called this because women could not go any further into the temple.</a:t>
            </a:r>
          </a:p>
        </p:txBody>
      </p:sp>
      <p:pic>
        <p:nvPicPr>
          <p:cNvPr id="6" name="Picture 5" descr="temple-wide_1355306i.jpg"/>
          <p:cNvPicPr>
            <a:picLocks noChangeAspect="1"/>
          </p:cNvPicPr>
          <p:nvPr/>
        </p:nvPicPr>
        <p:blipFill>
          <a:blip r:embed="rId3" cstate="print"/>
          <a:stretch>
            <a:fillRect/>
          </a:stretch>
        </p:blipFill>
        <p:spPr>
          <a:xfrm>
            <a:off x="3540369" y="486507"/>
            <a:ext cx="4914900" cy="3170903"/>
          </a:xfrm>
          <a:prstGeom prst="rect">
            <a:avLst/>
          </a:prstGeom>
        </p:spPr>
      </p:pic>
    </p:spTree>
    <p:extLst>
      <p:ext uri="{BB962C8B-B14F-4D97-AF65-F5344CB8AC3E}">
        <p14:creationId xmlns:p14="http://schemas.microsoft.com/office/powerpoint/2010/main" val="2746090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87375" y="4619066"/>
            <a:ext cx="9144000" cy="1569660"/>
          </a:xfrm>
          <a:prstGeom prst="rect">
            <a:avLst/>
          </a:prstGeom>
          <a:noFill/>
        </p:spPr>
        <p:txBody>
          <a:bodyPr wrap="square" rtlCol="0">
            <a:spAutoFit/>
          </a:bodyPr>
          <a:lstStyle/>
          <a:p>
            <a:pPr algn="ctr"/>
            <a:r>
              <a:rPr lang="en-US" sz="3200" dirty="0">
                <a:latin typeface="Georgia" panose="02040502050405020303" pitchFamily="18" charset="0"/>
              </a:rPr>
              <a:t>In front of the columns were eleven treasure chests for collecting money. Also two chests at the gate for collecting a half-shekel tax </a:t>
            </a:r>
          </a:p>
        </p:txBody>
      </p:sp>
      <p:pic>
        <p:nvPicPr>
          <p:cNvPr id="4098" name="Picture 2" descr="http://jesusfootprints.files.wordpress.com/2011/03/3331394_f496.jpg"/>
          <p:cNvPicPr>
            <a:picLocks noChangeAspect="1" noChangeArrowheads="1"/>
          </p:cNvPicPr>
          <p:nvPr/>
        </p:nvPicPr>
        <p:blipFill>
          <a:blip r:embed="rId3" cstate="print"/>
          <a:srcRect/>
          <a:stretch>
            <a:fillRect/>
          </a:stretch>
        </p:blipFill>
        <p:spPr bwMode="auto">
          <a:xfrm>
            <a:off x="3261041" y="740121"/>
            <a:ext cx="5612015" cy="3733800"/>
          </a:xfrm>
          <a:prstGeom prst="rect">
            <a:avLst/>
          </a:prstGeom>
          <a:noFill/>
        </p:spPr>
      </p:pic>
      <p:pic>
        <p:nvPicPr>
          <p:cNvPr id="5122" name="Picture 2" descr="Image result for woman's court in jerusalem te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86" y="178403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woman's court in jerusalem temple"/>
          <p:cNvPicPr>
            <a:picLocks noChangeAspect="1" noChangeArrowheads="1"/>
          </p:cNvPicPr>
          <p:nvPr/>
        </p:nvPicPr>
        <p:blipFill rotWithShape="1">
          <a:blip r:embed="rId5">
            <a:extLst>
              <a:ext uri="{28A0092B-C50C-407E-A947-70E740481C1C}">
                <a14:useLocalDpi xmlns:a14="http://schemas.microsoft.com/office/drawing/2010/main" val="0"/>
              </a:ext>
            </a:extLst>
          </a:blip>
          <a:srcRect t="148" r="51424" b="1"/>
          <a:stretch/>
        </p:blipFill>
        <p:spPr bwMode="auto">
          <a:xfrm>
            <a:off x="9990262" y="1614446"/>
            <a:ext cx="1299268" cy="2719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474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2286000" y="0"/>
            <a:ext cx="7620000" cy="923330"/>
          </a:xfrm>
          <a:prstGeom prst="rect">
            <a:avLst/>
          </a:prstGeom>
          <a:noFill/>
        </p:spPr>
        <p:txBody>
          <a:bodyPr wrap="square" rtlCol="0">
            <a:spAutoFit/>
          </a:bodyPr>
          <a:lstStyle/>
          <a:p>
            <a:pPr algn="ctr"/>
            <a:r>
              <a:rPr lang="en-US" sz="5400" dirty="0">
                <a:latin typeface="Georgia" panose="02040502050405020303" pitchFamily="18" charset="0"/>
              </a:rPr>
              <a:t>Taken in Adultery</a:t>
            </a:r>
          </a:p>
        </p:txBody>
      </p:sp>
      <p:sp>
        <p:nvSpPr>
          <p:cNvPr id="7" name="TextBox 6"/>
          <p:cNvSpPr txBox="1"/>
          <p:nvPr/>
        </p:nvSpPr>
        <p:spPr>
          <a:xfrm>
            <a:off x="8001000" y="2125425"/>
            <a:ext cx="3810000" cy="3046988"/>
          </a:xfrm>
          <a:prstGeom prst="rect">
            <a:avLst/>
          </a:prstGeom>
          <a:noFill/>
        </p:spPr>
        <p:txBody>
          <a:bodyPr wrap="square" rtlCol="0">
            <a:spAutoFit/>
          </a:bodyPr>
          <a:lstStyle/>
          <a:p>
            <a:pPr algn="ctr"/>
            <a:r>
              <a:rPr lang="en-US" sz="3200" dirty="0">
                <a:latin typeface="Georgia" panose="02040502050405020303" pitchFamily="18" charset="0"/>
              </a:rPr>
              <a:t>Why did they not bring the man involved?</a:t>
            </a:r>
          </a:p>
          <a:p>
            <a:pPr algn="ctr"/>
            <a:endParaRPr lang="en-US" sz="3200" dirty="0">
              <a:latin typeface="Georgia" panose="02040502050405020303" pitchFamily="18" charset="0"/>
            </a:endParaRPr>
          </a:p>
          <a:p>
            <a:pPr algn="ctr"/>
            <a:r>
              <a:rPr lang="en-US" sz="3200" dirty="0">
                <a:latin typeface="Georgia" panose="02040502050405020303" pitchFamily="18" charset="0"/>
              </a:rPr>
              <a:t>Where was her accuser?</a:t>
            </a:r>
          </a:p>
        </p:txBody>
      </p:sp>
      <p:grpSp>
        <p:nvGrpSpPr>
          <p:cNvPr id="4" name="Group 3"/>
          <p:cNvGrpSpPr/>
          <p:nvPr/>
        </p:nvGrpSpPr>
        <p:grpSpPr>
          <a:xfrm>
            <a:off x="292195" y="2184770"/>
            <a:ext cx="3087232" cy="2987643"/>
            <a:chOff x="470780" y="2037030"/>
            <a:chExt cx="3087232" cy="2987643"/>
          </a:xfrm>
        </p:grpSpPr>
        <p:sp>
          <p:nvSpPr>
            <p:cNvPr id="2" name="Vertical Scroll 1"/>
            <p:cNvSpPr/>
            <p:nvPr/>
          </p:nvSpPr>
          <p:spPr>
            <a:xfrm>
              <a:off x="470780" y="2037030"/>
              <a:ext cx="3087232" cy="2987643"/>
            </a:xfrm>
            <a:prstGeom prst="verticalScroll">
              <a:avLst/>
            </a:prstGeom>
            <a:solidFill>
              <a:srgbClr val="EDBA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68745" y="2386788"/>
              <a:ext cx="2481035" cy="2492990"/>
            </a:xfrm>
            <a:prstGeom prst="rect">
              <a:avLst/>
            </a:prstGeom>
          </p:spPr>
          <p:txBody>
            <a:bodyPr wrap="square">
              <a:spAutoFit/>
            </a:bodyPr>
            <a:lstStyle/>
            <a:p>
              <a:r>
                <a:rPr lang="en-US" sz="1600" i="1" dirty="0">
                  <a:solidFill>
                    <a:srgbClr val="333333"/>
                  </a:solidFill>
                  <a:latin typeface="Palatino"/>
                </a:rPr>
                <a:t>And the man that </a:t>
              </a:r>
              <a:r>
                <a:rPr lang="en-US" sz="1600" i="1" dirty="0" err="1">
                  <a:solidFill>
                    <a:srgbClr val="333333"/>
                  </a:solidFill>
                  <a:latin typeface="Palatino"/>
                </a:rPr>
                <a:t>committeth</a:t>
              </a:r>
              <a:r>
                <a:rPr lang="en-US" sz="1600" i="1" dirty="0">
                  <a:solidFill>
                    <a:srgbClr val="333333"/>
                  </a:solidFill>
                  <a:latin typeface="Palatino"/>
                </a:rPr>
                <a:t> adultery with another man’s wife, even he that </a:t>
              </a:r>
              <a:r>
                <a:rPr lang="en-US" sz="1600" i="1" dirty="0" err="1">
                  <a:solidFill>
                    <a:srgbClr val="333333"/>
                  </a:solidFill>
                  <a:latin typeface="Palatino"/>
                </a:rPr>
                <a:t>committeth</a:t>
              </a:r>
              <a:r>
                <a:rPr lang="en-US" sz="1600" i="1" dirty="0">
                  <a:solidFill>
                    <a:srgbClr val="333333"/>
                  </a:solidFill>
                  <a:latin typeface="Palatino"/>
                </a:rPr>
                <a:t> adultery with his </a:t>
              </a:r>
              <a:r>
                <a:rPr lang="en-US" sz="1600" i="1" dirty="0" err="1">
                  <a:solidFill>
                    <a:srgbClr val="333333"/>
                  </a:solidFill>
                  <a:latin typeface="Palatino"/>
                </a:rPr>
                <a:t>neighbour’s</a:t>
              </a:r>
              <a:r>
                <a:rPr lang="en-US" sz="1600" i="1" dirty="0">
                  <a:solidFill>
                    <a:srgbClr val="333333"/>
                  </a:solidFill>
                  <a:latin typeface="Palatino"/>
                </a:rPr>
                <a:t> wife, the adulterer and the adulteress shall surely be put to death.</a:t>
              </a:r>
            </a:p>
            <a:p>
              <a:r>
                <a:rPr lang="en-US" sz="1200" i="1" dirty="0">
                  <a:solidFill>
                    <a:srgbClr val="333333"/>
                  </a:solidFill>
                  <a:latin typeface="Palatino"/>
                </a:rPr>
                <a:t>Leviticus 20:10</a:t>
              </a:r>
              <a:endParaRPr lang="en-US" sz="1200" i="1" dirty="0"/>
            </a:p>
          </p:txBody>
        </p:sp>
      </p:grpSp>
      <p:pic>
        <p:nvPicPr>
          <p:cNvPr id="6150" name="Picture 6" descr="Image result for woman in sin jes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3738" y="974812"/>
            <a:ext cx="3878182" cy="569797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66654" y="1523439"/>
            <a:ext cx="3280065" cy="461665"/>
          </a:xfrm>
          <a:prstGeom prst="rect">
            <a:avLst/>
          </a:prstGeom>
        </p:spPr>
        <p:txBody>
          <a:bodyPr wrap="none">
            <a:spAutoFit/>
          </a:bodyPr>
          <a:lstStyle/>
          <a:p>
            <a:r>
              <a:rPr lang="en-US" sz="2400" i="1" dirty="0">
                <a:solidFill>
                  <a:srgbClr val="333333"/>
                </a:solidFill>
                <a:latin typeface="Palatino"/>
              </a:rPr>
              <a:t>Law of Moses: Stoning</a:t>
            </a:r>
            <a:endParaRPr lang="en-US" sz="2400" dirty="0"/>
          </a:p>
        </p:txBody>
      </p:sp>
    </p:spTree>
    <p:extLst>
      <p:ext uri="{BB962C8B-B14F-4D97-AF65-F5344CB8AC3E}">
        <p14:creationId xmlns:p14="http://schemas.microsoft.com/office/powerpoint/2010/main" val="148247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6150"/>
                                        </p:tgtEl>
                                        <p:attrNameLst>
                                          <p:attrName>style.visibility</p:attrName>
                                        </p:attrNameLst>
                                      </p:cBhvr>
                                      <p:to>
                                        <p:strVal val="visible"/>
                                      </p:to>
                                    </p:set>
                                    <p:animEffect transition="in" filter="fade">
                                      <p:cBhvr>
                                        <p:cTn id="14" dur="500"/>
                                        <p:tgtEl>
                                          <p:spTgt spid="615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293514" y="54114"/>
            <a:ext cx="9604972" cy="707886"/>
          </a:xfrm>
          <a:prstGeom prst="rect">
            <a:avLst/>
          </a:prstGeom>
          <a:noFill/>
        </p:spPr>
        <p:txBody>
          <a:bodyPr wrap="square" rtlCol="0">
            <a:spAutoFit/>
          </a:bodyPr>
          <a:lstStyle/>
          <a:p>
            <a:pPr algn="ctr"/>
            <a:r>
              <a:rPr lang="en-US" sz="4000" b="1" dirty="0">
                <a:latin typeface="Georgia" panose="02040502050405020303" pitchFamily="18" charset="0"/>
              </a:rPr>
              <a:t>Scribes and Pharisees Tempt Jesus</a:t>
            </a:r>
          </a:p>
        </p:txBody>
      </p:sp>
      <p:sp>
        <p:nvSpPr>
          <p:cNvPr id="9" name="TextBox 8"/>
          <p:cNvSpPr txBox="1"/>
          <p:nvPr/>
        </p:nvSpPr>
        <p:spPr>
          <a:xfrm>
            <a:off x="1524000" y="5042118"/>
            <a:ext cx="9144000" cy="1384995"/>
          </a:xfrm>
          <a:prstGeom prst="rect">
            <a:avLst/>
          </a:prstGeom>
          <a:noFill/>
        </p:spPr>
        <p:txBody>
          <a:bodyPr wrap="square" rtlCol="0">
            <a:spAutoFit/>
          </a:bodyPr>
          <a:lstStyle/>
          <a:p>
            <a:pPr algn="ctr"/>
            <a:r>
              <a:rPr lang="en-US" sz="2800" b="1" dirty="0">
                <a:latin typeface="Georgia" panose="02040502050405020303" pitchFamily="18" charset="0"/>
              </a:rPr>
              <a:t>While the law of Moses was death by stoning as a penalty for adultery, the extreme punishment had lapsed long before the time of Christ</a:t>
            </a:r>
          </a:p>
        </p:txBody>
      </p:sp>
      <p:pic>
        <p:nvPicPr>
          <p:cNvPr id="8" name="Picture 7" descr="scribes and pharas.jpg"/>
          <p:cNvPicPr>
            <a:picLocks noChangeAspect="1"/>
          </p:cNvPicPr>
          <p:nvPr/>
        </p:nvPicPr>
        <p:blipFill>
          <a:blip r:embed="rId3" cstate="print"/>
          <a:stretch>
            <a:fillRect/>
          </a:stretch>
        </p:blipFill>
        <p:spPr>
          <a:xfrm>
            <a:off x="3716214" y="924795"/>
            <a:ext cx="4384431" cy="3887528"/>
          </a:xfrm>
          <a:prstGeom prst="rect">
            <a:avLst/>
          </a:prstGeom>
        </p:spPr>
      </p:pic>
      <p:sp>
        <p:nvSpPr>
          <p:cNvPr id="10" name="TextBox 9"/>
          <p:cNvSpPr txBox="1"/>
          <p:nvPr/>
        </p:nvSpPr>
        <p:spPr>
          <a:xfrm>
            <a:off x="8212015" y="2225779"/>
            <a:ext cx="2971800" cy="1384995"/>
          </a:xfrm>
          <a:prstGeom prst="rect">
            <a:avLst/>
          </a:prstGeom>
          <a:noFill/>
        </p:spPr>
        <p:txBody>
          <a:bodyPr wrap="square" rtlCol="0">
            <a:spAutoFit/>
          </a:bodyPr>
          <a:lstStyle/>
          <a:p>
            <a:pPr algn="ctr"/>
            <a:r>
              <a:rPr lang="en-US" sz="2800" b="1" dirty="0">
                <a:latin typeface="Georgia" panose="02040502050405020303" pitchFamily="18" charset="0"/>
              </a:rPr>
              <a:t>Disrespect for the Law of Moses</a:t>
            </a:r>
          </a:p>
        </p:txBody>
      </p:sp>
      <p:sp>
        <p:nvSpPr>
          <p:cNvPr id="11" name="TextBox 10"/>
          <p:cNvSpPr txBox="1"/>
          <p:nvPr/>
        </p:nvSpPr>
        <p:spPr>
          <a:xfrm>
            <a:off x="762000" y="2225779"/>
            <a:ext cx="2590800" cy="954107"/>
          </a:xfrm>
          <a:prstGeom prst="rect">
            <a:avLst/>
          </a:prstGeom>
          <a:noFill/>
        </p:spPr>
        <p:txBody>
          <a:bodyPr wrap="square" rtlCol="0">
            <a:spAutoFit/>
          </a:bodyPr>
          <a:lstStyle/>
          <a:p>
            <a:pPr algn="ctr"/>
            <a:r>
              <a:rPr lang="en-US" sz="2800" b="1" dirty="0">
                <a:latin typeface="Georgia" panose="02040502050405020303" pitchFamily="18" charset="0"/>
              </a:rPr>
              <a:t>Breaking the Roman law</a:t>
            </a:r>
          </a:p>
        </p:txBody>
      </p:sp>
    </p:spTree>
    <p:extLst>
      <p:ext uri="{BB962C8B-B14F-4D97-AF65-F5344CB8AC3E}">
        <p14:creationId xmlns:p14="http://schemas.microsoft.com/office/powerpoint/2010/main" val="278369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0543" y="3387969"/>
            <a:ext cx="3585895" cy="1938992"/>
          </a:xfrm>
          <a:prstGeom prst="rect">
            <a:avLst/>
          </a:prstGeom>
          <a:solidFill>
            <a:srgbClr val="FFC000"/>
          </a:solidFill>
        </p:spPr>
        <p:txBody>
          <a:bodyPr wrap="square">
            <a:spAutoFit/>
          </a:bodyPr>
          <a:lstStyle/>
          <a:p>
            <a:r>
              <a:rPr lang="en-US" sz="2400" dirty="0">
                <a:solidFill>
                  <a:srgbClr val="333333"/>
                </a:solidFill>
                <a:latin typeface="Abadi" panose="020B0604020104020204" pitchFamily="34" charset="0"/>
              </a:rPr>
              <a:t>“In bringing this adulteress to Jesus, the scribes and Pharisees were laying this trap for the Master:</a:t>
            </a:r>
            <a:endParaRPr lang="en-US" sz="2400" dirty="0"/>
          </a:p>
        </p:txBody>
      </p:sp>
      <p:sp>
        <p:nvSpPr>
          <p:cNvPr id="13" name="Rectangle 12"/>
          <p:cNvSpPr/>
          <p:nvPr/>
        </p:nvSpPr>
        <p:spPr>
          <a:xfrm>
            <a:off x="5103712" y="260887"/>
            <a:ext cx="6941768" cy="3416320"/>
          </a:xfrm>
          <a:prstGeom prst="rect">
            <a:avLst/>
          </a:prstGeom>
          <a:solidFill>
            <a:schemeClr val="accent5">
              <a:lumMod val="60000"/>
              <a:lumOff val="40000"/>
            </a:schemeClr>
          </a:solidFill>
        </p:spPr>
        <p:txBody>
          <a:bodyPr wrap="square">
            <a:spAutoFit/>
          </a:bodyPr>
          <a:lstStyle/>
          <a:p>
            <a:r>
              <a:rPr lang="en-US" sz="2400" dirty="0">
                <a:solidFill>
                  <a:srgbClr val="333333"/>
                </a:solidFill>
                <a:latin typeface="Abadi" panose="020B0604020104020204" pitchFamily="34" charset="0"/>
              </a:rPr>
              <a:t>(1) If he </a:t>
            </a:r>
            <a:r>
              <a:rPr lang="en-US" sz="2400" i="1" dirty="0">
                <a:solidFill>
                  <a:srgbClr val="333333"/>
                </a:solidFill>
                <a:latin typeface="Abadi" panose="020B0604020104020204" pitchFamily="34" charset="0"/>
              </a:rPr>
              <a:t>agreed</a:t>
            </a:r>
            <a:r>
              <a:rPr lang="en-US" sz="2400" dirty="0">
                <a:solidFill>
                  <a:srgbClr val="333333"/>
                </a:solidFill>
                <a:latin typeface="Abadi" panose="020B0604020104020204" pitchFamily="34" charset="0"/>
              </a:rPr>
              <a:t> with Moses that she should be stoned, he would both </a:t>
            </a:r>
          </a:p>
          <a:p>
            <a:endParaRPr lang="en-US" sz="2400" dirty="0">
              <a:solidFill>
                <a:srgbClr val="333333"/>
              </a:solidFill>
              <a:latin typeface="Abadi" panose="020B0604020104020204" pitchFamily="34" charset="0"/>
            </a:endParaRPr>
          </a:p>
          <a:p>
            <a:r>
              <a:rPr lang="en-US" sz="2400" dirty="0">
                <a:solidFill>
                  <a:srgbClr val="333333"/>
                </a:solidFill>
                <a:latin typeface="Abadi" panose="020B0604020104020204" pitchFamily="34" charset="0"/>
              </a:rPr>
              <a:t>(a) arouse the ire of the people generally by seeming to advocate the reinstitution of a penalty which did not have popular support, and </a:t>
            </a:r>
          </a:p>
          <a:p>
            <a:endParaRPr lang="en-US" sz="2400" dirty="0">
              <a:solidFill>
                <a:srgbClr val="333333"/>
              </a:solidFill>
              <a:latin typeface="Abadi" panose="020B0604020104020204" pitchFamily="34" charset="0"/>
            </a:endParaRPr>
          </a:p>
          <a:p>
            <a:r>
              <a:rPr lang="en-US" sz="2400" dirty="0">
                <a:solidFill>
                  <a:srgbClr val="333333"/>
                </a:solidFill>
                <a:latin typeface="Abadi" panose="020B0604020104020204" pitchFamily="34" charset="0"/>
              </a:rPr>
              <a:t>(b) run counter to the prevailing civil law by prescribing what Rome [prohibited]. </a:t>
            </a:r>
            <a:endParaRPr lang="en-US" sz="2400" dirty="0"/>
          </a:p>
        </p:txBody>
      </p:sp>
      <p:sp>
        <p:nvSpPr>
          <p:cNvPr id="14" name="Rectangle 13"/>
          <p:cNvSpPr/>
          <p:nvPr/>
        </p:nvSpPr>
        <p:spPr>
          <a:xfrm>
            <a:off x="4118100" y="4549676"/>
            <a:ext cx="7788716" cy="1569660"/>
          </a:xfrm>
          <a:prstGeom prst="rect">
            <a:avLst/>
          </a:prstGeom>
          <a:solidFill>
            <a:schemeClr val="accent5">
              <a:lumMod val="60000"/>
              <a:lumOff val="40000"/>
            </a:schemeClr>
          </a:solidFill>
        </p:spPr>
        <p:txBody>
          <a:bodyPr wrap="square">
            <a:spAutoFit/>
          </a:bodyPr>
          <a:lstStyle/>
          <a:p>
            <a:r>
              <a:rPr lang="en-US" sz="2400" dirty="0">
                <a:solidFill>
                  <a:srgbClr val="333333"/>
                </a:solidFill>
                <a:latin typeface="Abadi" panose="020B0604020104020204" pitchFamily="34" charset="0"/>
              </a:rPr>
              <a:t>(2) If he </a:t>
            </a:r>
            <a:r>
              <a:rPr lang="en-US" sz="2400" i="1" dirty="0">
                <a:solidFill>
                  <a:srgbClr val="333333"/>
                </a:solidFill>
                <a:latin typeface="Abadi" panose="020B0604020104020204" pitchFamily="34" charset="0"/>
              </a:rPr>
              <a:t>disagreed</a:t>
            </a:r>
            <a:r>
              <a:rPr lang="en-US" sz="2400" dirty="0">
                <a:solidFill>
                  <a:srgbClr val="333333"/>
                </a:solidFill>
                <a:latin typeface="Abadi" panose="020B0604020104020204" pitchFamily="34" charset="0"/>
              </a:rPr>
              <a:t> with Moses and advocated anything less than death by stoning, he would be accused of perverting the law, and of advocating disrespect of and departure from the hallowed practices of the past.”</a:t>
            </a:r>
            <a:endParaRPr lang="en-US" sz="2400" dirty="0"/>
          </a:p>
        </p:txBody>
      </p:sp>
      <p:sp>
        <p:nvSpPr>
          <p:cNvPr id="15" name="TextBox 14"/>
          <p:cNvSpPr txBox="1"/>
          <p:nvPr/>
        </p:nvSpPr>
        <p:spPr>
          <a:xfrm>
            <a:off x="11621632" y="6488668"/>
            <a:ext cx="570368" cy="369332"/>
          </a:xfrm>
          <a:prstGeom prst="rect">
            <a:avLst/>
          </a:prstGeom>
          <a:noFill/>
        </p:spPr>
        <p:txBody>
          <a:bodyPr wrap="square" rtlCol="0">
            <a:spAutoFit/>
          </a:bodyPr>
          <a:lstStyle/>
          <a:p>
            <a:pPr algn="r"/>
            <a:r>
              <a:rPr lang="en-US" dirty="0"/>
              <a:t>(3)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520" y="106567"/>
            <a:ext cx="825217" cy="1151865"/>
          </a:xfrm>
          <a:prstGeom prst="rect">
            <a:avLst/>
          </a:prstGeom>
        </p:spPr>
      </p:pic>
      <p:pic>
        <p:nvPicPr>
          <p:cNvPr id="8194" name="Picture 2" descr="woman and Chr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262" y="682499"/>
            <a:ext cx="3585895" cy="2581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73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1621632" y="6488668"/>
            <a:ext cx="570368" cy="369332"/>
          </a:xfrm>
          <a:prstGeom prst="rect">
            <a:avLst/>
          </a:prstGeom>
          <a:noFill/>
        </p:spPr>
        <p:txBody>
          <a:bodyPr wrap="square" rtlCol="0">
            <a:spAutoFit/>
          </a:bodyPr>
          <a:lstStyle/>
          <a:p>
            <a:pPr algn="r"/>
            <a:r>
              <a:rPr lang="en-US" dirty="0"/>
              <a:t>(4)</a:t>
            </a:r>
          </a:p>
        </p:txBody>
      </p:sp>
      <p:grpSp>
        <p:nvGrpSpPr>
          <p:cNvPr id="10" name="Group 9"/>
          <p:cNvGrpSpPr/>
          <p:nvPr/>
        </p:nvGrpSpPr>
        <p:grpSpPr>
          <a:xfrm>
            <a:off x="293395" y="271436"/>
            <a:ext cx="3370522" cy="3396746"/>
            <a:chOff x="470780" y="2037030"/>
            <a:chExt cx="3087232" cy="3396746"/>
          </a:xfrm>
        </p:grpSpPr>
        <p:sp>
          <p:nvSpPr>
            <p:cNvPr id="16" name="Vertical Scroll 15"/>
            <p:cNvSpPr/>
            <p:nvPr/>
          </p:nvSpPr>
          <p:spPr>
            <a:xfrm>
              <a:off x="470780" y="2037030"/>
              <a:ext cx="3087232" cy="3396746"/>
            </a:xfrm>
            <a:prstGeom prst="verticalScroll">
              <a:avLst/>
            </a:prstGeom>
            <a:solidFill>
              <a:srgbClr val="EDBA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43378" y="2386788"/>
              <a:ext cx="2316103" cy="3046988"/>
            </a:xfrm>
            <a:prstGeom prst="rect">
              <a:avLst/>
            </a:prstGeom>
          </p:spPr>
          <p:txBody>
            <a:bodyPr wrap="square">
              <a:spAutoFit/>
            </a:bodyPr>
            <a:lstStyle/>
            <a:p>
              <a:pPr fontAlgn="base"/>
              <a:r>
                <a:rPr lang="en-US" sz="1600" dirty="0"/>
                <a:t>The letter of the law would have killed that woman then and there. But the Spirit of God, in the person of his Son, the living oracle, opened her way unto life.</a:t>
              </a:r>
            </a:p>
            <a:p>
              <a:pPr fontAlgn="base"/>
              <a:endParaRPr lang="en-US" sz="1600" dirty="0"/>
            </a:p>
            <a:p>
              <a:pPr fontAlgn="base"/>
              <a:r>
                <a:rPr lang="en-US" sz="1600" dirty="0"/>
                <a:t>It is the living oracles that lead the people of God. In them there is life; but in the letter of the law there is death.</a:t>
              </a:r>
            </a:p>
          </p:txBody>
        </p:sp>
      </p:grpSp>
      <p:grpSp>
        <p:nvGrpSpPr>
          <p:cNvPr id="5" name="Group 4"/>
          <p:cNvGrpSpPr/>
          <p:nvPr/>
        </p:nvGrpSpPr>
        <p:grpSpPr>
          <a:xfrm>
            <a:off x="8199806" y="2958795"/>
            <a:ext cx="3707010" cy="3279845"/>
            <a:chOff x="7914622" y="1700363"/>
            <a:chExt cx="3707010" cy="3279845"/>
          </a:xfrm>
        </p:grpSpPr>
        <p:sp>
          <p:nvSpPr>
            <p:cNvPr id="18" name="Vertical Scroll 17"/>
            <p:cNvSpPr/>
            <p:nvPr/>
          </p:nvSpPr>
          <p:spPr>
            <a:xfrm>
              <a:off x="7914622" y="1700363"/>
              <a:ext cx="3707010" cy="3279845"/>
            </a:xfrm>
            <a:prstGeom prst="verticalScroll">
              <a:avLst/>
            </a:prstGeom>
            <a:solidFill>
              <a:srgbClr val="EDBA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428214" y="2117886"/>
              <a:ext cx="2679826" cy="2862322"/>
            </a:xfrm>
            <a:prstGeom prst="rect">
              <a:avLst/>
            </a:prstGeom>
          </p:spPr>
          <p:txBody>
            <a:bodyPr wrap="square">
              <a:spAutoFit/>
            </a:bodyPr>
            <a:lstStyle/>
            <a:p>
              <a:r>
                <a:rPr lang="en-US" dirty="0"/>
                <a:t>The early commandments of God to his Church and the manner in which we were led at that time will not fit our case in all respects now. We must have teachings and revelations adapted to our present circumstances and condition."</a:t>
              </a:r>
            </a:p>
          </p:txBody>
        </p:sp>
      </p:grpSp>
      <p:pic>
        <p:nvPicPr>
          <p:cNvPr id="9218" name="Picture 2" descr="Image result for throwing st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530" y="726831"/>
            <a:ext cx="3938717" cy="261345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leaving stones behi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395" y="4231738"/>
            <a:ext cx="3894143" cy="228085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mage result for joseph smith and st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130" y="3804374"/>
            <a:ext cx="3370522" cy="2434266"/>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Image result for orson hy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3190" y="211490"/>
            <a:ext cx="1054515" cy="14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89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8811" y="651302"/>
            <a:ext cx="2743200" cy="1200329"/>
          </a:xfrm>
          <a:prstGeom prst="rect">
            <a:avLst/>
          </a:prstGeom>
          <a:noFill/>
        </p:spPr>
        <p:txBody>
          <a:bodyPr wrap="square" rtlCol="0">
            <a:spAutoFit/>
          </a:bodyPr>
          <a:lstStyle/>
          <a:p>
            <a:pPr algn="ctr"/>
            <a:r>
              <a:rPr lang="en-US" sz="2400" dirty="0">
                <a:latin typeface="Georgia" panose="02040502050405020303" pitchFamily="18" charset="0"/>
              </a:rPr>
              <a:t>Jesus stoops down, and writes on the ground</a:t>
            </a:r>
          </a:p>
        </p:txBody>
      </p:sp>
      <p:pic>
        <p:nvPicPr>
          <p:cNvPr id="5" name="Picture 4" descr="Jesus_146.jpg"/>
          <p:cNvPicPr>
            <a:picLocks noChangeAspect="1"/>
          </p:cNvPicPr>
          <p:nvPr/>
        </p:nvPicPr>
        <p:blipFill>
          <a:blip r:embed="rId3" cstate="print"/>
          <a:stretch>
            <a:fillRect/>
          </a:stretch>
        </p:blipFill>
        <p:spPr>
          <a:xfrm>
            <a:off x="465012" y="1916413"/>
            <a:ext cx="3184776" cy="4507472"/>
          </a:xfrm>
          <a:prstGeom prst="rect">
            <a:avLst/>
          </a:prstGeom>
        </p:spPr>
      </p:pic>
      <p:sp>
        <p:nvSpPr>
          <p:cNvPr id="7" name="TextBox 6"/>
          <p:cNvSpPr txBox="1"/>
          <p:nvPr/>
        </p:nvSpPr>
        <p:spPr>
          <a:xfrm>
            <a:off x="12448" y="6488668"/>
            <a:ext cx="1905000" cy="369332"/>
          </a:xfrm>
          <a:prstGeom prst="rect">
            <a:avLst/>
          </a:prstGeom>
          <a:noFill/>
        </p:spPr>
        <p:txBody>
          <a:bodyPr wrap="square" rtlCol="0">
            <a:spAutoFit/>
          </a:bodyPr>
          <a:lstStyle/>
          <a:p>
            <a:r>
              <a:rPr lang="en-US" dirty="0">
                <a:latin typeface="Georgia" panose="02040502050405020303" pitchFamily="18" charset="0"/>
              </a:rPr>
              <a:t>John 8:6</a:t>
            </a:r>
          </a:p>
        </p:txBody>
      </p:sp>
      <p:sp>
        <p:nvSpPr>
          <p:cNvPr id="8" name="TextBox 7">
            <a:extLst>
              <a:ext uri="{FF2B5EF4-FFF2-40B4-BE49-F238E27FC236}">
                <a16:creationId xmlns:a16="http://schemas.microsoft.com/office/drawing/2014/main" id="{9C447A6D-242B-4CFA-B9D8-A3358A825F35}"/>
              </a:ext>
            </a:extLst>
          </p:cNvPr>
          <p:cNvSpPr txBox="1"/>
          <p:nvPr/>
        </p:nvSpPr>
        <p:spPr>
          <a:xfrm>
            <a:off x="1442830" y="178904"/>
            <a:ext cx="9306339" cy="707886"/>
          </a:xfrm>
          <a:prstGeom prst="rect">
            <a:avLst/>
          </a:prstGeom>
          <a:noFill/>
        </p:spPr>
        <p:txBody>
          <a:bodyPr wrap="square" rtlCol="0">
            <a:spAutoFit/>
          </a:bodyPr>
          <a:lstStyle/>
          <a:p>
            <a:pPr algn="ctr"/>
            <a:r>
              <a:rPr lang="en-US" sz="4000" dirty="0">
                <a:latin typeface="Georgia" panose="02040502050405020303" pitchFamily="18" charset="0"/>
              </a:rPr>
              <a:t>He Heard Them Not</a:t>
            </a:r>
          </a:p>
        </p:txBody>
      </p:sp>
      <p:pic>
        <p:nvPicPr>
          <p:cNvPr id="11" name="Picture 2" descr="https://encrypted-tbn3.gstatic.com/images?q=tbn:ANd9GcSHHI9_-dTHZ1uMsOVXsDGK-GmViwHN4sQ1PbpMh4nlDqx__lKo">
            <a:extLst>
              <a:ext uri="{FF2B5EF4-FFF2-40B4-BE49-F238E27FC236}">
                <a16:creationId xmlns:a16="http://schemas.microsoft.com/office/drawing/2014/main" id="{2C61BAB8-C82C-41CB-A9C6-4F8179532787}"/>
              </a:ext>
            </a:extLst>
          </p:cNvPr>
          <p:cNvPicPr>
            <a:picLocks noChangeAspect="1" noChangeArrowheads="1"/>
          </p:cNvPicPr>
          <p:nvPr/>
        </p:nvPicPr>
        <p:blipFill>
          <a:blip r:embed="rId4" cstate="print"/>
          <a:srcRect/>
          <a:stretch>
            <a:fillRect/>
          </a:stretch>
        </p:blipFill>
        <p:spPr bwMode="auto">
          <a:xfrm>
            <a:off x="5046130" y="1065694"/>
            <a:ext cx="5867400" cy="3904490"/>
          </a:xfrm>
          <a:prstGeom prst="rect">
            <a:avLst/>
          </a:prstGeom>
          <a:noFill/>
        </p:spPr>
      </p:pic>
      <p:sp>
        <p:nvSpPr>
          <p:cNvPr id="12" name="TextBox 11">
            <a:extLst>
              <a:ext uri="{FF2B5EF4-FFF2-40B4-BE49-F238E27FC236}">
                <a16:creationId xmlns:a16="http://schemas.microsoft.com/office/drawing/2014/main" id="{F1C93C21-55BD-460C-9484-0849809CB533}"/>
              </a:ext>
            </a:extLst>
          </p:cNvPr>
          <p:cNvSpPr txBox="1"/>
          <p:nvPr/>
        </p:nvSpPr>
        <p:spPr>
          <a:xfrm>
            <a:off x="4114800" y="4919008"/>
            <a:ext cx="7620000" cy="1569660"/>
          </a:xfrm>
          <a:prstGeom prst="rect">
            <a:avLst/>
          </a:prstGeom>
          <a:noFill/>
        </p:spPr>
        <p:txBody>
          <a:bodyPr wrap="square" rtlCol="0">
            <a:spAutoFit/>
          </a:bodyPr>
          <a:lstStyle/>
          <a:p>
            <a:pPr algn="ctr"/>
            <a:r>
              <a:rPr lang="en-US" sz="3200" dirty="0">
                <a:latin typeface="Georgia" panose="02040502050405020303" pitchFamily="18" charset="0"/>
              </a:rPr>
              <a:t>Jesus comes to her level;</a:t>
            </a:r>
          </a:p>
          <a:p>
            <a:pPr algn="ctr"/>
            <a:endParaRPr lang="en-US" sz="3200" dirty="0">
              <a:latin typeface="Georgia" panose="02040502050405020303" pitchFamily="18" charset="0"/>
            </a:endParaRPr>
          </a:p>
          <a:p>
            <a:pPr algn="ctr"/>
            <a:r>
              <a:rPr lang="en-US" sz="3200" dirty="0">
                <a:latin typeface="Georgia" panose="02040502050405020303" pitchFamily="18" charset="0"/>
              </a:rPr>
              <a:t> Her level of suffering</a:t>
            </a:r>
          </a:p>
        </p:txBody>
      </p:sp>
    </p:spTree>
    <p:extLst>
      <p:ext uri="{BB962C8B-B14F-4D97-AF65-F5344CB8AC3E}">
        <p14:creationId xmlns:p14="http://schemas.microsoft.com/office/powerpoint/2010/main" val="25353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686" y="3188665"/>
            <a:ext cx="6340979" cy="1815882"/>
          </a:xfrm>
          <a:prstGeom prst="rect">
            <a:avLst/>
          </a:prstGeom>
          <a:noFill/>
        </p:spPr>
        <p:txBody>
          <a:bodyPr wrap="square" rtlCol="0">
            <a:spAutoFit/>
          </a:bodyPr>
          <a:lstStyle/>
          <a:p>
            <a:pPr algn="ctr"/>
            <a:r>
              <a:rPr lang="en-US" sz="2800" dirty="0">
                <a:latin typeface="Georgia" panose="02040502050405020303" pitchFamily="18" charset="0"/>
              </a:rPr>
              <a:t>He wrote on the ground, writing so beautifully, enabling to relieve the stresses of the world; a small glimpse of how the Atonement works</a:t>
            </a:r>
          </a:p>
        </p:txBody>
      </p:sp>
      <p:pic>
        <p:nvPicPr>
          <p:cNvPr id="10" name="Picture 9" descr="HE-WHO~1.JPG"/>
          <p:cNvPicPr>
            <a:picLocks noChangeAspect="1"/>
          </p:cNvPicPr>
          <p:nvPr/>
        </p:nvPicPr>
        <p:blipFill rotWithShape="1">
          <a:blip r:embed="rId3" cstate="print"/>
          <a:srcRect t="914" r="1272"/>
          <a:stretch/>
        </p:blipFill>
        <p:spPr>
          <a:xfrm>
            <a:off x="6874611" y="820542"/>
            <a:ext cx="3056265" cy="4290008"/>
          </a:xfrm>
          <a:prstGeom prst="rect">
            <a:avLst/>
          </a:prstGeom>
        </p:spPr>
      </p:pic>
      <p:pic>
        <p:nvPicPr>
          <p:cNvPr id="2050" name="Picture 2" descr="Image result for jesus and sinner wo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62" y="940764"/>
            <a:ext cx="2247900" cy="22479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766179" y="5288339"/>
            <a:ext cx="8274867" cy="1200329"/>
          </a:xfrm>
          <a:prstGeom prst="rect">
            <a:avLst/>
          </a:prstGeom>
          <a:solidFill>
            <a:schemeClr val="accent6">
              <a:lumMod val="20000"/>
              <a:lumOff val="80000"/>
            </a:schemeClr>
          </a:solidFill>
        </p:spPr>
        <p:txBody>
          <a:bodyPr wrap="square">
            <a:spAutoFit/>
          </a:bodyPr>
          <a:lstStyle/>
          <a:p>
            <a:pPr fontAlgn="base"/>
            <a:r>
              <a:rPr lang="en-US" dirty="0">
                <a:latin typeface="Georgia" panose="02040502050405020303" pitchFamily="18" charset="0"/>
              </a:rPr>
              <a:t>"We do not know what Jesus wrote, but we know that he regarded many of the Pharisees as adulterers themselves. When he said that any in that crowd who was 'without sin' could cast a stone, he didn't mean just any sin, he meant anyone there who was not as guilty of adultery as she was." (5)</a:t>
            </a:r>
            <a:endParaRPr lang="en-US" b="0" i="0" dirty="0">
              <a:effectLst/>
              <a:latin typeface="Georgia" panose="02040502050405020303" pitchFamily="18" charset="0"/>
            </a:endParaRPr>
          </a:p>
        </p:txBody>
      </p:sp>
      <p:pic>
        <p:nvPicPr>
          <p:cNvPr id="11" name="Picture 2" descr="Robert J. Matthe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4643" y="4964492"/>
            <a:ext cx="1217124" cy="17088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76073" y="11523"/>
            <a:ext cx="9190013" cy="707886"/>
          </a:xfrm>
          <a:prstGeom prst="rect">
            <a:avLst/>
          </a:prstGeom>
          <a:noFill/>
        </p:spPr>
        <p:txBody>
          <a:bodyPr wrap="square">
            <a:spAutoFit/>
          </a:bodyPr>
          <a:lstStyle/>
          <a:p>
            <a:r>
              <a:rPr lang="en-US" sz="4000" dirty="0"/>
              <a:t>Jesus knows the hearts of every person</a:t>
            </a:r>
          </a:p>
        </p:txBody>
      </p:sp>
    </p:spTree>
    <p:extLst>
      <p:ext uri="{BB962C8B-B14F-4D97-AF65-F5344CB8AC3E}">
        <p14:creationId xmlns:p14="http://schemas.microsoft.com/office/powerpoint/2010/main" val="124675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828800" y="280657"/>
            <a:ext cx="8534400" cy="1200329"/>
          </a:xfrm>
          <a:prstGeom prst="rect">
            <a:avLst/>
          </a:prstGeom>
          <a:noFill/>
        </p:spPr>
        <p:txBody>
          <a:bodyPr wrap="square" rtlCol="0">
            <a:spAutoFit/>
          </a:bodyPr>
          <a:lstStyle/>
          <a:p>
            <a:pPr algn="ctr"/>
            <a:r>
              <a:rPr lang="en-US" sz="3600" dirty="0">
                <a:solidFill>
                  <a:schemeClr val="bg1"/>
                </a:solidFill>
              </a:rPr>
              <a:t>Jesus was planning to attend the Feast of the Tabernacles in Jerusalem. </a:t>
            </a:r>
          </a:p>
        </p:txBody>
      </p:sp>
      <p:grpSp>
        <p:nvGrpSpPr>
          <p:cNvPr id="7" name="Group 6"/>
          <p:cNvGrpSpPr/>
          <p:nvPr/>
        </p:nvGrpSpPr>
        <p:grpSpPr>
          <a:xfrm>
            <a:off x="535821" y="1995141"/>
            <a:ext cx="6625470" cy="3371725"/>
            <a:chOff x="535821" y="1995141"/>
            <a:chExt cx="6625470" cy="3371725"/>
          </a:xfrm>
        </p:grpSpPr>
        <p:pic>
          <p:nvPicPr>
            <p:cNvPr id="3074" name="Picture 2" descr="Image result for Feast of the tabernacles jesus time"/>
            <p:cNvPicPr>
              <a:picLocks noChangeAspect="1" noChangeArrowheads="1"/>
            </p:cNvPicPr>
            <p:nvPr/>
          </p:nvPicPr>
          <p:blipFill rotWithShape="1">
            <a:blip r:embed="rId3">
              <a:extLst>
                <a:ext uri="{28A0092B-C50C-407E-A947-70E740481C1C}">
                  <a14:useLocalDpi xmlns:a14="http://schemas.microsoft.com/office/drawing/2010/main" val="0"/>
                </a:ext>
              </a:extLst>
            </a:blip>
            <a:srcRect r="630" b="5861"/>
            <a:stretch/>
          </p:blipFill>
          <p:spPr bwMode="auto">
            <a:xfrm>
              <a:off x="535821" y="1995141"/>
              <a:ext cx="6625470" cy="31562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5821" y="5151422"/>
              <a:ext cx="1946495" cy="215444"/>
            </a:xfrm>
            <a:prstGeom prst="rect">
              <a:avLst/>
            </a:prstGeom>
            <a:noFill/>
          </p:spPr>
          <p:txBody>
            <a:bodyPr wrap="square" rtlCol="0">
              <a:spAutoFit/>
            </a:bodyPr>
            <a:lstStyle/>
            <a:p>
              <a:r>
                <a:rPr lang="en-US" sz="800" dirty="0">
                  <a:solidFill>
                    <a:schemeClr val="bg1"/>
                  </a:solidFill>
                </a:rPr>
                <a:t>James </a:t>
              </a:r>
              <a:r>
                <a:rPr lang="en-US" sz="800" dirty="0" err="1">
                  <a:solidFill>
                    <a:schemeClr val="bg1"/>
                  </a:solidFill>
                </a:rPr>
                <a:t>Tissot</a:t>
              </a:r>
              <a:endParaRPr lang="en-US" sz="800" dirty="0">
                <a:solidFill>
                  <a:schemeClr val="bg1"/>
                </a:solidFill>
              </a:endParaRPr>
            </a:p>
          </p:txBody>
        </p:sp>
      </p:grpSp>
      <p:pic>
        <p:nvPicPr>
          <p:cNvPr id="3076" name="Picture 4" descr="Image result for Feast of the tabernacles jesus ti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483" y="3429000"/>
            <a:ext cx="4124325" cy="30099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6550223"/>
            <a:ext cx="1946495" cy="307777"/>
          </a:xfrm>
          <a:prstGeom prst="rect">
            <a:avLst/>
          </a:prstGeom>
          <a:noFill/>
        </p:spPr>
        <p:txBody>
          <a:bodyPr wrap="square" rtlCol="0">
            <a:spAutoFit/>
          </a:bodyPr>
          <a:lstStyle/>
          <a:p>
            <a:r>
              <a:rPr lang="en-US" sz="1400" dirty="0">
                <a:solidFill>
                  <a:schemeClr val="bg1"/>
                </a:solidFill>
              </a:rPr>
              <a:t>John 7:2</a:t>
            </a:r>
          </a:p>
        </p:txBody>
      </p:sp>
    </p:spTree>
    <p:extLst>
      <p:ext uri="{BB962C8B-B14F-4D97-AF65-F5344CB8AC3E}">
        <p14:creationId xmlns:p14="http://schemas.microsoft.com/office/powerpoint/2010/main" val="29910935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0" y="457201"/>
            <a:ext cx="9144000" cy="1754326"/>
          </a:xfrm>
          <a:prstGeom prst="rect">
            <a:avLst/>
          </a:prstGeom>
          <a:noFill/>
        </p:spPr>
        <p:txBody>
          <a:bodyPr wrap="square" rtlCol="0">
            <a:spAutoFit/>
          </a:bodyPr>
          <a:lstStyle/>
          <a:p>
            <a:pPr algn="ctr"/>
            <a:r>
              <a:rPr lang="en-US" sz="3600" b="1" dirty="0">
                <a:latin typeface="Georgia" panose="02040502050405020303" pitchFamily="18" charset="0"/>
              </a:rPr>
              <a:t>Christ was able to communicate specifically to her, his sister, a daughter of Heavenly Father.</a:t>
            </a:r>
          </a:p>
        </p:txBody>
      </p:sp>
      <p:pic>
        <p:nvPicPr>
          <p:cNvPr id="4" name="Picture 3" descr="women-in-the-bible.jpg"/>
          <p:cNvPicPr>
            <a:picLocks noChangeAspect="1"/>
          </p:cNvPicPr>
          <p:nvPr/>
        </p:nvPicPr>
        <p:blipFill>
          <a:blip r:embed="rId3" cstate="print"/>
          <a:srcRect l="56615" b="53778"/>
          <a:stretch>
            <a:fillRect/>
          </a:stretch>
        </p:blipFill>
        <p:spPr>
          <a:xfrm>
            <a:off x="4565374" y="2415208"/>
            <a:ext cx="2686050" cy="3962400"/>
          </a:xfrm>
          <a:prstGeom prst="rect">
            <a:avLst/>
          </a:prstGeom>
        </p:spPr>
      </p:pic>
    </p:spTree>
    <p:extLst>
      <p:ext uri="{BB962C8B-B14F-4D97-AF65-F5344CB8AC3E}">
        <p14:creationId xmlns:p14="http://schemas.microsoft.com/office/powerpoint/2010/main" val="8822547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951776" y="4639831"/>
            <a:ext cx="8288448" cy="1323439"/>
          </a:xfrm>
          <a:prstGeom prst="rect">
            <a:avLst/>
          </a:prstGeom>
          <a:noFill/>
        </p:spPr>
        <p:txBody>
          <a:bodyPr wrap="square" rtlCol="0">
            <a:spAutoFit/>
          </a:bodyPr>
          <a:lstStyle/>
          <a:p>
            <a:pPr algn="ctr"/>
            <a:r>
              <a:rPr lang="en-US" sz="4000" dirty="0">
                <a:latin typeface="Georgia" panose="02040502050405020303" pitchFamily="18" charset="0"/>
              </a:rPr>
              <a:t>“He that is without sin among you, let him first cast a stone at her”</a:t>
            </a:r>
          </a:p>
        </p:txBody>
      </p:sp>
      <p:sp>
        <p:nvSpPr>
          <p:cNvPr id="6" name="TextBox 5"/>
          <p:cNvSpPr txBox="1"/>
          <p:nvPr/>
        </p:nvSpPr>
        <p:spPr>
          <a:xfrm>
            <a:off x="289711" y="1"/>
            <a:ext cx="11706131" cy="830997"/>
          </a:xfrm>
          <a:prstGeom prst="rect">
            <a:avLst/>
          </a:prstGeom>
          <a:noFill/>
        </p:spPr>
        <p:txBody>
          <a:bodyPr wrap="square" rtlCol="0">
            <a:spAutoFit/>
          </a:bodyPr>
          <a:lstStyle/>
          <a:p>
            <a:pPr algn="ctr"/>
            <a:r>
              <a:rPr lang="en-US" sz="4800" dirty="0">
                <a:latin typeface="Georgia" panose="02040502050405020303" pitchFamily="18" charset="0"/>
              </a:rPr>
              <a:t>He Rebukes the Accusers</a:t>
            </a:r>
          </a:p>
        </p:txBody>
      </p:sp>
      <p:sp>
        <p:nvSpPr>
          <p:cNvPr id="10" name="Rectangle 9"/>
          <p:cNvSpPr/>
          <p:nvPr/>
        </p:nvSpPr>
        <p:spPr>
          <a:xfrm>
            <a:off x="7214" y="6434806"/>
            <a:ext cx="1074333" cy="369332"/>
          </a:xfrm>
          <a:prstGeom prst="rect">
            <a:avLst/>
          </a:prstGeom>
        </p:spPr>
        <p:txBody>
          <a:bodyPr wrap="none">
            <a:spAutoFit/>
          </a:bodyPr>
          <a:lstStyle/>
          <a:p>
            <a:pPr algn="ctr"/>
            <a:r>
              <a:rPr lang="en-US" dirty="0">
                <a:latin typeface="Georgia" panose="02040502050405020303" pitchFamily="18" charset="0"/>
              </a:rPr>
              <a:t>Luke 8:7</a:t>
            </a:r>
          </a:p>
        </p:txBody>
      </p:sp>
      <p:grpSp>
        <p:nvGrpSpPr>
          <p:cNvPr id="3" name="Group 2"/>
          <p:cNvGrpSpPr/>
          <p:nvPr/>
        </p:nvGrpSpPr>
        <p:grpSpPr>
          <a:xfrm>
            <a:off x="2186628" y="965909"/>
            <a:ext cx="7508355" cy="3354113"/>
            <a:chOff x="2831399" y="1000782"/>
            <a:chExt cx="6622754" cy="2878848"/>
          </a:xfrm>
        </p:grpSpPr>
        <p:pic>
          <p:nvPicPr>
            <p:cNvPr id="5" name="Picture 4" descr="00_159_208_PS2.jpg"/>
            <p:cNvPicPr>
              <a:picLocks noChangeAspect="1"/>
            </p:cNvPicPr>
            <p:nvPr/>
          </p:nvPicPr>
          <p:blipFill>
            <a:blip r:embed="rId3" cstate="print"/>
            <a:srcRect l="12500" t="10467" r="6250" b="43178"/>
            <a:stretch>
              <a:fillRect/>
            </a:stretch>
          </p:blipFill>
          <p:spPr>
            <a:xfrm>
              <a:off x="2831399" y="1000782"/>
              <a:ext cx="6622754" cy="2632120"/>
            </a:xfrm>
            <a:prstGeom prst="rect">
              <a:avLst/>
            </a:prstGeom>
          </p:spPr>
        </p:pic>
        <p:sp>
          <p:nvSpPr>
            <p:cNvPr id="2" name="Rectangle 1"/>
            <p:cNvSpPr/>
            <p:nvPr/>
          </p:nvSpPr>
          <p:spPr>
            <a:xfrm>
              <a:off x="3050376" y="3618020"/>
              <a:ext cx="896399" cy="261610"/>
            </a:xfrm>
            <a:prstGeom prst="rect">
              <a:avLst/>
            </a:prstGeom>
          </p:spPr>
          <p:txBody>
            <a:bodyPr wrap="none">
              <a:spAutoFit/>
            </a:bodyPr>
            <a:lstStyle/>
            <a:p>
              <a:pPr algn="ctr"/>
              <a:r>
                <a:rPr lang="en-US" sz="1100" dirty="0"/>
                <a:t>James </a:t>
              </a:r>
              <a:r>
                <a:rPr lang="en-US" sz="1100" dirty="0" err="1"/>
                <a:t>Tissot</a:t>
              </a:r>
              <a:endParaRPr lang="en-US" sz="1100" dirty="0"/>
            </a:p>
          </p:txBody>
        </p:sp>
      </p:grpSp>
    </p:spTree>
    <p:extLst>
      <p:ext uri="{BB962C8B-B14F-4D97-AF65-F5344CB8AC3E}">
        <p14:creationId xmlns:p14="http://schemas.microsoft.com/office/powerpoint/2010/main" val="50923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17244" y="1262271"/>
            <a:ext cx="4812851" cy="4832092"/>
          </a:xfrm>
          <a:prstGeom prst="rect">
            <a:avLst/>
          </a:prstGeom>
          <a:noFill/>
        </p:spPr>
        <p:txBody>
          <a:bodyPr wrap="square" rtlCol="0">
            <a:spAutoFit/>
          </a:bodyPr>
          <a:lstStyle/>
          <a:p>
            <a:pPr algn="ctr"/>
            <a:r>
              <a:rPr lang="en-US" sz="4000" dirty="0">
                <a:latin typeface="Georgia" panose="02040502050405020303" pitchFamily="18" charset="0"/>
              </a:rPr>
              <a:t>Jesus stooped down again and wrote on the ground</a:t>
            </a:r>
          </a:p>
          <a:p>
            <a:pPr algn="ctr"/>
            <a:endParaRPr lang="en-US" sz="4000" dirty="0">
              <a:latin typeface="Georgia" panose="02040502050405020303" pitchFamily="18" charset="0"/>
            </a:endParaRPr>
          </a:p>
          <a:p>
            <a:pPr algn="ctr"/>
            <a:endParaRPr lang="en-US" sz="4000" dirty="0">
              <a:latin typeface="Georgia" panose="02040502050405020303" pitchFamily="18" charset="0"/>
            </a:endParaRPr>
          </a:p>
          <a:p>
            <a:pPr algn="ctr"/>
            <a:r>
              <a:rPr lang="en-US" sz="4000" dirty="0">
                <a:latin typeface="Georgia" panose="02040502050405020303" pitchFamily="18" charset="0"/>
              </a:rPr>
              <a:t>The Accusers leave one by one</a:t>
            </a:r>
          </a:p>
          <a:p>
            <a:pPr algn="ctr"/>
            <a:endParaRPr lang="en-US" sz="2800" dirty="0">
              <a:latin typeface="Georgia" panose="02040502050405020303" pitchFamily="18" charset="0"/>
            </a:endParaRPr>
          </a:p>
        </p:txBody>
      </p:sp>
      <p:grpSp>
        <p:nvGrpSpPr>
          <p:cNvPr id="3" name="Group 2"/>
          <p:cNvGrpSpPr/>
          <p:nvPr/>
        </p:nvGrpSpPr>
        <p:grpSpPr>
          <a:xfrm>
            <a:off x="376687" y="1579573"/>
            <a:ext cx="6063870" cy="3893150"/>
            <a:chOff x="1715156" y="-108510"/>
            <a:chExt cx="8634792" cy="5429683"/>
          </a:xfrm>
        </p:grpSpPr>
        <p:pic>
          <p:nvPicPr>
            <p:cNvPr id="18434" name="Picture 2" descr="Image result for woman in sin jesus"/>
            <p:cNvPicPr>
              <a:picLocks noChangeAspect="1" noChangeArrowheads="1"/>
            </p:cNvPicPr>
            <p:nvPr/>
          </p:nvPicPr>
          <p:blipFill rotWithShape="1">
            <a:blip r:embed="rId3">
              <a:extLst>
                <a:ext uri="{28A0092B-C50C-407E-A947-70E740481C1C}">
                  <a14:useLocalDpi xmlns:a14="http://schemas.microsoft.com/office/drawing/2010/main" val="0"/>
                </a:ext>
              </a:extLst>
            </a:blip>
            <a:srcRect r="1449" b="12179"/>
            <a:stretch/>
          </p:blipFill>
          <p:spPr bwMode="auto">
            <a:xfrm>
              <a:off x="1715156" y="-108510"/>
              <a:ext cx="8634792" cy="50648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15156" y="4956312"/>
              <a:ext cx="1520519" cy="364861"/>
            </a:xfrm>
            <a:prstGeom prst="rect">
              <a:avLst/>
            </a:prstGeom>
          </p:spPr>
          <p:txBody>
            <a:bodyPr wrap="square">
              <a:spAutoFit/>
            </a:bodyPr>
            <a:lstStyle/>
            <a:p>
              <a:r>
                <a:rPr lang="en-US" sz="1100" dirty="0" err="1"/>
                <a:t>Yongsung</a:t>
              </a:r>
              <a:r>
                <a:rPr lang="en-US" sz="1100" dirty="0"/>
                <a:t> Kim</a:t>
              </a:r>
            </a:p>
          </p:txBody>
        </p:sp>
      </p:grpSp>
      <p:sp>
        <p:nvSpPr>
          <p:cNvPr id="4" name="Rectangle 3"/>
          <p:cNvSpPr/>
          <p:nvPr/>
        </p:nvSpPr>
        <p:spPr>
          <a:xfrm>
            <a:off x="-112210" y="6434806"/>
            <a:ext cx="1313181" cy="369332"/>
          </a:xfrm>
          <a:prstGeom prst="rect">
            <a:avLst/>
          </a:prstGeom>
        </p:spPr>
        <p:txBody>
          <a:bodyPr wrap="none">
            <a:spAutoFit/>
          </a:bodyPr>
          <a:lstStyle/>
          <a:p>
            <a:pPr algn="ctr"/>
            <a:r>
              <a:rPr lang="en-US" dirty="0">
                <a:latin typeface="Georgia" panose="02040502050405020303" pitchFamily="18" charset="0"/>
              </a:rPr>
              <a:t>Luke 8:8-9</a:t>
            </a:r>
          </a:p>
        </p:txBody>
      </p:sp>
    </p:spTree>
    <p:extLst>
      <p:ext uri="{BB962C8B-B14F-4D97-AF65-F5344CB8AC3E}">
        <p14:creationId xmlns:p14="http://schemas.microsoft.com/office/powerpoint/2010/main" val="707204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Jesus_114.jpg"/>
          <p:cNvPicPr>
            <a:picLocks noChangeAspect="1"/>
          </p:cNvPicPr>
          <p:nvPr/>
        </p:nvPicPr>
        <p:blipFill>
          <a:blip r:embed="rId3" cstate="print"/>
          <a:stretch>
            <a:fillRect/>
          </a:stretch>
        </p:blipFill>
        <p:spPr>
          <a:xfrm>
            <a:off x="4876800" y="457200"/>
            <a:ext cx="5167889" cy="3733800"/>
          </a:xfrm>
          <a:prstGeom prst="rect">
            <a:avLst/>
          </a:prstGeom>
        </p:spPr>
      </p:pic>
      <p:sp>
        <p:nvSpPr>
          <p:cNvPr id="6" name="TextBox 5"/>
          <p:cNvSpPr txBox="1"/>
          <p:nvPr/>
        </p:nvSpPr>
        <p:spPr>
          <a:xfrm>
            <a:off x="745402" y="1255103"/>
            <a:ext cx="3733800" cy="2185214"/>
          </a:xfrm>
          <a:prstGeom prst="rect">
            <a:avLst/>
          </a:prstGeom>
          <a:noFill/>
        </p:spPr>
        <p:txBody>
          <a:bodyPr wrap="square" rtlCol="0">
            <a:spAutoFit/>
          </a:bodyPr>
          <a:lstStyle/>
          <a:p>
            <a:pPr algn="ctr"/>
            <a:r>
              <a:rPr lang="en-US" sz="4000" dirty="0">
                <a:latin typeface="Georgia" panose="02040502050405020303" pitchFamily="18" charset="0"/>
              </a:rPr>
              <a:t>“…go, and sin no more.”</a:t>
            </a:r>
          </a:p>
          <a:p>
            <a:pPr algn="ctr"/>
            <a:r>
              <a:rPr lang="en-US" sz="2800" dirty="0">
                <a:latin typeface="Georgia" panose="02040502050405020303" pitchFamily="18" charset="0"/>
              </a:rPr>
              <a:t>Luke:8:11</a:t>
            </a:r>
          </a:p>
          <a:p>
            <a:pPr algn="ctr"/>
            <a:endParaRPr lang="en-US" sz="2800" dirty="0">
              <a:latin typeface="Georgia" panose="02040502050405020303" pitchFamily="18" charset="0"/>
            </a:endParaRPr>
          </a:p>
        </p:txBody>
      </p:sp>
      <p:sp>
        <p:nvSpPr>
          <p:cNvPr id="8" name="TextBox 7"/>
          <p:cNvSpPr txBox="1"/>
          <p:nvPr/>
        </p:nvSpPr>
        <p:spPr>
          <a:xfrm>
            <a:off x="634732" y="4229101"/>
            <a:ext cx="4205763" cy="2677656"/>
          </a:xfrm>
          <a:prstGeom prst="rect">
            <a:avLst/>
          </a:prstGeom>
          <a:noFill/>
        </p:spPr>
        <p:txBody>
          <a:bodyPr wrap="square" rtlCol="0">
            <a:spAutoFit/>
          </a:bodyPr>
          <a:lstStyle/>
          <a:p>
            <a:pPr algn="ctr"/>
            <a:r>
              <a:rPr lang="en-US" sz="2800" dirty="0">
                <a:latin typeface="Georgia" panose="02040502050405020303" pitchFamily="18" charset="0"/>
              </a:rPr>
              <a:t>An invitation that is both a promise and a blessing.</a:t>
            </a:r>
          </a:p>
          <a:p>
            <a:pPr algn="ctr"/>
            <a:endParaRPr lang="en-US" sz="2800" dirty="0">
              <a:latin typeface="Georgia" panose="02040502050405020303" pitchFamily="18" charset="0"/>
            </a:endParaRPr>
          </a:p>
          <a:p>
            <a:pPr algn="ctr"/>
            <a:r>
              <a:rPr lang="en-US" sz="2800" dirty="0">
                <a:latin typeface="Georgia" panose="02040502050405020303" pitchFamily="18" charset="0"/>
              </a:rPr>
              <a:t> Go and have a life that is closer to Him.</a:t>
            </a:r>
          </a:p>
          <a:p>
            <a:pPr algn="ctr"/>
            <a:endParaRPr lang="en-US" sz="2800" dirty="0">
              <a:latin typeface="Georgia" panose="02040502050405020303" pitchFamily="18" charset="0"/>
            </a:endParaRPr>
          </a:p>
        </p:txBody>
      </p:sp>
      <p:grpSp>
        <p:nvGrpSpPr>
          <p:cNvPr id="10" name="Group 9"/>
          <p:cNvGrpSpPr/>
          <p:nvPr/>
        </p:nvGrpSpPr>
        <p:grpSpPr>
          <a:xfrm>
            <a:off x="7248832" y="4267201"/>
            <a:ext cx="3289208" cy="2390250"/>
            <a:chOff x="384206" y="4158361"/>
            <a:chExt cx="3289208" cy="2390250"/>
          </a:xfrm>
        </p:grpSpPr>
        <p:grpSp>
          <p:nvGrpSpPr>
            <p:cNvPr id="11" name="Group 10"/>
            <p:cNvGrpSpPr/>
            <p:nvPr/>
          </p:nvGrpSpPr>
          <p:grpSpPr>
            <a:xfrm>
              <a:off x="384206" y="4158361"/>
              <a:ext cx="3289208" cy="2390250"/>
              <a:chOff x="609599" y="833642"/>
              <a:chExt cx="7941747" cy="5771225"/>
            </a:xfrm>
          </p:grpSpPr>
          <p:grpSp>
            <p:nvGrpSpPr>
              <p:cNvPr id="13" name="Group 14"/>
              <p:cNvGrpSpPr/>
              <p:nvPr/>
            </p:nvGrpSpPr>
            <p:grpSpPr>
              <a:xfrm rot="10800000">
                <a:off x="7696200" y="5257800"/>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1"/>
              <p:cNvGrpSpPr/>
              <p:nvPr/>
            </p:nvGrpSpPr>
            <p:grpSpPr>
              <a:xfrm rot="10800000">
                <a:off x="939238" y="4923502"/>
                <a:ext cx="621450" cy="1347067"/>
                <a:chOff x="7010400" y="381000"/>
                <a:chExt cx="762000" cy="2033666"/>
              </a:xfrm>
            </p:grpSpPr>
            <p:sp>
              <p:nvSpPr>
                <p:cNvPr id="24" name="Rounded Rectangle 2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10400" y="381000"/>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3"/>
              <p:cNvSpPr/>
              <p:nvPr/>
            </p:nvSpPr>
            <p:spPr>
              <a:xfrm>
                <a:off x="7315200" y="1981200"/>
                <a:ext cx="1236146" cy="3840519"/>
              </a:xfrm>
              <a:prstGeom prst="can">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
              <p:cNvSpPr/>
              <p:nvPr/>
            </p:nvSpPr>
            <p:spPr>
              <a:xfrm>
                <a:off x="609599" y="1643059"/>
                <a:ext cx="1236146" cy="3840519"/>
              </a:xfrm>
              <a:prstGeom prst="can">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899460" y="833642"/>
                <a:ext cx="621450" cy="986197"/>
                <a:chOff x="7031201" y="834275"/>
                <a:chExt cx="762000" cy="1488861"/>
              </a:xfrm>
            </p:grpSpPr>
            <p:sp>
              <p:nvSpPr>
                <p:cNvPr id="22" name="Rounded Rectangle 21"/>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5"/>
                <p:cNvSpPr/>
                <p:nvPr/>
              </p:nvSpPr>
              <p:spPr>
                <a:xfrm>
                  <a:off x="7031201" y="834275"/>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646520" y="1148254"/>
                <a:ext cx="621450" cy="1017899"/>
                <a:chOff x="7087348" y="824753"/>
                <a:chExt cx="762000" cy="1536722"/>
              </a:xfrm>
            </p:grpSpPr>
            <p:sp>
              <p:nvSpPr>
                <p:cNvPr id="20" name="Rounded Rectangle 19"/>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087348" y="824753"/>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11"/>
            <p:cNvSpPr/>
            <p:nvPr/>
          </p:nvSpPr>
          <p:spPr>
            <a:xfrm>
              <a:off x="747225" y="4834063"/>
              <a:ext cx="2437759" cy="830997"/>
            </a:xfrm>
            <a:prstGeom prst="rect">
              <a:avLst/>
            </a:prstGeom>
          </p:spPr>
          <p:txBody>
            <a:bodyPr wrap="square">
              <a:spAutoFit/>
            </a:bodyPr>
            <a:lstStyle/>
            <a:p>
              <a:pPr algn="ctr"/>
              <a:r>
                <a:rPr lang="en-US" sz="1600" b="1" dirty="0"/>
                <a:t>The Savior shows us mercy by giving us opportunities to repent</a:t>
              </a:r>
              <a:endParaRPr lang="en-US" sz="1600" dirty="0"/>
            </a:p>
          </p:txBody>
        </p:sp>
      </p:grpSp>
    </p:spTree>
    <p:extLst>
      <p:ext uri="{BB962C8B-B14F-4D97-AF65-F5344CB8AC3E}">
        <p14:creationId xmlns:p14="http://schemas.microsoft.com/office/powerpoint/2010/main" val="123197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5452941" y="237078"/>
            <a:ext cx="6168691" cy="5509200"/>
          </a:xfrm>
          <a:prstGeom prst="rect">
            <a:avLst/>
          </a:prstGeom>
          <a:noFill/>
        </p:spPr>
        <p:txBody>
          <a:bodyPr wrap="square" rtlCol="0">
            <a:spAutoFit/>
          </a:bodyPr>
          <a:lstStyle/>
          <a:p>
            <a:r>
              <a:rPr lang="en-US" sz="3200" dirty="0"/>
              <a:t>“His command to her was, ‘Go, and sin no more.’ He was directing the sinful woman to go her way, </a:t>
            </a:r>
            <a:r>
              <a:rPr lang="en-US" sz="3200" i="1" dirty="0"/>
              <a:t>abandon her evil life, commit no more sin, transform her life.</a:t>
            </a:r>
            <a:r>
              <a:rPr lang="en-US" sz="3200" dirty="0"/>
              <a:t> </a:t>
            </a:r>
          </a:p>
          <a:p>
            <a:endParaRPr lang="en-US" sz="3200" dirty="0"/>
          </a:p>
          <a:p>
            <a:r>
              <a:rPr lang="en-US" sz="3200" dirty="0"/>
              <a:t>He was saying, Go, woman, and start your repentance; and he was indicating to her the beginning step—to </a:t>
            </a:r>
            <a:r>
              <a:rPr lang="en-US" sz="3200" i="1" dirty="0"/>
              <a:t>abandon her transgressions</a:t>
            </a:r>
            <a:r>
              <a:rPr lang="en-US" sz="3200" dirty="0"/>
              <a:t>.”</a:t>
            </a:r>
            <a:endParaRPr lang="en-US" sz="2800" dirty="0">
              <a:latin typeface="Georgia" panose="02040502050405020303" pitchFamily="18" charset="0"/>
            </a:endParaRPr>
          </a:p>
        </p:txBody>
      </p:sp>
      <p:sp>
        <p:nvSpPr>
          <p:cNvPr id="5" name="TextBox 4"/>
          <p:cNvSpPr txBox="1"/>
          <p:nvPr/>
        </p:nvSpPr>
        <p:spPr>
          <a:xfrm>
            <a:off x="11621632" y="6488668"/>
            <a:ext cx="570368" cy="369332"/>
          </a:xfrm>
          <a:prstGeom prst="rect">
            <a:avLst/>
          </a:prstGeom>
          <a:noFill/>
        </p:spPr>
        <p:txBody>
          <a:bodyPr wrap="square" rtlCol="0">
            <a:spAutoFit/>
          </a:bodyPr>
          <a:lstStyle/>
          <a:p>
            <a:pPr algn="r"/>
            <a:r>
              <a:rPr lang="en-US" dirty="0"/>
              <a:t>(6)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8886" y="4767630"/>
            <a:ext cx="1435631" cy="1905704"/>
          </a:xfrm>
          <a:prstGeom prst="rect">
            <a:avLst/>
          </a:prstGeom>
        </p:spPr>
      </p:pic>
      <p:pic>
        <p:nvPicPr>
          <p:cNvPr id="8" name="Picture 4" descr="Image result for woman in sin jesus"/>
          <p:cNvPicPr>
            <a:picLocks noChangeAspect="1" noChangeArrowheads="1"/>
          </p:cNvPicPr>
          <p:nvPr/>
        </p:nvPicPr>
        <p:blipFill rotWithShape="1">
          <a:blip r:embed="rId4">
            <a:extLst>
              <a:ext uri="{28A0092B-C50C-407E-A947-70E740481C1C}">
                <a14:useLocalDpi xmlns:a14="http://schemas.microsoft.com/office/drawing/2010/main" val="0"/>
              </a:ext>
            </a:extLst>
          </a:blip>
          <a:srcRect l="3746" t="7854" r="-262" b="10236"/>
          <a:stretch/>
        </p:blipFill>
        <p:spPr bwMode="auto">
          <a:xfrm>
            <a:off x="492485" y="898832"/>
            <a:ext cx="4702367" cy="3990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37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nd color background">
            <a:extLst>
              <a:ext uri="{FF2B5EF4-FFF2-40B4-BE49-F238E27FC236}">
                <a16:creationId xmlns:a16="http://schemas.microsoft.com/office/drawing/2014/main" id="{D5D43CA7-78CE-4A75-8BCB-28D7218AF6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B96348-D549-4113-BCB6-3B77DB654A87}"/>
              </a:ext>
            </a:extLst>
          </p:cNvPr>
          <p:cNvSpPr txBox="1"/>
          <p:nvPr/>
        </p:nvSpPr>
        <p:spPr>
          <a:xfrm>
            <a:off x="1442830" y="178904"/>
            <a:ext cx="9306339" cy="707886"/>
          </a:xfrm>
          <a:prstGeom prst="rect">
            <a:avLst/>
          </a:prstGeom>
          <a:noFill/>
        </p:spPr>
        <p:txBody>
          <a:bodyPr wrap="square" rtlCol="0">
            <a:spAutoFit/>
          </a:bodyPr>
          <a:lstStyle/>
          <a:p>
            <a:pPr algn="ctr"/>
            <a:r>
              <a:rPr lang="en-US" sz="4000" dirty="0">
                <a:latin typeface="Georgia" panose="02040502050405020303" pitchFamily="18" charset="0"/>
              </a:rPr>
              <a:t>Go Forth and Change</a:t>
            </a:r>
          </a:p>
        </p:txBody>
      </p:sp>
      <p:sp>
        <p:nvSpPr>
          <p:cNvPr id="6" name="TextBox 5">
            <a:extLst>
              <a:ext uri="{FF2B5EF4-FFF2-40B4-BE49-F238E27FC236}">
                <a16:creationId xmlns:a16="http://schemas.microsoft.com/office/drawing/2014/main" id="{5173286A-C53F-4664-8B63-C4D993CB61E1}"/>
              </a:ext>
            </a:extLst>
          </p:cNvPr>
          <p:cNvSpPr txBox="1"/>
          <p:nvPr/>
        </p:nvSpPr>
        <p:spPr>
          <a:xfrm>
            <a:off x="80340" y="6345068"/>
            <a:ext cx="6097656" cy="369332"/>
          </a:xfrm>
          <a:prstGeom prst="rect">
            <a:avLst/>
          </a:prstGeom>
          <a:noFill/>
        </p:spPr>
        <p:txBody>
          <a:bodyPr wrap="square">
            <a:spAutoFit/>
          </a:bodyPr>
          <a:lstStyle/>
          <a:p>
            <a:r>
              <a:rPr lang="en-US" b="0" i="0" dirty="0">
                <a:solidFill>
                  <a:srgbClr val="000000"/>
                </a:solidFill>
                <a:effectLst/>
                <a:latin typeface="Abadi" panose="020B0604020104020204" pitchFamily="34" charset="0"/>
              </a:rPr>
              <a:t>John 8:11</a:t>
            </a:r>
            <a:endParaRPr lang="en-US" dirty="0">
              <a:latin typeface="Abadi" panose="020B0604020104020204" pitchFamily="34" charset="0"/>
            </a:endParaRPr>
          </a:p>
        </p:txBody>
      </p:sp>
      <p:sp>
        <p:nvSpPr>
          <p:cNvPr id="8" name="TextBox 7">
            <a:extLst>
              <a:ext uri="{FF2B5EF4-FFF2-40B4-BE49-F238E27FC236}">
                <a16:creationId xmlns:a16="http://schemas.microsoft.com/office/drawing/2014/main" id="{ACE693E5-D69E-461C-8C01-AD255084EB6C}"/>
              </a:ext>
            </a:extLst>
          </p:cNvPr>
          <p:cNvSpPr txBox="1"/>
          <p:nvPr/>
        </p:nvSpPr>
        <p:spPr>
          <a:xfrm>
            <a:off x="216035" y="1826817"/>
            <a:ext cx="5113132" cy="2677656"/>
          </a:xfrm>
          <a:prstGeom prst="rect">
            <a:avLst/>
          </a:prstGeom>
          <a:noFill/>
        </p:spPr>
        <p:txBody>
          <a:bodyPr wrap="square">
            <a:spAutoFit/>
          </a:bodyPr>
          <a:lstStyle/>
          <a:p>
            <a:r>
              <a:rPr lang="en-US" sz="2400" b="0" i="0" dirty="0">
                <a:solidFill>
                  <a:srgbClr val="000000"/>
                </a:solidFill>
                <a:effectLst/>
              </a:rPr>
              <a:t>“Another way to say “go, and sin no more” could be “go forth and change.” </a:t>
            </a:r>
          </a:p>
          <a:p>
            <a:endParaRPr lang="en-US" sz="2400" dirty="0">
              <a:solidFill>
                <a:srgbClr val="000000"/>
              </a:solidFill>
            </a:endParaRPr>
          </a:p>
          <a:p>
            <a:r>
              <a:rPr lang="en-US" sz="2400" b="0" i="0" dirty="0">
                <a:solidFill>
                  <a:srgbClr val="000000"/>
                </a:solidFill>
                <a:effectLst/>
              </a:rPr>
              <a:t>The Savior was inviting her to repent: to change her behavior, her associations, the way she felt about herself, her heart.”</a:t>
            </a:r>
            <a:endParaRPr lang="en-US" sz="2400" dirty="0"/>
          </a:p>
        </p:txBody>
      </p:sp>
      <p:sp>
        <p:nvSpPr>
          <p:cNvPr id="10" name="TextBox 9">
            <a:extLst>
              <a:ext uri="{FF2B5EF4-FFF2-40B4-BE49-F238E27FC236}">
                <a16:creationId xmlns:a16="http://schemas.microsoft.com/office/drawing/2014/main" id="{5D9085FD-A326-40D9-B8DD-236B03527A5B}"/>
              </a:ext>
            </a:extLst>
          </p:cNvPr>
          <p:cNvSpPr txBox="1"/>
          <p:nvPr/>
        </p:nvSpPr>
        <p:spPr>
          <a:xfrm>
            <a:off x="5262494" y="5017912"/>
            <a:ext cx="6097656" cy="1569660"/>
          </a:xfrm>
          <a:prstGeom prst="rect">
            <a:avLst/>
          </a:prstGeom>
          <a:noFill/>
        </p:spPr>
        <p:txBody>
          <a:bodyPr wrap="square">
            <a:spAutoFit/>
          </a:bodyPr>
          <a:lstStyle/>
          <a:p>
            <a:r>
              <a:rPr lang="en-US" sz="2400" b="0" i="0" dirty="0">
                <a:solidFill>
                  <a:srgbClr val="000000"/>
                </a:solidFill>
                <a:effectLst/>
              </a:rPr>
              <a:t>“Because of Christ, our decision to “go forth and change” can also allow us to “go forth and heal,” for He is the source of healing all that is broken in our lives.” (12)</a:t>
            </a:r>
            <a:endParaRPr lang="en-US" sz="2400" dirty="0"/>
          </a:p>
        </p:txBody>
      </p:sp>
      <p:pic>
        <p:nvPicPr>
          <p:cNvPr id="1026" name="Picture 2" descr="Amy A. Wright">
            <a:extLst>
              <a:ext uri="{FF2B5EF4-FFF2-40B4-BE49-F238E27FC236}">
                <a16:creationId xmlns:a16="http://schemas.microsoft.com/office/drawing/2014/main" id="{86E00E19-C533-41C0-ACD7-1308D5C8E2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797" y="125618"/>
            <a:ext cx="1046584" cy="13067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woman-with-veil.jpg">
            <a:extLst>
              <a:ext uri="{FF2B5EF4-FFF2-40B4-BE49-F238E27FC236}">
                <a16:creationId xmlns:a16="http://schemas.microsoft.com/office/drawing/2014/main" id="{1D9436D3-9A2E-488B-8E67-9AB012FD13FF}"/>
              </a:ext>
            </a:extLst>
          </p:cNvPr>
          <p:cNvPicPr>
            <a:picLocks noChangeAspect="1"/>
          </p:cNvPicPr>
          <p:nvPr/>
        </p:nvPicPr>
        <p:blipFill>
          <a:blip r:embed="rId4" cstate="print"/>
          <a:stretch>
            <a:fillRect/>
          </a:stretch>
        </p:blipFill>
        <p:spPr>
          <a:xfrm>
            <a:off x="5329167" y="1446184"/>
            <a:ext cx="4495800" cy="3203258"/>
          </a:xfrm>
          <a:prstGeom prst="rect">
            <a:avLst/>
          </a:prstGeom>
        </p:spPr>
      </p:pic>
      <p:pic>
        <p:nvPicPr>
          <p:cNvPr id="13" name="Picture 2" descr="Image result for woman in sin jesus">
            <a:extLst>
              <a:ext uri="{FF2B5EF4-FFF2-40B4-BE49-F238E27FC236}">
                <a16:creationId xmlns:a16="http://schemas.microsoft.com/office/drawing/2014/main" id="{210CC696-5079-48ED-B74A-75E792413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8098" y="4688708"/>
            <a:ext cx="3038538" cy="202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64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2541104" y="418706"/>
            <a:ext cx="7620000" cy="3108543"/>
          </a:xfrm>
          <a:prstGeom prst="rect">
            <a:avLst/>
          </a:prstGeom>
          <a:noFill/>
        </p:spPr>
        <p:txBody>
          <a:bodyPr wrap="square" rtlCol="0">
            <a:spAutoFit/>
          </a:bodyPr>
          <a:lstStyle/>
          <a:p>
            <a:pPr algn="ctr"/>
            <a:endParaRPr lang="en-US" sz="2800" dirty="0">
              <a:latin typeface="Georgia" panose="02040502050405020303" pitchFamily="18" charset="0"/>
            </a:endParaRPr>
          </a:p>
          <a:p>
            <a:pPr algn="ctr"/>
            <a:r>
              <a:rPr lang="en-US" sz="2800" dirty="0">
                <a:latin typeface="Georgia" panose="02040502050405020303" pitchFamily="18" charset="0"/>
              </a:rPr>
              <a:t>“…believe that ye must repent of your sins and forsake them, and humble yourselves before God; and ask in sincerity of heart that he would forgive you; and now, if you believe all these things see that ye do them.”</a:t>
            </a:r>
          </a:p>
          <a:p>
            <a:pPr algn="ctr"/>
            <a:endParaRPr lang="en-US" sz="2800" dirty="0">
              <a:latin typeface="Georgia" panose="02040502050405020303" pitchFamily="18" charset="0"/>
            </a:endParaRPr>
          </a:p>
        </p:txBody>
      </p:sp>
      <p:pic>
        <p:nvPicPr>
          <p:cNvPr id="2050" name="Picture 2" descr="http://www.lds.org/bc/content/shared/content/images/leaders/russell-m-nelson-large.jpg"/>
          <p:cNvPicPr>
            <a:picLocks noChangeAspect="1" noChangeArrowheads="1"/>
          </p:cNvPicPr>
          <p:nvPr/>
        </p:nvPicPr>
        <p:blipFill>
          <a:blip r:embed="rId3" cstate="print"/>
          <a:srcRect/>
          <a:stretch>
            <a:fillRect/>
          </a:stretch>
        </p:blipFill>
        <p:spPr bwMode="auto">
          <a:xfrm>
            <a:off x="521487" y="255105"/>
            <a:ext cx="1339105" cy="1676400"/>
          </a:xfrm>
          <a:prstGeom prst="rect">
            <a:avLst/>
          </a:prstGeom>
          <a:noFill/>
        </p:spPr>
      </p:pic>
      <p:sp>
        <p:nvSpPr>
          <p:cNvPr id="7" name="TextBox 6"/>
          <p:cNvSpPr txBox="1"/>
          <p:nvPr/>
        </p:nvSpPr>
        <p:spPr>
          <a:xfrm>
            <a:off x="11621632" y="6488668"/>
            <a:ext cx="570368" cy="369332"/>
          </a:xfrm>
          <a:prstGeom prst="rect">
            <a:avLst/>
          </a:prstGeom>
          <a:noFill/>
        </p:spPr>
        <p:txBody>
          <a:bodyPr wrap="square" rtlCol="0">
            <a:spAutoFit/>
          </a:bodyPr>
          <a:lstStyle/>
          <a:p>
            <a:pPr algn="r"/>
            <a:r>
              <a:rPr lang="en-US" dirty="0"/>
              <a:t>(8)</a:t>
            </a:r>
          </a:p>
        </p:txBody>
      </p:sp>
      <p:pic>
        <p:nvPicPr>
          <p:cNvPr id="8" name="Picture 2" descr="Image result for woman in sin jes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062" y="3191492"/>
            <a:ext cx="4325815" cy="3345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919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7307319" y="1690062"/>
            <a:ext cx="4505739" cy="3477875"/>
          </a:xfrm>
          <a:prstGeom prst="rect">
            <a:avLst/>
          </a:prstGeom>
          <a:noFill/>
        </p:spPr>
        <p:txBody>
          <a:bodyPr wrap="square" rtlCol="0">
            <a:spAutoFit/>
          </a:bodyPr>
          <a:lstStyle/>
          <a:p>
            <a:pPr algn="ctr"/>
            <a:r>
              <a:rPr lang="en-US" sz="3200" dirty="0">
                <a:latin typeface="Georgia" panose="02040502050405020303" pitchFamily="18" charset="0"/>
              </a:rPr>
              <a:t>…for I, the Lord, forgive sins, and am merciful unto those who confess their sins with humble hearts…”</a:t>
            </a:r>
          </a:p>
          <a:p>
            <a:pPr algn="ctr"/>
            <a:endParaRPr lang="en-US" sz="3200" dirty="0">
              <a:latin typeface="Georgia" panose="02040502050405020303" pitchFamily="18" charset="0"/>
            </a:endParaRPr>
          </a:p>
          <a:p>
            <a:pPr algn="ctr"/>
            <a:r>
              <a:rPr lang="en-US" sz="2800" dirty="0">
                <a:latin typeface="Georgia" panose="02040502050405020303" pitchFamily="18" charset="0"/>
              </a:rPr>
              <a:t>D&amp;C 61:2</a:t>
            </a:r>
          </a:p>
        </p:txBody>
      </p:sp>
      <p:sp>
        <p:nvSpPr>
          <p:cNvPr id="2" name="Rectangle 1"/>
          <p:cNvSpPr/>
          <p:nvPr/>
        </p:nvSpPr>
        <p:spPr>
          <a:xfrm>
            <a:off x="443294" y="1690062"/>
            <a:ext cx="3379304" cy="3108543"/>
          </a:xfrm>
          <a:prstGeom prst="rect">
            <a:avLst/>
          </a:prstGeom>
        </p:spPr>
        <p:txBody>
          <a:bodyPr wrap="square">
            <a:spAutoFit/>
          </a:bodyPr>
          <a:lstStyle/>
          <a:p>
            <a:pPr algn="ctr"/>
            <a:r>
              <a:rPr lang="en-US" sz="2800" dirty="0">
                <a:solidFill>
                  <a:srgbClr val="333333"/>
                </a:solidFill>
                <a:latin typeface="Georgia" panose="02040502050405020303" pitchFamily="18" charset="0"/>
              </a:rPr>
              <a:t> </a:t>
            </a:r>
            <a:r>
              <a:rPr lang="en-US" sz="2800" i="1" dirty="0">
                <a:solidFill>
                  <a:srgbClr val="333333"/>
                </a:solidFill>
                <a:latin typeface="Georgia" panose="02040502050405020303" pitchFamily="18" charset="0"/>
              </a:rPr>
              <a:t>“And the woman glorified God from that hour, and believed on his name”</a:t>
            </a:r>
            <a:r>
              <a:rPr lang="en-US" sz="2800" dirty="0">
                <a:solidFill>
                  <a:srgbClr val="333333"/>
                </a:solidFill>
                <a:latin typeface="Georgia" panose="02040502050405020303" pitchFamily="18" charset="0"/>
              </a:rPr>
              <a:t> </a:t>
            </a:r>
          </a:p>
          <a:p>
            <a:pPr algn="ctr"/>
            <a:endParaRPr lang="en-US" sz="2800" dirty="0">
              <a:solidFill>
                <a:srgbClr val="333333"/>
              </a:solidFill>
              <a:latin typeface="Georgia" panose="02040502050405020303" pitchFamily="18" charset="0"/>
            </a:endParaRPr>
          </a:p>
          <a:p>
            <a:pPr algn="ctr"/>
            <a:r>
              <a:rPr lang="en-US" sz="2800" i="1" dirty="0">
                <a:solidFill>
                  <a:srgbClr val="333333"/>
                </a:solidFill>
                <a:latin typeface="Georgia" panose="02040502050405020303" pitchFamily="18" charset="0"/>
              </a:rPr>
              <a:t>John 8:11</a:t>
            </a:r>
            <a:endParaRPr lang="en-US" sz="2800" i="1" dirty="0">
              <a:latin typeface="Georgia" panose="02040502050405020303"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892" y="1097457"/>
            <a:ext cx="2901026" cy="3894069"/>
          </a:xfrm>
          <a:prstGeom prst="rect">
            <a:avLst/>
          </a:prstGeom>
        </p:spPr>
      </p:pic>
    </p:spTree>
    <p:extLst>
      <p:ext uri="{BB962C8B-B14F-4D97-AF65-F5344CB8AC3E}">
        <p14:creationId xmlns:p14="http://schemas.microsoft.com/office/powerpoint/2010/main" val="245295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2737" y="1155370"/>
            <a:ext cx="5181897" cy="1200329"/>
          </a:xfrm>
          <a:prstGeom prst="rect">
            <a:avLst/>
          </a:prstGeom>
          <a:noFill/>
        </p:spPr>
        <p:txBody>
          <a:bodyPr wrap="square" rtlCol="0">
            <a:spAutoFit/>
          </a:bodyPr>
          <a:lstStyle/>
          <a:p>
            <a:r>
              <a:rPr lang="en-US" sz="2400" i="1" dirty="0"/>
              <a:t>“I am the light of the world: he that </a:t>
            </a:r>
            <a:r>
              <a:rPr lang="en-US" sz="2400" i="1" dirty="0" err="1"/>
              <a:t>followeth</a:t>
            </a:r>
            <a:r>
              <a:rPr lang="en-US" sz="2400" i="1" dirty="0"/>
              <a:t> me shall not walk in darkness, but shall have the light of life.”</a:t>
            </a:r>
            <a:endParaRPr lang="en-US" sz="2400" i="1" dirty="0">
              <a:latin typeface="Georgia" panose="02040502050405020303" pitchFamily="18" charset="0"/>
            </a:endParaRPr>
          </a:p>
        </p:txBody>
      </p:sp>
      <p:sp>
        <p:nvSpPr>
          <p:cNvPr id="6" name="TextBox 5"/>
          <p:cNvSpPr txBox="1"/>
          <p:nvPr/>
        </p:nvSpPr>
        <p:spPr>
          <a:xfrm>
            <a:off x="289711" y="1"/>
            <a:ext cx="11706131" cy="830997"/>
          </a:xfrm>
          <a:prstGeom prst="rect">
            <a:avLst/>
          </a:prstGeom>
          <a:noFill/>
        </p:spPr>
        <p:txBody>
          <a:bodyPr wrap="square" rtlCol="0">
            <a:spAutoFit/>
          </a:bodyPr>
          <a:lstStyle/>
          <a:p>
            <a:pPr algn="ctr"/>
            <a:r>
              <a:rPr lang="en-US" sz="4800" dirty="0">
                <a:latin typeface="Georgia" panose="02040502050405020303" pitchFamily="18" charset="0"/>
              </a:rPr>
              <a:t>The Light of the World</a:t>
            </a:r>
          </a:p>
        </p:txBody>
      </p:sp>
      <p:sp>
        <p:nvSpPr>
          <p:cNvPr id="10" name="Rectangle 9"/>
          <p:cNvSpPr/>
          <p:nvPr/>
        </p:nvSpPr>
        <p:spPr>
          <a:xfrm>
            <a:off x="0" y="6488668"/>
            <a:ext cx="1669181" cy="369332"/>
          </a:xfrm>
          <a:prstGeom prst="rect">
            <a:avLst/>
          </a:prstGeom>
        </p:spPr>
        <p:txBody>
          <a:bodyPr wrap="square">
            <a:spAutoFit/>
          </a:bodyPr>
          <a:lstStyle/>
          <a:p>
            <a:r>
              <a:rPr lang="en-US" dirty="0">
                <a:latin typeface="Georgia" panose="02040502050405020303" pitchFamily="18" charset="0"/>
              </a:rPr>
              <a:t>Luke 8:12-</a:t>
            </a:r>
          </a:p>
        </p:txBody>
      </p:sp>
      <p:sp>
        <p:nvSpPr>
          <p:cNvPr id="4" name="Rectangle 3"/>
          <p:cNvSpPr/>
          <p:nvPr/>
        </p:nvSpPr>
        <p:spPr>
          <a:xfrm>
            <a:off x="5251199" y="3443263"/>
            <a:ext cx="6347792" cy="2677656"/>
          </a:xfrm>
          <a:prstGeom prst="rect">
            <a:avLst/>
          </a:prstGeom>
        </p:spPr>
        <p:txBody>
          <a:bodyPr wrap="square">
            <a:spAutoFit/>
          </a:bodyPr>
          <a:lstStyle/>
          <a:p>
            <a:r>
              <a:rPr lang="en-US" sz="2800" dirty="0">
                <a:solidFill>
                  <a:srgbClr val="333333"/>
                </a:solidFill>
                <a:latin typeface="Abadi" panose="020B0604020104020204" pitchFamily="34" charset="0"/>
              </a:rPr>
              <a:t>The great lamps set up in the court as a feature of the joyful celebration just ended gave point to our Lord’s avowal of Himself as the Light of the World. It was another proclamation of His divinity as God and the Son of God. </a:t>
            </a:r>
            <a:endParaRPr lang="en-US" sz="2800" dirty="0"/>
          </a:p>
        </p:txBody>
      </p:sp>
      <p:sp>
        <p:nvSpPr>
          <p:cNvPr id="11" name="Rectangle 10"/>
          <p:cNvSpPr/>
          <p:nvPr/>
        </p:nvSpPr>
        <p:spPr>
          <a:xfrm>
            <a:off x="11734824" y="6488668"/>
            <a:ext cx="457176" cy="369332"/>
          </a:xfrm>
          <a:prstGeom prst="rect">
            <a:avLst/>
          </a:prstGeom>
        </p:spPr>
        <p:txBody>
          <a:bodyPr wrap="none">
            <a:spAutoFit/>
          </a:bodyPr>
          <a:lstStyle/>
          <a:p>
            <a:pPr algn="ctr"/>
            <a:r>
              <a:rPr lang="en-US" dirty="0">
                <a:latin typeface="Georgia" panose="02040502050405020303" pitchFamily="18" charset="0"/>
              </a:rPr>
              <a:t>(1)</a:t>
            </a:r>
          </a:p>
        </p:txBody>
      </p:sp>
      <p:pic>
        <p:nvPicPr>
          <p:cNvPr id="32770" name="Picture 2" descr="Image result for lamps in israel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273" y="2464752"/>
            <a:ext cx="3829353" cy="379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8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13076" y="612844"/>
            <a:ext cx="5200097" cy="5632311"/>
          </a:xfrm>
          <a:prstGeom prst="rect">
            <a:avLst/>
          </a:prstGeom>
          <a:noFill/>
        </p:spPr>
        <p:txBody>
          <a:bodyPr wrap="square" rtlCol="0">
            <a:spAutoFit/>
          </a:bodyPr>
          <a:lstStyle/>
          <a:p>
            <a:pPr fontAlgn="base"/>
            <a:r>
              <a:rPr lang="en-US" sz="2400" dirty="0"/>
              <a:t>“Jesus Christ is the </a:t>
            </a:r>
            <a:r>
              <a:rPr lang="en-US" sz="2400" i="1" dirty="0"/>
              <a:t>light</a:t>
            </a:r>
            <a:r>
              <a:rPr lang="en-US" sz="2400" dirty="0"/>
              <a:t> of the world because he is the source of the light which ‘</a:t>
            </a:r>
            <a:r>
              <a:rPr lang="en-US" sz="2400" dirty="0" err="1"/>
              <a:t>proceedeth</a:t>
            </a:r>
            <a:r>
              <a:rPr lang="en-US" sz="2400" dirty="0"/>
              <a:t> forth from the presence of God to fill the immensity of space’ (D&amp;C 88:12). …</a:t>
            </a:r>
          </a:p>
          <a:p>
            <a:pPr fontAlgn="base"/>
            <a:endParaRPr lang="en-US" sz="2400" dirty="0"/>
          </a:p>
          <a:p>
            <a:pPr fontAlgn="base"/>
            <a:r>
              <a:rPr lang="en-US" sz="2400" dirty="0"/>
              <a:t>“Jesus Christ is also the light of the world because his example and his teachings illuminate the path we should walk to return to the presence of our Father in Heaven. …</a:t>
            </a:r>
          </a:p>
          <a:p>
            <a:pPr fontAlgn="base"/>
            <a:endParaRPr lang="en-US" sz="2400" dirty="0"/>
          </a:p>
          <a:p>
            <a:pPr fontAlgn="base"/>
            <a:r>
              <a:rPr lang="en-US" sz="2400" dirty="0"/>
              <a:t>“Jesus Christ is also the light of the world because his power persuades us to do good.”</a:t>
            </a:r>
          </a:p>
        </p:txBody>
      </p:sp>
      <p:sp>
        <p:nvSpPr>
          <p:cNvPr id="10" name="Rectangle 9"/>
          <p:cNvSpPr/>
          <p:nvPr/>
        </p:nvSpPr>
        <p:spPr>
          <a:xfrm>
            <a:off x="0" y="6488668"/>
            <a:ext cx="1669181" cy="369332"/>
          </a:xfrm>
          <a:prstGeom prst="rect">
            <a:avLst/>
          </a:prstGeom>
        </p:spPr>
        <p:txBody>
          <a:bodyPr wrap="square">
            <a:spAutoFit/>
          </a:bodyPr>
          <a:lstStyle/>
          <a:p>
            <a:r>
              <a:rPr lang="en-US" dirty="0">
                <a:latin typeface="Georgia" panose="02040502050405020303" pitchFamily="18" charset="0"/>
              </a:rPr>
              <a:t>Luke 8:12</a:t>
            </a:r>
          </a:p>
        </p:txBody>
      </p:sp>
      <p:sp>
        <p:nvSpPr>
          <p:cNvPr id="11" name="Rectangle 10"/>
          <p:cNvSpPr/>
          <p:nvPr/>
        </p:nvSpPr>
        <p:spPr>
          <a:xfrm>
            <a:off x="11719595" y="6488668"/>
            <a:ext cx="487634" cy="369332"/>
          </a:xfrm>
          <a:prstGeom prst="rect">
            <a:avLst/>
          </a:prstGeom>
        </p:spPr>
        <p:txBody>
          <a:bodyPr wrap="none">
            <a:spAutoFit/>
          </a:bodyPr>
          <a:lstStyle/>
          <a:p>
            <a:pPr algn="ctr"/>
            <a:r>
              <a:rPr lang="en-US" dirty="0">
                <a:latin typeface="Georgia" panose="02040502050405020303" pitchFamily="18" charset="0"/>
              </a:rPr>
              <a:t>(9)</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964" y="336072"/>
            <a:ext cx="1404089" cy="1749923"/>
          </a:xfrm>
          <a:prstGeom prst="rect">
            <a:avLst/>
          </a:prstGeom>
        </p:spPr>
      </p:pic>
      <p:grpSp>
        <p:nvGrpSpPr>
          <p:cNvPr id="5" name="Group 4"/>
          <p:cNvGrpSpPr/>
          <p:nvPr/>
        </p:nvGrpSpPr>
        <p:grpSpPr>
          <a:xfrm>
            <a:off x="345055" y="881580"/>
            <a:ext cx="4425230" cy="4924209"/>
            <a:chOff x="345055" y="881580"/>
            <a:chExt cx="4425230" cy="4924209"/>
          </a:xfrm>
        </p:grpSpPr>
        <p:pic>
          <p:nvPicPr>
            <p:cNvPr id="33794" name="Picture 2" descr="Image result for yongsung kim light of world"/>
            <p:cNvPicPr>
              <a:picLocks noChangeAspect="1" noChangeArrowheads="1"/>
            </p:cNvPicPr>
            <p:nvPr/>
          </p:nvPicPr>
          <p:blipFill rotWithShape="1">
            <a:blip r:embed="rId4">
              <a:extLst>
                <a:ext uri="{28A0092B-C50C-407E-A947-70E740481C1C}">
                  <a14:useLocalDpi xmlns:a14="http://schemas.microsoft.com/office/drawing/2010/main" val="0"/>
                </a:ext>
              </a:extLst>
            </a:blip>
            <a:srcRect l="1" r="433" b="20257"/>
            <a:stretch/>
          </p:blipFill>
          <p:spPr bwMode="auto">
            <a:xfrm>
              <a:off x="345055" y="881580"/>
              <a:ext cx="4425230" cy="47255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5055" y="5544179"/>
              <a:ext cx="3007745" cy="261610"/>
            </a:xfrm>
            <a:prstGeom prst="rect">
              <a:avLst/>
            </a:prstGeom>
          </p:spPr>
          <p:txBody>
            <a:bodyPr wrap="square">
              <a:spAutoFit/>
            </a:bodyPr>
            <a:lstStyle/>
            <a:p>
              <a:r>
                <a:rPr lang="en-US" sz="1100" dirty="0" err="1">
                  <a:latin typeface="Abadi" panose="020B0604020104020204" pitchFamily="34" charset="0"/>
                </a:rPr>
                <a:t>Yongsung</a:t>
              </a:r>
              <a:r>
                <a:rPr lang="en-US" sz="1100" dirty="0">
                  <a:latin typeface="Abadi" panose="020B0604020104020204" pitchFamily="34" charset="0"/>
                </a:rPr>
                <a:t> Kim</a:t>
              </a:r>
              <a:endParaRPr lang="en-US" sz="1100" dirty="0"/>
            </a:p>
          </p:txBody>
        </p:sp>
      </p:grpSp>
    </p:spTree>
    <p:extLst>
      <p:ext uri="{BB962C8B-B14F-4D97-AF65-F5344CB8AC3E}">
        <p14:creationId xmlns:p14="http://schemas.microsoft.com/office/powerpoint/2010/main" val="282696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738266" y="3529032"/>
            <a:ext cx="9086661" cy="1754326"/>
          </a:xfrm>
          <a:prstGeom prst="rect">
            <a:avLst/>
          </a:prstGeom>
          <a:noFill/>
        </p:spPr>
        <p:txBody>
          <a:bodyPr wrap="square" rtlCol="0">
            <a:spAutoFit/>
          </a:bodyPr>
          <a:lstStyle/>
          <a:p>
            <a:pPr algn="ctr"/>
            <a:r>
              <a:rPr lang="en-US" sz="3600" dirty="0">
                <a:solidFill>
                  <a:schemeClr val="bg1"/>
                </a:solidFill>
              </a:rPr>
              <a:t>	Some of His brethren (kinsmen) felt the feast would be a good opportunity for Jesus to make a public declaration of His divine mission.</a:t>
            </a:r>
          </a:p>
        </p:txBody>
      </p:sp>
      <p:pic>
        <p:nvPicPr>
          <p:cNvPr id="1026" name="Picture 2" descr="http://www.aicfchurch.org/wp-content/uploads/2012/10/6.3-jesus_sends_12.jpg"/>
          <p:cNvPicPr>
            <a:picLocks noChangeAspect="1" noChangeArrowheads="1"/>
          </p:cNvPicPr>
          <p:nvPr/>
        </p:nvPicPr>
        <p:blipFill>
          <a:blip r:embed="rId3" cstate="print"/>
          <a:srcRect/>
          <a:stretch>
            <a:fillRect/>
          </a:stretch>
        </p:blipFill>
        <p:spPr bwMode="auto">
          <a:xfrm>
            <a:off x="3662882" y="529628"/>
            <a:ext cx="4719383" cy="2667000"/>
          </a:xfrm>
          <a:prstGeom prst="rect">
            <a:avLst/>
          </a:prstGeom>
          <a:noFill/>
        </p:spPr>
      </p:pic>
      <p:sp>
        <p:nvSpPr>
          <p:cNvPr id="6" name="TextBox 5"/>
          <p:cNvSpPr txBox="1"/>
          <p:nvPr/>
        </p:nvSpPr>
        <p:spPr>
          <a:xfrm>
            <a:off x="164629" y="6473228"/>
            <a:ext cx="1946495" cy="307777"/>
          </a:xfrm>
          <a:prstGeom prst="rect">
            <a:avLst/>
          </a:prstGeom>
          <a:noFill/>
        </p:spPr>
        <p:txBody>
          <a:bodyPr wrap="square" rtlCol="0">
            <a:spAutoFit/>
          </a:bodyPr>
          <a:lstStyle/>
          <a:p>
            <a:r>
              <a:rPr lang="en-US" sz="1400" dirty="0">
                <a:solidFill>
                  <a:schemeClr val="bg1"/>
                </a:solidFill>
              </a:rPr>
              <a:t>John 7:4</a:t>
            </a:r>
          </a:p>
        </p:txBody>
      </p:sp>
    </p:spTree>
    <p:extLst>
      <p:ext uri="{BB962C8B-B14F-4D97-AF65-F5344CB8AC3E}">
        <p14:creationId xmlns:p14="http://schemas.microsoft.com/office/powerpoint/2010/main" val="37487526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9711" y="1"/>
            <a:ext cx="11706131" cy="830997"/>
          </a:xfrm>
          <a:prstGeom prst="rect">
            <a:avLst/>
          </a:prstGeom>
          <a:noFill/>
        </p:spPr>
        <p:txBody>
          <a:bodyPr wrap="square" rtlCol="0">
            <a:spAutoFit/>
          </a:bodyPr>
          <a:lstStyle/>
          <a:p>
            <a:pPr algn="ctr"/>
            <a:r>
              <a:rPr lang="en-US" sz="4800" dirty="0">
                <a:latin typeface="Georgia" panose="02040502050405020303" pitchFamily="18" charset="0"/>
              </a:rPr>
              <a:t>Light and Salvation</a:t>
            </a:r>
          </a:p>
        </p:txBody>
      </p:sp>
      <p:grpSp>
        <p:nvGrpSpPr>
          <p:cNvPr id="12" name="Group 11"/>
          <p:cNvGrpSpPr/>
          <p:nvPr/>
        </p:nvGrpSpPr>
        <p:grpSpPr>
          <a:xfrm>
            <a:off x="4134570" y="830998"/>
            <a:ext cx="4230804" cy="3074503"/>
            <a:chOff x="384206" y="4158361"/>
            <a:chExt cx="3289208" cy="2390250"/>
          </a:xfrm>
        </p:grpSpPr>
        <p:grpSp>
          <p:nvGrpSpPr>
            <p:cNvPr id="13" name="Group 12"/>
            <p:cNvGrpSpPr/>
            <p:nvPr/>
          </p:nvGrpSpPr>
          <p:grpSpPr>
            <a:xfrm>
              <a:off x="384206" y="4158361"/>
              <a:ext cx="3289208" cy="2390250"/>
              <a:chOff x="609599" y="833642"/>
              <a:chExt cx="7941747" cy="5771225"/>
            </a:xfrm>
          </p:grpSpPr>
          <p:grpSp>
            <p:nvGrpSpPr>
              <p:cNvPr id="15" name="Group 14"/>
              <p:cNvGrpSpPr/>
              <p:nvPr/>
            </p:nvGrpSpPr>
            <p:grpSpPr>
              <a:xfrm rot="10800000">
                <a:off x="7696200" y="5257800"/>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1"/>
              <p:cNvGrpSpPr/>
              <p:nvPr/>
            </p:nvGrpSpPr>
            <p:grpSpPr>
              <a:xfrm rot="10800000">
                <a:off x="939238" y="4923502"/>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3"/>
              <p:cNvSpPr/>
              <p:nvPr/>
            </p:nvSpPr>
            <p:spPr>
              <a:xfrm>
                <a:off x="7315200" y="1981200"/>
                <a:ext cx="1236146" cy="3840519"/>
              </a:xfrm>
              <a:prstGeom prst="can">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
              <p:cNvSpPr/>
              <p:nvPr/>
            </p:nvSpPr>
            <p:spPr>
              <a:xfrm>
                <a:off x="609599" y="1643059"/>
                <a:ext cx="1236146" cy="3840519"/>
              </a:xfrm>
              <a:prstGeom prst="can">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99460" y="833642"/>
                <a:ext cx="621450" cy="986197"/>
                <a:chOff x="7031201" y="834275"/>
                <a:chExt cx="762000" cy="1488861"/>
              </a:xfrm>
            </p:grpSpPr>
            <p:sp>
              <p:nvSpPr>
                <p:cNvPr id="24" name="Rounded Rectangle 23"/>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5"/>
                <p:cNvSpPr/>
                <p:nvPr/>
              </p:nvSpPr>
              <p:spPr>
                <a:xfrm>
                  <a:off x="7031201" y="834275"/>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646520" y="1148254"/>
                <a:ext cx="621450" cy="1017899"/>
                <a:chOff x="7087348" y="824753"/>
                <a:chExt cx="762000" cy="1536722"/>
              </a:xfrm>
            </p:grpSpPr>
            <p:sp>
              <p:nvSpPr>
                <p:cNvPr id="22" name="Rounded Rectangle 21"/>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87348" y="824753"/>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1017724" y="4771673"/>
              <a:ext cx="2048590" cy="1028898"/>
            </a:xfrm>
            <a:prstGeom prst="rect">
              <a:avLst/>
            </a:prstGeom>
          </p:spPr>
          <p:txBody>
            <a:bodyPr wrap="square">
              <a:spAutoFit/>
            </a:bodyPr>
            <a:lstStyle/>
            <a:p>
              <a:pPr algn="ctr"/>
              <a:r>
                <a:rPr lang="en-US" sz="1600" dirty="0"/>
                <a:t> </a:t>
              </a:r>
              <a:r>
                <a:rPr lang="en-US" sz="2000" b="1" dirty="0"/>
                <a:t>If we follow the Savior, we will avoid spiritual darkness and be filled with His light</a:t>
              </a:r>
              <a:endParaRPr lang="en-US" sz="2000" dirty="0"/>
            </a:p>
          </p:txBody>
        </p:sp>
      </p:grpSp>
      <p:sp>
        <p:nvSpPr>
          <p:cNvPr id="2" name="Rectangle 1"/>
          <p:cNvSpPr/>
          <p:nvPr/>
        </p:nvSpPr>
        <p:spPr>
          <a:xfrm>
            <a:off x="183347" y="3992145"/>
            <a:ext cx="5009210" cy="2246769"/>
          </a:xfrm>
          <a:prstGeom prst="rect">
            <a:avLst/>
          </a:prstGeom>
        </p:spPr>
        <p:txBody>
          <a:bodyPr wrap="square">
            <a:spAutoFit/>
          </a:bodyPr>
          <a:lstStyle/>
          <a:p>
            <a:r>
              <a:rPr lang="en-US" sz="2000" dirty="0">
                <a:solidFill>
                  <a:srgbClr val="333333"/>
                </a:solidFill>
                <a:latin typeface="Palatino"/>
              </a:rPr>
              <a:t>And he said, It is a light thing that thou </a:t>
            </a:r>
            <a:r>
              <a:rPr lang="en-US" sz="2000" dirty="0" err="1">
                <a:solidFill>
                  <a:srgbClr val="333333"/>
                </a:solidFill>
                <a:latin typeface="Palatino"/>
              </a:rPr>
              <a:t>shouldest</a:t>
            </a:r>
            <a:r>
              <a:rPr lang="en-US" sz="2000" dirty="0">
                <a:solidFill>
                  <a:srgbClr val="333333"/>
                </a:solidFill>
                <a:latin typeface="Palatino"/>
              </a:rPr>
              <a:t> be my servant to raise up the tribes of Jacob, and to restore the preserved of Israel: I will also give thee for a light to the Gentiles, that thou </a:t>
            </a:r>
            <a:r>
              <a:rPr lang="en-US" sz="2000" dirty="0" err="1">
                <a:solidFill>
                  <a:srgbClr val="333333"/>
                </a:solidFill>
                <a:latin typeface="Palatino"/>
              </a:rPr>
              <a:t>mayest</a:t>
            </a:r>
            <a:r>
              <a:rPr lang="en-US" sz="2000" dirty="0">
                <a:solidFill>
                  <a:srgbClr val="333333"/>
                </a:solidFill>
                <a:latin typeface="Palatino"/>
              </a:rPr>
              <a:t> be my salvation unto the end of the earth.</a:t>
            </a:r>
          </a:p>
          <a:p>
            <a:r>
              <a:rPr lang="en-US" sz="2000" dirty="0">
                <a:solidFill>
                  <a:srgbClr val="333333"/>
                </a:solidFill>
                <a:latin typeface="Palatino"/>
              </a:rPr>
              <a:t>Isaiah 49:6</a:t>
            </a:r>
            <a:endParaRPr lang="en-US" sz="2000" dirty="0"/>
          </a:p>
        </p:txBody>
      </p:sp>
      <p:sp>
        <p:nvSpPr>
          <p:cNvPr id="3" name="Rectangle 2"/>
          <p:cNvSpPr/>
          <p:nvPr/>
        </p:nvSpPr>
        <p:spPr>
          <a:xfrm>
            <a:off x="7234518" y="4689014"/>
            <a:ext cx="4927252" cy="1015663"/>
          </a:xfrm>
          <a:prstGeom prst="rect">
            <a:avLst/>
          </a:prstGeom>
        </p:spPr>
        <p:txBody>
          <a:bodyPr wrap="square">
            <a:spAutoFit/>
          </a:bodyPr>
          <a:lstStyle/>
          <a:p>
            <a:r>
              <a:rPr lang="en-US" sz="2000" dirty="0">
                <a:solidFill>
                  <a:srgbClr val="333333"/>
                </a:solidFill>
                <a:latin typeface="Palatino"/>
              </a:rPr>
              <a:t>Arise, shine; for thy light is come, and the glory of the </a:t>
            </a:r>
            <a:r>
              <a:rPr lang="en-US" sz="2000" cap="small" dirty="0">
                <a:solidFill>
                  <a:srgbClr val="333333"/>
                </a:solidFill>
                <a:latin typeface="Palatino"/>
              </a:rPr>
              <a:t>Lord</a:t>
            </a:r>
            <a:r>
              <a:rPr lang="en-US" sz="2000" dirty="0">
                <a:solidFill>
                  <a:srgbClr val="333333"/>
                </a:solidFill>
                <a:latin typeface="Palatino"/>
              </a:rPr>
              <a:t> is risen upon thee.</a:t>
            </a:r>
          </a:p>
          <a:p>
            <a:r>
              <a:rPr lang="en-US" sz="2000" dirty="0">
                <a:solidFill>
                  <a:srgbClr val="333333"/>
                </a:solidFill>
                <a:latin typeface="Palatino"/>
              </a:rPr>
              <a:t>Isaiah 60:1</a:t>
            </a:r>
            <a:endParaRPr lang="en-US" sz="2000" dirty="0"/>
          </a:p>
        </p:txBody>
      </p:sp>
      <p:grpSp>
        <p:nvGrpSpPr>
          <p:cNvPr id="4" name="Group 3">
            <a:extLst>
              <a:ext uri="{FF2B5EF4-FFF2-40B4-BE49-F238E27FC236}">
                <a16:creationId xmlns:a16="http://schemas.microsoft.com/office/drawing/2014/main" id="{4603C5A5-0D42-41A4-7B8C-DDAC0FC8C56D}"/>
              </a:ext>
            </a:extLst>
          </p:cNvPr>
          <p:cNvGrpSpPr/>
          <p:nvPr/>
        </p:nvGrpSpPr>
        <p:grpSpPr>
          <a:xfrm>
            <a:off x="5257890" y="3581667"/>
            <a:ext cx="1769771" cy="3102334"/>
            <a:chOff x="3768290" y="409197"/>
            <a:chExt cx="2988110" cy="5238032"/>
          </a:xfrm>
        </p:grpSpPr>
        <p:grpSp>
          <p:nvGrpSpPr>
            <p:cNvPr id="5" name="Group 33">
              <a:extLst>
                <a:ext uri="{FF2B5EF4-FFF2-40B4-BE49-F238E27FC236}">
                  <a16:creationId xmlns:a16="http://schemas.microsoft.com/office/drawing/2014/main" id="{650926A3-BA8F-DDC2-F85C-AA6A7D958D6E}"/>
                </a:ext>
              </a:extLst>
            </p:cNvPr>
            <p:cNvGrpSpPr/>
            <p:nvPr/>
          </p:nvGrpSpPr>
          <p:grpSpPr>
            <a:xfrm>
              <a:off x="3768290" y="409197"/>
              <a:ext cx="2988110" cy="5238032"/>
              <a:chOff x="1593589" y="398948"/>
              <a:chExt cx="1375870" cy="4260181"/>
            </a:xfrm>
          </p:grpSpPr>
          <p:sp>
            <p:nvSpPr>
              <p:cNvPr id="81" name="Oval 28">
                <a:extLst>
                  <a:ext uri="{FF2B5EF4-FFF2-40B4-BE49-F238E27FC236}">
                    <a16:creationId xmlns:a16="http://schemas.microsoft.com/office/drawing/2014/main" id="{D37DEBA9-674D-AAB7-7849-42891F006329}"/>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29">
                <a:extLst>
                  <a:ext uri="{FF2B5EF4-FFF2-40B4-BE49-F238E27FC236}">
                    <a16:creationId xmlns:a16="http://schemas.microsoft.com/office/drawing/2014/main" id="{A96869AA-1BDB-D83C-CEE6-4EEF5E883BC6}"/>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30">
                <a:extLst>
                  <a:ext uri="{FF2B5EF4-FFF2-40B4-BE49-F238E27FC236}">
                    <a16:creationId xmlns:a16="http://schemas.microsoft.com/office/drawing/2014/main" id="{2849F6A0-DFB0-4682-F592-8C20F653E8B0}"/>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31">
                <a:extLst>
                  <a:ext uri="{FF2B5EF4-FFF2-40B4-BE49-F238E27FC236}">
                    <a16:creationId xmlns:a16="http://schemas.microsoft.com/office/drawing/2014/main" id="{ACFCAE34-BDD5-A3AE-4972-F5EAC5E45C77}"/>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32">
                <a:extLst>
                  <a:ext uri="{FF2B5EF4-FFF2-40B4-BE49-F238E27FC236}">
                    <a16:creationId xmlns:a16="http://schemas.microsoft.com/office/drawing/2014/main" id="{6229A48C-3FB9-B3F2-09ED-9FD0DE072F7D}"/>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33">
                <a:extLst>
                  <a:ext uri="{FF2B5EF4-FFF2-40B4-BE49-F238E27FC236}">
                    <a16:creationId xmlns:a16="http://schemas.microsoft.com/office/drawing/2014/main" id="{19CA55D1-9301-C51D-8C81-E0731CA55401}"/>
                  </a:ext>
                </a:extLst>
              </p:cNvPr>
              <p:cNvSpPr/>
              <p:nvPr/>
            </p:nvSpPr>
            <p:spPr>
              <a:xfrm>
                <a:off x="1746463" y="1992669"/>
                <a:ext cx="993684" cy="2448792"/>
              </a:xfrm>
              <a:prstGeom prst="trapezoid">
                <a:avLst>
                  <a:gd name="adj" fmla="val 3046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34">
                <a:extLst>
                  <a:ext uri="{FF2B5EF4-FFF2-40B4-BE49-F238E27FC236}">
                    <a16:creationId xmlns:a16="http://schemas.microsoft.com/office/drawing/2014/main" id="{789DD8E4-A7AA-5C75-5CFF-62DCFCD3B08B}"/>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35">
                <a:extLst>
                  <a:ext uri="{FF2B5EF4-FFF2-40B4-BE49-F238E27FC236}">
                    <a16:creationId xmlns:a16="http://schemas.microsoft.com/office/drawing/2014/main" id="{8FEDB94C-88BD-798E-9DF1-E12B9E56B6BA}"/>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loud 36">
                <a:extLst>
                  <a:ext uri="{FF2B5EF4-FFF2-40B4-BE49-F238E27FC236}">
                    <a16:creationId xmlns:a16="http://schemas.microsoft.com/office/drawing/2014/main" id="{32FBF150-8743-CC05-0F3E-FE0073EFC969}"/>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oud 37">
                <a:extLst>
                  <a:ext uri="{FF2B5EF4-FFF2-40B4-BE49-F238E27FC236}">
                    <a16:creationId xmlns:a16="http://schemas.microsoft.com/office/drawing/2014/main" id="{0EB70A8B-29BB-7DD3-C922-C7E454E8F0C0}"/>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38">
                <a:extLst>
                  <a:ext uri="{FF2B5EF4-FFF2-40B4-BE49-F238E27FC236}">
                    <a16:creationId xmlns:a16="http://schemas.microsoft.com/office/drawing/2014/main" id="{8C865E0A-6BB7-5C13-6419-4A60836EA180}"/>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23">
                <a:extLst>
                  <a:ext uri="{FF2B5EF4-FFF2-40B4-BE49-F238E27FC236}">
                    <a16:creationId xmlns:a16="http://schemas.microsoft.com/office/drawing/2014/main" id="{F8AEA079-79D7-9E64-8AA4-F50174DEA348}"/>
                  </a:ext>
                </a:extLst>
              </p:cNvPr>
              <p:cNvGrpSpPr/>
              <p:nvPr/>
            </p:nvGrpSpPr>
            <p:grpSpPr>
              <a:xfrm>
                <a:off x="2383609" y="1732280"/>
                <a:ext cx="585850" cy="1566411"/>
                <a:chOff x="4699336" y="2759583"/>
                <a:chExt cx="1168064" cy="2193417"/>
              </a:xfrm>
            </p:grpSpPr>
            <p:sp>
              <p:nvSpPr>
                <p:cNvPr id="97" name="Oval 44">
                  <a:extLst>
                    <a:ext uri="{FF2B5EF4-FFF2-40B4-BE49-F238E27FC236}">
                      <a16:creationId xmlns:a16="http://schemas.microsoft.com/office/drawing/2014/main" id="{0FAD31D8-A914-032D-DC3E-82A5D6496034}"/>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45">
                  <a:extLst>
                    <a:ext uri="{FF2B5EF4-FFF2-40B4-BE49-F238E27FC236}">
                      <a16:creationId xmlns:a16="http://schemas.microsoft.com/office/drawing/2014/main" id="{C1BCE734-EA8F-67AB-A6A5-9F66E30D29A1}"/>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46">
                  <a:extLst>
                    <a:ext uri="{FF2B5EF4-FFF2-40B4-BE49-F238E27FC236}">
                      <a16:creationId xmlns:a16="http://schemas.microsoft.com/office/drawing/2014/main" id="{CAFEF00D-8344-AF28-BF7A-1DF50D1DEEA6}"/>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Cloud 37">
                <a:extLst>
                  <a:ext uri="{FF2B5EF4-FFF2-40B4-BE49-F238E27FC236}">
                    <a16:creationId xmlns:a16="http://schemas.microsoft.com/office/drawing/2014/main" id="{298AAFE0-D4D2-45E4-7FDA-308014A83BBD}"/>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39">
                <a:extLst>
                  <a:ext uri="{FF2B5EF4-FFF2-40B4-BE49-F238E27FC236}">
                    <a16:creationId xmlns:a16="http://schemas.microsoft.com/office/drawing/2014/main" id="{C5958CB4-E842-2E03-EDF0-ADF3D75BBAF5}"/>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loud 42">
                <a:extLst>
                  <a:ext uri="{FF2B5EF4-FFF2-40B4-BE49-F238E27FC236}">
                    <a16:creationId xmlns:a16="http://schemas.microsoft.com/office/drawing/2014/main" id="{3598F9D3-532D-7413-4FDE-709C5745683D}"/>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43">
                <a:extLst>
                  <a:ext uri="{FF2B5EF4-FFF2-40B4-BE49-F238E27FC236}">
                    <a16:creationId xmlns:a16="http://schemas.microsoft.com/office/drawing/2014/main" id="{49F44205-9B18-E928-4517-7E3CD9495561}"/>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43">
              <a:extLst>
                <a:ext uri="{FF2B5EF4-FFF2-40B4-BE49-F238E27FC236}">
                  <a16:creationId xmlns:a16="http://schemas.microsoft.com/office/drawing/2014/main" id="{1153AA70-6E41-DDD0-228F-DD705DFAB555}"/>
                </a:ext>
              </a:extLst>
            </p:cNvPr>
            <p:cNvGrpSpPr/>
            <p:nvPr/>
          </p:nvGrpSpPr>
          <p:grpSpPr>
            <a:xfrm rot="5003920">
              <a:off x="4483256" y="3608499"/>
              <a:ext cx="2563144" cy="392277"/>
              <a:chOff x="1600200" y="6781800"/>
              <a:chExt cx="2754086" cy="1143000"/>
            </a:xfrm>
            <a:solidFill>
              <a:schemeClr val="accent2"/>
            </a:solidFill>
          </p:grpSpPr>
          <p:sp>
            <p:nvSpPr>
              <p:cNvPr id="74" name="Chevron 210">
                <a:extLst>
                  <a:ext uri="{FF2B5EF4-FFF2-40B4-BE49-F238E27FC236}">
                    <a16:creationId xmlns:a16="http://schemas.microsoft.com/office/drawing/2014/main" id="{1F28B9DA-79B0-CA7A-8CD8-015533A2107C}"/>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Chevron 211">
                <a:extLst>
                  <a:ext uri="{FF2B5EF4-FFF2-40B4-BE49-F238E27FC236}">
                    <a16:creationId xmlns:a16="http://schemas.microsoft.com/office/drawing/2014/main" id="{DADF44F1-ED31-1BC2-313E-A80E53CBA3B5}"/>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Chevron 212">
                <a:extLst>
                  <a:ext uri="{FF2B5EF4-FFF2-40B4-BE49-F238E27FC236}">
                    <a16:creationId xmlns:a16="http://schemas.microsoft.com/office/drawing/2014/main" id="{3E79ABA9-DB79-14AC-3C10-0838D3B8876E}"/>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Chevron 213">
                <a:extLst>
                  <a:ext uri="{FF2B5EF4-FFF2-40B4-BE49-F238E27FC236}">
                    <a16:creationId xmlns:a16="http://schemas.microsoft.com/office/drawing/2014/main" id="{8EBFB9BC-9FDB-9558-8DDC-64B32379E59B}"/>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Chevron 214">
                <a:extLst>
                  <a:ext uri="{FF2B5EF4-FFF2-40B4-BE49-F238E27FC236}">
                    <a16:creationId xmlns:a16="http://schemas.microsoft.com/office/drawing/2014/main" id="{911A1C77-D52F-95FC-2145-6E82889B659B}"/>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Chevron 215">
                <a:extLst>
                  <a:ext uri="{FF2B5EF4-FFF2-40B4-BE49-F238E27FC236}">
                    <a16:creationId xmlns:a16="http://schemas.microsoft.com/office/drawing/2014/main" id="{59BFE0B3-7119-910E-A260-BEAA5402FA81}"/>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Chevron 216">
                <a:extLst>
                  <a:ext uri="{FF2B5EF4-FFF2-40B4-BE49-F238E27FC236}">
                    <a16:creationId xmlns:a16="http://schemas.microsoft.com/office/drawing/2014/main" id="{165D543D-0D8F-834D-2DEA-0AF0D1675AB6}"/>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44">
              <a:extLst>
                <a:ext uri="{FF2B5EF4-FFF2-40B4-BE49-F238E27FC236}">
                  <a16:creationId xmlns:a16="http://schemas.microsoft.com/office/drawing/2014/main" id="{57DF9130-D261-952B-3B42-B6280EF4A449}"/>
                </a:ext>
              </a:extLst>
            </p:cNvPr>
            <p:cNvGrpSpPr/>
            <p:nvPr/>
          </p:nvGrpSpPr>
          <p:grpSpPr>
            <a:xfrm rot="16596080" flipH="1">
              <a:off x="3306425" y="3608499"/>
              <a:ext cx="2563144" cy="392277"/>
              <a:chOff x="1600200" y="6781800"/>
              <a:chExt cx="2754086" cy="1143000"/>
            </a:xfrm>
            <a:solidFill>
              <a:schemeClr val="accent2"/>
            </a:solidFill>
          </p:grpSpPr>
          <p:sp>
            <p:nvSpPr>
              <p:cNvPr id="11" name="Chevron 203">
                <a:extLst>
                  <a:ext uri="{FF2B5EF4-FFF2-40B4-BE49-F238E27FC236}">
                    <a16:creationId xmlns:a16="http://schemas.microsoft.com/office/drawing/2014/main" id="{929E7224-982D-B26D-7402-1CBF1FC19372}"/>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204">
                <a:extLst>
                  <a:ext uri="{FF2B5EF4-FFF2-40B4-BE49-F238E27FC236}">
                    <a16:creationId xmlns:a16="http://schemas.microsoft.com/office/drawing/2014/main" id="{957A52A9-7983-9CF1-5167-2F8C741D54D4}"/>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Chevron 205">
                <a:extLst>
                  <a:ext uri="{FF2B5EF4-FFF2-40B4-BE49-F238E27FC236}">
                    <a16:creationId xmlns:a16="http://schemas.microsoft.com/office/drawing/2014/main" id="{C59600F7-E87F-2A9F-6E0B-BA87EFAEB1B4}"/>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Chevron 206">
                <a:extLst>
                  <a:ext uri="{FF2B5EF4-FFF2-40B4-BE49-F238E27FC236}">
                    <a16:creationId xmlns:a16="http://schemas.microsoft.com/office/drawing/2014/main" id="{59313CDD-9322-D393-5FB2-122B3FBAE6F0}"/>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Chevron 207">
                <a:extLst>
                  <a:ext uri="{FF2B5EF4-FFF2-40B4-BE49-F238E27FC236}">
                    <a16:creationId xmlns:a16="http://schemas.microsoft.com/office/drawing/2014/main" id="{2EFF3C9B-5BDE-C694-4433-B6F87798E5C8}"/>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Chevron 208">
                <a:extLst>
                  <a:ext uri="{FF2B5EF4-FFF2-40B4-BE49-F238E27FC236}">
                    <a16:creationId xmlns:a16="http://schemas.microsoft.com/office/drawing/2014/main" id="{44EFE5BB-EB84-C4AC-BA10-AAA0FF2D0636}"/>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Chevron 209">
                <a:extLst>
                  <a:ext uri="{FF2B5EF4-FFF2-40B4-BE49-F238E27FC236}">
                    <a16:creationId xmlns:a16="http://schemas.microsoft.com/office/drawing/2014/main" id="{ADD2ABB8-14A2-0449-3D8C-E81CA06E2FC2}"/>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Rectangle 9">
              <a:extLst>
                <a:ext uri="{FF2B5EF4-FFF2-40B4-BE49-F238E27FC236}">
                  <a16:creationId xmlns:a16="http://schemas.microsoft.com/office/drawing/2014/main" id="{E93B8664-FC09-91FF-A1F4-75A4E55B032C}"/>
                </a:ext>
              </a:extLst>
            </p:cNvPr>
            <p:cNvSpPr/>
            <p:nvPr/>
          </p:nvSpPr>
          <p:spPr>
            <a:xfrm>
              <a:off x="4873472" y="4078121"/>
              <a:ext cx="627643" cy="235366"/>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192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9711" y="1"/>
            <a:ext cx="11706131" cy="830997"/>
          </a:xfrm>
          <a:prstGeom prst="rect">
            <a:avLst/>
          </a:prstGeom>
          <a:noFill/>
        </p:spPr>
        <p:txBody>
          <a:bodyPr wrap="square" rtlCol="0">
            <a:spAutoFit/>
          </a:bodyPr>
          <a:lstStyle/>
          <a:p>
            <a:pPr algn="ctr"/>
            <a:r>
              <a:rPr lang="en-US" sz="4800" dirty="0">
                <a:latin typeface="Georgia" panose="02040502050405020303" pitchFamily="18" charset="0"/>
              </a:rPr>
              <a:t>Testimony of Two Men</a:t>
            </a:r>
          </a:p>
        </p:txBody>
      </p:sp>
      <p:sp>
        <p:nvSpPr>
          <p:cNvPr id="2" name="Rectangle 1"/>
          <p:cNvSpPr/>
          <p:nvPr/>
        </p:nvSpPr>
        <p:spPr>
          <a:xfrm>
            <a:off x="38074" y="6457890"/>
            <a:ext cx="4916557" cy="400110"/>
          </a:xfrm>
          <a:prstGeom prst="rect">
            <a:avLst/>
          </a:prstGeom>
        </p:spPr>
        <p:txBody>
          <a:bodyPr wrap="square">
            <a:spAutoFit/>
          </a:bodyPr>
          <a:lstStyle/>
          <a:p>
            <a:r>
              <a:rPr lang="en-US" sz="2000" dirty="0">
                <a:solidFill>
                  <a:srgbClr val="333333"/>
                </a:solidFill>
                <a:latin typeface="Palatino"/>
              </a:rPr>
              <a:t>John 8:17</a:t>
            </a:r>
            <a:endParaRPr lang="en-US" sz="2000" dirty="0"/>
          </a:p>
        </p:txBody>
      </p:sp>
      <p:sp>
        <p:nvSpPr>
          <p:cNvPr id="3" name="Rectangle 2"/>
          <p:cNvSpPr/>
          <p:nvPr/>
        </p:nvSpPr>
        <p:spPr>
          <a:xfrm>
            <a:off x="6573472" y="878082"/>
            <a:ext cx="4927252" cy="1631216"/>
          </a:xfrm>
          <a:prstGeom prst="rect">
            <a:avLst/>
          </a:prstGeom>
        </p:spPr>
        <p:txBody>
          <a:bodyPr wrap="square">
            <a:spAutoFit/>
          </a:bodyPr>
          <a:lstStyle/>
          <a:p>
            <a:r>
              <a:rPr lang="en-US" sz="2000" dirty="0"/>
              <a:t>At the mouth of two witnesses, or three witnesses, shall he that is worthy of death be put to death; </a:t>
            </a:r>
            <a:r>
              <a:rPr lang="en-US" sz="2000" i="1" dirty="0"/>
              <a:t>but</a:t>
            </a:r>
            <a:r>
              <a:rPr lang="en-US" sz="2000" dirty="0"/>
              <a:t> at the mouth of one witness he shall not be put to death.</a:t>
            </a:r>
          </a:p>
          <a:p>
            <a:r>
              <a:rPr lang="en-US" sz="2000" dirty="0"/>
              <a:t>Deuteronomy 17:6</a:t>
            </a:r>
          </a:p>
        </p:txBody>
      </p:sp>
      <p:sp>
        <p:nvSpPr>
          <p:cNvPr id="4" name="Rectangle 3"/>
          <p:cNvSpPr/>
          <p:nvPr/>
        </p:nvSpPr>
        <p:spPr>
          <a:xfrm>
            <a:off x="1201248" y="1169562"/>
            <a:ext cx="4577094" cy="923330"/>
          </a:xfrm>
          <a:prstGeom prst="rect">
            <a:avLst/>
          </a:prstGeom>
        </p:spPr>
        <p:txBody>
          <a:bodyPr wrap="square">
            <a:spAutoFit/>
          </a:bodyPr>
          <a:lstStyle/>
          <a:p>
            <a:r>
              <a:rPr lang="en-US" dirty="0">
                <a:solidFill>
                  <a:srgbClr val="333333"/>
                </a:solidFill>
                <a:latin typeface="Abadi" panose="020B0604020104020204" pitchFamily="34" charset="0"/>
              </a:rPr>
              <a:t>The Pharisees said that the law of Moses required the testimony of at least two men to establish truth.</a:t>
            </a:r>
            <a:endParaRPr lang="en-US" dirty="0"/>
          </a:p>
        </p:txBody>
      </p:sp>
      <p:sp>
        <p:nvSpPr>
          <p:cNvPr id="5" name="Rectangle 4"/>
          <p:cNvSpPr/>
          <p:nvPr/>
        </p:nvSpPr>
        <p:spPr>
          <a:xfrm>
            <a:off x="382631" y="3429000"/>
            <a:ext cx="2652992" cy="1477328"/>
          </a:xfrm>
          <a:prstGeom prst="rect">
            <a:avLst/>
          </a:prstGeom>
        </p:spPr>
        <p:txBody>
          <a:bodyPr wrap="square">
            <a:spAutoFit/>
          </a:bodyPr>
          <a:lstStyle/>
          <a:p>
            <a:r>
              <a:rPr lang="en-US" b="1" i="1" dirty="0">
                <a:solidFill>
                  <a:srgbClr val="333333"/>
                </a:solidFill>
                <a:latin typeface="Palatino"/>
              </a:rPr>
              <a:t>I am one that bear witness of myself, and the Father that sent me </a:t>
            </a:r>
            <a:r>
              <a:rPr lang="en-US" b="1" i="1" dirty="0" err="1">
                <a:solidFill>
                  <a:srgbClr val="333333"/>
                </a:solidFill>
                <a:latin typeface="Palatino"/>
              </a:rPr>
              <a:t>beareth</a:t>
            </a:r>
            <a:r>
              <a:rPr lang="en-US" b="1" i="1" dirty="0">
                <a:solidFill>
                  <a:srgbClr val="333333"/>
                </a:solidFill>
                <a:latin typeface="Palatino"/>
              </a:rPr>
              <a:t> witness of me.</a:t>
            </a:r>
            <a:endParaRPr lang="en-US" b="1" i="1" dirty="0"/>
          </a:p>
        </p:txBody>
      </p:sp>
      <p:sp>
        <p:nvSpPr>
          <p:cNvPr id="68" name="Rectangle 67"/>
          <p:cNvSpPr/>
          <p:nvPr/>
        </p:nvSpPr>
        <p:spPr>
          <a:xfrm>
            <a:off x="5778342" y="5726317"/>
            <a:ext cx="4927252" cy="954107"/>
          </a:xfrm>
          <a:prstGeom prst="rect">
            <a:avLst/>
          </a:prstGeom>
        </p:spPr>
        <p:txBody>
          <a:bodyPr wrap="square">
            <a:spAutoFit/>
          </a:bodyPr>
          <a:lstStyle/>
          <a:p>
            <a:pPr algn="ctr"/>
            <a:r>
              <a:rPr lang="en-US" sz="2800" dirty="0"/>
              <a:t>The Father and the Son are two separate beings.</a:t>
            </a:r>
          </a:p>
        </p:txBody>
      </p:sp>
      <p:pic>
        <p:nvPicPr>
          <p:cNvPr id="34818" name="Picture 2" descr="Image result for heavenly father and jesus chr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93" y="2599815"/>
            <a:ext cx="6543675"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58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1000"/>
                                        <p:tgtEl>
                                          <p:spTgt spid="68"/>
                                        </p:tgtEl>
                                      </p:cBhvr>
                                    </p:animEffect>
                                    <p:anim calcmode="lin" valueType="num">
                                      <p:cBhvr>
                                        <p:cTn id="18" dur="1000" fill="hold"/>
                                        <p:tgtEl>
                                          <p:spTgt spid="68"/>
                                        </p:tgtEl>
                                        <p:attrNameLst>
                                          <p:attrName>ppt_x</p:attrName>
                                        </p:attrNameLst>
                                      </p:cBhvr>
                                      <p:tavLst>
                                        <p:tav tm="0">
                                          <p:val>
                                            <p:strVal val="#ppt_x"/>
                                          </p:val>
                                        </p:tav>
                                        <p:tav tm="100000">
                                          <p:val>
                                            <p:strVal val="#ppt_x"/>
                                          </p:val>
                                        </p:tav>
                                      </p:tavLst>
                                    </p:anim>
                                    <p:anim calcmode="lin" valueType="num">
                                      <p:cBhvr>
                                        <p:cTn id="1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074" y="6457890"/>
            <a:ext cx="4916557" cy="400110"/>
          </a:xfrm>
          <a:prstGeom prst="rect">
            <a:avLst/>
          </a:prstGeom>
        </p:spPr>
        <p:txBody>
          <a:bodyPr wrap="square">
            <a:spAutoFit/>
          </a:bodyPr>
          <a:lstStyle/>
          <a:p>
            <a:r>
              <a:rPr lang="en-US" sz="2000" dirty="0">
                <a:solidFill>
                  <a:srgbClr val="333333"/>
                </a:solidFill>
                <a:latin typeface="Palatino"/>
              </a:rPr>
              <a:t>John 8:19</a:t>
            </a:r>
            <a:endParaRPr lang="en-US" sz="2000" dirty="0"/>
          </a:p>
        </p:txBody>
      </p:sp>
      <p:sp>
        <p:nvSpPr>
          <p:cNvPr id="4" name="Rectangle 3"/>
          <p:cNvSpPr/>
          <p:nvPr/>
        </p:nvSpPr>
        <p:spPr>
          <a:xfrm>
            <a:off x="1363292" y="228124"/>
            <a:ext cx="7807212" cy="6001643"/>
          </a:xfrm>
          <a:prstGeom prst="rect">
            <a:avLst/>
          </a:prstGeom>
        </p:spPr>
        <p:txBody>
          <a:bodyPr wrap="square">
            <a:spAutoFit/>
          </a:bodyPr>
          <a:lstStyle/>
          <a:p>
            <a:pPr fontAlgn="base"/>
            <a:r>
              <a:rPr lang="en-US" sz="2400" dirty="0"/>
              <a:t>“In all that Jesus came to say and do, including and especially in His atoning suffering and sacrifice, He was showing us who and what God our Eternal Father is like, how completely devoted He is to His children in every age and nation. In word and in deed Jesus was trying to reveal and make personal to us the true nature of His Father, our Father in Heaven. …</a:t>
            </a:r>
          </a:p>
          <a:p>
            <a:pPr fontAlgn="base"/>
            <a:endParaRPr lang="en-US" sz="2400" dirty="0"/>
          </a:p>
          <a:p>
            <a:pPr fontAlgn="base"/>
            <a:endParaRPr lang="en-US" sz="2400" dirty="0"/>
          </a:p>
          <a:p>
            <a:pPr fontAlgn="base"/>
            <a:r>
              <a:rPr lang="en-US" sz="2400" dirty="0"/>
              <a:t>“So feeding the hungry, healing the sick, rebuking hypocrisy, pleading for faith—this was Christ showing us the way of the Father, He who is ‘merciful and gracious, slow to anger, long-suffering and full of goodness.’ </a:t>
            </a:r>
          </a:p>
          <a:p>
            <a:pPr fontAlgn="base"/>
            <a:endParaRPr lang="en-US" sz="2400" dirty="0"/>
          </a:p>
          <a:p>
            <a:pPr fontAlgn="base"/>
            <a:r>
              <a:rPr lang="en-US" sz="2400" dirty="0"/>
              <a:t>In His life and especially in His death, Christ was declaring, ‘This is </a:t>
            </a:r>
            <a:r>
              <a:rPr lang="en-US" sz="2400" i="1" dirty="0"/>
              <a:t>God’s</a:t>
            </a:r>
            <a:r>
              <a:rPr lang="en-US" sz="2400" dirty="0"/>
              <a:t> compassion I am showing you, as well as that of my own.’” (11)</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2078" y="901381"/>
            <a:ext cx="1863436" cy="2327564"/>
          </a:xfrm>
          <a:prstGeom prst="rect">
            <a:avLst/>
          </a:prstGeom>
        </p:spPr>
      </p:pic>
    </p:spTree>
    <p:extLst>
      <p:ext uri="{BB962C8B-B14F-4D97-AF65-F5344CB8AC3E}">
        <p14:creationId xmlns:p14="http://schemas.microsoft.com/office/powerpoint/2010/main" val="44174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63BF9E-52EE-933A-9E22-36FC844D02D4}"/>
              </a:ext>
            </a:extLst>
          </p:cNvPr>
          <p:cNvPicPr>
            <a:picLocks noChangeAspect="1"/>
          </p:cNvPicPr>
          <p:nvPr/>
        </p:nvPicPr>
        <p:blipFill>
          <a:blip r:embed="rId2"/>
          <a:stretch>
            <a:fillRect/>
          </a:stretch>
        </p:blipFill>
        <p:spPr>
          <a:xfrm>
            <a:off x="0" y="0"/>
            <a:ext cx="12192000" cy="6864773"/>
          </a:xfrm>
          <a:prstGeom prst="rect">
            <a:avLst/>
          </a:prstGeom>
        </p:spPr>
      </p:pic>
      <p:sp>
        <p:nvSpPr>
          <p:cNvPr id="11" name="TextBox 10">
            <a:extLst>
              <a:ext uri="{FF2B5EF4-FFF2-40B4-BE49-F238E27FC236}">
                <a16:creationId xmlns:a16="http://schemas.microsoft.com/office/drawing/2014/main" id="{97363CF6-D0AF-EA18-2D35-A101F3E03D06}"/>
              </a:ext>
            </a:extLst>
          </p:cNvPr>
          <p:cNvSpPr txBox="1"/>
          <p:nvPr/>
        </p:nvSpPr>
        <p:spPr>
          <a:xfrm>
            <a:off x="6576647" y="5944214"/>
            <a:ext cx="4865077" cy="523220"/>
          </a:xfrm>
          <a:prstGeom prst="rect">
            <a:avLst/>
          </a:prstGeom>
          <a:solidFill>
            <a:srgbClr val="C7A561"/>
          </a:solidFill>
        </p:spPr>
        <p:txBody>
          <a:bodyPr wrap="square">
            <a:spAutoFit/>
          </a:bodyPr>
          <a:lstStyle/>
          <a:p>
            <a:pPr algn="ctr" fontAlgn="base"/>
            <a:r>
              <a:rPr lang="en-US" sz="2800" b="1" i="0" dirty="0">
                <a:effectLst/>
                <a:latin typeface="Abadi" panose="020B0604020104020204" pitchFamily="34" charset="0"/>
              </a:rPr>
              <a:t>“Let us do good unto all men”</a:t>
            </a:r>
          </a:p>
        </p:txBody>
      </p:sp>
      <p:sp>
        <p:nvSpPr>
          <p:cNvPr id="12" name="TextBox 11">
            <a:extLst>
              <a:ext uri="{FF2B5EF4-FFF2-40B4-BE49-F238E27FC236}">
                <a16:creationId xmlns:a16="http://schemas.microsoft.com/office/drawing/2014/main" id="{F37654B3-52EB-00C0-72F1-AAEFAE65DDE7}"/>
              </a:ext>
            </a:extLst>
          </p:cNvPr>
          <p:cNvSpPr txBox="1"/>
          <p:nvPr/>
        </p:nvSpPr>
        <p:spPr>
          <a:xfrm>
            <a:off x="6682154" y="1921778"/>
            <a:ext cx="2426677" cy="523220"/>
          </a:xfrm>
          <a:prstGeom prst="rect">
            <a:avLst/>
          </a:prstGeom>
          <a:solidFill>
            <a:srgbClr val="C7A561"/>
          </a:solidFill>
        </p:spPr>
        <p:txBody>
          <a:bodyPr wrap="square">
            <a:spAutoFit/>
          </a:bodyPr>
          <a:lstStyle/>
          <a:p>
            <a:pPr algn="ctr" fontAlgn="base"/>
            <a:r>
              <a:rPr lang="en-US" sz="2800" b="1" i="0" dirty="0">
                <a:effectLst/>
                <a:latin typeface="Abadi" panose="020B0604020104020204" pitchFamily="34" charset="0"/>
              </a:rPr>
              <a:t>Let us be kind.</a:t>
            </a:r>
          </a:p>
        </p:txBody>
      </p:sp>
      <p:sp>
        <p:nvSpPr>
          <p:cNvPr id="13" name="TextBox 12">
            <a:extLst>
              <a:ext uri="{FF2B5EF4-FFF2-40B4-BE49-F238E27FC236}">
                <a16:creationId xmlns:a16="http://schemas.microsoft.com/office/drawing/2014/main" id="{79628D3F-ED75-7E5C-D822-91049EED2C59}"/>
              </a:ext>
            </a:extLst>
          </p:cNvPr>
          <p:cNvSpPr txBox="1"/>
          <p:nvPr/>
        </p:nvSpPr>
        <p:spPr>
          <a:xfrm>
            <a:off x="1934307" y="2701544"/>
            <a:ext cx="2426677" cy="523220"/>
          </a:xfrm>
          <a:prstGeom prst="rect">
            <a:avLst/>
          </a:prstGeom>
          <a:solidFill>
            <a:srgbClr val="C7A561"/>
          </a:solidFill>
        </p:spPr>
        <p:txBody>
          <a:bodyPr wrap="square">
            <a:spAutoFit/>
          </a:bodyPr>
          <a:lstStyle/>
          <a:p>
            <a:pPr algn="ctr" fontAlgn="base"/>
            <a:r>
              <a:rPr lang="en-US" sz="2800" b="1" i="0" dirty="0">
                <a:effectLst/>
                <a:latin typeface="Abadi" panose="020B0604020104020204" pitchFamily="34" charset="0"/>
              </a:rPr>
              <a:t>Let us forgive.</a:t>
            </a:r>
          </a:p>
        </p:txBody>
      </p:sp>
      <p:sp>
        <p:nvSpPr>
          <p:cNvPr id="14" name="TextBox 13">
            <a:extLst>
              <a:ext uri="{FF2B5EF4-FFF2-40B4-BE49-F238E27FC236}">
                <a16:creationId xmlns:a16="http://schemas.microsoft.com/office/drawing/2014/main" id="{26C07479-D967-51EA-EB4A-ED7B2D152F99}"/>
              </a:ext>
            </a:extLst>
          </p:cNvPr>
          <p:cNvSpPr txBox="1"/>
          <p:nvPr/>
        </p:nvSpPr>
        <p:spPr>
          <a:xfrm>
            <a:off x="5521571" y="3611403"/>
            <a:ext cx="5884984" cy="523220"/>
          </a:xfrm>
          <a:prstGeom prst="rect">
            <a:avLst/>
          </a:prstGeom>
          <a:solidFill>
            <a:srgbClr val="C7A561"/>
          </a:solidFill>
        </p:spPr>
        <p:txBody>
          <a:bodyPr wrap="square">
            <a:spAutoFit/>
          </a:bodyPr>
          <a:lstStyle/>
          <a:p>
            <a:pPr algn="ctr" fontAlgn="base"/>
            <a:r>
              <a:rPr lang="en-US" sz="2800" b="1" i="0" dirty="0">
                <a:effectLst/>
                <a:latin typeface="Abadi" panose="020B0604020104020204" pitchFamily="34" charset="0"/>
              </a:rPr>
              <a:t>Let us talk peacefully with each other.</a:t>
            </a:r>
          </a:p>
        </p:txBody>
      </p:sp>
      <p:sp>
        <p:nvSpPr>
          <p:cNvPr id="15" name="TextBox 14">
            <a:extLst>
              <a:ext uri="{FF2B5EF4-FFF2-40B4-BE49-F238E27FC236}">
                <a16:creationId xmlns:a16="http://schemas.microsoft.com/office/drawing/2014/main" id="{D672CF1E-A6C3-D228-E36E-9CE1334F3199}"/>
              </a:ext>
            </a:extLst>
          </p:cNvPr>
          <p:cNvSpPr txBox="1"/>
          <p:nvPr/>
        </p:nvSpPr>
        <p:spPr>
          <a:xfrm>
            <a:off x="990600" y="4800244"/>
            <a:ext cx="5304693" cy="523220"/>
          </a:xfrm>
          <a:prstGeom prst="rect">
            <a:avLst/>
          </a:prstGeom>
          <a:solidFill>
            <a:srgbClr val="C7A561"/>
          </a:solidFill>
        </p:spPr>
        <p:txBody>
          <a:bodyPr wrap="square">
            <a:spAutoFit/>
          </a:bodyPr>
          <a:lstStyle/>
          <a:p>
            <a:pPr algn="ctr" fontAlgn="base"/>
            <a:r>
              <a:rPr lang="en-US" sz="2800" b="1" i="0" dirty="0">
                <a:effectLst/>
                <a:latin typeface="Abadi" panose="020B0604020104020204" pitchFamily="34" charset="0"/>
              </a:rPr>
              <a:t>Let the love of God fill our hearts.</a:t>
            </a:r>
          </a:p>
        </p:txBody>
      </p:sp>
      <p:sp>
        <p:nvSpPr>
          <p:cNvPr id="17" name="TextBox 16">
            <a:extLst>
              <a:ext uri="{FF2B5EF4-FFF2-40B4-BE49-F238E27FC236}">
                <a16:creationId xmlns:a16="http://schemas.microsoft.com/office/drawing/2014/main" id="{D994711E-C153-1BC4-FAA8-BCD50B47A902}"/>
              </a:ext>
            </a:extLst>
          </p:cNvPr>
          <p:cNvSpPr txBox="1"/>
          <p:nvPr/>
        </p:nvSpPr>
        <p:spPr>
          <a:xfrm>
            <a:off x="0" y="6467434"/>
            <a:ext cx="4360984" cy="369332"/>
          </a:xfrm>
          <a:prstGeom prst="rect">
            <a:avLst/>
          </a:prstGeom>
          <a:noFill/>
        </p:spPr>
        <p:txBody>
          <a:bodyPr wrap="square">
            <a:spAutoFit/>
          </a:bodyPr>
          <a:lstStyle/>
          <a:p>
            <a:r>
              <a:rPr lang="en-US" sz="1800" b="1" i="0" dirty="0">
                <a:solidFill>
                  <a:srgbClr val="000000"/>
                </a:solidFill>
                <a:effectLst/>
                <a:latin typeface="Abadi" panose="020B0604020104020204" pitchFamily="34" charset="0"/>
              </a:rPr>
              <a:t>John 8:7 </a:t>
            </a:r>
            <a:r>
              <a:rPr lang="en-US" sz="1800" b="1" i="0" dirty="0">
                <a:effectLst/>
                <a:latin typeface="Abadi" panose="020B0604020104020204" pitchFamily="34" charset="0"/>
              </a:rPr>
              <a:t>Galatians 6:10</a:t>
            </a:r>
            <a:endParaRPr lang="en-US" dirty="0"/>
          </a:p>
        </p:txBody>
      </p:sp>
      <p:sp>
        <p:nvSpPr>
          <p:cNvPr id="19" name="TextBox 18">
            <a:extLst>
              <a:ext uri="{FF2B5EF4-FFF2-40B4-BE49-F238E27FC236}">
                <a16:creationId xmlns:a16="http://schemas.microsoft.com/office/drawing/2014/main" id="{42262168-52AC-2612-F0E7-6C1AEEB8E059}"/>
              </a:ext>
            </a:extLst>
          </p:cNvPr>
          <p:cNvSpPr txBox="1"/>
          <p:nvPr/>
        </p:nvSpPr>
        <p:spPr>
          <a:xfrm>
            <a:off x="301870" y="205900"/>
            <a:ext cx="6166338" cy="1631216"/>
          </a:xfrm>
          <a:prstGeom prst="rect">
            <a:avLst/>
          </a:prstGeom>
          <a:solidFill>
            <a:srgbClr val="C7A561"/>
          </a:solidFill>
        </p:spPr>
        <p:txBody>
          <a:bodyPr wrap="square">
            <a:spAutoFit/>
          </a:bodyPr>
          <a:lstStyle/>
          <a:p>
            <a:r>
              <a:rPr lang="en-US" sz="2000" b="1" i="0" dirty="0">
                <a:solidFill>
                  <a:srgbClr val="000000"/>
                </a:solidFill>
                <a:effectLst/>
                <a:latin typeface="Abadi" panose="020B0604020104020204" pitchFamily="34" charset="0"/>
              </a:rPr>
              <a:t>In a world of accusations and unfriendliness, it is easy to gather and cast stones. But before we do so, let us remember the words of the One who is our Master and model: “He that is without sin among you, let him first cast a stone”. (2)</a:t>
            </a:r>
            <a:endParaRPr lang="en-US" sz="2000" b="1" dirty="0">
              <a:latin typeface="Abadi" panose="020B0604020104020204" pitchFamily="34" charset="0"/>
            </a:endParaRPr>
          </a:p>
        </p:txBody>
      </p:sp>
      <p:pic>
        <p:nvPicPr>
          <p:cNvPr id="21" name="Picture 20">
            <a:extLst>
              <a:ext uri="{FF2B5EF4-FFF2-40B4-BE49-F238E27FC236}">
                <a16:creationId xmlns:a16="http://schemas.microsoft.com/office/drawing/2014/main" id="{9F921FF4-FC55-A5D2-7796-AC0320B97E1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832657" y="184417"/>
            <a:ext cx="1157002" cy="1445091"/>
          </a:xfrm>
          <a:prstGeom prst="rect">
            <a:avLst/>
          </a:prstGeom>
        </p:spPr>
      </p:pic>
    </p:spTree>
    <p:extLst>
      <p:ext uri="{BB962C8B-B14F-4D97-AF65-F5344CB8AC3E}">
        <p14:creationId xmlns:p14="http://schemas.microsoft.com/office/powerpoint/2010/main" val="188510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6488668"/>
            <a:ext cx="1669181" cy="369332"/>
          </a:xfrm>
          <a:prstGeom prst="rect">
            <a:avLst/>
          </a:prstGeom>
        </p:spPr>
        <p:txBody>
          <a:bodyPr wrap="square">
            <a:spAutoFit/>
          </a:bodyPr>
          <a:lstStyle/>
          <a:p>
            <a:r>
              <a:rPr lang="en-US" dirty="0">
                <a:latin typeface="Georgia" panose="02040502050405020303" pitchFamily="18" charset="0"/>
              </a:rPr>
              <a:t>Luke 8:30-32</a:t>
            </a:r>
          </a:p>
        </p:txBody>
      </p:sp>
      <p:sp>
        <p:nvSpPr>
          <p:cNvPr id="11" name="Rectangle 10"/>
          <p:cNvSpPr/>
          <p:nvPr/>
        </p:nvSpPr>
        <p:spPr>
          <a:xfrm>
            <a:off x="11664291" y="6488668"/>
            <a:ext cx="598242" cy="369332"/>
          </a:xfrm>
          <a:prstGeom prst="rect">
            <a:avLst/>
          </a:prstGeom>
        </p:spPr>
        <p:txBody>
          <a:bodyPr wrap="none">
            <a:spAutoFit/>
          </a:bodyPr>
          <a:lstStyle/>
          <a:p>
            <a:pPr algn="ctr"/>
            <a:r>
              <a:rPr lang="en-US" dirty="0">
                <a:latin typeface="Georgia" panose="02040502050405020303" pitchFamily="18" charset="0"/>
              </a:rPr>
              <a:t>(10)</a:t>
            </a:r>
          </a:p>
        </p:txBody>
      </p:sp>
      <p:sp>
        <p:nvSpPr>
          <p:cNvPr id="4" name="Rectangle 3"/>
          <p:cNvSpPr/>
          <p:nvPr/>
        </p:nvSpPr>
        <p:spPr>
          <a:xfrm>
            <a:off x="556739" y="3886096"/>
            <a:ext cx="4896533" cy="2246769"/>
          </a:xfrm>
          <a:prstGeom prst="rect">
            <a:avLst/>
          </a:prstGeom>
          <a:solidFill>
            <a:schemeClr val="accent2">
              <a:lumMod val="40000"/>
              <a:lumOff val="60000"/>
            </a:schemeClr>
          </a:solidFill>
          <a:scene3d>
            <a:camera prst="orthographicFront"/>
            <a:lightRig rig="threePt" dir="t"/>
          </a:scene3d>
          <a:sp3d>
            <a:bevelT prst="angle"/>
          </a:sp3d>
        </p:spPr>
        <p:txBody>
          <a:bodyPr wrap="square">
            <a:spAutoFit/>
          </a:bodyPr>
          <a:lstStyle/>
          <a:p>
            <a:pPr fontAlgn="base"/>
            <a:r>
              <a:rPr lang="en-US" sz="2000" dirty="0">
                <a:solidFill>
                  <a:srgbClr val="333333"/>
                </a:solidFill>
              </a:rPr>
              <a:t>"The central core of the Father's plan of salvation is that to obtain these truths and the peace, happiness, security, and freedom these truths bring to their righteous adherents, we must draw upon a source of knowledge that lies above and beyond the reach of ordinary learning processes.</a:t>
            </a:r>
            <a:endParaRPr lang="en-US" sz="2000" b="0" i="0" dirty="0">
              <a:solidFill>
                <a:srgbClr val="333333"/>
              </a:solidFill>
              <a:effectLst/>
            </a:endParaRPr>
          </a:p>
        </p:txBody>
      </p:sp>
      <p:sp>
        <p:nvSpPr>
          <p:cNvPr id="6" name="Rectangle 5"/>
          <p:cNvSpPr/>
          <p:nvPr/>
        </p:nvSpPr>
        <p:spPr>
          <a:xfrm>
            <a:off x="3005005" y="271531"/>
            <a:ext cx="6096000" cy="1569660"/>
          </a:xfrm>
          <a:prstGeom prst="rect">
            <a:avLst/>
          </a:prstGeom>
          <a:solidFill>
            <a:schemeClr val="accent4">
              <a:lumMod val="40000"/>
              <a:lumOff val="60000"/>
            </a:schemeClr>
          </a:solidFill>
          <a:scene3d>
            <a:camera prst="orthographicFront"/>
            <a:lightRig rig="threePt" dir="t"/>
          </a:scene3d>
          <a:sp3d>
            <a:bevelT prst="angle"/>
          </a:sp3d>
        </p:spPr>
        <p:txBody>
          <a:bodyPr>
            <a:spAutoFit/>
          </a:bodyPr>
          <a:lstStyle/>
          <a:p>
            <a:pPr fontAlgn="base"/>
            <a:r>
              <a:rPr lang="en-US" sz="2400" dirty="0">
                <a:solidFill>
                  <a:srgbClr val="333333"/>
                </a:solidFill>
              </a:rPr>
              <a:t>The truths that can free us from our sins, guilt, false concepts, erroneous understanding, and unproductive habits and behavior are to be had only through the Holy Spirit. (10)</a:t>
            </a:r>
          </a:p>
        </p:txBody>
      </p:sp>
      <p:sp>
        <p:nvSpPr>
          <p:cNvPr id="12" name="Rectangle 11"/>
          <p:cNvSpPr/>
          <p:nvPr/>
        </p:nvSpPr>
        <p:spPr>
          <a:xfrm>
            <a:off x="7103163" y="3839416"/>
            <a:ext cx="4475938" cy="2246769"/>
          </a:xfrm>
          <a:prstGeom prst="rect">
            <a:avLst/>
          </a:prstGeom>
          <a:solidFill>
            <a:schemeClr val="accent3">
              <a:lumMod val="60000"/>
              <a:lumOff val="40000"/>
            </a:schemeClr>
          </a:solidFill>
          <a:scene3d>
            <a:camera prst="orthographicFront"/>
            <a:lightRig rig="threePt" dir="t"/>
          </a:scene3d>
          <a:sp3d>
            <a:bevelT prst="angle"/>
          </a:sp3d>
        </p:spPr>
        <p:txBody>
          <a:bodyPr wrap="square">
            <a:spAutoFit/>
          </a:bodyPr>
          <a:lstStyle/>
          <a:p>
            <a:pPr fontAlgn="base"/>
            <a:r>
              <a:rPr lang="en-US" sz="2000" dirty="0">
                <a:solidFill>
                  <a:srgbClr val="333333"/>
                </a:solidFill>
              </a:rPr>
              <a:t>"The road to this sure knowledge is a sincere and honest desire to obtain truth from God, seeking such truth through sustained prayer, through devoted study of God's scriptures, and through righteous, charitable behavior in our daily lives.“ </a:t>
            </a:r>
            <a:endParaRPr lang="en-US" sz="2000" b="0" i="0" dirty="0">
              <a:solidFill>
                <a:srgbClr val="333333"/>
              </a:solidFill>
              <a:effectLst/>
            </a:endParaRPr>
          </a:p>
        </p:txBody>
      </p:sp>
      <p:grpSp>
        <p:nvGrpSpPr>
          <p:cNvPr id="33793" name="Group 33792"/>
          <p:cNvGrpSpPr/>
          <p:nvPr/>
        </p:nvGrpSpPr>
        <p:grpSpPr>
          <a:xfrm>
            <a:off x="3694043" y="2153310"/>
            <a:ext cx="4353340" cy="1206957"/>
            <a:chOff x="4287075" y="2879662"/>
            <a:chExt cx="4353340" cy="1206957"/>
          </a:xfrm>
        </p:grpSpPr>
        <p:sp>
          <p:nvSpPr>
            <p:cNvPr id="78" name="Rounded Rectangle 77"/>
            <p:cNvSpPr/>
            <p:nvPr/>
          </p:nvSpPr>
          <p:spPr>
            <a:xfrm>
              <a:off x="4316892" y="2886289"/>
              <a:ext cx="4190998" cy="1024235"/>
            </a:xfrm>
            <a:prstGeom prst="roundRect">
              <a:avLst>
                <a:gd name="adj" fmla="val 9457"/>
              </a:avLst>
            </a:prstGeom>
            <a:solidFill>
              <a:srgbClr val="EDBA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792" name="Group 33791"/>
            <p:cNvGrpSpPr/>
            <p:nvPr/>
          </p:nvGrpSpPr>
          <p:grpSpPr>
            <a:xfrm>
              <a:off x="4287075" y="2879664"/>
              <a:ext cx="848139" cy="1200329"/>
              <a:chOff x="4306957" y="1951465"/>
              <a:chExt cx="848139" cy="1200329"/>
            </a:xfrm>
          </p:grpSpPr>
          <p:sp>
            <p:nvSpPr>
              <p:cNvPr id="62" name="Rectangle 61"/>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T</a:t>
                </a:r>
              </a:p>
            </p:txBody>
          </p:sp>
        </p:grpSp>
        <p:grpSp>
          <p:nvGrpSpPr>
            <p:cNvPr id="66" name="Group 65"/>
            <p:cNvGrpSpPr/>
            <p:nvPr/>
          </p:nvGrpSpPr>
          <p:grpSpPr>
            <a:xfrm>
              <a:off x="5148470" y="2879665"/>
              <a:ext cx="848139" cy="1200329"/>
              <a:chOff x="4306957" y="1951465"/>
              <a:chExt cx="848139" cy="1200329"/>
            </a:xfrm>
          </p:grpSpPr>
          <p:sp>
            <p:nvSpPr>
              <p:cNvPr id="67" name="Rectangle 66"/>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R</a:t>
                </a:r>
              </a:p>
            </p:txBody>
          </p:sp>
        </p:grpSp>
        <p:grpSp>
          <p:nvGrpSpPr>
            <p:cNvPr id="69" name="Group 68"/>
            <p:cNvGrpSpPr/>
            <p:nvPr/>
          </p:nvGrpSpPr>
          <p:grpSpPr>
            <a:xfrm>
              <a:off x="6016484" y="2879663"/>
              <a:ext cx="848139" cy="1200329"/>
              <a:chOff x="4306957" y="1951465"/>
              <a:chExt cx="848139" cy="1200329"/>
            </a:xfrm>
          </p:grpSpPr>
          <p:sp>
            <p:nvSpPr>
              <p:cNvPr id="70" name="Rectangle 69"/>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4359967" y="1951465"/>
                <a:ext cx="649357" cy="1200329"/>
              </a:xfrm>
              <a:prstGeom prst="rect">
                <a:avLst/>
              </a:prstGeom>
              <a:noFill/>
            </p:spPr>
            <p:txBody>
              <a:bodyPr wrap="square" rtlCol="0">
                <a:spAutoFit/>
              </a:bodyPr>
              <a:lstStyle/>
              <a:p>
                <a:r>
                  <a:rPr lang="en-US" sz="7200" dirty="0">
                    <a:solidFill>
                      <a:schemeClr val="bg1"/>
                    </a:solidFill>
                  </a:rPr>
                  <a:t>U</a:t>
                </a:r>
              </a:p>
            </p:txBody>
          </p:sp>
        </p:grpSp>
        <p:grpSp>
          <p:nvGrpSpPr>
            <p:cNvPr id="72" name="Group 71"/>
            <p:cNvGrpSpPr/>
            <p:nvPr/>
          </p:nvGrpSpPr>
          <p:grpSpPr>
            <a:xfrm>
              <a:off x="6904380" y="2886290"/>
              <a:ext cx="848139" cy="1200329"/>
              <a:chOff x="4306957" y="1951465"/>
              <a:chExt cx="848139" cy="1200329"/>
            </a:xfrm>
          </p:grpSpPr>
          <p:sp>
            <p:nvSpPr>
              <p:cNvPr id="73" name="Rectangle 72"/>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T</a:t>
                </a:r>
              </a:p>
            </p:txBody>
          </p:sp>
        </p:grpSp>
        <p:grpSp>
          <p:nvGrpSpPr>
            <p:cNvPr id="75" name="Group 74"/>
            <p:cNvGrpSpPr/>
            <p:nvPr/>
          </p:nvGrpSpPr>
          <p:grpSpPr>
            <a:xfrm>
              <a:off x="7792276" y="2879662"/>
              <a:ext cx="848139" cy="1200329"/>
              <a:chOff x="4306957" y="1951465"/>
              <a:chExt cx="848139" cy="1200329"/>
            </a:xfrm>
          </p:grpSpPr>
          <p:sp>
            <p:nvSpPr>
              <p:cNvPr id="76" name="Rectangle 75"/>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4373214" y="1951465"/>
                <a:ext cx="649357" cy="1200329"/>
              </a:xfrm>
              <a:prstGeom prst="rect">
                <a:avLst/>
              </a:prstGeom>
              <a:noFill/>
            </p:spPr>
            <p:txBody>
              <a:bodyPr wrap="square" rtlCol="0">
                <a:spAutoFit/>
              </a:bodyPr>
              <a:lstStyle/>
              <a:p>
                <a:r>
                  <a:rPr lang="en-US" sz="7200" dirty="0">
                    <a:solidFill>
                      <a:schemeClr val="bg1"/>
                    </a:solidFill>
                  </a:rPr>
                  <a:t>H</a:t>
                </a:r>
              </a:p>
            </p:txBody>
          </p:sp>
        </p:grpSp>
        <p:sp>
          <p:nvSpPr>
            <p:cNvPr id="7" name="Rounded Rectangle 6"/>
            <p:cNvSpPr/>
            <p:nvPr/>
          </p:nvSpPr>
          <p:spPr>
            <a:xfrm>
              <a:off x="4386474" y="3826421"/>
              <a:ext cx="4022030" cy="169047"/>
            </a:xfrm>
            <a:prstGeom prst="roundRect">
              <a:avLst>
                <a:gd name="adj" fmla="val 50000"/>
              </a:avLst>
            </a:prstGeom>
            <a:solidFill>
              <a:srgbClr val="EDBA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795" name="Picture 3379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12" y="169172"/>
            <a:ext cx="1104900" cy="1457325"/>
          </a:xfrm>
          <a:prstGeom prst="rect">
            <a:avLst/>
          </a:prstGeom>
        </p:spPr>
      </p:pic>
      <p:sp>
        <p:nvSpPr>
          <p:cNvPr id="33796" name="TextBox 33795"/>
          <p:cNvSpPr txBox="1"/>
          <p:nvPr/>
        </p:nvSpPr>
        <p:spPr>
          <a:xfrm>
            <a:off x="448362" y="398984"/>
            <a:ext cx="2001078" cy="1754326"/>
          </a:xfrm>
          <a:prstGeom prst="rect">
            <a:avLst/>
          </a:prstGeom>
          <a:noFill/>
        </p:spPr>
        <p:txBody>
          <a:bodyPr wrap="square" rtlCol="0">
            <a:spAutoFit/>
          </a:bodyPr>
          <a:lstStyle/>
          <a:p>
            <a:pPr algn="ctr"/>
            <a:r>
              <a:rPr lang="en-US" sz="3600" dirty="0"/>
              <a:t>Coming Up Next…</a:t>
            </a:r>
          </a:p>
        </p:txBody>
      </p:sp>
    </p:spTree>
    <p:extLst>
      <p:ext uri="{BB962C8B-B14F-4D97-AF65-F5344CB8AC3E}">
        <p14:creationId xmlns:p14="http://schemas.microsoft.com/office/powerpoint/2010/main" val="311660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Image result for sand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714" b="491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5355312"/>
          </a:xfrm>
          <a:prstGeom prst="rect">
            <a:avLst/>
          </a:prstGeom>
          <a:noFill/>
        </p:spPr>
        <p:txBody>
          <a:bodyPr wrap="square" rtlCol="0">
            <a:spAutoFit/>
          </a:bodyPr>
          <a:lstStyle/>
          <a:p>
            <a:r>
              <a:rPr lang="en-US" dirty="0"/>
              <a:t>Sources:</a:t>
            </a:r>
          </a:p>
          <a:p>
            <a:endParaRPr lang="en-US" dirty="0"/>
          </a:p>
          <a:p>
            <a:pPr marL="342900" indent="-342900">
              <a:buFontTx/>
              <a:buAutoNum type="arabicPeriod"/>
            </a:pPr>
            <a:r>
              <a:rPr lang="en-US" dirty="0"/>
              <a:t>New Testament Institute Student Manual Chapter 24</a:t>
            </a:r>
          </a:p>
          <a:p>
            <a:pPr marL="342900" indent="-342900">
              <a:buFontTx/>
              <a:buAutoNum type="arabicPeriod"/>
            </a:pPr>
            <a:r>
              <a:rPr lang="en-US" dirty="0"/>
              <a:t>President Dieter F. Uchtdorf </a:t>
            </a:r>
            <a:r>
              <a:rPr lang="en-US" i="1" dirty="0"/>
              <a:t>The Merciful Obtain Mercy </a:t>
            </a:r>
            <a:r>
              <a:rPr lang="en-US" dirty="0"/>
              <a:t>2012 April. Gen. Conf.  </a:t>
            </a:r>
          </a:p>
          <a:p>
            <a:pPr marL="342900" indent="-342900">
              <a:buFontTx/>
              <a:buAutoNum type="arabicPeriod"/>
            </a:pPr>
            <a:r>
              <a:rPr lang="en-US" dirty="0"/>
              <a:t>Elder Bruce R. McConkie </a:t>
            </a:r>
            <a:r>
              <a:rPr lang="en-US" i="1" dirty="0">
                <a:solidFill>
                  <a:srgbClr val="333333"/>
                </a:solidFill>
              </a:rPr>
              <a:t>Doctrinal New Testament Commentary,</a:t>
            </a:r>
            <a:r>
              <a:rPr lang="en-US" dirty="0">
                <a:solidFill>
                  <a:srgbClr val="333333"/>
                </a:solidFill>
              </a:rPr>
              <a:t> 3 vols. [1965–73], 1:450–51, (Truth) 456-57</a:t>
            </a:r>
          </a:p>
          <a:p>
            <a:pPr marL="342900" indent="-342900">
              <a:buFontTx/>
              <a:buAutoNum type="arabicPeriod"/>
            </a:pPr>
            <a:r>
              <a:rPr lang="en-US" dirty="0">
                <a:solidFill>
                  <a:srgbClr val="333333"/>
                </a:solidFill>
              </a:rPr>
              <a:t>Elder Orson Hyde </a:t>
            </a:r>
            <a:r>
              <a:rPr lang="en-US" dirty="0"/>
              <a:t>(</a:t>
            </a:r>
            <a:r>
              <a:rPr lang="en-US" i="1" dirty="0"/>
              <a:t>Journal of Discourses, </a:t>
            </a:r>
            <a:r>
              <a:rPr lang="en-US" dirty="0"/>
              <a:t>26 vols. [London: Latter-day Saints' Book Depot, 1854-1886], 7: 151.)</a:t>
            </a:r>
          </a:p>
          <a:p>
            <a:pPr marL="342900" indent="-342900">
              <a:buFontTx/>
              <a:buAutoNum type="arabicPeriod"/>
            </a:pPr>
            <a:r>
              <a:rPr lang="en-US" dirty="0"/>
              <a:t>(Robert J. Matthews, </a:t>
            </a:r>
            <a:r>
              <a:rPr lang="en-US" i="1" dirty="0"/>
              <a:t>Behold the Messiah </a:t>
            </a:r>
            <a:r>
              <a:rPr lang="en-US" dirty="0"/>
              <a:t>[Salt Lake City: </a:t>
            </a:r>
            <a:r>
              <a:rPr lang="en-US" dirty="0" err="1"/>
              <a:t>Bookcraft</a:t>
            </a:r>
            <a:r>
              <a:rPr lang="en-US" dirty="0"/>
              <a:t>, 1994], 197.)</a:t>
            </a:r>
          </a:p>
          <a:p>
            <a:pPr marL="342900" indent="-342900">
              <a:buFontTx/>
              <a:buAutoNum type="arabicPeriod"/>
            </a:pPr>
            <a:r>
              <a:rPr lang="en-US" dirty="0"/>
              <a:t>President Spencer W. Kimball (</a:t>
            </a:r>
            <a:r>
              <a:rPr lang="en-US" i="1" dirty="0"/>
              <a:t>The Miracle of Forgiveness</a:t>
            </a:r>
            <a:r>
              <a:rPr lang="en-US" dirty="0"/>
              <a:t> [1969], 165).</a:t>
            </a:r>
          </a:p>
          <a:p>
            <a:pPr marL="342900" indent="-342900">
              <a:buFontTx/>
              <a:buAutoNum type="arabicPeriod"/>
            </a:pPr>
            <a:r>
              <a:rPr lang="en-US" dirty="0"/>
              <a:t>Elder James E. </a:t>
            </a:r>
            <a:r>
              <a:rPr lang="en-US" dirty="0" err="1"/>
              <a:t>Talmage</a:t>
            </a:r>
            <a:r>
              <a:rPr lang="en-US" dirty="0"/>
              <a:t> </a:t>
            </a:r>
            <a:r>
              <a:rPr lang="en-US" i="1" dirty="0"/>
              <a:t>Jesus the Christ </a:t>
            </a:r>
            <a:r>
              <a:rPr lang="en-US" dirty="0"/>
              <a:t>p. 406</a:t>
            </a:r>
          </a:p>
          <a:p>
            <a:pPr marL="342900" indent="-342900">
              <a:buFontTx/>
              <a:buAutoNum type="arabicPeriod"/>
            </a:pPr>
            <a:r>
              <a:rPr lang="en-US" dirty="0"/>
              <a:t>Elder Russell M. Nelson </a:t>
            </a:r>
            <a:r>
              <a:rPr lang="en-US" i="1" dirty="0"/>
              <a:t>Thanks Be to God</a:t>
            </a:r>
            <a:r>
              <a:rPr lang="en-US" dirty="0"/>
              <a:t> April 2012 Gen. Conf. </a:t>
            </a:r>
          </a:p>
          <a:p>
            <a:pPr marL="342900" indent="-342900">
              <a:buFontTx/>
              <a:buAutoNum type="arabicPeriod"/>
            </a:pPr>
            <a:r>
              <a:rPr lang="en-US" dirty="0"/>
              <a:t>Elder Dallin H. Oaks (“The Light and Life of the World,”</a:t>
            </a:r>
            <a:r>
              <a:rPr lang="en-US" i="1" dirty="0"/>
              <a:t> Ensign,</a:t>
            </a:r>
            <a:r>
              <a:rPr lang="en-US" dirty="0"/>
              <a:t> Nov. 1987, 63–64).</a:t>
            </a:r>
          </a:p>
          <a:p>
            <a:pPr marL="342900" indent="-342900">
              <a:buFontTx/>
              <a:buAutoNum type="arabicPeriod"/>
            </a:pPr>
            <a:r>
              <a:rPr lang="en-US" dirty="0">
                <a:solidFill>
                  <a:srgbClr val="333333"/>
                </a:solidFill>
              </a:rPr>
              <a:t>Marion G. Romney ("Receiving and Applying Spiritual Truth," </a:t>
            </a:r>
            <a:r>
              <a:rPr lang="en-US" i="1" dirty="0">
                <a:solidFill>
                  <a:srgbClr val="333333"/>
                </a:solidFill>
              </a:rPr>
              <a:t>Ensign</a:t>
            </a:r>
            <a:r>
              <a:rPr lang="en-US" dirty="0">
                <a:solidFill>
                  <a:srgbClr val="333333"/>
                </a:solidFill>
              </a:rPr>
              <a:t>, Feb. 1984, 4)</a:t>
            </a:r>
          </a:p>
          <a:p>
            <a:pPr marL="342900" indent="-342900">
              <a:buFontTx/>
              <a:buAutoNum type="arabicPeriod"/>
            </a:pPr>
            <a:r>
              <a:rPr lang="en-US" dirty="0"/>
              <a:t>Elder Jeffrey R. Holland (“The Grandeur of God,”</a:t>
            </a:r>
            <a:r>
              <a:rPr lang="en-US" i="1" dirty="0"/>
              <a:t> Ensign</a:t>
            </a:r>
            <a:r>
              <a:rPr lang="en-US" dirty="0"/>
              <a:t> or </a:t>
            </a:r>
            <a:r>
              <a:rPr lang="en-US" i="1" dirty="0"/>
              <a:t>Liahona,</a:t>
            </a:r>
            <a:r>
              <a:rPr lang="en-US" dirty="0"/>
              <a:t> Nov. 2003, 70, 72).</a:t>
            </a:r>
          </a:p>
          <a:p>
            <a:pPr marL="342900" indent="-342900">
              <a:buFontTx/>
              <a:buAutoNum type="arabicPeriod"/>
            </a:pPr>
            <a:r>
              <a:rPr lang="en-US" dirty="0"/>
              <a:t>Amy A. Wright General Conference April 2022 Sunday Morning Session</a:t>
            </a:r>
          </a:p>
          <a:p>
            <a:pPr marL="342900" indent="-342900">
              <a:buFontTx/>
              <a:buAutoNum type="arabicPeriod"/>
            </a:pPr>
            <a:endParaRPr lang="en-US" dirty="0"/>
          </a:p>
          <a:p>
            <a:pPr marL="342900" indent="-342900">
              <a:buFontTx/>
              <a:buAutoNum type="arabicPeriod"/>
            </a:pPr>
            <a:endParaRPr lang="en-US" dirty="0">
              <a:solidFill>
                <a:srgbClr val="333333"/>
              </a:solidFill>
            </a:endParaRPr>
          </a:p>
          <a:p>
            <a:pPr marL="342900" indent="-342900">
              <a:buFontTx/>
              <a:buAutoNum type="arabicPeriod"/>
            </a:pPr>
            <a:endParaRPr lang="en-US" dirty="0"/>
          </a:p>
          <a:p>
            <a:pPr marL="342900" indent="-342900">
              <a:buFontTx/>
              <a:buAutoNum type="arabicPeriod"/>
            </a:pPr>
            <a:endParaRPr lang="en-US" dirty="0"/>
          </a:p>
          <a:p>
            <a:pPr marL="342900" indent="-342900">
              <a:buFontTx/>
              <a:buAutoNum type="arabicPeriod"/>
            </a:pPr>
            <a:endParaRPr lang="en-US" i="1" dirty="0"/>
          </a:p>
        </p:txBody>
      </p:sp>
      <p:sp>
        <p:nvSpPr>
          <p:cNvPr id="13" name="Footer Placeholder 14">
            <a:extLst>
              <a:ext uri="{FF2B5EF4-FFF2-40B4-BE49-F238E27FC236}">
                <a16:creationId xmlns:a16="http://schemas.microsoft.com/office/drawing/2014/main" id="{27093E8C-35D7-421A-BDC5-094B908D1944}"/>
              </a:ext>
            </a:extLst>
          </p:cNvPr>
          <p:cNvSpPr>
            <a:spLocks noGrp="1"/>
          </p:cNvSpPr>
          <p:nvPr/>
        </p:nvSpPr>
        <p:spPr>
          <a:xfrm>
            <a:off x="119847" y="648496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974293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025" y="1053551"/>
            <a:ext cx="11595653" cy="4154984"/>
          </a:xfrm>
          <a:prstGeom prst="rect">
            <a:avLst/>
          </a:prstGeom>
        </p:spPr>
        <p:txBody>
          <a:bodyPr wrap="square">
            <a:spAutoFit/>
          </a:bodyPr>
          <a:lstStyle/>
          <a:p>
            <a:pPr fontAlgn="base"/>
            <a:r>
              <a:rPr lang="en-US" sz="2400" dirty="0">
                <a:latin typeface="Georgia" panose="02040502050405020303" pitchFamily="18" charset="0"/>
              </a:rPr>
              <a:t>“Do you harbor a grudge against someone else?</a:t>
            </a:r>
          </a:p>
          <a:p>
            <a:pPr fontAlgn="base"/>
            <a:r>
              <a:rPr lang="en-US" sz="2400" dirty="0">
                <a:latin typeface="Georgia" panose="02040502050405020303" pitchFamily="18" charset="0"/>
              </a:rPr>
              <a:t>“Do you gossip, even when what you say may be true?</a:t>
            </a:r>
          </a:p>
          <a:p>
            <a:pPr fontAlgn="base"/>
            <a:r>
              <a:rPr lang="en-US" sz="2400" dirty="0">
                <a:latin typeface="Georgia" panose="02040502050405020303" pitchFamily="18" charset="0"/>
              </a:rPr>
              <a:t>“Do you exclude, push away, or punish others because of something they have done?</a:t>
            </a:r>
          </a:p>
          <a:p>
            <a:pPr fontAlgn="base"/>
            <a:r>
              <a:rPr lang="en-US" sz="2400" dirty="0">
                <a:latin typeface="Georgia" panose="02040502050405020303" pitchFamily="18" charset="0"/>
              </a:rPr>
              <a:t>“Do you secretly envy another?</a:t>
            </a:r>
          </a:p>
          <a:p>
            <a:pPr fontAlgn="base"/>
            <a:r>
              <a:rPr lang="en-US" sz="2400" dirty="0">
                <a:latin typeface="Georgia" panose="02040502050405020303" pitchFamily="18" charset="0"/>
              </a:rPr>
              <a:t>“Do you wish to cause harm to someone?</a:t>
            </a:r>
          </a:p>
          <a:p>
            <a:pPr fontAlgn="base"/>
            <a:r>
              <a:rPr lang="en-US" sz="2400" dirty="0">
                <a:latin typeface="Georgia" panose="02040502050405020303" pitchFamily="18" charset="0"/>
              </a:rPr>
              <a:t>“If you answered yes to any of these questions, you may want to apply the two-word sermon from earlier: stop it!</a:t>
            </a:r>
          </a:p>
          <a:p>
            <a:pPr fontAlgn="base"/>
            <a:r>
              <a:rPr lang="en-US" sz="2400" dirty="0">
                <a:latin typeface="Georgia" panose="02040502050405020303" pitchFamily="18" charset="0"/>
              </a:rPr>
              <a:t>“In a world of accusations and unfriendliness, it is easy to gather and cast stones. But before we do so, let us remember the words of the One who is our Master and model: ‘He that is without sin among you, let him first cast a stone.’</a:t>
            </a:r>
          </a:p>
          <a:p>
            <a:pPr fontAlgn="base"/>
            <a:r>
              <a:rPr lang="en-US" sz="2400" dirty="0">
                <a:latin typeface="Georgia" panose="02040502050405020303" pitchFamily="18" charset="0"/>
              </a:rPr>
              <a:t>“Brothers and sisters, let us put down our stones.” </a:t>
            </a:r>
          </a:p>
        </p:txBody>
      </p:sp>
      <p:sp>
        <p:nvSpPr>
          <p:cNvPr id="3" name="TextBox 2"/>
          <p:cNvSpPr txBox="1"/>
          <p:nvPr/>
        </p:nvSpPr>
        <p:spPr>
          <a:xfrm>
            <a:off x="4591878" y="157452"/>
            <a:ext cx="5695156" cy="707886"/>
          </a:xfrm>
          <a:prstGeom prst="rect">
            <a:avLst/>
          </a:prstGeom>
          <a:noFill/>
        </p:spPr>
        <p:txBody>
          <a:bodyPr wrap="square" rtlCol="0">
            <a:spAutoFit/>
          </a:bodyPr>
          <a:lstStyle/>
          <a:p>
            <a:r>
              <a:rPr lang="en-US" sz="4000" dirty="0">
                <a:latin typeface="Georgia" panose="02040502050405020303" pitchFamily="18" charset="0"/>
              </a:rPr>
              <a:t>The Self Test</a:t>
            </a:r>
          </a:p>
        </p:txBody>
      </p:sp>
      <p:sp>
        <p:nvSpPr>
          <p:cNvPr id="4" name="Rectangle 3"/>
          <p:cNvSpPr/>
          <p:nvPr/>
        </p:nvSpPr>
        <p:spPr>
          <a:xfrm>
            <a:off x="0" y="6081596"/>
            <a:ext cx="9183757" cy="646331"/>
          </a:xfrm>
          <a:prstGeom prst="rect">
            <a:avLst/>
          </a:prstGeom>
        </p:spPr>
        <p:txBody>
          <a:bodyPr wrap="square">
            <a:spAutoFit/>
          </a:bodyPr>
          <a:lstStyle/>
          <a:p>
            <a:pPr fontAlgn="base"/>
            <a:r>
              <a:rPr lang="en-US" dirty="0">
                <a:latin typeface="Georgia" panose="02040502050405020303" pitchFamily="18" charset="0"/>
              </a:rPr>
              <a:t>President Dieter F. Uchtdorf (“The Merciful Obtain Mercy,” </a:t>
            </a:r>
          </a:p>
          <a:p>
            <a:pPr fontAlgn="base"/>
            <a:r>
              <a:rPr lang="en-US" i="1" dirty="0">
                <a:latin typeface="Georgia" panose="02040502050405020303" pitchFamily="18" charset="0"/>
              </a:rPr>
              <a:t> Ensign</a:t>
            </a:r>
            <a:r>
              <a:rPr lang="en-US" dirty="0">
                <a:latin typeface="Georgia" panose="02040502050405020303" pitchFamily="18" charset="0"/>
              </a:rPr>
              <a:t> or </a:t>
            </a:r>
            <a:r>
              <a:rPr lang="en-US" i="1" dirty="0">
                <a:latin typeface="Georgia" panose="02040502050405020303" pitchFamily="18" charset="0"/>
              </a:rPr>
              <a:t>Liahona,</a:t>
            </a:r>
            <a:r>
              <a:rPr lang="en-US" dirty="0">
                <a:latin typeface="Georgia" panose="02040502050405020303" pitchFamily="18" charset="0"/>
              </a:rPr>
              <a:t> May 2012, 76).</a:t>
            </a:r>
          </a:p>
        </p:txBody>
      </p:sp>
    </p:spTree>
    <p:extLst>
      <p:ext uri="{BB962C8B-B14F-4D97-AF65-F5344CB8AC3E}">
        <p14:creationId xmlns:p14="http://schemas.microsoft.com/office/powerpoint/2010/main" val="3463750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1031904"/>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Woman Taken in Adultery (Casting</a:t>
                      </a:r>
                      <a:r>
                        <a:rPr lang="en-US" sz="1200" baseline="0" dirty="0"/>
                        <a:t> the 1</a:t>
                      </a:r>
                      <a:r>
                        <a:rPr lang="en-US" sz="1200" baseline="30000" dirty="0"/>
                        <a:t>st</a:t>
                      </a:r>
                      <a:r>
                        <a:rPr lang="en-US" sz="1200" baseline="0" dirty="0"/>
                        <a:t> Stone)</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8:1-11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Jesus Testifies of Himself</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8:12-30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6" name="Rectangle 5"/>
          <p:cNvSpPr/>
          <p:nvPr/>
        </p:nvSpPr>
        <p:spPr>
          <a:xfrm>
            <a:off x="1" y="1338008"/>
            <a:ext cx="4654062" cy="5447645"/>
          </a:xfrm>
          <a:prstGeom prst="rect">
            <a:avLst/>
          </a:prstGeom>
          <a:ln>
            <a:solidFill>
              <a:schemeClr val="tx1"/>
            </a:solidFill>
          </a:ln>
        </p:spPr>
        <p:txBody>
          <a:bodyPr wrap="square">
            <a:spAutoFit/>
          </a:bodyPr>
          <a:lstStyle/>
          <a:p>
            <a:r>
              <a:rPr lang="en-US" sz="1200" b="1" dirty="0"/>
              <a:t>Adultery, the Law of Moses: John 8:5:</a:t>
            </a:r>
          </a:p>
          <a:p>
            <a:r>
              <a:rPr lang="en-US" sz="1200" dirty="0"/>
              <a:t>It wasn't Moses who had commanded the stoning of adulterers; it was Jehovah. The words, 'the adulterer and the adulteress shall surely be put to death' (Lev. 20:10), came from Jesus when he communed with Moses and gave him the law (3 Ne. 15:5). Ironically, Christ is tempted to conform to the very law he gave to a previous generation. gospeldoctrine.com</a:t>
            </a:r>
          </a:p>
          <a:p>
            <a:endParaRPr lang="en-US" sz="1200" dirty="0"/>
          </a:p>
          <a:p>
            <a:pPr fontAlgn="base"/>
            <a:r>
              <a:rPr lang="en-US" sz="1200" dirty="0"/>
              <a:t>At one time, when Israel was ruled by a righteous judge, i.e. Moses, when the Lord was trying to teach the people the difference between the holy and unholy (Lev. 10:10), and when deviance from the law could not be tolerated, Jehovah commanded that adulterers be put to death. </a:t>
            </a:r>
          </a:p>
          <a:p>
            <a:pPr fontAlgn="base"/>
            <a:endParaRPr lang="en-US" sz="1200" dirty="0"/>
          </a:p>
          <a:p>
            <a:pPr fontAlgn="base"/>
            <a:r>
              <a:rPr lang="en-US" sz="1200" dirty="0"/>
              <a:t>In the meridian of time, when Israel was ruled by wicked men, when the tempters motivation was not holiness but wickedness, when </a:t>
            </a:r>
            <a:r>
              <a:rPr lang="en-US" sz="1200" b="1" dirty="0"/>
              <a:t>Christ's mission was a mission of mercy and not judgment </a:t>
            </a:r>
            <a:r>
              <a:rPr lang="en-US" sz="1200" dirty="0"/>
              <a:t>(Jn. 3:17), the Lord's answer condemned the scribes and Pharisees, not the woman. And he did so without nullifying the law he had previously given. Christ knew that the woman's accusers were guilty of the very same crime (see Matt 12:38-39), they just hadn't been caught 'in the very act' (v. 4).</a:t>
            </a:r>
          </a:p>
          <a:p>
            <a:pPr fontAlgn="base"/>
            <a:endParaRPr lang="en-US" sz="1200" dirty="0"/>
          </a:p>
          <a:p>
            <a:pPr fontAlgn="base"/>
            <a:endParaRPr lang="en-US" sz="1200" dirty="0"/>
          </a:p>
          <a:p>
            <a:pPr fontAlgn="base"/>
            <a:r>
              <a:rPr lang="en-US" sz="1200" dirty="0"/>
              <a:t>"Jesus, who knows the hearts of every person, knows the hearts of those Pharisees...When they continue to press him for an opinion, he says: 'He that is without sin among you, let him first cast a stone at her' (John 8:7), and he writes again on the ground. The Pharisees, each convicted by his own conscience, leave one by one.</a:t>
            </a:r>
          </a:p>
          <a:p>
            <a:pPr fontAlgn="base"/>
            <a:r>
              <a:rPr lang="en-US" sz="1200" dirty="0"/>
              <a:t>(Robert J. Matthews, </a:t>
            </a:r>
            <a:r>
              <a:rPr lang="en-US" sz="1200" i="1" dirty="0"/>
              <a:t>Behold the Messiah </a:t>
            </a:r>
            <a:r>
              <a:rPr lang="en-US" sz="1200" dirty="0"/>
              <a:t>[Salt Lake City: </a:t>
            </a:r>
            <a:r>
              <a:rPr lang="en-US" sz="1200" dirty="0" err="1"/>
              <a:t>Bookcraft</a:t>
            </a:r>
            <a:r>
              <a:rPr lang="en-US" sz="1200" dirty="0"/>
              <a:t>, 1994], 197.)</a:t>
            </a:r>
          </a:p>
        </p:txBody>
      </p:sp>
      <p:sp>
        <p:nvSpPr>
          <p:cNvPr id="8" name="Rectangle 7"/>
          <p:cNvSpPr/>
          <p:nvPr/>
        </p:nvSpPr>
        <p:spPr>
          <a:xfrm>
            <a:off x="4654063" y="1338008"/>
            <a:ext cx="7537937" cy="1384995"/>
          </a:xfrm>
          <a:prstGeom prst="rect">
            <a:avLst/>
          </a:prstGeom>
          <a:ln>
            <a:solidFill>
              <a:schemeClr val="tx1"/>
            </a:solidFill>
          </a:ln>
        </p:spPr>
        <p:txBody>
          <a:bodyPr wrap="square">
            <a:spAutoFit/>
          </a:bodyPr>
          <a:lstStyle/>
          <a:p>
            <a:r>
              <a:rPr lang="en-US" sz="1200" b="1" dirty="0"/>
              <a:t>The Lord Gives Us Time to Repent John 8:15:</a:t>
            </a:r>
          </a:p>
          <a:p>
            <a:r>
              <a:rPr lang="en-US" sz="1200" dirty="0"/>
              <a:t>Elder Oaks further explained that Jesus did not condone the woman’s sin, but He was allowing her time to repent and acknowledging that her final judgment would come later: “The Lord obviously did not justify the woman’s sin. He simply told her that He did not condemn her—that is, He would not pass final judgment on her at that time. This interpretation is confirmed by what He then said to the Pharisees: ‘Ye judge after the flesh; I judge no man’ (John 8:15). The woman taken in adultery was granted time to repent, time that would have been denied by those who wanted to stone her” (“‘Judge Not’ and Judging,”</a:t>
            </a:r>
            <a:r>
              <a:rPr lang="en-US" sz="1200" i="1" dirty="0"/>
              <a:t> Ensign, </a:t>
            </a:r>
            <a:r>
              <a:rPr lang="en-US" sz="1200" dirty="0"/>
              <a:t>Aug. 1999, 8).</a:t>
            </a:r>
          </a:p>
        </p:txBody>
      </p:sp>
      <p:sp>
        <p:nvSpPr>
          <p:cNvPr id="9" name="Rectangle 8"/>
          <p:cNvSpPr/>
          <p:nvPr/>
        </p:nvSpPr>
        <p:spPr>
          <a:xfrm>
            <a:off x="4654063" y="2739469"/>
            <a:ext cx="7537936" cy="276999"/>
          </a:xfrm>
          <a:prstGeom prst="rect">
            <a:avLst/>
          </a:prstGeom>
          <a:ln>
            <a:solidFill>
              <a:schemeClr val="tx1"/>
            </a:solidFill>
          </a:ln>
        </p:spPr>
        <p:txBody>
          <a:bodyPr wrap="square">
            <a:spAutoFit/>
          </a:bodyPr>
          <a:lstStyle/>
          <a:p>
            <a:r>
              <a:rPr lang="en-US" sz="1200" b="1" dirty="0" err="1"/>
              <a:t>Yongsung</a:t>
            </a:r>
            <a:r>
              <a:rPr lang="en-US" sz="1200" b="1" dirty="0"/>
              <a:t> Kim </a:t>
            </a:r>
            <a:r>
              <a:rPr lang="en-US" sz="1200" dirty="0"/>
              <a:t>is a Korean painter working in oil on canvas and with computer. </a:t>
            </a:r>
          </a:p>
        </p:txBody>
      </p:sp>
      <p:sp>
        <p:nvSpPr>
          <p:cNvPr id="3" name="TextBox 2">
            <a:extLst>
              <a:ext uri="{FF2B5EF4-FFF2-40B4-BE49-F238E27FC236}">
                <a16:creationId xmlns:a16="http://schemas.microsoft.com/office/drawing/2014/main" id="{FA6D1043-8402-2F1E-59C2-556B9CC43912}"/>
              </a:ext>
            </a:extLst>
          </p:cNvPr>
          <p:cNvSpPr txBox="1"/>
          <p:nvPr/>
        </p:nvSpPr>
        <p:spPr>
          <a:xfrm>
            <a:off x="4654063" y="3032934"/>
            <a:ext cx="7537936" cy="1600438"/>
          </a:xfrm>
          <a:prstGeom prst="rect">
            <a:avLst/>
          </a:prstGeom>
          <a:noFill/>
          <a:ln>
            <a:solidFill>
              <a:schemeClr val="tx1"/>
            </a:solidFill>
          </a:ln>
        </p:spPr>
        <p:txBody>
          <a:bodyPr wrap="square">
            <a:spAutoFit/>
          </a:bodyPr>
          <a:lstStyle/>
          <a:p>
            <a:pPr algn="l" fontAlgn="base"/>
            <a:r>
              <a:rPr lang="en-US" sz="1400" b="1" i="0" dirty="0">
                <a:solidFill>
                  <a:srgbClr val="000000"/>
                </a:solidFill>
                <a:effectLst/>
              </a:rPr>
              <a:t>Adultery:</a:t>
            </a:r>
          </a:p>
          <a:p>
            <a:pPr algn="l" fontAlgn="base"/>
            <a:r>
              <a:rPr lang="en-US" sz="1400" b="0" i="0" dirty="0">
                <a:solidFill>
                  <a:srgbClr val="000000"/>
                </a:solidFill>
                <a:effectLst/>
              </a:rPr>
              <a:t>Surely, the Savior did not condone adultery. But He also did not condemn the woman. He encouraged her to reform her life. She was motivated to change because of His compassion and mercy. The Joseph Smith Translation of the Bible attests to her resultant discipleship: “And the woman glorified God from that hour, and believed on his name” [Joseph Smith Translation, John 8:11 (in </a:t>
            </a:r>
            <a:r>
              <a:rPr lang="en-US" sz="1400" b="0" i="0" u="none" strike="noStrike" dirty="0">
                <a:solidFill>
                  <a:srgbClr val="000000"/>
                </a:solidFill>
                <a:effectLst/>
              </a:rPr>
              <a:t>John 8:11</a:t>
            </a:r>
            <a:r>
              <a:rPr lang="en-US" sz="1400" b="0" i="0" dirty="0">
                <a:solidFill>
                  <a:srgbClr val="000000"/>
                </a:solidFill>
                <a:effectLst/>
              </a:rPr>
              <a:t>, footnote </a:t>
            </a:r>
            <a:r>
              <a:rPr lang="en-US" sz="1400" b="0" i="1" dirty="0">
                <a:solidFill>
                  <a:srgbClr val="000000"/>
                </a:solidFill>
                <a:effectLst/>
              </a:rPr>
              <a:t>c</a:t>
            </a:r>
            <a:r>
              <a:rPr lang="en-US" sz="1400" b="0" i="0" dirty="0">
                <a:solidFill>
                  <a:srgbClr val="000000"/>
                </a:solidFill>
                <a:effectLst/>
              </a:rPr>
              <a:t>)].</a:t>
            </a:r>
          </a:p>
          <a:p>
            <a:pPr algn="l" fontAlgn="base"/>
            <a:r>
              <a:rPr lang="en-US" sz="1400" b="0" i="0" dirty="0">
                <a:solidFill>
                  <a:srgbClr val="000000"/>
                </a:solidFill>
                <a:effectLst/>
              </a:rPr>
              <a:t>(Dale G. </a:t>
            </a:r>
            <a:r>
              <a:rPr lang="en-US" sz="1400" b="0" i="0" dirty="0" err="1">
                <a:solidFill>
                  <a:srgbClr val="000000"/>
                </a:solidFill>
                <a:effectLst/>
              </a:rPr>
              <a:t>Renlund</a:t>
            </a:r>
            <a:r>
              <a:rPr lang="en-US" sz="1400" b="0" i="0" dirty="0">
                <a:solidFill>
                  <a:srgbClr val="000000"/>
                </a:solidFill>
                <a:effectLst/>
              </a:rPr>
              <a:t>, “</a:t>
            </a:r>
            <a:r>
              <a:rPr lang="en-US" sz="1400" b="0" i="0" u="none" strike="noStrike" dirty="0">
                <a:solidFill>
                  <a:srgbClr val="000000"/>
                </a:solidFill>
                <a:effectLst/>
              </a:rPr>
              <a:t>Our Good Shepherd</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or </a:t>
            </a:r>
            <a:r>
              <a:rPr lang="en-US" sz="1400" b="0" i="1" dirty="0">
                <a:solidFill>
                  <a:srgbClr val="000000"/>
                </a:solidFill>
                <a:effectLst/>
              </a:rPr>
              <a:t>Liahona</a:t>
            </a:r>
            <a:r>
              <a:rPr lang="en-US" sz="1400" b="0" i="0" dirty="0">
                <a:solidFill>
                  <a:srgbClr val="000000"/>
                </a:solidFill>
                <a:effectLst/>
              </a:rPr>
              <a:t>, May 2017, 30)</a:t>
            </a:r>
          </a:p>
        </p:txBody>
      </p:sp>
      <p:sp>
        <p:nvSpPr>
          <p:cNvPr id="5" name="TextBox 4">
            <a:extLst>
              <a:ext uri="{FF2B5EF4-FFF2-40B4-BE49-F238E27FC236}">
                <a16:creationId xmlns:a16="http://schemas.microsoft.com/office/drawing/2014/main" id="{94D37378-BEA6-CDB9-ABF9-E38CAE05E85E}"/>
              </a:ext>
            </a:extLst>
          </p:cNvPr>
          <p:cNvSpPr txBox="1"/>
          <p:nvPr/>
        </p:nvSpPr>
        <p:spPr>
          <a:xfrm>
            <a:off x="4654062" y="4649838"/>
            <a:ext cx="7537935" cy="2031325"/>
          </a:xfrm>
          <a:prstGeom prst="rect">
            <a:avLst/>
          </a:prstGeom>
          <a:noFill/>
          <a:ln>
            <a:solidFill>
              <a:schemeClr val="tx1"/>
            </a:solidFill>
          </a:ln>
        </p:spPr>
        <p:txBody>
          <a:bodyPr wrap="square">
            <a:spAutoFit/>
          </a:bodyPr>
          <a:lstStyle/>
          <a:p>
            <a:pPr algn="l" fontAlgn="base"/>
            <a:r>
              <a:rPr lang="en-US" sz="1400" b="0" i="0" dirty="0">
                <a:solidFill>
                  <a:srgbClr val="000000"/>
                </a:solidFill>
                <a:effectLst/>
              </a:rPr>
              <a:t>While we are grateful for second chances following mistakes, or failures of the mind, we stand all amazed at the Savior’s grace in giving us second chances in overcoming sin, or failures of the heart.</a:t>
            </a:r>
          </a:p>
          <a:p>
            <a:pPr algn="l" fontAlgn="base"/>
            <a:r>
              <a:rPr lang="en-US" sz="1400" b="0" i="0" dirty="0">
                <a:solidFill>
                  <a:srgbClr val="000000"/>
                </a:solidFill>
                <a:effectLst/>
              </a:rPr>
              <a:t>No one is more on our side than the Savior. … To become like Him will require countless </a:t>
            </a:r>
            <a:r>
              <a:rPr lang="en-US" sz="1400" b="0" i="1" dirty="0">
                <a:solidFill>
                  <a:srgbClr val="000000"/>
                </a:solidFill>
                <a:effectLst/>
              </a:rPr>
              <a:t>second chances</a:t>
            </a:r>
            <a:r>
              <a:rPr lang="en-US" sz="1400" b="0" i="0" dirty="0">
                <a:solidFill>
                  <a:srgbClr val="000000"/>
                </a:solidFill>
                <a:effectLst/>
              </a:rPr>
              <a:t> in our day-to-day struggles with the natural man, such as controlling appetites, learning patience and forgiveness, overcoming slothfulness, and avoiding sins of omission, just to name a few. …</a:t>
            </a:r>
          </a:p>
          <a:p>
            <a:pPr algn="l" fontAlgn="base"/>
            <a:r>
              <a:rPr lang="en-US" sz="1400" b="0" i="0" dirty="0">
                <a:solidFill>
                  <a:srgbClr val="000000"/>
                </a:solidFill>
                <a:effectLst/>
              </a:rPr>
              <a:t>I am eternally grateful for the loving-kindness, patience, and long-suffering of Heavenly Parents and the Savior, who allow us countless second chances on our journey back to Their presence.</a:t>
            </a:r>
          </a:p>
          <a:p>
            <a:pPr algn="l" fontAlgn="base"/>
            <a:r>
              <a:rPr lang="en-US" sz="1400" b="0" i="0" dirty="0">
                <a:solidFill>
                  <a:srgbClr val="000000"/>
                </a:solidFill>
                <a:effectLst/>
              </a:rPr>
              <a:t>(Lynn G. Robbins, “</a:t>
            </a:r>
            <a:r>
              <a:rPr lang="en-US" sz="1400" b="0" i="0" u="none" strike="noStrike" dirty="0">
                <a:solidFill>
                  <a:srgbClr val="000000"/>
                </a:solidFill>
                <a:effectLst/>
              </a:rPr>
              <a:t>Until Seventy Times Seven</a:t>
            </a:r>
            <a:r>
              <a:rPr lang="en-US" sz="1400" b="0" i="0" dirty="0">
                <a:solidFill>
                  <a:srgbClr val="000000"/>
                </a:solidFill>
                <a:effectLst/>
              </a:rPr>
              <a:t>,” </a:t>
            </a:r>
            <a:r>
              <a:rPr lang="en-US" sz="1400" b="0" i="1" dirty="0">
                <a:solidFill>
                  <a:srgbClr val="000000"/>
                </a:solidFill>
                <a:effectLst/>
              </a:rPr>
              <a:t>Ensign</a:t>
            </a:r>
            <a:r>
              <a:rPr lang="en-US" sz="1400" b="0" i="0" dirty="0">
                <a:solidFill>
                  <a:srgbClr val="000000"/>
                </a:solidFill>
                <a:effectLst/>
              </a:rPr>
              <a:t> or </a:t>
            </a:r>
            <a:r>
              <a:rPr lang="en-US" sz="1400" b="0" i="1" dirty="0">
                <a:solidFill>
                  <a:srgbClr val="000000"/>
                </a:solidFill>
                <a:effectLst/>
              </a:rPr>
              <a:t>Liahona</a:t>
            </a:r>
            <a:r>
              <a:rPr lang="en-US" sz="1400" b="0" i="0" dirty="0">
                <a:solidFill>
                  <a:srgbClr val="000000"/>
                </a:solidFill>
                <a:effectLst/>
              </a:rPr>
              <a:t>, May 2018, 22–23)</a:t>
            </a:r>
          </a:p>
        </p:txBody>
      </p:sp>
    </p:spTree>
    <p:extLst>
      <p:ext uri="{BB962C8B-B14F-4D97-AF65-F5344CB8AC3E}">
        <p14:creationId xmlns:p14="http://schemas.microsoft.com/office/powerpoint/2010/main" val="3573528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09252" y="0"/>
            <a:ext cx="6096000" cy="1200329"/>
          </a:xfrm>
          <a:prstGeom prst="rect">
            <a:avLst/>
          </a:prstGeom>
          <a:ln>
            <a:solidFill>
              <a:schemeClr val="tx1"/>
            </a:solidFill>
          </a:ln>
        </p:spPr>
        <p:txBody>
          <a:bodyPr>
            <a:spAutoFit/>
          </a:bodyPr>
          <a:lstStyle/>
          <a:p>
            <a:r>
              <a:rPr lang="en-US" sz="1200" dirty="0"/>
              <a:t>Freedom:</a:t>
            </a:r>
          </a:p>
          <a:p>
            <a:r>
              <a:rPr lang="en-US" sz="1200" dirty="0"/>
              <a:t>"Freedom is based on truth, and no man is completely free as long as any part of his belief is based on error, for the chains of error bind his mind. This is why it is so important for us to learn all the truth we can from all the sources we can. We need particularly to search the scriptures, for in them are the words which, if accepted and lived, will lead us to eternal life.“ N. Eldon Tanner  ("Ye Shall Know the Truth,“ </a:t>
            </a:r>
            <a:r>
              <a:rPr lang="en-US" sz="1200" i="1" dirty="0"/>
              <a:t>Ensign</a:t>
            </a:r>
            <a:r>
              <a:rPr lang="en-US" sz="1200" dirty="0"/>
              <a:t>, May 1978, 14)</a:t>
            </a:r>
          </a:p>
        </p:txBody>
      </p:sp>
      <p:sp>
        <p:nvSpPr>
          <p:cNvPr id="6" name="Rectangle 5"/>
          <p:cNvSpPr/>
          <p:nvPr/>
        </p:nvSpPr>
        <p:spPr>
          <a:xfrm>
            <a:off x="13252" y="3416320"/>
            <a:ext cx="6096000" cy="2677656"/>
          </a:xfrm>
          <a:prstGeom prst="rect">
            <a:avLst/>
          </a:prstGeom>
          <a:ln>
            <a:solidFill>
              <a:schemeClr val="tx1"/>
            </a:solidFill>
          </a:ln>
        </p:spPr>
        <p:txBody>
          <a:bodyPr>
            <a:spAutoFit/>
          </a:bodyPr>
          <a:lstStyle/>
          <a:p>
            <a:r>
              <a:rPr lang="en-US" sz="1200" b="1" dirty="0"/>
              <a:t>Challenging the Lord John 8:18</a:t>
            </a:r>
          </a:p>
          <a:p>
            <a:r>
              <a:rPr lang="en-US" sz="1200" dirty="0"/>
              <a:t>The Pharisees challenged His testimony, declaring it of no worth because He bore record of Himself. Jesus admitted that He testified of Himself, but affirmed nevertheless that what He said was true, for He knew whereof He spoke, whence He came and whither He would go, while they spoke in ignorance. They thought, talked, and judged after the ways of men and the frailties of the flesh; He was not sitting in judgment, but should He choose to judge, then His judgment would be just, for He was guided by the Father who sent Him. Their law required the testimony of two witnesses for the legal determination of any question of fact; and Jesus cited Himself and His Father as witnesses in support of His affirmation. His opponents then asked with contemptuous or sarcastic intent, “Where is thy Father?” The reply was in lofty tone: “Ye neither know me, nor my Father: if ye had known me, ye should have known my Father also.” Enraged at their own discomfiture, the Pharisees would have seized Him, but found themselves impotent. “No man laid hands on him; for his hour was not yet come.” James E. </a:t>
            </a:r>
            <a:r>
              <a:rPr lang="en-US" sz="1200" dirty="0" err="1"/>
              <a:t>Talmage</a:t>
            </a:r>
            <a:r>
              <a:rPr lang="en-US" sz="1200" dirty="0"/>
              <a:t> </a:t>
            </a:r>
            <a:r>
              <a:rPr lang="en-US" sz="1200" i="1" dirty="0"/>
              <a:t>Jesus the Christ</a:t>
            </a:r>
            <a:endParaRPr lang="en-US" sz="1200" dirty="0"/>
          </a:p>
        </p:txBody>
      </p:sp>
      <p:sp>
        <p:nvSpPr>
          <p:cNvPr id="9" name="Rectangle 8"/>
          <p:cNvSpPr/>
          <p:nvPr/>
        </p:nvSpPr>
        <p:spPr>
          <a:xfrm>
            <a:off x="13252" y="0"/>
            <a:ext cx="6096000" cy="3416320"/>
          </a:xfrm>
          <a:prstGeom prst="rect">
            <a:avLst/>
          </a:prstGeom>
          <a:ln>
            <a:solidFill>
              <a:schemeClr val="tx1"/>
            </a:solidFill>
          </a:ln>
        </p:spPr>
        <p:txBody>
          <a:bodyPr>
            <a:spAutoFit/>
          </a:bodyPr>
          <a:lstStyle/>
          <a:p>
            <a:r>
              <a:rPr lang="en-US" sz="1200" b="1" dirty="0"/>
              <a:t>The Light John 8:12</a:t>
            </a:r>
          </a:p>
          <a:p>
            <a:r>
              <a:rPr lang="en-US" sz="1200" dirty="0"/>
              <a:t>"The light of life is divine light that permeates and radiates in the human soul and brings out the godlike qualities and attributes of godliness. The light of life is the gospel of Jesus Christ, the gospel of love. The light of life has within it the glorious promises from God of eternal life in his heavenly kingdom. The light of life will bring divine truth and happiness and peace into a troubled heart. The light of life brings divine light into the problems and troubles of this life and helps to turn life's problems into steppingstones to eternal progression and to developing a godlike character.</a:t>
            </a:r>
          </a:p>
          <a:p>
            <a:pPr fontAlgn="base"/>
            <a:r>
              <a:rPr lang="en-US" sz="1200" dirty="0"/>
              <a:t>"Jesus also said: '... light is come into the world, and men loved darkness rather than light, because their deeds were evil. For every one that doeth evil </a:t>
            </a:r>
            <a:r>
              <a:rPr lang="en-US" sz="1200" dirty="0" err="1"/>
              <a:t>hateth</a:t>
            </a:r>
            <a:r>
              <a:rPr lang="en-US" sz="1200" dirty="0"/>
              <a:t> the light, neither cometh to the light, lest his deeds should be reproved. But he that doeth truth cometh to the light, that his deeds may be made manifest, that they are wrought in God.' (John 3:19-21.)</a:t>
            </a:r>
          </a:p>
          <a:p>
            <a:pPr fontAlgn="base"/>
            <a:r>
              <a:rPr lang="en-US" sz="1200" dirty="0"/>
              <a:t>"To know God, you must walk in the light of life. To know God as a living child of God, we should know our relationship to him, our divine potential, and we should know that in knowing God there is great responsibility to respect and love and follow his counsel and his doctrines and his commandments and to grow as a child to become more godlike." </a:t>
            </a:r>
            <a:r>
              <a:rPr lang="en-US" sz="1200" b="1" dirty="0"/>
              <a:t>Bernard P. </a:t>
            </a:r>
            <a:r>
              <a:rPr lang="en-US" sz="1200" b="1" dirty="0" err="1"/>
              <a:t>Brockbank</a:t>
            </a:r>
            <a:r>
              <a:rPr lang="en-US" sz="1200" b="1" dirty="0"/>
              <a:t> </a:t>
            </a:r>
            <a:r>
              <a:rPr lang="en-US" sz="1200" dirty="0"/>
              <a:t>("Knowing God," </a:t>
            </a:r>
            <a:r>
              <a:rPr lang="en-US" sz="1200" i="1" dirty="0"/>
              <a:t>Ensign</a:t>
            </a:r>
            <a:r>
              <a:rPr lang="en-US" sz="1200" dirty="0"/>
              <a:t>, July 1972, 122)</a:t>
            </a:r>
          </a:p>
          <a:p>
            <a:endParaRPr lang="en-US" sz="1200" dirty="0"/>
          </a:p>
        </p:txBody>
      </p:sp>
      <p:sp>
        <p:nvSpPr>
          <p:cNvPr id="10" name="Rectangle 9"/>
          <p:cNvSpPr/>
          <p:nvPr/>
        </p:nvSpPr>
        <p:spPr>
          <a:xfrm>
            <a:off x="6096000" y="1200329"/>
            <a:ext cx="6096000" cy="1200329"/>
          </a:xfrm>
          <a:prstGeom prst="rect">
            <a:avLst/>
          </a:prstGeom>
          <a:ln>
            <a:solidFill>
              <a:schemeClr val="tx1"/>
            </a:solidFill>
          </a:ln>
        </p:spPr>
        <p:txBody>
          <a:bodyPr>
            <a:spAutoFit/>
          </a:bodyPr>
          <a:lstStyle/>
          <a:p>
            <a:r>
              <a:rPr lang="en-US" sz="1200" b="1" dirty="0"/>
              <a:t>Some Can Not Come John 8:22-24</a:t>
            </a:r>
          </a:p>
          <a:p>
            <a:r>
              <a:rPr lang="en-US" sz="1200" dirty="0"/>
              <a:t> While the Savior invites all to come unto Him and eventually be where He is, some will decline the invitation and “die in [their] sins” (John 8:21, 24)—meaning they will not repent and be made clean through the Atonement. The Savior’s statement “Whither I go, ye cannot come” (John 8:22) applies to those who understand the invitation and the opportunity to accept the Savior but decline. (1)</a:t>
            </a:r>
          </a:p>
        </p:txBody>
      </p:sp>
    </p:spTree>
    <p:extLst>
      <p:ext uri="{BB962C8B-B14F-4D97-AF65-F5344CB8AC3E}">
        <p14:creationId xmlns:p14="http://schemas.microsoft.com/office/powerpoint/2010/main" val="34966057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18E17D-2648-4FF1-B7D2-F100DCEE1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58174" y="3067139"/>
            <a:ext cx="12192000" cy="1015663"/>
          </a:xfrm>
          <a:prstGeom prst="rect">
            <a:avLst/>
          </a:prstGeom>
          <a:noFill/>
        </p:spPr>
        <p:txBody>
          <a:bodyPr wrap="square" rtlCol="0">
            <a:spAutoFit/>
          </a:bodyPr>
          <a:lstStyle/>
          <a:p>
            <a:pPr algn="ctr"/>
            <a:r>
              <a:rPr lang="en-US" sz="6000" dirty="0">
                <a:solidFill>
                  <a:schemeClr val="bg1"/>
                </a:solidFill>
                <a:latin typeface="Franklin Gothic Heavy" panose="020B0903020102020204" pitchFamily="34" charset="0"/>
              </a:rPr>
              <a:t>John 8:31-59</a:t>
            </a:r>
            <a:endParaRPr lang="en-US" sz="4400" dirty="0">
              <a:solidFill>
                <a:schemeClr val="bg1"/>
              </a:solidFill>
              <a:latin typeface="Franklin Gothic Heavy" panose="020B0903020102020204" pitchFamily="34" charset="0"/>
            </a:endParaRPr>
          </a:p>
        </p:txBody>
      </p:sp>
      <p:grpSp>
        <p:nvGrpSpPr>
          <p:cNvPr id="7" name="Group 6"/>
          <p:cNvGrpSpPr/>
          <p:nvPr/>
        </p:nvGrpSpPr>
        <p:grpSpPr>
          <a:xfrm>
            <a:off x="9178491" y="2570649"/>
            <a:ext cx="2049274" cy="3969365"/>
            <a:chOff x="3810000" y="553998"/>
            <a:chExt cx="1839832" cy="3482238"/>
          </a:xfrm>
        </p:grpSpPr>
        <p:sp>
          <p:nvSpPr>
            <p:cNvPr id="8" name="Cloud 7"/>
            <p:cNvSpPr/>
            <p:nvPr/>
          </p:nvSpPr>
          <p:spPr>
            <a:xfrm flipH="1">
              <a:off x="4675545" y="718376"/>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p:cNvSpPr/>
            <p:nvPr/>
          </p:nvSpPr>
          <p:spPr>
            <a:xfrm rot="551476" flipH="1">
              <a:off x="3992415" y="800564"/>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8242526">
              <a:off x="5325276" y="2660586"/>
              <a:ext cx="249386" cy="3997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434122">
              <a:off x="3810000" y="2603983"/>
              <a:ext cx="281289" cy="4728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p:cNvSpPr/>
            <p:nvPr/>
          </p:nvSpPr>
          <p:spPr>
            <a:xfrm rot="12310857">
              <a:off x="3946055" y="1753860"/>
              <a:ext cx="494411" cy="122389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p:cNvSpPr/>
            <p:nvPr/>
          </p:nvSpPr>
          <p:spPr>
            <a:xfrm rot="9335504" flipH="1">
              <a:off x="4920944" y="1664958"/>
              <a:ext cx="494411" cy="124903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20001088">
              <a:off x="4212017" y="369847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608598">
              <a:off x="4639058" y="361675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p:cNvSpPr/>
            <p:nvPr/>
          </p:nvSpPr>
          <p:spPr>
            <a:xfrm rot="10800000">
              <a:off x="4163198" y="1704641"/>
              <a:ext cx="1024698" cy="205472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Extract 16"/>
            <p:cNvSpPr/>
            <p:nvPr/>
          </p:nvSpPr>
          <p:spPr>
            <a:xfrm rot="10800000">
              <a:off x="4439464" y="1840872"/>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1222326">
              <a:off x="4434793" y="1683601"/>
              <a:ext cx="409865" cy="2148166"/>
            </a:xfrm>
            <a:prstGeom prst="roundRect">
              <a:avLst>
                <a:gd name="adj" fmla="val 14942"/>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62"/>
            <p:cNvSpPr/>
            <p:nvPr/>
          </p:nvSpPr>
          <p:spPr>
            <a:xfrm>
              <a:off x="4228498" y="692482"/>
              <a:ext cx="914192" cy="13409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flipH="1">
              <a:off x="4163198" y="553998"/>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4079647" y="838200"/>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4220061" y="818482"/>
              <a:ext cx="938018" cy="300171"/>
              <a:chOff x="1756756" y="4876800"/>
              <a:chExt cx="4088873" cy="1308463"/>
            </a:xfrm>
          </p:grpSpPr>
          <p:grpSp>
            <p:nvGrpSpPr>
              <p:cNvPr id="55" name="Group 54"/>
              <p:cNvGrpSpPr/>
              <p:nvPr/>
            </p:nvGrpSpPr>
            <p:grpSpPr>
              <a:xfrm>
                <a:off x="1756756" y="4876800"/>
                <a:ext cx="1367444" cy="1295400"/>
                <a:chOff x="1756756" y="4876800"/>
                <a:chExt cx="1367444" cy="1295400"/>
              </a:xfrm>
            </p:grpSpPr>
            <p:sp>
              <p:nvSpPr>
                <p:cNvPr id="66" name="Quad Arrow Callout 65"/>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Quad Arrow Callout 66"/>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Quad Arrow Callout 67"/>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3119647" y="4889863"/>
                <a:ext cx="1367444" cy="1295400"/>
                <a:chOff x="1756756" y="4876800"/>
                <a:chExt cx="1367444" cy="1295400"/>
              </a:xfrm>
            </p:grpSpPr>
            <p:sp>
              <p:nvSpPr>
                <p:cNvPr id="63" name="Quad Arrow Callout 62"/>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Quad Arrow Callout 63"/>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Quad Arrow Callout 64"/>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4478185" y="4889863"/>
                <a:ext cx="1367444" cy="1295400"/>
                <a:chOff x="1756756" y="4876800"/>
                <a:chExt cx="1367444" cy="1295400"/>
              </a:xfrm>
            </p:grpSpPr>
            <p:sp>
              <p:nvSpPr>
                <p:cNvPr id="60" name="Quad Arrow Callout 59"/>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Quad Arrow Callout 60"/>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Quad Arrow Callout 61"/>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Quad Arrow Callout 57"/>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Quad Arrow Callout 58"/>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rot="17531393">
              <a:off x="4356564" y="2143638"/>
              <a:ext cx="938018" cy="300171"/>
              <a:chOff x="1756756" y="4876800"/>
              <a:chExt cx="4088873" cy="1308463"/>
            </a:xfrm>
          </p:grpSpPr>
          <p:grpSp>
            <p:nvGrpSpPr>
              <p:cNvPr id="41" name="Group 40"/>
              <p:cNvGrpSpPr/>
              <p:nvPr/>
            </p:nvGrpSpPr>
            <p:grpSpPr>
              <a:xfrm>
                <a:off x="1756756" y="4876800"/>
                <a:ext cx="1367444" cy="1295400"/>
                <a:chOff x="1756756" y="4876800"/>
                <a:chExt cx="1367444" cy="1295400"/>
              </a:xfrm>
            </p:grpSpPr>
            <p:sp>
              <p:nvSpPr>
                <p:cNvPr id="52" name="Quad Arrow Callout 51"/>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Quad Arrow Callout 52"/>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Quad Arrow Callout 53"/>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3119647" y="4889863"/>
                <a:ext cx="1367444" cy="1295400"/>
                <a:chOff x="1756756" y="4876800"/>
                <a:chExt cx="1367444" cy="1295400"/>
              </a:xfrm>
            </p:grpSpPr>
            <p:sp>
              <p:nvSpPr>
                <p:cNvPr id="49" name="Quad Arrow Callout 48"/>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Quad Arrow Callout 49"/>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Quad Arrow Callout 50"/>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4478185" y="4889863"/>
                <a:ext cx="1367444" cy="1295400"/>
                <a:chOff x="1756756" y="4876800"/>
                <a:chExt cx="1367444" cy="1295400"/>
              </a:xfrm>
            </p:grpSpPr>
            <p:sp>
              <p:nvSpPr>
                <p:cNvPr id="46" name="Quad Arrow Callout 45"/>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Quad Arrow Callout 46"/>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Callout 47"/>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Quad Arrow Callout 43"/>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Quad Arrow Callout 44"/>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rot="17531393">
              <a:off x="3995156" y="3097226"/>
              <a:ext cx="938018" cy="300171"/>
              <a:chOff x="1756756" y="4876800"/>
              <a:chExt cx="4088873" cy="1308463"/>
            </a:xfrm>
          </p:grpSpPr>
          <p:grpSp>
            <p:nvGrpSpPr>
              <p:cNvPr id="27" name="Group 26"/>
              <p:cNvGrpSpPr/>
              <p:nvPr/>
            </p:nvGrpSpPr>
            <p:grpSpPr>
              <a:xfrm>
                <a:off x="1756756" y="4876800"/>
                <a:ext cx="1367444" cy="1295400"/>
                <a:chOff x="1756756" y="4876800"/>
                <a:chExt cx="1367444" cy="1295400"/>
              </a:xfrm>
            </p:grpSpPr>
            <p:sp>
              <p:nvSpPr>
                <p:cNvPr id="38" name="Quad Arrow Callout 37"/>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Quad Arrow Callout 38"/>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Callout 39"/>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119647" y="4889863"/>
                <a:ext cx="1367444" cy="1295400"/>
                <a:chOff x="1756756" y="4876800"/>
                <a:chExt cx="1367444" cy="1295400"/>
              </a:xfrm>
            </p:grpSpPr>
            <p:sp>
              <p:nvSpPr>
                <p:cNvPr id="35" name="Quad Arrow Callout 34"/>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Callout 35"/>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Quad Arrow Callout 36"/>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478185" y="4889863"/>
                <a:ext cx="1367444" cy="1295400"/>
                <a:chOff x="1756756" y="4876800"/>
                <a:chExt cx="1367444" cy="1295400"/>
              </a:xfrm>
            </p:grpSpPr>
            <p:sp>
              <p:nvSpPr>
                <p:cNvPr id="32" name="Quad Arrow Callout 31"/>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Callout 32"/>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Callout 33"/>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Quad Arrow Callout 29"/>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Callout 30"/>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loud 24"/>
            <p:cNvSpPr/>
            <p:nvPr/>
          </p:nvSpPr>
          <p:spPr>
            <a:xfrm>
              <a:off x="4348741" y="1623295"/>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5944673">
              <a:off x="4609649" y="1669235"/>
              <a:ext cx="181223" cy="2707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p:cNvGrpSpPr/>
          <p:nvPr/>
        </p:nvGrpSpPr>
        <p:grpSpPr>
          <a:xfrm>
            <a:off x="1818731" y="4343470"/>
            <a:ext cx="6679637" cy="2216489"/>
            <a:chOff x="2009923" y="2341624"/>
            <a:chExt cx="6679637" cy="2216489"/>
          </a:xfrm>
        </p:grpSpPr>
        <p:sp>
          <p:nvSpPr>
            <p:cNvPr id="70" name="Rectangle 69"/>
            <p:cNvSpPr/>
            <p:nvPr/>
          </p:nvSpPr>
          <p:spPr>
            <a:xfrm>
              <a:off x="7051082" y="2359503"/>
              <a:ext cx="1069757"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Keturah</a:t>
              </a:r>
              <a:endParaRPr lang="en-US" dirty="0"/>
            </a:p>
          </p:txBody>
        </p:sp>
        <p:sp>
          <p:nvSpPr>
            <p:cNvPr id="73" name="Rectangle 72"/>
            <p:cNvSpPr/>
            <p:nvPr/>
          </p:nvSpPr>
          <p:spPr>
            <a:xfrm>
              <a:off x="3381180" y="3022908"/>
              <a:ext cx="1069757"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Rebekah</a:t>
              </a:r>
            </a:p>
          </p:txBody>
        </p:sp>
        <p:cxnSp>
          <p:nvCxnSpPr>
            <p:cNvPr id="75" name="Straight Arrow Connector 74"/>
            <p:cNvCxnSpPr/>
            <p:nvPr/>
          </p:nvCxnSpPr>
          <p:spPr>
            <a:xfrm flipH="1">
              <a:off x="7641771" y="2741660"/>
              <a:ext cx="5087" cy="3607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5203168" y="2347683"/>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Abraham</a:t>
              </a:r>
            </a:p>
          </p:txBody>
        </p:sp>
        <p:sp>
          <p:nvSpPr>
            <p:cNvPr id="77" name="Rectangle 76"/>
            <p:cNvSpPr/>
            <p:nvPr/>
          </p:nvSpPr>
          <p:spPr>
            <a:xfrm>
              <a:off x="3942905" y="2347683"/>
              <a:ext cx="1069757"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Sarah</a:t>
              </a:r>
            </a:p>
          </p:txBody>
        </p:sp>
        <p:sp>
          <p:nvSpPr>
            <p:cNvPr id="79" name="Rectangle 78"/>
            <p:cNvSpPr/>
            <p:nvPr/>
          </p:nvSpPr>
          <p:spPr>
            <a:xfrm>
              <a:off x="4515385" y="3024659"/>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Isaac</a:t>
              </a:r>
            </a:p>
          </p:txBody>
        </p:sp>
        <p:cxnSp>
          <p:nvCxnSpPr>
            <p:cNvPr id="80" name="Straight Arrow Connector 79"/>
            <p:cNvCxnSpPr/>
            <p:nvPr/>
          </p:nvCxnSpPr>
          <p:spPr>
            <a:xfrm flipH="1">
              <a:off x="5124543" y="2702087"/>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V="1">
              <a:off x="6354676" y="2514377"/>
              <a:ext cx="560067" cy="5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2129741" y="2341624"/>
              <a:ext cx="1069757" cy="334444"/>
            </a:xfrm>
            <a:prstGeom prst="rect">
              <a:avLst/>
            </a:prstGeom>
            <a:solidFill>
              <a:srgbClr val="EE6E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Hagar</a:t>
              </a:r>
            </a:p>
          </p:txBody>
        </p:sp>
        <p:cxnSp>
          <p:nvCxnSpPr>
            <p:cNvPr id="98" name="Straight Arrow Connector 97"/>
            <p:cNvCxnSpPr/>
            <p:nvPr/>
          </p:nvCxnSpPr>
          <p:spPr>
            <a:xfrm flipH="1" flipV="1">
              <a:off x="3349930" y="2524012"/>
              <a:ext cx="560067" cy="5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2114489" y="3043500"/>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Ishmael</a:t>
              </a:r>
            </a:p>
          </p:txBody>
        </p:sp>
        <p:cxnSp>
          <p:nvCxnSpPr>
            <p:cNvPr id="100" name="Straight Arrow Connector 99"/>
            <p:cNvCxnSpPr/>
            <p:nvPr/>
          </p:nvCxnSpPr>
          <p:spPr>
            <a:xfrm flipH="1">
              <a:off x="2664619" y="2718627"/>
              <a:ext cx="2150" cy="3057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3942904" y="3624164"/>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Jacob</a:t>
              </a:r>
            </a:p>
          </p:txBody>
        </p:sp>
        <p:sp>
          <p:nvSpPr>
            <p:cNvPr id="102" name="Rectangle 101"/>
            <p:cNvSpPr/>
            <p:nvPr/>
          </p:nvSpPr>
          <p:spPr>
            <a:xfrm>
              <a:off x="3916058" y="4223669"/>
              <a:ext cx="1069757" cy="33444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Israelites</a:t>
              </a:r>
            </a:p>
          </p:txBody>
        </p:sp>
        <p:sp>
          <p:nvSpPr>
            <p:cNvPr id="103" name="Rectangle 102"/>
            <p:cNvSpPr/>
            <p:nvPr/>
          </p:nvSpPr>
          <p:spPr>
            <a:xfrm>
              <a:off x="2009923" y="3700532"/>
              <a:ext cx="1359515" cy="33444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Ishmaelites</a:t>
              </a:r>
              <a:endParaRPr lang="en-US" dirty="0"/>
            </a:p>
          </p:txBody>
        </p:sp>
        <p:sp>
          <p:nvSpPr>
            <p:cNvPr id="104" name="Rectangle 103"/>
            <p:cNvSpPr/>
            <p:nvPr/>
          </p:nvSpPr>
          <p:spPr>
            <a:xfrm>
              <a:off x="7051081" y="3190130"/>
              <a:ext cx="1069757" cy="33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Midian</a:t>
              </a:r>
            </a:p>
          </p:txBody>
        </p:sp>
        <p:sp>
          <p:nvSpPr>
            <p:cNvPr id="105" name="Rectangle 104"/>
            <p:cNvSpPr/>
            <p:nvPr/>
          </p:nvSpPr>
          <p:spPr>
            <a:xfrm>
              <a:off x="6482357" y="3944092"/>
              <a:ext cx="2207203" cy="334444"/>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Midianites</a:t>
              </a:r>
            </a:p>
          </p:txBody>
        </p:sp>
      </p:grpSp>
      <p:grpSp>
        <p:nvGrpSpPr>
          <p:cNvPr id="107" name="Group 106"/>
          <p:cNvGrpSpPr/>
          <p:nvPr/>
        </p:nvGrpSpPr>
        <p:grpSpPr>
          <a:xfrm>
            <a:off x="3246092" y="315322"/>
            <a:ext cx="5999453" cy="1412956"/>
            <a:chOff x="2641202" y="380440"/>
            <a:chExt cx="5999453" cy="1412956"/>
          </a:xfrm>
        </p:grpSpPr>
        <p:grpSp>
          <p:nvGrpSpPr>
            <p:cNvPr id="111" name="Group 110"/>
            <p:cNvGrpSpPr/>
            <p:nvPr/>
          </p:nvGrpSpPr>
          <p:grpSpPr>
            <a:xfrm>
              <a:off x="2641202" y="380440"/>
              <a:ext cx="848139" cy="1200329"/>
              <a:chOff x="4306957" y="1951465"/>
              <a:chExt cx="848139" cy="1200329"/>
            </a:xfrm>
          </p:grpSpPr>
          <p:sp>
            <p:nvSpPr>
              <p:cNvPr id="124" name="Rectangle 123"/>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F</a:t>
                </a:r>
              </a:p>
            </p:txBody>
          </p:sp>
        </p:grpSp>
        <p:grpSp>
          <p:nvGrpSpPr>
            <p:cNvPr id="112" name="Group 111"/>
            <p:cNvGrpSpPr/>
            <p:nvPr/>
          </p:nvGrpSpPr>
          <p:grpSpPr>
            <a:xfrm rot="1596052">
              <a:off x="3461429" y="450220"/>
              <a:ext cx="848139" cy="1200329"/>
              <a:chOff x="4306957" y="1951465"/>
              <a:chExt cx="848139" cy="1200329"/>
            </a:xfrm>
          </p:grpSpPr>
          <p:sp>
            <p:nvSpPr>
              <p:cNvPr id="122" name="Rectangle 121"/>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R</a:t>
                </a:r>
              </a:p>
            </p:txBody>
          </p:sp>
        </p:grpSp>
        <p:grpSp>
          <p:nvGrpSpPr>
            <p:cNvPr id="113" name="Group 112"/>
            <p:cNvGrpSpPr/>
            <p:nvPr/>
          </p:nvGrpSpPr>
          <p:grpSpPr>
            <a:xfrm rot="20344566">
              <a:off x="4309539" y="593067"/>
              <a:ext cx="848139" cy="1200329"/>
              <a:chOff x="4306957" y="1951465"/>
              <a:chExt cx="848139" cy="1200329"/>
            </a:xfrm>
          </p:grpSpPr>
          <p:sp>
            <p:nvSpPr>
              <p:cNvPr id="120" name="Rectangle 119"/>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a:off x="4359967" y="1951465"/>
                <a:ext cx="649357" cy="1200329"/>
              </a:xfrm>
              <a:prstGeom prst="rect">
                <a:avLst/>
              </a:prstGeom>
              <a:noFill/>
            </p:spPr>
            <p:txBody>
              <a:bodyPr wrap="square" rtlCol="0">
                <a:spAutoFit/>
              </a:bodyPr>
              <a:lstStyle/>
              <a:p>
                <a:r>
                  <a:rPr lang="en-US" sz="7200" dirty="0">
                    <a:solidFill>
                      <a:schemeClr val="bg1"/>
                    </a:solidFill>
                  </a:rPr>
                  <a:t>E</a:t>
                </a:r>
              </a:p>
            </p:txBody>
          </p:sp>
        </p:grpSp>
        <p:grpSp>
          <p:nvGrpSpPr>
            <p:cNvPr id="114" name="Group 113"/>
            <p:cNvGrpSpPr/>
            <p:nvPr/>
          </p:nvGrpSpPr>
          <p:grpSpPr>
            <a:xfrm rot="373527">
              <a:off x="5977042" y="457003"/>
              <a:ext cx="848139" cy="1200329"/>
              <a:chOff x="4306957" y="1951465"/>
              <a:chExt cx="848139" cy="1200329"/>
            </a:xfrm>
          </p:grpSpPr>
          <p:sp>
            <p:nvSpPr>
              <p:cNvPr id="118" name="Rectangle 117"/>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D</a:t>
                </a:r>
              </a:p>
            </p:txBody>
          </p:sp>
        </p:grpSp>
        <p:grpSp>
          <p:nvGrpSpPr>
            <p:cNvPr id="115" name="Group 114"/>
            <p:cNvGrpSpPr/>
            <p:nvPr/>
          </p:nvGrpSpPr>
          <p:grpSpPr>
            <a:xfrm rot="21061778">
              <a:off x="6918874" y="449747"/>
              <a:ext cx="848139" cy="1200329"/>
              <a:chOff x="4306957" y="1929931"/>
              <a:chExt cx="848139" cy="1200329"/>
            </a:xfrm>
          </p:grpSpPr>
          <p:sp>
            <p:nvSpPr>
              <p:cNvPr id="116" name="Rectangle 115"/>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4319334" y="1929931"/>
                <a:ext cx="649357" cy="1200329"/>
              </a:xfrm>
              <a:prstGeom prst="rect">
                <a:avLst/>
              </a:prstGeom>
              <a:noFill/>
            </p:spPr>
            <p:txBody>
              <a:bodyPr wrap="square" rtlCol="0">
                <a:spAutoFit/>
              </a:bodyPr>
              <a:lstStyle/>
              <a:p>
                <a:r>
                  <a:rPr lang="en-US" sz="7200" dirty="0">
                    <a:solidFill>
                      <a:schemeClr val="bg1"/>
                    </a:solidFill>
                  </a:rPr>
                  <a:t>O</a:t>
                </a:r>
              </a:p>
            </p:txBody>
          </p:sp>
        </p:grpSp>
        <p:grpSp>
          <p:nvGrpSpPr>
            <p:cNvPr id="126" name="Group 125"/>
            <p:cNvGrpSpPr/>
            <p:nvPr/>
          </p:nvGrpSpPr>
          <p:grpSpPr>
            <a:xfrm>
              <a:off x="5055248" y="511586"/>
              <a:ext cx="848139" cy="1200329"/>
              <a:chOff x="4306957" y="1951465"/>
              <a:chExt cx="848139" cy="1200329"/>
            </a:xfrm>
          </p:grpSpPr>
          <p:sp>
            <p:nvSpPr>
              <p:cNvPr id="127" name="Rectangle 126"/>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p:cNvSpPr txBox="1"/>
              <p:nvPr/>
            </p:nvSpPr>
            <p:spPr>
              <a:xfrm>
                <a:off x="4359967" y="1951465"/>
                <a:ext cx="649357" cy="1200329"/>
              </a:xfrm>
              <a:prstGeom prst="rect">
                <a:avLst/>
              </a:prstGeom>
              <a:noFill/>
            </p:spPr>
            <p:txBody>
              <a:bodyPr wrap="square" rtlCol="0">
                <a:spAutoFit/>
              </a:bodyPr>
              <a:lstStyle/>
              <a:p>
                <a:r>
                  <a:rPr lang="en-US" sz="7200" dirty="0">
                    <a:solidFill>
                      <a:schemeClr val="bg1"/>
                    </a:solidFill>
                  </a:rPr>
                  <a:t>E</a:t>
                </a:r>
              </a:p>
            </p:txBody>
          </p:sp>
        </p:grpSp>
        <p:grpSp>
          <p:nvGrpSpPr>
            <p:cNvPr id="129" name="Group 128"/>
            <p:cNvGrpSpPr/>
            <p:nvPr/>
          </p:nvGrpSpPr>
          <p:grpSpPr>
            <a:xfrm rot="484712">
              <a:off x="7783139" y="445263"/>
              <a:ext cx="857516" cy="1200329"/>
              <a:chOff x="4297580" y="1928148"/>
              <a:chExt cx="857516" cy="1200329"/>
            </a:xfrm>
          </p:grpSpPr>
          <p:sp>
            <p:nvSpPr>
              <p:cNvPr id="130" name="Rectangle 129"/>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4297580" y="1928148"/>
                <a:ext cx="649357" cy="1200329"/>
              </a:xfrm>
              <a:prstGeom prst="rect">
                <a:avLst/>
              </a:prstGeom>
              <a:noFill/>
            </p:spPr>
            <p:txBody>
              <a:bodyPr wrap="square" rtlCol="0">
                <a:spAutoFit/>
              </a:bodyPr>
              <a:lstStyle/>
              <a:p>
                <a:r>
                  <a:rPr lang="en-US" sz="7200" dirty="0">
                    <a:solidFill>
                      <a:schemeClr val="bg1"/>
                    </a:solidFill>
                  </a:rPr>
                  <a:t>M</a:t>
                </a:r>
              </a:p>
            </p:txBody>
          </p:sp>
        </p:grpSp>
      </p:grpSp>
      <p:grpSp>
        <p:nvGrpSpPr>
          <p:cNvPr id="1024" name="Group 1023"/>
          <p:cNvGrpSpPr/>
          <p:nvPr/>
        </p:nvGrpSpPr>
        <p:grpSpPr>
          <a:xfrm>
            <a:off x="3201030" y="1671803"/>
            <a:ext cx="3160444" cy="1487597"/>
            <a:chOff x="365878" y="1714174"/>
            <a:chExt cx="3160444" cy="1487597"/>
          </a:xfrm>
        </p:grpSpPr>
        <p:grpSp>
          <p:nvGrpSpPr>
            <p:cNvPr id="134" name="Group 133"/>
            <p:cNvGrpSpPr/>
            <p:nvPr/>
          </p:nvGrpSpPr>
          <p:grpSpPr>
            <a:xfrm>
              <a:off x="365878" y="1714174"/>
              <a:ext cx="848139" cy="1200329"/>
              <a:chOff x="4306957" y="1951465"/>
              <a:chExt cx="848139" cy="1200329"/>
            </a:xfrm>
          </p:grpSpPr>
          <p:sp>
            <p:nvSpPr>
              <p:cNvPr id="153" name="Rectangle 152"/>
              <p:cNvSpPr/>
              <p:nvPr/>
            </p:nvSpPr>
            <p:spPr>
              <a:xfrm rot="20402780">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p:cNvSpPr txBox="1"/>
              <p:nvPr/>
            </p:nvSpPr>
            <p:spPr>
              <a:xfrm rot="20641753">
                <a:off x="4399720" y="1951465"/>
                <a:ext cx="649357" cy="1200329"/>
              </a:xfrm>
              <a:prstGeom prst="rect">
                <a:avLst/>
              </a:prstGeom>
              <a:noFill/>
            </p:spPr>
            <p:txBody>
              <a:bodyPr wrap="square" rtlCol="0">
                <a:spAutoFit/>
              </a:bodyPr>
              <a:lstStyle/>
              <a:p>
                <a:r>
                  <a:rPr lang="en-US" sz="7200" dirty="0">
                    <a:solidFill>
                      <a:schemeClr val="bg1"/>
                    </a:solidFill>
                  </a:rPr>
                  <a:t>F</a:t>
                </a:r>
              </a:p>
            </p:txBody>
          </p:sp>
        </p:grpSp>
        <p:grpSp>
          <p:nvGrpSpPr>
            <p:cNvPr id="135" name="Group 134"/>
            <p:cNvGrpSpPr/>
            <p:nvPr/>
          </p:nvGrpSpPr>
          <p:grpSpPr>
            <a:xfrm rot="1596052">
              <a:off x="1186105" y="1783954"/>
              <a:ext cx="848139" cy="1200329"/>
              <a:chOff x="4306957" y="1951465"/>
              <a:chExt cx="848139" cy="1200329"/>
            </a:xfrm>
          </p:grpSpPr>
          <p:sp>
            <p:nvSpPr>
              <p:cNvPr id="151" name="Rectangle 150"/>
              <p:cNvSpPr/>
              <p:nvPr/>
            </p:nvSpPr>
            <p:spPr>
              <a:xfrm rot="20903948">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R</a:t>
                </a:r>
              </a:p>
            </p:txBody>
          </p:sp>
        </p:grpSp>
        <p:grpSp>
          <p:nvGrpSpPr>
            <p:cNvPr id="138" name="Group 137"/>
            <p:cNvGrpSpPr/>
            <p:nvPr/>
          </p:nvGrpSpPr>
          <p:grpSpPr>
            <a:xfrm rot="21061778">
              <a:off x="1921381" y="1887222"/>
              <a:ext cx="848139" cy="1200329"/>
              <a:chOff x="4306957" y="1929931"/>
              <a:chExt cx="848139" cy="1200329"/>
            </a:xfrm>
          </p:grpSpPr>
          <p:sp>
            <p:nvSpPr>
              <p:cNvPr id="145" name="Rectangle 144"/>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p:cNvSpPr txBox="1"/>
              <p:nvPr/>
            </p:nvSpPr>
            <p:spPr>
              <a:xfrm>
                <a:off x="4319334" y="1929931"/>
                <a:ext cx="649357" cy="1200329"/>
              </a:xfrm>
              <a:prstGeom prst="rect">
                <a:avLst/>
              </a:prstGeom>
              <a:noFill/>
            </p:spPr>
            <p:txBody>
              <a:bodyPr wrap="square" rtlCol="0">
                <a:spAutoFit/>
              </a:bodyPr>
              <a:lstStyle/>
              <a:p>
                <a:r>
                  <a:rPr lang="en-US" sz="7200" dirty="0">
                    <a:solidFill>
                      <a:schemeClr val="bg1"/>
                    </a:solidFill>
                  </a:rPr>
                  <a:t>O</a:t>
                </a:r>
              </a:p>
            </p:txBody>
          </p:sp>
        </p:grpSp>
        <p:grpSp>
          <p:nvGrpSpPr>
            <p:cNvPr id="140" name="Group 139"/>
            <p:cNvGrpSpPr/>
            <p:nvPr/>
          </p:nvGrpSpPr>
          <p:grpSpPr>
            <a:xfrm rot="484712">
              <a:off x="2659581" y="2001442"/>
              <a:ext cx="866741" cy="1200329"/>
              <a:chOff x="4522377" y="1897827"/>
              <a:chExt cx="866741" cy="1200329"/>
            </a:xfrm>
          </p:grpSpPr>
          <p:sp>
            <p:nvSpPr>
              <p:cNvPr id="141" name="Rectangle 140"/>
              <p:cNvSpPr/>
              <p:nvPr/>
            </p:nvSpPr>
            <p:spPr>
              <a:xfrm>
                <a:off x="4540979" y="2084130"/>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p:cNvSpPr txBox="1"/>
              <p:nvPr/>
            </p:nvSpPr>
            <p:spPr>
              <a:xfrm>
                <a:off x="4522377" y="1897827"/>
                <a:ext cx="649357" cy="1200329"/>
              </a:xfrm>
              <a:prstGeom prst="rect">
                <a:avLst/>
              </a:prstGeom>
              <a:noFill/>
            </p:spPr>
            <p:txBody>
              <a:bodyPr wrap="square" rtlCol="0">
                <a:spAutoFit/>
              </a:bodyPr>
              <a:lstStyle/>
              <a:p>
                <a:r>
                  <a:rPr lang="en-US" sz="7200" dirty="0">
                    <a:solidFill>
                      <a:schemeClr val="bg1"/>
                    </a:solidFill>
                  </a:rPr>
                  <a:t>M</a:t>
                </a:r>
              </a:p>
            </p:txBody>
          </p:sp>
        </p:grpSp>
      </p:grpSp>
      <p:grpSp>
        <p:nvGrpSpPr>
          <p:cNvPr id="1025" name="Group 1024"/>
          <p:cNvGrpSpPr/>
          <p:nvPr/>
        </p:nvGrpSpPr>
        <p:grpSpPr>
          <a:xfrm rot="21298875">
            <a:off x="6666814" y="1730989"/>
            <a:ext cx="2197441" cy="1383299"/>
            <a:chOff x="6230278" y="1450054"/>
            <a:chExt cx="2197441" cy="1383299"/>
          </a:xfrm>
        </p:grpSpPr>
        <p:grpSp>
          <p:nvGrpSpPr>
            <p:cNvPr id="139" name="Group 138"/>
            <p:cNvGrpSpPr/>
            <p:nvPr/>
          </p:nvGrpSpPr>
          <p:grpSpPr>
            <a:xfrm>
              <a:off x="6230278" y="1450054"/>
              <a:ext cx="848139" cy="1200329"/>
              <a:chOff x="4306957" y="1951465"/>
              <a:chExt cx="848139" cy="1200329"/>
            </a:xfrm>
          </p:grpSpPr>
          <p:sp>
            <p:nvSpPr>
              <p:cNvPr id="143" name="Rectangle 142"/>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p:cNvSpPr txBox="1"/>
              <p:nvPr/>
            </p:nvSpPr>
            <p:spPr>
              <a:xfrm>
                <a:off x="4359967" y="1951465"/>
                <a:ext cx="649357" cy="1200329"/>
              </a:xfrm>
              <a:prstGeom prst="rect">
                <a:avLst/>
              </a:prstGeom>
              <a:noFill/>
            </p:spPr>
            <p:txBody>
              <a:bodyPr wrap="square" rtlCol="0">
                <a:spAutoFit/>
              </a:bodyPr>
              <a:lstStyle/>
              <a:p>
                <a:r>
                  <a:rPr lang="en-US" sz="7200" dirty="0">
                    <a:solidFill>
                      <a:schemeClr val="bg1"/>
                    </a:solidFill>
                  </a:rPr>
                  <a:t>S</a:t>
                </a:r>
              </a:p>
            </p:txBody>
          </p:sp>
        </p:grpSp>
        <p:grpSp>
          <p:nvGrpSpPr>
            <p:cNvPr id="155" name="Group 154"/>
            <p:cNvGrpSpPr/>
            <p:nvPr/>
          </p:nvGrpSpPr>
          <p:grpSpPr>
            <a:xfrm rot="373527">
              <a:off x="6971819" y="1589753"/>
              <a:ext cx="848139" cy="1200329"/>
              <a:chOff x="4306957" y="1940846"/>
              <a:chExt cx="848139" cy="1200329"/>
            </a:xfrm>
          </p:grpSpPr>
          <p:sp>
            <p:nvSpPr>
              <p:cNvPr id="156" name="Rectangle 155"/>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p:cNvSpPr txBox="1"/>
              <p:nvPr/>
            </p:nvSpPr>
            <p:spPr>
              <a:xfrm>
                <a:off x="4503698" y="1940846"/>
                <a:ext cx="649357" cy="1200329"/>
              </a:xfrm>
              <a:prstGeom prst="rect">
                <a:avLst/>
              </a:prstGeom>
              <a:noFill/>
            </p:spPr>
            <p:txBody>
              <a:bodyPr wrap="square" rtlCol="0">
                <a:spAutoFit/>
              </a:bodyPr>
              <a:lstStyle/>
              <a:p>
                <a:r>
                  <a:rPr lang="en-US" sz="7200" dirty="0">
                    <a:solidFill>
                      <a:schemeClr val="bg1"/>
                    </a:solidFill>
                  </a:rPr>
                  <a:t>I</a:t>
                </a:r>
              </a:p>
            </p:txBody>
          </p:sp>
        </p:grpSp>
        <p:grpSp>
          <p:nvGrpSpPr>
            <p:cNvPr id="137" name="Group 136"/>
            <p:cNvGrpSpPr/>
            <p:nvPr/>
          </p:nvGrpSpPr>
          <p:grpSpPr>
            <a:xfrm rot="21332503">
              <a:off x="7579580" y="1633024"/>
              <a:ext cx="848139" cy="1200329"/>
              <a:chOff x="4306957" y="1939503"/>
              <a:chExt cx="848139" cy="1200329"/>
            </a:xfrm>
          </p:grpSpPr>
          <p:sp>
            <p:nvSpPr>
              <p:cNvPr id="147" name="Rectangle 146"/>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p:cNvSpPr txBox="1"/>
              <p:nvPr/>
            </p:nvSpPr>
            <p:spPr>
              <a:xfrm>
                <a:off x="4335878" y="1939503"/>
                <a:ext cx="649357" cy="1200329"/>
              </a:xfrm>
              <a:prstGeom prst="rect">
                <a:avLst/>
              </a:prstGeom>
              <a:noFill/>
            </p:spPr>
            <p:txBody>
              <a:bodyPr wrap="square" rtlCol="0">
                <a:spAutoFit/>
              </a:bodyPr>
              <a:lstStyle/>
              <a:p>
                <a:r>
                  <a:rPr lang="en-US" sz="7200" dirty="0">
                    <a:solidFill>
                      <a:schemeClr val="bg1"/>
                    </a:solidFill>
                  </a:rPr>
                  <a:t>N</a:t>
                </a:r>
              </a:p>
            </p:txBody>
          </p:sp>
        </p:grpSp>
      </p:grpSp>
      <p:sp>
        <p:nvSpPr>
          <p:cNvPr id="160" name="Rectangle 159"/>
          <p:cNvSpPr/>
          <p:nvPr/>
        </p:nvSpPr>
        <p:spPr>
          <a:xfrm>
            <a:off x="162970" y="2406475"/>
            <a:ext cx="3136870" cy="1323439"/>
          </a:xfrm>
          <a:prstGeom prst="rect">
            <a:avLst/>
          </a:prstGeom>
        </p:spPr>
        <p:txBody>
          <a:bodyPr wrap="square">
            <a:spAutoFit/>
          </a:bodyPr>
          <a:lstStyle/>
          <a:p>
            <a:pPr algn="ctr"/>
            <a:r>
              <a:rPr lang="en-US" sz="2000" i="1" dirty="0">
                <a:solidFill>
                  <a:schemeClr val="bg1"/>
                </a:solidFill>
              </a:rPr>
              <a:t>  Jesus said unto them, Verily, verily, I say unto you, Before Abraham was, I am.</a:t>
            </a:r>
          </a:p>
          <a:p>
            <a:pPr algn="ctr"/>
            <a:r>
              <a:rPr lang="en-US" sz="2000" i="1" dirty="0">
                <a:solidFill>
                  <a:schemeClr val="bg1"/>
                </a:solidFill>
              </a:rPr>
              <a:t>John 8:58</a:t>
            </a:r>
          </a:p>
        </p:txBody>
      </p:sp>
    </p:spTree>
    <p:extLst>
      <p:ext uri="{BB962C8B-B14F-4D97-AF65-F5344CB8AC3E}">
        <p14:creationId xmlns:p14="http://schemas.microsoft.com/office/powerpoint/2010/main" val="1163668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368344" y="4283929"/>
            <a:ext cx="4813354" cy="1077218"/>
          </a:xfrm>
          <a:prstGeom prst="rect">
            <a:avLst/>
          </a:prstGeom>
          <a:noFill/>
        </p:spPr>
        <p:txBody>
          <a:bodyPr wrap="square" rtlCol="0">
            <a:spAutoFit/>
          </a:bodyPr>
          <a:lstStyle/>
          <a:p>
            <a:r>
              <a:rPr lang="en-US" sz="3200" dirty="0">
                <a:solidFill>
                  <a:schemeClr val="bg1"/>
                </a:solidFill>
              </a:rPr>
              <a:t>And the “gathering-in” of all the fruits of the year.</a:t>
            </a:r>
          </a:p>
        </p:txBody>
      </p:sp>
      <p:pic>
        <p:nvPicPr>
          <p:cNvPr id="29698" name="Picture 2" descr="http://www.workersforjesus.com/manna.jpg"/>
          <p:cNvPicPr>
            <a:picLocks noChangeAspect="1" noChangeArrowheads="1"/>
          </p:cNvPicPr>
          <p:nvPr/>
        </p:nvPicPr>
        <p:blipFill>
          <a:blip r:embed="rId3" cstate="print"/>
          <a:srcRect l="1803" t="1504" r="2628" b="2262"/>
          <a:stretch>
            <a:fillRect/>
          </a:stretch>
        </p:blipFill>
        <p:spPr bwMode="auto">
          <a:xfrm>
            <a:off x="7388103" y="3072261"/>
            <a:ext cx="2898897" cy="3500555"/>
          </a:xfrm>
          <a:prstGeom prst="rect">
            <a:avLst/>
          </a:prstGeom>
          <a:noFill/>
        </p:spPr>
      </p:pic>
      <p:sp>
        <p:nvSpPr>
          <p:cNvPr id="6" name="TextBox 5"/>
          <p:cNvSpPr txBox="1"/>
          <p:nvPr/>
        </p:nvSpPr>
        <p:spPr>
          <a:xfrm>
            <a:off x="2438400" y="1"/>
            <a:ext cx="7848600" cy="584775"/>
          </a:xfrm>
          <a:prstGeom prst="rect">
            <a:avLst/>
          </a:prstGeom>
          <a:noFill/>
        </p:spPr>
        <p:txBody>
          <a:bodyPr wrap="square" rtlCol="0">
            <a:spAutoFit/>
          </a:bodyPr>
          <a:lstStyle/>
          <a:p>
            <a:r>
              <a:rPr lang="en-US" sz="3200" dirty="0">
                <a:solidFill>
                  <a:schemeClr val="bg1"/>
                </a:solidFill>
              </a:rPr>
              <a:t>What was the Feast of Tabernacles about?</a:t>
            </a:r>
          </a:p>
        </p:txBody>
      </p:sp>
      <p:sp>
        <p:nvSpPr>
          <p:cNvPr id="4" name="Rectangle 3"/>
          <p:cNvSpPr/>
          <p:nvPr/>
        </p:nvSpPr>
        <p:spPr>
          <a:xfrm>
            <a:off x="0" y="6421696"/>
            <a:ext cx="2161938" cy="369332"/>
          </a:xfrm>
          <a:prstGeom prst="rect">
            <a:avLst/>
          </a:prstGeom>
        </p:spPr>
        <p:txBody>
          <a:bodyPr wrap="none">
            <a:spAutoFit/>
          </a:bodyPr>
          <a:lstStyle/>
          <a:p>
            <a:r>
              <a:rPr lang="en-US" dirty="0">
                <a:solidFill>
                  <a:schemeClr val="bg1"/>
                </a:solidFill>
              </a:rPr>
              <a:t>Lev. 23:43; Ex. 23:16</a:t>
            </a:r>
          </a:p>
        </p:txBody>
      </p:sp>
      <p:pic>
        <p:nvPicPr>
          <p:cNvPr id="4098" name="Picture 2" descr="Image result for exodus of egy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970" y="936205"/>
            <a:ext cx="6000750" cy="2381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24239" y="936205"/>
            <a:ext cx="4372823" cy="2062103"/>
          </a:xfrm>
          <a:prstGeom prst="rect">
            <a:avLst/>
          </a:prstGeom>
        </p:spPr>
        <p:txBody>
          <a:bodyPr wrap="square">
            <a:spAutoFit/>
          </a:bodyPr>
          <a:lstStyle/>
          <a:p>
            <a:r>
              <a:rPr lang="en-US" sz="3200" dirty="0">
                <a:solidFill>
                  <a:schemeClr val="bg1"/>
                </a:solidFill>
              </a:rPr>
              <a:t>A remembrance of Exodus out of Egypt, </a:t>
            </a:r>
          </a:p>
          <a:p>
            <a:r>
              <a:rPr lang="en-US" sz="3200" dirty="0">
                <a:solidFill>
                  <a:schemeClr val="bg1"/>
                </a:solidFill>
              </a:rPr>
              <a:t>and the time spent in the wilderness.</a:t>
            </a:r>
          </a:p>
        </p:txBody>
      </p:sp>
    </p:spTree>
    <p:extLst>
      <p:ext uri="{BB962C8B-B14F-4D97-AF65-F5344CB8AC3E}">
        <p14:creationId xmlns:p14="http://schemas.microsoft.com/office/powerpoint/2010/main" val="393964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3238" r="953"/>
          <a:stretch/>
        </p:blipFill>
        <p:spPr bwMode="auto">
          <a:xfrm flipH="1" flipV="1">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972" y="6488668"/>
            <a:ext cx="2286000" cy="369332"/>
          </a:xfrm>
          <a:prstGeom prst="rect">
            <a:avLst/>
          </a:prstGeom>
          <a:noFill/>
        </p:spPr>
        <p:txBody>
          <a:bodyPr wrap="square" rtlCol="0">
            <a:spAutoFit/>
          </a:bodyPr>
          <a:lstStyle/>
          <a:p>
            <a:r>
              <a:rPr lang="en-US" dirty="0">
                <a:solidFill>
                  <a:schemeClr val="bg1"/>
                </a:solidFill>
              </a:rPr>
              <a:t>John 8:31-32</a:t>
            </a:r>
          </a:p>
        </p:txBody>
      </p:sp>
      <p:sp>
        <p:nvSpPr>
          <p:cNvPr id="6" name="TextBox 5"/>
          <p:cNvSpPr txBox="1"/>
          <p:nvPr/>
        </p:nvSpPr>
        <p:spPr>
          <a:xfrm>
            <a:off x="-1" y="0"/>
            <a:ext cx="12192000" cy="1015663"/>
          </a:xfrm>
          <a:prstGeom prst="rect">
            <a:avLst/>
          </a:prstGeom>
          <a:noFill/>
        </p:spPr>
        <p:txBody>
          <a:bodyPr wrap="square" rtlCol="0">
            <a:spAutoFit/>
          </a:bodyPr>
          <a:lstStyle/>
          <a:p>
            <a:pPr algn="ctr"/>
            <a:r>
              <a:rPr lang="en-US" sz="6000" dirty="0">
                <a:solidFill>
                  <a:schemeClr val="bg1"/>
                </a:solidFill>
                <a:latin typeface="Franklin Gothic Heavy" panose="020B0903020102020204" pitchFamily="34" charset="0"/>
              </a:rPr>
              <a:t>Freedom From Sin</a:t>
            </a:r>
          </a:p>
        </p:txBody>
      </p:sp>
      <p:grpSp>
        <p:nvGrpSpPr>
          <p:cNvPr id="92" name="Group 91"/>
          <p:cNvGrpSpPr/>
          <p:nvPr/>
        </p:nvGrpSpPr>
        <p:grpSpPr>
          <a:xfrm>
            <a:off x="4128047" y="4283084"/>
            <a:ext cx="3289208" cy="2390250"/>
            <a:chOff x="384206" y="4158361"/>
            <a:chExt cx="3289208" cy="2390250"/>
          </a:xfrm>
        </p:grpSpPr>
        <p:grpSp>
          <p:nvGrpSpPr>
            <p:cNvPr id="93" name="Group 92"/>
            <p:cNvGrpSpPr/>
            <p:nvPr/>
          </p:nvGrpSpPr>
          <p:grpSpPr>
            <a:xfrm>
              <a:off x="384206" y="4158361"/>
              <a:ext cx="3289208" cy="2390250"/>
              <a:chOff x="609599" y="833642"/>
              <a:chExt cx="7941747" cy="5771225"/>
            </a:xfrm>
          </p:grpSpPr>
          <p:grpSp>
            <p:nvGrpSpPr>
              <p:cNvPr id="95" name="Group 14"/>
              <p:cNvGrpSpPr/>
              <p:nvPr/>
            </p:nvGrpSpPr>
            <p:grpSpPr>
              <a:xfrm rot="10800000">
                <a:off x="7696200" y="5257800"/>
                <a:ext cx="621450" cy="1347067"/>
                <a:chOff x="7010400" y="381000"/>
                <a:chExt cx="762000" cy="2033666"/>
              </a:xfrm>
            </p:grpSpPr>
            <p:sp>
              <p:nvSpPr>
                <p:cNvPr id="118" name="Rounded Rectangle 11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7010400" y="381000"/>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11"/>
              <p:cNvGrpSpPr/>
              <p:nvPr/>
            </p:nvGrpSpPr>
            <p:grpSpPr>
              <a:xfrm rot="10800000">
                <a:off x="939238" y="4923502"/>
                <a:ext cx="621450" cy="1347067"/>
                <a:chOff x="7010400" y="381000"/>
                <a:chExt cx="762000" cy="2033666"/>
              </a:xfrm>
            </p:grpSpPr>
            <p:sp>
              <p:nvSpPr>
                <p:cNvPr id="116" name="Rounded Rectangle 11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7010400" y="381000"/>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an 3"/>
              <p:cNvSpPr/>
              <p:nvPr/>
            </p:nvSpPr>
            <p:spPr>
              <a:xfrm>
                <a:off x="7315200" y="1981200"/>
                <a:ext cx="1236146" cy="3840519"/>
              </a:xfrm>
              <a:prstGeom prst="can">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an 1"/>
              <p:cNvSpPr/>
              <p:nvPr/>
            </p:nvSpPr>
            <p:spPr>
              <a:xfrm>
                <a:off x="609599" y="1643059"/>
                <a:ext cx="1236146" cy="3840519"/>
              </a:xfrm>
              <a:prstGeom prst="can">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p:cNvGrpSpPr/>
              <p:nvPr/>
            </p:nvGrpSpPr>
            <p:grpSpPr>
              <a:xfrm>
                <a:off x="899460" y="833642"/>
                <a:ext cx="621450" cy="986197"/>
                <a:chOff x="7031201" y="834275"/>
                <a:chExt cx="762000" cy="1488861"/>
              </a:xfrm>
            </p:grpSpPr>
            <p:sp>
              <p:nvSpPr>
                <p:cNvPr id="114" name="Rounded Rectangle 113"/>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5"/>
                <p:cNvSpPr/>
                <p:nvPr/>
              </p:nvSpPr>
              <p:spPr>
                <a:xfrm>
                  <a:off x="7031201" y="834275"/>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7646520" y="1148254"/>
                <a:ext cx="621450" cy="1017899"/>
                <a:chOff x="7087348" y="824753"/>
                <a:chExt cx="762000" cy="1536722"/>
              </a:xfrm>
            </p:grpSpPr>
            <p:sp>
              <p:nvSpPr>
                <p:cNvPr id="112" name="Rounded Rectangle 111"/>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7087348" y="824753"/>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4" name="Rectangle 93"/>
            <p:cNvSpPr/>
            <p:nvPr/>
          </p:nvSpPr>
          <p:spPr>
            <a:xfrm>
              <a:off x="877198" y="4721296"/>
              <a:ext cx="2303223" cy="1323439"/>
            </a:xfrm>
            <a:prstGeom prst="rect">
              <a:avLst/>
            </a:prstGeom>
          </p:spPr>
          <p:txBody>
            <a:bodyPr wrap="square">
              <a:spAutoFit/>
            </a:bodyPr>
            <a:lstStyle/>
            <a:p>
              <a:pPr algn="ctr"/>
              <a:r>
                <a:rPr lang="en-US" sz="1600" b="1" dirty="0"/>
                <a:t>If we continue in Jesus Christ’s word, then we will be His disciples and know the truth, which will make us free</a:t>
              </a:r>
              <a:endParaRPr lang="en-US" sz="1600" dirty="0"/>
            </a:p>
          </p:txBody>
        </p:sp>
      </p:grpSp>
      <p:grpSp>
        <p:nvGrpSpPr>
          <p:cNvPr id="78" name="Group 77"/>
          <p:cNvGrpSpPr/>
          <p:nvPr/>
        </p:nvGrpSpPr>
        <p:grpSpPr>
          <a:xfrm>
            <a:off x="2993572" y="1241362"/>
            <a:ext cx="3693265" cy="2726952"/>
            <a:chOff x="2993572" y="1241362"/>
            <a:chExt cx="3693265" cy="2726952"/>
          </a:xfrm>
        </p:grpSpPr>
        <p:sp>
          <p:nvSpPr>
            <p:cNvPr id="3" name="Right Arrow 2"/>
            <p:cNvSpPr/>
            <p:nvPr/>
          </p:nvSpPr>
          <p:spPr>
            <a:xfrm>
              <a:off x="2993572" y="1466361"/>
              <a:ext cx="762000" cy="293914"/>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3810002" y="1241362"/>
              <a:ext cx="2547257" cy="830997"/>
            </a:xfrm>
            <a:prstGeom prst="rect">
              <a:avLst/>
            </a:prstGeom>
            <a:solidFill>
              <a:srgbClr val="7030A0"/>
            </a:solidFill>
            <a:ln>
              <a:solidFill>
                <a:schemeClr val="tx1"/>
              </a:solidFill>
            </a:ln>
          </p:spPr>
          <p:txBody>
            <a:bodyPr wrap="square" rtlCol="0">
              <a:spAutoFit/>
            </a:bodyPr>
            <a:lstStyle/>
            <a:p>
              <a:pPr algn="ctr"/>
              <a:r>
                <a:rPr lang="en-US" sz="2400" dirty="0">
                  <a:solidFill>
                    <a:schemeClr val="bg1"/>
                  </a:solidFill>
                </a:rPr>
                <a:t>Become Christ’s Disciples</a:t>
              </a:r>
            </a:p>
          </p:txBody>
        </p:sp>
        <p:pic>
          <p:nvPicPr>
            <p:cNvPr id="4098" name="Picture 2" descr="Image result for lds 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355" y="2263590"/>
              <a:ext cx="2950482" cy="17047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81"/>
          <p:cNvGrpSpPr/>
          <p:nvPr/>
        </p:nvGrpSpPr>
        <p:grpSpPr>
          <a:xfrm>
            <a:off x="6498773" y="1426027"/>
            <a:ext cx="3062968" cy="2652962"/>
            <a:chOff x="6498773" y="1426027"/>
            <a:chExt cx="3062968" cy="2652962"/>
          </a:xfrm>
        </p:grpSpPr>
        <p:sp>
          <p:nvSpPr>
            <p:cNvPr id="88" name="TextBox 87"/>
            <p:cNvSpPr txBox="1"/>
            <p:nvPr/>
          </p:nvSpPr>
          <p:spPr>
            <a:xfrm>
              <a:off x="7417255" y="1426027"/>
              <a:ext cx="2100944" cy="461665"/>
            </a:xfrm>
            <a:prstGeom prst="rect">
              <a:avLst/>
            </a:prstGeom>
            <a:solidFill>
              <a:srgbClr val="7030A0"/>
            </a:solidFill>
            <a:ln>
              <a:solidFill>
                <a:schemeClr val="tx1"/>
              </a:solidFill>
            </a:ln>
          </p:spPr>
          <p:txBody>
            <a:bodyPr wrap="square" rtlCol="0">
              <a:spAutoFit/>
            </a:bodyPr>
            <a:lstStyle/>
            <a:p>
              <a:r>
                <a:rPr lang="en-US" sz="2400" dirty="0">
                  <a:solidFill>
                    <a:schemeClr val="bg1"/>
                  </a:solidFill>
                </a:rPr>
                <a:t>Know the Truth</a:t>
              </a:r>
            </a:p>
          </p:txBody>
        </p:sp>
        <p:sp>
          <p:nvSpPr>
            <p:cNvPr id="90" name="Right Arrow 89"/>
            <p:cNvSpPr/>
            <p:nvPr/>
          </p:nvSpPr>
          <p:spPr>
            <a:xfrm>
              <a:off x="6498773" y="1455475"/>
              <a:ext cx="762000" cy="293914"/>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7417255" y="2152914"/>
              <a:ext cx="2144486" cy="1926075"/>
              <a:chOff x="7417255" y="2152914"/>
              <a:chExt cx="2144486" cy="1926075"/>
            </a:xfrm>
          </p:grpSpPr>
          <p:pic>
            <p:nvPicPr>
              <p:cNvPr id="4100" name="Picture 4" descr="Image result for knowledge brain"/>
              <p:cNvPicPr>
                <a:picLocks noChangeAspect="1" noChangeArrowheads="1"/>
              </p:cNvPicPr>
              <p:nvPr/>
            </p:nvPicPr>
            <p:blipFill rotWithShape="1">
              <a:blip r:embed="rId4">
                <a:extLst>
                  <a:ext uri="{28A0092B-C50C-407E-A947-70E740481C1C}">
                    <a14:useLocalDpi xmlns:a14="http://schemas.microsoft.com/office/drawing/2010/main" val="0"/>
                  </a:ext>
                </a:extLst>
              </a:blip>
              <a:srcRect l="15770" r="14741" b="1360"/>
              <a:stretch/>
            </p:blipFill>
            <p:spPr bwMode="auto">
              <a:xfrm>
                <a:off x="7417255" y="2152914"/>
                <a:ext cx="2144486" cy="1926075"/>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68"/>
              <p:cNvSpPr/>
              <p:nvPr/>
            </p:nvSpPr>
            <p:spPr>
              <a:xfrm>
                <a:off x="7920237" y="2531176"/>
                <a:ext cx="1094980" cy="584775"/>
              </a:xfrm>
              <a:prstGeom prst="rect">
                <a:avLst/>
              </a:prstGeom>
              <a:noFill/>
            </p:spPr>
            <p:txBody>
              <a:bodyPr wrap="none" lIns="91440" tIns="45720" rIns="91440" bIns="45720">
                <a:spAutoFit/>
              </a:bodyPr>
              <a:lstStyle/>
              <a:p>
                <a:pPr algn="ctr"/>
                <a:r>
                  <a:rPr lang="en-US" sz="3200" b="1" cap="none" spc="0" dirty="0">
                    <a:ln w="22225">
                      <a:solidFill>
                        <a:schemeClr val="accent2"/>
                      </a:solidFill>
                      <a:prstDash val="solid"/>
                    </a:ln>
                    <a:solidFill>
                      <a:schemeClr val="accent2">
                        <a:lumMod val="40000"/>
                        <a:lumOff val="60000"/>
                      </a:schemeClr>
                    </a:solidFill>
                    <a:effectLst/>
                  </a:rPr>
                  <a:t>Truth</a:t>
                </a:r>
              </a:p>
            </p:txBody>
          </p:sp>
        </p:grpSp>
      </p:grpSp>
      <p:grpSp>
        <p:nvGrpSpPr>
          <p:cNvPr id="74" name="Group 73"/>
          <p:cNvGrpSpPr/>
          <p:nvPr/>
        </p:nvGrpSpPr>
        <p:grpSpPr>
          <a:xfrm>
            <a:off x="248223" y="1360715"/>
            <a:ext cx="2603833" cy="2493318"/>
            <a:chOff x="248223" y="1360715"/>
            <a:chExt cx="2603833" cy="2493318"/>
          </a:xfrm>
        </p:grpSpPr>
        <p:sp>
          <p:nvSpPr>
            <p:cNvPr id="2" name="TextBox 1"/>
            <p:cNvSpPr txBox="1"/>
            <p:nvPr/>
          </p:nvSpPr>
          <p:spPr>
            <a:xfrm>
              <a:off x="304799" y="1360715"/>
              <a:ext cx="2547257" cy="461665"/>
            </a:xfrm>
            <a:prstGeom prst="rect">
              <a:avLst/>
            </a:prstGeom>
            <a:solidFill>
              <a:srgbClr val="7030A0"/>
            </a:solidFill>
            <a:ln>
              <a:solidFill>
                <a:schemeClr val="tx1"/>
              </a:solidFill>
            </a:ln>
          </p:spPr>
          <p:txBody>
            <a:bodyPr wrap="square" rtlCol="0">
              <a:spAutoFit/>
            </a:bodyPr>
            <a:lstStyle/>
            <a:p>
              <a:r>
                <a:rPr lang="en-US" sz="2400" dirty="0">
                  <a:solidFill>
                    <a:schemeClr val="bg1"/>
                  </a:solidFill>
                </a:rPr>
                <a:t>Continue in Truth</a:t>
              </a:r>
            </a:p>
          </p:txBody>
        </p:sp>
        <p:grpSp>
          <p:nvGrpSpPr>
            <p:cNvPr id="72" name="Group 71"/>
            <p:cNvGrpSpPr/>
            <p:nvPr/>
          </p:nvGrpSpPr>
          <p:grpSpPr>
            <a:xfrm>
              <a:off x="248223" y="1765326"/>
              <a:ext cx="2372728" cy="2088707"/>
              <a:chOff x="248223" y="1765326"/>
              <a:chExt cx="2372728" cy="2088707"/>
            </a:xfrm>
          </p:grpSpPr>
          <p:grpSp>
            <p:nvGrpSpPr>
              <p:cNvPr id="122" name="Group 121"/>
              <p:cNvGrpSpPr/>
              <p:nvPr/>
            </p:nvGrpSpPr>
            <p:grpSpPr>
              <a:xfrm>
                <a:off x="248223" y="1765326"/>
                <a:ext cx="848139" cy="1200329"/>
                <a:chOff x="4306957" y="1951465"/>
                <a:chExt cx="848139" cy="1200329"/>
              </a:xfrm>
            </p:grpSpPr>
            <p:sp>
              <p:nvSpPr>
                <p:cNvPr id="136" name="Rectangle 135"/>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T</a:t>
                  </a:r>
                </a:p>
              </p:txBody>
            </p:sp>
          </p:grpSp>
          <p:grpSp>
            <p:nvGrpSpPr>
              <p:cNvPr id="123" name="Group 122"/>
              <p:cNvGrpSpPr/>
              <p:nvPr/>
            </p:nvGrpSpPr>
            <p:grpSpPr>
              <a:xfrm rot="1596052">
                <a:off x="1024614" y="1948737"/>
                <a:ext cx="848139" cy="1200329"/>
                <a:chOff x="4306957" y="1951465"/>
                <a:chExt cx="848139" cy="1200329"/>
              </a:xfrm>
            </p:grpSpPr>
            <p:sp>
              <p:nvSpPr>
                <p:cNvPr id="134" name="Rectangle 133"/>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Box 134"/>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R</a:t>
                  </a:r>
                </a:p>
              </p:txBody>
            </p:sp>
          </p:grpSp>
          <p:grpSp>
            <p:nvGrpSpPr>
              <p:cNvPr id="124" name="Group 123"/>
              <p:cNvGrpSpPr/>
              <p:nvPr/>
            </p:nvGrpSpPr>
            <p:grpSpPr>
              <a:xfrm rot="20344566">
                <a:off x="1094522" y="2522945"/>
                <a:ext cx="848139" cy="1200329"/>
                <a:chOff x="4306957" y="1951465"/>
                <a:chExt cx="848139" cy="1200329"/>
              </a:xfrm>
            </p:grpSpPr>
            <p:sp>
              <p:nvSpPr>
                <p:cNvPr id="132" name="Rectangle 131"/>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4359967" y="1951465"/>
                  <a:ext cx="649357" cy="1200329"/>
                </a:xfrm>
                <a:prstGeom prst="rect">
                  <a:avLst/>
                </a:prstGeom>
                <a:noFill/>
              </p:spPr>
              <p:txBody>
                <a:bodyPr wrap="square" rtlCol="0">
                  <a:spAutoFit/>
                </a:bodyPr>
                <a:lstStyle/>
                <a:p>
                  <a:r>
                    <a:rPr lang="en-US" sz="7200" dirty="0">
                      <a:solidFill>
                        <a:schemeClr val="bg1"/>
                      </a:solidFill>
                    </a:rPr>
                    <a:t>U</a:t>
                  </a:r>
                </a:p>
              </p:txBody>
            </p:sp>
          </p:grpSp>
          <p:grpSp>
            <p:nvGrpSpPr>
              <p:cNvPr id="125" name="Group 124"/>
              <p:cNvGrpSpPr/>
              <p:nvPr/>
            </p:nvGrpSpPr>
            <p:grpSpPr>
              <a:xfrm rot="373527">
                <a:off x="1637029" y="1945768"/>
                <a:ext cx="848139" cy="1200329"/>
                <a:chOff x="4306957" y="1951465"/>
                <a:chExt cx="848139" cy="1200329"/>
              </a:xfrm>
            </p:grpSpPr>
            <p:sp>
              <p:nvSpPr>
                <p:cNvPr id="130" name="Rectangle 129"/>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T</a:t>
                  </a:r>
                </a:p>
              </p:txBody>
            </p:sp>
          </p:grpSp>
          <p:grpSp>
            <p:nvGrpSpPr>
              <p:cNvPr id="126" name="Group 125"/>
              <p:cNvGrpSpPr/>
              <p:nvPr/>
            </p:nvGrpSpPr>
            <p:grpSpPr>
              <a:xfrm>
                <a:off x="1772812" y="2653704"/>
                <a:ext cx="848139" cy="1200329"/>
                <a:chOff x="4306957" y="1951465"/>
                <a:chExt cx="848139" cy="1200329"/>
              </a:xfrm>
            </p:grpSpPr>
            <p:sp>
              <p:nvSpPr>
                <p:cNvPr id="128" name="Rectangle 127"/>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p:cNvSpPr txBox="1"/>
                <p:nvPr/>
              </p:nvSpPr>
              <p:spPr>
                <a:xfrm>
                  <a:off x="4373214" y="1951465"/>
                  <a:ext cx="649357" cy="1200329"/>
                </a:xfrm>
                <a:prstGeom prst="rect">
                  <a:avLst/>
                </a:prstGeom>
                <a:noFill/>
              </p:spPr>
              <p:txBody>
                <a:bodyPr wrap="square" rtlCol="0">
                  <a:spAutoFit/>
                </a:bodyPr>
                <a:lstStyle/>
                <a:p>
                  <a:r>
                    <a:rPr lang="en-US" sz="7200" dirty="0">
                      <a:solidFill>
                        <a:schemeClr val="bg1"/>
                      </a:solidFill>
                    </a:rPr>
                    <a:t>H</a:t>
                  </a:r>
                </a:p>
              </p:txBody>
            </p:sp>
          </p:grpSp>
        </p:grpSp>
      </p:grpSp>
      <p:grpSp>
        <p:nvGrpSpPr>
          <p:cNvPr id="83" name="Group 82"/>
          <p:cNvGrpSpPr/>
          <p:nvPr/>
        </p:nvGrpSpPr>
        <p:grpSpPr>
          <a:xfrm>
            <a:off x="9674681" y="1252246"/>
            <a:ext cx="2416009" cy="2769845"/>
            <a:chOff x="9674681" y="1252246"/>
            <a:chExt cx="2416009" cy="2769845"/>
          </a:xfrm>
        </p:grpSpPr>
        <p:sp>
          <p:nvSpPr>
            <p:cNvPr id="89" name="TextBox 88"/>
            <p:cNvSpPr txBox="1"/>
            <p:nvPr/>
          </p:nvSpPr>
          <p:spPr>
            <a:xfrm>
              <a:off x="10578195" y="1426027"/>
              <a:ext cx="1387928" cy="461665"/>
            </a:xfrm>
            <a:prstGeom prst="rect">
              <a:avLst/>
            </a:prstGeom>
            <a:solidFill>
              <a:srgbClr val="7030A0"/>
            </a:solidFill>
            <a:ln>
              <a:solidFill>
                <a:schemeClr val="tx1"/>
              </a:solidFill>
            </a:ln>
          </p:spPr>
          <p:txBody>
            <a:bodyPr wrap="square" rtlCol="0">
              <a:spAutoFit/>
            </a:bodyPr>
            <a:lstStyle/>
            <a:p>
              <a:r>
                <a:rPr lang="en-US" sz="2400" dirty="0">
                  <a:solidFill>
                    <a:schemeClr val="bg1"/>
                  </a:solidFill>
                </a:rPr>
                <a:t>Freedom</a:t>
              </a:r>
            </a:p>
          </p:txBody>
        </p:sp>
        <p:sp>
          <p:nvSpPr>
            <p:cNvPr id="4" name="Equal 3"/>
            <p:cNvSpPr/>
            <p:nvPr/>
          </p:nvSpPr>
          <p:spPr>
            <a:xfrm>
              <a:off x="9674681" y="1252246"/>
              <a:ext cx="688033" cy="688033"/>
            </a:xfrm>
            <a:prstGeom prst="mathEqual">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104" name="Picture 8" descr="Image result for freed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3977" y="2174685"/>
              <a:ext cx="1806713" cy="18474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4099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fade">
                                      <p:cBhvr>
                                        <p:cTn id="21" dur="1000"/>
                                        <p:tgtEl>
                                          <p:spTgt spid="82"/>
                                        </p:tgtEl>
                                      </p:cBhvr>
                                    </p:animEffect>
                                    <p:anim calcmode="lin" valueType="num">
                                      <p:cBhvr>
                                        <p:cTn id="22" dur="1000" fill="hold"/>
                                        <p:tgtEl>
                                          <p:spTgt spid="82"/>
                                        </p:tgtEl>
                                        <p:attrNameLst>
                                          <p:attrName>ppt_x</p:attrName>
                                        </p:attrNameLst>
                                      </p:cBhvr>
                                      <p:tavLst>
                                        <p:tav tm="0">
                                          <p:val>
                                            <p:strVal val="#ppt_x"/>
                                          </p:val>
                                        </p:tav>
                                        <p:tav tm="100000">
                                          <p:val>
                                            <p:strVal val="#ppt_x"/>
                                          </p:val>
                                        </p:tav>
                                      </p:tavLst>
                                    </p:anim>
                                    <p:anim calcmode="lin" valueType="num">
                                      <p:cBhvr>
                                        <p:cTn id="23"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1000"/>
                                        <p:tgtEl>
                                          <p:spTgt spid="83"/>
                                        </p:tgtEl>
                                      </p:cBhvr>
                                    </p:animEffect>
                                    <p:anim calcmode="lin" valueType="num">
                                      <p:cBhvr>
                                        <p:cTn id="29" dur="1000" fill="hold"/>
                                        <p:tgtEl>
                                          <p:spTgt spid="83"/>
                                        </p:tgtEl>
                                        <p:attrNameLst>
                                          <p:attrName>ppt_x</p:attrName>
                                        </p:attrNameLst>
                                      </p:cBhvr>
                                      <p:tavLst>
                                        <p:tav tm="0">
                                          <p:val>
                                            <p:strVal val="#ppt_x"/>
                                          </p:val>
                                        </p:tav>
                                        <p:tav tm="100000">
                                          <p:val>
                                            <p:strVal val="#ppt_x"/>
                                          </p:val>
                                        </p:tav>
                                      </p:tavLst>
                                    </p:anim>
                                    <p:anim calcmode="lin" valueType="num">
                                      <p:cBhvr>
                                        <p:cTn id="30"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barn(outVertical)">
                                      <p:cBhvr>
                                        <p:cTn id="35"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Image result for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3238" r="953"/>
          <a:stretch/>
        </p:blipFill>
        <p:spPr bwMode="auto">
          <a:xfrm flipH="1" flipV="1">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2209800" y="228600"/>
            <a:ext cx="7620000" cy="707886"/>
          </a:xfrm>
          <a:prstGeom prst="rect">
            <a:avLst/>
          </a:prstGeom>
          <a:noFill/>
        </p:spPr>
        <p:txBody>
          <a:bodyPr wrap="square" rtlCol="0">
            <a:spAutoFit/>
          </a:bodyPr>
          <a:lstStyle/>
          <a:p>
            <a:pPr algn="ctr"/>
            <a:r>
              <a:rPr lang="en-US" sz="4000" dirty="0">
                <a:solidFill>
                  <a:schemeClr val="bg1"/>
                </a:solidFill>
              </a:rPr>
              <a:t>The Truth Shall Make You Free</a:t>
            </a:r>
          </a:p>
        </p:txBody>
      </p:sp>
      <p:sp>
        <p:nvSpPr>
          <p:cNvPr id="4" name="TextBox 3"/>
          <p:cNvSpPr txBox="1"/>
          <p:nvPr/>
        </p:nvSpPr>
        <p:spPr>
          <a:xfrm>
            <a:off x="1524000" y="1143000"/>
            <a:ext cx="9144000" cy="5262979"/>
          </a:xfrm>
          <a:prstGeom prst="rect">
            <a:avLst/>
          </a:prstGeom>
          <a:noFill/>
        </p:spPr>
        <p:txBody>
          <a:bodyPr wrap="square" rtlCol="0">
            <a:spAutoFit/>
          </a:bodyPr>
          <a:lstStyle/>
          <a:p>
            <a:pPr>
              <a:buFont typeface="Wingdings" pitchFamily="2" charset="2"/>
              <a:buChar char="v"/>
            </a:pPr>
            <a:r>
              <a:rPr lang="en-US" sz="2800" dirty="0">
                <a:solidFill>
                  <a:schemeClr val="bg1"/>
                </a:solidFill>
              </a:rPr>
              <a:t>Free from power of false doctrine</a:t>
            </a:r>
          </a:p>
          <a:p>
            <a:pPr>
              <a:buFont typeface="Wingdings" pitchFamily="2" charset="2"/>
              <a:buChar char="v"/>
            </a:pPr>
            <a:endParaRPr lang="en-US" sz="2800" dirty="0">
              <a:solidFill>
                <a:schemeClr val="bg1"/>
              </a:solidFill>
            </a:endParaRPr>
          </a:p>
          <a:p>
            <a:pPr>
              <a:buFont typeface="Wingdings" pitchFamily="2" charset="2"/>
              <a:buChar char="v"/>
            </a:pPr>
            <a:r>
              <a:rPr lang="en-US" sz="2800" dirty="0">
                <a:solidFill>
                  <a:schemeClr val="bg1"/>
                </a:solidFill>
              </a:rPr>
              <a:t>Free from  the bondage of appetite and lust</a:t>
            </a:r>
          </a:p>
          <a:p>
            <a:pPr>
              <a:buFont typeface="Wingdings" pitchFamily="2" charset="2"/>
              <a:buChar char="v"/>
            </a:pPr>
            <a:endParaRPr lang="en-US" sz="2800" dirty="0">
              <a:solidFill>
                <a:schemeClr val="bg1"/>
              </a:solidFill>
            </a:endParaRPr>
          </a:p>
          <a:p>
            <a:pPr>
              <a:buFont typeface="Wingdings" pitchFamily="2" charset="2"/>
              <a:buChar char="v"/>
            </a:pPr>
            <a:r>
              <a:rPr lang="en-US" sz="2800" dirty="0">
                <a:solidFill>
                  <a:schemeClr val="bg1"/>
                </a:solidFill>
              </a:rPr>
              <a:t>Free from the shackles of sin</a:t>
            </a:r>
          </a:p>
          <a:p>
            <a:pPr>
              <a:buFont typeface="Wingdings" pitchFamily="2" charset="2"/>
              <a:buChar char="v"/>
            </a:pPr>
            <a:endParaRPr lang="en-US" sz="2800" dirty="0">
              <a:solidFill>
                <a:schemeClr val="bg1"/>
              </a:solidFill>
            </a:endParaRPr>
          </a:p>
          <a:p>
            <a:pPr>
              <a:buFont typeface="Wingdings" pitchFamily="2" charset="2"/>
              <a:buChar char="v"/>
            </a:pPr>
            <a:r>
              <a:rPr lang="en-US" sz="2800" dirty="0">
                <a:solidFill>
                  <a:schemeClr val="bg1"/>
                </a:solidFill>
              </a:rPr>
              <a:t>Free from every evil and corrupt influence</a:t>
            </a:r>
          </a:p>
          <a:p>
            <a:pPr>
              <a:buFont typeface="Wingdings" pitchFamily="2" charset="2"/>
              <a:buChar char="v"/>
            </a:pPr>
            <a:endParaRPr lang="en-US" sz="2800" dirty="0">
              <a:solidFill>
                <a:schemeClr val="bg1"/>
              </a:solidFill>
            </a:endParaRPr>
          </a:p>
          <a:p>
            <a:pPr>
              <a:buFont typeface="Wingdings" pitchFamily="2" charset="2"/>
              <a:buChar char="v"/>
            </a:pPr>
            <a:r>
              <a:rPr lang="en-US" sz="2800" dirty="0">
                <a:solidFill>
                  <a:schemeClr val="bg1"/>
                </a:solidFill>
              </a:rPr>
              <a:t>Free from every restraining and curtailing power</a:t>
            </a:r>
          </a:p>
          <a:p>
            <a:pPr>
              <a:buFont typeface="Wingdings" pitchFamily="2" charset="2"/>
              <a:buChar char="v"/>
            </a:pPr>
            <a:endParaRPr lang="en-US" sz="2800" dirty="0">
              <a:solidFill>
                <a:schemeClr val="bg1"/>
              </a:solidFill>
            </a:endParaRPr>
          </a:p>
          <a:p>
            <a:pPr>
              <a:buFont typeface="Wingdings" pitchFamily="2" charset="2"/>
              <a:buChar char="v"/>
            </a:pPr>
            <a:r>
              <a:rPr lang="en-US" sz="2800" dirty="0">
                <a:solidFill>
                  <a:schemeClr val="bg1"/>
                </a:solidFill>
              </a:rPr>
              <a:t>Free to go on to the unlimited freedom enjoyed it its </a:t>
            </a:r>
            <a:r>
              <a:rPr lang="en-US" sz="2800" dirty="0" err="1">
                <a:solidFill>
                  <a:schemeClr val="bg1"/>
                </a:solidFill>
              </a:rPr>
              <a:t>fulness</a:t>
            </a:r>
            <a:r>
              <a:rPr lang="en-US" sz="2800" dirty="0">
                <a:solidFill>
                  <a:schemeClr val="bg1"/>
                </a:solidFill>
              </a:rPr>
              <a:t> only by exalted beings</a:t>
            </a:r>
          </a:p>
        </p:txBody>
      </p:sp>
      <p:grpSp>
        <p:nvGrpSpPr>
          <p:cNvPr id="5" name="Group 4"/>
          <p:cNvGrpSpPr/>
          <p:nvPr/>
        </p:nvGrpSpPr>
        <p:grpSpPr>
          <a:xfrm>
            <a:off x="7696200" y="2286000"/>
            <a:ext cx="2514600" cy="1466078"/>
            <a:chOff x="4431649" y="2177590"/>
            <a:chExt cx="5544535" cy="3232610"/>
          </a:xfrm>
        </p:grpSpPr>
        <p:grpSp>
          <p:nvGrpSpPr>
            <p:cNvPr id="6" name="Group 21"/>
            <p:cNvGrpSpPr/>
            <p:nvPr/>
          </p:nvGrpSpPr>
          <p:grpSpPr>
            <a:xfrm rot="813906">
              <a:off x="4431649" y="3525670"/>
              <a:ext cx="1664368" cy="1600200"/>
              <a:chOff x="4572000" y="3505200"/>
              <a:chExt cx="1664368" cy="1600200"/>
            </a:xfrm>
          </p:grpSpPr>
          <p:sp>
            <p:nvSpPr>
              <p:cNvPr id="18" name="Flowchart: Stored Data 17"/>
              <p:cNvSpPr/>
              <p:nvPr/>
            </p:nvSpPr>
            <p:spPr>
              <a:xfrm rot="10800000">
                <a:off x="5410200" y="3505200"/>
                <a:ext cx="826168" cy="1600200"/>
              </a:xfrm>
              <a:prstGeom prst="flowChartOnlineStorag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876800" y="3505200"/>
                <a:ext cx="1295400" cy="1600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Stored Data 19"/>
              <p:cNvSpPr/>
              <p:nvPr/>
            </p:nvSpPr>
            <p:spPr>
              <a:xfrm>
                <a:off x="4572000" y="3505200"/>
                <a:ext cx="1371600" cy="1600200"/>
              </a:xfrm>
              <a:prstGeom prst="flowChartOnlineStorag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Donut 6"/>
            <p:cNvSpPr/>
            <p:nvPr/>
          </p:nvSpPr>
          <p:spPr>
            <a:xfrm rot="19249562">
              <a:off x="5778021" y="2642882"/>
              <a:ext cx="1295400" cy="1143000"/>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rot="19249562">
              <a:off x="6311421" y="2261883"/>
              <a:ext cx="1295400" cy="1143000"/>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rot="241144">
              <a:off x="7201262" y="2177590"/>
              <a:ext cx="1295400" cy="1143000"/>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rot="2752242">
              <a:off x="7635115" y="2653524"/>
              <a:ext cx="1295400" cy="1143000"/>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ounded Rectangle 10"/>
            <p:cNvSpPr/>
            <p:nvPr/>
          </p:nvSpPr>
          <p:spPr>
            <a:xfrm rot="2895272">
              <a:off x="8361649" y="3423295"/>
              <a:ext cx="666261" cy="609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22"/>
            <p:cNvGrpSpPr/>
            <p:nvPr/>
          </p:nvGrpSpPr>
          <p:grpSpPr>
            <a:xfrm rot="10800000">
              <a:off x="8311816" y="3810000"/>
              <a:ext cx="1664368" cy="1600200"/>
              <a:chOff x="4572000" y="3505200"/>
              <a:chExt cx="1664368" cy="1600200"/>
            </a:xfrm>
          </p:grpSpPr>
          <p:sp>
            <p:nvSpPr>
              <p:cNvPr id="15" name="Flowchart: Stored Data 14"/>
              <p:cNvSpPr/>
              <p:nvPr/>
            </p:nvSpPr>
            <p:spPr>
              <a:xfrm rot="10800000">
                <a:off x="5410200" y="3505200"/>
                <a:ext cx="826168" cy="1600200"/>
              </a:xfrm>
              <a:prstGeom prst="flowChartOnlineStorag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876800" y="3505200"/>
                <a:ext cx="1295400" cy="1600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tored Data 16"/>
              <p:cNvSpPr/>
              <p:nvPr/>
            </p:nvSpPr>
            <p:spPr>
              <a:xfrm>
                <a:off x="4572000" y="3505200"/>
                <a:ext cx="1371600" cy="1600200"/>
              </a:xfrm>
              <a:prstGeom prst="flowChartOnlineStorag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ounded Rectangle 12"/>
            <p:cNvSpPr/>
            <p:nvPr/>
          </p:nvSpPr>
          <p:spPr>
            <a:xfrm rot="2895272">
              <a:off x="5678689" y="3347094"/>
              <a:ext cx="666261" cy="609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ock"/>
            <p:cNvSpPr>
              <a:spLocks noEditPoints="1" noChangeArrowheads="1"/>
            </p:cNvSpPr>
            <p:nvPr/>
          </p:nvSpPr>
          <p:spPr bwMode="auto">
            <a:xfrm rot="20624036">
              <a:off x="5588803" y="3424389"/>
              <a:ext cx="1263316" cy="1455821"/>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Rectangle 1"/>
          <p:cNvSpPr/>
          <p:nvPr/>
        </p:nvSpPr>
        <p:spPr>
          <a:xfrm>
            <a:off x="11586312" y="6422596"/>
            <a:ext cx="442750" cy="369332"/>
          </a:xfrm>
          <a:prstGeom prst="rect">
            <a:avLst/>
          </a:prstGeom>
        </p:spPr>
        <p:txBody>
          <a:bodyPr wrap="none">
            <a:spAutoFit/>
          </a:bodyPr>
          <a:lstStyle/>
          <a:p>
            <a:r>
              <a:rPr lang="en-US" dirty="0">
                <a:solidFill>
                  <a:schemeClr val="bg1"/>
                </a:solidFill>
              </a:rPr>
              <a:t>(3)</a:t>
            </a:r>
          </a:p>
        </p:txBody>
      </p:sp>
      <p:sp>
        <p:nvSpPr>
          <p:cNvPr id="28" name="TextBox 27"/>
          <p:cNvSpPr txBox="1"/>
          <p:nvPr/>
        </p:nvSpPr>
        <p:spPr>
          <a:xfrm>
            <a:off x="2954" y="6479212"/>
            <a:ext cx="2286000" cy="369332"/>
          </a:xfrm>
          <a:prstGeom prst="rect">
            <a:avLst/>
          </a:prstGeom>
          <a:noFill/>
        </p:spPr>
        <p:txBody>
          <a:bodyPr wrap="square" rtlCol="0">
            <a:spAutoFit/>
          </a:bodyPr>
          <a:lstStyle/>
          <a:p>
            <a:r>
              <a:rPr lang="en-US" dirty="0">
                <a:solidFill>
                  <a:schemeClr val="bg1"/>
                </a:solidFill>
              </a:rPr>
              <a:t>John 8:30-32</a:t>
            </a:r>
          </a:p>
        </p:txBody>
      </p:sp>
    </p:spTree>
    <p:extLst>
      <p:ext uri="{BB962C8B-B14F-4D97-AF65-F5344CB8AC3E}">
        <p14:creationId xmlns:p14="http://schemas.microsoft.com/office/powerpoint/2010/main" val="370903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slide(fromBottom)">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slide(fromBottom)">
                                      <p:cBhvr>
                                        <p:cTn id="17" dur="500"/>
                                        <p:tgtEl>
                                          <p:spTgt spid="4">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slide(fromBottom)">
                                      <p:cBhvr>
                                        <p:cTn id="25" dur="500"/>
                                        <p:tgtEl>
                                          <p:spTgt spid="4">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slide(fromBottom)">
                                      <p:cBhvr>
                                        <p:cTn id="30" dur="500"/>
                                        <p:tgtEl>
                                          <p:spTgt spid="4">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animEffect transition="in" filter="slide(fromBottom)">
                                      <p:cBhvr>
                                        <p:cTn id="35"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3238" r="953"/>
          <a:stretch/>
        </p:blipFill>
        <p:spPr bwMode="auto">
          <a:xfrm flipH="1" flipV="1">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p:cNvGrpSpPr/>
          <p:nvPr/>
        </p:nvGrpSpPr>
        <p:grpSpPr>
          <a:xfrm>
            <a:off x="8406527" y="-45106"/>
            <a:ext cx="2236945" cy="1383740"/>
            <a:chOff x="248223" y="1765326"/>
            <a:chExt cx="2236945" cy="1383740"/>
          </a:xfrm>
        </p:grpSpPr>
        <p:grpSp>
          <p:nvGrpSpPr>
            <p:cNvPr id="102" name="Group 101"/>
            <p:cNvGrpSpPr/>
            <p:nvPr/>
          </p:nvGrpSpPr>
          <p:grpSpPr>
            <a:xfrm>
              <a:off x="248223" y="1765326"/>
              <a:ext cx="848139" cy="1200329"/>
              <a:chOff x="4306957" y="1951465"/>
              <a:chExt cx="848139" cy="1200329"/>
            </a:xfrm>
          </p:grpSpPr>
          <p:sp>
            <p:nvSpPr>
              <p:cNvPr id="127" name="Rectangle 126"/>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G</a:t>
                </a:r>
              </a:p>
            </p:txBody>
          </p:sp>
        </p:grpSp>
        <p:grpSp>
          <p:nvGrpSpPr>
            <p:cNvPr id="103" name="Group 102"/>
            <p:cNvGrpSpPr/>
            <p:nvPr/>
          </p:nvGrpSpPr>
          <p:grpSpPr>
            <a:xfrm rot="1596052">
              <a:off x="1024614" y="1948737"/>
              <a:ext cx="848139" cy="1200329"/>
              <a:chOff x="4306957" y="1951465"/>
              <a:chExt cx="848139" cy="1200329"/>
            </a:xfrm>
          </p:grpSpPr>
          <p:sp>
            <p:nvSpPr>
              <p:cNvPr id="120" name="Rectangle 119"/>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O</a:t>
                </a:r>
              </a:p>
            </p:txBody>
          </p:sp>
        </p:grpSp>
        <p:grpSp>
          <p:nvGrpSpPr>
            <p:cNvPr id="104" name="Group 103"/>
            <p:cNvGrpSpPr/>
            <p:nvPr/>
          </p:nvGrpSpPr>
          <p:grpSpPr>
            <a:xfrm rot="373527">
              <a:off x="1637029" y="1945768"/>
              <a:ext cx="848139" cy="1200329"/>
              <a:chOff x="4306957" y="1951465"/>
              <a:chExt cx="848139" cy="1200329"/>
            </a:xfrm>
          </p:grpSpPr>
          <p:sp>
            <p:nvSpPr>
              <p:cNvPr id="105" name="Rectangle 104"/>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D</a:t>
                </a:r>
              </a:p>
            </p:txBody>
          </p:sp>
        </p:grpSp>
      </p:grpSp>
      <p:sp>
        <p:nvSpPr>
          <p:cNvPr id="5" name="TextBox 4"/>
          <p:cNvSpPr txBox="1"/>
          <p:nvPr/>
        </p:nvSpPr>
        <p:spPr>
          <a:xfrm>
            <a:off x="97972" y="6488668"/>
            <a:ext cx="2286000" cy="369332"/>
          </a:xfrm>
          <a:prstGeom prst="rect">
            <a:avLst/>
          </a:prstGeom>
          <a:noFill/>
        </p:spPr>
        <p:txBody>
          <a:bodyPr wrap="square" rtlCol="0">
            <a:spAutoFit/>
          </a:bodyPr>
          <a:lstStyle/>
          <a:p>
            <a:r>
              <a:rPr lang="en-US" dirty="0">
                <a:solidFill>
                  <a:schemeClr val="bg1"/>
                </a:solidFill>
              </a:rPr>
              <a:t>John 8:34</a:t>
            </a:r>
          </a:p>
        </p:txBody>
      </p:sp>
      <p:sp>
        <p:nvSpPr>
          <p:cNvPr id="6" name="TextBox 5"/>
          <p:cNvSpPr txBox="1"/>
          <p:nvPr/>
        </p:nvSpPr>
        <p:spPr>
          <a:xfrm>
            <a:off x="-1" y="0"/>
            <a:ext cx="12192000" cy="1015663"/>
          </a:xfrm>
          <a:prstGeom prst="rect">
            <a:avLst/>
          </a:prstGeom>
          <a:noFill/>
        </p:spPr>
        <p:txBody>
          <a:bodyPr wrap="square" rtlCol="0">
            <a:spAutoFit/>
          </a:bodyPr>
          <a:lstStyle/>
          <a:p>
            <a:pPr algn="ctr"/>
            <a:r>
              <a:rPr lang="en-US" sz="6000" dirty="0">
                <a:solidFill>
                  <a:schemeClr val="bg1"/>
                </a:solidFill>
                <a:latin typeface="Franklin Gothic Heavy" panose="020B0903020102020204" pitchFamily="34" charset="0"/>
              </a:rPr>
              <a:t>A Servant of</a:t>
            </a:r>
          </a:p>
        </p:txBody>
      </p:sp>
      <p:sp>
        <p:nvSpPr>
          <p:cNvPr id="7" name="Rectangle 6"/>
          <p:cNvSpPr/>
          <p:nvPr/>
        </p:nvSpPr>
        <p:spPr>
          <a:xfrm>
            <a:off x="2666999" y="1189162"/>
            <a:ext cx="6858000" cy="646331"/>
          </a:xfrm>
          <a:prstGeom prst="rect">
            <a:avLst/>
          </a:prstGeom>
        </p:spPr>
        <p:txBody>
          <a:bodyPr wrap="square">
            <a:spAutoFit/>
          </a:bodyPr>
          <a:lstStyle/>
          <a:p>
            <a:pPr algn="ctr"/>
            <a:r>
              <a:rPr lang="en-US" dirty="0">
                <a:solidFill>
                  <a:schemeClr val="bg1"/>
                </a:solidFill>
                <a:latin typeface="Abadi" panose="020B0604020104020204" pitchFamily="34" charset="0"/>
              </a:rPr>
              <a:t>The Greek verb translated as “</a:t>
            </a:r>
            <a:r>
              <a:rPr lang="en-US" dirty="0" err="1">
                <a:solidFill>
                  <a:schemeClr val="bg1"/>
                </a:solidFill>
                <a:latin typeface="Abadi" panose="020B0604020104020204" pitchFamily="34" charset="0"/>
              </a:rPr>
              <a:t>committeth</a:t>
            </a:r>
            <a:r>
              <a:rPr lang="en-US" dirty="0">
                <a:solidFill>
                  <a:schemeClr val="bg1"/>
                </a:solidFill>
                <a:latin typeface="Abadi" panose="020B0604020104020204" pitchFamily="34" charset="0"/>
              </a:rPr>
              <a:t>” implies </a:t>
            </a:r>
            <a:r>
              <a:rPr lang="en-US" i="1" dirty="0">
                <a:solidFill>
                  <a:schemeClr val="bg1"/>
                </a:solidFill>
                <a:latin typeface="Abadi" panose="020B0604020104020204" pitchFamily="34" charset="0"/>
              </a:rPr>
              <a:t>continuing in sin</a:t>
            </a:r>
            <a:r>
              <a:rPr lang="en-US" dirty="0">
                <a:solidFill>
                  <a:schemeClr val="bg1"/>
                </a:solidFill>
                <a:latin typeface="Abadi" panose="020B0604020104020204" pitchFamily="34" charset="0"/>
              </a:rPr>
              <a:t> rather than a single occurrence of sin.</a:t>
            </a:r>
            <a:endParaRPr lang="en-US" dirty="0">
              <a:solidFill>
                <a:schemeClr val="bg1"/>
              </a:solidFill>
            </a:endParaRPr>
          </a:p>
        </p:txBody>
      </p:sp>
      <p:grpSp>
        <p:nvGrpSpPr>
          <p:cNvPr id="62" name="Group 61"/>
          <p:cNvGrpSpPr/>
          <p:nvPr/>
        </p:nvGrpSpPr>
        <p:grpSpPr>
          <a:xfrm>
            <a:off x="8418341" y="-44912"/>
            <a:ext cx="2236945" cy="1383740"/>
            <a:chOff x="248223" y="1765326"/>
            <a:chExt cx="2236945" cy="1383740"/>
          </a:xfrm>
        </p:grpSpPr>
        <p:grpSp>
          <p:nvGrpSpPr>
            <p:cNvPr id="63" name="Group 62"/>
            <p:cNvGrpSpPr/>
            <p:nvPr/>
          </p:nvGrpSpPr>
          <p:grpSpPr>
            <a:xfrm>
              <a:off x="248223" y="1765326"/>
              <a:ext cx="848139" cy="1200329"/>
              <a:chOff x="4306957" y="1951465"/>
              <a:chExt cx="848139" cy="1200329"/>
            </a:xfrm>
          </p:grpSpPr>
          <p:sp>
            <p:nvSpPr>
              <p:cNvPr id="81" name="Rectangle 80"/>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S</a:t>
                </a:r>
              </a:p>
            </p:txBody>
          </p:sp>
        </p:grpSp>
        <p:grpSp>
          <p:nvGrpSpPr>
            <p:cNvPr id="64" name="Group 63"/>
            <p:cNvGrpSpPr/>
            <p:nvPr/>
          </p:nvGrpSpPr>
          <p:grpSpPr>
            <a:xfrm rot="1596052">
              <a:off x="1024614" y="1948737"/>
              <a:ext cx="848139" cy="1200329"/>
              <a:chOff x="4306957" y="1951465"/>
              <a:chExt cx="848139" cy="1200329"/>
            </a:xfrm>
          </p:grpSpPr>
          <p:sp>
            <p:nvSpPr>
              <p:cNvPr id="79" name="Rectangle 78"/>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I</a:t>
                </a:r>
              </a:p>
            </p:txBody>
          </p:sp>
        </p:grpSp>
        <p:grpSp>
          <p:nvGrpSpPr>
            <p:cNvPr id="66" name="Group 65"/>
            <p:cNvGrpSpPr/>
            <p:nvPr/>
          </p:nvGrpSpPr>
          <p:grpSpPr>
            <a:xfrm rot="373527">
              <a:off x="1637029" y="1945768"/>
              <a:ext cx="848139" cy="1200329"/>
              <a:chOff x="4306957" y="1951465"/>
              <a:chExt cx="848139" cy="1200329"/>
            </a:xfrm>
          </p:grpSpPr>
          <p:sp>
            <p:nvSpPr>
              <p:cNvPr id="73" name="Rectangle 72"/>
              <p:cNvSpPr/>
              <p:nvPr/>
            </p:nvSpPr>
            <p:spPr>
              <a:xfrm>
                <a:off x="4306957" y="2127561"/>
                <a:ext cx="848139" cy="848139"/>
              </a:xfrm>
              <a:prstGeom prst="rect">
                <a:avLst/>
              </a:prstGeom>
              <a:solidFill>
                <a:schemeClr val="accent2">
                  <a:lumMod val="75000"/>
                </a:schemeClr>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4399720" y="1951465"/>
                <a:ext cx="649357" cy="1200329"/>
              </a:xfrm>
              <a:prstGeom prst="rect">
                <a:avLst/>
              </a:prstGeom>
              <a:noFill/>
            </p:spPr>
            <p:txBody>
              <a:bodyPr wrap="square" rtlCol="0">
                <a:spAutoFit/>
              </a:bodyPr>
              <a:lstStyle/>
              <a:p>
                <a:r>
                  <a:rPr lang="en-US" sz="7200" dirty="0">
                    <a:solidFill>
                      <a:schemeClr val="bg1"/>
                    </a:solidFill>
                  </a:rPr>
                  <a:t>N</a:t>
                </a:r>
              </a:p>
            </p:txBody>
          </p:sp>
        </p:grpSp>
      </p:grpSp>
      <p:grpSp>
        <p:nvGrpSpPr>
          <p:cNvPr id="13" name="Group 12"/>
          <p:cNvGrpSpPr/>
          <p:nvPr/>
        </p:nvGrpSpPr>
        <p:grpSpPr>
          <a:xfrm>
            <a:off x="8395766" y="1892595"/>
            <a:ext cx="3515762" cy="2666993"/>
            <a:chOff x="8395766" y="1892595"/>
            <a:chExt cx="3515762" cy="2666993"/>
          </a:xfrm>
        </p:grpSpPr>
        <p:pic>
          <p:nvPicPr>
            <p:cNvPr id="5124" name="Picture 4" descr="Image result for alcoh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4999" y="2782670"/>
              <a:ext cx="2260575" cy="1776918"/>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9364271" y="1892595"/>
              <a:ext cx="2547257" cy="830997"/>
            </a:xfrm>
            <a:prstGeom prst="rect">
              <a:avLst/>
            </a:prstGeom>
            <a:solidFill>
              <a:srgbClr val="7030A0"/>
            </a:solidFill>
            <a:ln>
              <a:solidFill>
                <a:schemeClr val="tx1"/>
              </a:solidFill>
            </a:ln>
          </p:spPr>
          <p:txBody>
            <a:bodyPr wrap="square" rtlCol="0">
              <a:spAutoFit/>
            </a:bodyPr>
            <a:lstStyle/>
            <a:p>
              <a:pPr algn="ctr"/>
              <a:r>
                <a:rPr lang="en-US" sz="2400" dirty="0">
                  <a:solidFill>
                    <a:schemeClr val="bg1"/>
                  </a:solidFill>
                </a:rPr>
                <a:t>Addiction</a:t>
              </a:r>
            </a:p>
            <a:p>
              <a:pPr algn="ctr"/>
              <a:r>
                <a:rPr lang="en-US" sz="2400" dirty="0">
                  <a:solidFill>
                    <a:schemeClr val="bg1"/>
                  </a:solidFill>
                </a:rPr>
                <a:t>Enslavement</a:t>
              </a:r>
            </a:p>
          </p:txBody>
        </p:sp>
        <p:sp>
          <p:nvSpPr>
            <p:cNvPr id="98" name="Equal 97"/>
            <p:cNvSpPr/>
            <p:nvPr/>
          </p:nvSpPr>
          <p:spPr>
            <a:xfrm>
              <a:off x="8395766" y="1939731"/>
              <a:ext cx="688033" cy="688033"/>
            </a:xfrm>
            <a:prstGeom prst="mathEqual">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Rectangle 7"/>
          <p:cNvSpPr/>
          <p:nvPr/>
        </p:nvSpPr>
        <p:spPr>
          <a:xfrm>
            <a:off x="2569456" y="4472548"/>
            <a:ext cx="6770058" cy="2308324"/>
          </a:xfrm>
          <a:prstGeom prst="rect">
            <a:avLst/>
          </a:prstGeom>
        </p:spPr>
        <p:txBody>
          <a:bodyPr wrap="square">
            <a:spAutoFit/>
          </a:bodyPr>
          <a:lstStyle/>
          <a:p>
            <a:pPr fontAlgn="base"/>
            <a:r>
              <a:rPr lang="en-US" dirty="0">
                <a:solidFill>
                  <a:schemeClr val="bg1"/>
                </a:solidFill>
                <a:latin typeface="Abadi" panose="020B0604020104020204" pitchFamily="34" charset="0"/>
              </a:rPr>
              <a:t>“Agency, or the power to choose, was ours as spirit children of our Creator before the world was.</a:t>
            </a:r>
          </a:p>
          <a:p>
            <a:pPr fontAlgn="base"/>
            <a:endParaRPr lang="en-US" dirty="0">
              <a:solidFill>
                <a:schemeClr val="bg1"/>
              </a:solidFill>
              <a:latin typeface="Abadi" panose="020B0604020104020204" pitchFamily="34" charset="0"/>
            </a:endParaRPr>
          </a:p>
          <a:p>
            <a:pPr fontAlgn="base"/>
            <a:r>
              <a:rPr lang="en-US" dirty="0">
                <a:solidFill>
                  <a:schemeClr val="bg1"/>
                </a:solidFill>
                <a:latin typeface="Abadi" panose="020B0604020104020204" pitchFamily="34" charset="0"/>
              </a:rPr>
              <a:t>It is a gift from God, nearly as precious as life itself.</a:t>
            </a:r>
          </a:p>
          <a:p>
            <a:pPr fontAlgn="base"/>
            <a:endParaRPr lang="en-US" dirty="0">
              <a:solidFill>
                <a:schemeClr val="bg1"/>
              </a:solidFill>
              <a:latin typeface="Abadi" panose="020B0604020104020204" pitchFamily="34" charset="0"/>
            </a:endParaRPr>
          </a:p>
          <a:p>
            <a:pPr fontAlgn="base"/>
            <a:r>
              <a:rPr lang="en-US" dirty="0">
                <a:solidFill>
                  <a:schemeClr val="bg1"/>
                </a:solidFill>
                <a:latin typeface="Abadi" panose="020B0604020104020204" pitchFamily="34" charset="0"/>
              </a:rPr>
              <a:t>“Often, however, agency is misunderstood. While we are free to choose, once we have made those choices, we are tied to the consequences of those choices.”</a:t>
            </a:r>
            <a:endParaRPr lang="en-US" b="0" i="0" dirty="0">
              <a:solidFill>
                <a:schemeClr val="bg1"/>
              </a:solidFill>
              <a:effectLst/>
              <a:latin typeface="Abadi" panose="020B0604020104020204" pitchFamily="34" charset="0"/>
            </a:endParaRPr>
          </a:p>
        </p:txBody>
      </p:sp>
      <p:sp>
        <p:nvSpPr>
          <p:cNvPr id="9" name="Rectangle 8"/>
          <p:cNvSpPr/>
          <p:nvPr/>
        </p:nvSpPr>
        <p:spPr>
          <a:xfrm>
            <a:off x="9321786" y="4723565"/>
            <a:ext cx="2667000" cy="1200329"/>
          </a:xfrm>
          <a:prstGeom prst="rect">
            <a:avLst/>
          </a:prstGeom>
        </p:spPr>
        <p:txBody>
          <a:bodyPr wrap="square">
            <a:spAutoFit/>
          </a:bodyPr>
          <a:lstStyle/>
          <a:p>
            <a:pPr fontAlgn="base"/>
            <a:r>
              <a:rPr lang="en-US" dirty="0">
                <a:solidFill>
                  <a:schemeClr val="bg1"/>
                </a:solidFill>
                <a:latin typeface="Abadi" panose="020B0604020104020204" pitchFamily="34" charset="0"/>
              </a:rPr>
              <a:t>Enslaving shackles of habit are too small to be sensed until they are too strong to be broken. …</a:t>
            </a:r>
          </a:p>
        </p:txBody>
      </p:sp>
      <p:grpSp>
        <p:nvGrpSpPr>
          <p:cNvPr id="12" name="Group 11"/>
          <p:cNvGrpSpPr/>
          <p:nvPr/>
        </p:nvGrpSpPr>
        <p:grpSpPr>
          <a:xfrm>
            <a:off x="4722990" y="2061926"/>
            <a:ext cx="3580788" cy="2181228"/>
            <a:chOff x="4722990" y="2061926"/>
            <a:chExt cx="3580788" cy="2181228"/>
          </a:xfrm>
        </p:grpSpPr>
        <p:grpSp>
          <p:nvGrpSpPr>
            <p:cNvPr id="86" name="Group 85"/>
            <p:cNvGrpSpPr/>
            <p:nvPr/>
          </p:nvGrpSpPr>
          <p:grpSpPr>
            <a:xfrm>
              <a:off x="4722990" y="2061926"/>
              <a:ext cx="3580788" cy="461665"/>
              <a:chOff x="2798242" y="1169878"/>
              <a:chExt cx="3580788" cy="461665"/>
            </a:xfrm>
          </p:grpSpPr>
          <p:sp>
            <p:nvSpPr>
              <p:cNvPr id="91" name="Right Arrow 90"/>
              <p:cNvSpPr/>
              <p:nvPr/>
            </p:nvSpPr>
            <p:spPr>
              <a:xfrm>
                <a:off x="2798242" y="1280463"/>
                <a:ext cx="762000" cy="293914"/>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3831773" y="1169878"/>
                <a:ext cx="2547257" cy="461665"/>
              </a:xfrm>
              <a:prstGeom prst="rect">
                <a:avLst/>
              </a:prstGeom>
              <a:solidFill>
                <a:srgbClr val="7030A0"/>
              </a:solidFill>
              <a:ln>
                <a:solidFill>
                  <a:schemeClr val="tx1"/>
                </a:solidFill>
              </a:ln>
            </p:spPr>
            <p:txBody>
              <a:bodyPr wrap="square" rtlCol="0">
                <a:spAutoFit/>
              </a:bodyPr>
              <a:lstStyle/>
              <a:p>
                <a:pPr algn="ctr"/>
                <a:r>
                  <a:rPr lang="en-US" sz="2400" dirty="0">
                    <a:solidFill>
                      <a:schemeClr val="bg1"/>
                    </a:solidFill>
                  </a:rPr>
                  <a:t>Dependence</a:t>
                </a:r>
              </a:p>
            </p:txBody>
          </p:sp>
        </p:grpSp>
        <p:pic>
          <p:nvPicPr>
            <p:cNvPr id="5126" name="Picture 6" descr="Image result for alcoh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746" y="2998271"/>
              <a:ext cx="2074805" cy="12448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180311" y="2061926"/>
            <a:ext cx="2641214" cy="2228370"/>
            <a:chOff x="2180311" y="2061926"/>
            <a:chExt cx="2641214" cy="2228370"/>
          </a:xfrm>
        </p:grpSpPr>
        <p:grpSp>
          <p:nvGrpSpPr>
            <p:cNvPr id="56" name="Group 55"/>
            <p:cNvGrpSpPr/>
            <p:nvPr/>
          </p:nvGrpSpPr>
          <p:grpSpPr>
            <a:xfrm>
              <a:off x="2180311" y="2061926"/>
              <a:ext cx="2271148" cy="461665"/>
              <a:chOff x="2798242" y="1169878"/>
              <a:chExt cx="2271148" cy="461665"/>
            </a:xfrm>
          </p:grpSpPr>
          <p:sp>
            <p:nvSpPr>
              <p:cNvPr id="57" name="Right Arrow 56"/>
              <p:cNvSpPr/>
              <p:nvPr/>
            </p:nvSpPr>
            <p:spPr>
              <a:xfrm>
                <a:off x="2798242" y="1280463"/>
                <a:ext cx="762000" cy="293914"/>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3831773" y="1169878"/>
                <a:ext cx="1237617" cy="461665"/>
              </a:xfrm>
              <a:prstGeom prst="rect">
                <a:avLst/>
              </a:prstGeom>
              <a:solidFill>
                <a:srgbClr val="7030A0"/>
              </a:solidFill>
              <a:ln>
                <a:solidFill>
                  <a:schemeClr val="tx1"/>
                </a:solidFill>
              </a:ln>
            </p:spPr>
            <p:txBody>
              <a:bodyPr wrap="square" rtlCol="0">
                <a:spAutoFit/>
              </a:bodyPr>
              <a:lstStyle/>
              <a:p>
                <a:pPr algn="ctr"/>
                <a:r>
                  <a:rPr lang="en-US" sz="2400" dirty="0">
                    <a:solidFill>
                      <a:schemeClr val="bg1"/>
                    </a:solidFill>
                  </a:rPr>
                  <a:t>Habit</a:t>
                </a:r>
              </a:p>
            </p:txBody>
          </p:sp>
        </p:grpSp>
        <p:pic>
          <p:nvPicPr>
            <p:cNvPr id="5128" name="Picture 8" descr="Image result for alcoh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1314" y="2984976"/>
              <a:ext cx="1960211" cy="13053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193222" y="2052916"/>
            <a:ext cx="2190750" cy="2920504"/>
            <a:chOff x="193222" y="2052916"/>
            <a:chExt cx="2190750" cy="2920504"/>
          </a:xfrm>
        </p:grpSpPr>
        <p:sp>
          <p:nvSpPr>
            <p:cNvPr id="61" name="TextBox 60"/>
            <p:cNvSpPr txBox="1"/>
            <p:nvPr/>
          </p:nvSpPr>
          <p:spPr>
            <a:xfrm>
              <a:off x="394259" y="2052916"/>
              <a:ext cx="1640204" cy="461665"/>
            </a:xfrm>
            <a:prstGeom prst="rect">
              <a:avLst/>
            </a:prstGeom>
            <a:solidFill>
              <a:srgbClr val="7030A0"/>
            </a:solidFill>
            <a:ln>
              <a:solidFill>
                <a:schemeClr val="tx1"/>
              </a:solidFill>
            </a:ln>
          </p:spPr>
          <p:txBody>
            <a:bodyPr wrap="square" rtlCol="0">
              <a:spAutoFit/>
            </a:bodyPr>
            <a:lstStyle/>
            <a:p>
              <a:r>
                <a:rPr lang="en-US" sz="2400" dirty="0">
                  <a:solidFill>
                    <a:schemeClr val="bg1"/>
                  </a:solidFill>
                </a:rPr>
                <a:t>Experiment</a:t>
              </a:r>
            </a:p>
          </p:txBody>
        </p:sp>
        <p:pic>
          <p:nvPicPr>
            <p:cNvPr id="5130" name="Picture 10" descr="Image result for peer pressure drink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222" y="2782670"/>
              <a:ext cx="2190750" cy="2190750"/>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TextBox 98"/>
          <p:cNvSpPr txBox="1"/>
          <p:nvPr/>
        </p:nvSpPr>
        <p:spPr>
          <a:xfrm>
            <a:off x="11272159" y="6449897"/>
            <a:ext cx="922263" cy="369332"/>
          </a:xfrm>
          <a:prstGeom prst="rect">
            <a:avLst/>
          </a:prstGeom>
          <a:noFill/>
        </p:spPr>
        <p:txBody>
          <a:bodyPr wrap="square" rtlCol="0">
            <a:spAutoFit/>
          </a:bodyPr>
          <a:lstStyle/>
          <a:p>
            <a:pPr algn="r"/>
            <a:r>
              <a:rPr lang="en-US" dirty="0">
                <a:solidFill>
                  <a:schemeClr val="bg1"/>
                </a:solidFill>
              </a:rPr>
              <a:t>(2)</a:t>
            </a:r>
          </a:p>
        </p:txBody>
      </p:sp>
      <p:pic>
        <p:nvPicPr>
          <p:cNvPr id="100" name="Picture 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767" y="131184"/>
            <a:ext cx="896706" cy="1122568"/>
          </a:xfrm>
          <a:prstGeom prst="rect">
            <a:avLst/>
          </a:prstGeom>
        </p:spPr>
      </p:pic>
    </p:spTree>
    <p:extLst>
      <p:ext uri="{BB962C8B-B14F-4D97-AF65-F5344CB8AC3E}">
        <p14:creationId xmlns:p14="http://schemas.microsoft.com/office/powerpoint/2010/main" val="43423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par>
                                <p:cTn id="43" presetID="10" presetClass="exit" presetSubtype="0" fill="hold" nodeType="withEffect">
                                  <p:stCondLst>
                                    <p:cond delay="0"/>
                                  </p:stCondLst>
                                  <p:childTnLst>
                                    <p:animEffect transition="out" filter="fade">
                                      <p:cBhvr>
                                        <p:cTn id="44" dur="500"/>
                                        <p:tgtEl>
                                          <p:spTgt spid="62"/>
                                        </p:tgtEl>
                                      </p:cBhvr>
                                    </p:animEffect>
                                    <p:set>
                                      <p:cBhvr>
                                        <p:cTn id="45" dur="1" fill="hold">
                                          <p:stCondLst>
                                            <p:cond delay="499"/>
                                          </p:stCondLst>
                                        </p:cTn>
                                        <p:tgtEl>
                                          <p:spTgt spid="6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9"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3238" r="953"/>
          <a:stretch/>
        </p:blipFill>
        <p:spPr bwMode="auto">
          <a:xfrm flipH="1" flipV="1">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972" y="6488668"/>
            <a:ext cx="2286000" cy="369332"/>
          </a:xfrm>
          <a:prstGeom prst="rect">
            <a:avLst/>
          </a:prstGeom>
          <a:noFill/>
        </p:spPr>
        <p:txBody>
          <a:bodyPr wrap="square" rtlCol="0">
            <a:spAutoFit/>
          </a:bodyPr>
          <a:lstStyle/>
          <a:p>
            <a:r>
              <a:rPr lang="en-US" dirty="0">
                <a:solidFill>
                  <a:schemeClr val="bg1"/>
                </a:solidFill>
              </a:rPr>
              <a:t>John 8:34</a:t>
            </a:r>
          </a:p>
        </p:txBody>
      </p:sp>
      <p:sp>
        <p:nvSpPr>
          <p:cNvPr id="8" name="Rectangle 7"/>
          <p:cNvSpPr/>
          <p:nvPr/>
        </p:nvSpPr>
        <p:spPr>
          <a:xfrm>
            <a:off x="337885" y="304469"/>
            <a:ext cx="5213829" cy="2554545"/>
          </a:xfrm>
          <a:prstGeom prst="rect">
            <a:avLst/>
          </a:prstGeom>
        </p:spPr>
        <p:txBody>
          <a:bodyPr wrap="square">
            <a:spAutoFit/>
          </a:bodyPr>
          <a:lstStyle/>
          <a:p>
            <a:pPr fontAlgn="base"/>
            <a:r>
              <a:rPr lang="en-US" sz="2000" dirty="0">
                <a:solidFill>
                  <a:schemeClr val="bg1"/>
                </a:solidFill>
              </a:rPr>
              <a:t>“Yielding to [Satan’s] temptations leads to a narrower and narrower range of choices until none remains and to addictions that leave us powerless to resist. …</a:t>
            </a:r>
          </a:p>
          <a:p>
            <a:pPr fontAlgn="base"/>
            <a:endParaRPr lang="en-US" sz="2000" dirty="0">
              <a:solidFill>
                <a:schemeClr val="bg1"/>
              </a:solidFill>
            </a:endParaRPr>
          </a:p>
          <a:p>
            <a:pPr fontAlgn="base"/>
            <a:r>
              <a:rPr lang="en-US" sz="2000" dirty="0">
                <a:solidFill>
                  <a:schemeClr val="bg1"/>
                </a:solidFill>
              </a:rPr>
              <a:t> “… Does anyone doubt that, as a consequence of possessing all light and truth, God possesses ultimate freedom to be and to do?</a:t>
            </a:r>
          </a:p>
        </p:txBody>
      </p:sp>
      <p:sp>
        <p:nvSpPr>
          <p:cNvPr id="99" name="TextBox 98"/>
          <p:cNvSpPr txBox="1"/>
          <p:nvPr/>
        </p:nvSpPr>
        <p:spPr>
          <a:xfrm>
            <a:off x="11272159" y="6449897"/>
            <a:ext cx="922263" cy="369332"/>
          </a:xfrm>
          <a:prstGeom prst="rect">
            <a:avLst/>
          </a:prstGeom>
          <a:noFill/>
        </p:spPr>
        <p:txBody>
          <a:bodyPr wrap="square" rtlCol="0">
            <a:spAutoFit/>
          </a:bodyPr>
          <a:lstStyle/>
          <a:p>
            <a:pPr algn="r"/>
            <a:r>
              <a:rPr lang="en-US" dirty="0">
                <a:solidFill>
                  <a:schemeClr val="bg1"/>
                </a:solidFill>
              </a:rPr>
              <a:t>(4)</a:t>
            </a:r>
          </a:p>
        </p:txBody>
      </p:sp>
      <p:sp>
        <p:nvSpPr>
          <p:cNvPr id="2" name="Rectangle 1"/>
          <p:cNvSpPr/>
          <p:nvPr/>
        </p:nvSpPr>
        <p:spPr>
          <a:xfrm>
            <a:off x="5584371" y="3626346"/>
            <a:ext cx="6096000" cy="2862322"/>
          </a:xfrm>
          <a:prstGeom prst="rect">
            <a:avLst/>
          </a:prstGeom>
        </p:spPr>
        <p:txBody>
          <a:bodyPr>
            <a:spAutoFit/>
          </a:bodyPr>
          <a:lstStyle/>
          <a:p>
            <a:r>
              <a:rPr lang="en-US" dirty="0">
                <a:solidFill>
                  <a:schemeClr val="bg1"/>
                </a:solidFill>
                <a:latin typeface="Abadi" panose="020B0604020104020204" pitchFamily="34" charset="0"/>
              </a:rPr>
              <a:t>“Likewise, as our understanding of gospel doctrine and principles grows, our agency expands.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First, we have more choices and can achieve more and receive greater blessings because we have more laws that we can obey.</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 … Second, with added understanding we can make more intelligent choices because we see more clearly not only the alternatives but also their potential outcomes.” </a:t>
            </a:r>
            <a:r>
              <a:rPr lang="en-US" dirty="0">
                <a:solidFill>
                  <a:schemeClr val="bg1"/>
                </a:solidFill>
              </a:rPr>
              <a:t> </a:t>
            </a:r>
          </a:p>
        </p:txBody>
      </p:sp>
      <p:pic>
        <p:nvPicPr>
          <p:cNvPr id="9218" name="Picture 2" descr="Elder D. Todd Christoff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429" y="222861"/>
            <a:ext cx="859064" cy="114292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narrow path to darkn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2215" y="2992678"/>
            <a:ext cx="2247900" cy="336232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narrow path to darkn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5729" y="304469"/>
            <a:ext cx="3173186" cy="3173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66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222"/>
                                        </p:tgtEl>
                                        <p:attrNameLst>
                                          <p:attrName>style.visibility</p:attrName>
                                        </p:attrNameLst>
                                      </p:cBhvr>
                                      <p:to>
                                        <p:strVal val="visible"/>
                                      </p:to>
                                    </p:set>
                                    <p:animEffect transition="in" filter="fade">
                                      <p:cBhvr>
                                        <p:cTn id="13" dur="500"/>
                                        <p:tgtEl>
                                          <p:spTgt spid="922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3238" r="953"/>
          <a:stretch/>
        </p:blipFill>
        <p:spPr bwMode="auto">
          <a:xfrm flipH="1" flipV="1">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971" y="6488668"/>
            <a:ext cx="10744199" cy="369332"/>
          </a:xfrm>
          <a:prstGeom prst="rect">
            <a:avLst/>
          </a:prstGeom>
          <a:noFill/>
        </p:spPr>
        <p:txBody>
          <a:bodyPr wrap="square" rtlCol="0">
            <a:spAutoFit/>
          </a:bodyPr>
          <a:lstStyle/>
          <a:p>
            <a:r>
              <a:rPr lang="en-US" dirty="0">
                <a:solidFill>
                  <a:schemeClr val="bg1"/>
                </a:solidFill>
              </a:rPr>
              <a:t>John 8:37; Abraham---Genesis 12:1-9; 13:7-9; 15:1-6; 18:1-8; 22:1-19 </a:t>
            </a:r>
          </a:p>
        </p:txBody>
      </p:sp>
      <p:sp>
        <p:nvSpPr>
          <p:cNvPr id="6" name="TextBox 5"/>
          <p:cNvSpPr txBox="1"/>
          <p:nvPr/>
        </p:nvSpPr>
        <p:spPr>
          <a:xfrm>
            <a:off x="-1" y="0"/>
            <a:ext cx="12192000" cy="1015663"/>
          </a:xfrm>
          <a:prstGeom prst="rect">
            <a:avLst/>
          </a:prstGeom>
          <a:noFill/>
        </p:spPr>
        <p:txBody>
          <a:bodyPr wrap="square" rtlCol="0">
            <a:spAutoFit/>
          </a:bodyPr>
          <a:lstStyle/>
          <a:p>
            <a:pPr algn="ctr"/>
            <a:r>
              <a:rPr lang="en-US" sz="6000" dirty="0">
                <a:solidFill>
                  <a:schemeClr val="bg1"/>
                </a:solidFill>
                <a:latin typeface="Franklin Gothic Heavy" panose="020B0903020102020204" pitchFamily="34" charset="0"/>
              </a:rPr>
              <a:t>Entitlement</a:t>
            </a:r>
          </a:p>
        </p:txBody>
      </p:sp>
      <p:sp>
        <p:nvSpPr>
          <p:cNvPr id="7" name="Rectangle 6"/>
          <p:cNvSpPr/>
          <p:nvPr/>
        </p:nvSpPr>
        <p:spPr>
          <a:xfrm>
            <a:off x="3309257" y="963794"/>
            <a:ext cx="6096000" cy="923330"/>
          </a:xfrm>
          <a:prstGeom prst="rect">
            <a:avLst/>
          </a:prstGeom>
        </p:spPr>
        <p:txBody>
          <a:bodyPr>
            <a:spAutoFit/>
          </a:bodyPr>
          <a:lstStyle/>
          <a:p>
            <a:r>
              <a:rPr lang="en-US" dirty="0">
                <a:solidFill>
                  <a:schemeClr val="bg1"/>
                </a:solidFill>
                <a:latin typeface="Abadi" panose="020B0604020104020204" pitchFamily="34" charset="0"/>
              </a:rPr>
              <a:t>The Jews mistakenly believed that simply being descendants of Abraham and heirs to the Abrahamic covenant entitled them to spiritual freedom.</a:t>
            </a:r>
            <a:endParaRPr lang="en-US" dirty="0">
              <a:solidFill>
                <a:schemeClr val="bg1"/>
              </a:solidFill>
            </a:endParaRPr>
          </a:p>
        </p:txBody>
      </p:sp>
      <p:grpSp>
        <p:nvGrpSpPr>
          <p:cNvPr id="9" name="Group 8"/>
          <p:cNvGrpSpPr/>
          <p:nvPr/>
        </p:nvGrpSpPr>
        <p:grpSpPr>
          <a:xfrm>
            <a:off x="721178" y="2295257"/>
            <a:ext cx="2781300" cy="3785277"/>
            <a:chOff x="895350" y="2293595"/>
            <a:chExt cx="2781300" cy="378527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 y="2293595"/>
              <a:ext cx="2781300" cy="3590925"/>
            </a:xfrm>
            <a:prstGeom prst="rect">
              <a:avLst/>
            </a:prstGeom>
          </p:spPr>
        </p:pic>
        <p:sp>
          <p:nvSpPr>
            <p:cNvPr id="57" name="TextBox 56"/>
            <p:cNvSpPr txBox="1"/>
            <p:nvPr/>
          </p:nvSpPr>
          <p:spPr>
            <a:xfrm>
              <a:off x="895350" y="5817262"/>
              <a:ext cx="2286000" cy="261610"/>
            </a:xfrm>
            <a:prstGeom prst="rect">
              <a:avLst/>
            </a:prstGeom>
            <a:noFill/>
          </p:spPr>
          <p:txBody>
            <a:bodyPr wrap="square" rtlCol="0">
              <a:spAutoFit/>
            </a:bodyPr>
            <a:lstStyle/>
            <a:p>
              <a:r>
                <a:rPr lang="en-US" sz="1100" dirty="0">
                  <a:solidFill>
                    <a:schemeClr val="bg1"/>
                  </a:solidFill>
                </a:rPr>
                <a:t>Ron </a:t>
              </a:r>
              <a:r>
                <a:rPr lang="en-US" sz="1100" dirty="0" err="1">
                  <a:solidFill>
                    <a:schemeClr val="bg1"/>
                  </a:solidFill>
                </a:rPr>
                <a:t>DiCianni</a:t>
              </a:r>
              <a:endParaRPr lang="en-US" sz="1100" dirty="0">
                <a:solidFill>
                  <a:schemeClr val="bg1"/>
                </a:solidFill>
              </a:endParaRPr>
            </a:p>
          </p:txBody>
        </p:sp>
      </p:grpSp>
      <p:sp>
        <p:nvSpPr>
          <p:cNvPr id="10" name="Rectangle 9"/>
          <p:cNvSpPr/>
          <p:nvPr/>
        </p:nvSpPr>
        <p:spPr>
          <a:xfrm>
            <a:off x="3969204" y="2149469"/>
            <a:ext cx="6655254" cy="3416320"/>
          </a:xfrm>
          <a:prstGeom prst="rect">
            <a:avLst/>
          </a:prstGeom>
        </p:spPr>
        <p:txBody>
          <a:bodyPr wrap="square">
            <a:spAutoFit/>
          </a:bodyPr>
          <a:lstStyle/>
          <a:p>
            <a:pPr algn="ctr"/>
            <a:r>
              <a:rPr lang="en-US" dirty="0">
                <a:solidFill>
                  <a:schemeClr val="bg1"/>
                </a:solidFill>
                <a:latin typeface="Abadi" panose="020B0604020104020204" pitchFamily="34" charset="0"/>
              </a:rPr>
              <a:t>The book of Genesis records some of Abraham’s works that stand in contrast to the behavior of the Jewish leaders.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Abraham converted others to the gospel.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He avoided strife.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He was obedient to God.</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He welcomed heavenly messengers.</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He exercised tremendous faith.</a:t>
            </a:r>
            <a:endParaRPr lang="en-US" dirty="0">
              <a:solidFill>
                <a:schemeClr val="bg1"/>
              </a:solidFill>
            </a:endParaRPr>
          </a:p>
        </p:txBody>
      </p:sp>
      <p:sp>
        <p:nvSpPr>
          <p:cNvPr id="60" name="Rectangle 59"/>
          <p:cNvSpPr/>
          <p:nvPr/>
        </p:nvSpPr>
        <p:spPr>
          <a:xfrm>
            <a:off x="11586312" y="6422596"/>
            <a:ext cx="442750" cy="369332"/>
          </a:xfrm>
          <a:prstGeom prst="rect">
            <a:avLst/>
          </a:prstGeom>
        </p:spPr>
        <p:txBody>
          <a:bodyPr wrap="none">
            <a:spAutoFit/>
          </a:bodyPr>
          <a:lstStyle/>
          <a:p>
            <a:r>
              <a:rPr lang="en-US" dirty="0">
                <a:solidFill>
                  <a:schemeClr val="bg1"/>
                </a:solidFill>
              </a:rPr>
              <a:t>(1)</a:t>
            </a:r>
          </a:p>
        </p:txBody>
      </p:sp>
      <p:grpSp>
        <p:nvGrpSpPr>
          <p:cNvPr id="13" name="Group 12"/>
          <p:cNvGrpSpPr/>
          <p:nvPr/>
        </p:nvGrpSpPr>
        <p:grpSpPr>
          <a:xfrm>
            <a:off x="8153400" y="4021939"/>
            <a:ext cx="3875662" cy="2585323"/>
            <a:chOff x="8153400" y="4329134"/>
            <a:chExt cx="3875662" cy="2585323"/>
          </a:xfrm>
        </p:grpSpPr>
        <p:sp>
          <p:nvSpPr>
            <p:cNvPr id="11" name="Rectangle 10"/>
            <p:cNvSpPr/>
            <p:nvPr/>
          </p:nvSpPr>
          <p:spPr>
            <a:xfrm>
              <a:off x="8153400" y="4329134"/>
              <a:ext cx="3875662" cy="2585323"/>
            </a:xfrm>
            <a:prstGeom prst="rect">
              <a:avLst/>
            </a:prstGeom>
            <a:ln w="28575">
              <a:solidFill>
                <a:srgbClr val="FF0000"/>
              </a:solidFill>
            </a:ln>
          </p:spPr>
          <p:txBody>
            <a:bodyPr wrap="square">
              <a:spAutoFit/>
            </a:bodyPr>
            <a:lstStyle/>
            <a:p>
              <a:r>
                <a:rPr lang="en-US" dirty="0">
                  <a:solidFill>
                    <a:schemeClr val="bg1"/>
                  </a:solidFill>
                </a:rPr>
                <a:t>"Judaism held that the posterity of Abraham had an assured place in the kingdom of the expected </a:t>
              </a:r>
            </a:p>
            <a:p>
              <a:r>
                <a:rPr lang="en-US" dirty="0">
                  <a:solidFill>
                    <a:schemeClr val="bg1"/>
                  </a:solidFill>
                </a:rPr>
                <a:t>Messiah, and that no </a:t>
              </a:r>
            </a:p>
            <a:p>
              <a:r>
                <a:rPr lang="en-US" dirty="0">
                  <a:solidFill>
                    <a:schemeClr val="bg1"/>
                  </a:solidFill>
                </a:rPr>
                <a:t>proselyte from among the </a:t>
              </a:r>
            </a:p>
            <a:p>
              <a:r>
                <a:rPr lang="en-US" dirty="0">
                  <a:solidFill>
                    <a:schemeClr val="bg1"/>
                  </a:solidFill>
                </a:rPr>
                <a:t>Gentiles could possibly </a:t>
              </a:r>
            </a:p>
            <a:p>
              <a:r>
                <a:rPr lang="en-US" dirty="0">
                  <a:solidFill>
                    <a:schemeClr val="bg1"/>
                  </a:solidFill>
                </a:rPr>
                <a:t>attain the rank and </a:t>
              </a:r>
            </a:p>
            <a:p>
              <a:r>
                <a:rPr lang="en-US" dirty="0">
                  <a:solidFill>
                    <a:schemeClr val="bg1"/>
                  </a:solidFill>
                </a:rPr>
                <a:t>distinction of which the 'children' were sure." (3)</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0673" y="4969702"/>
              <a:ext cx="1020808" cy="1358059"/>
            </a:xfrm>
            <a:prstGeom prst="rect">
              <a:avLst/>
            </a:prstGeom>
          </p:spPr>
        </p:pic>
      </p:grpSp>
    </p:spTree>
    <p:extLst>
      <p:ext uri="{BB962C8B-B14F-4D97-AF65-F5344CB8AC3E}">
        <p14:creationId xmlns:p14="http://schemas.microsoft.com/office/powerpoint/2010/main" val="411389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3238" r="953"/>
          <a:stretch/>
        </p:blipFill>
        <p:spPr bwMode="auto">
          <a:xfrm flipH="1" flipV="1">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971" y="6488668"/>
            <a:ext cx="10744199" cy="369332"/>
          </a:xfrm>
          <a:prstGeom prst="rect">
            <a:avLst/>
          </a:prstGeom>
          <a:noFill/>
        </p:spPr>
        <p:txBody>
          <a:bodyPr wrap="square" rtlCol="0">
            <a:spAutoFit/>
          </a:bodyPr>
          <a:lstStyle/>
          <a:p>
            <a:r>
              <a:rPr lang="en-US" dirty="0">
                <a:solidFill>
                  <a:schemeClr val="bg1"/>
                </a:solidFill>
              </a:rPr>
              <a:t>John 8:41</a:t>
            </a:r>
          </a:p>
        </p:txBody>
      </p:sp>
      <p:sp>
        <p:nvSpPr>
          <p:cNvPr id="6" name="TextBox 5"/>
          <p:cNvSpPr txBox="1"/>
          <p:nvPr/>
        </p:nvSpPr>
        <p:spPr>
          <a:xfrm>
            <a:off x="-1" y="0"/>
            <a:ext cx="12192000" cy="1015663"/>
          </a:xfrm>
          <a:prstGeom prst="rect">
            <a:avLst/>
          </a:prstGeom>
          <a:noFill/>
        </p:spPr>
        <p:txBody>
          <a:bodyPr wrap="square" rtlCol="0">
            <a:spAutoFit/>
          </a:bodyPr>
          <a:lstStyle/>
          <a:p>
            <a:pPr algn="ctr"/>
            <a:r>
              <a:rPr lang="en-US" sz="6000" dirty="0">
                <a:solidFill>
                  <a:schemeClr val="bg1"/>
                </a:solidFill>
                <a:latin typeface="Franklin Gothic Heavy" panose="020B0903020102020204" pitchFamily="34" charset="0"/>
              </a:rPr>
              <a:t>Deeds of Their Fathers</a:t>
            </a:r>
          </a:p>
        </p:txBody>
      </p:sp>
      <p:sp>
        <p:nvSpPr>
          <p:cNvPr id="10" name="Rectangle 9"/>
          <p:cNvSpPr/>
          <p:nvPr/>
        </p:nvSpPr>
        <p:spPr>
          <a:xfrm>
            <a:off x="611868" y="1016990"/>
            <a:ext cx="5484131" cy="5016758"/>
          </a:xfrm>
          <a:prstGeom prst="rect">
            <a:avLst/>
          </a:prstGeom>
        </p:spPr>
        <p:txBody>
          <a:bodyPr wrap="square">
            <a:spAutoFit/>
          </a:bodyPr>
          <a:lstStyle/>
          <a:p>
            <a:r>
              <a:rPr lang="en-US" sz="2000" dirty="0">
                <a:solidFill>
                  <a:schemeClr val="bg1"/>
                </a:solidFill>
              </a:rPr>
              <a:t>Jesus was clearly implying that the Jews were serving someone other than God.</a:t>
            </a:r>
          </a:p>
          <a:p>
            <a:endParaRPr lang="en-US" sz="2000" dirty="0">
              <a:solidFill>
                <a:schemeClr val="bg1"/>
              </a:solidFill>
            </a:endParaRPr>
          </a:p>
          <a:p>
            <a:r>
              <a:rPr lang="en-US" sz="2000" dirty="0">
                <a:solidFill>
                  <a:schemeClr val="bg1"/>
                </a:solidFill>
              </a:rPr>
              <a:t> In apparent retaliation, bristling at the suggestion that they were “sons” or followers of the devil, the Jewish leaders said, “We be not born of fornication”, which was an insult about what was thought to be Jesus’s illegitimate birth because Mary and Joseph were not legally married at the time of Mary’s conception. </a:t>
            </a:r>
          </a:p>
          <a:p>
            <a:endParaRPr lang="en-US" sz="2000" dirty="0">
              <a:solidFill>
                <a:schemeClr val="bg1"/>
              </a:solidFill>
            </a:endParaRPr>
          </a:p>
          <a:p>
            <a:r>
              <a:rPr lang="en-US" sz="2000" dirty="0">
                <a:solidFill>
                  <a:schemeClr val="bg1"/>
                </a:solidFill>
              </a:rPr>
              <a:t>This insult helps us understand the kind of treatment Jesus may have endured throughout His life. In many ways, He knew what it was like to have people revile Him, persecute Him, and say all manner of evil against Him falsely.</a:t>
            </a:r>
          </a:p>
        </p:txBody>
      </p:sp>
      <p:sp>
        <p:nvSpPr>
          <p:cNvPr id="60" name="Rectangle 59"/>
          <p:cNvSpPr/>
          <p:nvPr/>
        </p:nvSpPr>
        <p:spPr>
          <a:xfrm>
            <a:off x="11586312" y="6422596"/>
            <a:ext cx="442750" cy="369332"/>
          </a:xfrm>
          <a:prstGeom prst="rect">
            <a:avLst/>
          </a:prstGeom>
        </p:spPr>
        <p:txBody>
          <a:bodyPr wrap="none">
            <a:spAutoFit/>
          </a:bodyPr>
          <a:lstStyle/>
          <a:p>
            <a:r>
              <a:rPr lang="en-US" dirty="0">
                <a:solidFill>
                  <a:schemeClr val="bg1"/>
                </a:solidFill>
              </a:rPr>
              <a:t>(1)</a:t>
            </a:r>
          </a:p>
        </p:txBody>
      </p:sp>
      <p:pic>
        <p:nvPicPr>
          <p:cNvPr id="6146" name="Picture 2" descr="Image result for pharis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935296"/>
            <a:ext cx="5582104" cy="3303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41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3238" r="953"/>
          <a:stretch/>
        </p:blipFill>
        <p:spPr bwMode="auto">
          <a:xfrm flipH="1" flipV="1">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971" y="6488668"/>
            <a:ext cx="10744199" cy="369332"/>
          </a:xfrm>
          <a:prstGeom prst="rect">
            <a:avLst/>
          </a:prstGeom>
          <a:noFill/>
        </p:spPr>
        <p:txBody>
          <a:bodyPr wrap="square" rtlCol="0">
            <a:spAutoFit/>
          </a:bodyPr>
          <a:lstStyle/>
          <a:p>
            <a:r>
              <a:rPr lang="en-US" dirty="0">
                <a:solidFill>
                  <a:schemeClr val="bg1"/>
                </a:solidFill>
              </a:rPr>
              <a:t>John 8:42-52</a:t>
            </a:r>
          </a:p>
        </p:txBody>
      </p:sp>
      <p:sp>
        <p:nvSpPr>
          <p:cNvPr id="6" name="TextBox 5"/>
          <p:cNvSpPr txBox="1"/>
          <p:nvPr/>
        </p:nvSpPr>
        <p:spPr>
          <a:xfrm>
            <a:off x="-1" y="0"/>
            <a:ext cx="12192000" cy="1015663"/>
          </a:xfrm>
          <a:prstGeom prst="rect">
            <a:avLst/>
          </a:prstGeom>
          <a:noFill/>
        </p:spPr>
        <p:txBody>
          <a:bodyPr wrap="square" rtlCol="0">
            <a:spAutoFit/>
          </a:bodyPr>
          <a:lstStyle/>
          <a:p>
            <a:pPr algn="ctr"/>
            <a:r>
              <a:rPr lang="en-US" sz="6000" dirty="0">
                <a:solidFill>
                  <a:schemeClr val="bg1"/>
                </a:solidFill>
                <a:latin typeface="Franklin Gothic Heavy" panose="020B0903020102020204" pitchFamily="34" charset="0"/>
              </a:rPr>
              <a:t>Receiving God’s Word</a:t>
            </a:r>
          </a:p>
        </p:txBody>
      </p:sp>
      <p:sp>
        <p:nvSpPr>
          <p:cNvPr id="10" name="Rectangle 9"/>
          <p:cNvSpPr/>
          <p:nvPr/>
        </p:nvSpPr>
        <p:spPr>
          <a:xfrm>
            <a:off x="345167" y="1016990"/>
            <a:ext cx="11417194" cy="707886"/>
          </a:xfrm>
          <a:prstGeom prst="rect">
            <a:avLst/>
          </a:prstGeom>
        </p:spPr>
        <p:txBody>
          <a:bodyPr wrap="square">
            <a:spAutoFit/>
          </a:bodyPr>
          <a:lstStyle/>
          <a:p>
            <a:pPr algn="ctr"/>
            <a:r>
              <a:rPr lang="en-US" sz="2000" i="1" dirty="0">
                <a:solidFill>
                  <a:srgbClr val="FFFF00"/>
                </a:solidFill>
              </a:rPr>
              <a:t> “He that is of God </a:t>
            </a:r>
            <a:r>
              <a:rPr lang="en-US" sz="2000" i="1" dirty="0" err="1">
                <a:solidFill>
                  <a:srgbClr val="FFFF00"/>
                </a:solidFill>
              </a:rPr>
              <a:t>receiveth</a:t>
            </a:r>
            <a:r>
              <a:rPr lang="en-US" sz="2000" i="1" dirty="0">
                <a:solidFill>
                  <a:srgbClr val="FFFF00"/>
                </a:solidFill>
              </a:rPr>
              <a:t> God’s words; ye therefore receive them not, because ye are not of God”</a:t>
            </a:r>
          </a:p>
          <a:p>
            <a:pPr algn="ctr"/>
            <a:r>
              <a:rPr lang="en-US" sz="2000" i="1" dirty="0">
                <a:solidFill>
                  <a:srgbClr val="FFFF00"/>
                </a:solidFill>
              </a:rPr>
              <a:t>John 8:47 </a:t>
            </a:r>
          </a:p>
        </p:txBody>
      </p:sp>
      <p:sp>
        <p:nvSpPr>
          <p:cNvPr id="60" name="Rectangle 59"/>
          <p:cNvSpPr/>
          <p:nvPr/>
        </p:nvSpPr>
        <p:spPr>
          <a:xfrm>
            <a:off x="11586312" y="6422596"/>
            <a:ext cx="442750" cy="369332"/>
          </a:xfrm>
          <a:prstGeom prst="rect">
            <a:avLst/>
          </a:prstGeom>
        </p:spPr>
        <p:txBody>
          <a:bodyPr wrap="none">
            <a:spAutoFit/>
          </a:bodyPr>
          <a:lstStyle/>
          <a:p>
            <a:r>
              <a:rPr lang="en-US" dirty="0">
                <a:solidFill>
                  <a:schemeClr val="bg1"/>
                </a:solidFill>
              </a:rPr>
              <a:t>(1)</a:t>
            </a:r>
          </a:p>
        </p:txBody>
      </p:sp>
      <p:sp>
        <p:nvSpPr>
          <p:cNvPr id="2" name="Rectangle 1"/>
          <p:cNvSpPr/>
          <p:nvPr/>
        </p:nvSpPr>
        <p:spPr>
          <a:xfrm>
            <a:off x="6441166" y="2609356"/>
            <a:ext cx="5145145" cy="3170099"/>
          </a:xfrm>
          <a:prstGeom prst="rect">
            <a:avLst/>
          </a:prstGeom>
        </p:spPr>
        <p:txBody>
          <a:bodyPr wrap="square">
            <a:spAutoFit/>
          </a:bodyPr>
          <a:lstStyle/>
          <a:p>
            <a:r>
              <a:rPr lang="en-US" sz="2000" dirty="0">
                <a:solidFill>
                  <a:schemeClr val="bg1"/>
                </a:solidFill>
                <a:latin typeface="Abadi" panose="020B0604020104020204" pitchFamily="34" charset="0"/>
              </a:rPr>
              <a:t>The response of the Jewish leaders was to call Jesus a Samaritan—the lowest of all people and not of Jewish descent—and state that He was possessed of a devil.</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These leaders had hardened their hearts, refusing to believe that Jesus was the Son of God—even though their father Abraham, all other ancient prophets, and their scriptures taught clearly of Him.</a:t>
            </a:r>
            <a:endParaRPr lang="en-US" sz="2000" dirty="0">
              <a:solidFill>
                <a:schemeClr val="bg1"/>
              </a:solidFill>
            </a:endParaRPr>
          </a:p>
        </p:txBody>
      </p:sp>
      <p:pic>
        <p:nvPicPr>
          <p:cNvPr id="8194" name="Picture 2" descr="Image result for pharis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67" y="2272777"/>
            <a:ext cx="5750832" cy="3198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23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animEffect transition="in" filter="fade">
                                      <p:cBhvr>
                                        <p:cTn id="9" dur="5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3238" r="953"/>
          <a:stretch/>
        </p:blipFill>
        <p:spPr bwMode="auto">
          <a:xfrm flipH="1" flipV="1">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971" y="6488668"/>
            <a:ext cx="10744199" cy="369332"/>
          </a:xfrm>
          <a:prstGeom prst="rect">
            <a:avLst/>
          </a:prstGeom>
          <a:noFill/>
        </p:spPr>
        <p:txBody>
          <a:bodyPr wrap="square" rtlCol="0">
            <a:spAutoFit/>
          </a:bodyPr>
          <a:lstStyle/>
          <a:p>
            <a:r>
              <a:rPr lang="en-US" dirty="0">
                <a:solidFill>
                  <a:schemeClr val="bg1"/>
                </a:solidFill>
              </a:rPr>
              <a:t>John 8:58</a:t>
            </a:r>
          </a:p>
        </p:txBody>
      </p:sp>
      <p:sp>
        <p:nvSpPr>
          <p:cNvPr id="6" name="TextBox 5"/>
          <p:cNvSpPr txBox="1"/>
          <p:nvPr/>
        </p:nvSpPr>
        <p:spPr>
          <a:xfrm>
            <a:off x="-1" y="0"/>
            <a:ext cx="12192000" cy="1015663"/>
          </a:xfrm>
          <a:prstGeom prst="rect">
            <a:avLst/>
          </a:prstGeom>
          <a:noFill/>
        </p:spPr>
        <p:txBody>
          <a:bodyPr wrap="square" rtlCol="0">
            <a:spAutoFit/>
          </a:bodyPr>
          <a:lstStyle/>
          <a:p>
            <a:pPr algn="ctr"/>
            <a:r>
              <a:rPr lang="en-US" sz="6000" dirty="0">
                <a:solidFill>
                  <a:schemeClr val="bg1"/>
                </a:solidFill>
                <a:latin typeface="Franklin Gothic Heavy" panose="020B0903020102020204" pitchFamily="34" charset="0"/>
              </a:rPr>
              <a:t>I Am</a:t>
            </a:r>
          </a:p>
        </p:txBody>
      </p:sp>
      <p:sp>
        <p:nvSpPr>
          <p:cNvPr id="10" name="Rectangle 9"/>
          <p:cNvSpPr/>
          <p:nvPr/>
        </p:nvSpPr>
        <p:spPr>
          <a:xfrm>
            <a:off x="324925" y="767362"/>
            <a:ext cx="11417194" cy="400110"/>
          </a:xfrm>
          <a:prstGeom prst="rect">
            <a:avLst/>
          </a:prstGeom>
        </p:spPr>
        <p:txBody>
          <a:bodyPr wrap="square">
            <a:spAutoFit/>
          </a:bodyPr>
          <a:lstStyle/>
          <a:p>
            <a:pPr algn="ctr"/>
            <a:r>
              <a:rPr lang="en-US" sz="2000" dirty="0">
                <a:solidFill>
                  <a:srgbClr val="FFFF00"/>
                </a:solidFill>
              </a:rPr>
              <a:t>  Jesus said unto them, Verily, verily, I say unto you, Before Abraham was, I am.</a:t>
            </a:r>
          </a:p>
        </p:txBody>
      </p:sp>
      <p:sp>
        <p:nvSpPr>
          <p:cNvPr id="60" name="Rectangle 59"/>
          <p:cNvSpPr/>
          <p:nvPr/>
        </p:nvSpPr>
        <p:spPr>
          <a:xfrm>
            <a:off x="11586312" y="6422596"/>
            <a:ext cx="442750" cy="369332"/>
          </a:xfrm>
          <a:prstGeom prst="rect">
            <a:avLst/>
          </a:prstGeom>
        </p:spPr>
        <p:txBody>
          <a:bodyPr wrap="none">
            <a:spAutoFit/>
          </a:bodyPr>
          <a:lstStyle/>
          <a:p>
            <a:r>
              <a:rPr lang="en-US" dirty="0">
                <a:solidFill>
                  <a:schemeClr val="bg1"/>
                </a:solidFill>
              </a:rPr>
              <a:t>(1)</a:t>
            </a:r>
          </a:p>
        </p:txBody>
      </p:sp>
      <p:sp>
        <p:nvSpPr>
          <p:cNvPr id="2" name="Rectangle 1"/>
          <p:cNvSpPr/>
          <p:nvPr/>
        </p:nvSpPr>
        <p:spPr>
          <a:xfrm>
            <a:off x="101769" y="1219210"/>
            <a:ext cx="5145145" cy="830997"/>
          </a:xfrm>
          <a:prstGeom prst="rect">
            <a:avLst/>
          </a:prstGeom>
        </p:spPr>
        <p:txBody>
          <a:bodyPr wrap="square">
            <a:spAutoFit/>
          </a:bodyPr>
          <a:lstStyle/>
          <a:p>
            <a:r>
              <a:rPr lang="en-US" sz="2400" dirty="0">
                <a:solidFill>
                  <a:schemeClr val="bg1"/>
                </a:solidFill>
              </a:rPr>
              <a:t>The term identifies Jehovah, the God of Abraham, Isaac, and Jacob; …</a:t>
            </a:r>
          </a:p>
        </p:txBody>
      </p:sp>
      <p:sp>
        <p:nvSpPr>
          <p:cNvPr id="3" name="Rectangle 2"/>
          <p:cNvSpPr/>
          <p:nvPr/>
        </p:nvSpPr>
        <p:spPr>
          <a:xfrm>
            <a:off x="7618568" y="1720839"/>
            <a:ext cx="4234543" cy="1477328"/>
          </a:xfrm>
          <a:prstGeom prst="rect">
            <a:avLst/>
          </a:prstGeom>
        </p:spPr>
        <p:txBody>
          <a:bodyPr wrap="square">
            <a:spAutoFit/>
          </a:bodyPr>
          <a:lstStyle/>
          <a:p>
            <a:r>
              <a:rPr lang="en-US" dirty="0">
                <a:solidFill>
                  <a:schemeClr val="bg1"/>
                </a:solidFill>
                <a:latin typeface="Abadi" panose="020B0604020104020204" pitchFamily="34" charset="0"/>
              </a:rPr>
              <a:t> Jehovah is derived from the Hebrew word </a:t>
            </a:r>
            <a:r>
              <a:rPr lang="en-US" i="1" dirty="0" err="1">
                <a:solidFill>
                  <a:schemeClr val="bg1"/>
                </a:solidFill>
                <a:latin typeface="Abadi" panose="020B0604020104020204" pitchFamily="34" charset="0"/>
              </a:rPr>
              <a:t>hayah</a:t>
            </a:r>
            <a:r>
              <a:rPr lang="en-US" i="1" dirty="0">
                <a:solidFill>
                  <a:schemeClr val="bg1"/>
                </a:solidFill>
                <a:latin typeface="Abadi" panose="020B0604020104020204" pitchFamily="34" charset="0"/>
              </a:rPr>
              <a:t>,</a:t>
            </a:r>
            <a:r>
              <a:rPr lang="en-US" dirty="0">
                <a:solidFill>
                  <a:schemeClr val="bg1"/>
                </a:solidFill>
                <a:latin typeface="Abadi" panose="020B0604020104020204" pitchFamily="34" charset="0"/>
              </a:rPr>
              <a:t> which means ‘to be’ or ‘to exist.’ A form of the word </a:t>
            </a:r>
            <a:r>
              <a:rPr lang="en-US" i="1" dirty="0" err="1">
                <a:solidFill>
                  <a:schemeClr val="bg1"/>
                </a:solidFill>
                <a:latin typeface="Abadi" panose="020B0604020104020204" pitchFamily="34" charset="0"/>
              </a:rPr>
              <a:t>hayah</a:t>
            </a:r>
            <a:r>
              <a:rPr lang="en-US" dirty="0">
                <a:solidFill>
                  <a:schemeClr val="bg1"/>
                </a:solidFill>
                <a:latin typeface="Abadi" panose="020B0604020104020204" pitchFamily="34" charset="0"/>
              </a:rPr>
              <a:t> in the Hebrew text of the Old Testament was translated as I AM</a:t>
            </a:r>
            <a:endParaRPr lang="en-US" dirty="0">
              <a:solidFill>
                <a:schemeClr val="bg1"/>
              </a:solidFill>
            </a:endParaRPr>
          </a:p>
        </p:txBody>
      </p:sp>
      <p:grpSp>
        <p:nvGrpSpPr>
          <p:cNvPr id="11" name="Group 10"/>
          <p:cNvGrpSpPr/>
          <p:nvPr/>
        </p:nvGrpSpPr>
        <p:grpSpPr>
          <a:xfrm>
            <a:off x="424543" y="2800155"/>
            <a:ext cx="3544014" cy="2397505"/>
            <a:chOff x="8146727" y="4060385"/>
            <a:chExt cx="2877006" cy="2397505"/>
          </a:xfrm>
        </p:grpSpPr>
        <p:pic>
          <p:nvPicPr>
            <p:cNvPr id="12" name="Picture 2" descr="http://www.clker.com/cliparts/d/a/9/e/1280777161986982005scroll-hi.png"/>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146727" y="4060385"/>
              <a:ext cx="2877006" cy="239750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352367" y="4267035"/>
              <a:ext cx="2425723" cy="1754326"/>
            </a:xfrm>
            <a:prstGeom prst="rect">
              <a:avLst/>
            </a:prstGeom>
          </p:spPr>
          <p:txBody>
            <a:bodyPr wrap="square">
              <a:spAutoFit/>
            </a:bodyPr>
            <a:lstStyle/>
            <a:p>
              <a:pPr algn="ctr"/>
              <a:r>
                <a:rPr lang="en-US" i="1" dirty="0">
                  <a:solidFill>
                    <a:schemeClr val="bg1"/>
                  </a:solidFill>
                </a:rPr>
                <a:t>And God said unto Moses, </a:t>
              </a:r>
              <a:r>
                <a:rPr lang="en-US" i="1" cap="all" dirty="0">
                  <a:solidFill>
                    <a:schemeClr val="bg1"/>
                  </a:solidFill>
                </a:rPr>
                <a:t>I AM THAT I AM</a:t>
              </a:r>
              <a:r>
                <a:rPr lang="en-US" i="1" dirty="0">
                  <a:solidFill>
                    <a:schemeClr val="bg1"/>
                  </a:solidFill>
                </a:rPr>
                <a:t>: and he said, Thus shalt thou say unto the children of Israel, </a:t>
              </a:r>
              <a:r>
                <a:rPr lang="en-US" i="1" cap="all" dirty="0">
                  <a:solidFill>
                    <a:schemeClr val="bg1"/>
                  </a:solidFill>
                </a:rPr>
                <a:t>I AM </a:t>
              </a:r>
              <a:r>
                <a:rPr lang="en-US" i="1" dirty="0">
                  <a:solidFill>
                    <a:schemeClr val="bg1"/>
                  </a:solidFill>
                </a:rPr>
                <a:t>hath sent me unto you.</a:t>
              </a:r>
            </a:p>
            <a:p>
              <a:pPr algn="ctr"/>
              <a:r>
                <a:rPr lang="en-US" i="1" dirty="0">
                  <a:solidFill>
                    <a:schemeClr val="bg1"/>
                  </a:solidFill>
                </a:rPr>
                <a:t>Exodus 3:14</a:t>
              </a:r>
            </a:p>
          </p:txBody>
        </p:sp>
      </p:grpSp>
      <p:sp>
        <p:nvSpPr>
          <p:cNvPr id="7" name="Rectangle 6"/>
          <p:cNvSpPr/>
          <p:nvPr/>
        </p:nvSpPr>
        <p:spPr>
          <a:xfrm>
            <a:off x="7710382" y="4894727"/>
            <a:ext cx="4142729" cy="1200329"/>
          </a:xfrm>
          <a:prstGeom prst="rect">
            <a:avLst/>
          </a:prstGeom>
        </p:spPr>
        <p:txBody>
          <a:bodyPr wrap="square">
            <a:spAutoFit/>
          </a:bodyPr>
          <a:lstStyle/>
          <a:p>
            <a:r>
              <a:rPr lang="en-US" dirty="0">
                <a:solidFill>
                  <a:schemeClr val="bg1"/>
                </a:solidFill>
                <a:latin typeface="Abadi" panose="020B0604020104020204" pitchFamily="34" charset="0"/>
              </a:rPr>
              <a:t>Jehovah had thus revealed to Moses this very name that He had meekly and modestly chosen for His own premortal identification: ‘I AM’” (2)</a:t>
            </a:r>
            <a:endParaRPr lang="en-US" dirty="0">
              <a:solidFill>
                <a:schemeClr val="bg1"/>
              </a:solidFill>
            </a:endParaRPr>
          </a:p>
        </p:txBody>
      </p:sp>
      <p:grpSp>
        <p:nvGrpSpPr>
          <p:cNvPr id="9" name="Group 8"/>
          <p:cNvGrpSpPr/>
          <p:nvPr/>
        </p:nvGrpSpPr>
        <p:grpSpPr>
          <a:xfrm>
            <a:off x="4572053" y="1807907"/>
            <a:ext cx="2741664" cy="4355145"/>
            <a:chOff x="4708393" y="1891445"/>
            <a:chExt cx="2486025" cy="4032392"/>
          </a:xfrm>
        </p:grpSpPr>
        <p:pic>
          <p:nvPicPr>
            <p:cNvPr id="10242" name="Picture 2" descr="Image result for jesus yongsung K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393" y="1891445"/>
              <a:ext cx="2486025" cy="3810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708393" y="5724359"/>
              <a:ext cx="780839" cy="199478"/>
            </a:xfrm>
            <a:prstGeom prst="rect">
              <a:avLst/>
            </a:prstGeom>
          </p:spPr>
          <p:txBody>
            <a:bodyPr wrap="none">
              <a:spAutoFit/>
            </a:bodyPr>
            <a:lstStyle/>
            <a:p>
              <a:r>
                <a:rPr lang="en-US" sz="800" dirty="0" err="1">
                  <a:solidFill>
                    <a:schemeClr val="bg1"/>
                  </a:solidFill>
                  <a:latin typeface="Abadi" panose="020B0604020104020204" pitchFamily="34" charset="0"/>
                </a:rPr>
                <a:t>Yongsung</a:t>
              </a:r>
              <a:r>
                <a:rPr lang="en-US" sz="800" dirty="0">
                  <a:solidFill>
                    <a:schemeClr val="bg1"/>
                  </a:solidFill>
                  <a:latin typeface="Abadi" panose="020B0604020104020204" pitchFamily="34" charset="0"/>
                </a:rPr>
                <a:t> Kim </a:t>
              </a:r>
              <a:endParaRPr lang="en-US" sz="800" dirty="0">
                <a:solidFill>
                  <a:schemeClr val="bg1"/>
                </a:solidFill>
              </a:endParaRPr>
            </a:p>
          </p:txBody>
        </p:sp>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3817" y="3687939"/>
            <a:ext cx="896706" cy="1122568"/>
          </a:xfrm>
          <a:prstGeom prst="rect">
            <a:avLst/>
          </a:prstGeom>
        </p:spPr>
      </p:pic>
    </p:spTree>
    <p:extLst>
      <p:ext uri="{BB962C8B-B14F-4D97-AF65-F5344CB8AC3E}">
        <p14:creationId xmlns:p14="http://schemas.microsoft.com/office/powerpoint/2010/main" val="101350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3238" r="953"/>
          <a:stretch/>
        </p:blipFill>
        <p:spPr bwMode="auto">
          <a:xfrm flipH="1" flipV="1">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693319"/>
          </a:xfrm>
          <a:prstGeom prst="rect">
            <a:avLst/>
          </a:prstGeom>
          <a:noFill/>
        </p:spPr>
        <p:txBody>
          <a:bodyPr wrap="square" rtlCol="0">
            <a:spAutoFit/>
          </a:bodyPr>
          <a:lstStyle/>
          <a:p>
            <a:r>
              <a:rPr lang="en-US" dirty="0">
                <a:solidFill>
                  <a:schemeClr val="bg1"/>
                </a:solidFill>
              </a:rPr>
              <a:t>Sources:</a:t>
            </a:r>
          </a:p>
          <a:p>
            <a:endParaRPr lang="en-US" i="1" dirty="0">
              <a:solidFill>
                <a:schemeClr val="bg1"/>
              </a:solidFill>
            </a:endParaRPr>
          </a:p>
          <a:p>
            <a:pPr marL="342900" indent="-342900">
              <a:buFontTx/>
              <a:buAutoNum type="arabicPeriod"/>
            </a:pPr>
            <a:r>
              <a:rPr lang="en-US" dirty="0">
                <a:solidFill>
                  <a:schemeClr val="bg1"/>
                </a:solidFill>
              </a:rPr>
              <a:t>New Testament Institute Student Manual Chapter 24</a:t>
            </a:r>
          </a:p>
          <a:p>
            <a:pPr marL="342900" indent="-342900">
              <a:buFontTx/>
              <a:buAutoNum type="arabicPeriod"/>
            </a:pPr>
            <a:r>
              <a:rPr lang="en-US" dirty="0">
                <a:solidFill>
                  <a:schemeClr val="bg1"/>
                </a:solidFill>
              </a:rPr>
              <a:t>Elder Russell M. Nelson (“Addiction or Freedom,”</a:t>
            </a:r>
            <a:r>
              <a:rPr lang="en-US" i="1" dirty="0">
                <a:solidFill>
                  <a:schemeClr val="bg1"/>
                </a:solidFill>
              </a:rPr>
              <a:t> Ensign,</a:t>
            </a:r>
            <a:r>
              <a:rPr lang="en-US" dirty="0">
                <a:solidFill>
                  <a:schemeClr val="bg1"/>
                </a:solidFill>
              </a:rPr>
              <a:t> Nov. 1988, 6–7). I AM--(“Jesus the Christ: Our Master and More,” </a:t>
            </a:r>
            <a:r>
              <a:rPr lang="en-US" i="1" dirty="0">
                <a:solidFill>
                  <a:schemeClr val="bg1"/>
                </a:solidFill>
              </a:rPr>
              <a:t>Ensign,</a:t>
            </a:r>
            <a:r>
              <a:rPr lang="en-US" dirty="0">
                <a:solidFill>
                  <a:schemeClr val="bg1"/>
                </a:solidFill>
              </a:rPr>
              <a:t> Apr. 2000, 6–7).</a:t>
            </a:r>
          </a:p>
          <a:p>
            <a:pPr marL="342900" indent="-342900">
              <a:buFontTx/>
              <a:buAutoNum type="arabicPeriod"/>
            </a:pPr>
            <a:r>
              <a:rPr lang="en-US" dirty="0">
                <a:solidFill>
                  <a:schemeClr val="bg1"/>
                </a:solidFill>
              </a:rPr>
              <a:t>Elder James E. </a:t>
            </a:r>
            <a:r>
              <a:rPr lang="en-US" dirty="0" err="1">
                <a:solidFill>
                  <a:schemeClr val="bg1"/>
                </a:solidFill>
              </a:rPr>
              <a:t>Talmage</a:t>
            </a:r>
            <a:r>
              <a:rPr lang="en-US" dirty="0">
                <a:solidFill>
                  <a:schemeClr val="bg1"/>
                </a:solidFill>
              </a:rPr>
              <a:t> (</a:t>
            </a:r>
            <a:r>
              <a:rPr lang="en-US" i="1" dirty="0">
                <a:solidFill>
                  <a:schemeClr val="bg1"/>
                </a:solidFill>
              </a:rPr>
              <a:t>Jesus the Christ, </a:t>
            </a:r>
            <a:r>
              <a:rPr lang="en-US" dirty="0">
                <a:solidFill>
                  <a:schemeClr val="bg1"/>
                </a:solidFill>
              </a:rPr>
              <a:t>115)</a:t>
            </a:r>
          </a:p>
          <a:p>
            <a:r>
              <a:rPr lang="en-US" dirty="0">
                <a:solidFill>
                  <a:schemeClr val="bg1"/>
                </a:solidFill>
              </a:rPr>
              <a:t>4.   Elder D. Todd </a:t>
            </a:r>
            <a:r>
              <a:rPr lang="en-US" dirty="0" err="1">
                <a:solidFill>
                  <a:schemeClr val="bg1"/>
                </a:solidFill>
              </a:rPr>
              <a:t>Christofferson</a:t>
            </a:r>
            <a:r>
              <a:rPr lang="en-US" dirty="0">
                <a:solidFill>
                  <a:schemeClr val="bg1"/>
                </a:solidFill>
              </a:rPr>
              <a:t>  (“Moral Agency,”</a:t>
            </a:r>
            <a:r>
              <a:rPr lang="en-US" i="1" dirty="0">
                <a:solidFill>
                  <a:schemeClr val="bg1"/>
                </a:solidFill>
              </a:rPr>
              <a:t> Ensign,</a:t>
            </a:r>
            <a:r>
              <a:rPr lang="en-US" dirty="0">
                <a:solidFill>
                  <a:schemeClr val="bg1"/>
                </a:solidFill>
              </a:rPr>
              <a:t> June 2009, 49, 50–51).</a:t>
            </a: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14" name="Footer Placeholder 14">
            <a:extLst>
              <a:ext uri="{FF2B5EF4-FFF2-40B4-BE49-F238E27FC236}">
                <a16:creationId xmlns:a16="http://schemas.microsoft.com/office/drawing/2014/main" id="{2D76EFC0-AD36-408E-9DD1-33EAA36E82C5}"/>
              </a:ext>
            </a:extLst>
          </p:cNvPr>
          <p:cNvSpPr>
            <a:spLocks noGrp="1"/>
          </p:cNvSpPr>
          <p:nvPr/>
        </p:nvSpPr>
        <p:spPr>
          <a:xfrm>
            <a:off x="119847" y="648496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072220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1031904"/>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The Truth Shall</a:t>
                      </a:r>
                      <a:r>
                        <a:rPr lang="en-US" sz="1200" baseline="0" dirty="0"/>
                        <a:t> Make You Free</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8:30-32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Who is Abraham’s Seed?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8:31-59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3" name="Rectangle 2"/>
          <p:cNvSpPr/>
          <p:nvPr/>
        </p:nvSpPr>
        <p:spPr>
          <a:xfrm>
            <a:off x="0" y="1338008"/>
            <a:ext cx="6096000" cy="1384995"/>
          </a:xfrm>
          <a:prstGeom prst="rect">
            <a:avLst/>
          </a:prstGeom>
          <a:ln>
            <a:solidFill>
              <a:schemeClr val="tx1"/>
            </a:solidFill>
          </a:ln>
        </p:spPr>
        <p:txBody>
          <a:bodyPr>
            <a:spAutoFit/>
          </a:bodyPr>
          <a:lstStyle/>
          <a:p>
            <a:pPr fontAlgn="base"/>
            <a:r>
              <a:rPr lang="en-US" sz="1200" b="1" dirty="0"/>
              <a:t>True Freedom John 8:30-32:</a:t>
            </a:r>
          </a:p>
          <a:p>
            <a:pPr fontAlgn="base"/>
            <a:r>
              <a:rPr lang="en-US" sz="1200" dirty="0"/>
              <a:t>“Obedience leads to true freedom. The more we obey revealed truth, the more we become liberated. …</a:t>
            </a:r>
          </a:p>
          <a:p>
            <a:pPr fontAlgn="base"/>
            <a:r>
              <a:rPr lang="en-US" sz="1200" dirty="0"/>
              <a:t>“Freedom and liberty are precious gifts that come to us when we are obedient to the laws of God and the whisperings of the Spirit. … Obedience to [principles of revealed truth] makes us truly free to reach the potential and the glory which our Heavenly Father has in store for us.” President James E. Faust  (“Obedience: The Path to Freedom,” </a:t>
            </a:r>
            <a:r>
              <a:rPr lang="en-US" sz="1200" i="1" dirty="0"/>
              <a:t>Ensign,</a:t>
            </a:r>
            <a:r>
              <a:rPr lang="en-US" sz="1200" dirty="0"/>
              <a:t> May 1999, 45, 47).</a:t>
            </a:r>
          </a:p>
        </p:txBody>
      </p:sp>
      <p:sp>
        <p:nvSpPr>
          <p:cNvPr id="4" name="Rectangle 3"/>
          <p:cNvSpPr/>
          <p:nvPr/>
        </p:nvSpPr>
        <p:spPr>
          <a:xfrm>
            <a:off x="0" y="2723003"/>
            <a:ext cx="6096000" cy="2123658"/>
          </a:xfrm>
          <a:prstGeom prst="rect">
            <a:avLst/>
          </a:prstGeom>
          <a:ln>
            <a:solidFill>
              <a:schemeClr val="tx1"/>
            </a:solidFill>
          </a:ln>
        </p:spPr>
        <p:txBody>
          <a:bodyPr>
            <a:spAutoFit/>
          </a:bodyPr>
          <a:lstStyle/>
          <a:p>
            <a:pPr fontAlgn="base"/>
            <a:r>
              <a:rPr lang="en-US" sz="1200" b="1" dirty="0"/>
              <a:t>Addition or Freedom John 8:31-32:</a:t>
            </a:r>
          </a:p>
          <a:p>
            <a:pPr fontAlgn="base"/>
            <a:r>
              <a:rPr lang="en-US" sz="1200" dirty="0"/>
              <a:t>From an initial experiment thought to be trivial, a vicious cycle may follow. From trial comes a habit. From habit comes dependence. From dependence comes addiction. Its grasp is so gradual. Enslaving shackles of habit are too small to be sensed until they are too strong to be broken. …</a:t>
            </a:r>
          </a:p>
          <a:p>
            <a:pPr fontAlgn="base"/>
            <a:r>
              <a:rPr lang="en-US" sz="1200" dirty="0"/>
              <a:t>“Agency, or the power to choose, was ours as spirit children of our Creator before the world was. (See Alma 13:3; Moses 4:4.) It is a gift from God, nearly as precious as life itself.</a:t>
            </a:r>
          </a:p>
          <a:p>
            <a:pPr fontAlgn="base"/>
            <a:r>
              <a:rPr lang="en-US" sz="1200" dirty="0"/>
              <a:t>“Often, however, agency is misunderstood. While we are free to choose, once we have made those choices, we are tied to the consequences of those choices” Elder Russell M. Nelson (“Addiction or Freedom,”</a:t>
            </a:r>
            <a:r>
              <a:rPr lang="en-US" sz="1200" i="1" dirty="0"/>
              <a:t> Ensign,</a:t>
            </a:r>
            <a:r>
              <a:rPr lang="en-US" sz="1200" dirty="0"/>
              <a:t> Nov. 1988, 6–7). </a:t>
            </a:r>
          </a:p>
          <a:p>
            <a:pPr fontAlgn="base"/>
            <a:endParaRPr lang="en-US" sz="1200" dirty="0">
              <a:solidFill>
                <a:schemeClr val="bg1"/>
              </a:solidFill>
              <a:latin typeface="Abadi" panose="020B0604020104020204" pitchFamily="34" charset="0"/>
            </a:endParaRPr>
          </a:p>
        </p:txBody>
      </p:sp>
      <p:sp>
        <p:nvSpPr>
          <p:cNvPr id="5" name="Rectangle 4"/>
          <p:cNvSpPr/>
          <p:nvPr/>
        </p:nvSpPr>
        <p:spPr>
          <a:xfrm>
            <a:off x="0" y="4846661"/>
            <a:ext cx="6096000" cy="1200329"/>
          </a:xfrm>
          <a:prstGeom prst="rect">
            <a:avLst/>
          </a:prstGeom>
          <a:ln>
            <a:solidFill>
              <a:schemeClr val="tx1"/>
            </a:solidFill>
          </a:ln>
        </p:spPr>
        <p:txBody>
          <a:bodyPr>
            <a:spAutoFit/>
          </a:bodyPr>
          <a:lstStyle/>
          <a:p>
            <a:pPr fontAlgn="base"/>
            <a:r>
              <a:rPr lang="en-US" sz="1200" b="1" dirty="0"/>
              <a:t>Boosting of Heritage John 8:39:</a:t>
            </a:r>
          </a:p>
          <a:p>
            <a:pPr fontAlgn="base"/>
            <a:r>
              <a:rPr lang="en-US" sz="1200" dirty="0"/>
              <a:t>When the Jewish leaders boasted that they were Abraham’s seed, implying they held special privileges in the sight of God, the Savior reproved them for failing to do the works of their highly esteemed ancestral father. They were not acting like the covenant children of Abraham; rather, they were trying to kill the God of Abraham, who was standing before them and telling them the truth. (1)</a:t>
            </a:r>
            <a:endParaRPr lang="en-US" sz="1200" dirty="0">
              <a:solidFill>
                <a:schemeClr val="bg1"/>
              </a:solidFill>
              <a:latin typeface="Abadi" panose="020B0604020104020204" pitchFamily="34" charset="0"/>
            </a:endParaRPr>
          </a:p>
        </p:txBody>
      </p:sp>
      <p:sp>
        <p:nvSpPr>
          <p:cNvPr id="6" name="Rectangle 5"/>
          <p:cNvSpPr/>
          <p:nvPr/>
        </p:nvSpPr>
        <p:spPr>
          <a:xfrm>
            <a:off x="6096000" y="1338008"/>
            <a:ext cx="6096000" cy="2677656"/>
          </a:xfrm>
          <a:prstGeom prst="rect">
            <a:avLst/>
          </a:prstGeom>
          <a:ln>
            <a:solidFill>
              <a:schemeClr val="tx1"/>
            </a:solidFill>
          </a:ln>
        </p:spPr>
        <p:txBody>
          <a:bodyPr>
            <a:spAutoFit/>
          </a:bodyPr>
          <a:lstStyle/>
          <a:p>
            <a:pPr fontAlgn="base"/>
            <a:r>
              <a:rPr lang="en-US" sz="1200" b="1" dirty="0"/>
              <a:t>Abraham is Our Father John 8:39:</a:t>
            </a:r>
          </a:p>
          <a:p>
            <a:pPr fontAlgn="base"/>
            <a:r>
              <a:rPr lang="en-US" sz="1200" dirty="0"/>
              <a:t>"...according to the common notion of the time, the vials of wrath were to be poured out only on the Gentiles, while they, as Abraham's children, were sure of escape-in the words of the Talmud, that 'the night' (Isa. 21:12) was 'only to the nations of the world, but the morning to Israel'? (Jer. </a:t>
            </a:r>
            <a:r>
              <a:rPr lang="en-US" sz="1200" dirty="0" err="1"/>
              <a:t>Taan</a:t>
            </a:r>
            <a:r>
              <a:rPr lang="en-US" sz="1200" dirty="0"/>
              <a:t>. 64a).</a:t>
            </a:r>
          </a:p>
          <a:p>
            <a:pPr fontAlgn="base"/>
            <a:r>
              <a:rPr lang="en-US" sz="1200" dirty="0"/>
              <a:t>"For, no principle was more fully established in the popular conviction, than that all Israel had part in the world to come (</a:t>
            </a:r>
            <a:r>
              <a:rPr lang="en-US" sz="1200" dirty="0" err="1"/>
              <a:t>Sanh</a:t>
            </a:r>
            <a:r>
              <a:rPr lang="en-US" sz="1200" dirty="0"/>
              <a:t>. 10.1), and this, specifically, because of their connection with Abraham...'The merits of the Fathers,' is one of the commonest phrases in the mouth of the Rabbis. Abraham was represented as sitting at the gate of </a:t>
            </a:r>
            <a:r>
              <a:rPr lang="en-US" sz="1200" dirty="0" err="1"/>
              <a:t>Gehenna</a:t>
            </a:r>
            <a:r>
              <a:rPr lang="en-US" sz="1200" dirty="0"/>
              <a:t> (hell), to deliver any Israelite who otherwise might have been consigned to its terrors. In fact, by their descent from Abraham, all the children of Israel were nobles, infinitely higher than any proselytes. 'What,' exclaims the Talmud, 'shall the born Israelite stand upon the earth, and the proselyte be in heaven?' (Jer. </a:t>
            </a:r>
            <a:r>
              <a:rPr lang="en-US" sz="1200" dirty="0" err="1"/>
              <a:t>Chag</a:t>
            </a:r>
            <a:r>
              <a:rPr lang="en-US" sz="1200" dirty="0"/>
              <a:t>. 76a)." (</a:t>
            </a:r>
            <a:r>
              <a:rPr lang="en-US" sz="1200" dirty="0" err="1"/>
              <a:t>Edersheim</a:t>
            </a:r>
            <a:r>
              <a:rPr lang="en-US" sz="1200" dirty="0"/>
              <a:t>, </a:t>
            </a:r>
            <a:r>
              <a:rPr lang="en-US" sz="1200" i="1" dirty="0"/>
              <a:t>The Life and Times of Jesus the Messiah</a:t>
            </a:r>
            <a:r>
              <a:rPr lang="en-US" sz="1200" dirty="0"/>
              <a:t>, p. 187-88)</a:t>
            </a:r>
          </a:p>
          <a:p>
            <a:pPr fontAlgn="base"/>
            <a:endParaRPr lang="en-US" sz="1200" dirty="0">
              <a:solidFill>
                <a:schemeClr val="bg1"/>
              </a:solidFill>
              <a:latin typeface="Abadi" panose="020B0604020104020204" pitchFamily="34" charset="0"/>
            </a:endParaRPr>
          </a:p>
        </p:txBody>
      </p:sp>
      <p:sp>
        <p:nvSpPr>
          <p:cNvPr id="8" name="Rectangle 7"/>
          <p:cNvSpPr/>
          <p:nvPr/>
        </p:nvSpPr>
        <p:spPr>
          <a:xfrm>
            <a:off x="6096000" y="4015664"/>
            <a:ext cx="6096000" cy="2800767"/>
          </a:xfrm>
          <a:prstGeom prst="rect">
            <a:avLst/>
          </a:prstGeom>
          <a:ln>
            <a:solidFill>
              <a:schemeClr val="tx1"/>
            </a:solidFill>
          </a:ln>
        </p:spPr>
        <p:txBody>
          <a:bodyPr>
            <a:spAutoFit/>
          </a:bodyPr>
          <a:lstStyle/>
          <a:p>
            <a:pPr fontAlgn="base"/>
            <a:r>
              <a:rPr lang="en-US" sz="1100" b="1" dirty="0"/>
              <a:t>Bible Dictionary: Abraham, Covenant of:</a:t>
            </a:r>
          </a:p>
          <a:p>
            <a:pPr fontAlgn="base"/>
            <a:r>
              <a:rPr lang="en-US" sz="1100" dirty="0"/>
              <a:t>“Abraham first received the gospel by baptism (which is the covenant of salvation). Then he had conferred upon him the higher priesthood, and he entered into celestial marriage (which is the covenant of exaltation), gaining assurance thereby that he would have eternal increase. Finally he received a promise that all of these blessings would be offered to all of his mortal posterity (D&amp;C 132:29–50; Abr. 2:6–11). … Abraham’s posterity would receive certain lands as an eternal inheritance (Gen. 17;22:15–18; Gal. 3; Abr. 2). </a:t>
            </a:r>
          </a:p>
          <a:p>
            <a:pPr fontAlgn="base"/>
            <a:endParaRPr lang="en-US" sz="1100" dirty="0"/>
          </a:p>
          <a:p>
            <a:pPr fontAlgn="base"/>
            <a:r>
              <a:rPr lang="en-US" sz="1100" dirty="0"/>
              <a:t>These promises taken together are called the </a:t>
            </a:r>
            <a:r>
              <a:rPr lang="en-US" sz="1100" i="1" dirty="0"/>
              <a:t>Abrahamic covenant.</a:t>
            </a:r>
            <a:r>
              <a:rPr lang="en-US" sz="1100" dirty="0"/>
              <a:t> …</a:t>
            </a:r>
          </a:p>
          <a:p>
            <a:pPr fontAlgn="base"/>
            <a:r>
              <a:rPr lang="en-US" sz="1100" dirty="0"/>
              <a:t>“The portions of the covenant that pertain to personal salvation and eternal increase are renewed with each individual who receives the ordinance of celestial marriage (see D&amp;C 132:29–33). Those of non-Israelite lineage, commonly known as gentiles, are adopted into the house of Israel, and become heirs of the covenant and the seed of Abraham, through the ordinances of the gospel (Gal. 3:26–29).</a:t>
            </a:r>
          </a:p>
          <a:p>
            <a:pPr fontAlgn="base"/>
            <a:r>
              <a:rPr lang="en-US" sz="1100" dirty="0"/>
              <a:t>“Being an heir to the Abrahamic covenant does not make one a ‘chosen person’ per se but does signify that such are chosen to responsibly carry the gospel to all the peoples of the earth. Abraham’s seed have carried out the missionary activity in all the nations since Abraham’s day. (Matt. 3:9; Abr. 2:9–11)”</a:t>
            </a:r>
            <a:endParaRPr lang="en-US" sz="1100" dirty="0">
              <a:solidFill>
                <a:schemeClr val="bg1"/>
              </a:solidFill>
              <a:latin typeface="Abadi" panose="020B0604020104020204" pitchFamily="34" charset="0"/>
            </a:endParaRPr>
          </a:p>
        </p:txBody>
      </p:sp>
    </p:spTree>
    <p:extLst>
      <p:ext uri="{BB962C8B-B14F-4D97-AF65-F5344CB8AC3E}">
        <p14:creationId xmlns:p14="http://schemas.microsoft.com/office/powerpoint/2010/main" val="1419929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248400" y="117694"/>
            <a:ext cx="4114800" cy="5324535"/>
          </a:xfrm>
          <a:prstGeom prst="rect">
            <a:avLst/>
          </a:prstGeom>
          <a:noFill/>
        </p:spPr>
        <p:txBody>
          <a:bodyPr wrap="square" rtlCol="0">
            <a:spAutoFit/>
          </a:bodyPr>
          <a:lstStyle/>
          <a:p>
            <a:r>
              <a:rPr lang="en-US" sz="3600" dirty="0">
                <a:solidFill>
                  <a:schemeClr val="bg1"/>
                </a:solidFill>
              </a:rPr>
              <a:t>	</a:t>
            </a:r>
          </a:p>
          <a:p>
            <a:r>
              <a:rPr lang="en-US" sz="3600" dirty="0">
                <a:solidFill>
                  <a:schemeClr val="bg1"/>
                </a:solidFill>
              </a:rPr>
              <a:t>During the feast they live in tents</a:t>
            </a:r>
          </a:p>
          <a:p>
            <a:endParaRPr lang="en-US" sz="3600" dirty="0">
              <a:solidFill>
                <a:schemeClr val="bg1"/>
              </a:solidFill>
            </a:endParaRPr>
          </a:p>
          <a:p>
            <a:endParaRPr lang="en-US" sz="3600" dirty="0">
              <a:solidFill>
                <a:schemeClr val="bg1"/>
              </a:solidFill>
            </a:endParaRPr>
          </a:p>
          <a:p>
            <a:r>
              <a:rPr lang="en-US" sz="3200" dirty="0">
                <a:solidFill>
                  <a:schemeClr val="bg1"/>
                </a:solidFill>
              </a:rPr>
              <a:t>Building small booths…walls of plaited branches and thatched roofs made from all earth materials. </a:t>
            </a:r>
            <a:endParaRPr lang="en-US" sz="3600" dirty="0">
              <a:solidFill>
                <a:schemeClr val="bg1"/>
              </a:solidFill>
            </a:endParaRPr>
          </a:p>
        </p:txBody>
      </p:sp>
      <p:sp>
        <p:nvSpPr>
          <p:cNvPr id="43" name="Rectangle 42"/>
          <p:cNvSpPr/>
          <p:nvPr/>
        </p:nvSpPr>
        <p:spPr>
          <a:xfrm>
            <a:off x="2100661" y="5172636"/>
            <a:ext cx="2604752" cy="769441"/>
          </a:xfrm>
          <a:prstGeom prst="rect">
            <a:avLst/>
          </a:prstGeom>
        </p:spPr>
        <p:txBody>
          <a:bodyPr wrap="none">
            <a:spAutoFit/>
          </a:bodyPr>
          <a:lstStyle/>
          <a:p>
            <a:r>
              <a:rPr lang="en-US" sz="4400" b="1" i="1" dirty="0">
                <a:solidFill>
                  <a:schemeClr val="bg1"/>
                </a:solidFill>
              </a:rPr>
              <a:t>“</a:t>
            </a:r>
            <a:r>
              <a:rPr lang="en-US" sz="4400" b="1" i="1" dirty="0" err="1">
                <a:solidFill>
                  <a:schemeClr val="bg1"/>
                </a:solidFill>
              </a:rPr>
              <a:t>sekhakh</a:t>
            </a:r>
            <a:r>
              <a:rPr lang="en-US" sz="4400" b="1" i="1" dirty="0">
                <a:solidFill>
                  <a:schemeClr val="bg1"/>
                </a:solidFill>
              </a:rPr>
              <a:t>”</a:t>
            </a:r>
            <a:endParaRPr lang="en-US" sz="4400" dirty="0">
              <a:solidFill>
                <a:schemeClr val="bg1"/>
              </a:solidFill>
            </a:endParaRPr>
          </a:p>
        </p:txBody>
      </p:sp>
      <p:sp>
        <p:nvSpPr>
          <p:cNvPr id="6" name="Rectangle 5"/>
          <p:cNvSpPr/>
          <p:nvPr/>
        </p:nvSpPr>
        <p:spPr>
          <a:xfrm>
            <a:off x="0" y="6488669"/>
            <a:ext cx="1576522" cy="369332"/>
          </a:xfrm>
          <a:prstGeom prst="rect">
            <a:avLst/>
          </a:prstGeom>
        </p:spPr>
        <p:txBody>
          <a:bodyPr wrap="none">
            <a:spAutoFit/>
          </a:bodyPr>
          <a:lstStyle/>
          <a:p>
            <a:r>
              <a:rPr lang="en-US" dirty="0">
                <a:solidFill>
                  <a:schemeClr val="bg1"/>
                </a:solidFill>
              </a:rPr>
              <a:t>Leviticus 23:42</a:t>
            </a:r>
          </a:p>
        </p:txBody>
      </p:sp>
      <p:sp>
        <p:nvSpPr>
          <p:cNvPr id="32" name="Rectangle 31"/>
          <p:cNvSpPr/>
          <p:nvPr/>
        </p:nvSpPr>
        <p:spPr>
          <a:xfrm>
            <a:off x="11635479" y="6410734"/>
            <a:ext cx="466794" cy="369332"/>
          </a:xfrm>
          <a:prstGeom prst="rect">
            <a:avLst/>
          </a:prstGeom>
        </p:spPr>
        <p:txBody>
          <a:bodyPr wrap="none">
            <a:spAutoFit/>
          </a:bodyPr>
          <a:lstStyle/>
          <a:p>
            <a:r>
              <a:rPr lang="en-US" dirty="0">
                <a:solidFill>
                  <a:schemeClr val="bg1"/>
                </a:solidFill>
                <a:latin typeface="Abadi" panose="020B0604020104020204" pitchFamily="34" charset="0"/>
              </a:rPr>
              <a:t>(2)</a:t>
            </a:r>
            <a:endParaRPr lang="en-US" dirty="0"/>
          </a:p>
        </p:txBody>
      </p:sp>
      <p:grpSp>
        <p:nvGrpSpPr>
          <p:cNvPr id="7" name="Group 6">
            <a:extLst>
              <a:ext uri="{FF2B5EF4-FFF2-40B4-BE49-F238E27FC236}">
                <a16:creationId xmlns:a16="http://schemas.microsoft.com/office/drawing/2014/main" id="{9C32136E-37B8-1D61-7138-CD98C4B56341}"/>
              </a:ext>
            </a:extLst>
          </p:cNvPr>
          <p:cNvGrpSpPr/>
          <p:nvPr/>
        </p:nvGrpSpPr>
        <p:grpSpPr>
          <a:xfrm>
            <a:off x="1011631" y="2024744"/>
            <a:ext cx="4305642" cy="2997154"/>
            <a:chOff x="1524002" y="1981200"/>
            <a:chExt cx="4652681" cy="3238727"/>
          </a:xfrm>
        </p:grpSpPr>
        <p:sp>
          <p:nvSpPr>
            <p:cNvPr id="8" name="Rectangle 7">
              <a:extLst>
                <a:ext uri="{FF2B5EF4-FFF2-40B4-BE49-F238E27FC236}">
                  <a16:creationId xmlns:a16="http://schemas.microsoft.com/office/drawing/2014/main" id="{4B8E2511-F53A-D51D-59BE-6BE9DB5079FE}"/>
                </a:ext>
              </a:extLst>
            </p:cNvPr>
            <p:cNvSpPr/>
            <p:nvPr/>
          </p:nvSpPr>
          <p:spPr>
            <a:xfrm>
              <a:off x="2002491" y="2338668"/>
              <a:ext cx="273424" cy="2870948"/>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DFD4A8F-5712-BD4C-ED62-3588E522A3EF}"/>
                </a:ext>
              </a:extLst>
            </p:cNvPr>
            <p:cNvSpPr/>
            <p:nvPr/>
          </p:nvSpPr>
          <p:spPr>
            <a:xfrm>
              <a:off x="2891118" y="2817160"/>
              <a:ext cx="273424" cy="1913965"/>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00A2DA6-3331-ADB8-7AC7-ED7DE1C99A76}"/>
                </a:ext>
              </a:extLst>
            </p:cNvPr>
            <p:cNvSpPr/>
            <p:nvPr/>
          </p:nvSpPr>
          <p:spPr>
            <a:xfrm>
              <a:off x="5420285" y="2338668"/>
              <a:ext cx="273424" cy="2802592"/>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6E5296-8CEB-51D0-D590-F3914FEDA868}"/>
                </a:ext>
              </a:extLst>
            </p:cNvPr>
            <p:cNvSpPr/>
            <p:nvPr/>
          </p:nvSpPr>
          <p:spPr>
            <a:xfrm>
              <a:off x="4531659" y="2817160"/>
              <a:ext cx="273424" cy="1913965"/>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0EB36DB-8CCD-0C41-9FB0-F8BF4D243039}"/>
                </a:ext>
              </a:extLst>
            </p:cNvPr>
            <p:cNvSpPr/>
            <p:nvPr/>
          </p:nvSpPr>
          <p:spPr>
            <a:xfrm rot="16200000">
              <a:off x="3653678" y="703169"/>
              <a:ext cx="457200" cy="3622862"/>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A39D41B-791A-CDFE-A30A-56FCBD1CB8ED}"/>
                </a:ext>
              </a:extLst>
            </p:cNvPr>
            <p:cNvSpPr/>
            <p:nvPr/>
          </p:nvSpPr>
          <p:spPr>
            <a:xfrm rot="16200000">
              <a:off x="3745566" y="1620931"/>
              <a:ext cx="205068" cy="2460812"/>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4">
              <a:extLst>
                <a:ext uri="{FF2B5EF4-FFF2-40B4-BE49-F238E27FC236}">
                  <a16:creationId xmlns:a16="http://schemas.microsoft.com/office/drawing/2014/main" id="{408F7F42-3DCC-3120-2CC9-FF44987082BB}"/>
                </a:ext>
              </a:extLst>
            </p:cNvPr>
            <p:cNvGrpSpPr/>
            <p:nvPr/>
          </p:nvGrpSpPr>
          <p:grpSpPr>
            <a:xfrm rot="5400000">
              <a:off x="2856941" y="869016"/>
              <a:ext cx="615203" cy="3281082"/>
              <a:chOff x="1066800" y="3124200"/>
              <a:chExt cx="990600" cy="3429000"/>
            </a:xfrm>
          </p:grpSpPr>
          <p:sp>
            <p:nvSpPr>
              <p:cNvPr id="42" name="Moon 41">
                <a:extLst>
                  <a:ext uri="{FF2B5EF4-FFF2-40B4-BE49-F238E27FC236}">
                    <a16:creationId xmlns:a16="http://schemas.microsoft.com/office/drawing/2014/main" id="{200301CD-A741-2A1B-5F88-9CDD872F4754}"/>
                  </a:ext>
                </a:extLst>
              </p:cNvPr>
              <p:cNvSpPr/>
              <p:nvPr/>
            </p:nvSpPr>
            <p:spPr>
              <a:xfrm>
                <a:off x="1295401" y="3505199"/>
                <a:ext cx="397520" cy="228600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a:extLst>
                  <a:ext uri="{FF2B5EF4-FFF2-40B4-BE49-F238E27FC236}">
                    <a16:creationId xmlns:a16="http://schemas.microsoft.com/office/drawing/2014/main" id="{624E7274-8C81-6708-89A8-1296214555D7}"/>
                  </a:ext>
                </a:extLst>
              </p:cNvPr>
              <p:cNvSpPr/>
              <p:nvPr/>
            </p:nvSpPr>
            <p:spPr>
              <a:xfrm>
                <a:off x="1600200" y="3962400"/>
                <a:ext cx="381000" cy="228600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a:extLst>
                  <a:ext uri="{FF2B5EF4-FFF2-40B4-BE49-F238E27FC236}">
                    <a16:creationId xmlns:a16="http://schemas.microsoft.com/office/drawing/2014/main" id="{832E9A4A-FA3F-0D07-C15E-5545045DFFFC}"/>
                  </a:ext>
                </a:extLst>
              </p:cNvPr>
              <p:cNvSpPr/>
              <p:nvPr/>
            </p:nvSpPr>
            <p:spPr>
              <a:xfrm>
                <a:off x="1066800" y="4267200"/>
                <a:ext cx="381000" cy="228600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a:extLst>
                  <a:ext uri="{FF2B5EF4-FFF2-40B4-BE49-F238E27FC236}">
                    <a16:creationId xmlns:a16="http://schemas.microsoft.com/office/drawing/2014/main" id="{E28183C7-F9A8-F004-2045-20F9E8381D74}"/>
                  </a:ext>
                </a:extLst>
              </p:cNvPr>
              <p:cNvSpPr/>
              <p:nvPr/>
            </p:nvSpPr>
            <p:spPr>
              <a:xfrm>
                <a:off x="1676400" y="3124200"/>
                <a:ext cx="381000" cy="228600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5">
              <a:extLst>
                <a:ext uri="{FF2B5EF4-FFF2-40B4-BE49-F238E27FC236}">
                  <a16:creationId xmlns:a16="http://schemas.microsoft.com/office/drawing/2014/main" id="{95DC2A25-E435-2444-78A3-E753E92B4B88}"/>
                </a:ext>
              </a:extLst>
            </p:cNvPr>
            <p:cNvGrpSpPr/>
            <p:nvPr/>
          </p:nvGrpSpPr>
          <p:grpSpPr>
            <a:xfrm rot="5400000">
              <a:off x="4228540" y="648261"/>
              <a:ext cx="615203" cy="3281082"/>
              <a:chOff x="1066800" y="3124200"/>
              <a:chExt cx="990600" cy="3429000"/>
            </a:xfrm>
          </p:grpSpPr>
          <p:sp>
            <p:nvSpPr>
              <p:cNvPr id="38" name="Moon 37">
                <a:extLst>
                  <a:ext uri="{FF2B5EF4-FFF2-40B4-BE49-F238E27FC236}">
                    <a16:creationId xmlns:a16="http://schemas.microsoft.com/office/drawing/2014/main" id="{206FB717-59DF-CDB5-3334-9637D8E95928}"/>
                  </a:ext>
                </a:extLst>
              </p:cNvPr>
              <p:cNvSpPr/>
              <p:nvPr/>
            </p:nvSpPr>
            <p:spPr>
              <a:xfrm>
                <a:off x="1295400" y="3505200"/>
                <a:ext cx="381000" cy="228600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35EE4991-6351-C08B-EF08-62FD3D163F2B}"/>
                  </a:ext>
                </a:extLst>
              </p:cNvPr>
              <p:cNvSpPr/>
              <p:nvPr/>
            </p:nvSpPr>
            <p:spPr>
              <a:xfrm>
                <a:off x="1600200" y="3962400"/>
                <a:ext cx="381000" cy="228600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0C2625AD-E3B8-F441-B2B7-9CCE6F6D7759}"/>
                  </a:ext>
                </a:extLst>
              </p:cNvPr>
              <p:cNvSpPr/>
              <p:nvPr/>
            </p:nvSpPr>
            <p:spPr>
              <a:xfrm>
                <a:off x="1066800" y="4267200"/>
                <a:ext cx="381000" cy="228600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a:extLst>
                  <a:ext uri="{FF2B5EF4-FFF2-40B4-BE49-F238E27FC236}">
                    <a16:creationId xmlns:a16="http://schemas.microsoft.com/office/drawing/2014/main" id="{674252BE-27B6-B982-2AE4-3635630B3A7F}"/>
                  </a:ext>
                </a:extLst>
              </p:cNvPr>
              <p:cNvSpPr/>
              <p:nvPr/>
            </p:nvSpPr>
            <p:spPr>
              <a:xfrm>
                <a:off x="1676400" y="3124200"/>
                <a:ext cx="381000" cy="228600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Moon 34">
              <a:extLst>
                <a:ext uri="{FF2B5EF4-FFF2-40B4-BE49-F238E27FC236}">
                  <a16:creationId xmlns:a16="http://schemas.microsoft.com/office/drawing/2014/main" id="{F6473732-85C6-8F98-69C3-7229CA1D5582}"/>
                </a:ext>
              </a:extLst>
            </p:cNvPr>
            <p:cNvSpPr/>
            <p:nvPr/>
          </p:nvSpPr>
          <p:spPr>
            <a:xfrm rot="521793">
              <a:off x="2234475" y="3032538"/>
              <a:ext cx="302704" cy="2187389"/>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4C112463-E1BB-1471-0944-22A5DB7182B6}"/>
                </a:ext>
              </a:extLst>
            </p:cNvPr>
            <p:cNvSpPr/>
            <p:nvPr/>
          </p:nvSpPr>
          <p:spPr>
            <a:xfrm rot="21338927">
              <a:off x="2445214" y="2416381"/>
              <a:ext cx="348268" cy="2674160"/>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a:extLst>
                <a:ext uri="{FF2B5EF4-FFF2-40B4-BE49-F238E27FC236}">
                  <a16:creationId xmlns:a16="http://schemas.microsoft.com/office/drawing/2014/main" id="{3B7F9E21-32C1-762F-67BD-7568AF3FE98B}"/>
                </a:ext>
              </a:extLst>
            </p:cNvPr>
            <p:cNvSpPr/>
            <p:nvPr/>
          </p:nvSpPr>
          <p:spPr>
            <a:xfrm rot="21151102" flipH="1">
              <a:off x="5653214" y="2551520"/>
              <a:ext cx="286057" cy="2546541"/>
            </a:xfrm>
            <a:prstGeom prst="moon">
              <a:avLst>
                <a:gd name="adj" fmla="val 875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162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1172" y="1044786"/>
          <a:ext cx="11771085" cy="5509260"/>
        </p:xfrm>
        <a:graphic>
          <a:graphicData uri="http://schemas.openxmlformats.org/drawingml/2006/table">
            <a:tbl>
              <a:tblPr firstRow="1" bandRow="1">
                <a:tableStyleId>{5940675A-B579-460E-94D1-54222C63F5DA}</a:tableStyleId>
              </a:tblPr>
              <a:tblGrid>
                <a:gridCol w="2583543">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gridCol w="5377542">
                  <a:extLst>
                    <a:ext uri="{9D8B030D-6E8A-4147-A177-3AD203B41FA5}">
                      <a16:colId xmlns:a16="http://schemas.microsoft.com/office/drawing/2014/main" val="20002"/>
                    </a:ext>
                  </a:extLst>
                </a:gridCol>
              </a:tblGrid>
              <a:tr h="0">
                <a:tc>
                  <a:txBody>
                    <a:bodyPr/>
                    <a:lstStyle/>
                    <a:p>
                      <a:pPr algn="ctr" fontAlgn="base"/>
                      <a:r>
                        <a:rPr lang="en-US" b="0" i="0" cap="all" dirty="0">
                          <a:solidFill>
                            <a:schemeClr val="tx1"/>
                          </a:solidFill>
                          <a:effectLst/>
                          <a:latin typeface="Lucida Sans" panose="020B0602030504020204" pitchFamily="34" charset="0"/>
                        </a:rPr>
                        <a:t>REFERENCE IN JOHN</a:t>
                      </a:r>
                    </a:p>
                  </a:txBody>
                  <a:tcPr marL="95250" marR="95250" marT="66675" marB="66675" anchor="b"/>
                </a:tc>
                <a:tc>
                  <a:txBody>
                    <a:bodyPr/>
                    <a:lstStyle/>
                    <a:p>
                      <a:pPr algn="ctr" fontAlgn="base"/>
                      <a:r>
                        <a:rPr lang="en-US" b="0" i="0" cap="all">
                          <a:solidFill>
                            <a:schemeClr val="tx1"/>
                          </a:solidFill>
                          <a:effectLst/>
                          <a:latin typeface="Lucida Sans" panose="020B0602030504020204" pitchFamily="34" charset="0"/>
                        </a:rPr>
                        <a:t>“I AM” STATEMENT</a:t>
                      </a:r>
                    </a:p>
                  </a:txBody>
                  <a:tcPr marL="95250" marR="95250" marT="66675" marB="66675" anchor="b"/>
                </a:tc>
                <a:tc>
                  <a:txBody>
                    <a:bodyPr/>
                    <a:lstStyle/>
                    <a:p>
                      <a:pPr algn="ctr" fontAlgn="base"/>
                      <a:r>
                        <a:rPr lang="en-US" b="0" i="0" cap="all" dirty="0">
                          <a:solidFill>
                            <a:schemeClr val="tx1"/>
                          </a:solidFill>
                          <a:effectLst/>
                          <a:latin typeface="Lucida Sans" panose="020B0602030504020204" pitchFamily="34" charset="0"/>
                        </a:rPr>
                        <a:t>FULFILLMENT</a:t>
                      </a:r>
                    </a:p>
                  </a:txBody>
                  <a:tcPr marL="95250" marR="95250" marT="66675" marB="66675" anchor="b"/>
                </a:tc>
                <a:extLst>
                  <a:ext uri="{0D108BD9-81ED-4DB2-BD59-A6C34878D82A}">
                    <a16:rowId xmlns:a16="http://schemas.microsoft.com/office/drawing/2014/main" val="10000"/>
                  </a:ext>
                </a:extLst>
              </a:tr>
              <a:tr h="342235">
                <a:tc>
                  <a:txBody>
                    <a:bodyPr/>
                    <a:lstStyle/>
                    <a:p>
                      <a:pPr algn="l" fontAlgn="base"/>
                      <a:r>
                        <a:rPr lang="en-US" sz="1800" u="none" strike="noStrike" dirty="0">
                          <a:solidFill>
                            <a:schemeClr val="tx1"/>
                          </a:solidFill>
                          <a:effectLst/>
                        </a:rPr>
                        <a:t>6:35, 48, 51</a:t>
                      </a:r>
                      <a:endParaRPr lang="en-US" sz="1800" dirty="0">
                        <a:solidFill>
                          <a:schemeClr val="tx1"/>
                        </a:solidFill>
                        <a:effectLst/>
                      </a:endParaRPr>
                    </a:p>
                  </a:txBody>
                  <a:tcPr marL="95250" marR="95250" marT="66675" marB="66675"/>
                </a:tc>
                <a:tc>
                  <a:txBody>
                    <a:bodyPr/>
                    <a:lstStyle/>
                    <a:p>
                      <a:pPr algn="l" fontAlgn="base"/>
                      <a:r>
                        <a:rPr lang="en-US" sz="1600" b="1">
                          <a:solidFill>
                            <a:schemeClr val="tx1"/>
                          </a:solidFill>
                          <a:effectLst/>
                        </a:rPr>
                        <a:t>“I am the bread of life.”</a:t>
                      </a:r>
                    </a:p>
                  </a:txBody>
                  <a:tcPr marL="95250" marR="95250" marT="66675" marB="66675"/>
                </a:tc>
                <a:tc>
                  <a:txBody>
                    <a:bodyPr/>
                    <a:lstStyle/>
                    <a:p>
                      <a:pPr algn="l" fontAlgn="base"/>
                      <a:r>
                        <a:rPr lang="en-US" sz="1400" dirty="0">
                          <a:solidFill>
                            <a:schemeClr val="tx1"/>
                          </a:solidFill>
                          <a:effectLst/>
                        </a:rPr>
                        <a:t>Jesus Christ gave Himself for us in the Atonement. He feeds us spiritually.</a:t>
                      </a:r>
                    </a:p>
                  </a:txBody>
                  <a:tcPr marL="95250" marR="95250" marT="66675" marB="66675"/>
                </a:tc>
                <a:extLst>
                  <a:ext uri="{0D108BD9-81ED-4DB2-BD59-A6C34878D82A}">
                    <a16:rowId xmlns:a16="http://schemas.microsoft.com/office/drawing/2014/main" val="10001"/>
                  </a:ext>
                </a:extLst>
              </a:tr>
              <a:tr h="402772">
                <a:tc>
                  <a:txBody>
                    <a:bodyPr/>
                    <a:lstStyle/>
                    <a:p>
                      <a:pPr algn="l" fontAlgn="base"/>
                      <a:r>
                        <a:rPr lang="en-US" sz="1800" u="none" strike="noStrike" dirty="0">
                          <a:solidFill>
                            <a:schemeClr val="tx1"/>
                          </a:solidFill>
                          <a:effectLst/>
                        </a:rPr>
                        <a:t>8:12</a:t>
                      </a:r>
                      <a:r>
                        <a:rPr lang="en-US" sz="1800" dirty="0">
                          <a:solidFill>
                            <a:schemeClr val="tx1"/>
                          </a:solidFill>
                          <a:effectLst/>
                        </a:rPr>
                        <a:t>; </a:t>
                      </a:r>
                      <a:r>
                        <a:rPr lang="en-US" sz="1800" u="none" strike="noStrike" dirty="0">
                          <a:solidFill>
                            <a:schemeClr val="tx1"/>
                          </a:solidFill>
                          <a:effectLst/>
                        </a:rPr>
                        <a:t>9:5</a:t>
                      </a:r>
                      <a:endParaRPr lang="en-US" sz="1800" dirty="0">
                        <a:solidFill>
                          <a:schemeClr val="tx1"/>
                        </a:solidFill>
                        <a:effectLst/>
                      </a:endParaRPr>
                    </a:p>
                  </a:txBody>
                  <a:tcPr marL="95250" marR="95250" marT="66675" marB="66675"/>
                </a:tc>
                <a:tc>
                  <a:txBody>
                    <a:bodyPr/>
                    <a:lstStyle/>
                    <a:p>
                      <a:pPr algn="l" fontAlgn="base"/>
                      <a:r>
                        <a:rPr lang="en-US" sz="1600" b="1" dirty="0">
                          <a:solidFill>
                            <a:schemeClr val="tx1"/>
                          </a:solidFill>
                          <a:effectLst/>
                        </a:rPr>
                        <a:t>“I am the light of the world.”</a:t>
                      </a:r>
                    </a:p>
                  </a:txBody>
                  <a:tcPr marL="95250" marR="95250" marT="66675" marB="66675"/>
                </a:tc>
                <a:tc>
                  <a:txBody>
                    <a:bodyPr/>
                    <a:lstStyle/>
                    <a:p>
                      <a:pPr algn="l" fontAlgn="base"/>
                      <a:r>
                        <a:rPr lang="en-US" sz="1400" dirty="0">
                          <a:solidFill>
                            <a:schemeClr val="tx1"/>
                          </a:solidFill>
                          <a:effectLst/>
                        </a:rPr>
                        <a:t>Jesus Christ is the source of all truth. If we follow His words and example, we will not stumble or walk in spiritual darkness.</a:t>
                      </a:r>
                    </a:p>
                  </a:txBody>
                  <a:tcPr marL="95250" marR="95250" marT="66675" marB="66675"/>
                </a:tc>
                <a:extLst>
                  <a:ext uri="{0D108BD9-81ED-4DB2-BD59-A6C34878D82A}">
                    <a16:rowId xmlns:a16="http://schemas.microsoft.com/office/drawing/2014/main" val="10002"/>
                  </a:ext>
                </a:extLst>
              </a:tr>
              <a:tr h="315142">
                <a:tc>
                  <a:txBody>
                    <a:bodyPr/>
                    <a:lstStyle/>
                    <a:p>
                      <a:pPr algn="l" fontAlgn="base"/>
                      <a:r>
                        <a:rPr lang="en-US" sz="1800" u="none" strike="noStrike" dirty="0">
                          <a:solidFill>
                            <a:schemeClr val="tx1"/>
                          </a:solidFill>
                          <a:effectLst/>
                        </a:rPr>
                        <a:t>8:58</a:t>
                      </a:r>
                      <a:endParaRPr lang="en-US" sz="1800" dirty="0">
                        <a:solidFill>
                          <a:schemeClr val="tx1"/>
                        </a:solidFill>
                        <a:effectLst/>
                      </a:endParaRPr>
                    </a:p>
                  </a:txBody>
                  <a:tcPr marL="95250" marR="95250" marT="66675" marB="66675"/>
                </a:tc>
                <a:tc>
                  <a:txBody>
                    <a:bodyPr/>
                    <a:lstStyle/>
                    <a:p>
                      <a:pPr algn="l" fontAlgn="base"/>
                      <a:r>
                        <a:rPr lang="en-US" sz="1600" b="1">
                          <a:solidFill>
                            <a:schemeClr val="tx1"/>
                          </a:solidFill>
                          <a:effectLst/>
                        </a:rPr>
                        <a:t>“Before Abraham was, I am.”</a:t>
                      </a:r>
                    </a:p>
                  </a:txBody>
                  <a:tcPr marL="95250" marR="95250" marT="66675" marB="66675"/>
                </a:tc>
                <a:tc>
                  <a:txBody>
                    <a:bodyPr/>
                    <a:lstStyle/>
                    <a:p>
                      <a:pPr algn="l" fontAlgn="base"/>
                      <a:r>
                        <a:rPr lang="en-US" sz="1400" dirty="0">
                          <a:solidFill>
                            <a:schemeClr val="tx1"/>
                          </a:solidFill>
                          <a:effectLst/>
                        </a:rPr>
                        <a:t>Jesus Christ is Jehovah of the Old Testament.</a:t>
                      </a:r>
                    </a:p>
                  </a:txBody>
                  <a:tcPr marL="95250" marR="95250" marT="66675" marB="66675"/>
                </a:tc>
                <a:extLst>
                  <a:ext uri="{0D108BD9-81ED-4DB2-BD59-A6C34878D82A}">
                    <a16:rowId xmlns:a16="http://schemas.microsoft.com/office/drawing/2014/main" val="10003"/>
                  </a:ext>
                </a:extLst>
              </a:tr>
              <a:tr h="370114">
                <a:tc>
                  <a:txBody>
                    <a:bodyPr/>
                    <a:lstStyle/>
                    <a:p>
                      <a:pPr algn="l" fontAlgn="base"/>
                      <a:r>
                        <a:rPr lang="en-US" sz="1800" u="none" strike="noStrike" dirty="0">
                          <a:solidFill>
                            <a:schemeClr val="tx1"/>
                          </a:solidFill>
                          <a:effectLst/>
                        </a:rPr>
                        <a:t>10:7, 9</a:t>
                      </a:r>
                      <a:endParaRPr lang="en-US" sz="1800" dirty="0">
                        <a:solidFill>
                          <a:schemeClr val="tx1"/>
                        </a:solidFill>
                        <a:effectLst/>
                      </a:endParaRPr>
                    </a:p>
                  </a:txBody>
                  <a:tcPr marL="95250" marR="95250" marT="66675" marB="66675"/>
                </a:tc>
                <a:tc>
                  <a:txBody>
                    <a:bodyPr/>
                    <a:lstStyle/>
                    <a:p>
                      <a:pPr algn="l" fontAlgn="base"/>
                      <a:r>
                        <a:rPr lang="en-US" sz="1600" b="1">
                          <a:solidFill>
                            <a:schemeClr val="tx1"/>
                          </a:solidFill>
                          <a:effectLst/>
                        </a:rPr>
                        <a:t>“I am the door of the sheep.”</a:t>
                      </a:r>
                    </a:p>
                  </a:txBody>
                  <a:tcPr marL="95250" marR="95250" marT="66675" marB="66675"/>
                </a:tc>
                <a:tc>
                  <a:txBody>
                    <a:bodyPr/>
                    <a:lstStyle/>
                    <a:p>
                      <a:pPr algn="l" fontAlgn="base"/>
                      <a:r>
                        <a:rPr lang="en-US" sz="1400" dirty="0">
                          <a:solidFill>
                            <a:schemeClr val="tx1"/>
                          </a:solidFill>
                          <a:effectLst/>
                        </a:rPr>
                        <a:t>Jesus Christ protects us like a shepherd at the door of a sheep enclosure. No one can enter His kingdom except through Him.</a:t>
                      </a:r>
                    </a:p>
                  </a:txBody>
                  <a:tcPr marL="95250" marR="95250" marT="66675" marB="66675"/>
                </a:tc>
                <a:extLst>
                  <a:ext uri="{0D108BD9-81ED-4DB2-BD59-A6C34878D82A}">
                    <a16:rowId xmlns:a16="http://schemas.microsoft.com/office/drawing/2014/main" val="10004"/>
                  </a:ext>
                </a:extLst>
              </a:tr>
              <a:tr h="326027">
                <a:tc>
                  <a:txBody>
                    <a:bodyPr/>
                    <a:lstStyle/>
                    <a:p>
                      <a:pPr algn="l" fontAlgn="base"/>
                      <a:r>
                        <a:rPr lang="en-US" sz="1800" u="none" strike="noStrike" dirty="0">
                          <a:solidFill>
                            <a:schemeClr val="tx1"/>
                          </a:solidFill>
                          <a:effectLst/>
                        </a:rPr>
                        <a:t>10:11, 14</a:t>
                      </a:r>
                      <a:endParaRPr lang="en-US" sz="1800" dirty="0">
                        <a:solidFill>
                          <a:schemeClr val="tx1"/>
                        </a:solidFill>
                        <a:effectLst/>
                      </a:endParaRPr>
                    </a:p>
                  </a:txBody>
                  <a:tcPr marL="95250" marR="95250" marT="66675" marB="66675"/>
                </a:tc>
                <a:tc>
                  <a:txBody>
                    <a:bodyPr/>
                    <a:lstStyle/>
                    <a:p>
                      <a:pPr algn="l" fontAlgn="base"/>
                      <a:r>
                        <a:rPr lang="en-US" sz="1600" b="1">
                          <a:solidFill>
                            <a:schemeClr val="tx1"/>
                          </a:solidFill>
                          <a:effectLst/>
                        </a:rPr>
                        <a:t>“I am the good shepherd.”</a:t>
                      </a:r>
                    </a:p>
                  </a:txBody>
                  <a:tcPr marL="95250" marR="95250" marT="66675" marB="66675"/>
                </a:tc>
                <a:tc>
                  <a:txBody>
                    <a:bodyPr/>
                    <a:lstStyle/>
                    <a:p>
                      <a:pPr algn="l" fontAlgn="base"/>
                      <a:r>
                        <a:rPr lang="en-US" sz="1400" dirty="0">
                          <a:solidFill>
                            <a:schemeClr val="tx1"/>
                          </a:solidFill>
                          <a:effectLst/>
                        </a:rPr>
                        <a:t>Jesus Christ leads us. He gave His life for us. He knows each of us individually.</a:t>
                      </a:r>
                    </a:p>
                  </a:txBody>
                  <a:tcPr marL="95250" marR="95250" marT="66675" marB="66675"/>
                </a:tc>
                <a:extLst>
                  <a:ext uri="{0D108BD9-81ED-4DB2-BD59-A6C34878D82A}">
                    <a16:rowId xmlns:a16="http://schemas.microsoft.com/office/drawing/2014/main" val="10005"/>
                  </a:ext>
                </a:extLst>
              </a:tr>
              <a:tr h="402771">
                <a:tc>
                  <a:txBody>
                    <a:bodyPr/>
                    <a:lstStyle/>
                    <a:p>
                      <a:pPr algn="l" fontAlgn="base"/>
                      <a:r>
                        <a:rPr lang="en-US" sz="1800" u="none" strike="noStrike" dirty="0">
                          <a:solidFill>
                            <a:schemeClr val="tx1"/>
                          </a:solidFill>
                          <a:effectLst/>
                        </a:rPr>
                        <a:t>10:36</a:t>
                      </a:r>
                      <a:endParaRPr lang="en-US" sz="1800" dirty="0">
                        <a:solidFill>
                          <a:schemeClr val="tx1"/>
                        </a:solidFill>
                        <a:effectLst/>
                      </a:endParaRPr>
                    </a:p>
                  </a:txBody>
                  <a:tcPr marL="95250" marR="95250" marT="66675" marB="66675"/>
                </a:tc>
                <a:tc>
                  <a:txBody>
                    <a:bodyPr/>
                    <a:lstStyle/>
                    <a:p>
                      <a:pPr algn="l" fontAlgn="base"/>
                      <a:r>
                        <a:rPr lang="en-US" sz="1600" b="1">
                          <a:solidFill>
                            <a:schemeClr val="tx1"/>
                          </a:solidFill>
                          <a:effectLst/>
                        </a:rPr>
                        <a:t>“I am the Son of God.”</a:t>
                      </a:r>
                    </a:p>
                  </a:txBody>
                  <a:tcPr marL="95250" marR="95250" marT="66675" marB="66675"/>
                </a:tc>
                <a:tc>
                  <a:txBody>
                    <a:bodyPr/>
                    <a:lstStyle/>
                    <a:p>
                      <a:pPr algn="l" fontAlgn="base"/>
                      <a:r>
                        <a:rPr lang="en-US" sz="1400" dirty="0">
                          <a:solidFill>
                            <a:schemeClr val="tx1"/>
                          </a:solidFill>
                          <a:effectLst/>
                        </a:rPr>
                        <a:t>Jesus Christ is the Firstborn of the Father’s spirit children (see </a:t>
                      </a:r>
                      <a:r>
                        <a:rPr lang="en-US" sz="1400" u="none" strike="noStrike" dirty="0">
                          <a:solidFill>
                            <a:schemeClr val="tx1"/>
                          </a:solidFill>
                          <a:effectLst/>
                        </a:rPr>
                        <a:t>D&amp;C 93:21</a:t>
                      </a:r>
                      <a:r>
                        <a:rPr lang="en-US" sz="1400" dirty="0">
                          <a:solidFill>
                            <a:schemeClr val="tx1"/>
                          </a:solidFill>
                          <a:effectLst/>
                        </a:rPr>
                        <a:t>) and His Only Begotten in the flesh (see </a:t>
                      </a:r>
                      <a:r>
                        <a:rPr lang="en-US" sz="1400" u="none" strike="noStrike" dirty="0">
                          <a:solidFill>
                            <a:schemeClr val="tx1"/>
                          </a:solidFill>
                          <a:effectLst/>
                        </a:rPr>
                        <a:t>John 1:14</a:t>
                      </a:r>
                      <a:r>
                        <a:rPr lang="en-US" sz="1400" dirty="0">
                          <a:solidFill>
                            <a:schemeClr val="tx1"/>
                          </a:solidFill>
                          <a:effectLst/>
                        </a:rPr>
                        <a:t>).</a:t>
                      </a:r>
                    </a:p>
                  </a:txBody>
                  <a:tcPr marL="95250" marR="95250" marT="66675" marB="66675"/>
                </a:tc>
                <a:extLst>
                  <a:ext uri="{0D108BD9-81ED-4DB2-BD59-A6C34878D82A}">
                    <a16:rowId xmlns:a16="http://schemas.microsoft.com/office/drawing/2014/main" val="10006"/>
                  </a:ext>
                </a:extLst>
              </a:tr>
              <a:tr h="274774">
                <a:tc>
                  <a:txBody>
                    <a:bodyPr/>
                    <a:lstStyle/>
                    <a:p>
                      <a:pPr algn="l" fontAlgn="base"/>
                      <a:r>
                        <a:rPr lang="en-US" sz="1800" u="none" strike="noStrike" dirty="0">
                          <a:solidFill>
                            <a:schemeClr val="tx1"/>
                          </a:solidFill>
                          <a:effectLst/>
                        </a:rPr>
                        <a:t>11:25</a:t>
                      </a:r>
                      <a:endParaRPr lang="en-US" sz="1800" dirty="0">
                        <a:solidFill>
                          <a:schemeClr val="tx1"/>
                        </a:solidFill>
                        <a:effectLst/>
                      </a:endParaRPr>
                    </a:p>
                  </a:txBody>
                  <a:tcPr marL="95250" marR="95250" marT="66675" marB="66675"/>
                </a:tc>
                <a:tc>
                  <a:txBody>
                    <a:bodyPr/>
                    <a:lstStyle/>
                    <a:p>
                      <a:pPr algn="l" fontAlgn="base"/>
                      <a:r>
                        <a:rPr lang="en-US" sz="1600" b="1" dirty="0">
                          <a:solidFill>
                            <a:schemeClr val="tx1"/>
                          </a:solidFill>
                          <a:effectLst/>
                        </a:rPr>
                        <a:t>“I am the </a:t>
                      </a:r>
                      <a:r>
                        <a:rPr lang="en-US" sz="1600" b="1" u="none" strike="noStrike" dirty="0">
                          <a:solidFill>
                            <a:schemeClr val="tx1"/>
                          </a:solidFill>
                          <a:effectLst/>
                        </a:rPr>
                        <a:t>resurrection</a:t>
                      </a:r>
                      <a:r>
                        <a:rPr lang="en-US" sz="1600" b="1" dirty="0">
                          <a:solidFill>
                            <a:schemeClr val="tx1"/>
                          </a:solidFill>
                          <a:effectLst/>
                        </a:rPr>
                        <a:t>, and the life.”</a:t>
                      </a:r>
                    </a:p>
                  </a:txBody>
                  <a:tcPr marL="95250" marR="95250" marT="66675" marB="66675"/>
                </a:tc>
                <a:tc>
                  <a:txBody>
                    <a:bodyPr/>
                    <a:lstStyle/>
                    <a:p>
                      <a:pPr algn="l" fontAlgn="base"/>
                      <a:r>
                        <a:rPr lang="en-US" sz="1400" dirty="0">
                          <a:solidFill>
                            <a:schemeClr val="tx1"/>
                          </a:solidFill>
                          <a:effectLst/>
                        </a:rPr>
                        <a:t>Through the Atonement of Jesus Christ we can overcome physical and spiritual death. Jesus Christ gave us the gift of resurrection.</a:t>
                      </a:r>
                    </a:p>
                  </a:txBody>
                  <a:tcPr marL="95250" marR="95250" marT="66675" marB="66675"/>
                </a:tc>
                <a:extLst>
                  <a:ext uri="{0D108BD9-81ED-4DB2-BD59-A6C34878D82A}">
                    <a16:rowId xmlns:a16="http://schemas.microsoft.com/office/drawing/2014/main" val="10007"/>
                  </a:ext>
                </a:extLst>
              </a:tr>
              <a:tr h="274774">
                <a:tc>
                  <a:txBody>
                    <a:bodyPr/>
                    <a:lstStyle/>
                    <a:p>
                      <a:pPr algn="l" fontAlgn="base"/>
                      <a:r>
                        <a:rPr lang="en-US" sz="1800" u="none" strike="noStrike" dirty="0">
                          <a:solidFill>
                            <a:schemeClr val="tx1"/>
                          </a:solidFill>
                          <a:effectLst/>
                        </a:rPr>
                        <a:t>14:6</a:t>
                      </a:r>
                      <a:endParaRPr lang="en-US" sz="1800" dirty="0">
                        <a:solidFill>
                          <a:schemeClr val="tx1"/>
                        </a:solidFill>
                        <a:effectLst/>
                      </a:endParaRPr>
                    </a:p>
                  </a:txBody>
                  <a:tcPr marL="95250" marR="95250" marT="66675" marB="66675" anchor="ctr"/>
                </a:tc>
                <a:tc>
                  <a:txBody>
                    <a:bodyPr/>
                    <a:lstStyle/>
                    <a:p>
                      <a:pPr algn="l" fontAlgn="base"/>
                      <a:r>
                        <a:rPr lang="en-US" sz="1600" b="1">
                          <a:solidFill>
                            <a:schemeClr val="tx1"/>
                          </a:solidFill>
                          <a:effectLst/>
                        </a:rPr>
                        <a:t>“I am the way, the truth, and the life.”</a:t>
                      </a:r>
                    </a:p>
                  </a:txBody>
                  <a:tcPr marL="95250" marR="95250" marT="66675" marB="66675" anchor="ctr"/>
                </a:tc>
                <a:tc>
                  <a:txBody>
                    <a:bodyPr/>
                    <a:lstStyle/>
                    <a:p>
                      <a:pPr algn="l" fontAlgn="base"/>
                      <a:r>
                        <a:rPr lang="en-US" sz="1400" dirty="0">
                          <a:solidFill>
                            <a:schemeClr val="tx1"/>
                          </a:solidFill>
                          <a:effectLst/>
                        </a:rPr>
                        <a:t>Jesus Christ is the only way to the Father, and He is the source of all truth. Because of His Atonement, we will all be resurrected and through our faithfulness may inherit eternal life.</a:t>
                      </a:r>
                    </a:p>
                  </a:txBody>
                  <a:tcPr marL="95250" marR="95250" marT="66675" marB="66675" anchor="ctr"/>
                </a:tc>
                <a:extLst>
                  <a:ext uri="{0D108BD9-81ED-4DB2-BD59-A6C34878D82A}">
                    <a16:rowId xmlns:a16="http://schemas.microsoft.com/office/drawing/2014/main" val="10008"/>
                  </a:ext>
                </a:extLst>
              </a:tr>
              <a:tr h="274774">
                <a:tc>
                  <a:txBody>
                    <a:bodyPr/>
                    <a:lstStyle/>
                    <a:p>
                      <a:pPr algn="l" fontAlgn="base"/>
                      <a:r>
                        <a:rPr lang="en-US" sz="1800" u="none" strike="noStrike" dirty="0">
                          <a:solidFill>
                            <a:schemeClr val="tx1"/>
                          </a:solidFill>
                          <a:effectLst/>
                        </a:rPr>
                        <a:t>15:1, 5</a:t>
                      </a:r>
                      <a:endParaRPr lang="en-US" sz="1800" dirty="0">
                        <a:solidFill>
                          <a:schemeClr val="tx1"/>
                        </a:solidFill>
                        <a:effectLst/>
                      </a:endParaRPr>
                    </a:p>
                  </a:txBody>
                  <a:tcPr marL="95250" marR="95250" marT="66675" marB="66675" anchor="ctr"/>
                </a:tc>
                <a:tc>
                  <a:txBody>
                    <a:bodyPr/>
                    <a:lstStyle/>
                    <a:p>
                      <a:pPr algn="l" fontAlgn="base"/>
                      <a:r>
                        <a:rPr lang="en-US" sz="1600" b="1" dirty="0">
                          <a:solidFill>
                            <a:schemeClr val="tx1"/>
                          </a:solidFill>
                          <a:effectLst/>
                        </a:rPr>
                        <a:t>“I am the true vine.”</a:t>
                      </a:r>
                    </a:p>
                  </a:txBody>
                  <a:tcPr marL="95250" marR="95250" marT="66675" marB="66675" anchor="ctr"/>
                </a:tc>
                <a:tc>
                  <a:txBody>
                    <a:bodyPr/>
                    <a:lstStyle/>
                    <a:p>
                      <a:pPr algn="l" fontAlgn="base"/>
                      <a:r>
                        <a:rPr lang="en-US" sz="1400" dirty="0">
                          <a:solidFill>
                            <a:schemeClr val="tx1"/>
                          </a:solidFill>
                          <a:effectLst/>
                        </a:rPr>
                        <a:t>We depend on Jesus Christ for life. Only by abiding by His teachings will we be able to bear the fruit of righteousness.</a:t>
                      </a:r>
                    </a:p>
                  </a:txBody>
                  <a:tcPr marL="95250" marR="95250" marT="66675" marB="66675" anchor="ctr"/>
                </a:tc>
                <a:extLst>
                  <a:ext uri="{0D108BD9-81ED-4DB2-BD59-A6C34878D82A}">
                    <a16:rowId xmlns:a16="http://schemas.microsoft.com/office/drawing/2014/main" val="10009"/>
                  </a:ext>
                </a:extLst>
              </a:tr>
            </a:tbl>
          </a:graphicData>
        </a:graphic>
      </p:graphicFrame>
      <p:sp>
        <p:nvSpPr>
          <p:cNvPr id="3" name="TextBox 2"/>
          <p:cNvSpPr txBox="1"/>
          <p:nvPr/>
        </p:nvSpPr>
        <p:spPr>
          <a:xfrm>
            <a:off x="3851728" y="261257"/>
            <a:ext cx="4474028" cy="646331"/>
          </a:xfrm>
          <a:prstGeom prst="rect">
            <a:avLst/>
          </a:prstGeom>
          <a:noFill/>
        </p:spPr>
        <p:txBody>
          <a:bodyPr wrap="square" rtlCol="0">
            <a:spAutoFit/>
          </a:bodyPr>
          <a:lstStyle/>
          <a:p>
            <a:pPr algn="ctr"/>
            <a:r>
              <a:rPr lang="en-US" sz="3600" dirty="0"/>
              <a:t>“I AM” Statements</a:t>
            </a:r>
          </a:p>
        </p:txBody>
      </p:sp>
      <p:sp>
        <p:nvSpPr>
          <p:cNvPr id="4" name="TextBox 3"/>
          <p:cNvSpPr txBox="1"/>
          <p:nvPr/>
        </p:nvSpPr>
        <p:spPr>
          <a:xfrm>
            <a:off x="0" y="6584322"/>
            <a:ext cx="4771571" cy="246221"/>
          </a:xfrm>
          <a:prstGeom prst="rect">
            <a:avLst/>
          </a:prstGeom>
          <a:noFill/>
        </p:spPr>
        <p:txBody>
          <a:bodyPr wrap="square" rtlCol="0">
            <a:spAutoFit/>
          </a:bodyPr>
          <a:lstStyle/>
          <a:p>
            <a:r>
              <a:rPr lang="en-US" sz="1000" dirty="0"/>
              <a:t>New Testament Seminary Teacher Manual</a:t>
            </a:r>
          </a:p>
        </p:txBody>
      </p:sp>
    </p:spTree>
    <p:extLst>
      <p:ext uri="{BB962C8B-B14F-4D97-AF65-F5344CB8AC3E}">
        <p14:creationId xmlns:p14="http://schemas.microsoft.com/office/powerpoint/2010/main" val="31238740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3B6829-24C3-4998-9385-64C33517C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2815628" y="637024"/>
            <a:ext cx="6708618" cy="2123658"/>
          </a:xfrm>
          <a:prstGeom prst="rect">
            <a:avLst/>
          </a:prstGeom>
          <a:noFill/>
        </p:spPr>
        <p:txBody>
          <a:bodyPr wrap="square" rtlCol="0">
            <a:spAutoFit/>
          </a:bodyPr>
          <a:lstStyle/>
          <a:p>
            <a:pPr algn="ctr"/>
            <a:r>
              <a:rPr lang="en-US" sz="4400" dirty="0">
                <a:latin typeface="Arial Black" pitchFamily="34" charset="0"/>
              </a:rPr>
              <a:t>Spiritual Blindness VS</a:t>
            </a:r>
          </a:p>
          <a:p>
            <a:pPr algn="ctr"/>
            <a:r>
              <a:rPr lang="en-US" sz="4400" dirty="0">
                <a:latin typeface="Arial Black" pitchFamily="34" charset="0"/>
              </a:rPr>
              <a:t>Physical Blindness</a:t>
            </a:r>
          </a:p>
        </p:txBody>
      </p:sp>
      <p:sp>
        <p:nvSpPr>
          <p:cNvPr id="10" name="TextBox 9"/>
          <p:cNvSpPr txBox="1"/>
          <p:nvPr/>
        </p:nvSpPr>
        <p:spPr>
          <a:xfrm>
            <a:off x="3044982" y="3996443"/>
            <a:ext cx="6427960" cy="769441"/>
          </a:xfrm>
          <a:prstGeom prst="rect">
            <a:avLst/>
          </a:prstGeom>
          <a:noFill/>
        </p:spPr>
        <p:txBody>
          <a:bodyPr wrap="square" rtlCol="0">
            <a:spAutoFit/>
          </a:bodyPr>
          <a:lstStyle/>
          <a:p>
            <a:pPr algn="ctr"/>
            <a:r>
              <a:rPr lang="en-US" sz="4400" dirty="0">
                <a:latin typeface="Arial Black" pitchFamily="34" charset="0"/>
              </a:rPr>
              <a:t>John 9</a:t>
            </a:r>
          </a:p>
        </p:txBody>
      </p:sp>
      <p:grpSp>
        <p:nvGrpSpPr>
          <p:cNvPr id="2" name="Group 32"/>
          <p:cNvGrpSpPr/>
          <p:nvPr/>
        </p:nvGrpSpPr>
        <p:grpSpPr>
          <a:xfrm>
            <a:off x="5306462" y="2723403"/>
            <a:ext cx="1905000" cy="990600"/>
            <a:chOff x="4267200" y="4343400"/>
            <a:chExt cx="3352800" cy="990600"/>
          </a:xfrm>
        </p:grpSpPr>
        <p:sp>
          <p:nvSpPr>
            <p:cNvPr id="12" name="Oval 11"/>
            <p:cNvSpPr/>
            <p:nvPr/>
          </p:nvSpPr>
          <p:spPr>
            <a:xfrm>
              <a:off x="42672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960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p:cNvSpPr/>
            <p:nvPr/>
          </p:nvSpPr>
          <p:spPr>
            <a:xfrm>
              <a:off x="5715000" y="4572000"/>
              <a:ext cx="457200" cy="1524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4" name="Rectangle 3"/>
          <p:cNvSpPr/>
          <p:nvPr/>
        </p:nvSpPr>
        <p:spPr>
          <a:xfrm>
            <a:off x="3730507" y="5048324"/>
            <a:ext cx="6096000" cy="923330"/>
          </a:xfrm>
          <a:prstGeom prst="rect">
            <a:avLst/>
          </a:prstGeom>
        </p:spPr>
        <p:txBody>
          <a:bodyPr>
            <a:spAutoFit/>
          </a:bodyPr>
          <a:lstStyle/>
          <a:p>
            <a:r>
              <a:rPr lang="en-US" i="1" dirty="0">
                <a:solidFill>
                  <a:srgbClr val="333333"/>
                </a:solidFill>
                <a:latin typeface="Palatino"/>
              </a:rPr>
              <a:t>And in that day shall the deaf hear the words of the book, and the eyes of the blind shall see out of obscurity, and out of darkness. Isaiah 29:18</a:t>
            </a:r>
            <a:endParaRPr lang="en-US" i="1" dirty="0"/>
          </a:p>
        </p:txBody>
      </p:sp>
    </p:spTree>
    <p:extLst>
      <p:ext uri="{BB962C8B-B14F-4D97-AF65-F5344CB8AC3E}">
        <p14:creationId xmlns:p14="http://schemas.microsoft.com/office/powerpoint/2010/main" val="42509856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741691" y="0"/>
            <a:ext cx="6708618" cy="769441"/>
          </a:xfrm>
          <a:prstGeom prst="rect">
            <a:avLst/>
          </a:prstGeom>
          <a:noFill/>
        </p:spPr>
        <p:txBody>
          <a:bodyPr wrap="square" rtlCol="0">
            <a:spAutoFit/>
          </a:bodyPr>
          <a:lstStyle/>
          <a:p>
            <a:pPr algn="ctr"/>
            <a:r>
              <a:rPr lang="en-US" sz="4400" dirty="0">
                <a:solidFill>
                  <a:schemeClr val="bg1"/>
                </a:solidFill>
                <a:latin typeface="Arial Black" pitchFamily="34" charset="0"/>
              </a:rPr>
              <a:t>Isaiah’s Prophecy</a:t>
            </a:r>
          </a:p>
        </p:txBody>
      </p:sp>
      <p:sp>
        <p:nvSpPr>
          <p:cNvPr id="3" name="TextBox 2"/>
          <p:cNvSpPr txBox="1"/>
          <p:nvPr/>
        </p:nvSpPr>
        <p:spPr>
          <a:xfrm>
            <a:off x="868450" y="3120506"/>
            <a:ext cx="3711921" cy="2308324"/>
          </a:xfrm>
          <a:prstGeom prst="rect">
            <a:avLst/>
          </a:prstGeom>
          <a:noFill/>
        </p:spPr>
        <p:txBody>
          <a:bodyPr wrap="square" rtlCol="0">
            <a:spAutoFit/>
          </a:bodyPr>
          <a:lstStyle/>
          <a:p>
            <a:r>
              <a:rPr lang="en-US" sz="2400" i="1" dirty="0">
                <a:solidFill>
                  <a:schemeClr val="bg1"/>
                </a:solidFill>
              </a:rPr>
              <a:t>And in that day shall the deaf hear the words of the book, and the eyes of the blind shall see out of obscurity, and out of darkness. Isaiah 29:18</a:t>
            </a:r>
          </a:p>
        </p:txBody>
      </p:sp>
      <p:sp>
        <p:nvSpPr>
          <p:cNvPr id="4" name="Rectangle 3"/>
          <p:cNvSpPr/>
          <p:nvPr/>
        </p:nvSpPr>
        <p:spPr>
          <a:xfrm>
            <a:off x="3338125" y="859870"/>
            <a:ext cx="5128571" cy="1569660"/>
          </a:xfrm>
          <a:prstGeom prst="rect">
            <a:avLst/>
          </a:prstGeom>
        </p:spPr>
        <p:txBody>
          <a:bodyPr wrap="square">
            <a:spAutoFit/>
          </a:bodyPr>
          <a:lstStyle/>
          <a:p>
            <a:r>
              <a:rPr lang="en-US" sz="2400" i="1" dirty="0">
                <a:solidFill>
                  <a:schemeClr val="bg1"/>
                </a:solidFill>
              </a:rPr>
              <a:t>Then the eyes of the blind shall be opened, and the ears of the deaf shall be unstopped.</a:t>
            </a:r>
          </a:p>
          <a:p>
            <a:r>
              <a:rPr lang="en-US" sz="2400" i="1" dirty="0">
                <a:solidFill>
                  <a:schemeClr val="bg1"/>
                </a:solidFill>
              </a:rPr>
              <a:t>Isaiah 35:5</a:t>
            </a:r>
          </a:p>
        </p:txBody>
      </p:sp>
      <p:sp>
        <p:nvSpPr>
          <p:cNvPr id="5" name="Rectangle 4"/>
          <p:cNvSpPr/>
          <p:nvPr/>
        </p:nvSpPr>
        <p:spPr>
          <a:xfrm>
            <a:off x="6997018" y="2051780"/>
            <a:ext cx="5106388" cy="4154984"/>
          </a:xfrm>
          <a:prstGeom prst="rect">
            <a:avLst/>
          </a:prstGeom>
        </p:spPr>
        <p:txBody>
          <a:bodyPr wrap="square">
            <a:spAutoFit/>
          </a:bodyPr>
          <a:lstStyle/>
          <a:p>
            <a:pPr fontAlgn="base"/>
            <a:r>
              <a:rPr lang="en-US" sz="2400" i="1" dirty="0">
                <a:solidFill>
                  <a:schemeClr val="bg1"/>
                </a:solidFill>
              </a:rPr>
              <a:t>I the </a:t>
            </a:r>
            <a:r>
              <a:rPr lang="en-US" sz="2400" i="1" cap="small" dirty="0">
                <a:solidFill>
                  <a:schemeClr val="bg1"/>
                </a:solidFill>
              </a:rPr>
              <a:t>Lord</a:t>
            </a:r>
            <a:r>
              <a:rPr lang="en-US" sz="2400" i="1" dirty="0">
                <a:solidFill>
                  <a:schemeClr val="bg1"/>
                </a:solidFill>
              </a:rPr>
              <a:t> have called thee in righteousness, and will hold thine hand, and will keep thee, and give thee for a covenant of the people, for a light of the Gentiles;</a:t>
            </a:r>
          </a:p>
          <a:p>
            <a:pPr fontAlgn="base"/>
            <a:r>
              <a:rPr lang="en-US" sz="2400" i="1" dirty="0">
                <a:solidFill>
                  <a:schemeClr val="bg1"/>
                </a:solidFill>
              </a:rPr>
              <a:t> </a:t>
            </a:r>
          </a:p>
          <a:p>
            <a:pPr fontAlgn="base"/>
            <a:r>
              <a:rPr lang="en-US" sz="2400" i="1" dirty="0">
                <a:solidFill>
                  <a:schemeClr val="bg1"/>
                </a:solidFill>
              </a:rPr>
              <a:t>To open the blind eyes, to bring out the prisoners from the prison, and them that sit in darkness out of the prison house.</a:t>
            </a:r>
          </a:p>
          <a:p>
            <a:pPr fontAlgn="base"/>
            <a:r>
              <a:rPr lang="en-US" sz="2400" b="0" i="1" dirty="0">
                <a:solidFill>
                  <a:schemeClr val="bg1"/>
                </a:solidFill>
                <a:effectLst/>
              </a:rPr>
              <a:t>Isaiah 42:6-7</a:t>
            </a:r>
          </a:p>
        </p:txBody>
      </p:sp>
      <p:grpSp>
        <p:nvGrpSpPr>
          <p:cNvPr id="6" name="Group 5">
            <a:extLst>
              <a:ext uri="{FF2B5EF4-FFF2-40B4-BE49-F238E27FC236}">
                <a16:creationId xmlns:a16="http://schemas.microsoft.com/office/drawing/2014/main" id="{05A08FAA-8241-A782-F015-A58C120A1AD6}"/>
              </a:ext>
            </a:extLst>
          </p:cNvPr>
          <p:cNvGrpSpPr/>
          <p:nvPr/>
        </p:nvGrpSpPr>
        <p:grpSpPr>
          <a:xfrm>
            <a:off x="4485384" y="2723501"/>
            <a:ext cx="1769771" cy="3102334"/>
            <a:chOff x="3768290" y="409197"/>
            <a:chExt cx="2988110" cy="5238032"/>
          </a:xfrm>
        </p:grpSpPr>
        <p:grpSp>
          <p:nvGrpSpPr>
            <p:cNvPr id="7" name="Group 33">
              <a:extLst>
                <a:ext uri="{FF2B5EF4-FFF2-40B4-BE49-F238E27FC236}">
                  <a16:creationId xmlns:a16="http://schemas.microsoft.com/office/drawing/2014/main" id="{EC6F84BF-A470-9A0A-1A8D-D31BB75D9A20}"/>
                </a:ext>
              </a:extLst>
            </p:cNvPr>
            <p:cNvGrpSpPr/>
            <p:nvPr/>
          </p:nvGrpSpPr>
          <p:grpSpPr>
            <a:xfrm>
              <a:off x="3768290" y="409197"/>
              <a:ext cx="2988110" cy="5238032"/>
              <a:chOff x="1593589" y="398948"/>
              <a:chExt cx="1375870" cy="4260181"/>
            </a:xfrm>
          </p:grpSpPr>
          <p:sp>
            <p:nvSpPr>
              <p:cNvPr id="68" name="Oval 28">
                <a:extLst>
                  <a:ext uri="{FF2B5EF4-FFF2-40B4-BE49-F238E27FC236}">
                    <a16:creationId xmlns:a16="http://schemas.microsoft.com/office/drawing/2014/main" id="{4C0FB107-88AB-D7D8-3B99-68B290ACBCAC}"/>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29">
                <a:extLst>
                  <a:ext uri="{FF2B5EF4-FFF2-40B4-BE49-F238E27FC236}">
                    <a16:creationId xmlns:a16="http://schemas.microsoft.com/office/drawing/2014/main" id="{11260600-95F8-BC04-8F03-ADC4D654961B}"/>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30">
                <a:extLst>
                  <a:ext uri="{FF2B5EF4-FFF2-40B4-BE49-F238E27FC236}">
                    <a16:creationId xmlns:a16="http://schemas.microsoft.com/office/drawing/2014/main" id="{FC49139A-3552-54B9-EBF9-5E516B2D7B20}"/>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31">
                <a:extLst>
                  <a:ext uri="{FF2B5EF4-FFF2-40B4-BE49-F238E27FC236}">
                    <a16:creationId xmlns:a16="http://schemas.microsoft.com/office/drawing/2014/main" id="{9D1B2854-77E9-65DB-5E4C-3DA212E072C9}"/>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32">
                <a:extLst>
                  <a:ext uri="{FF2B5EF4-FFF2-40B4-BE49-F238E27FC236}">
                    <a16:creationId xmlns:a16="http://schemas.microsoft.com/office/drawing/2014/main" id="{E90E1A4D-91DB-0178-4594-377DE3BB9E4B}"/>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33">
                <a:extLst>
                  <a:ext uri="{FF2B5EF4-FFF2-40B4-BE49-F238E27FC236}">
                    <a16:creationId xmlns:a16="http://schemas.microsoft.com/office/drawing/2014/main" id="{2BF58DA4-0A17-166B-227C-27D93EE1D42A}"/>
                  </a:ext>
                </a:extLst>
              </p:cNvPr>
              <p:cNvSpPr/>
              <p:nvPr/>
            </p:nvSpPr>
            <p:spPr>
              <a:xfrm>
                <a:off x="1746463" y="1992669"/>
                <a:ext cx="993684" cy="2448792"/>
              </a:xfrm>
              <a:prstGeom prst="trapezoid">
                <a:avLst>
                  <a:gd name="adj" fmla="val 3046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34">
                <a:extLst>
                  <a:ext uri="{FF2B5EF4-FFF2-40B4-BE49-F238E27FC236}">
                    <a16:creationId xmlns:a16="http://schemas.microsoft.com/office/drawing/2014/main" id="{FEA688EB-51C3-951C-0D35-219BA0DAB1FB}"/>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35">
                <a:extLst>
                  <a:ext uri="{FF2B5EF4-FFF2-40B4-BE49-F238E27FC236}">
                    <a16:creationId xmlns:a16="http://schemas.microsoft.com/office/drawing/2014/main" id="{60A48270-8711-B5ED-0872-DAC269FD55AD}"/>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loud 36">
                <a:extLst>
                  <a:ext uri="{FF2B5EF4-FFF2-40B4-BE49-F238E27FC236}">
                    <a16:creationId xmlns:a16="http://schemas.microsoft.com/office/drawing/2014/main" id="{7A65ABCC-19DB-F719-DC86-E8DA9F2FB93F}"/>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oud 37">
                <a:extLst>
                  <a:ext uri="{FF2B5EF4-FFF2-40B4-BE49-F238E27FC236}">
                    <a16:creationId xmlns:a16="http://schemas.microsoft.com/office/drawing/2014/main" id="{2DA4241D-DAA2-4815-9035-2A646A52FDE5}"/>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38">
                <a:extLst>
                  <a:ext uri="{FF2B5EF4-FFF2-40B4-BE49-F238E27FC236}">
                    <a16:creationId xmlns:a16="http://schemas.microsoft.com/office/drawing/2014/main" id="{6555BC1C-D991-9EEB-E40E-F9FBD372BD01}"/>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23">
                <a:extLst>
                  <a:ext uri="{FF2B5EF4-FFF2-40B4-BE49-F238E27FC236}">
                    <a16:creationId xmlns:a16="http://schemas.microsoft.com/office/drawing/2014/main" id="{862A5BAE-1129-398F-0645-A35CF5CA1B92}"/>
                  </a:ext>
                </a:extLst>
              </p:cNvPr>
              <p:cNvGrpSpPr/>
              <p:nvPr/>
            </p:nvGrpSpPr>
            <p:grpSpPr>
              <a:xfrm>
                <a:off x="2383609" y="1732280"/>
                <a:ext cx="585850" cy="1566411"/>
                <a:chOff x="4699336" y="2759583"/>
                <a:chExt cx="1168064" cy="2193417"/>
              </a:xfrm>
            </p:grpSpPr>
            <p:sp>
              <p:nvSpPr>
                <p:cNvPr id="84" name="Oval 44">
                  <a:extLst>
                    <a:ext uri="{FF2B5EF4-FFF2-40B4-BE49-F238E27FC236}">
                      <a16:creationId xmlns:a16="http://schemas.microsoft.com/office/drawing/2014/main" id="{7B299B21-CD1C-6B02-EFFD-42790B261569}"/>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45">
                  <a:extLst>
                    <a:ext uri="{FF2B5EF4-FFF2-40B4-BE49-F238E27FC236}">
                      <a16:creationId xmlns:a16="http://schemas.microsoft.com/office/drawing/2014/main" id="{81550FB4-A738-FD07-08B9-0A6F0EECE85E}"/>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46">
                  <a:extLst>
                    <a:ext uri="{FF2B5EF4-FFF2-40B4-BE49-F238E27FC236}">
                      <a16:creationId xmlns:a16="http://schemas.microsoft.com/office/drawing/2014/main" id="{912F47B4-273E-DDDA-1B67-4D12D90EBCFC}"/>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Cloud 37">
                <a:extLst>
                  <a:ext uri="{FF2B5EF4-FFF2-40B4-BE49-F238E27FC236}">
                    <a16:creationId xmlns:a16="http://schemas.microsoft.com/office/drawing/2014/main" id="{767656B4-0507-08CD-3CA2-75E0F25E02D2}"/>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39">
                <a:extLst>
                  <a:ext uri="{FF2B5EF4-FFF2-40B4-BE49-F238E27FC236}">
                    <a16:creationId xmlns:a16="http://schemas.microsoft.com/office/drawing/2014/main" id="{46DBF17D-A077-B2F1-7B15-1D03DD8EA7B8}"/>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loud 42">
                <a:extLst>
                  <a:ext uri="{FF2B5EF4-FFF2-40B4-BE49-F238E27FC236}">
                    <a16:creationId xmlns:a16="http://schemas.microsoft.com/office/drawing/2014/main" id="{291AC8A5-AD93-9FB3-0C08-F02127FA004E}"/>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43">
                <a:extLst>
                  <a:ext uri="{FF2B5EF4-FFF2-40B4-BE49-F238E27FC236}">
                    <a16:creationId xmlns:a16="http://schemas.microsoft.com/office/drawing/2014/main" id="{B7291372-BBFC-7552-AC32-C83B146BA3FD}"/>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43">
              <a:extLst>
                <a:ext uri="{FF2B5EF4-FFF2-40B4-BE49-F238E27FC236}">
                  <a16:creationId xmlns:a16="http://schemas.microsoft.com/office/drawing/2014/main" id="{847855A4-CE34-A450-F68B-D59091EEC5C2}"/>
                </a:ext>
              </a:extLst>
            </p:cNvPr>
            <p:cNvGrpSpPr/>
            <p:nvPr/>
          </p:nvGrpSpPr>
          <p:grpSpPr>
            <a:xfrm rot="5003920">
              <a:off x="4483256" y="3608499"/>
              <a:ext cx="2563144" cy="392277"/>
              <a:chOff x="1600200" y="6781800"/>
              <a:chExt cx="2754086" cy="1143000"/>
            </a:xfrm>
            <a:solidFill>
              <a:schemeClr val="accent2"/>
            </a:solidFill>
          </p:grpSpPr>
          <p:sp>
            <p:nvSpPr>
              <p:cNvPr id="61" name="Chevron 210">
                <a:extLst>
                  <a:ext uri="{FF2B5EF4-FFF2-40B4-BE49-F238E27FC236}">
                    <a16:creationId xmlns:a16="http://schemas.microsoft.com/office/drawing/2014/main" id="{044D45AB-8232-FC49-EAF2-5A40CB12941C}"/>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Chevron 211">
                <a:extLst>
                  <a:ext uri="{FF2B5EF4-FFF2-40B4-BE49-F238E27FC236}">
                    <a16:creationId xmlns:a16="http://schemas.microsoft.com/office/drawing/2014/main" id="{546DBEB5-0A64-43C7-DC66-C1C3F63582BB}"/>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Chevron 212">
                <a:extLst>
                  <a:ext uri="{FF2B5EF4-FFF2-40B4-BE49-F238E27FC236}">
                    <a16:creationId xmlns:a16="http://schemas.microsoft.com/office/drawing/2014/main" id="{F3454559-C825-FA10-5118-951633F5E8F5}"/>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Chevron 213">
                <a:extLst>
                  <a:ext uri="{FF2B5EF4-FFF2-40B4-BE49-F238E27FC236}">
                    <a16:creationId xmlns:a16="http://schemas.microsoft.com/office/drawing/2014/main" id="{0DD16115-60F6-8318-3949-57D5974F2A69}"/>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Chevron 214">
                <a:extLst>
                  <a:ext uri="{FF2B5EF4-FFF2-40B4-BE49-F238E27FC236}">
                    <a16:creationId xmlns:a16="http://schemas.microsoft.com/office/drawing/2014/main" id="{5BC13B4A-B9AC-C1E1-BD26-304C2C306E05}"/>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Chevron 215">
                <a:extLst>
                  <a:ext uri="{FF2B5EF4-FFF2-40B4-BE49-F238E27FC236}">
                    <a16:creationId xmlns:a16="http://schemas.microsoft.com/office/drawing/2014/main" id="{329DEDAF-4F3B-DD54-EA9A-7609FE7E0E2F}"/>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216">
                <a:extLst>
                  <a:ext uri="{FF2B5EF4-FFF2-40B4-BE49-F238E27FC236}">
                    <a16:creationId xmlns:a16="http://schemas.microsoft.com/office/drawing/2014/main" id="{10763C71-6607-4AFA-B70C-CE57A36C0E62}"/>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2" name="Group 44">
              <a:extLst>
                <a:ext uri="{FF2B5EF4-FFF2-40B4-BE49-F238E27FC236}">
                  <a16:creationId xmlns:a16="http://schemas.microsoft.com/office/drawing/2014/main" id="{C5DA44A5-69BA-E13F-7E14-D640946A5F85}"/>
                </a:ext>
              </a:extLst>
            </p:cNvPr>
            <p:cNvGrpSpPr/>
            <p:nvPr/>
          </p:nvGrpSpPr>
          <p:grpSpPr>
            <a:xfrm rot="16596080" flipH="1">
              <a:off x="3306425" y="3608499"/>
              <a:ext cx="2563144" cy="392277"/>
              <a:chOff x="1600200" y="6781800"/>
              <a:chExt cx="2754086" cy="1143000"/>
            </a:xfrm>
            <a:solidFill>
              <a:schemeClr val="accent2"/>
            </a:solidFill>
          </p:grpSpPr>
          <p:sp>
            <p:nvSpPr>
              <p:cNvPr id="54" name="Chevron 203">
                <a:extLst>
                  <a:ext uri="{FF2B5EF4-FFF2-40B4-BE49-F238E27FC236}">
                    <a16:creationId xmlns:a16="http://schemas.microsoft.com/office/drawing/2014/main" id="{48AC20D0-70E6-2AC1-ECB9-D2959B2CB425}"/>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Chevron 204">
                <a:extLst>
                  <a:ext uri="{FF2B5EF4-FFF2-40B4-BE49-F238E27FC236}">
                    <a16:creationId xmlns:a16="http://schemas.microsoft.com/office/drawing/2014/main" id="{8146AEDA-3F99-0EAC-CD0D-D82CD4A017D1}"/>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Chevron 205">
                <a:extLst>
                  <a:ext uri="{FF2B5EF4-FFF2-40B4-BE49-F238E27FC236}">
                    <a16:creationId xmlns:a16="http://schemas.microsoft.com/office/drawing/2014/main" id="{313CD778-52B1-E294-E91B-1CBD8099060B}"/>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Chevron 206">
                <a:extLst>
                  <a:ext uri="{FF2B5EF4-FFF2-40B4-BE49-F238E27FC236}">
                    <a16:creationId xmlns:a16="http://schemas.microsoft.com/office/drawing/2014/main" id="{E25E4A42-6F5E-76D9-D5BA-9C2E58A41A76}"/>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Chevron 207">
                <a:extLst>
                  <a:ext uri="{FF2B5EF4-FFF2-40B4-BE49-F238E27FC236}">
                    <a16:creationId xmlns:a16="http://schemas.microsoft.com/office/drawing/2014/main" id="{529F2422-75EA-8604-F4AC-84BB765EC859}"/>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Chevron 208">
                <a:extLst>
                  <a:ext uri="{FF2B5EF4-FFF2-40B4-BE49-F238E27FC236}">
                    <a16:creationId xmlns:a16="http://schemas.microsoft.com/office/drawing/2014/main" id="{B2346746-C99C-161F-7078-E519599FD9ED}"/>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Chevron 209">
                <a:extLst>
                  <a:ext uri="{FF2B5EF4-FFF2-40B4-BE49-F238E27FC236}">
                    <a16:creationId xmlns:a16="http://schemas.microsoft.com/office/drawing/2014/main" id="{C963810F-77F0-F83C-A4F1-C4EACB7FE1D5}"/>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3" name="Rectangle 52">
              <a:extLst>
                <a:ext uri="{FF2B5EF4-FFF2-40B4-BE49-F238E27FC236}">
                  <a16:creationId xmlns:a16="http://schemas.microsoft.com/office/drawing/2014/main" id="{77D4AB2A-10CE-ED19-5495-352DC2AED5C5}"/>
                </a:ext>
              </a:extLst>
            </p:cNvPr>
            <p:cNvSpPr/>
            <p:nvPr/>
          </p:nvSpPr>
          <p:spPr>
            <a:xfrm>
              <a:off x="4873472" y="4078121"/>
              <a:ext cx="627643" cy="235366"/>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32"/>
          <p:cNvGrpSpPr/>
          <p:nvPr/>
        </p:nvGrpSpPr>
        <p:grpSpPr>
          <a:xfrm>
            <a:off x="4993842" y="3217801"/>
            <a:ext cx="752639" cy="223221"/>
            <a:chOff x="4267200" y="4343400"/>
            <a:chExt cx="3352800" cy="990600"/>
          </a:xfrm>
        </p:grpSpPr>
        <p:sp>
          <p:nvSpPr>
            <p:cNvPr id="12" name="Oval 11"/>
            <p:cNvSpPr/>
            <p:nvPr/>
          </p:nvSpPr>
          <p:spPr>
            <a:xfrm>
              <a:off x="42672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960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p:cNvSpPr/>
            <p:nvPr/>
          </p:nvSpPr>
          <p:spPr>
            <a:xfrm>
              <a:off x="5715000" y="4572000"/>
              <a:ext cx="457200" cy="1524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Tree>
    <p:extLst>
      <p:ext uri="{BB962C8B-B14F-4D97-AF65-F5344CB8AC3E}">
        <p14:creationId xmlns:p14="http://schemas.microsoft.com/office/powerpoint/2010/main" val="253253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741691" y="0"/>
            <a:ext cx="6708618" cy="769441"/>
          </a:xfrm>
          <a:prstGeom prst="rect">
            <a:avLst/>
          </a:prstGeom>
          <a:noFill/>
        </p:spPr>
        <p:txBody>
          <a:bodyPr wrap="square" rtlCol="0">
            <a:spAutoFit/>
          </a:bodyPr>
          <a:lstStyle/>
          <a:p>
            <a:pPr algn="ctr"/>
            <a:r>
              <a:rPr lang="en-US" sz="4400" dirty="0">
                <a:solidFill>
                  <a:schemeClr val="bg1"/>
                </a:solidFill>
                <a:latin typeface="Arial Black" pitchFamily="34" charset="0"/>
              </a:rPr>
              <a:t>Who Did Sin?</a:t>
            </a:r>
          </a:p>
        </p:txBody>
      </p:sp>
      <p:sp>
        <p:nvSpPr>
          <p:cNvPr id="3" name="TextBox 2"/>
          <p:cNvSpPr txBox="1"/>
          <p:nvPr/>
        </p:nvSpPr>
        <p:spPr>
          <a:xfrm>
            <a:off x="885730" y="970685"/>
            <a:ext cx="4553778" cy="707886"/>
          </a:xfrm>
          <a:prstGeom prst="rect">
            <a:avLst/>
          </a:prstGeom>
          <a:noFill/>
        </p:spPr>
        <p:txBody>
          <a:bodyPr wrap="square" rtlCol="0">
            <a:spAutoFit/>
          </a:bodyPr>
          <a:lstStyle/>
          <a:p>
            <a:r>
              <a:rPr lang="en-US" sz="2000" i="1" dirty="0">
                <a:solidFill>
                  <a:schemeClr val="bg1"/>
                </a:solidFill>
              </a:rPr>
              <a:t>“Master, who did sin, this man, or his parents, that he was born blind?”</a:t>
            </a:r>
          </a:p>
        </p:txBody>
      </p:sp>
      <p:sp>
        <p:nvSpPr>
          <p:cNvPr id="4" name="Rectangle 3"/>
          <p:cNvSpPr/>
          <p:nvPr/>
        </p:nvSpPr>
        <p:spPr>
          <a:xfrm>
            <a:off x="5154498" y="1549396"/>
            <a:ext cx="5120949" cy="1477328"/>
          </a:xfrm>
          <a:prstGeom prst="rect">
            <a:avLst/>
          </a:prstGeom>
        </p:spPr>
        <p:txBody>
          <a:bodyPr wrap="square">
            <a:spAutoFit/>
          </a:bodyPr>
          <a:lstStyle/>
          <a:p>
            <a:r>
              <a:rPr lang="en-US" dirty="0">
                <a:solidFill>
                  <a:schemeClr val="bg1"/>
                </a:solidFill>
              </a:rPr>
              <a:t>The disciples observed:</a:t>
            </a:r>
          </a:p>
          <a:p>
            <a:endParaRPr lang="en-US" dirty="0">
              <a:solidFill>
                <a:schemeClr val="bg1"/>
              </a:solidFill>
            </a:endParaRPr>
          </a:p>
          <a:p>
            <a:r>
              <a:rPr lang="en-US" dirty="0">
                <a:solidFill>
                  <a:schemeClr val="bg1"/>
                </a:solidFill>
              </a:rPr>
              <a:t>that suffering was the result of iniquity and </a:t>
            </a:r>
          </a:p>
          <a:p>
            <a:endParaRPr lang="en-US" dirty="0">
              <a:solidFill>
                <a:schemeClr val="bg1"/>
              </a:solidFill>
            </a:endParaRPr>
          </a:p>
          <a:p>
            <a:r>
              <a:rPr lang="en-US" dirty="0">
                <a:solidFill>
                  <a:schemeClr val="bg1"/>
                </a:solidFill>
              </a:rPr>
              <a:t>that there was a premortal existence of some kind.</a:t>
            </a:r>
            <a:endParaRPr lang="en-US" i="1" dirty="0">
              <a:solidFill>
                <a:schemeClr val="bg1"/>
              </a:solidFill>
            </a:endParaRPr>
          </a:p>
        </p:txBody>
      </p:sp>
      <p:sp>
        <p:nvSpPr>
          <p:cNvPr id="5" name="Rectangle 4"/>
          <p:cNvSpPr/>
          <p:nvPr/>
        </p:nvSpPr>
        <p:spPr>
          <a:xfrm>
            <a:off x="5667026" y="3498559"/>
            <a:ext cx="4048651" cy="923330"/>
          </a:xfrm>
          <a:prstGeom prst="rect">
            <a:avLst/>
          </a:prstGeom>
        </p:spPr>
        <p:txBody>
          <a:bodyPr wrap="square">
            <a:spAutoFit/>
          </a:bodyPr>
          <a:lstStyle/>
          <a:p>
            <a:pPr fontAlgn="base"/>
            <a:r>
              <a:rPr lang="en-US" i="1" dirty="0">
                <a:solidFill>
                  <a:schemeClr val="bg1"/>
                </a:solidFill>
              </a:rPr>
              <a:t>“Neither hath this man sinned, nor his parents: but that the works of God should be made manifest in him”</a:t>
            </a:r>
            <a:endParaRPr lang="en-US" b="0" i="1" dirty="0">
              <a:solidFill>
                <a:schemeClr val="bg1"/>
              </a:solidFill>
              <a:effectLst/>
              <a:latin typeface="Palatino"/>
            </a:endParaRPr>
          </a:p>
        </p:txBody>
      </p:sp>
      <p:sp>
        <p:nvSpPr>
          <p:cNvPr id="52" name="TextBox 51"/>
          <p:cNvSpPr txBox="1"/>
          <p:nvPr/>
        </p:nvSpPr>
        <p:spPr>
          <a:xfrm>
            <a:off x="-22982" y="6461450"/>
            <a:ext cx="3711921" cy="369332"/>
          </a:xfrm>
          <a:prstGeom prst="rect">
            <a:avLst/>
          </a:prstGeom>
          <a:noFill/>
        </p:spPr>
        <p:txBody>
          <a:bodyPr wrap="square" rtlCol="0">
            <a:spAutoFit/>
          </a:bodyPr>
          <a:lstStyle/>
          <a:p>
            <a:r>
              <a:rPr lang="en-US" dirty="0">
                <a:solidFill>
                  <a:schemeClr val="bg1"/>
                </a:solidFill>
              </a:rPr>
              <a:t>John 9:2-3</a:t>
            </a:r>
            <a:endParaRPr lang="en-US" i="1" dirty="0">
              <a:solidFill>
                <a:schemeClr val="bg1"/>
              </a:solidFill>
            </a:endParaRPr>
          </a:p>
        </p:txBody>
      </p:sp>
      <p:grpSp>
        <p:nvGrpSpPr>
          <p:cNvPr id="53" name="Group 120"/>
          <p:cNvGrpSpPr/>
          <p:nvPr/>
        </p:nvGrpSpPr>
        <p:grpSpPr>
          <a:xfrm>
            <a:off x="2007276" y="1910831"/>
            <a:ext cx="1052207" cy="2430935"/>
            <a:chOff x="3962400" y="685800"/>
            <a:chExt cx="2514600" cy="4930345"/>
          </a:xfrm>
        </p:grpSpPr>
        <p:sp>
          <p:nvSpPr>
            <p:cNvPr id="54" name="Round Diagonal Corner Rectangle 53"/>
            <p:cNvSpPr/>
            <p:nvPr/>
          </p:nvSpPr>
          <p:spPr>
            <a:xfrm rot="12394047">
              <a:off x="5174471" y="963829"/>
              <a:ext cx="1124560" cy="173531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 Diagonal Corner Rectangle 54"/>
            <p:cNvSpPr/>
            <p:nvPr/>
          </p:nvSpPr>
          <p:spPr>
            <a:xfrm rot="19994265" flipH="1">
              <a:off x="4129294" y="968533"/>
              <a:ext cx="1182280" cy="1868656"/>
            </a:xfrm>
            <a:prstGeom prst="round2DiagRect">
              <a:avLst>
                <a:gd name="adj1" fmla="val 0"/>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461002" y="744036"/>
              <a:ext cx="1648917" cy="19094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33"/>
            <p:cNvGrpSpPr/>
            <p:nvPr/>
          </p:nvGrpSpPr>
          <p:grpSpPr>
            <a:xfrm rot="2754858">
              <a:off x="4727425" y="4901111"/>
              <a:ext cx="483355" cy="946713"/>
              <a:chOff x="1676400" y="2133600"/>
              <a:chExt cx="1447800" cy="2088845"/>
            </a:xfrm>
          </p:grpSpPr>
          <p:sp>
            <p:nvSpPr>
              <p:cNvPr id="77" name="Oval 76"/>
              <p:cNvSpPr/>
              <p:nvPr/>
            </p:nvSpPr>
            <p:spPr>
              <a:xfrm>
                <a:off x="1676400" y="2133600"/>
                <a:ext cx="1447800" cy="2057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45"/>
            <p:cNvGrpSpPr/>
            <p:nvPr/>
          </p:nvGrpSpPr>
          <p:grpSpPr>
            <a:xfrm rot="18845142" flipH="1">
              <a:off x="5215780" y="4792556"/>
              <a:ext cx="525679" cy="955158"/>
              <a:chOff x="1676400" y="2133600"/>
              <a:chExt cx="1447800" cy="2088845"/>
            </a:xfrm>
          </p:grpSpPr>
          <p:sp>
            <p:nvSpPr>
              <p:cNvPr id="74" name="Oval 73"/>
              <p:cNvSpPr/>
              <p:nvPr/>
            </p:nvSpPr>
            <p:spPr>
              <a:xfrm>
                <a:off x="1676400" y="2133600"/>
                <a:ext cx="1447800" cy="2057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49"/>
            <p:cNvGrpSpPr/>
            <p:nvPr/>
          </p:nvGrpSpPr>
          <p:grpSpPr>
            <a:xfrm>
              <a:off x="4082143" y="2546274"/>
              <a:ext cx="2394857" cy="2681378"/>
              <a:chOff x="4419600" y="2060454"/>
              <a:chExt cx="3045502" cy="4187946"/>
            </a:xfrm>
          </p:grpSpPr>
          <p:sp>
            <p:nvSpPr>
              <p:cNvPr id="65" name="Oval 64"/>
              <p:cNvSpPr/>
              <p:nvPr/>
            </p:nvSpPr>
            <p:spPr>
              <a:xfrm>
                <a:off x="6890479" y="3785016"/>
                <a:ext cx="574623" cy="8444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4419600" y="3810000"/>
                <a:ext cx="574623" cy="8444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rot="20102191">
                <a:off x="6267526" y="2091421"/>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p:cNvSpPr/>
              <p:nvPr/>
            </p:nvSpPr>
            <p:spPr>
              <a:xfrm rot="1327004">
                <a:off x="4648115" y="2060454"/>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a:off x="4876800" y="2133600"/>
                <a:ext cx="2133600" cy="4114800"/>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181600" y="4419600"/>
                <a:ext cx="1524000" cy="228600"/>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rot="366654" flipH="1">
                <a:off x="4944218" y="2084003"/>
                <a:ext cx="706763" cy="3877254"/>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p:cNvSpPr/>
              <p:nvPr/>
            </p:nvSpPr>
            <p:spPr>
              <a:xfrm rot="21233346">
                <a:off x="6224662" y="2067736"/>
                <a:ext cx="706763" cy="3886573"/>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Round Diagonal Corner Rectangle 59"/>
            <p:cNvSpPr/>
            <p:nvPr/>
          </p:nvSpPr>
          <p:spPr>
            <a:xfrm rot="14935407">
              <a:off x="4465826" y="651248"/>
              <a:ext cx="734112"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 Diagonal Corner Rectangle 60"/>
            <p:cNvSpPr/>
            <p:nvPr/>
          </p:nvSpPr>
          <p:spPr>
            <a:xfrm rot="18574207">
              <a:off x="5184411" y="589697"/>
              <a:ext cx="717800" cy="91000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61"/>
            <p:cNvSpPr/>
            <p:nvPr/>
          </p:nvSpPr>
          <p:spPr>
            <a:xfrm rot="18574207">
              <a:off x="4795697" y="2024364"/>
              <a:ext cx="827266"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022380" y="2175279"/>
              <a:ext cx="389314" cy="18165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962400" y="1151957"/>
              <a:ext cx="2394857" cy="214510"/>
            </a:xfrm>
            <a:prstGeom prst="rect">
              <a:avLst/>
            </a:prstGeom>
            <a:solidFill>
              <a:srgbClr val="F1DE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3232756" y="2046523"/>
            <a:ext cx="1246577" cy="2419956"/>
            <a:chOff x="304800" y="466773"/>
            <a:chExt cx="2438400" cy="4679887"/>
          </a:xfrm>
        </p:grpSpPr>
        <p:sp>
          <p:nvSpPr>
            <p:cNvPr id="81" name="Cloud 80"/>
            <p:cNvSpPr/>
            <p:nvPr/>
          </p:nvSpPr>
          <p:spPr>
            <a:xfrm rot="1518698" flipH="1">
              <a:off x="696996" y="641895"/>
              <a:ext cx="1036027" cy="1814534"/>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loud 81"/>
            <p:cNvSpPr/>
            <p:nvPr/>
          </p:nvSpPr>
          <p:spPr>
            <a:xfrm rot="20659987">
              <a:off x="1643959" y="617191"/>
              <a:ext cx="801666" cy="1823031"/>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243016" y="3074956"/>
              <a:ext cx="500184" cy="6892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304800" y="2936552"/>
              <a:ext cx="500184" cy="76444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rot="2225333">
              <a:off x="1231250" y="4469525"/>
              <a:ext cx="392724" cy="677135"/>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rot="20622370">
              <a:off x="1676400" y="4504465"/>
              <a:ext cx="441568" cy="600935"/>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p:cNvSpPr/>
            <p:nvPr/>
          </p:nvSpPr>
          <p:spPr>
            <a:xfrm rot="1996156">
              <a:off x="472312" y="2060908"/>
              <a:ext cx="828604" cy="1425120"/>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p:cNvSpPr/>
            <p:nvPr/>
          </p:nvSpPr>
          <p:spPr>
            <a:xfrm rot="2041752">
              <a:off x="596736" y="1887584"/>
              <a:ext cx="823712" cy="1289946"/>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p:cNvSpPr/>
            <p:nvPr/>
          </p:nvSpPr>
          <p:spPr>
            <a:xfrm rot="19870960">
              <a:off x="1838378" y="2064868"/>
              <a:ext cx="778308" cy="1425120"/>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rot="20036208">
              <a:off x="1686346" y="1909261"/>
              <a:ext cx="823712" cy="1289946"/>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a:off x="992554" y="1946398"/>
              <a:ext cx="1187938" cy="2859016"/>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321568" y="1720685"/>
              <a:ext cx="491984" cy="601898"/>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21335299">
              <a:off x="1640514" y="1893719"/>
              <a:ext cx="573620" cy="2693877"/>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353417">
              <a:off x="978550" y="1870292"/>
              <a:ext cx="573620" cy="2736017"/>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990600" y="533400"/>
              <a:ext cx="1189892" cy="152454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474350" y="2246140"/>
              <a:ext cx="312616" cy="150474"/>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1455960" y="3356998"/>
              <a:ext cx="312616" cy="150474"/>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loud 2"/>
            <p:cNvSpPr/>
            <p:nvPr/>
          </p:nvSpPr>
          <p:spPr>
            <a:xfrm rot="15742615" flipH="1">
              <a:off x="1175578" y="95093"/>
              <a:ext cx="698768" cy="1442128"/>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rot="17832791">
              <a:off x="742237" y="902367"/>
              <a:ext cx="459771" cy="236128"/>
            </a:xfrm>
            <a:prstGeom prst="ellipse">
              <a:avLst/>
            </a:prstGeom>
            <a:solidFill>
              <a:srgbClr val="927B40"/>
            </a:solidFill>
            <a:ln w="12700">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p:cNvGrpSpPr/>
          <p:nvPr/>
        </p:nvGrpSpPr>
        <p:grpSpPr>
          <a:xfrm>
            <a:off x="873070" y="2054381"/>
            <a:ext cx="921918" cy="2332759"/>
            <a:chOff x="6934200" y="1265656"/>
            <a:chExt cx="1985484" cy="4373144"/>
          </a:xfrm>
        </p:grpSpPr>
        <p:sp>
          <p:nvSpPr>
            <p:cNvPr id="101" name="Oval 100"/>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loud 107"/>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loud 108"/>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Isosceles Triangle 110"/>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24"/>
            <p:cNvGrpSpPr/>
            <p:nvPr/>
          </p:nvGrpSpPr>
          <p:grpSpPr>
            <a:xfrm>
              <a:off x="7108136" y="2388756"/>
              <a:ext cx="1544360" cy="2210894"/>
              <a:chOff x="4553133" y="901823"/>
              <a:chExt cx="2186627" cy="3449921"/>
            </a:xfrm>
          </p:grpSpPr>
          <p:sp>
            <p:nvSpPr>
              <p:cNvPr id="179" name="Double Wave 23"/>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0" name="Group 16"/>
              <p:cNvGrpSpPr/>
              <p:nvPr/>
            </p:nvGrpSpPr>
            <p:grpSpPr>
              <a:xfrm>
                <a:off x="4694566" y="901823"/>
                <a:ext cx="2045194" cy="1982724"/>
                <a:chOff x="2594848" y="2213440"/>
                <a:chExt cx="2045194" cy="1982724"/>
              </a:xfrm>
              <a:solidFill>
                <a:srgbClr val="E0C13C"/>
              </a:solidFill>
            </p:grpSpPr>
            <p:sp>
              <p:nvSpPr>
                <p:cNvPr id="181" name="Pie 17"/>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2" name="Group 5"/>
                <p:cNvGrpSpPr/>
                <p:nvPr/>
              </p:nvGrpSpPr>
              <p:grpSpPr>
                <a:xfrm>
                  <a:off x="2840416" y="2333435"/>
                  <a:ext cx="1586009" cy="1634505"/>
                  <a:chOff x="2838154" y="2333435"/>
                  <a:chExt cx="1586009" cy="1634505"/>
                </a:xfrm>
                <a:grpFill/>
              </p:grpSpPr>
              <p:sp>
                <p:nvSpPr>
                  <p:cNvPr id="183" name="Moon 3"/>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Moon 20"/>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13" name="Oval 112"/>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58"/>
            <p:cNvGrpSpPr/>
            <p:nvPr/>
          </p:nvGrpSpPr>
          <p:grpSpPr>
            <a:xfrm rot="175281">
              <a:off x="7281771" y="4966315"/>
              <a:ext cx="1319546" cy="446802"/>
              <a:chOff x="3810000" y="1677648"/>
              <a:chExt cx="4705061" cy="1827552"/>
            </a:xfrm>
          </p:grpSpPr>
          <p:grpSp>
            <p:nvGrpSpPr>
              <p:cNvPr id="149" name="Group 37"/>
              <p:cNvGrpSpPr/>
              <p:nvPr/>
            </p:nvGrpSpPr>
            <p:grpSpPr>
              <a:xfrm>
                <a:off x="3810000" y="1828800"/>
                <a:ext cx="1776984" cy="1676400"/>
                <a:chOff x="3810000" y="1828800"/>
                <a:chExt cx="4038600" cy="3810000"/>
              </a:xfrm>
            </p:grpSpPr>
            <p:sp>
              <p:nvSpPr>
                <p:cNvPr id="170" name="Half Frame 16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1" name="Half Frame 17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2" name="Half Frame 17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3" name="Half Frame 17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Donut 17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Diamond 17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38"/>
              <p:cNvGrpSpPr/>
              <p:nvPr/>
            </p:nvGrpSpPr>
            <p:grpSpPr>
              <a:xfrm>
                <a:off x="5314014" y="1757596"/>
                <a:ext cx="1776984" cy="1676400"/>
                <a:chOff x="3810000" y="1828800"/>
                <a:chExt cx="4038600" cy="3810000"/>
              </a:xfrm>
            </p:grpSpPr>
            <p:sp>
              <p:nvSpPr>
                <p:cNvPr id="161" name="Half Frame 16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Half Frame 16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Half Frame 16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Half Frame 16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5" name="Donut 16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Diamond 16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16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iamond 16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Diamond 16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48"/>
              <p:cNvGrpSpPr/>
              <p:nvPr/>
            </p:nvGrpSpPr>
            <p:grpSpPr>
              <a:xfrm>
                <a:off x="6738077" y="1677648"/>
                <a:ext cx="1776984" cy="1676400"/>
                <a:chOff x="3810000" y="1828800"/>
                <a:chExt cx="4038600" cy="3810000"/>
              </a:xfrm>
            </p:grpSpPr>
            <p:sp>
              <p:nvSpPr>
                <p:cNvPr id="152" name="Half Frame 15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Donut 15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Diamond 15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5" name="Cloud 114"/>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p:cNvGrpSpPr/>
            <p:nvPr/>
          </p:nvGrpSpPr>
          <p:grpSpPr>
            <a:xfrm>
              <a:off x="7162023" y="1568903"/>
              <a:ext cx="1544762" cy="259293"/>
              <a:chOff x="7105896" y="1557210"/>
              <a:chExt cx="1544762" cy="488119"/>
            </a:xfrm>
          </p:grpSpPr>
          <p:sp>
            <p:nvSpPr>
              <p:cNvPr id="117" name="Rounded Rectangle 15"/>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59"/>
              <p:cNvGrpSpPr/>
              <p:nvPr/>
            </p:nvGrpSpPr>
            <p:grpSpPr>
              <a:xfrm rot="160736">
                <a:off x="7230848" y="1557210"/>
                <a:ext cx="1269517" cy="488119"/>
                <a:chOff x="3810000" y="1677648"/>
                <a:chExt cx="4705061" cy="1827552"/>
              </a:xfrm>
            </p:grpSpPr>
            <p:grpSp>
              <p:nvGrpSpPr>
                <p:cNvPr id="119" name="Group 37"/>
                <p:cNvGrpSpPr/>
                <p:nvPr/>
              </p:nvGrpSpPr>
              <p:grpSpPr>
                <a:xfrm>
                  <a:off x="3810000" y="1828800"/>
                  <a:ext cx="1776984" cy="1676400"/>
                  <a:chOff x="3810000" y="1828800"/>
                  <a:chExt cx="4038600" cy="3810000"/>
                </a:xfrm>
              </p:grpSpPr>
              <p:sp>
                <p:nvSpPr>
                  <p:cNvPr id="140" name="Half Frame 13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 name="Half Frame 14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Half Frame 14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 name="Half Frame 14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Donut 14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Diamond 14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iamond 14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38"/>
                <p:cNvGrpSpPr/>
                <p:nvPr/>
              </p:nvGrpSpPr>
              <p:grpSpPr>
                <a:xfrm>
                  <a:off x="5314014" y="1757596"/>
                  <a:ext cx="1776984" cy="1676400"/>
                  <a:chOff x="3810000" y="1828800"/>
                  <a:chExt cx="4038600" cy="3810000"/>
                </a:xfrm>
              </p:grpSpPr>
              <p:sp>
                <p:nvSpPr>
                  <p:cNvPr id="131" name="Half Frame 13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Half Frame 13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Half Frame 13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Half Frame 13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Donut 13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Diamond 13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48"/>
                <p:cNvGrpSpPr/>
                <p:nvPr/>
              </p:nvGrpSpPr>
              <p:grpSpPr>
                <a:xfrm>
                  <a:off x="6738077" y="1677648"/>
                  <a:ext cx="1776984" cy="1676400"/>
                  <a:chOff x="3810000" y="1828800"/>
                  <a:chExt cx="4038600" cy="3810000"/>
                </a:xfrm>
              </p:grpSpPr>
              <p:sp>
                <p:nvSpPr>
                  <p:cNvPr id="122" name="Half Frame 12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Half Frame 122"/>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Half Frame 123"/>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Half Frame 124"/>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Donut 12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Diamond 12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iamond 12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 name="Group 32"/>
          <p:cNvGrpSpPr/>
          <p:nvPr/>
        </p:nvGrpSpPr>
        <p:grpSpPr>
          <a:xfrm>
            <a:off x="2178091" y="2351417"/>
            <a:ext cx="752639" cy="223221"/>
            <a:chOff x="4267200" y="4343400"/>
            <a:chExt cx="3352800" cy="990600"/>
          </a:xfrm>
        </p:grpSpPr>
        <p:sp>
          <p:nvSpPr>
            <p:cNvPr id="12" name="Oval 11"/>
            <p:cNvSpPr/>
            <p:nvPr/>
          </p:nvSpPr>
          <p:spPr>
            <a:xfrm>
              <a:off x="42672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960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p:cNvSpPr/>
            <p:nvPr/>
          </p:nvSpPr>
          <p:spPr>
            <a:xfrm>
              <a:off x="5715000" y="4572000"/>
              <a:ext cx="457200" cy="1524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nvGrpSpPr>
          <p:cNvPr id="185" name="Group 32"/>
          <p:cNvGrpSpPr/>
          <p:nvPr/>
        </p:nvGrpSpPr>
        <p:grpSpPr>
          <a:xfrm>
            <a:off x="1019571" y="2478933"/>
            <a:ext cx="643761" cy="190929"/>
            <a:chOff x="4267200" y="4343400"/>
            <a:chExt cx="3352800" cy="990600"/>
          </a:xfrm>
        </p:grpSpPr>
        <p:sp>
          <p:nvSpPr>
            <p:cNvPr id="186" name="Oval 185"/>
            <p:cNvSpPr/>
            <p:nvPr/>
          </p:nvSpPr>
          <p:spPr>
            <a:xfrm>
              <a:off x="42672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60960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Block Arc 187"/>
            <p:cNvSpPr/>
            <p:nvPr/>
          </p:nvSpPr>
          <p:spPr>
            <a:xfrm>
              <a:off x="5715000" y="4572000"/>
              <a:ext cx="457200" cy="1524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nvGrpSpPr>
          <p:cNvPr id="189" name="Group 32"/>
          <p:cNvGrpSpPr/>
          <p:nvPr/>
        </p:nvGrpSpPr>
        <p:grpSpPr>
          <a:xfrm>
            <a:off x="3552510" y="2442797"/>
            <a:ext cx="643761" cy="190929"/>
            <a:chOff x="4267200" y="4343400"/>
            <a:chExt cx="3352800" cy="990600"/>
          </a:xfrm>
        </p:grpSpPr>
        <p:sp>
          <p:nvSpPr>
            <p:cNvPr id="190" name="Oval 189"/>
            <p:cNvSpPr/>
            <p:nvPr/>
          </p:nvSpPr>
          <p:spPr>
            <a:xfrm>
              <a:off x="42672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60960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Block Arc 191"/>
            <p:cNvSpPr/>
            <p:nvPr/>
          </p:nvSpPr>
          <p:spPr>
            <a:xfrm>
              <a:off x="5715000" y="4572000"/>
              <a:ext cx="457200" cy="1524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6" name="Rectangle 5"/>
          <p:cNvSpPr/>
          <p:nvPr/>
        </p:nvSpPr>
        <p:spPr>
          <a:xfrm>
            <a:off x="3655806" y="4934367"/>
            <a:ext cx="5040674" cy="1569660"/>
          </a:xfrm>
          <a:prstGeom prst="rect">
            <a:avLst/>
          </a:prstGeom>
        </p:spPr>
        <p:txBody>
          <a:bodyPr wrap="square">
            <a:spAutoFit/>
          </a:bodyPr>
          <a:lstStyle/>
          <a:p>
            <a:r>
              <a:rPr lang="en-US" sz="2400" dirty="0">
                <a:solidFill>
                  <a:srgbClr val="FFFF00"/>
                </a:solidFill>
                <a:latin typeface="Abadi" panose="020B0604020104020204" pitchFamily="34" charset="0"/>
              </a:rPr>
              <a:t>This question teaches that a person suffering from a mortal adversity, such as a disability, is not necessarily guilty of sin. </a:t>
            </a:r>
            <a:r>
              <a:rPr lang="en-US" sz="1400" dirty="0">
                <a:solidFill>
                  <a:srgbClr val="FFFF00"/>
                </a:solidFill>
                <a:latin typeface="Abadi" panose="020B0604020104020204" pitchFamily="34" charset="0"/>
              </a:rPr>
              <a:t>(1)</a:t>
            </a:r>
            <a:endParaRPr lang="en-US" sz="1400" dirty="0">
              <a:solidFill>
                <a:srgbClr val="FFFF00"/>
              </a:solidFill>
            </a:endParaRPr>
          </a:p>
        </p:txBody>
      </p:sp>
      <p:grpSp>
        <p:nvGrpSpPr>
          <p:cNvPr id="7" name="Group 6">
            <a:extLst>
              <a:ext uri="{FF2B5EF4-FFF2-40B4-BE49-F238E27FC236}">
                <a16:creationId xmlns:a16="http://schemas.microsoft.com/office/drawing/2014/main" id="{A6192504-36FA-9ABF-8899-008CEA9B991C}"/>
              </a:ext>
            </a:extLst>
          </p:cNvPr>
          <p:cNvGrpSpPr/>
          <p:nvPr/>
        </p:nvGrpSpPr>
        <p:grpSpPr>
          <a:xfrm>
            <a:off x="9978045" y="3213486"/>
            <a:ext cx="1460669" cy="3320288"/>
            <a:chOff x="1519855" y="349452"/>
            <a:chExt cx="2655905" cy="6159097"/>
          </a:xfrm>
        </p:grpSpPr>
        <p:sp>
          <p:nvSpPr>
            <p:cNvPr id="10" name="Freeform: Shape 9">
              <a:extLst>
                <a:ext uri="{FF2B5EF4-FFF2-40B4-BE49-F238E27FC236}">
                  <a16:creationId xmlns:a16="http://schemas.microsoft.com/office/drawing/2014/main" id="{8B42139E-49FA-AC17-9AD4-F4D40318562F}"/>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 name="Oval 10">
              <a:extLst>
                <a:ext uri="{FF2B5EF4-FFF2-40B4-BE49-F238E27FC236}">
                  <a16:creationId xmlns:a16="http://schemas.microsoft.com/office/drawing/2014/main" id="{6B9F5808-23DB-6578-8ED6-C9D3C7AD9181}"/>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DD2B1297-B439-610C-3FF0-E48F8497D5D0}"/>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E75B4A9A-84FB-26CA-4C34-646C6AA3A3AF}"/>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641E4C1-0DBD-E2C7-45B1-9DABAA99C2B5}"/>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D7BE1D9-2D86-F6EC-8A72-D7FF12105A16}"/>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2C2A1681-FC20-C748-2F6A-CD1C38EE4B3E}"/>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9F1818-5827-A29E-81BF-28DEF4DFB443}"/>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0">
              <a:extLst>
                <a:ext uri="{FF2B5EF4-FFF2-40B4-BE49-F238E27FC236}">
                  <a16:creationId xmlns:a16="http://schemas.microsoft.com/office/drawing/2014/main" id="{3EBA58D6-90AB-226F-FBC4-3237937C785B}"/>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1">
              <a:extLst>
                <a:ext uri="{FF2B5EF4-FFF2-40B4-BE49-F238E27FC236}">
                  <a16:creationId xmlns:a16="http://schemas.microsoft.com/office/drawing/2014/main" id="{92507B8B-D1C7-DB12-3FC5-A70F32C59106}"/>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2">
              <a:extLst>
                <a:ext uri="{FF2B5EF4-FFF2-40B4-BE49-F238E27FC236}">
                  <a16:creationId xmlns:a16="http://schemas.microsoft.com/office/drawing/2014/main" id="{69AE92B6-4C1D-3355-3143-9FB1542EB618}"/>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811E314-FE42-6592-2EB8-0D852870656C}"/>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5">
              <a:extLst>
                <a:ext uri="{FF2B5EF4-FFF2-40B4-BE49-F238E27FC236}">
                  <a16:creationId xmlns:a16="http://schemas.microsoft.com/office/drawing/2014/main" id="{A28C9024-A410-B9CD-EC5E-42FAB810AF91}"/>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9D7395DB-14EB-8606-43F8-2E1031FBC13F}"/>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A70D179-6622-DA53-1435-F5E858BAE991}"/>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61C01222-B129-5C0E-C1B4-D0ECBA7C7508}"/>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833D7D45-7F08-F09B-C1C4-4A01C4460443}"/>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0" name="Oval 29">
              <a:extLst>
                <a:ext uri="{FF2B5EF4-FFF2-40B4-BE49-F238E27FC236}">
                  <a16:creationId xmlns:a16="http://schemas.microsoft.com/office/drawing/2014/main" id="{B67C2AA0-7642-ECCA-DBC2-B5CB79214598}"/>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B4152021-2984-D3A4-E2CC-8AEA9ABF76BC}"/>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41" name="Oval 240">
              <a:extLst>
                <a:ext uri="{FF2B5EF4-FFF2-40B4-BE49-F238E27FC236}">
                  <a16:creationId xmlns:a16="http://schemas.microsoft.com/office/drawing/2014/main" id="{685B0D9D-1399-D973-B972-3C652FDA51D8}"/>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6F7B70DE-B447-D1FA-A9C4-ECA944730DCA}"/>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6623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189"/>
                                        </p:tgtEl>
                                      </p:cBhvr>
                                    </p:animEffect>
                                    <p:set>
                                      <p:cBhvr>
                                        <p:cTn id="9" dur="1" fill="hold">
                                          <p:stCondLst>
                                            <p:cond delay="499"/>
                                          </p:stCondLst>
                                        </p:cTn>
                                        <p:tgtEl>
                                          <p:spTgt spid="189"/>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85"/>
                                        </p:tgtEl>
                                      </p:cBhvr>
                                    </p:animEffect>
                                    <p:set>
                                      <p:cBhvr>
                                        <p:cTn id="15" dur="1" fill="hold">
                                          <p:stCondLst>
                                            <p:cond delay="499"/>
                                          </p:stCondLst>
                                        </p:cTn>
                                        <p:tgtEl>
                                          <p:spTgt spid="18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ectangle 219"/>
          <p:cNvSpPr/>
          <p:nvPr/>
        </p:nvSpPr>
        <p:spPr>
          <a:xfrm>
            <a:off x="0" y="0"/>
            <a:ext cx="12192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Image result for looking through a l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69019" cy="68370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0547" y="91404"/>
            <a:ext cx="8219532" cy="2862322"/>
          </a:xfrm>
          <a:prstGeom prst="rect">
            <a:avLst/>
          </a:prstGeom>
        </p:spPr>
        <p:txBody>
          <a:bodyPr wrap="square">
            <a:spAutoFit/>
          </a:bodyPr>
          <a:lstStyle/>
          <a:p>
            <a:pPr fontAlgn="base"/>
            <a:r>
              <a:rPr lang="en-US" b="1" dirty="0">
                <a:solidFill>
                  <a:schemeClr val="bg1"/>
                </a:solidFill>
              </a:rPr>
              <a:t>“We are sent here to be tested. </a:t>
            </a:r>
          </a:p>
          <a:p>
            <a:pPr fontAlgn="base"/>
            <a:endParaRPr lang="en-US" b="1" dirty="0">
              <a:solidFill>
                <a:schemeClr val="bg1"/>
              </a:solidFill>
            </a:endParaRPr>
          </a:p>
          <a:p>
            <a:pPr fontAlgn="base"/>
            <a:r>
              <a:rPr lang="en-US" b="1" dirty="0">
                <a:solidFill>
                  <a:schemeClr val="bg1"/>
                </a:solidFill>
              </a:rPr>
              <a:t>There must be opposition in </a:t>
            </a:r>
            <a:r>
              <a:rPr lang="en-US" b="1" i="1" dirty="0">
                <a:solidFill>
                  <a:schemeClr val="bg1"/>
                </a:solidFill>
              </a:rPr>
              <a:t>all</a:t>
            </a:r>
            <a:r>
              <a:rPr lang="en-US" b="1" dirty="0">
                <a:solidFill>
                  <a:schemeClr val="bg1"/>
                </a:solidFill>
              </a:rPr>
              <a:t> things. We are meant to learn and grow through that opposition, through meeting our challenges, and through teaching others to do the same. … </a:t>
            </a:r>
          </a:p>
          <a:p>
            <a:pPr fontAlgn="base"/>
            <a:endParaRPr lang="en-US" b="1" dirty="0">
              <a:solidFill>
                <a:schemeClr val="bg1"/>
              </a:solidFill>
            </a:endParaRPr>
          </a:p>
          <a:p>
            <a:pPr fontAlgn="base"/>
            <a:r>
              <a:rPr lang="en-US" b="1" dirty="0">
                <a:solidFill>
                  <a:schemeClr val="bg1"/>
                </a:solidFill>
              </a:rPr>
              <a:t>The Lord will not only consecrate our afflictions for our gain, but He will use them to bless the lives of countless others.</a:t>
            </a:r>
          </a:p>
          <a:p>
            <a:pPr fontAlgn="base"/>
            <a:endParaRPr lang="en-US" b="1" dirty="0">
              <a:solidFill>
                <a:schemeClr val="bg1"/>
              </a:solidFill>
            </a:endParaRPr>
          </a:p>
          <a:p>
            <a:pPr fontAlgn="base"/>
            <a:r>
              <a:rPr lang="en-US" b="1" dirty="0">
                <a:solidFill>
                  <a:schemeClr val="bg1"/>
                </a:solidFill>
              </a:rPr>
              <a:t>“Jesus taught this lesson when He and His disciples met a man who was born blind. </a:t>
            </a:r>
          </a:p>
        </p:txBody>
      </p:sp>
      <p:sp>
        <p:nvSpPr>
          <p:cNvPr id="52" name="TextBox 51"/>
          <p:cNvSpPr txBox="1"/>
          <p:nvPr/>
        </p:nvSpPr>
        <p:spPr>
          <a:xfrm>
            <a:off x="-22982" y="6461450"/>
            <a:ext cx="3711921" cy="369332"/>
          </a:xfrm>
          <a:prstGeom prst="rect">
            <a:avLst/>
          </a:prstGeom>
          <a:noFill/>
        </p:spPr>
        <p:txBody>
          <a:bodyPr wrap="square" rtlCol="0">
            <a:spAutoFit/>
          </a:bodyPr>
          <a:lstStyle/>
          <a:p>
            <a:r>
              <a:rPr lang="en-US" dirty="0">
                <a:solidFill>
                  <a:schemeClr val="bg1"/>
                </a:solidFill>
              </a:rPr>
              <a:t>John 9:2-3</a:t>
            </a:r>
            <a:endParaRPr lang="en-US" i="1" dirty="0">
              <a:solidFill>
                <a:schemeClr val="bg1"/>
              </a:solidFill>
            </a:endParaRPr>
          </a:p>
        </p:txBody>
      </p:sp>
      <p:sp>
        <p:nvSpPr>
          <p:cNvPr id="7" name="Rectangle 6"/>
          <p:cNvSpPr/>
          <p:nvPr/>
        </p:nvSpPr>
        <p:spPr>
          <a:xfrm>
            <a:off x="3141786" y="4329481"/>
            <a:ext cx="7975988" cy="2031325"/>
          </a:xfrm>
          <a:prstGeom prst="rect">
            <a:avLst/>
          </a:prstGeom>
        </p:spPr>
        <p:txBody>
          <a:bodyPr wrap="square">
            <a:spAutoFit/>
          </a:bodyPr>
          <a:lstStyle/>
          <a:p>
            <a:pPr fontAlgn="base"/>
            <a:r>
              <a:rPr lang="en-US" b="1" dirty="0">
                <a:solidFill>
                  <a:schemeClr val="bg1"/>
                </a:solidFill>
              </a:rPr>
              <a:t>“If we see life through the lens of spirituality, we can see many examples of the works of God being furthered through the adversities of His children. …</a:t>
            </a:r>
          </a:p>
          <a:p>
            <a:pPr fontAlgn="base"/>
            <a:endParaRPr lang="en-US" b="1" dirty="0">
              <a:solidFill>
                <a:schemeClr val="bg1"/>
              </a:solidFill>
            </a:endParaRPr>
          </a:p>
          <a:p>
            <a:pPr fontAlgn="base"/>
            <a:r>
              <a:rPr lang="en-US" b="1" dirty="0">
                <a:solidFill>
                  <a:schemeClr val="bg1"/>
                </a:solidFill>
              </a:rPr>
              <a:t>“When we understand this principle, that God offers us opportunities for blessings and blesses us through our own adversities and the adversities of others, we can understand why He has commanded us again and again to ‘thank the Lord thy God in all things’ (D&amp;C 59:7)”</a:t>
            </a:r>
            <a:endParaRPr lang="en-US" b="1" i="0" dirty="0">
              <a:solidFill>
                <a:schemeClr val="bg1"/>
              </a:solidFill>
              <a:effectLst/>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755" y="3064398"/>
            <a:ext cx="1347787" cy="16797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9" name="TextBox 218"/>
          <p:cNvSpPr txBox="1"/>
          <p:nvPr/>
        </p:nvSpPr>
        <p:spPr>
          <a:xfrm>
            <a:off x="8480079" y="6455881"/>
            <a:ext cx="3711921" cy="369332"/>
          </a:xfrm>
          <a:prstGeom prst="rect">
            <a:avLst/>
          </a:prstGeom>
          <a:noFill/>
        </p:spPr>
        <p:txBody>
          <a:bodyPr wrap="square" rtlCol="0">
            <a:spAutoFit/>
          </a:bodyPr>
          <a:lstStyle/>
          <a:p>
            <a:pPr algn="r"/>
            <a:r>
              <a:rPr lang="en-US" dirty="0">
                <a:solidFill>
                  <a:schemeClr val="bg1"/>
                </a:solidFill>
              </a:rPr>
              <a:t>(2)</a:t>
            </a:r>
            <a:endParaRPr lang="en-US" i="1" dirty="0">
              <a:solidFill>
                <a:schemeClr val="bg1"/>
              </a:solidFill>
            </a:endParaRPr>
          </a:p>
        </p:txBody>
      </p:sp>
    </p:spTree>
    <p:extLst>
      <p:ext uri="{BB962C8B-B14F-4D97-AF65-F5344CB8AC3E}">
        <p14:creationId xmlns:p14="http://schemas.microsoft.com/office/powerpoint/2010/main" val="310908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0" presetClass="exit" presetSubtype="0" fill="hold" grpId="0" nodeType="withEffect">
                                  <p:stCondLst>
                                    <p:cond delay="0"/>
                                  </p:stCondLst>
                                  <p:childTnLst>
                                    <p:animEffect transition="out" filter="fade">
                                      <p:cBhvr>
                                        <p:cTn id="20" dur="500"/>
                                        <p:tgtEl>
                                          <p:spTgt spid="4">
                                            <p:txEl>
                                              <p:pRg st="0" end="0"/>
                                            </p:txEl>
                                          </p:spTgt>
                                        </p:tgtEl>
                                      </p:cBhvr>
                                    </p:animEffect>
                                    <p:set>
                                      <p:cBhvr>
                                        <p:cTn id="21" dur="1" fill="hold">
                                          <p:stCondLst>
                                            <p:cond delay="499"/>
                                          </p:stCondLst>
                                        </p:cTn>
                                        <p:tgtEl>
                                          <p:spTgt spid="4">
                                            <p:txEl>
                                              <p:pRg st="0" end="0"/>
                                            </p:txEl>
                                          </p:spTgt>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4">
                                            <p:txEl>
                                              <p:pRg st="2" end="2"/>
                                            </p:txEl>
                                          </p:spTgt>
                                        </p:tgtEl>
                                      </p:cBhvr>
                                    </p:animEffect>
                                    <p:set>
                                      <p:cBhvr>
                                        <p:cTn id="24" dur="1" fill="hold">
                                          <p:stCondLst>
                                            <p:cond delay="499"/>
                                          </p:stCondLst>
                                        </p:cTn>
                                        <p:tgtEl>
                                          <p:spTgt spid="4">
                                            <p:txEl>
                                              <p:pRg st="2" end="2"/>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4">
                                            <p:txEl>
                                              <p:pRg st="4" end="4"/>
                                            </p:txEl>
                                          </p:spTgt>
                                        </p:tgtEl>
                                      </p:cBhvr>
                                    </p:animEffect>
                                    <p:set>
                                      <p:cBhvr>
                                        <p:cTn id="27" dur="1" fill="hold">
                                          <p:stCondLst>
                                            <p:cond delay="499"/>
                                          </p:stCondLst>
                                        </p:cTn>
                                        <p:tgtEl>
                                          <p:spTgt spid="4">
                                            <p:txEl>
                                              <p:pRg st="4" end="4"/>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4">
                                            <p:txEl>
                                              <p:pRg st="6" end="6"/>
                                            </p:txEl>
                                          </p:spTgt>
                                        </p:tgtEl>
                                      </p:cBhvr>
                                    </p:animEffect>
                                    <p:set>
                                      <p:cBhvr>
                                        <p:cTn id="30" dur="1" fill="hold">
                                          <p:stCondLst>
                                            <p:cond delay="499"/>
                                          </p:stCondLst>
                                        </p:cTn>
                                        <p:tgtEl>
                                          <p:spTgt spid="4">
                                            <p:txEl>
                                              <p:pRg st="6" end="6"/>
                                            </p:txEl>
                                          </p:spTgt>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46159" y="550957"/>
            <a:ext cx="6096000" cy="2954655"/>
          </a:xfrm>
          <a:prstGeom prst="rect">
            <a:avLst/>
          </a:prstGeom>
        </p:spPr>
        <p:txBody>
          <a:bodyPr>
            <a:spAutoFit/>
          </a:bodyPr>
          <a:lstStyle/>
          <a:p>
            <a:pPr fontAlgn="base"/>
            <a:r>
              <a:rPr lang="en-US" dirty="0">
                <a:solidFill>
                  <a:schemeClr val="bg1"/>
                </a:solidFill>
              </a:rPr>
              <a:t>“It is natural for parents with handicapped children to ask themselves, ‘What did we do wrong?’ </a:t>
            </a:r>
          </a:p>
          <a:p>
            <a:pPr fontAlgn="base"/>
            <a:endParaRPr lang="en-US" dirty="0">
              <a:solidFill>
                <a:schemeClr val="bg1"/>
              </a:solidFill>
            </a:endParaRPr>
          </a:p>
          <a:p>
            <a:pPr fontAlgn="base"/>
            <a:r>
              <a:rPr lang="en-US" dirty="0">
                <a:solidFill>
                  <a:schemeClr val="bg1"/>
                </a:solidFill>
              </a:rPr>
              <a:t>The idea that </a:t>
            </a:r>
            <a:r>
              <a:rPr lang="en-US" i="1" dirty="0">
                <a:solidFill>
                  <a:schemeClr val="bg1"/>
                </a:solidFill>
              </a:rPr>
              <a:t>all</a:t>
            </a:r>
            <a:r>
              <a:rPr lang="en-US" dirty="0">
                <a:solidFill>
                  <a:schemeClr val="bg1"/>
                </a:solidFill>
              </a:rPr>
              <a:t> suffering is somehow the direct result of sin has been taught since ancient times. </a:t>
            </a:r>
          </a:p>
          <a:p>
            <a:pPr fontAlgn="base"/>
            <a:endParaRPr lang="en-US" dirty="0">
              <a:solidFill>
                <a:schemeClr val="bg1"/>
              </a:solidFill>
            </a:endParaRPr>
          </a:p>
          <a:p>
            <a:pPr fontAlgn="base"/>
            <a:r>
              <a:rPr lang="en-US" sz="2400" dirty="0">
                <a:solidFill>
                  <a:schemeClr val="bg1"/>
                </a:solidFill>
              </a:rPr>
              <a:t>It is false doctrine</a:t>
            </a:r>
            <a:r>
              <a:rPr lang="en-US" dirty="0">
                <a:solidFill>
                  <a:schemeClr val="bg1"/>
                </a:solidFill>
              </a:rPr>
              <a:t>. </a:t>
            </a:r>
          </a:p>
          <a:p>
            <a:pPr fontAlgn="base"/>
            <a:endParaRPr lang="en-US" dirty="0">
              <a:solidFill>
                <a:schemeClr val="bg1"/>
              </a:solidFill>
            </a:endParaRPr>
          </a:p>
          <a:p>
            <a:pPr fontAlgn="base"/>
            <a:r>
              <a:rPr lang="en-US" dirty="0">
                <a:solidFill>
                  <a:schemeClr val="bg1"/>
                </a:solidFill>
              </a:rPr>
              <a:t>That notion was even accepted by some of the early disciples until the Lord corrected them.</a:t>
            </a:r>
          </a:p>
        </p:txBody>
      </p:sp>
      <p:grpSp>
        <p:nvGrpSpPr>
          <p:cNvPr id="61" name="Group 60"/>
          <p:cNvGrpSpPr/>
          <p:nvPr/>
        </p:nvGrpSpPr>
        <p:grpSpPr>
          <a:xfrm flipH="1">
            <a:off x="2933876" y="3920923"/>
            <a:ext cx="2060283" cy="2428459"/>
            <a:chOff x="1013184" y="0"/>
            <a:chExt cx="3971045" cy="4680678"/>
          </a:xfrm>
        </p:grpSpPr>
        <p:sp>
          <p:nvSpPr>
            <p:cNvPr id="62" name="Oval 61"/>
            <p:cNvSpPr/>
            <p:nvPr/>
          </p:nvSpPr>
          <p:spPr>
            <a:xfrm rot="5773563">
              <a:off x="1158657" y="3551348"/>
              <a:ext cx="457200" cy="748145"/>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rot="1860083">
              <a:off x="1572028" y="2496956"/>
              <a:ext cx="619986" cy="1579655"/>
            </a:xfrm>
            <a:prstGeom prst="trapezoid">
              <a:avLst>
                <a:gd name="adj" fmla="val 4158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5773563">
              <a:off x="1311058" y="3779948"/>
              <a:ext cx="457200" cy="748145"/>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p:cNvSpPr/>
            <p:nvPr/>
          </p:nvSpPr>
          <p:spPr>
            <a:xfrm rot="5400000">
              <a:off x="2509879" y="2366921"/>
              <a:ext cx="619986" cy="915345"/>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1726082">
              <a:off x="1720524" y="2549874"/>
              <a:ext cx="619986" cy="1579655"/>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3048000" y="146013"/>
              <a:ext cx="8382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 Diagonal Corner Rectangle 67"/>
            <p:cNvSpPr/>
            <p:nvPr/>
          </p:nvSpPr>
          <p:spPr>
            <a:xfrm rot="3949470">
              <a:off x="3341961" y="173484"/>
              <a:ext cx="838200" cy="685800"/>
            </a:xfrm>
            <a:prstGeom prst="round2DiagRect">
              <a:avLst>
                <a:gd name="adj1" fmla="val 50000"/>
                <a:gd name="adj2" fmla="val 0"/>
              </a:avLst>
            </a:prstGeom>
            <a:solidFill>
              <a:srgbClr val="D695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 Diagonal Corner Rectangle 68"/>
            <p:cNvSpPr/>
            <p:nvPr/>
          </p:nvSpPr>
          <p:spPr>
            <a:xfrm rot="3949470">
              <a:off x="3100069" y="60704"/>
              <a:ext cx="667737" cy="546330"/>
            </a:xfrm>
            <a:prstGeom prst="round2DiagRect">
              <a:avLst>
                <a:gd name="adj1" fmla="val 50000"/>
                <a:gd name="adj2" fmla="val 0"/>
              </a:avLst>
            </a:prstGeom>
            <a:solidFill>
              <a:srgbClr val="D695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352800" y="146013"/>
              <a:ext cx="533400" cy="533400"/>
            </a:xfrm>
            <a:prstGeom prst="ellipse">
              <a:avLst/>
            </a:prstGeom>
            <a:solidFill>
              <a:srgbClr val="D69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p:cNvSpPr/>
            <p:nvPr/>
          </p:nvSpPr>
          <p:spPr>
            <a:xfrm>
              <a:off x="3048000" y="1441413"/>
              <a:ext cx="762000" cy="14478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1981200" y="3048000"/>
              <a:ext cx="22098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rot="16200000">
              <a:off x="2895600" y="2133600"/>
              <a:ext cx="22098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Block Arc 73"/>
            <p:cNvSpPr/>
            <p:nvPr/>
          </p:nvSpPr>
          <p:spPr>
            <a:xfrm>
              <a:off x="1981200" y="2341684"/>
              <a:ext cx="1905000" cy="1392115"/>
            </a:xfrm>
            <a:prstGeom prst="blockArc">
              <a:avLst>
                <a:gd name="adj1" fmla="val 10800000"/>
                <a:gd name="adj2" fmla="val 21424045"/>
                <a:gd name="adj3" fmla="val 15602"/>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Rounded Rectangle 74"/>
            <p:cNvSpPr/>
            <p:nvPr/>
          </p:nvSpPr>
          <p:spPr>
            <a:xfrm>
              <a:off x="2514600" y="2209800"/>
              <a:ext cx="685800" cy="381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Block Arc 75"/>
            <p:cNvSpPr/>
            <p:nvPr/>
          </p:nvSpPr>
          <p:spPr>
            <a:xfrm>
              <a:off x="3917429" y="700790"/>
              <a:ext cx="1066800" cy="1219200"/>
            </a:xfrm>
            <a:prstGeom prst="blockArc">
              <a:avLst>
                <a:gd name="adj1" fmla="val 10800000"/>
                <a:gd name="adj2" fmla="val 18069864"/>
                <a:gd name="adj3" fmla="val 134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7" name="Group 12"/>
            <p:cNvGrpSpPr/>
            <p:nvPr/>
          </p:nvGrpSpPr>
          <p:grpSpPr>
            <a:xfrm>
              <a:off x="2057400" y="2667000"/>
              <a:ext cx="2013678" cy="2013678"/>
              <a:chOff x="2133600" y="3200400"/>
              <a:chExt cx="2667000" cy="2667000"/>
            </a:xfrm>
          </p:grpSpPr>
          <p:sp>
            <p:nvSpPr>
              <p:cNvPr id="80" name="Donut 79"/>
              <p:cNvSpPr/>
              <p:nvPr/>
            </p:nvSpPr>
            <p:spPr>
              <a:xfrm>
                <a:off x="2133600" y="3200400"/>
                <a:ext cx="2667000" cy="2667000"/>
              </a:xfrm>
              <a:prstGeom prst="donut">
                <a:avLst>
                  <a:gd name="adj" fmla="val 1484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80"/>
              <p:cNvSpPr/>
              <p:nvPr/>
            </p:nvSpPr>
            <p:spPr>
              <a:xfrm>
                <a:off x="2925580" y="3989882"/>
                <a:ext cx="990600" cy="990600"/>
              </a:xfrm>
              <a:prstGeom prst="donut">
                <a:avLst>
                  <a:gd name="adj" fmla="val 2388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Rectangle 81"/>
              <p:cNvSpPr/>
              <p:nvPr/>
            </p:nvSpPr>
            <p:spPr>
              <a:xfrm rot="18068139">
                <a:off x="2261476" y="4421668"/>
                <a:ext cx="2209800" cy="1211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rot="13179928">
                <a:off x="2430114" y="4481629"/>
                <a:ext cx="2209800" cy="1211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rot="21353639">
                <a:off x="2322686" y="4452898"/>
                <a:ext cx="2209800" cy="1211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rot="15381692">
                <a:off x="2413876" y="4574068"/>
                <a:ext cx="2209800" cy="1211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p:cNvSpPr/>
            <p:nvPr/>
          </p:nvSpPr>
          <p:spPr>
            <a:xfrm rot="1884821">
              <a:off x="2828464" y="1893121"/>
              <a:ext cx="457200" cy="74814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p:cNvSpPr/>
            <p:nvPr/>
          </p:nvSpPr>
          <p:spPr>
            <a:xfrm rot="1338604">
              <a:off x="2991800" y="1358713"/>
              <a:ext cx="533400" cy="101346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5309651" y="4042546"/>
            <a:ext cx="6558887" cy="2185214"/>
          </a:xfrm>
          <a:prstGeom prst="rect">
            <a:avLst/>
          </a:prstGeom>
        </p:spPr>
        <p:txBody>
          <a:bodyPr wrap="square">
            <a:spAutoFit/>
          </a:bodyPr>
          <a:lstStyle/>
          <a:p>
            <a:r>
              <a:rPr lang="en-US" dirty="0">
                <a:solidFill>
                  <a:schemeClr val="bg1"/>
                </a:solidFill>
                <a:latin typeface="Abadi" panose="020B0604020104020204" pitchFamily="34" charset="0"/>
              </a:rPr>
              <a:t>“There is little room for feelings of guilt in connection with handicaps. Some handicaps may result from carelessness or abuse, and some through addiction of parents. But most of them do not. </a:t>
            </a:r>
          </a:p>
          <a:p>
            <a:endParaRPr lang="en-US" sz="3200" dirty="0">
              <a:solidFill>
                <a:schemeClr val="bg1"/>
              </a:solidFill>
              <a:latin typeface="Abadi" panose="020B0604020104020204" pitchFamily="34" charset="0"/>
            </a:endParaRPr>
          </a:p>
          <a:p>
            <a:r>
              <a:rPr lang="en-US" sz="3200" dirty="0">
                <a:solidFill>
                  <a:schemeClr val="bg1"/>
                </a:solidFill>
                <a:latin typeface="Abadi" panose="020B0604020104020204" pitchFamily="34" charset="0"/>
              </a:rPr>
              <a:t>Afflictions come to the innocent”</a:t>
            </a:r>
            <a:endParaRPr lang="en-US" dirty="0">
              <a:solidFill>
                <a:schemeClr val="bg1"/>
              </a:solidFill>
            </a:endParaRPr>
          </a:p>
        </p:txBody>
      </p:sp>
      <p:sp>
        <p:nvSpPr>
          <p:cNvPr id="7" name="Rectangle 6"/>
          <p:cNvSpPr/>
          <p:nvPr/>
        </p:nvSpPr>
        <p:spPr>
          <a:xfrm>
            <a:off x="11725206" y="6488668"/>
            <a:ext cx="466794" cy="369332"/>
          </a:xfrm>
          <a:prstGeom prst="rect">
            <a:avLst/>
          </a:prstGeom>
        </p:spPr>
        <p:txBody>
          <a:bodyPr wrap="none">
            <a:spAutoFit/>
          </a:bodyPr>
          <a:lstStyle/>
          <a:p>
            <a:r>
              <a:rPr lang="en-US" dirty="0">
                <a:solidFill>
                  <a:schemeClr val="bg1"/>
                </a:solidFill>
                <a:latin typeface="Abadi" panose="020B0604020104020204" pitchFamily="34" charset="0"/>
              </a:rPr>
              <a:t>(3)</a:t>
            </a:r>
            <a:endParaRPr lang="en-US" dirty="0">
              <a:solidFill>
                <a:schemeClr val="bg1"/>
              </a:solidFill>
            </a:endParaRPr>
          </a:p>
        </p:txBody>
      </p:sp>
      <p:pic>
        <p:nvPicPr>
          <p:cNvPr id="86" name="Picture 8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6289" y="156493"/>
            <a:ext cx="1202314" cy="1498450"/>
          </a:xfrm>
          <a:prstGeom prst="rect">
            <a:avLst/>
          </a:prstGeom>
        </p:spPr>
      </p:pic>
      <p:grpSp>
        <p:nvGrpSpPr>
          <p:cNvPr id="3" name="Group 2">
            <a:extLst>
              <a:ext uri="{FF2B5EF4-FFF2-40B4-BE49-F238E27FC236}">
                <a16:creationId xmlns:a16="http://schemas.microsoft.com/office/drawing/2014/main" id="{D28214A7-6F89-653D-3B1B-58036180DB46}"/>
              </a:ext>
            </a:extLst>
          </p:cNvPr>
          <p:cNvGrpSpPr/>
          <p:nvPr/>
        </p:nvGrpSpPr>
        <p:grpSpPr>
          <a:xfrm>
            <a:off x="530433" y="546265"/>
            <a:ext cx="1062706" cy="2217356"/>
            <a:chOff x="942392" y="1288256"/>
            <a:chExt cx="2006081" cy="4185727"/>
          </a:xfrm>
        </p:grpSpPr>
        <p:sp>
          <p:nvSpPr>
            <p:cNvPr id="9" name="Oval 8">
              <a:extLst>
                <a:ext uri="{FF2B5EF4-FFF2-40B4-BE49-F238E27FC236}">
                  <a16:creationId xmlns:a16="http://schemas.microsoft.com/office/drawing/2014/main" id="{764FC803-25E0-4515-AE97-AD287557B230}"/>
                </a:ext>
              </a:extLst>
            </p:cNvPr>
            <p:cNvSpPr/>
            <p:nvPr/>
          </p:nvSpPr>
          <p:spPr>
            <a:xfrm rot="1143024">
              <a:off x="1434830" y="4858435"/>
              <a:ext cx="467212" cy="615548"/>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4FCFEAA-218F-AAF8-E4C4-64FD22CA91B6}"/>
                </a:ext>
              </a:extLst>
            </p:cNvPr>
            <p:cNvSpPr/>
            <p:nvPr/>
          </p:nvSpPr>
          <p:spPr>
            <a:xfrm rot="1143024">
              <a:off x="2076487" y="4856273"/>
              <a:ext cx="467212" cy="615548"/>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AAD09B3-67D5-F0A2-E382-75A16580529C}"/>
                </a:ext>
              </a:extLst>
            </p:cNvPr>
            <p:cNvSpPr/>
            <p:nvPr/>
          </p:nvSpPr>
          <p:spPr>
            <a:xfrm>
              <a:off x="942392" y="3381119"/>
              <a:ext cx="412445" cy="6155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D17F6AFD-8425-84D7-4349-B063973B9EAE}"/>
                </a:ext>
              </a:extLst>
            </p:cNvPr>
            <p:cNvSpPr/>
            <p:nvPr/>
          </p:nvSpPr>
          <p:spPr>
            <a:xfrm>
              <a:off x="2548192" y="3442674"/>
              <a:ext cx="400281" cy="6155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a:extLst>
                <a:ext uri="{FF2B5EF4-FFF2-40B4-BE49-F238E27FC236}">
                  <a16:creationId xmlns:a16="http://schemas.microsoft.com/office/drawing/2014/main" id="{62A0EC74-A203-4C52-5DCB-56D85BD372EE}"/>
                </a:ext>
              </a:extLst>
            </p:cNvPr>
            <p:cNvSpPr/>
            <p:nvPr/>
          </p:nvSpPr>
          <p:spPr>
            <a:xfrm rot="21184448">
              <a:off x="1923231" y="3697976"/>
              <a:ext cx="642794" cy="1477315"/>
            </a:xfrm>
            <a:prstGeom prst="trapezoid">
              <a:avLst>
                <a:gd name="adj" fmla="val 17752"/>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a:extLst>
                <a:ext uri="{FF2B5EF4-FFF2-40B4-BE49-F238E27FC236}">
                  <a16:creationId xmlns:a16="http://schemas.microsoft.com/office/drawing/2014/main" id="{6BC1BC28-EE07-DDFB-03EC-632B02CDF62E}"/>
                </a:ext>
              </a:extLst>
            </p:cNvPr>
            <p:cNvSpPr/>
            <p:nvPr/>
          </p:nvSpPr>
          <p:spPr>
            <a:xfrm rot="219033">
              <a:off x="1373275" y="3750448"/>
              <a:ext cx="642794" cy="1477315"/>
            </a:xfrm>
            <a:prstGeom prst="trapezoid">
              <a:avLst>
                <a:gd name="adj" fmla="val 17752"/>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a:extLst>
                <a:ext uri="{FF2B5EF4-FFF2-40B4-BE49-F238E27FC236}">
                  <a16:creationId xmlns:a16="http://schemas.microsoft.com/office/drawing/2014/main" id="{57F3094B-58A5-5047-6AC2-008150E9238D}"/>
                </a:ext>
              </a:extLst>
            </p:cNvPr>
            <p:cNvSpPr/>
            <p:nvPr/>
          </p:nvSpPr>
          <p:spPr>
            <a:xfrm rot="19746132">
              <a:off x="2052786" y="2550667"/>
              <a:ext cx="737649" cy="1343300"/>
            </a:xfrm>
            <a:prstGeom prst="trapezoid">
              <a:avLst>
                <a:gd name="adj" fmla="val 17752"/>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a:extLst>
                <a:ext uri="{FF2B5EF4-FFF2-40B4-BE49-F238E27FC236}">
                  <a16:creationId xmlns:a16="http://schemas.microsoft.com/office/drawing/2014/main" id="{C1EB1ED5-DAB4-6779-76D9-FCEE1472D7E3}"/>
                </a:ext>
              </a:extLst>
            </p:cNvPr>
            <p:cNvSpPr/>
            <p:nvPr/>
          </p:nvSpPr>
          <p:spPr>
            <a:xfrm rot="1618362">
              <a:off x="1144584" y="2490468"/>
              <a:ext cx="737649" cy="1343300"/>
            </a:xfrm>
            <a:prstGeom prst="trapezoid">
              <a:avLst>
                <a:gd name="adj" fmla="val 17752"/>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a:extLst>
                <a:ext uri="{FF2B5EF4-FFF2-40B4-BE49-F238E27FC236}">
                  <a16:creationId xmlns:a16="http://schemas.microsoft.com/office/drawing/2014/main" id="{2A00936B-E271-BB5C-A5CE-6B1DADB40421}"/>
                </a:ext>
              </a:extLst>
            </p:cNvPr>
            <p:cNvSpPr/>
            <p:nvPr/>
          </p:nvSpPr>
          <p:spPr>
            <a:xfrm>
              <a:off x="1346029" y="2594025"/>
              <a:ext cx="1169541" cy="1477315"/>
            </a:xfrm>
            <a:prstGeom prst="trapezoid">
              <a:avLst>
                <a:gd name="adj" fmla="val 17752"/>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Snip Same Side Corner Rectangle 23">
              <a:extLst>
                <a:ext uri="{FF2B5EF4-FFF2-40B4-BE49-F238E27FC236}">
                  <a16:creationId xmlns:a16="http://schemas.microsoft.com/office/drawing/2014/main" id="{EDB7AA18-585C-6787-A5B3-AF7AF0464017}"/>
                </a:ext>
              </a:extLst>
            </p:cNvPr>
            <p:cNvSpPr/>
            <p:nvPr/>
          </p:nvSpPr>
          <p:spPr>
            <a:xfrm rot="10800000">
              <a:off x="1651573" y="2580907"/>
              <a:ext cx="553993" cy="369329"/>
            </a:xfrm>
            <a:prstGeom prst="snip2SameRect">
              <a:avLst>
                <a:gd name="adj1" fmla="val 33060"/>
                <a:gd name="adj2" fmla="val 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992A0B0C-4576-30A7-C6D1-264E608CC0D2}"/>
                </a:ext>
              </a:extLst>
            </p:cNvPr>
            <p:cNvSpPr/>
            <p:nvPr/>
          </p:nvSpPr>
          <p:spPr>
            <a:xfrm>
              <a:off x="1460057" y="1534475"/>
              <a:ext cx="923322" cy="129265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21">
              <a:extLst>
                <a:ext uri="{FF2B5EF4-FFF2-40B4-BE49-F238E27FC236}">
                  <a16:creationId xmlns:a16="http://schemas.microsoft.com/office/drawing/2014/main" id="{17C7B1D5-866E-0248-28D5-75B237A19FAF}"/>
                </a:ext>
              </a:extLst>
            </p:cNvPr>
            <p:cNvGrpSpPr/>
            <p:nvPr/>
          </p:nvGrpSpPr>
          <p:grpSpPr>
            <a:xfrm rot="17533620">
              <a:off x="656344" y="2016073"/>
              <a:ext cx="1211479" cy="452565"/>
              <a:chOff x="3693060" y="1898054"/>
              <a:chExt cx="3467737" cy="1613866"/>
            </a:xfrm>
            <a:solidFill>
              <a:schemeClr val="accent4">
                <a:lumMod val="50000"/>
              </a:schemeClr>
            </a:solidFill>
          </p:grpSpPr>
          <p:sp>
            <p:nvSpPr>
              <p:cNvPr id="132" name="Moon 16">
                <a:extLst>
                  <a:ext uri="{FF2B5EF4-FFF2-40B4-BE49-F238E27FC236}">
                    <a16:creationId xmlns:a16="http://schemas.microsoft.com/office/drawing/2014/main" id="{634AA863-5FCD-3631-B124-3DCBD3169356}"/>
                  </a:ext>
                </a:extLst>
              </p:cNvPr>
              <p:cNvSpPr/>
              <p:nvPr/>
            </p:nvSpPr>
            <p:spPr>
              <a:xfrm rot="4682607">
                <a:off x="4544092" y="1111027"/>
                <a:ext cx="1482658" cy="3056712"/>
              </a:xfrm>
              <a:prstGeom prst="moon">
                <a:avLst>
                  <a:gd name="adj" fmla="val 3089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7">
                <a:extLst>
                  <a:ext uri="{FF2B5EF4-FFF2-40B4-BE49-F238E27FC236}">
                    <a16:creationId xmlns:a16="http://schemas.microsoft.com/office/drawing/2014/main" id="{C90855A3-AD96-C070-3CC6-8F7A2887483D}"/>
                  </a:ext>
                </a:extLst>
              </p:cNvPr>
              <p:cNvSpPr/>
              <p:nvPr/>
            </p:nvSpPr>
            <p:spPr>
              <a:xfrm rot="5215135">
                <a:off x="5112950" y="1068733"/>
                <a:ext cx="893734" cy="3201961"/>
              </a:xfrm>
              <a:prstGeom prst="moon">
                <a:avLst>
                  <a:gd name="adj" fmla="val 3089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oon 18">
                <a:extLst>
                  <a:ext uri="{FF2B5EF4-FFF2-40B4-BE49-F238E27FC236}">
                    <a16:creationId xmlns:a16="http://schemas.microsoft.com/office/drawing/2014/main" id="{B0D69181-40F9-937C-3704-C026F1BB22AC}"/>
                  </a:ext>
                </a:extLst>
              </p:cNvPr>
              <p:cNvSpPr/>
              <p:nvPr/>
            </p:nvSpPr>
            <p:spPr>
              <a:xfrm rot="5418834" flipH="1">
                <a:off x="4850337" y="1207069"/>
                <a:ext cx="1147574" cy="3462128"/>
              </a:xfrm>
              <a:prstGeom prst="moon">
                <a:avLst>
                  <a:gd name="adj" fmla="val 3089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19">
                <a:extLst>
                  <a:ext uri="{FF2B5EF4-FFF2-40B4-BE49-F238E27FC236}">
                    <a16:creationId xmlns:a16="http://schemas.microsoft.com/office/drawing/2014/main" id="{684558B9-D437-148B-7305-F917E493C8D8}"/>
                  </a:ext>
                </a:extLst>
              </p:cNvPr>
              <p:cNvSpPr/>
              <p:nvPr/>
            </p:nvSpPr>
            <p:spPr>
              <a:xfrm rot="4682607">
                <a:off x="5185432" y="1404091"/>
                <a:ext cx="817117" cy="3036670"/>
              </a:xfrm>
              <a:prstGeom prst="moon">
                <a:avLst>
                  <a:gd name="adj" fmla="val 3089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20">
                <a:extLst>
                  <a:ext uri="{FF2B5EF4-FFF2-40B4-BE49-F238E27FC236}">
                    <a16:creationId xmlns:a16="http://schemas.microsoft.com/office/drawing/2014/main" id="{AC6E0E78-C757-81DA-72B3-D0D25B94D441}"/>
                  </a:ext>
                </a:extLst>
              </p:cNvPr>
              <p:cNvSpPr/>
              <p:nvPr/>
            </p:nvSpPr>
            <p:spPr>
              <a:xfrm rot="5058345" flipH="1">
                <a:off x="5336269" y="1424920"/>
                <a:ext cx="374959" cy="3044723"/>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22">
              <a:extLst>
                <a:ext uri="{FF2B5EF4-FFF2-40B4-BE49-F238E27FC236}">
                  <a16:creationId xmlns:a16="http://schemas.microsoft.com/office/drawing/2014/main" id="{4F3216E8-C849-1D8F-BBF5-E593B67DC8A5}"/>
                </a:ext>
              </a:extLst>
            </p:cNvPr>
            <p:cNvGrpSpPr/>
            <p:nvPr/>
          </p:nvGrpSpPr>
          <p:grpSpPr>
            <a:xfrm rot="4344835" flipH="1">
              <a:off x="2002396" y="2000215"/>
              <a:ext cx="1121540" cy="543574"/>
              <a:chOff x="3693060" y="1898054"/>
              <a:chExt cx="3467737" cy="1613866"/>
            </a:xfrm>
            <a:solidFill>
              <a:schemeClr val="accent4">
                <a:lumMod val="50000"/>
              </a:schemeClr>
            </a:solidFill>
          </p:grpSpPr>
          <p:sp>
            <p:nvSpPr>
              <p:cNvPr id="127" name="Moon 126">
                <a:extLst>
                  <a:ext uri="{FF2B5EF4-FFF2-40B4-BE49-F238E27FC236}">
                    <a16:creationId xmlns:a16="http://schemas.microsoft.com/office/drawing/2014/main" id="{F2B2A189-9189-D558-6E62-129AB40982A4}"/>
                  </a:ext>
                </a:extLst>
              </p:cNvPr>
              <p:cNvSpPr/>
              <p:nvPr/>
            </p:nvSpPr>
            <p:spPr>
              <a:xfrm rot="4682607">
                <a:off x="4544092" y="1111027"/>
                <a:ext cx="1482658" cy="3056712"/>
              </a:xfrm>
              <a:prstGeom prst="moon">
                <a:avLst>
                  <a:gd name="adj" fmla="val 3089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a:extLst>
                  <a:ext uri="{FF2B5EF4-FFF2-40B4-BE49-F238E27FC236}">
                    <a16:creationId xmlns:a16="http://schemas.microsoft.com/office/drawing/2014/main" id="{CA296E59-6858-1E67-E47F-5F8B86AFD13E}"/>
                  </a:ext>
                </a:extLst>
              </p:cNvPr>
              <p:cNvSpPr/>
              <p:nvPr/>
            </p:nvSpPr>
            <p:spPr>
              <a:xfrm rot="5215135">
                <a:off x="5112950" y="1068733"/>
                <a:ext cx="893734" cy="3201961"/>
              </a:xfrm>
              <a:prstGeom prst="moon">
                <a:avLst>
                  <a:gd name="adj" fmla="val 3089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Moon 128">
                <a:extLst>
                  <a:ext uri="{FF2B5EF4-FFF2-40B4-BE49-F238E27FC236}">
                    <a16:creationId xmlns:a16="http://schemas.microsoft.com/office/drawing/2014/main" id="{7366109C-DE09-E8AD-EB5C-AD4CA4E25B9F}"/>
                  </a:ext>
                </a:extLst>
              </p:cNvPr>
              <p:cNvSpPr/>
              <p:nvPr/>
            </p:nvSpPr>
            <p:spPr>
              <a:xfrm rot="5418834" flipH="1">
                <a:off x="4850337" y="1207069"/>
                <a:ext cx="1147574" cy="3462128"/>
              </a:xfrm>
              <a:prstGeom prst="moon">
                <a:avLst>
                  <a:gd name="adj" fmla="val 3089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a:extLst>
                  <a:ext uri="{FF2B5EF4-FFF2-40B4-BE49-F238E27FC236}">
                    <a16:creationId xmlns:a16="http://schemas.microsoft.com/office/drawing/2014/main" id="{50AB780E-8764-00E3-29DB-72B43CABF75A}"/>
                  </a:ext>
                </a:extLst>
              </p:cNvPr>
              <p:cNvSpPr/>
              <p:nvPr/>
            </p:nvSpPr>
            <p:spPr>
              <a:xfrm rot="4682607">
                <a:off x="5185432" y="1404091"/>
                <a:ext cx="817117" cy="3036670"/>
              </a:xfrm>
              <a:prstGeom prst="moon">
                <a:avLst>
                  <a:gd name="adj" fmla="val 3089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130">
                <a:extLst>
                  <a:ext uri="{FF2B5EF4-FFF2-40B4-BE49-F238E27FC236}">
                    <a16:creationId xmlns:a16="http://schemas.microsoft.com/office/drawing/2014/main" id="{3C2B61FD-3B21-E752-A188-7F011F2A2BDC}"/>
                  </a:ext>
                </a:extLst>
              </p:cNvPr>
              <p:cNvSpPr/>
              <p:nvPr/>
            </p:nvSpPr>
            <p:spPr>
              <a:xfrm rot="5058345" flipH="1">
                <a:off x="5336269" y="1424920"/>
                <a:ext cx="374959" cy="3044723"/>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46">
              <a:extLst>
                <a:ext uri="{FF2B5EF4-FFF2-40B4-BE49-F238E27FC236}">
                  <a16:creationId xmlns:a16="http://schemas.microsoft.com/office/drawing/2014/main" id="{19EFD1D2-7753-3E7D-B138-EA84E30AB1B5}"/>
                </a:ext>
              </a:extLst>
            </p:cNvPr>
            <p:cNvGrpSpPr/>
            <p:nvPr/>
          </p:nvGrpSpPr>
          <p:grpSpPr>
            <a:xfrm>
              <a:off x="1311720" y="1288256"/>
              <a:ext cx="1260424" cy="960780"/>
              <a:chOff x="4307094" y="1630030"/>
              <a:chExt cx="3381664" cy="2018622"/>
            </a:xfrm>
            <a:solidFill>
              <a:schemeClr val="accent4">
                <a:lumMod val="50000"/>
              </a:schemeClr>
            </a:solidFill>
          </p:grpSpPr>
          <p:grpSp>
            <p:nvGrpSpPr>
              <p:cNvPr id="117" name="Group 36">
                <a:extLst>
                  <a:ext uri="{FF2B5EF4-FFF2-40B4-BE49-F238E27FC236}">
                    <a16:creationId xmlns:a16="http://schemas.microsoft.com/office/drawing/2014/main" id="{6122F7FC-FFC8-783A-6337-97063865E535}"/>
                  </a:ext>
                </a:extLst>
              </p:cNvPr>
              <p:cNvGrpSpPr/>
              <p:nvPr/>
            </p:nvGrpSpPr>
            <p:grpSpPr>
              <a:xfrm rot="20606107" flipH="1">
                <a:off x="4307094" y="1630030"/>
                <a:ext cx="3381664" cy="2018622"/>
                <a:chOff x="3693060" y="1922191"/>
                <a:chExt cx="3605766" cy="1589729"/>
              </a:xfrm>
              <a:grpFill/>
            </p:grpSpPr>
            <p:sp>
              <p:nvSpPr>
                <p:cNvPr id="122" name="Moon 121">
                  <a:extLst>
                    <a:ext uri="{FF2B5EF4-FFF2-40B4-BE49-F238E27FC236}">
                      <a16:creationId xmlns:a16="http://schemas.microsoft.com/office/drawing/2014/main" id="{31B3D2B5-F361-C14E-2B0B-1F6E232E1597}"/>
                    </a:ext>
                  </a:extLst>
                </p:cNvPr>
                <p:cNvSpPr/>
                <p:nvPr/>
              </p:nvSpPr>
              <p:spPr>
                <a:xfrm rot="5274699">
                  <a:off x="4579418" y="1135164"/>
                  <a:ext cx="1482658" cy="3056712"/>
                </a:xfrm>
                <a:prstGeom prst="moon">
                  <a:avLst>
                    <a:gd name="adj" fmla="val 3089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Moon 122">
                  <a:extLst>
                    <a:ext uri="{FF2B5EF4-FFF2-40B4-BE49-F238E27FC236}">
                      <a16:creationId xmlns:a16="http://schemas.microsoft.com/office/drawing/2014/main" id="{4374AADB-2376-1E19-6EAD-B83D389F71E4}"/>
                    </a:ext>
                  </a:extLst>
                </p:cNvPr>
                <p:cNvSpPr/>
                <p:nvPr/>
              </p:nvSpPr>
              <p:spPr>
                <a:xfrm rot="5215135">
                  <a:off x="5112949" y="1068733"/>
                  <a:ext cx="893734" cy="3201960"/>
                </a:xfrm>
                <a:prstGeom prst="moon">
                  <a:avLst>
                    <a:gd name="adj" fmla="val 5067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oon 123">
                  <a:extLst>
                    <a:ext uri="{FF2B5EF4-FFF2-40B4-BE49-F238E27FC236}">
                      <a16:creationId xmlns:a16="http://schemas.microsoft.com/office/drawing/2014/main" id="{8891ED3B-E826-B082-4944-3CD40443788A}"/>
                    </a:ext>
                  </a:extLst>
                </p:cNvPr>
                <p:cNvSpPr/>
                <p:nvPr/>
              </p:nvSpPr>
              <p:spPr>
                <a:xfrm rot="15954314" flipH="1">
                  <a:off x="4850337" y="1207069"/>
                  <a:ext cx="1147574" cy="3462127"/>
                </a:xfrm>
                <a:prstGeom prst="moon">
                  <a:avLst>
                    <a:gd name="adj" fmla="val 5024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Moon 124">
                  <a:extLst>
                    <a:ext uri="{FF2B5EF4-FFF2-40B4-BE49-F238E27FC236}">
                      <a16:creationId xmlns:a16="http://schemas.microsoft.com/office/drawing/2014/main" id="{A5573F50-5FE9-876F-3715-1858087F1C15}"/>
                    </a:ext>
                  </a:extLst>
                </p:cNvPr>
                <p:cNvSpPr/>
                <p:nvPr/>
              </p:nvSpPr>
              <p:spPr>
                <a:xfrm rot="4682607">
                  <a:off x="5185432" y="1404091"/>
                  <a:ext cx="817117" cy="3036670"/>
                </a:xfrm>
                <a:prstGeom prst="moon">
                  <a:avLst>
                    <a:gd name="adj" fmla="val 3089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Moon 125">
                  <a:extLst>
                    <a:ext uri="{FF2B5EF4-FFF2-40B4-BE49-F238E27FC236}">
                      <a16:creationId xmlns:a16="http://schemas.microsoft.com/office/drawing/2014/main" id="{050EAB7C-C908-32CB-891E-CA3E18CB4111}"/>
                    </a:ext>
                  </a:extLst>
                </p:cNvPr>
                <p:cNvSpPr/>
                <p:nvPr/>
              </p:nvSpPr>
              <p:spPr>
                <a:xfrm rot="4735428">
                  <a:off x="5022808" y="954005"/>
                  <a:ext cx="1154580" cy="3397456"/>
                </a:xfrm>
                <a:prstGeom prst="moon">
                  <a:avLst>
                    <a:gd name="adj" fmla="val 1839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Moon 117">
                <a:extLst>
                  <a:ext uri="{FF2B5EF4-FFF2-40B4-BE49-F238E27FC236}">
                    <a16:creationId xmlns:a16="http://schemas.microsoft.com/office/drawing/2014/main" id="{C5DA866C-FDD0-66A3-F6D0-16CC02D5B413}"/>
                  </a:ext>
                </a:extLst>
              </p:cNvPr>
              <p:cNvSpPr/>
              <p:nvPr/>
            </p:nvSpPr>
            <p:spPr>
              <a:xfrm rot="4516909">
                <a:off x="4990488" y="2171477"/>
                <a:ext cx="892920" cy="1600977"/>
              </a:xfrm>
              <a:prstGeom prst="moon">
                <a:avLst>
                  <a:gd name="adj" fmla="val 5024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a:extLst>
                  <a:ext uri="{FF2B5EF4-FFF2-40B4-BE49-F238E27FC236}">
                    <a16:creationId xmlns:a16="http://schemas.microsoft.com/office/drawing/2014/main" id="{338B213F-D201-1D91-25C5-E45690CF2F42}"/>
                  </a:ext>
                </a:extLst>
              </p:cNvPr>
              <p:cNvSpPr/>
              <p:nvPr/>
            </p:nvSpPr>
            <p:spPr>
              <a:xfrm rot="14343836" flipH="1">
                <a:off x="5727469" y="1822775"/>
                <a:ext cx="892920" cy="1600977"/>
              </a:xfrm>
              <a:prstGeom prst="moon">
                <a:avLst>
                  <a:gd name="adj" fmla="val 5024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ADCEEB2B-62D5-227E-B5A2-EA1BAB616DA2}"/>
                  </a:ext>
                </a:extLst>
              </p:cNvPr>
              <p:cNvSpPr/>
              <p:nvPr/>
            </p:nvSpPr>
            <p:spPr>
              <a:xfrm rot="19455354">
                <a:off x="4731594" y="1951171"/>
                <a:ext cx="2043010" cy="944294"/>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3B417437-16AB-D1A2-B9ED-22A890D0869B}"/>
                  </a:ext>
                </a:extLst>
              </p:cNvPr>
              <p:cNvSpPr/>
              <p:nvPr/>
            </p:nvSpPr>
            <p:spPr>
              <a:xfrm rot="765500">
                <a:off x="6009480" y="1962492"/>
                <a:ext cx="1145964" cy="724751"/>
              </a:xfrm>
              <a:prstGeom prst="ellipse">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31">
              <a:extLst>
                <a:ext uri="{FF2B5EF4-FFF2-40B4-BE49-F238E27FC236}">
                  <a16:creationId xmlns:a16="http://schemas.microsoft.com/office/drawing/2014/main" id="{9DAD1E7C-89AD-58A8-16F8-4B4400AB238F}"/>
                </a:ext>
              </a:extLst>
            </p:cNvPr>
            <p:cNvGrpSpPr/>
            <p:nvPr/>
          </p:nvGrpSpPr>
          <p:grpSpPr>
            <a:xfrm rot="1783202">
              <a:off x="1100628" y="1645082"/>
              <a:ext cx="591330" cy="546930"/>
              <a:chOff x="4724400" y="2590800"/>
              <a:chExt cx="1447800" cy="1066800"/>
            </a:xfrm>
          </p:grpSpPr>
          <p:sp>
            <p:nvSpPr>
              <p:cNvPr id="114" name="Heart 113">
                <a:extLst>
                  <a:ext uri="{FF2B5EF4-FFF2-40B4-BE49-F238E27FC236}">
                    <a16:creationId xmlns:a16="http://schemas.microsoft.com/office/drawing/2014/main" id="{235326E0-9B22-090B-93CF-245E14D00473}"/>
                  </a:ext>
                </a:extLst>
              </p:cNvPr>
              <p:cNvSpPr/>
              <p:nvPr/>
            </p:nvSpPr>
            <p:spPr>
              <a:xfrm rot="16200000">
                <a:off x="4572000" y="2743200"/>
                <a:ext cx="1066800" cy="762000"/>
              </a:xfrm>
              <a:prstGeom prst="hear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eart 114">
                <a:extLst>
                  <a:ext uri="{FF2B5EF4-FFF2-40B4-BE49-F238E27FC236}">
                    <a16:creationId xmlns:a16="http://schemas.microsoft.com/office/drawing/2014/main" id="{4DA0D947-6957-0CDF-4C4D-88B97681A562}"/>
                  </a:ext>
                </a:extLst>
              </p:cNvPr>
              <p:cNvSpPr/>
              <p:nvPr/>
            </p:nvSpPr>
            <p:spPr>
              <a:xfrm rot="5400000">
                <a:off x="5257800" y="2743200"/>
                <a:ext cx="1066800" cy="762000"/>
              </a:xfrm>
              <a:prstGeom prst="hear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F70A7DCA-C3FA-C11E-8EE3-57C122BF488C}"/>
                  </a:ext>
                </a:extLst>
              </p:cNvPr>
              <p:cNvSpPr/>
              <p:nvPr/>
            </p:nvSpPr>
            <p:spPr>
              <a:xfrm>
                <a:off x="5334000" y="2895600"/>
                <a:ext cx="228600" cy="381000"/>
              </a:xfrm>
              <a:prstGeom prst="ellips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32">
              <a:extLst>
                <a:ext uri="{FF2B5EF4-FFF2-40B4-BE49-F238E27FC236}">
                  <a16:creationId xmlns:a16="http://schemas.microsoft.com/office/drawing/2014/main" id="{E9BB5E74-4E40-15D7-368C-A42E29A2F7B4}"/>
                </a:ext>
              </a:extLst>
            </p:cNvPr>
            <p:cNvGrpSpPr/>
            <p:nvPr/>
          </p:nvGrpSpPr>
          <p:grpSpPr>
            <a:xfrm rot="19024806">
              <a:off x="2157453" y="1601057"/>
              <a:ext cx="591330" cy="546930"/>
              <a:chOff x="4724400" y="2590800"/>
              <a:chExt cx="1447800" cy="1066800"/>
            </a:xfrm>
          </p:grpSpPr>
          <p:sp>
            <p:nvSpPr>
              <p:cNvPr id="111" name="Heart 110">
                <a:extLst>
                  <a:ext uri="{FF2B5EF4-FFF2-40B4-BE49-F238E27FC236}">
                    <a16:creationId xmlns:a16="http://schemas.microsoft.com/office/drawing/2014/main" id="{6DEC574F-6598-4B4B-B5BA-B32010702A43}"/>
                  </a:ext>
                </a:extLst>
              </p:cNvPr>
              <p:cNvSpPr/>
              <p:nvPr/>
            </p:nvSpPr>
            <p:spPr>
              <a:xfrm rot="16200000">
                <a:off x="4572000" y="2743200"/>
                <a:ext cx="1066800" cy="762000"/>
              </a:xfrm>
              <a:prstGeom prst="hear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eart 111">
                <a:extLst>
                  <a:ext uri="{FF2B5EF4-FFF2-40B4-BE49-F238E27FC236}">
                    <a16:creationId xmlns:a16="http://schemas.microsoft.com/office/drawing/2014/main" id="{62BE45E0-C35E-9D9C-9FF7-425E22983846}"/>
                  </a:ext>
                </a:extLst>
              </p:cNvPr>
              <p:cNvSpPr/>
              <p:nvPr/>
            </p:nvSpPr>
            <p:spPr>
              <a:xfrm rot="5400000">
                <a:off x="5257800" y="2743200"/>
                <a:ext cx="1066800" cy="762000"/>
              </a:xfrm>
              <a:prstGeom prst="hear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43BB1D71-7A84-85B7-702C-8697454B4660}"/>
                  </a:ext>
                </a:extLst>
              </p:cNvPr>
              <p:cNvSpPr/>
              <p:nvPr/>
            </p:nvSpPr>
            <p:spPr>
              <a:xfrm>
                <a:off x="5334000" y="2895600"/>
                <a:ext cx="228600" cy="381000"/>
              </a:xfrm>
              <a:prstGeom prst="ellips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49">
              <a:extLst>
                <a:ext uri="{FF2B5EF4-FFF2-40B4-BE49-F238E27FC236}">
                  <a16:creationId xmlns:a16="http://schemas.microsoft.com/office/drawing/2014/main" id="{AF7A52C9-0618-3FB6-904E-384FF5FF2C0D}"/>
                </a:ext>
              </a:extLst>
            </p:cNvPr>
            <p:cNvGrpSpPr/>
            <p:nvPr/>
          </p:nvGrpSpPr>
          <p:grpSpPr>
            <a:xfrm>
              <a:off x="1557939" y="3134900"/>
              <a:ext cx="745721" cy="500511"/>
              <a:chOff x="4038600" y="3352800"/>
              <a:chExt cx="1371600" cy="838200"/>
            </a:xfrm>
          </p:grpSpPr>
          <p:sp>
            <p:nvSpPr>
              <p:cNvPr id="108" name="Heart 107">
                <a:extLst>
                  <a:ext uri="{FF2B5EF4-FFF2-40B4-BE49-F238E27FC236}">
                    <a16:creationId xmlns:a16="http://schemas.microsoft.com/office/drawing/2014/main" id="{67EBECA7-71E1-C418-DF76-F466E2D28FCC}"/>
                  </a:ext>
                </a:extLst>
              </p:cNvPr>
              <p:cNvSpPr/>
              <p:nvPr/>
            </p:nvSpPr>
            <p:spPr>
              <a:xfrm>
                <a:off x="4343400" y="3352800"/>
                <a:ext cx="838200" cy="762000"/>
              </a:xfrm>
              <a:prstGeom prst="heart">
                <a:avLst/>
              </a:prstGeom>
              <a:solidFill>
                <a:srgbClr val="D50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art 108">
                <a:extLst>
                  <a:ext uri="{FF2B5EF4-FFF2-40B4-BE49-F238E27FC236}">
                    <a16:creationId xmlns:a16="http://schemas.microsoft.com/office/drawing/2014/main" id="{37DD3CEC-2090-534C-0924-0EAA77DBB4CD}"/>
                  </a:ext>
                </a:extLst>
              </p:cNvPr>
              <p:cNvSpPr/>
              <p:nvPr/>
            </p:nvSpPr>
            <p:spPr>
              <a:xfrm>
                <a:off x="4876800" y="3733800"/>
                <a:ext cx="533400" cy="457200"/>
              </a:xfrm>
              <a:prstGeom prst="hear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art 15">
                <a:extLst>
                  <a:ext uri="{FF2B5EF4-FFF2-40B4-BE49-F238E27FC236}">
                    <a16:creationId xmlns:a16="http://schemas.microsoft.com/office/drawing/2014/main" id="{7F3D8B52-3318-17C4-EDAD-68D1FE81FA24}"/>
                  </a:ext>
                </a:extLst>
              </p:cNvPr>
              <p:cNvSpPr/>
              <p:nvPr/>
            </p:nvSpPr>
            <p:spPr>
              <a:xfrm>
                <a:off x="4038600" y="3505200"/>
                <a:ext cx="533400" cy="457200"/>
              </a:xfrm>
              <a:prstGeom prst="heart">
                <a:avLst/>
              </a:prstGeom>
              <a:solidFill>
                <a:srgbClr val="F73BC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32">
              <a:extLst>
                <a:ext uri="{FF2B5EF4-FFF2-40B4-BE49-F238E27FC236}">
                  <a16:creationId xmlns:a16="http://schemas.microsoft.com/office/drawing/2014/main" id="{6D6FC302-CFC0-9E30-0312-9A7F9EF1F5F8}"/>
                </a:ext>
              </a:extLst>
            </p:cNvPr>
            <p:cNvGrpSpPr/>
            <p:nvPr/>
          </p:nvGrpSpPr>
          <p:grpSpPr>
            <a:xfrm>
              <a:off x="1576392" y="2056934"/>
              <a:ext cx="722522" cy="375710"/>
              <a:chOff x="4267200" y="4343400"/>
              <a:chExt cx="3352800" cy="990600"/>
            </a:xfrm>
          </p:grpSpPr>
          <p:sp>
            <p:nvSpPr>
              <p:cNvPr id="105" name="Oval 104">
                <a:extLst>
                  <a:ext uri="{FF2B5EF4-FFF2-40B4-BE49-F238E27FC236}">
                    <a16:creationId xmlns:a16="http://schemas.microsoft.com/office/drawing/2014/main" id="{63F943C2-40D3-3A31-E9B4-294FE4A64CF0}"/>
                  </a:ext>
                </a:extLst>
              </p:cNvPr>
              <p:cNvSpPr/>
              <p:nvPr/>
            </p:nvSpPr>
            <p:spPr>
              <a:xfrm>
                <a:off x="42672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5B30A55F-52DD-BBA4-DC14-1028A0B69E32}"/>
                  </a:ext>
                </a:extLst>
              </p:cNvPr>
              <p:cNvSpPr/>
              <p:nvPr/>
            </p:nvSpPr>
            <p:spPr>
              <a:xfrm>
                <a:off x="60960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Block Arc 106">
                <a:extLst>
                  <a:ext uri="{FF2B5EF4-FFF2-40B4-BE49-F238E27FC236}">
                    <a16:creationId xmlns:a16="http://schemas.microsoft.com/office/drawing/2014/main" id="{5CA71970-2261-BDE2-0637-95D75624E469}"/>
                  </a:ext>
                </a:extLst>
              </p:cNvPr>
              <p:cNvSpPr/>
              <p:nvPr/>
            </p:nvSpPr>
            <p:spPr>
              <a:xfrm>
                <a:off x="5715000" y="4572000"/>
                <a:ext cx="457200" cy="1524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cxnSp>
        <p:nvCxnSpPr>
          <p:cNvPr id="88" name="Straight Connector 87"/>
          <p:cNvCxnSpPr/>
          <p:nvPr/>
        </p:nvCxnSpPr>
        <p:spPr>
          <a:xfrm>
            <a:off x="570803" y="1410242"/>
            <a:ext cx="112644" cy="150377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Oval 88"/>
          <p:cNvSpPr/>
          <p:nvPr/>
        </p:nvSpPr>
        <p:spPr>
          <a:xfrm>
            <a:off x="530433" y="1726542"/>
            <a:ext cx="118556" cy="1823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06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p:cTn id="1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3" dur="500"/>
                                        <p:tgtEl>
                                          <p:spTgt spid="4">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8B6417">
                  <a:shade val="30000"/>
                  <a:satMod val="115000"/>
                </a:srgbClr>
              </a:gs>
              <a:gs pos="50000">
                <a:srgbClr val="8B6417">
                  <a:shade val="67500"/>
                  <a:satMod val="115000"/>
                </a:srgbClr>
              </a:gs>
              <a:gs pos="100000">
                <a:srgbClr val="8B6417">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3BA70B-84B7-3AB6-0D1B-7F426A4C1242}"/>
              </a:ext>
            </a:extLst>
          </p:cNvPr>
          <p:cNvSpPr txBox="1"/>
          <p:nvPr/>
        </p:nvSpPr>
        <p:spPr>
          <a:xfrm>
            <a:off x="331177" y="1166842"/>
            <a:ext cx="8250115" cy="4524315"/>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How can our testimonies of Jesus Christ be strengthened as we withstand opposition or trials of faith?</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What do we learn about the attributes of Jesus Christ from His interactions with the man born blind?</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How did the Savior help the blind man’s testimony grow?</a:t>
            </a:r>
          </a:p>
          <a:p>
            <a:pPr algn="l" fontAlgn="base"/>
            <a:endParaRPr lang="en-US" sz="2400" dirty="0">
              <a:solidFill>
                <a:schemeClr val="bg1"/>
              </a:solidFill>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How does He help us strengthen our testimonies?</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How can what you learned about the Savior in this account help you in facing opposition now or in the future?</a:t>
            </a:r>
          </a:p>
        </p:txBody>
      </p:sp>
      <p:pic>
        <p:nvPicPr>
          <p:cNvPr id="4" name="Picture 2" descr="http://www.uni.edu/becker/anImated%20question%20mark%20.gif">
            <a:extLst>
              <a:ext uri="{FF2B5EF4-FFF2-40B4-BE49-F238E27FC236}">
                <a16:creationId xmlns:a16="http://schemas.microsoft.com/office/drawing/2014/main" id="{20BD3F2F-8C6D-9F67-FF7B-A4DFC93A944A}"/>
              </a:ext>
            </a:extLst>
          </p:cNvPr>
          <p:cNvPicPr>
            <a:picLocks noChangeAspect="1" noChangeArrowheads="1" noCrop="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10615" y="1090981"/>
            <a:ext cx="2389724" cy="4056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95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277C33-C180-42EB-C891-C0B6F5E8F858}"/>
              </a:ext>
            </a:extLst>
          </p:cNvPr>
          <p:cNvSpPr/>
          <p:nvPr/>
        </p:nvSpPr>
        <p:spPr>
          <a:xfrm>
            <a:off x="0" y="0"/>
            <a:ext cx="12192000" cy="6858000"/>
          </a:xfrm>
          <a:prstGeom prst="rect">
            <a:avLst/>
          </a:prstGeom>
          <a:gradFill flip="none" rotWithShape="1">
            <a:gsLst>
              <a:gs pos="0">
                <a:srgbClr val="8B6417">
                  <a:shade val="30000"/>
                  <a:satMod val="115000"/>
                </a:srgbClr>
              </a:gs>
              <a:gs pos="50000">
                <a:srgbClr val="8B6417">
                  <a:shade val="67500"/>
                  <a:satMod val="115000"/>
                </a:srgbClr>
              </a:gs>
              <a:gs pos="100000">
                <a:srgbClr val="8B6417">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D1A792C-3182-3663-F263-25177F72BD86}"/>
              </a:ext>
            </a:extLst>
          </p:cNvPr>
          <p:cNvPicPr>
            <a:picLocks noChangeAspect="1"/>
          </p:cNvPicPr>
          <p:nvPr/>
        </p:nvPicPr>
        <p:blipFill rotWithShape="1">
          <a:blip r:embed="rId2"/>
          <a:srcRect l="15592" t="-600" r="7035"/>
          <a:stretch/>
        </p:blipFill>
        <p:spPr>
          <a:xfrm>
            <a:off x="5907854" y="1719291"/>
            <a:ext cx="5933030" cy="3419418"/>
          </a:xfrm>
          <a:prstGeom prst="rect">
            <a:avLst/>
          </a:prstGeom>
        </p:spPr>
      </p:pic>
      <p:sp>
        <p:nvSpPr>
          <p:cNvPr id="3" name="TextBox 2">
            <a:extLst>
              <a:ext uri="{FF2B5EF4-FFF2-40B4-BE49-F238E27FC236}">
                <a16:creationId xmlns:a16="http://schemas.microsoft.com/office/drawing/2014/main" id="{6923B51B-CE99-0A8E-DCE8-FA3D39541980}"/>
              </a:ext>
            </a:extLst>
          </p:cNvPr>
          <p:cNvSpPr txBox="1"/>
          <p:nvPr/>
        </p:nvSpPr>
        <p:spPr>
          <a:xfrm>
            <a:off x="2741691" y="0"/>
            <a:ext cx="6708618" cy="769441"/>
          </a:xfrm>
          <a:prstGeom prst="rect">
            <a:avLst/>
          </a:prstGeom>
          <a:noFill/>
        </p:spPr>
        <p:txBody>
          <a:bodyPr wrap="square" rtlCol="0">
            <a:spAutoFit/>
          </a:bodyPr>
          <a:lstStyle/>
          <a:p>
            <a:pPr algn="ctr"/>
            <a:r>
              <a:rPr lang="en-US" sz="4400" dirty="0">
                <a:solidFill>
                  <a:schemeClr val="bg1"/>
                </a:solidFill>
                <a:latin typeface="Arial Black" pitchFamily="34" charset="0"/>
              </a:rPr>
              <a:t>Being Cast Out</a:t>
            </a:r>
          </a:p>
        </p:txBody>
      </p:sp>
      <p:sp>
        <p:nvSpPr>
          <p:cNvPr id="5" name="TextBox 4">
            <a:extLst>
              <a:ext uri="{FF2B5EF4-FFF2-40B4-BE49-F238E27FC236}">
                <a16:creationId xmlns:a16="http://schemas.microsoft.com/office/drawing/2014/main" id="{661CD24B-6112-3710-1E70-18AF655E6999}"/>
              </a:ext>
            </a:extLst>
          </p:cNvPr>
          <p:cNvSpPr txBox="1"/>
          <p:nvPr/>
        </p:nvSpPr>
        <p:spPr>
          <a:xfrm>
            <a:off x="196692" y="769441"/>
            <a:ext cx="5360046" cy="6001643"/>
          </a:xfrm>
          <a:prstGeom prst="rect">
            <a:avLst/>
          </a:prstGeom>
          <a:solidFill>
            <a:schemeClr val="accent4">
              <a:lumMod val="20000"/>
              <a:lumOff val="80000"/>
            </a:schemeClr>
          </a:solidFill>
        </p:spPr>
        <p:txBody>
          <a:bodyPr wrap="square">
            <a:spAutoFit/>
          </a:bodyPr>
          <a:lstStyle/>
          <a:p>
            <a:r>
              <a:rPr lang="en-US" sz="2400" b="0" i="0" dirty="0">
                <a:effectLst/>
              </a:rPr>
              <a:t>“Synagogues served as the religious and social center for many Jewish communities. Synagogues offered access to spiritual instruction and worship, as well as educational and social opportunities. Because the synagogue was so integral to Jewish society, to be cast out of the synagogue … meant more than being excommunicated and losing fellowship with the religious community. It meant banishment from cultural and social affairs as well. This threat was apparently severe enough to keep the parents of the man born blind from getting too involved in the investigation of this miracle” </a:t>
            </a:r>
            <a:r>
              <a:rPr lang="en-US" sz="2400" b="0" dirty="0">
                <a:effectLst/>
              </a:rPr>
              <a:t>(10)</a:t>
            </a:r>
            <a:endParaRPr lang="en-US" sz="2400" dirty="0"/>
          </a:p>
        </p:txBody>
      </p:sp>
    </p:spTree>
    <p:extLst>
      <p:ext uri="{BB962C8B-B14F-4D97-AF65-F5344CB8AC3E}">
        <p14:creationId xmlns:p14="http://schemas.microsoft.com/office/powerpoint/2010/main" val="42770117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8B6417">
                  <a:shade val="30000"/>
                  <a:satMod val="115000"/>
                </a:srgbClr>
              </a:gs>
              <a:gs pos="50000">
                <a:srgbClr val="8B6417">
                  <a:shade val="67500"/>
                  <a:satMod val="115000"/>
                </a:srgbClr>
              </a:gs>
              <a:gs pos="100000">
                <a:srgbClr val="8B6417">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741691" y="0"/>
            <a:ext cx="6708618" cy="769441"/>
          </a:xfrm>
          <a:prstGeom prst="rect">
            <a:avLst/>
          </a:prstGeom>
          <a:noFill/>
        </p:spPr>
        <p:txBody>
          <a:bodyPr wrap="square" rtlCol="0">
            <a:spAutoFit/>
          </a:bodyPr>
          <a:lstStyle/>
          <a:p>
            <a:pPr algn="ctr"/>
            <a:r>
              <a:rPr lang="en-US" sz="4400" dirty="0">
                <a:solidFill>
                  <a:schemeClr val="bg1"/>
                </a:solidFill>
                <a:latin typeface="Arial Black" pitchFamily="34" charset="0"/>
              </a:rPr>
              <a:t>Pool of Siloam</a:t>
            </a:r>
          </a:p>
        </p:txBody>
      </p:sp>
      <p:sp>
        <p:nvSpPr>
          <p:cNvPr id="5" name="Rectangle 4"/>
          <p:cNvSpPr/>
          <p:nvPr/>
        </p:nvSpPr>
        <p:spPr>
          <a:xfrm>
            <a:off x="399649" y="961675"/>
            <a:ext cx="6708617" cy="1200329"/>
          </a:xfrm>
          <a:prstGeom prst="rect">
            <a:avLst/>
          </a:prstGeom>
        </p:spPr>
        <p:txBody>
          <a:bodyPr wrap="square">
            <a:spAutoFit/>
          </a:bodyPr>
          <a:lstStyle/>
          <a:p>
            <a:r>
              <a:rPr lang="en-US" sz="2400" dirty="0">
                <a:solidFill>
                  <a:schemeClr val="bg1"/>
                </a:solidFill>
                <a:latin typeface="Abadi" panose="020B0604020104020204" pitchFamily="34" charset="0"/>
              </a:rPr>
              <a:t>When the Savior saw the man who had been blind from birth, He anointed the man’s eyes with clay and told him to wash in the pool of Siloam.</a:t>
            </a:r>
            <a:endParaRPr lang="en-US" sz="2400" dirty="0">
              <a:solidFill>
                <a:schemeClr val="bg1"/>
              </a:solidFill>
            </a:endParaRPr>
          </a:p>
        </p:txBody>
      </p:sp>
      <p:grpSp>
        <p:nvGrpSpPr>
          <p:cNvPr id="6" name="Group 5"/>
          <p:cNvGrpSpPr/>
          <p:nvPr/>
        </p:nvGrpSpPr>
        <p:grpSpPr>
          <a:xfrm>
            <a:off x="1758453" y="2514087"/>
            <a:ext cx="4211783" cy="3438593"/>
            <a:chOff x="3560617" y="1863003"/>
            <a:chExt cx="4211783" cy="3438593"/>
          </a:xfrm>
        </p:grpSpPr>
        <p:pic>
          <p:nvPicPr>
            <p:cNvPr id="2050" name="Picture 2" descr="Image result for yongsung kim healing blind man"/>
            <p:cNvPicPr>
              <a:picLocks noChangeAspect="1" noChangeArrowheads="1"/>
            </p:cNvPicPr>
            <p:nvPr/>
          </p:nvPicPr>
          <p:blipFill rotWithShape="1">
            <a:blip r:embed="rId2">
              <a:extLst>
                <a:ext uri="{28A0092B-C50C-407E-A947-70E740481C1C}">
                  <a14:useLocalDpi xmlns:a14="http://schemas.microsoft.com/office/drawing/2010/main" val="0"/>
                </a:ext>
              </a:extLst>
            </a:blip>
            <a:srcRect r="1119" b="8857"/>
            <a:stretch/>
          </p:blipFill>
          <p:spPr bwMode="auto">
            <a:xfrm>
              <a:off x="3560617" y="1863003"/>
              <a:ext cx="4211783" cy="320776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560617" y="5070764"/>
              <a:ext cx="1624446" cy="230832"/>
            </a:xfrm>
            <a:prstGeom prst="rect">
              <a:avLst/>
            </a:prstGeom>
          </p:spPr>
          <p:txBody>
            <a:bodyPr wrap="square">
              <a:spAutoFit/>
            </a:bodyPr>
            <a:lstStyle/>
            <a:p>
              <a:r>
                <a:rPr lang="en-US" sz="900" dirty="0" err="1">
                  <a:solidFill>
                    <a:schemeClr val="bg1"/>
                  </a:solidFill>
                  <a:latin typeface="Abadi" panose="020B0604020104020204" pitchFamily="34" charset="0"/>
                </a:rPr>
                <a:t>Yongsung</a:t>
              </a:r>
              <a:r>
                <a:rPr lang="en-US" sz="900" dirty="0">
                  <a:solidFill>
                    <a:schemeClr val="bg1"/>
                  </a:solidFill>
                  <a:latin typeface="Abadi" panose="020B0604020104020204" pitchFamily="34" charset="0"/>
                </a:rPr>
                <a:t> Kim</a:t>
              </a:r>
              <a:endParaRPr lang="en-US" sz="900" dirty="0">
                <a:solidFill>
                  <a:schemeClr val="bg1"/>
                </a:solidFill>
              </a:endParaRPr>
            </a:p>
          </p:txBody>
        </p:sp>
      </p:grpSp>
      <p:pic>
        <p:nvPicPr>
          <p:cNvPr id="2052" name="Picture 4" descr="Image result for pool of siloam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1927" y="557945"/>
            <a:ext cx="2067690" cy="26879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ool of siloam ma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438" r="40090"/>
          <a:stretch/>
        </p:blipFill>
        <p:spPr bwMode="auto">
          <a:xfrm>
            <a:off x="7240324" y="3554569"/>
            <a:ext cx="2815632" cy="275607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2741691" y="6119336"/>
            <a:ext cx="6096000" cy="369332"/>
          </a:xfrm>
          <a:prstGeom prst="rect">
            <a:avLst/>
          </a:prstGeom>
        </p:spPr>
        <p:txBody>
          <a:bodyPr>
            <a:spAutoFit/>
          </a:bodyPr>
          <a:lstStyle/>
          <a:p>
            <a:r>
              <a:rPr lang="en-US" dirty="0">
                <a:solidFill>
                  <a:schemeClr val="bg1"/>
                </a:solidFill>
                <a:latin typeface="Abadi" panose="020B0604020104020204" pitchFamily="34" charset="0"/>
              </a:rPr>
              <a:t>He is instantly healed.</a:t>
            </a:r>
            <a:endParaRPr lang="en-US" dirty="0">
              <a:solidFill>
                <a:schemeClr val="bg1"/>
              </a:solidFill>
            </a:endParaRPr>
          </a:p>
        </p:txBody>
      </p:sp>
      <p:sp>
        <p:nvSpPr>
          <p:cNvPr id="11" name="Rectangle 10"/>
          <p:cNvSpPr/>
          <p:nvPr/>
        </p:nvSpPr>
        <p:spPr>
          <a:xfrm>
            <a:off x="63784" y="6488668"/>
            <a:ext cx="6096000" cy="369332"/>
          </a:xfrm>
          <a:prstGeom prst="rect">
            <a:avLst/>
          </a:prstGeom>
        </p:spPr>
        <p:txBody>
          <a:bodyPr>
            <a:spAutoFit/>
          </a:bodyPr>
          <a:lstStyle/>
          <a:p>
            <a:r>
              <a:rPr lang="en-US" dirty="0">
                <a:solidFill>
                  <a:schemeClr val="bg1"/>
                </a:solidFill>
                <a:latin typeface="Abadi" panose="020B0604020104020204" pitchFamily="34" charset="0"/>
              </a:rPr>
              <a:t>John 9:5-7</a:t>
            </a:r>
            <a:endParaRPr lang="en-US" dirty="0">
              <a:solidFill>
                <a:schemeClr val="bg1"/>
              </a:solidFill>
            </a:endParaRPr>
          </a:p>
        </p:txBody>
      </p:sp>
    </p:spTree>
    <p:extLst>
      <p:ext uri="{BB962C8B-B14F-4D97-AF65-F5344CB8AC3E}">
        <p14:creationId xmlns:p14="http://schemas.microsoft.com/office/powerpoint/2010/main" val="311826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8B6417">
                  <a:shade val="30000"/>
                  <a:satMod val="115000"/>
                </a:srgbClr>
              </a:gs>
              <a:gs pos="50000">
                <a:srgbClr val="8B6417">
                  <a:shade val="67500"/>
                  <a:satMod val="115000"/>
                </a:srgbClr>
              </a:gs>
              <a:gs pos="100000">
                <a:srgbClr val="8B6417">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741691" y="0"/>
            <a:ext cx="6708618" cy="769441"/>
          </a:xfrm>
          <a:prstGeom prst="rect">
            <a:avLst/>
          </a:prstGeom>
          <a:noFill/>
        </p:spPr>
        <p:txBody>
          <a:bodyPr wrap="square" rtlCol="0">
            <a:spAutoFit/>
          </a:bodyPr>
          <a:lstStyle/>
          <a:p>
            <a:pPr algn="ctr"/>
            <a:r>
              <a:rPr lang="en-US" sz="4400" dirty="0">
                <a:solidFill>
                  <a:schemeClr val="bg1"/>
                </a:solidFill>
                <a:latin typeface="Arial Black" pitchFamily="34" charset="0"/>
              </a:rPr>
              <a:t>Spittle</a:t>
            </a:r>
          </a:p>
        </p:txBody>
      </p:sp>
      <p:sp>
        <p:nvSpPr>
          <p:cNvPr id="5" name="Rectangle 4"/>
          <p:cNvSpPr/>
          <p:nvPr/>
        </p:nvSpPr>
        <p:spPr>
          <a:xfrm>
            <a:off x="2741691" y="3033138"/>
            <a:ext cx="9144000" cy="3785652"/>
          </a:xfrm>
          <a:prstGeom prst="rect">
            <a:avLst/>
          </a:prstGeom>
        </p:spPr>
        <p:txBody>
          <a:bodyPr wrap="square">
            <a:spAutoFit/>
          </a:bodyPr>
          <a:lstStyle/>
          <a:p>
            <a:pPr fontAlgn="base"/>
            <a:r>
              <a:rPr lang="en-US" dirty="0">
                <a:solidFill>
                  <a:schemeClr val="bg1"/>
                </a:solidFill>
              </a:rPr>
              <a:t>"But here the Master disregarded all our rules of sanitation and prescribed spittle, germ-ridden clay, and impure water...</a:t>
            </a:r>
          </a:p>
          <a:p>
            <a:pPr fontAlgn="base"/>
            <a:endParaRPr lang="en-US" dirty="0">
              <a:solidFill>
                <a:schemeClr val="bg1"/>
              </a:solidFill>
            </a:endParaRPr>
          </a:p>
          <a:p>
            <a:pPr fontAlgn="base"/>
            <a:r>
              <a:rPr lang="en-US" dirty="0">
                <a:solidFill>
                  <a:schemeClr val="bg1"/>
                </a:solidFill>
              </a:rPr>
              <a:t>The miracle was conceived in the womb of faith and born and matured in the act of obedience.</a:t>
            </a:r>
          </a:p>
          <a:p>
            <a:pPr fontAlgn="base"/>
            <a:r>
              <a:rPr lang="en-US" dirty="0">
                <a:solidFill>
                  <a:schemeClr val="bg1"/>
                </a:solidFill>
              </a:rPr>
              <a:t>"Had the command involved oil instead of spittle, herbs instead of clay, and waters of a pure bubbling spring instead of filthy Siloam, the result would have been the same. But some would have said that oil and herbs and pure water had healed the eyes, but even the untrained must know that these could not cure one. </a:t>
            </a:r>
          </a:p>
          <a:p>
            <a:pPr fontAlgn="base"/>
            <a:endParaRPr lang="en-US" dirty="0">
              <a:solidFill>
                <a:schemeClr val="bg1"/>
              </a:solidFill>
            </a:endParaRPr>
          </a:p>
          <a:p>
            <a:pPr fontAlgn="base"/>
            <a:r>
              <a:rPr lang="en-US" sz="2400" dirty="0">
                <a:solidFill>
                  <a:schemeClr val="bg1"/>
                </a:solidFill>
              </a:rPr>
              <a:t>The unparalleled miracle was positively the result of faith obedience.</a:t>
            </a:r>
          </a:p>
          <a:p>
            <a:pPr fontAlgn="base"/>
            <a:endParaRPr lang="en-US" dirty="0">
              <a:solidFill>
                <a:schemeClr val="bg1"/>
              </a:solidFill>
            </a:endParaRPr>
          </a:p>
          <a:p>
            <a:pPr fontAlgn="base"/>
            <a:r>
              <a:rPr lang="en-US" dirty="0">
                <a:solidFill>
                  <a:schemeClr val="bg1"/>
                </a:solidFill>
              </a:rPr>
              <a:t>"Though there is no compulsion, the spiritual laws of today must also be obeyed if blessings are to be realized.“ </a:t>
            </a:r>
          </a:p>
        </p:txBody>
      </p:sp>
      <p:sp>
        <p:nvSpPr>
          <p:cNvPr id="11" name="Rectangle 10"/>
          <p:cNvSpPr/>
          <p:nvPr/>
        </p:nvSpPr>
        <p:spPr>
          <a:xfrm>
            <a:off x="63784" y="6488668"/>
            <a:ext cx="6096000" cy="369332"/>
          </a:xfrm>
          <a:prstGeom prst="rect">
            <a:avLst/>
          </a:prstGeom>
        </p:spPr>
        <p:txBody>
          <a:bodyPr>
            <a:spAutoFit/>
          </a:bodyPr>
          <a:lstStyle/>
          <a:p>
            <a:r>
              <a:rPr lang="en-US" dirty="0">
                <a:solidFill>
                  <a:schemeClr val="bg1"/>
                </a:solidFill>
                <a:latin typeface="Abadi" panose="020B0604020104020204" pitchFamily="34" charset="0"/>
              </a:rPr>
              <a:t>John 9:5-7</a:t>
            </a:r>
            <a:endParaRPr lang="en-US" dirty="0">
              <a:solidFill>
                <a:schemeClr val="bg1"/>
              </a:solidFill>
            </a:endParaRPr>
          </a:p>
        </p:txBody>
      </p:sp>
      <p:sp>
        <p:nvSpPr>
          <p:cNvPr id="2" name="Rectangle 1"/>
          <p:cNvSpPr/>
          <p:nvPr/>
        </p:nvSpPr>
        <p:spPr>
          <a:xfrm>
            <a:off x="161012" y="870271"/>
            <a:ext cx="6096000" cy="2031325"/>
          </a:xfrm>
          <a:prstGeom prst="rect">
            <a:avLst/>
          </a:prstGeom>
        </p:spPr>
        <p:txBody>
          <a:bodyPr>
            <a:spAutoFit/>
          </a:bodyPr>
          <a:lstStyle/>
          <a:p>
            <a:pPr fontAlgn="base"/>
            <a:r>
              <a:rPr lang="en-US" dirty="0">
                <a:solidFill>
                  <a:schemeClr val="bg1"/>
                </a:solidFill>
              </a:rPr>
              <a:t>"Strange-we provide pure, sterile tissue for spittle and forbid expectorating even on sidewalks.</a:t>
            </a:r>
          </a:p>
          <a:p>
            <a:pPr fontAlgn="base"/>
            <a:r>
              <a:rPr lang="en-US" dirty="0">
                <a:solidFill>
                  <a:schemeClr val="bg1"/>
                </a:solidFill>
              </a:rPr>
              <a:t>"We bathe with soap, scrub with disinfectants, and scald dishes, pots, and pans with boiling water to kill the germs from the filth of clay.</a:t>
            </a:r>
          </a:p>
          <a:p>
            <a:pPr fontAlgn="base"/>
            <a:r>
              <a:rPr lang="en-US" dirty="0">
                <a:solidFill>
                  <a:schemeClr val="bg1"/>
                </a:solidFill>
              </a:rPr>
              <a:t>"We use for culinary purposes and especially in hospitals and sickrooms only water purified by chemical processes.</a:t>
            </a:r>
          </a:p>
        </p:txBody>
      </p:sp>
      <p:sp>
        <p:nvSpPr>
          <p:cNvPr id="3" name="TextBox 2"/>
          <p:cNvSpPr txBox="1"/>
          <p:nvPr/>
        </p:nvSpPr>
        <p:spPr>
          <a:xfrm>
            <a:off x="11369144" y="6457951"/>
            <a:ext cx="669701" cy="373488"/>
          </a:xfrm>
          <a:prstGeom prst="rect">
            <a:avLst/>
          </a:prstGeom>
          <a:noFill/>
        </p:spPr>
        <p:txBody>
          <a:bodyPr wrap="square" rtlCol="0">
            <a:spAutoFit/>
          </a:bodyPr>
          <a:lstStyle/>
          <a:p>
            <a:pPr algn="r"/>
            <a:r>
              <a:rPr lang="en-US" dirty="0">
                <a:solidFill>
                  <a:schemeClr val="bg1"/>
                </a:solidFill>
              </a:rPr>
              <a:t>(5)</a:t>
            </a:r>
          </a:p>
        </p:txBody>
      </p:sp>
      <p:pic>
        <p:nvPicPr>
          <p:cNvPr id="6146" name="Picture 2" descr="Image result for mother cleans with sp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832" y="827519"/>
            <a:ext cx="3836876" cy="21006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65" y="3725876"/>
            <a:ext cx="1460346" cy="1938512"/>
          </a:xfrm>
          <a:prstGeom prst="rect">
            <a:avLst/>
          </a:prstGeom>
        </p:spPr>
      </p:pic>
    </p:spTree>
    <p:extLst>
      <p:ext uri="{BB962C8B-B14F-4D97-AF65-F5344CB8AC3E}">
        <p14:creationId xmlns:p14="http://schemas.microsoft.com/office/powerpoint/2010/main" val="67936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3" name="Rectangle 42"/>
          <p:cNvSpPr/>
          <p:nvPr/>
        </p:nvSpPr>
        <p:spPr>
          <a:xfrm>
            <a:off x="2110257" y="4061235"/>
            <a:ext cx="2257349" cy="2062103"/>
          </a:xfrm>
          <a:prstGeom prst="rect">
            <a:avLst/>
          </a:prstGeom>
        </p:spPr>
        <p:txBody>
          <a:bodyPr wrap="none">
            <a:spAutoFit/>
          </a:bodyPr>
          <a:lstStyle/>
          <a:p>
            <a:pPr algn="ctr"/>
            <a:r>
              <a:rPr lang="en-US" sz="3200" b="1" i="1" dirty="0">
                <a:solidFill>
                  <a:schemeClr val="bg1"/>
                </a:solidFill>
              </a:rPr>
              <a:t>Modern day</a:t>
            </a:r>
          </a:p>
          <a:p>
            <a:pPr algn="ctr"/>
            <a:r>
              <a:rPr lang="en-US" sz="3200" b="1" i="1" dirty="0">
                <a:solidFill>
                  <a:schemeClr val="bg1"/>
                </a:solidFill>
              </a:rPr>
              <a:t>“</a:t>
            </a:r>
            <a:r>
              <a:rPr lang="en-US" sz="3200" b="1" i="1" dirty="0" err="1">
                <a:solidFill>
                  <a:schemeClr val="bg1"/>
                </a:solidFill>
              </a:rPr>
              <a:t>sekhakh</a:t>
            </a:r>
            <a:r>
              <a:rPr lang="en-US" sz="3200" b="1" i="1" dirty="0">
                <a:solidFill>
                  <a:schemeClr val="bg1"/>
                </a:solidFill>
              </a:rPr>
              <a:t>”</a:t>
            </a:r>
            <a:r>
              <a:rPr lang="en-US" sz="3200" b="1" dirty="0">
                <a:solidFill>
                  <a:schemeClr val="bg1"/>
                </a:solidFill>
              </a:rPr>
              <a:t> </a:t>
            </a:r>
          </a:p>
          <a:p>
            <a:pPr algn="ctr"/>
            <a:r>
              <a:rPr lang="en-US" sz="3200" b="1" dirty="0">
                <a:solidFill>
                  <a:schemeClr val="bg1"/>
                </a:solidFill>
              </a:rPr>
              <a:t>Or</a:t>
            </a:r>
          </a:p>
          <a:p>
            <a:pPr algn="ctr"/>
            <a:r>
              <a:rPr lang="en-US" sz="3200" b="1" dirty="0">
                <a:solidFill>
                  <a:schemeClr val="bg1"/>
                </a:solidFill>
              </a:rPr>
              <a:t> “</a:t>
            </a:r>
            <a:r>
              <a:rPr lang="en-US" sz="3200" b="1" dirty="0" err="1">
                <a:solidFill>
                  <a:schemeClr val="bg1"/>
                </a:solidFill>
                <a:latin typeface="Times New Roman"/>
              </a:rPr>
              <a:t>Sukkot</a:t>
            </a:r>
            <a:r>
              <a:rPr lang="en-US" sz="3200" b="1" dirty="0">
                <a:solidFill>
                  <a:schemeClr val="bg1"/>
                </a:solidFill>
                <a:latin typeface="Times New Roman"/>
              </a:rPr>
              <a:t>”</a:t>
            </a:r>
            <a:r>
              <a:rPr lang="en-US" sz="3200" b="1" dirty="0">
                <a:latin typeface="Times New Roman"/>
              </a:rPr>
              <a:t> </a:t>
            </a:r>
            <a:endParaRPr lang="en-US" sz="3200" dirty="0">
              <a:solidFill>
                <a:schemeClr val="bg1"/>
              </a:solidFill>
            </a:endParaRPr>
          </a:p>
        </p:txBody>
      </p:sp>
      <p:pic>
        <p:nvPicPr>
          <p:cNvPr id="32" name="Picture 4" descr="http://bible-truth.org/The%20Sekhakh2.jpg"/>
          <p:cNvPicPr>
            <a:picLocks noChangeAspect="1" noChangeArrowheads="1"/>
          </p:cNvPicPr>
          <p:nvPr/>
        </p:nvPicPr>
        <p:blipFill>
          <a:blip r:embed="rId3" cstate="print"/>
          <a:srcRect/>
          <a:stretch>
            <a:fillRect/>
          </a:stretch>
        </p:blipFill>
        <p:spPr bwMode="auto">
          <a:xfrm>
            <a:off x="1209393" y="781825"/>
            <a:ext cx="4059079" cy="3048000"/>
          </a:xfrm>
          <a:prstGeom prst="rect">
            <a:avLst/>
          </a:prstGeom>
          <a:noFill/>
        </p:spPr>
      </p:pic>
      <p:grpSp>
        <p:nvGrpSpPr>
          <p:cNvPr id="3" name="Group 32"/>
          <p:cNvGrpSpPr/>
          <p:nvPr/>
        </p:nvGrpSpPr>
        <p:grpSpPr>
          <a:xfrm rot="784575">
            <a:off x="9611505" y="360178"/>
            <a:ext cx="533400" cy="3048000"/>
            <a:chOff x="1219200" y="1828800"/>
            <a:chExt cx="533400" cy="3048000"/>
          </a:xfrm>
        </p:grpSpPr>
        <p:grpSp>
          <p:nvGrpSpPr>
            <p:cNvPr id="4" name="Group 35"/>
            <p:cNvGrpSpPr/>
            <p:nvPr/>
          </p:nvGrpSpPr>
          <p:grpSpPr>
            <a:xfrm>
              <a:off x="1219200" y="1828800"/>
              <a:ext cx="492369" cy="3048000"/>
              <a:chOff x="1286933" y="3481388"/>
              <a:chExt cx="931334" cy="2857500"/>
            </a:xfrm>
          </p:grpSpPr>
          <p:sp>
            <p:nvSpPr>
              <p:cNvPr id="39" name="Moon 38"/>
              <p:cNvSpPr/>
              <p:nvPr/>
            </p:nvSpPr>
            <p:spPr>
              <a:xfrm>
                <a:off x="1286933" y="3695700"/>
                <a:ext cx="381000" cy="2286000"/>
              </a:xfrm>
              <a:prstGeom prst="moon">
                <a:avLst>
                  <a:gd name="adj" fmla="val 87500"/>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a:off x="1600200" y="3962400"/>
                <a:ext cx="381000" cy="2286000"/>
              </a:xfrm>
              <a:prstGeom prst="moon">
                <a:avLst>
                  <a:gd name="adj" fmla="val 87500"/>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p:cNvSpPr/>
              <p:nvPr/>
            </p:nvSpPr>
            <p:spPr>
              <a:xfrm>
                <a:off x="1617134" y="3481388"/>
                <a:ext cx="381000" cy="2286000"/>
              </a:xfrm>
              <a:prstGeom prst="moon">
                <a:avLst>
                  <a:gd name="adj" fmla="val 87500"/>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p:cNvSpPr/>
              <p:nvPr/>
            </p:nvSpPr>
            <p:spPr>
              <a:xfrm>
                <a:off x="1837267" y="4052888"/>
                <a:ext cx="381000" cy="2286000"/>
              </a:xfrm>
              <a:prstGeom prst="moon">
                <a:avLst>
                  <a:gd name="adj" fmla="val 87500"/>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3"/>
            <p:cNvGrpSpPr/>
            <p:nvPr/>
          </p:nvGrpSpPr>
          <p:grpSpPr>
            <a:xfrm>
              <a:off x="1219200" y="3505200"/>
              <a:ext cx="533400" cy="381000"/>
              <a:chOff x="2971800" y="990600"/>
              <a:chExt cx="1219200" cy="685800"/>
            </a:xfrm>
          </p:grpSpPr>
          <p:sp>
            <p:nvSpPr>
              <p:cNvPr id="36" name="Rounded Rectangle 35"/>
              <p:cNvSpPr/>
              <p:nvPr/>
            </p:nvSpPr>
            <p:spPr>
              <a:xfrm>
                <a:off x="2971800" y="990600"/>
                <a:ext cx="1219200" cy="228600"/>
              </a:xfrm>
              <a:prstGeom prst="roundRect">
                <a:avLst/>
              </a:prstGeom>
              <a:solidFill>
                <a:srgbClr val="DAC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2971800" y="1219200"/>
                <a:ext cx="1219200" cy="228600"/>
              </a:xfrm>
              <a:prstGeom prst="roundRect">
                <a:avLst/>
              </a:prstGeom>
              <a:solidFill>
                <a:srgbClr val="DAC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2971800" y="1447800"/>
                <a:ext cx="1219200" cy="228600"/>
              </a:xfrm>
              <a:prstGeom prst="roundRect">
                <a:avLst/>
              </a:prstGeom>
              <a:solidFill>
                <a:srgbClr val="DAC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TextBox 43"/>
          <p:cNvSpPr txBox="1"/>
          <p:nvPr/>
        </p:nvSpPr>
        <p:spPr>
          <a:xfrm>
            <a:off x="6119879" y="996971"/>
            <a:ext cx="3315459" cy="2400657"/>
          </a:xfrm>
          <a:prstGeom prst="rect">
            <a:avLst/>
          </a:prstGeom>
          <a:noFill/>
        </p:spPr>
        <p:txBody>
          <a:bodyPr wrap="square" rtlCol="0">
            <a:spAutoFit/>
          </a:bodyPr>
          <a:lstStyle/>
          <a:p>
            <a:r>
              <a:rPr lang="en-US" sz="3600" b="1" i="1" dirty="0">
                <a:solidFill>
                  <a:schemeClr val="bg1"/>
                </a:solidFill>
              </a:rPr>
              <a:t>“</a:t>
            </a:r>
            <a:r>
              <a:rPr lang="en-US" sz="3600" b="1" i="1" dirty="0" err="1">
                <a:solidFill>
                  <a:schemeClr val="bg1"/>
                </a:solidFill>
              </a:rPr>
              <a:t>lulaw</a:t>
            </a:r>
            <a:r>
              <a:rPr lang="en-US" sz="3600" b="1" i="1" dirty="0">
                <a:solidFill>
                  <a:schemeClr val="bg1"/>
                </a:solidFill>
              </a:rPr>
              <a:t>”</a:t>
            </a:r>
          </a:p>
          <a:p>
            <a:r>
              <a:rPr lang="en-US" sz="2400" b="1" dirty="0">
                <a:solidFill>
                  <a:schemeClr val="bg1"/>
                </a:solidFill>
              </a:rPr>
              <a:t>made of the branches of palm trees, myrtles and willows tied together with a golden thread. </a:t>
            </a:r>
            <a:endParaRPr lang="en-US" sz="2400" dirty="0">
              <a:solidFill>
                <a:schemeClr val="bg1"/>
              </a:solidFill>
            </a:endParaRPr>
          </a:p>
          <a:p>
            <a:endParaRPr lang="en-US" dirty="0"/>
          </a:p>
        </p:txBody>
      </p:sp>
      <p:sp>
        <p:nvSpPr>
          <p:cNvPr id="45" name="TextBox 44"/>
          <p:cNvSpPr txBox="1"/>
          <p:nvPr/>
        </p:nvSpPr>
        <p:spPr>
          <a:xfrm>
            <a:off x="6785959" y="4394598"/>
            <a:ext cx="3696832" cy="1846659"/>
          </a:xfrm>
          <a:prstGeom prst="rect">
            <a:avLst/>
          </a:prstGeom>
          <a:noFill/>
        </p:spPr>
        <p:txBody>
          <a:bodyPr wrap="square" rtlCol="0">
            <a:spAutoFit/>
          </a:bodyPr>
          <a:lstStyle/>
          <a:p>
            <a:r>
              <a:rPr lang="en-US" sz="2400" b="1" dirty="0">
                <a:solidFill>
                  <a:schemeClr val="bg1"/>
                </a:solidFill>
              </a:rPr>
              <a:t>During the celebration in the Temple these </a:t>
            </a:r>
            <a:r>
              <a:rPr lang="en-US" sz="2400" b="1" i="1" dirty="0" err="1">
                <a:solidFill>
                  <a:schemeClr val="bg1"/>
                </a:solidFill>
              </a:rPr>
              <a:t>lulaw</a:t>
            </a:r>
            <a:r>
              <a:rPr lang="en-US" sz="2400" b="1" dirty="0">
                <a:solidFill>
                  <a:schemeClr val="bg1"/>
                </a:solidFill>
              </a:rPr>
              <a:t> would be waved at certain times during the service.</a:t>
            </a:r>
            <a:endParaRPr lang="en-US" sz="2400" dirty="0">
              <a:solidFill>
                <a:schemeClr val="bg1"/>
              </a:solidFill>
            </a:endParaRPr>
          </a:p>
          <a:p>
            <a:endParaRPr lang="en-US" dirty="0"/>
          </a:p>
        </p:txBody>
      </p:sp>
      <p:sp>
        <p:nvSpPr>
          <p:cNvPr id="18" name="Rectangle 17"/>
          <p:cNvSpPr/>
          <p:nvPr/>
        </p:nvSpPr>
        <p:spPr>
          <a:xfrm>
            <a:off x="11635479" y="6410734"/>
            <a:ext cx="466794" cy="369332"/>
          </a:xfrm>
          <a:prstGeom prst="rect">
            <a:avLst/>
          </a:prstGeom>
        </p:spPr>
        <p:txBody>
          <a:bodyPr wrap="none">
            <a:spAutoFit/>
          </a:bodyPr>
          <a:lstStyle/>
          <a:p>
            <a:r>
              <a:rPr lang="en-US" dirty="0">
                <a:solidFill>
                  <a:schemeClr val="bg1"/>
                </a:solidFill>
                <a:latin typeface="Abadi" panose="020B0604020104020204" pitchFamily="34" charset="0"/>
              </a:rPr>
              <a:t>(2)</a:t>
            </a:r>
            <a:endParaRPr lang="en-US" dirty="0"/>
          </a:p>
        </p:txBody>
      </p:sp>
    </p:spTree>
    <p:extLst>
      <p:ext uri="{BB962C8B-B14F-4D97-AF65-F5344CB8AC3E}">
        <p14:creationId xmlns:p14="http://schemas.microsoft.com/office/powerpoint/2010/main" val="326923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8B6417">
                  <a:shade val="30000"/>
                  <a:satMod val="115000"/>
                </a:srgbClr>
              </a:gs>
              <a:gs pos="50000">
                <a:srgbClr val="8B6417">
                  <a:shade val="67500"/>
                  <a:satMod val="115000"/>
                </a:srgbClr>
              </a:gs>
              <a:gs pos="100000">
                <a:srgbClr val="8B6417">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741691" y="0"/>
            <a:ext cx="6708618" cy="769441"/>
          </a:xfrm>
          <a:prstGeom prst="rect">
            <a:avLst/>
          </a:prstGeom>
          <a:noFill/>
        </p:spPr>
        <p:txBody>
          <a:bodyPr wrap="square" rtlCol="0">
            <a:spAutoFit/>
          </a:bodyPr>
          <a:lstStyle/>
          <a:p>
            <a:pPr algn="ctr"/>
            <a:r>
              <a:rPr lang="en-US" sz="4400" dirty="0">
                <a:solidFill>
                  <a:schemeClr val="bg1"/>
                </a:solidFill>
                <a:latin typeface="Arial Black" pitchFamily="34" charset="0"/>
              </a:rPr>
              <a:t>“A Man Called Jesus”</a:t>
            </a:r>
          </a:p>
        </p:txBody>
      </p:sp>
      <p:sp>
        <p:nvSpPr>
          <p:cNvPr id="5" name="Rectangle 4"/>
          <p:cNvSpPr/>
          <p:nvPr/>
        </p:nvSpPr>
        <p:spPr>
          <a:xfrm>
            <a:off x="387927" y="1180099"/>
            <a:ext cx="6592422" cy="830997"/>
          </a:xfrm>
          <a:prstGeom prst="rect">
            <a:avLst/>
          </a:prstGeom>
        </p:spPr>
        <p:txBody>
          <a:bodyPr wrap="square">
            <a:spAutoFit/>
          </a:bodyPr>
          <a:lstStyle/>
          <a:p>
            <a:r>
              <a:rPr lang="en-US" sz="2400" dirty="0">
                <a:solidFill>
                  <a:schemeClr val="bg1"/>
                </a:solidFill>
              </a:rPr>
              <a:t>With commitment and resolve, the man believed and accepted Jesus as “the Son of God” </a:t>
            </a:r>
          </a:p>
        </p:txBody>
      </p:sp>
      <p:sp>
        <p:nvSpPr>
          <p:cNvPr id="17" name="Rectangle 16"/>
          <p:cNvSpPr/>
          <p:nvPr/>
        </p:nvSpPr>
        <p:spPr>
          <a:xfrm>
            <a:off x="3684138" y="5424824"/>
            <a:ext cx="6096000" cy="1200329"/>
          </a:xfrm>
          <a:prstGeom prst="rect">
            <a:avLst/>
          </a:prstGeom>
        </p:spPr>
        <p:txBody>
          <a:bodyPr>
            <a:spAutoFit/>
          </a:bodyPr>
          <a:lstStyle/>
          <a:p>
            <a:r>
              <a:rPr lang="en-US" sz="2400" dirty="0">
                <a:solidFill>
                  <a:schemeClr val="bg1"/>
                </a:solidFill>
              </a:rPr>
              <a:t> “Conversion is a process that seldom occurs in an instant suddenly. Gospel grace dawns gradually upon most believers.” (4)</a:t>
            </a:r>
          </a:p>
        </p:txBody>
      </p:sp>
      <p:sp>
        <p:nvSpPr>
          <p:cNvPr id="18" name="Rectangle 17"/>
          <p:cNvSpPr/>
          <p:nvPr/>
        </p:nvSpPr>
        <p:spPr>
          <a:xfrm>
            <a:off x="63784" y="6436679"/>
            <a:ext cx="6096000" cy="369332"/>
          </a:xfrm>
          <a:prstGeom prst="rect">
            <a:avLst/>
          </a:prstGeom>
        </p:spPr>
        <p:txBody>
          <a:bodyPr>
            <a:spAutoFit/>
          </a:bodyPr>
          <a:lstStyle/>
          <a:p>
            <a:r>
              <a:rPr lang="en-US" dirty="0">
                <a:solidFill>
                  <a:schemeClr val="bg1"/>
                </a:solidFill>
                <a:latin typeface="Abadi" panose="020B0604020104020204" pitchFamily="34" charset="0"/>
              </a:rPr>
              <a:t>John 9:11, 35-38</a:t>
            </a:r>
            <a:endParaRPr lang="en-US" dirty="0">
              <a:solidFill>
                <a:schemeClr val="bg1"/>
              </a:solidFill>
            </a:endParaRPr>
          </a:p>
        </p:txBody>
      </p:sp>
      <p:pic>
        <p:nvPicPr>
          <p:cNvPr id="2056" name="Picture 8" descr="Image result for blind man hea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0349" y="1180099"/>
            <a:ext cx="3234143" cy="38292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084" y="4384594"/>
            <a:ext cx="1161213" cy="1620860"/>
          </a:xfrm>
          <a:prstGeom prst="rect">
            <a:avLst/>
          </a:prstGeom>
        </p:spPr>
      </p:pic>
    </p:spTree>
    <p:extLst>
      <p:ext uri="{BB962C8B-B14F-4D97-AF65-F5344CB8AC3E}">
        <p14:creationId xmlns:p14="http://schemas.microsoft.com/office/powerpoint/2010/main" val="4815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8B6417">
                  <a:shade val="30000"/>
                  <a:satMod val="115000"/>
                </a:srgbClr>
              </a:gs>
              <a:gs pos="50000">
                <a:srgbClr val="8B6417">
                  <a:shade val="67500"/>
                  <a:satMod val="115000"/>
                </a:srgbClr>
              </a:gs>
              <a:gs pos="100000">
                <a:srgbClr val="8B6417">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3784" y="0"/>
            <a:ext cx="12003720" cy="769441"/>
          </a:xfrm>
          <a:prstGeom prst="rect">
            <a:avLst/>
          </a:prstGeom>
          <a:noFill/>
        </p:spPr>
        <p:txBody>
          <a:bodyPr wrap="square" rtlCol="0">
            <a:spAutoFit/>
          </a:bodyPr>
          <a:lstStyle/>
          <a:p>
            <a:pPr algn="ctr"/>
            <a:r>
              <a:rPr lang="en-US" sz="4400" dirty="0">
                <a:solidFill>
                  <a:schemeClr val="bg1"/>
                </a:solidFill>
                <a:latin typeface="Arial Black" pitchFamily="34" charset="0"/>
              </a:rPr>
              <a:t>“Put Out of the Synagogues”</a:t>
            </a:r>
          </a:p>
        </p:txBody>
      </p:sp>
      <p:sp>
        <p:nvSpPr>
          <p:cNvPr id="5" name="Rectangle 4"/>
          <p:cNvSpPr/>
          <p:nvPr/>
        </p:nvSpPr>
        <p:spPr>
          <a:xfrm>
            <a:off x="211916" y="969354"/>
            <a:ext cx="5884084" cy="4524315"/>
          </a:xfrm>
          <a:prstGeom prst="rect">
            <a:avLst/>
          </a:prstGeom>
        </p:spPr>
        <p:txBody>
          <a:bodyPr wrap="square">
            <a:spAutoFit/>
          </a:bodyPr>
          <a:lstStyle/>
          <a:p>
            <a:r>
              <a:rPr lang="en-US" sz="2400" dirty="0">
                <a:solidFill>
                  <a:schemeClr val="bg1"/>
                </a:solidFill>
              </a:rPr>
              <a:t> “Synagogues served as the religious and social center for many Jewish communities.</a:t>
            </a:r>
          </a:p>
          <a:p>
            <a:endParaRPr lang="en-US" sz="2400" dirty="0">
              <a:solidFill>
                <a:schemeClr val="bg1"/>
              </a:solidFill>
            </a:endParaRPr>
          </a:p>
          <a:p>
            <a:r>
              <a:rPr lang="en-US" sz="2400" dirty="0">
                <a:solidFill>
                  <a:schemeClr val="bg1"/>
                </a:solidFill>
              </a:rPr>
              <a:t>Synagogues offered access to spiritual instruction and worship, as well as educational and social opportunities.</a:t>
            </a:r>
          </a:p>
          <a:p>
            <a:endParaRPr lang="en-US" sz="2400" dirty="0">
              <a:solidFill>
                <a:schemeClr val="bg1"/>
              </a:solidFill>
            </a:endParaRPr>
          </a:p>
          <a:p>
            <a:r>
              <a:rPr lang="en-US" sz="2400" dirty="0">
                <a:solidFill>
                  <a:schemeClr val="bg1"/>
                </a:solidFill>
              </a:rPr>
              <a:t>Because the synagogue was so integral to Jewish society, to be cast out of the synagogue … meant more than being excommunicated and losing fellowship with the religious community. </a:t>
            </a:r>
          </a:p>
        </p:txBody>
      </p:sp>
      <p:sp>
        <p:nvSpPr>
          <p:cNvPr id="17" name="Rectangle 16"/>
          <p:cNvSpPr/>
          <p:nvPr/>
        </p:nvSpPr>
        <p:spPr>
          <a:xfrm>
            <a:off x="5971504" y="6370832"/>
            <a:ext cx="6096000" cy="461665"/>
          </a:xfrm>
          <a:prstGeom prst="rect">
            <a:avLst/>
          </a:prstGeom>
        </p:spPr>
        <p:txBody>
          <a:bodyPr>
            <a:spAutoFit/>
          </a:bodyPr>
          <a:lstStyle/>
          <a:p>
            <a:pPr algn="r"/>
            <a:r>
              <a:rPr lang="en-US" sz="2400" dirty="0">
                <a:solidFill>
                  <a:schemeClr val="bg1"/>
                </a:solidFill>
              </a:rPr>
              <a:t>(1)</a:t>
            </a:r>
          </a:p>
        </p:txBody>
      </p:sp>
      <p:sp>
        <p:nvSpPr>
          <p:cNvPr id="18" name="Rectangle 17"/>
          <p:cNvSpPr/>
          <p:nvPr/>
        </p:nvSpPr>
        <p:spPr>
          <a:xfrm>
            <a:off x="63784" y="6436679"/>
            <a:ext cx="6096000" cy="369332"/>
          </a:xfrm>
          <a:prstGeom prst="rect">
            <a:avLst/>
          </a:prstGeom>
        </p:spPr>
        <p:txBody>
          <a:bodyPr>
            <a:spAutoFit/>
          </a:bodyPr>
          <a:lstStyle/>
          <a:p>
            <a:r>
              <a:rPr lang="en-US" dirty="0">
                <a:solidFill>
                  <a:schemeClr val="bg1"/>
                </a:solidFill>
                <a:latin typeface="Abadi" panose="020B0604020104020204" pitchFamily="34" charset="0"/>
              </a:rPr>
              <a:t>John 9:22, 34-35</a:t>
            </a:r>
            <a:endParaRPr lang="en-US" dirty="0">
              <a:solidFill>
                <a:schemeClr val="bg1"/>
              </a:solidFill>
            </a:endParaRPr>
          </a:p>
        </p:txBody>
      </p:sp>
      <p:sp>
        <p:nvSpPr>
          <p:cNvPr id="2" name="Rectangle 1"/>
          <p:cNvSpPr/>
          <p:nvPr/>
        </p:nvSpPr>
        <p:spPr>
          <a:xfrm>
            <a:off x="5847008" y="4682353"/>
            <a:ext cx="6096000" cy="1938992"/>
          </a:xfrm>
          <a:prstGeom prst="rect">
            <a:avLst/>
          </a:prstGeom>
        </p:spPr>
        <p:txBody>
          <a:bodyPr>
            <a:spAutoFit/>
          </a:bodyPr>
          <a:lstStyle/>
          <a:p>
            <a:r>
              <a:rPr lang="en-US" sz="2400" dirty="0">
                <a:solidFill>
                  <a:schemeClr val="bg1"/>
                </a:solidFill>
              </a:rPr>
              <a:t>This meant banishment from cultural and social affairs as well. This threat was apparently severe enough to keep the parents of the man born blind from getting too involved in the investigation of [their son’s healing]” </a:t>
            </a:r>
          </a:p>
        </p:txBody>
      </p:sp>
      <p:pic>
        <p:nvPicPr>
          <p:cNvPr id="7170" name="Picture 2" descr="Image result for blind man healed par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2011" y="1152651"/>
            <a:ext cx="4627808" cy="347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6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99FF66">
                  <a:shade val="30000"/>
                  <a:satMod val="115000"/>
                </a:srgbClr>
              </a:gs>
              <a:gs pos="50000">
                <a:srgbClr val="99FF66">
                  <a:shade val="67500"/>
                  <a:satMod val="115000"/>
                </a:srgbClr>
              </a:gs>
              <a:gs pos="100000">
                <a:srgbClr val="99FF66">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2"/>
          <p:cNvGrpSpPr/>
          <p:nvPr/>
        </p:nvGrpSpPr>
        <p:grpSpPr>
          <a:xfrm>
            <a:off x="2302883" y="1173347"/>
            <a:ext cx="7473462" cy="3886200"/>
            <a:chOff x="4267200" y="4343400"/>
            <a:chExt cx="3352800" cy="990600"/>
          </a:xfrm>
        </p:grpSpPr>
        <p:sp>
          <p:nvSpPr>
            <p:cNvPr id="5" name="Oval 4"/>
            <p:cNvSpPr/>
            <p:nvPr/>
          </p:nvSpPr>
          <p:spPr>
            <a:xfrm>
              <a:off x="42672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0960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lock Arc 6"/>
            <p:cNvSpPr/>
            <p:nvPr/>
          </p:nvSpPr>
          <p:spPr>
            <a:xfrm>
              <a:off x="5634616" y="4557059"/>
              <a:ext cx="581152" cy="167341"/>
            </a:xfrm>
            <a:prstGeom prst="blockArc">
              <a:avLst>
                <a:gd name="adj1" fmla="val 10481073"/>
                <a:gd name="adj2" fmla="val 0"/>
                <a:gd name="adj3" fmla="val 25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9" name="TextBox 8"/>
          <p:cNvSpPr txBox="1"/>
          <p:nvPr/>
        </p:nvSpPr>
        <p:spPr>
          <a:xfrm>
            <a:off x="2683882" y="1993062"/>
            <a:ext cx="2590800" cy="2246769"/>
          </a:xfrm>
          <a:prstGeom prst="rect">
            <a:avLst/>
          </a:prstGeom>
          <a:noFill/>
        </p:spPr>
        <p:txBody>
          <a:bodyPr wrap="square" rtlCol="0">
            <a:spAutoFit/>
          </a:bodyPr>
          <a:lstStyle/>
          <a:p>
            <a:pPr algn="ctr"/>
            <a:r>
              <a:rPr lang="en-US" sz="2800" dirty="0">
                <a:solidFill>
                  <a:schemeClr val="bg1"/>
                </a:solidFill>
                <a:latin typeface="Arial Black" pitchFamily="34" charset="0"/>
              </a:rPr>
              <a:t>Is it more important to be spiritually clean?</a:t>
            </a:r>
          </a:p>
        </p:txBody>
      </p:sp>
      <p:sp>
        <p:nvSpPr>
          <p:cNvPr id="11" name="TextBox 10"/>
          <p:cNvSpPr txBox="1"/>
          <p:nvPr/>
        </p:nvSpPr>
        <p:spPr>
          <a:xfrm>
            <a:off x="6782431" y="1993061"/>
            <a:ext cx="2590800" cy="2246769"/>
          </a:xfrm>
          <a:prstGeom prst="rect">
            <a:avLst/>
          </a:prstGeom>
          <a:noFill/>
        </p:spPr>
        <p:txBody>
          <a:bodyPr wrap="square" rtlCol="0">
            <a:spAutoFit/>
          </a:bodyPr>
          <a:lstStyle/>
          <a:p>
            <a:pPr algn="ctr"/>
            <a:r>
              <a:rPr lang="en-US" sz="2800" dirty="0">
                <a:solidFill>
                  <a:schemeClr val="bg1"/>
                </a:solidFill>
                <a:latin typeface="Arial Black" pitchFamily="34" charset="0"/>
              </a:rPr>
              <a:t>Is it more important to be physically clean?</a:t>
            </a:r>
          </a:p>
        </p:txBody>
      </p:sp>
      <p:sp>
        <p:nvSpPr>
          <p:cNvPr id="12" name="TextBox 11"/>
          <p:cNvSpPr txBox="1"/>
          <p:nvPr/>
        </p:nvSpPr>
        <p:spPr>
          <a:xfrm>
            <a:off x="4741283" y="944747"/>
            <a:ext cx="2590800" cy="523220"/>
          </a:xfrm>
          <a:prstGeom prst="rect">
            <a:avLst/>
          </a:prstGeom>
          <a:noFill/>
        </p:spPr>
        <p:txBody>
          <a:bodyPr wrap="square" rtlCol="0">
            <a:spAutoFit/>
          </a:bodyPr>
          <a:lstStyle/>
          <a:p>
            <a:pPr algn="ctr"/>
            <a:r>
              <a:rPr lang="en-US" sz="2800" dirty="0">
                <a:latin typeface="Arial Black" pitchFamily="34" charset="0"/>
              </a:rPr>
              <a:t>OR</a:t>
            </a:r>
          </a:p>
        </p:txBody>
      </p:sp>
      <p:sp>
        <p:nvSpPr>
          <p:cNvPr id="10" name="Rectangle 9"/>
          <p:cNvSpPr/>
          <p:nvPr/>
        </p:nvSpPr>
        <p:spPr>
          <a:xfrm>
            <a:off x="63784" y="6436679"/>
            <a:ext cx="6096000" cy="369332"/>
          </a:xfrm>
          <a:prstGeom prst="rect">
            <a:avLst/>
          </a:prstGeom>
        </p:spPr>
        <p:txBody>
          <a:bodyPr>
            <a:spAutoFit/>
          </a:bodyPr>
          <a:lstStyle/>
          <a:p>
            <a:r>
              <a:rPr lang="en-US" dirty="0">
                <a:latin typeface="Abadi" panose="020B0604020104020204" pitchFamily="34" charset="0"/>
              </a:rPr>
              <a:t>John 9:35-38</a:t>
            </a:r>
            <a:endParaRPr lang="en-US" dirty="0"/>
          </a:p>
        </p:txBody>
      </p:sp>
    </p:spTree>
    <p:extLst>
      <p:ext uri="{BB962C8B-B14F-4D97-AF65-F5344CB8AC3E}">
        <p14:creationId xmlns:p14="http://schemas.microsoft.com/office/powerpoint/2010/main" val="8859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blinds(horizontal)">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99FF66">
                  <a:shade val="30000"/>
                  <a:satMod val="115000"/>
                </a:srgbClr>
              </a:gs>
              <a:gs pos="50000">
                <a:srgbClr val="99FF66">
                  <a:shade val="67500"/>
                  <a:satMod val="115000"/>
                </a:srgbClr>
              </a:gs>
              <a:gs pos="100000">
                <a:srgbClr val="99FF66">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2"/>
          <p:cNvGrpSpPr/>
          <p:nvPr/>
        </p:nvGrpSpPr>
        <p:grpSpPr>
          <a:xfrm>
            <a:off x="2590800" y="1295400"/>
            <a:ext cx="7473462" cy="3886200"/>
            <a:chOff x="4267200" y="4343400"/>
            <a:chExt cx="3352800" cy="990600"/>
          </a:xfrm>
        </p:grpSpPr>
        <p:sp>
          <p:nvSpPr>
            <p:cNvPr id="5" name="Oval 4"/>
            <p:cNvSpPr/>
            <p:nvPr/>
          </p:nvSpPr>
          <p:spPr>
            <a:xfrm>
              <a:off x="42672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0960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lock Arc 6"/>
            <p:cNvSpPr/>
            <p:nvPr/>
          </p:nvSpPr>
          <p:spPr>
            <a:xfrm>
              <a:off x="5634616" y="4557059"/>
              <a:ext cx="581152" cy="167341"/>
            </a:xfrm>
            <a:prstGeom prst="blockArc">
              <a:avLst>
                <a:gd name="adj1" fmla="val 10481073"/>
                <a:gd name="adj2" fmla="val 0"/>
                <a:gd name="adj3" fmla="val 25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9" name="TextBox 8"/>
          <p:cNvSpPr txBox="1"/>
          <p:nvPr/>
        </p:nvSpPr>
        <p:spPr>
          <a:xfrm>
            <a:off x="2743200" y="2057402"/>
            <a:ext cx="2819400" cy="2246769"/>
          </a:xfrm>
          <a:prstGeom prst="rect">
            <a:avLst/>
          </a:prstGeom>
          <a:noFill/>
        </p:spPr>
        <p:txBody>
          <a:bodyPr wrap="square" rtlCol="0">
            <a:spAutoFit/>
          </a:bodyPr>
          <a:lstStyle/>
          <a:p>
            <a:pPr algn="ctr"/>
            <a:r>
              <a:rPr lang="en-US" sz="2800" dirty="0">
                <a:solidFill>
                  <a:schemeClr val="bg1"/>
                </a:solidFill>
                <a:latin typeface="Arial Black" pitchFamily="34" charset="0"/>
              </a:rPr>
              <a:t>What kinds of things make people spiritually unclean?</a:t>
            </a:r>
          </a:p>
        </p:txBody>
      </p:sp>
      <p:grpSp>
        <p:nvGrpSpPr>
          <p:cNvPr id="3" name="Group 19"/>
          <p:cNvGrpSpPr/>
          <p:nvPr/>
        </p:nvGrpSpPr>
        <p:grpSpPr>
          <a:xfrm>
            <a:off x="3715552" y="82613"/>
            <a:ext cx="2590800" cy="1219200"/>
            <a:chOff x="-114301" y="228600"/>
            <a:chExt cx="2590800" cy="1219200"/>
          </a:xfrm>
        </p:grpSpPr>
        <p:sp>
          <p:nvSpPr>
            <p:cNvPr id="19" name="Cloud 18"/>
            <p:cNvSpPr/>
            <p:nvPr/>
          </p:nvSpPr>
          <p:spPr>
            <a:xfrm>
              <a:off x="0" y="228600"/>
              <a:ext cx="2362200" cy="1219200"/>
            </a:xfrm>
            <a:prstGeom prst="cloud">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4301" y="354010"/>
              <a:ext cx="2590800" cy="830997"/>
            </a:xfrm>
            <a:prstGeom prst="rect">
              <a:avLst/>
            </a:prstGeom>
            <a:noFill/>
          </p:spPr>
          <p:txBody>
            <a:bodyPr wrap="square" rtlCol="0">
              <a:spAutoFit/>
            </a:bodyPr>
            <a:lstStyle/>
            <a:p>
              <a:pPr algn="ctr"/>
              <a:r>
                <a:rPr lang="en-US" sz="2400" dirty="0">
                  <a:latin typeface="Arial Black" pitchFamily="34" charset="0"/>
                </a:rPr>
                <a:t>Evil </a:t>
              </a:r>
            </a:p>
            <a:p>
              <a:pPr algn="ctr"/>
              <a:r>
                <a:rPr lang="en-US" sz="2400" dirty="0">
                  <a:latin typeface="Arial Black" pitchFamily="34" charset="0"/>
                </a:rPr>
                <a:t>Thoughts</a:t>
              </a:r>
            </a:p>
          </p:txBody>
        </p:sp>
      </p:grpSp>
      <p:grpSp>
        <p:nvGrpSpPr>
          <p:cNvPr id="4" name="Group 20"/>
          <p:cNvGrpSpPr/>
          <p:nvPr/>
        </p:nvGrpSpPr>
        <p:grpSpPr>
          <a:xfrm>
            <a:off x="6231529" y="17171"/>
            <a:ext cx="2590800" cy="1580720"/>
            <a:chOff x="-88691" y="113169"/>
            <a:chExt cx="2590800" cy="1580720"/>
          </a:xfrm>
        </p:grpSpPr>
        <p:sp>
          <p:nvSpPr>
            <p:cNvPr id="22" name="Cloud 21"/>
            <p:cNvSpPr/>
            <p:nvPr/>
          </p:nvSpPr>
          <p:spPr>
            <a:xfrm>
              <a:off x="0" y="113169"/>
              <a:ext cx="2464008" cy="1419414"/>
            </a:xfrm>
            <a:prstGeom prst="cloud">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8691" y="493560"/>
              <a:ext cx="2590800" cy="1200329"/>
            </a:xfrm>
            <a:prstGeom prst="rect">
              <a:avLst/>
            </a:prstGeom>
            <a:noFill/>
          </p:spPr>
          <p:txBody>
            <a:bodyPr wrap="square" rtlCol="0">
              <a:spAutoFit/>
            </a:bodyPr>
            <a:lstStyle/>
            <a:p>
              <a:pPr algn="ctr"/>
              <a:r>
                <a:rPr lang="en-US" sz="2400" dirty="0">
                  <a:latin typeface="Arial Black" pitchFamily="34" charset="0"/>
                </a:rPr>
                <a:t>Unrighteous</a:t>
              </a:r>
            </a:p>
            <a:p>
              <a:pPr algn="ctr"/>
              <a:r>
                <a:rPr lang="en-US" sz="2400" dirty="0">
                  <a:latin typeface="Arial Black" pitchFamily="34" charset="0"/>
                </a:rPr>
                <a:t>Actions</a:t>
              </a:r>
            </a:p>
            <a:p>
              <a:pPr algn="ctr"/>
              <a:endParaRPr lang="en-US" sz="2400" dirty="0">
                <a:latin typeface="Arial Black" pitchFamily="34" charset="0"/>
              </a:endParaRPr>
            </a:p>
          </p:txBody>
        </p:sp>
      </p:grpSp>
      <p:sp>
        <p:nvSpPr>
          <p:cNvPr id="27" name="TextBox 26"/>
          <p:cNvSpPr txBox="1"/>
          <p:nvPr/>
        </p:nvSpPr>
        <p:spPr>
          <a:xfrm>
            <a:off x="6934200" y="1752600"/>
            <a:ext cx="2712076" cy="2862322"/>
          </a:xfrm>
          <a:prstGeom prst="rect">
            <a:avLst/>
          </a:prstGeom>
          <a:noFill/>
        </p:spPr>
        <p:txBody>
          <a:bodyPr wrap="square" rtlCol="0">
            <a:spAutoFit/>
          </a:bodyPr>
          <a:lstStyle/>
          <a:p>
            <a:pPr algn="ctr"/>
            <a:endParaRPr lang="en-US" dirty="0">
              <a:solidFill>
                <a:schemeClr val="bg1"/>
              </a:solidFill>
              <a:latin typeface="Arial Black" pitchFamily="34" charset="0"/>
            </a:endParaRPr>
          </a:p>
          <a:p>
            <a:pPr algn="ctr"/>
            <a:r>
              <a:rPr lang="en-US" dirty="0">
                <a:solidFill>
                  <a:schemeClr val="bg1"/>
                </a:solidFill>
                <a:latin typeface="Arial Black" pitchFamily="34" charset="0"/>
              </a:rPr>
              <a:t>“I implore you to think clean thoughts. Every action is preceded by a thought. If we want to control our action, we must control our thinking.” (7)</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6504" y="5303661"/>
            <a:ext cx="1031827" cy="1471411"/>
          </a:xfrm>
          <a:prstGeom prst="rect">
            <a:avLst/>
          </a:prstGeom>
        </p:spPr>
      </p:pic>
      <p:grpSp>
        <p:nvGrpSpPr>
          <p:cNvPr id="16" name="Group 19"/>
          <p:cNvGrpSpPr/>
          <p:nvPr/>
        </p:nvGrpSpPr>
        <p:grpSpPr>
          <a:xfrm>
            <a:off x="1304295" y="5375601"/>
            <a:ext cx="2590800" cy="1219200"/>
            <a:chOff x="-76200" y="228600"/>
            <a:chExt cx="2590800" cy="1219200"/>
          </a:xfrm>
        </p:grpSpPr>
        <p:sp>
          <p:nvSpPr>
            <p:cNvPr id="17" name="Cloud 16"/>
            <p:cNvSpPr/>
            <p:nvPr/>
          </p:nvSpPr>
          <p:spPr>
            <a:xfrm>
              <a:off x="0" y="228600"/>
              <a:ext cx="2362200" cy="1219200"/>
            </a:xfrm>
            <a:prstGeom prst="cloud">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6200" y="533400"/>
              <a:ext cx="2590800" cy="461665"/>
            </a:xfrm>
            <a:prstGeom prst="rect">
              <a:avLst/>
            </a:prstGeom>
            <a:noFill/>
          </p:spPr>
          <p:txBody>
            <a:bodyPr wrap="square" rtlCol="0">
              <a:spAutoFit/>
            </a:bodyPr>
            <a:lstStyle/>
            <a:p>
              <a:pPr algn="ctr"/>
              <a:r>
                <a:rPr lang="en-US" sz="2400" dirty="0">
                  <a:latin typeface="Arial Black" pitchFamily="34" charset="0"/>
                </a:rPr>
                <a:t>Lying</a:t>
              </a:r>
            </a:p>
          </p:txBody>
        </p:sp>
      </p:grpSp>
      <p:grpSp>
        <p:nvGrpSpPr>
          <p:cNvPr id="20" name="Group 20"/>
          <p:cNvGrpSpPr/>
          <p:nvPr/>
        </p:nvGrpSpPr>
        <p:grpSpPr>
          <a:xfrm>
            <a:off x="9192714" y="321362"/>
            <a:ext cx="2590800" cy="1276529"/>
            <a:chOff x="-88691" y="228600"/>
            <a:chExt cx="2590800" cy="1276529"/>
          </a:xfrm>
        </p:grpSpPr>
        <p:sp>
          <p:nvSpPr>
            <p:cNvPr id="21" name="Cloud 20"/>
            <p:cNvSpPr/>
            <p:nvPr/>
          </p:nvSpPr>
          <p:spPr>
            <a:xfrm>
              <a:off x="0" y="228600"/>
              <a:ext cx="2362200" cy="1219200"/>
            </a:xfrm>
            <a:prstGeom prst="cloud">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88691" y="304800"/>
              <a:ext cx="2590800" cy="1200329"/>
            </a:xfrm>
            <a:prstGeom prst="rect">
              <a:avLst/>
            </a:prstGeom>
            <a:noFill/>
          </p:spPr>
          <p:txBody>
            <a:bodyPr wrap="square" rtlCol="0">
              <a:spAutoFit/>
            </a:bodyPr>
            <a:lstStyle/>
            <a:p>
              <a:pPr algn="ctr"/>
              <a:r>
                <a:rPr lang="en-US" sz="2400" dirty="0">
                  <a:latin typeface="Arial Black" pitchFamily="34" charset="0"/>
                </a:rPr>
                <a:t>False</a:t>
              </a:r>
            </a:p>
            <a:p>
              <a:pPr algn="ctr"/>
              <a:r>
                <a:rPr lang="en-US" sz="2400" dirty="0">
                  <a:latin typeface="Arial Black" pitchFamily="34" charset="0"/>
                </a:rPr>
                <a:t>accusations</a:t>
              </a:r>
            </a:p>
            <a:p>
              <a:pPr algn="ctr"/>
              <a:endParaRPr lang="en-US" sz="2400" dirty="0">
                <a:latin typeface="Arial Black" pitchFamily="34" charset="0"/>
              </a:endParaRPr>
            </a:p>
          </p:txBody>
        </p:sp>
      </p:grpSp>
      <p:grpSp>
        <p:nvGrpSpPr>
          <p:cNvPr id="25" name="Group 19"/>
          <p:cNvGrpSpPr/>
          <p:nvPr/>
        </p:nvGrpSpPr>
        <p:grpSpPr>
          <a:xfrm>
            <a:off x="86698" y="2955872"/>
            <a:ext cx="2590800" cy="1219200"/>
            <a:chOff x="-76200" y="228600"/>
            <a:chExt cx="2590800" cy="1219200"/>
          </a:xfrm>
        </p:grpSpPr>
        <p:sp>
          <p:nvSpPr>
            <p:cNvPr id="26" name="Cloud 25"/>
            <p:cNvSpPr/>
            <p:nvPr/>
          </p:nvSpPr>
          <p:spPr>
            <a:xfrm>
              <a:off x="0" y="228600"/>
              <a:ext cx="2362200" cy="1219200"/>
            </a:xfrm>
            <a:prstGeom prst="cloud">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6200" y="533400"/>
              <a:ext cx="2590800" cy="461665"/>
            </a:xfrm>
            <a:prstGeom prst="rect">
              <a:avLst/>
            </a:prstGeom>
            <a:noFill/>
          </p:spPr>
          <p:txBody>
            <a:bodyPr wrap="square" rtlCol="0">
              <a:spAutoFit/>
            </a:bodyPr>
            <a:lstStyle/>
            <a:p>
              <a:pPr algn="ctr"/>
              <a:r>
                <a:rPr lang="en-US" sz="2400" dirty="0">
                  <a:latin typeface="Arial Black" pitchFamily="34" charset="0"/>
                </a:rPr>
                <a:t>Vulgarity </a:t>
              </a:r>
            </a:p>
          </p:txBody>
        </p:sp>
      </p:grpSp>
      <p:grpSp>
        <p:nvGrpSpPr>
          <p:cNvPr id="29" name="Group 20"/>
          <p:cNvGrpSpPr/>
          <p:nvPr/>
        </p:nvGrpSpPr>
        <p:grpSpPr>
          <a:xfrm>
            <a:off x="197178" y="381002"/>
            <a:ext cx="3100388" cy="1722060"/>
            <a:chOff x="0" y="228600"/>
            <a:chExt cx="3100388" cy="1722060"/>
          </a:xfrm>
        </p:grpSpPr>
        <p:sp>
          <p:nvSpPr>
            <p:cNvPr id="30" name="Cloud 29"/>
            <p:cNvSpPr/>
            <p:nvPr/>
          </p:nvSpPr>
          <p:spPr>
            <a:xfrm>
              <a:off x="0" y="228600"/>
              <a:ext cx="3100388" cy="1600200"/>
            </a:xfrm>
            <a:prstGeom prst="cloud">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28600" y="381000"/>
              <a:ext cx="2590800" cy="1569660"/>
            </a:xfrm>
            <a:prstGeom prst="rect">
              <a:avLst/>
            </a:prstGeom>
            <a:noFill/>
          </p:spPr>
          <p:txBody>
            <a:bodyPr wrap="square" rtlCol="0">
              <a:spAutoFit/>
            </a:bodyPr>
            <a:lstStyle/>
            <a:p>
              <a:pPr algn="ctr"/>
              <a:r>
                <a:rPr lang="en-US" sz="2400" dirty="0">
                  <a:latin typeface="Arial Black" pitchFamily="34" charset="0"/>
                </a:rPr>
                <a:t>Speaking the Lord’s name in vain</a:t>
              </a:r>
            </a:p>
            <a:p>
              <a:pPr algn="ctr"/>
              <a:endParaRPr lang="en-US" sz="2400" dirty="0">
                <a:latin typeface="Arial Black" pitchFamily="34" charset="0"/>
              </a:endParaRPr>
            </a:p>
          </p:txBody>
        </p:sp>
      </p:grpSp>
      <p:sp>
        <p:nvSpPr>
          <p:cNvPr id="32" name="TextBox 31"/>
          <p:cNvSpPr txBox="1"/>
          <p:nvPr/>
        </p:nvSpPr>
        <p:spPr>
          <a:xfrm>
            <a:off x="3714617" y="5379942"/>
            <a:ext cx="5931659" cy="1200329"/>
          </a:xfrm>
          <a:prstGeom prst="rect">
            <a:avLst/>
          </a:prstGeom>
          <a:noFill/>
        </p:spPr>
        <p:txBody>
          <a:bodyPr wrap="square" rtlCol="0">
            <a:spAutoFit/>
          </a:bodyPr>
          <a:lstStyle/>
          <a:p>
            <a:pPr algn="ctr"/>
            <a:r>
              <a:rPr lang="en-US" dirty="0">
                <a:latin typeface="Arial Black" pitchFamily="34" charset="0"/>
              </a:rPr>
              <a:t>King Solomon states twice: </a:t>
            </a:r>
          </a:p>
          <a:p>
            <a:pPr algn="ctr"/>
            <a:r>
              <a:rPr lang="en-US" dirty="0">
                <a:latin typeface="Arial Black" pitchFamily="34" charset="0"/>
              </a:rPr>
              <a:t>“A lying tongue and a false witness that </a:t>
            </a:r>
            <a:r>
              <a:rPr lang="en-US" dirty="0" err="1">
                <a:latin typeface="Arial Black" pitchFamily="34" charset="0"/>
              </a:rPr>
              <a:t>speaketh</a:t>
            </a:r>
            <a:r>
              <a:rPr lang="en-US" dirty="0">
                <a:latin typeface="Arial Black" pitchFamily="34" charset="0"/>
              </a:rPr>
              <a:t> lies” are an abomination unto Him</a:t>
            </a:r>
          </a:p>
          <a:p>
            <a:pPr algn="ctr"/>
            <a:r>
              <a:rPr lang="en-US" dirty="0">
                <a:latin typeface="Arial Black" pitchFamily="34" charset="0"/>
              </a:rPr>
              <a:t>(Proverbs 6:16-19)</a:t>
            </a:r>
          </a:p>
        </p:txBody>
      </p:sp>
      <p:grpSp>
        <p:nvGrpSpPr>
          <p:cNvPr id="33" name="Group 19"/>
          <p:cNvGrpSpPr/>
          <p:nvPr/>
        </p:nvGrpSpPr>
        <p:grpSpPr>
          <a:xfrm>
            <a:off x="9868166" y="1852247"/>
            <a:ext cx="2590800" cy="1219200"/>
            <a:chOff x="160384" y="228600"/>
            <a:chExt cx="2590800" cy="1219200"/>
          </a:xfrm>
        </p:grpSpPr>
        <p:sp>
          <p:nvSpPr>
            <p:cNvPr id="34" name="Cloud 33"/>
            <p:cNvSpPr/>
            <p:nvPr/>
          </p:nvSpPr>
          <p:spPr>
            <a:xfrm>
              <a:off x="336240" y="228600"/>
              <a:ext cx="2025960" cy="1219200"/>
            </a:xfrm>
            <a:prstGeom prst="cloud">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60384" y="526870"/>
              <a:ext cx="2590800" cy="461665"/>
            </a:xfrm>
            <a:prstGeom prst="rect">
              <a:avLst/>
            </a:prstGeom>
            <a:noFill/>
          </p:spPr>
          <p:txBody>
            <a:bodyPr wrap="square" rtlCol="0">
              <a:spAutoFit/>
            </a:bodyPr>
            <a:lstStyle/>
            <a:p>
              <a:pPr algn="ctr"/>
              <a:r>
                <a:rPr lang="en-US" sz="2400" dirty="0">
                  <a:latin typeface="Arial Black" pitchFamily="34" charset="0"/>
                </a:rPr>
                <a:t>Gossiping </a:t>
              </a:r>
            </a:p>
          </p:txBody>
        </p:sp>
      </p:grpSp>
    </p:spTree>
    <p:extLst>
      <p:ext uri="{BB962C8B-B14F-4D97-AF65-F5344CB8AC3E}">
        <p14:creationId xmlns:p14="http://schemas.microsoft.com/office/powerpoint/2010/main" val="52138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ircle(in)">
                                      <p:cBhvr>
                                        <p:cTn id="15" dur="2000"/>
                                        <p:tgtEl>
                                          <p:spTgt spid="29"/>
                                        </p:tgtEl>
                                      </p:cBhvr>
                                    </p:animEffect>
                                  </p:childTnLst>
                                </p:cTn>
                              </p:par>
                              <p:par>
                                <p:cTn id="16" presetID="6" presetClass="entr" presetSubtype="16"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par>
                                <p:cTn id="19" presetID="6" presetClass="entr" presetSubtype="16"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6"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par>
                                <p:cTn id="25" presetID="6"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ircle(in)">
                                      <p:cBhvr>
                                        <p:cTn id="27" dur="2000"/>
                                        <p:tgtEl>
                                          <p:spTgt spid="33"/>
                                        </p:tgtEl>
                                      </p:cBhvr>
                                    </p:animEffect>
                                  </p:childTnLst>
                                </p:cTn>
                              </p:par>
                              <p:par>
                                <p:cTn id="28" presetID="6" presetClass="entr" presetSubtype="16"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randombar(horizont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p:bldP spid="3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99FF66">
                  <a:shade val="30000"/>
                  <a:satMod val="115000"/>
                </a:srgbClr>
              </a:gs>
              <a:gs pos="50000">
                <a:srgbClr val="99FF66">
                  <a:shade val="67500"/>
                  <a:satMod val="115000"/>
                </a:srgbClr>
              </a:gs>
              <a:gs pos="100000">
                <a:srgbClr val="99FF66">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10862" y="2057400"/>
            <a:ext cx="5142964" cy="4401205"/>
          </a:xfrm>
          <a:prstGeom prst="rect">
            <a:avLst/>
          </a:prstGeom>
        </p:spPr>
        <p:txBody>
          <a:bodyPr wrap="square">
            <a:spAutoFit/>
          </a:bodyPr>
          <a:lstStyle/>
          <a:p>
            <a:pPr algn="ctr"/>
            <a:r>
              <a:rPr lang="en-US" sz="2800" dirty="0">
                <a:latin typeface="Arial Black" pitchFamily="34" charset="0"/>
                <a:cs typeface="Aharoni" pitchFamily="2" charset="-79"/>
              </a:rPr>
              <a:t>“The brain won’t vomit back filth. </a:t>
            </a:r>
          </a:p>
          <a:p>
            <a:pPr algn="ctr"/>
            <a:endParaRPr lang="en-US" sz="2800" dirty="0">
              <a:latin typeface="Arial Black" pitchFamily="34" charset="0"/>
              <a:cs typeface="Aharoni" pitchFamily="2" charset="-79"/>
            </a:endParaRPr>
          </a:p>
          <a:p>
            <a:pPr algn="ctr"/>
            <a:r>
              <a:rPr lang="en-US" sz="2800" dirty="0">
                <a:latin typeface="Arial Black" pitchFamily="34" charset="0"/>
                <a:cs typeface="Aharoni" pitchFamily="2" charset="-79"/>
              </a:rPr>
              <a:t>Once recorded, it will always remain subject to recall, flashing its perverted images across your mind and drawing you away from the wholesome things in life”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95" y="304800"/>
            <a:ext cx="1161674" cy="1447800"/>
          </a:xfrm>
          <a:prstGeom prst="rect">
            <a:avLst/>
          </a:prstGeom>
        </p:spPr>
      </p:pic>
      <p:pic>
        <p:nvPicPr>
          <p:cNvPr id="8194" name="Picture 2" descr="Image result for animated brai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53826" y="1134414"/>
            <a:ext cx="5857967" cy="32980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576851" y="6366272"/>
            <a:ext cx="518091" cy="369332"/>
          </a:xfrm>
          <a:prstGeom prst="rect">
            <a:avLst/>
          </a:prstGeom>
        </p:spPr>
        <p:txBody>
          <a:bodyPr wrap="none">
            <a:spAutoFit/>
          </a:bodyPr>
          <a:lstStyle/>
          <a:p>
            <a:r>
              <a:rPr lang="en-US" dirty="0">
                <a:latin typeface="Arial Black" pitchFamily="34" charset="0"/>
                <a:cs typeface="Aharoni" pitchFamily="2" charset="-79"/>
              </a:rPr>
              <a:t>(2)</a:t>
            </a:r>
            <a:endParaRPr lang="en-US" dirty="0"/>
          </a:p>
        </p:txBody>
      </p:sp>
    </p:spTree>
    <p:extLst>
      <p:ext uri="{BB962C8B-B14F-4D97-AF65-F5344CB8AC3E}">
        <p14:creationId xmlns:p14="http://schemas.microsoft.com/office/powerpoint/2010/main" val="278400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gradFill flip="none" rotWithShape="1">
            <a:gsLst>
              <a:gs pos="0">
                <a:srgbClr val="99FF66">
                  <a:shade val="30000"/>
                  <a:satMod val="115000"/>
                </a:srgbClr>
              </a:gs>
              <a:gs pos="50000">
                <a:srgbClr val="99FF66">
                  <a:shade val="67500"/>
                  <a:satMod val="115000"/>
                </a:srgbClr>
              </a:gs>
              <a:gs pos="100000">
                <a:srgbClr val="99FF66">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2"/>
          <p:cNvGrpSpPr/>
          <p:nvPr/>
        </p:nvGrpSpPr>
        <p:grpSpPr>
          <a:xfrm>
            <a:off x="2438400" y="1295400"/>
            <a:ext cx="7473462" cy="3886200"/>
            <a:chOff x="4267200" y="4343400"/>
            <a:chExt cx="3352800" cy="990600"/>
          </a:xfrm>
        </p:grpSpPr>
        <p:sp>
          <p:nvSpPr>
            <p:cNvPr id="5" name="Oval 4"/>
            <p:cNvSpPr/>
            <p:nvPr/>
          </p:nvSpPr>
          <p:spPr>
            <a:xfrm>
              <a:off x="42672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0960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lock Arc 6"/>
            <p:cNvSpPr/>
            <p:nvPr/>
          </p:nvSpPr>
          <p:spPr>
            <a:xfrm>
              <a:off x="5634616" y="4557059"/>
              <a:ext cx="581152" cy="167341"/>
            </a:xfrm>
            <a:prstGeom prst="blockArc">
              <a:avLst>
                <a:gd name="adj1" fmla="val 10481073"/>
                <a:gd name="adj2" fmla="val 0"/>
                <a:gd name="adj3" fmla="val 25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11" name="TextBox 10"/>
          <p:cNvSpPr txBox="1"/>
          <p:nvPr/>
        </p:nvSpPr>
        <p:spPr>
          <a:xfrm>
            <a:off x="6858000" y="2133602"/>
            <a:ext cx="2819400" cy="2246769"/>
          </a:xfrm>
          <a:prstGeom prst="rect">
            <a:avLst/>
          </a:prstGeom>
          <a:noFill/>
        </p:spPr>
        <p:txBody>
          <a:bodyPr wrap="square" rtlCol="0">
            <a:spAutoFit/>
          </a:bodyPr>
          <a:lstStyle/>
          <a:p>
            <a:pPr algn="ctr"/>
            <a:r>
              <a:rPr lang="en-US" sz="2800" dirty="0">
                <a:solidFill>
                  <a:schemeClr val="bg1"/>
                </a:solidFill>
                <a:latin typeface="Arial Black" pitchFamily="34" charset="0"/>
              </a:rPr>
              <a:t>What kinds of things make people physically unclean?</a:t>
            </a:r>
          </a:p>
        </p:txBody>
      </p:sp>
      <p:grpSp>
        <p:nvGrpSpPr>
          <p:cNvPr id="4" name="Group 3"/>
          <p:cNvGrpSpPr/>
          <p:nvPr/>
        </p:nvGrpSpPr>
        <p:grpSpPr>
          <a:xfrm>
            <a:off x="4724400" y="304800"/>
            <a:ext cx="2819400" cy="1447800"/>
            <a:chOff x="4724400" y="304800"/>
            <a:chExt cx="2819400" cy="1447800"/>
          </a:xfrm>
        </p:grpSpPr>
        <p:sp>
          <p:nvSpPr>
            <p:cNvPr id="18" name="Cloud 17"/>
            <p:cNvSpPr/>
            <p:nvPr/>
          </p:nvSpPr>
          <p:spPr>
            <a:xfrm>
              <a:off x="4800600" y="304800"/>
              <a:ext cx="2667000" cy="1447800"/>
            </a:xfrm>
            <a:prstGeom prst="cloud">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724400" y="457203"/>
              <a:ext cx="2819400" cy="954107"/>
            </a:xfrm>
            <a:prstGeom prst="rect">
              <a:avLst/>
            </a:prstGeom>
            <a:noFill/>
          </p:spPr>
          <p:txBody>
            <a:bodyPr wrap="square" rtlCol="0">
              <a:spAutoFit/>
            </a:bodyPr>
            <a:lstStyle/>
            <a:p>
              <a:pPr algn="ctr"/>
              <a:r>
                <a:rPr lang="en-US" sz="2800" dirty="0">
                  <a:latin typeface="Arial Black" pitchFamily="34" charset="0"/>
                </a:rPr>
                <a:t>Unhealthy</a:t>
              </a:r>
            </a:p>
            <a:p>
              <a:pPr algn="ctr"/>
              <a:r>
                <a:rPr lang="en-US" sz="2800" dirty="0">
                  <a:latin typeface="Arial Black" pitchFamily="34" charset="0"/>
                </a:rPr>
                <a:t>Foods</a:t>
              </a:r>
            </a:p>
          </p:txBody>
        </p:sp>
      </p:grpSp>
      <p:grpSp>
        <p:nvGrpSpPr>
          <p:cNvPr id="8" name="Group 7"/>
          <p:cNvGrpSpPr/>
          <p:nvPr/>
        </p:nvGrpSpPr>
        <p:grpSpPr>
          <a:xfrm>
            <a:off x="4876800" y="4800600"/>
            <a:ext cx="2819400" cy="1447800"/>
            <a:chOff x="4876800" y="4800600"/>
            <a:chExt cx="2819400" cy="1447800"/>
          </a:xfrm>
        </p:grpSpPr>
        <p:sp>
          <p:nvSpPr>
            <p:cNvPr id="21" name="Cloud 20"/>
            <p:cNvSpPr/>
            <p:nvPr/>
          </p:nvSpPr>
          <p:spPr>
            <a:xfrm>
              <a:off x="4876800" y="4800600"/>
              <a:ext cx="2667000" cy="1447800"/>
            </a:xfrm>
            <a:prstGeom prst="cloud">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876800" y="5029202"/>
              <a:ext cx="2819400" cy="954107"/>
            </a:xfrm>
            <a:prstGeom prst="rect">
              <a:avLst/>
            </a:prstGeom>
            <a:noFill/>
          </p:spPr>
          <p:txBody>
            <a:bodyPr wrap="square" rtlCol="0">
              <a:spAutoFit/>
            </a:bodyPr>
            <a:lstStyle/>
            <a:p>
              <a:pPr algn="ctr"/>
              <a:r>
                <a:rPr lang="en-US" sz="2800" dirty="0">
                  <a:latin typeface="Arial Black" pitchFamily="34" charset="0"/>
                </a:rPr>
                <a:t>Harmful drugs</a:t>
              </a:r>
            </a:p>
          </p:txBody>
        </p:sp>
      </p:grpSp>
      <p:sp>
        <p:nvSpPr>
          <p:cNvPr id="27" name="TextBox 26"/>
          <p:cNvSpPr txBox="1"/>
          <p:nvPr/>
        </p:nvSpPr>
        <p:spPr>
          <a:xfrm>
            <a:off x="2743200" y="1828800"/>
            <a:ext cx="2819400" cy="3293209"/>
          </a:xfrm>
          <a:prstGeom prst="rect">
            <a:avLst/>
          </a:prstGeom>
          <a:noFill/>
        </p:spPr>
        <p:txBody>
          <a:bodyPr wrap="square" rtlCol="0">
            <a:spAutoFit/>
          </a:bodyPr>
          <a:lstStyle/>
          <a:p>
            <a:pPr algn="ctr"/>
            <a:endParaRPr lang="en-US" sz="1600" dirty="0">
              <a:solidFill>
                <a:schemeClr val="bg1"/>
              </a:solidFill>
              <a:latin typeface="Arial Black" pitchFamily="34" charset="0"/>
            </a:endParaRPr>
          </a:p>
          <a:p>
            <a:pPr algn="ctr"/>
            <a:r>
              <a:rPr lang="en-US" sz="1600" dirty="0">
                <a:solidFill>
                  <a:schemeClr val="bg1"/>
                </a:solidFill>
                <a:latin typeface="Arial Black" pitchFamily="34" charset="0"/>
              </a:rPr>
              <a:t>“The body has defenses to rid itself of unwholesome food.” (2)</a:t>
            </a:r>
          </a:p>
          <a:p>
            <a:pPr algn="ctr"/>
            <a:endParaRPr lang="en-US" sz="1600" dirty="0">
              <a:solidFill>
                <a:schemeClr val="bg1"/>
              </a:solidFill>
              <a:latin typeface="Arial Black" pitchFamily="34" charset="0"/>
            </a:endParaRPr>
          </a:p>
          <a:p>
            <a:pPr algn="ctr"/>
            <a:r>
              <a:rPr lang="en-US" sz="1600" dirty="0">
                <a:solidFill>
                  <a:schemeClr val="bg1"/>
                </a:solidFill>
                <a:latin typeface="Arial Black" pitchFamily="34" charset="0"/>
              </a:rPr>
              <a:t> However…</a:t>
            </a:r>
          </a:p>
          <a:p>
            <a:pPr algn="ctr"/>
            <a:r>
              <a:rPr lang="en-US" sz="1600" dirty="0">
                <a:solidFill>
                  <a:schemeClr val="bg1"/>
                </a:solidFill>
                <a:latin typeface="Arial Black" pitchFamily="34" charset="0"/>
              </a:rPr>
              <a:t>“Drugs impair our ability to think, to reason, and to make prudent and wise choices.”</a:t>
            </a:r>
          </a:p>
          <a:p>
            <a:pPr algn="ctr"/>
            <a:r>
              <a:rPr lang="en-US" sz="1600" dirty="0">
                <a:solidFill>
                  <a:schemeClr val="bg1"/>
                </a:solidFill>
                <a:latin typeface="Arial Black" pitchFamily="34" charset="0"/>
              </a:rPr>
              <a:t>(8)</a:t>
            </a:r>
          </a:p>
          <a:p>
            <a:pPr algn="ctr"/>
            <a:r>
              <a:rPr lang="en-US" sz="1600" dirty="0">
                <a:solidFill>
                  <a:schemeClr val="bg1"/>
                </a:solidFill>
                <a:latin typeface="Arial Black" pitchFamily="34" charset="0"/>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95" y="304800"/>
            <a:ext cx="1161674" cy="14478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95" y="5181600"/>
            <a:ext cx="1098091" cy="1454831"/>
          </a:xfrm>
          <a:prstGeom prst="rect">
            <a:avLst/>
          </a:prstGeom>
        </p:spPr>
      </p:pic>
    </p:spTree>
    <p:extLst>
      <p:ext uri="{BB962C8B-B14F-4D97-AF65-F5344CB8AC3E}">
        <p14:creationId xmlns:p14="http://schemas.microsoft.com/office/powerpoint/2010/main" val="310501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0" dur="500"/>
                                        <p:tgtEl>
                                          <p:spTgt spid="27">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28" dur="500"/>
                                        <p:tgtEl>
                                          <p:spTgt spid="27">
                                            <p:txEl>
                                              <p:pRg st="3" end="3"/>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1" dur="500"/>
                                        <p:tgtEl>
                                          <p:spTgt spid="27">
                                            <p:txEl>
                                              <p:pRg st="4" end="4"/>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34" dur="500"/>
                                        <p:tgtEl>
                                          <p:spTgt spid="27">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gradFill flip="none" rotWithShape="1">
            <a:gsLst>
              <a:gs pos="0">
                <a:srgbClr val="99FF66">
                  <a:shade val="30000"/>
                  <a:satMod val="115000"/>
                </a:srgbClr>
              </a:gs>
              <a:gs pos="50000">
                <a:srgbClr val="99FF66">
                  <a:shade val="67500"/>
                  <a:satMod val="115000"/>
                </a:srgbClr>
              </a:gs>
              <a:gs pos="100000">
                <a:srgbClr val="99FF66">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2"/>
          <p:cNvGrpSpPr/>
          <p:nvPr/>
        </p:nvGrpSpPr>
        <p:grpSpPr>
          <a:xfrm>
            <a:off x="2438400" y="1295400"/>
            <a:ext cx="7473462" cy="3886200"/>
            <a:chOff x="4267200" y="4343400"/>
            <a:chExt cx="3352800" cy="990600"/>
          </a:xfrm>
        </p:grpSpPr>
        <p:sp>
          <p:nvSpPr>
            <p:cNvPr id="5" name="Oval 4"/>
            <p:cNvSpPr/>
            <p:nvPr/>
          </p:nvSpPr>
          <p:spPr>
            <a:xfrm>
              <a:off x="42672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0960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lock Arc 6"/>
            <p:cNvSpPr/>
            <p:nvPr/>
          </p:nvSpPr>
          <p:spPr>
            <a:xfrm>
              <a:off x="5634616" y="4557059"/>
              <a:ext cx="581152" cy="167341"/>
            </a:xfrm>
            <a:prstGeom prst="blockArc">
              <a:avLst>
                <a:gd name="adj1" fmla="val 10481073"/>
                <a:gd name="adj2" fmla="val 0"/>
                <a:gd name="adj3" fmla="val 25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11" name="TextBox 10"/>
          <p:cNvSpPr txBox="1"/>
          <p:nvPr/>
        </p:nvSpPr>
        <p:spPr>
          <a:xfrm>
            <a:off x="6822831" y="1848894"/>
            <a:ext cx="2819400" cy="3046988"/>
          </a:xfrm>
          <a:prstGeom prst="rect">
            <a:avLst/>
          </a:prstGeom>
          <a:noFill/>
        </p:spPr>
        <p:txBody>
          <a:bodyPr wrap="square" rtlCol="0">
            <a:spAutoFit/>
          </a:bodyPr>
          <a:lstStyle/>
          <a:p>
            <a:pPr algn="ctr"/>
            <a:r>
              <a:rPr lang="en-US" sz="1600" dirty="0">
                <a:solidFill>
                  <a:schemeClr val="bg1"/>
                </a:solidFill>
                <a:latin typeface="Arial Black" panose="020B0A04020102020204" pitchFamily="34" charset="0"/>
              </a:rPr>
              <a:t>“I solemnly testify that Jesus Christ guides this, His church. He knows and loves you personally. As you walk in faithful obedience, He will bless you, inspire you, and lead you to greater knowledge and capacity. “</a:t>
            </a:r>
          </a:p>
          <a:p>
            <a:pPr algn="ctr"/>
            <a:r>
              <a:rPr lang="en-US" sz="1600" dirty="0">
                <a:solidFill>
                  <a:schemeClr val="bg1"/>
                </a:solidFill>
                <a:latin typeface="Arial Black" panose="020B0A04020102020204" pitchFamily="34" charset="0"/>
              </a:rPr>
              <a:t>(9)</a:t>
            </a:r>
          </a:p>
        </p:txBody>
      </p:sp>
      <p:sp>
        <p:nvSpPr>
          <p:cNvPr id="18" name="Cloud 17"/>
          <p:cNvSpPr/>
          <p:nvPr/>
        </p:nvSpPr>
        <p:spPr>
          <a:xfrm>
            <a:off x="4800600" y="304800"/>
            <a:ext cx="2667000" cy="1447800"/>
          </a:xfrm>
          <a:prstGeom prst="cloud">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724400" y="457203"/>
            <a:ext cx="2819400" cy="954107"/>
          </a:xfrm>
          <a:prstGeom prst="rect">
            <a:avLst/>
          </a:prstGeom>
          <a:noFill/>
        </p:spPr>
        <p:txBody>
          <a:bodyPr wrap="square" rtlCol="0">
            <a:spAutoFit/>
          </a:bodyPr>
          <a:lstStyle/>
          <a:p>
            <a:pPr algn="ctr"/>
            <a:r>
              <a:rPr lang="en-US" sz="2800" dirty="0">
                <a:latin typeface="Arial Black" pitchFamily="34" charset="0"/>
              </a:rPr>
              <a:t>Exercise Faith</a:t>
            </a:r>
          </a:p>
        </p:txBody>
      </p:sp>
      <p:sp>
        <p:nvSpPr>
          <p:cNvPr id="21" name="Cloud 20"/>
          <p:cNvSpPr/>
          <p:nvPr/>
        </p:nvSpPr>
        <p:spPr>
          <a:xfrm>
            <a:off x="4724400" y="4838701"/>
            <a:ext cx="2667000" cy="1447800"/>
          </a:xfrm>
          <a:prstGeom prst="cloud">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648200" y="5222075"/>
            <a:ext cx="2819400" cy="523220"/>
          </a:xfrm>
          <a:prstGeom prst="rect">
            <a:avLst/>
          </a:prstGeom>
          <a:noFill/>
        </p:spPr>
        <p:txBody>
          <a:bodyPr wrap="square" rtlCol="0">
            <a:spAutoFit/>
          </a:bodyPr>
          <a:lstStyle/>
          <a:p>
            <a:pPr algn="ctr"/>
            <a:r>
              <a:rPr lang="en-US" sz="2800" dirty="0">
                <a:latin typeface="Arial Black" pitchFamily="34" charset="0"/>
              </a:rPr>
              <a:t>Obedience</a:t>
            </a:r>
          </a:p>
        </p:txBody>
      </p:sp>
      <p:sp>
        <p:nvSpPr>
          <p:cNvPr id="14" name="TextBox 13"/>
          <p:cNvSpPr txBox="1"/>
          <p:nvPr/>
        </p:nvSpPr>
        <p:spPr>
          <a:xfrm>
            <a:off x="2746397" y="2116247"/>
            <a:ext cx="2819400" cy="2246769"/>
          </a:xfrm>
          <a:prstGeom prst="rect">
            <a:avLst/>
          </a:prstGeom>
          <a:noFill/>
        </p:spPr>
        <p:txBody>
          <a:bodyPr wrap="square" rtlCol="0">
            <a:spAutoFit/>
          </a:bodyPr>
          <a:lstStyle/>
          <a:p>
            <a:pPr algn="ctr"/>
            <a:r>
              <a:rPr lang="en-US" sz="2800" dirty="0">
                <a:solidFill>
                  <a:schemeClr val="bg1"/>
                </a:solidFill>
                <a:latin typeface="Arial Black" pitchFamily="34" charset="0"/>
              </a:rPr>
              <a:t>What kinds of things make people spiritually clean?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6028" y="236880"/>
            <a:ext cx="1284799" cy="1612014"/>
          </a:xfrm>
          <a:prstGeom prst="rect">
            <a:avLst/>
          </a:prstGeom>
        </p:spPr>
      </p:pic>
    </p:spTree>
    <p:extLst>
      <p:ext uri="{BB962C8B-B14F-4D97-AF65-F5344CB8AC3E}">
        <p14:creationId xmlns:p14="http://schemas.microsoft.com/office/powerpoint/2010/main" val="281071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animBg="1"/>
      <p:bldP spid="20" grpId="0"/>
      <p:bldP spid="21" grpId="0" animBg="1"/>
      <p:bldP spid="24" grpId="0"/>
      <p:bldP spid="1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8B6417">
                  <a:shade val="30000"/>
                  <a:satMod val="115000"/>
                </a:srgbClr>
              </a:gs>
              <a:gs pos="50000">
                <a:srgbClr val="8B6417">
                  <a:shade val="67500"/>
                  <a:satMod val="115000"/>
                </a:srgbClr>
              </a:gs>
              <a:gs pos="100000">
                <a:srgbClr val="8B6417">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3784" y="0"/>
            <a:ext cx="12003720" cy="769441"/>
          </a:xfrm>
          <a:prstGeom prst="rect">
            <a:avLst/>
          </a:prstGeom>
          <a:noFill/>
        </p:spPr>
        <p:txBody>
          <a:bodyPr wrap="square" rtlCol="0">
            <a:spAutoFit/>
          </a:bodyPr>
          <a:lstStyle/>
          <a:p>
            <a:pPr algn="ctr"/>
            <a:r>
              <a:rPr lang="en-US" sz="4400" dirty="0">
                <a:solidFill>
                  <a:schemeClr val="bg1"/>
                </a:solidFill>
                <a:latin typeface="Arial Black" pitchFamily="34" charset="0"/>
              </a:rPr>
              <a:t>“Sight For the Spiritual”</a:t>
            </a:r>
          </a:p>
        </p:txBody>
      </p:sp>
      <p:sp>
        <p:nvSpPr>
          <p:cNvPr id="18" name="Rectangle 17"/>
          <p:cNvSpPr/>
          <p:nvPr/>
        </p:nvSpPr>
        <p:spPr>
          <a:xfrm>
            <a:off x="63784" y="6436679"/>
            <a:ext cx="6096000" cy="369332"/>
          </a:xfrm>
          <a:prstGeom prst="rect">
            <a:avLst/>
          </a:prstGeom>
        </p:spPr>
        <p:txBody>
          <a:bodyPr>
            <a:spAutoFit/>
          </a:bodyPr>
          <a:lstStyle/>
          <a:p>
            <a:r>
              <a:rPr lang="en-US" dirty="0">
                <a:solidFill>
                  <a:schemeClr val="bg1"/>
                </a:solidFill>
                <a:latin typeface="Abadi" panose="020B0604020104020204" pitchFamily="34" charset="0"/>
              </a:rPr>
              <a:t>John 9:36-38</a:t>
            </a:r>
            <a:endParaRPr lang="en-US" dirty="0">
              <a:solidFill>
                <a:schemeClr val="bg1"/>
              </a:solidFill>
            </a:endParaRPr>
          </a:p>
        </p:txBody>
      </p:sp>
      <p:grpSp>
        <p:nvGrpSpPr>
          <p:cNvPr id="6" name="Group 5"/>
          <p:cNvGrpSpPr/>
          <p:nvPr/>
        </p:nvGrpSpPr>
        <p:grpSpPr>
          <a:xfrm>
            <a:off x="2587543" y="932212"/>
            <a:ext cx="7304078" cy="1571483"/>
            <a:chOff x="2587543" y="932212"/>
            <a:chExt cx="7304078" cy="1571483"/>
          </a:xfrm>
        </p:grpSpPr>
        <p:sp>
          <p:nvSpPr>
            <p:cNvPr id="10" name="Rectangle 9"/>
            <p:cNvSpPr/>
            <p:nvPr/>
          </p:nvSpPr>
          <p:spPr>
            <a:xfrm>
              <a:off x="3795621" y="1168091"/>
              <a:ext cx="6096000" cy="1200329"/>
            </a:xfrm>
            <a:prstGeom prst="rect">
              <a:avLst/>
            </a:prstGeom>
            <a:solidFill>
              <a:srgbClr val="8B6417"/>
            </a:solidFill>
          </p:spPr>
          <p:txBody>
            <a:bodyPr>
              <a:spAutoFit/>
            </a:bodyPr>
            <a:lstStyle/>
            <a:p>
              <a:r>
                <a:rPr lang="en-US" dirty="0">
                  <a:solidFill>
                    <a:schemeClr val="bg1"/>
                  </a:solidFill>
                  <a:latin typeface="Abadi" panose="020B0604020104020204" pitchFamily="34" charset="0"/>
                </a:rPr>
                <a:t> “Now sight had been given </a:t>
              </a:r>
              <a:r>
                <a:rPr lang="en-US" i="1" dirty="0">
                  <a:solidFill>
                    <a:schemeClr val="bg1"/>
                  </a:solidFill>
                  <a:latin typeface="Abadi" panose="020B0604020104020204" pitchFamily="34" charset="0"/>
                </a:rPr>
                <a:t>twice</a:t>
              </a:r>
              <a:r>
                <a:rPr lang="en-US" dirty="0">
                  <a:solidFill>
                    <a:schemeClr val="bg1"/>
                  </a:solidFill>
                  <a:latin typeface="Abadi" panose="020B0604020104020204" pitchFamily="34" charset="0"/>
                </a:rPr>
                <a:t>—once to remedy a congenital defect and once to behold the King of Kings before He would ascend to His eternal throne. Jesus had quickened both temporal </a:t>
              </a:r>
              <a:r>
                <a:rPr lang="en-US" i="1" dirty="0">
                  <a:solidFill>
                    <a:schemeClr val="bg1"/>
                  </a:solidFill>
                  <a:latin typeface="Abadi" panose="020B0604020104020204" pitchFamily="34" charset="0"/>
                </a:rPr>
                <a:t>and</a:t>
              </a:r>
              <a:r>
                <a:rPr lang="en-US" dirty="0">
                  <a:solidFill>
                    <a:schemeClr val="bg1"/>
                  </a:solidFill>
                  <a:latin typeface="Abadi" panose="020B0604020104020204" pitchFamily="34" charset="0"/>
                </a:rPr>
                <a:t> spiritual vision.” (6)</a:t>
              </a:r>
              <a:endParaRPr lang="en-US" dirty="0">
                <a:solidFill>
                  <a:schemeClr val="bg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7543" y="932212"/>
              <a:ext cx="1208078" cy="1571483"/>
            </a:xfrm>
            <a:prstGeom prst="rect">
              <a:avLst/>
            </a:prstGeom>
          </p:spPr>
        </p:pic>
      </p:grpSp>
      <p:grpSp>
        <p:nvGrpSpPr>
          <p:cNvPr id="12" name="Group 11"/>
          <p:cNvGrpSpPr/>
          <p:nvPr/>
        </p:nvGrpSpPr>
        <p:grpSpPr>
          <a:xfrm>
            <a:off x="4421040" y="3070287"/>
            <a:ext cx="3289208" cy="2390250"/>
            <a:chOff x="384206" y="4158361"/>
            <a:chExt cx="3289208" cy="2390250"/>
          </a:xfrm>
        </p:grpSpPr>
        <p:grpSp>
          <p:nvGrpSpPr>
            <p:cNvPr id="13" name="Group 12"/>
            <p:cNvGrpSpPr/>
            <p:nvPr/>
          </p:nvGrpSpPr>
          <p:grpSpPr>
            <a:xfrm>
              <a:off x="384206" y="4158361"/>
              <a:ext cx="3289208" cy="2390250"/>
              <a:chOff x="609599" y="833642"/>
              <a:chExt cx="7941747" cy="5771225"/>
            </a:xfrm>
          </p:grpSpPr>
          <p:grpSp>
            <p:nvGrpSpPr>
              <p:cNvPr id="15" name="Group 14"/>
              <p:cNvGrpSpPr/>
              <p:nvPr/>
            </p:nvGrpSpPr>
            <p:grpSpPr>
              <a:xfrm rot="10800000">
                <a:off x="7696200" y="5257800"/>
                <a:ext cx="621450" cy="1347067"/>
                <a:chOff x="7010400" y="381000"/>
                <a:chExt cx="762000" cy="2033666"/>
              </a:xfrm>
            </p:grpSpPr>
            <p:sp>
              <p:nvSpPr>
                <p:cNvPr id="30"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10400" y="381000"/>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1"/>
              <p:cNvGrpSpPr/>
              <p:nvPr/>
            </p:nvGrpSpPr>
            <p:grpSpPr>
              <a:xfrm rot="10800000">
                <a:off x="939238" y="4923502"/>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3"/>
              <p:cNvSpPr/>
              <p:nvPr/>
            </p:nvSpPr>
            <p:spPr>
              <a:xfrm>
                <a:off x="7315200" y="1981200"/>
                <a:ext cx="1236146" cy="3840519"/>
              </a:xfrm>
              <a:prstGeom prst="can">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1"/>
              <p:cNvSpPr/>
              <p:nvPr/>
            </p:nvSpPr>
            <p:spPr>
              <a:xfrm>
                <a:off x="609599" y="1643059"/>
                <a:ext cx="1236146" cy="3840519"/>
              </a:xfrm>
              <a:prstGeom prst="can">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899460" y="833642"/>
                <a:ext cx="621450" cy="986197"/>
                <a:chOff x="7031201" y="834275"/>
                <a:chExt cx="762000" cy="1488861"/>
              </a:xfrm>
            </p:grpSpPr>
            <p:sp>
              <p:nvSpPr>
                <p:cNvPr id="26"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5"/>
                <p:cNvSpPr/>
                <p:nvPr/>
              </p:nvSpPr>
              <p:spPr>
                <a:xfrm>
                  <a:off x="7031201" y="834275"/>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7646520" y="1148254"/>
                <a:ext cx="621450" cy="1017899"/>
                <a:chOff x="7087348" y="824753"/>
                <a:chExt cx="762000" cy="1536722"/>
              </a:xfrm>
            </p:grpSpPr>
            <p:sp>
              <p:nvSpPr>
                <p:cNvPr id="24"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87348" y="824753"/>
                  <a:ext cx="762000" cy="1219200"/>
                </a:xfrm>
                <a:prstGeom prst="ellipse">
                  <a:avLst/>
                </a:prstGeom>
                <a:solidFill>
                  <a:srgbClr val="C7A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809931" y="4816803"/>
              <a:ext cx="2437759" cy="1077218"/>
            </a:xfrm>
            <a:prstGeom prst="rect">
              <a:avLst/>
            </a:prstGeom>
          </p:spPr>
          <p:txBody>
            <a:bodyPr wrap="square">
              <a:spAutoFit/>
            </a:bodyPr>
            <a:lstStyle/>
            <a:p>
              <a:pPr algn="ctr"/>
              <a:r>
                <a:rPr lang="en-US" sz="1600" b="1" dirty="0"/>
                <a:t>As we exercise faith in Jesus Christ, our spiritual vision and understanding become clearer</a:t>
              </a:r>
              <a:endParaRPr lang="en-US" sz="1600" dirty="0"/>
            </a:p>
          </p:txBody>
        </p:sp>
      </p:grpSp>
      <p:sp>
        <p:nvSpPr>
          <p:cNvPr id="3" name="Rectangle 2"/>
          <p:cNvSpPr/>
          <p:nvPr/>
        </p:nvSpPr>
        <p:spPr>
          <a:xfrm>
            <a:off x="435864" y="3093824"/>
            <a:ext cx="3799535" cy="2246769"/>
          </a:xfrm>
          <a:prstGeom prst="rect">
            <a:avLst/>
          </a:prstGeom>
        </p:spPr>
        <p:txBody>
          <a:bodyPr wrap="square">
            <a:spAutoFit/>
          </a:bodyPr>
          <a:lstStyle/>
          <a:p>
            <a:r>
              <a:rPr lang="en-US" sz="2800" dirty="0">
                <a:solidFill>
                  <a:srgbClr val="FFFF00"/>
                </a:solidFill>
                <a:latin typeface="Abadi" panose="020B0604020104020204" pitchFamily="34" charset="0"/>
              </a:rPr>
              <a:t>How might the man’s healing from physical blindness represent his healing from spiritual blindness?</a:t>
            </a:r>
            <a:endParaRPr lang="en-US" sz="2800" dirty="0">
              <a:solidFill>
                <a:srgbClr val="FFFF00"/>
              </a:solidFill>
            </a:endParaRPr>
          </a:p>
        </p:txBody>
      </p:sp>
      <p:sp>
        <p:nvSpPr>
          <p:cNvPr id="4" name="Rectangle 3"/>
          <p:cNvSpPr/>
          <p:nvPr/>
        </p:nvSpPr>
        <p:spPr>
          <a:xfrm>
            <a:off x="8023915" y="3070287"/>
            <a:ext cx="4057818" cy="2246769"/>
          </a:xfrm>
          <a:prstGeom prst="rect">
            <a:avLst/>
          </a:prstGeom>
        </p:spPr>
        <p:txBody>
          <a:bodyPr wrap="square">
            <a:spAutoFit/>
          </a:bodyPr>
          <a:lstStyle/>
          <a:p>
            <a:r>
              <a:rPr lang="en-US" sz="2800" dirty="0">
                <a:solidFill>
                  <a:srgbClr val="FFFF00"/>
                </a:solidFill>
                <a:latin typeface="Abadi" panose="020B0604020104020204" pitchFamily="34" charset="0"/>
              </a:rPr>
              <a:t>Why do you think exercising faith is necessary in order to see and understand spiritual truth more clearly?</a:t>
            </a:r>
            <a:endParaRPr lang="en-US" sz="2800" dirty="0">
              <a:solidFill>
                <a:srgbClr val="FFFF00"/>
              </a:solidFill>
            </a:endParaRPr>
          </a:p>
        </p:txBody>
      </p:sp>
    </p:spTree>
    <p:extLst>
      <p:ext uri="{BB962C8B-B14F-4D97-AF65-F5344CB8AC3E}">
        <p14:creationId xmlns:p14="http://schemas.microsoft.com/office/powerpoint/2010/main" val="79815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8B6417">
                  <a:shade val="30000"/>
                  <a:satMod val="115000"/>
                </a:srgbClr>
              </a:gs>
              <a:gs pos="50000">
                <a:srgbClr val="8B6417">
                  <a:shade val="67500"/>
                  <a:satMod val="115000"/>
                </a:srgbClr>
              </a:gs>
              <a:gs pos="100000">
                <a:srgbClr val="8B6417">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3784" y="0"/>
            <a:ext cx="12003720" cy="769441"/>
          </a:xfrm>
          <a:prstGeom prst="rect">
            <a:avLst/>
          </a:prstGeom>
          <a:noFill/>
        </p:spPr>
        <p:txBody>
          <a:bodyPr wrap="square" rtlCol="0">
            <a:spAutoFit/>
          </a:bodyPr>
          <a:lstStyle/>
          <a:p>
            <a:pPr algn="ctr"/>
            <a:r>
              <a:rPr lang="en-US" sz="4400" dirty="0">
                <a:solidFill>
                  <a:schemeClr val="bg1"/>
                </a:solidFill>
                <a:latin typeface="Arial Black" pitchFamily="34" charset="0"/>
              </a:rPr>
              <a:t>“Blind Also”</a:t>
            </a:r>
          </a:p>
        </p:txBody>
      </p:sp>
      <p:sp>
        <p:nvSpPr>
          <p:cNvPr id="5" name="Rectangle 4"/>
          <p:cNvSpPr/>
          <p:nvPr/>
        </p:nvSpPr>
        <p:spPr>
          <a:xfrm>
            <a:off x="186158" y="795927"/>
            <a:ext cx="9022236" cy="3416320"/>
          </a:xfrm>
          <a:prstGeom prst="rect">
            <a:avLst/>
          </a:prstGeom>
        </p:spPr>
        <p:txBody>
          <a:bodyPr wrap="square">
            <a:spAutoFit/>
          </a:bodyPr>
          <a:lstStyle/>
          <a:p>
            <a:r>
              <a:rPr lang="en-US" sz="2400" dirty="0">
                <a:solidFill>
                  <a:schemeClr val="bg1"/>
                </a:solidFill>
              </a:rPr>
              <a:t>After the Savior healed the man born blind, some Pharisees asked Jesus whether they were “blind also.” In reply, the Savior used a metaphor, teaching that individuals who were “blind”—those who did not know who He was—“should have no sin”.</a:t>
            </a:r>
          </a:p>
          <a:p>
            <a:endParaRPr lang="en-US" sz="2400" dirty="0">
              <a:solidFill>
                <a:schemeClr val="bg1"/>
              </a:solidFill>
            </a:endParaRPr>
          </a:p>
          <a:p>
            <a:r>
              <a:rPr lang="en-US" sz="2400" dirty="0">
                <a:solidFill>
                  <a:schemeClr val="bg1"/>
                </a:solidFill>
              </a:rPr>
              <a:t>On the other hand, individuals who could “see”—those who had received enough witnesses concerning the Savior and His divine mission that they should have known who He was—would be accountable for their actions. </a:t>
            </a:r>
          </a:p>
        </p:txBody>
      </p:sp>
      <p:sp>
        <p:nvSpPr>
          <p:cNvPr id="17" name="Rectangle 16"/>
          <p:cNvSpPr/>
          <p:nvPr/>
        </p:nvSpPr>
        <p:spPr>
          <a:xfrm>
            <a:off x="5971504" y="6370832"/>
            <a:ext cx="6096000" cy="461665"/>
          </a:xfrm>
          <a:prstGeom prst="rect">
            <a:avLst/>
          </a:prstGeom>
        </p:spPr>
        <p:txBody>
          <a:bodyPr>
            <a:spAutoFit/>
          </a:bodyPr>
          <a:lstStyle/>
          <a:p>
            <a:pPr algn="r"/>
            <a:r>
              <a:rPr lang="en-US" sz="2400" dirty="0">
                <a:solidFill>
                  <a:schemeClr val="bg1"/>
                </a:solidFill>
              </a:rPr>
              <a:t>(1)</a:t>
            </a:r>
          </a:p>
        </p:txBody>
      </p:sp>
      <p:sp>
        <p:nvSpPr>
          <p:cNvPr id="18" name="Rectangle 17"/>
          <p:cNvSpPr/>
          <p:nvPr/>
        </p:nvSpPr>
        <p:spPr>
          <a:xfrm>
            <a:off x="63784" y="6436679"/>
            <a:ext cx="6096000" cy="369332"/>
          </a:xfrm>
          <a:prstGeom prst="rect">
            <a:avLst/>
          </a:prstGeom>
        </p:spPr>
        <p:txBody>
          <a:bodyPr>
            <a:spAutoFit/>
          </a:bodyPr>
          <a:lstStyle/>
          <a:p>
            <a:r>
              <a:rPr lang="en-US" dirty="0">
                <a:solidFill>
                  <a:schemeClr val="bg1"/>
                </a:solidFill>
                <a:latin typeface="Abadi" panose="020B0604020104020204" pitchFamily="34" charset="0"/>
              </a:rPr>
              <a:t>John 9:39-41</a:t>
            </a:r>
            <a:endParaRPr lang="en-US" dirty="0">
              <a:solidFill>
                <a:schemeClr val="bg1"/>
              </a:solidFill>
            </a:endParaRPr>
          </a:p>
        </p:txBody>
      </p:sp>
      <p:sp>
        <p:nvSpPr>
          <p:cNvPr id="3" name="Rectangle 2"/>
          <p:cNvSpPr/>
          <p:nvPr/>
        </p:nvSpPr>
        <p:spPr>
          <a:xfrm>
            <a:off x="5061702" y="4676667"/>
            <a:ext cx="6722772" cy="1938992"/>
          </a:xfrm>
          <a:prstGeom prst="rect">
            <a:avLst/>
          </a:prstGeom>
        </p:spPr>
        <p:txBody>
          <a:bodyPr wrap="square">
            <a:spAutoFit/>
          </a:bodyPr>
          <a:lstStyle/>
          <a:p>
            <a:r>
              <a:rPr lang="en-US" sz="2400" dirty="0">
                <a:solidFill>
                  <a:schemeClr val="bg1"/>
                </a:solidFill>
              </a:rPr>
              <a:t>The Pharisees were among those who could “see,” and thus their “sin </a:t>
            </a:r>
            <a:r>
              <a:rPr lang="en-US" sz="2400" dirty="0" err="1">
                <a:solidFill>
                  <a:schemeClr val="bg1"/>
                </a:solidFill>
              </a:rPr>
              <a:t>remaineth</a:t>
            </a:r>
            <a:r>
              <a:rPr lang="en-US" sz="2400" dirty="0">
                <a:solidFill>
                  <a:schemeClr val="bg1"/>
                </a:solidFill>
              </a:rPr>
              <a:t>.” Spiritually speaking, they chose to be blind because they refused to recognize Jesus as the Son of God, despite the many witnesses they had received.</a:t>
            </a:r>
          </a:p>
        </p:txBody>
      </p:sp>
      <p:grpSp>
        <p:nvGrpSpPr>
          <p:cNvPr id="10" name="Group 9"/>
          <p:cNvGrpSpPr/>
          <p:nvPr/>
        </p:nvGrpSpPr>
        <p:grpSpPr>
          <a:xfrm>
            <a:off x="8749048" y="831109"/>
            <a:ext cx="2526686" cy="3886200"/>
            <a:chOff x="838200" y="685800"/>
            <a:chExt cx="2526686" cy="3886200"/>
          </a:xfrm>
        </p:grpSpPr>
        <p:sp>
          <p:nvSpPr>
            <p:cNvPr id="11" name="Oval 10"/>
            <p:cNvSpPr/>
            <p:nvPr/>
          </p:nvSpPr>
          <p:spPr>
            <a:xfrm rot="6128217">
              <a:off x="2217104" y="4173839"/>
              <a:ext cx="324143" cy="47217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4472555">
              <a:off x="1775149" y="4161245"/>
              <a:ext cx="296946" cy="49627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a:off x="1403303" y="2221554"/>
              <a:ext cx="1519958" cy="2149268"/>
            </a:xfrm>
            <a:prstGeom prst="trapezoid">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2901859">
              <a:off x="2478670" y="2889828"/>
              <a:ext cx="331341" cy="54523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555722" y="1017401"/>
              <a:ext cx="1110738" cy="144753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2057400" y="2438400"/>
              <a:ext cx="190500" cy="838200"/>
              <a:chOff x="3505200" y="3657600"/>
              <a:chExt cx="381000" cy="1676400"/>
            </a:xfrm>
          </p:grpSpPr>
          <p:sp>
            <p:nvSpPr>
              <p:cNvPr id="68" name="Rectangle 67"/>
              <p:cNvSpPr/>
              <p:nvPr/>
            </p:nvSpPr>
            <p:spPr>
              <a:xfrm>
                <a:off x="3505200" y="3657600"/>
                <a:ext cx="381000" cy="167640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Plaque 68"/>
              <p:cNvSpPr/>
              <p:nvPr/>
            </p:nvSpPr>
            <p:spPr>
              <a:xfrm>
                <a:off x="3505200" y="3733800"/>
                <a:ext cx="381000" cy="304800"/>
              </a:xfrm>
              <a:prstGeom prst="plaque">
                <a:avLst>
                  <a:gd name="adj" fmla="val 40909"/>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laque 69"/>
              <p:cNvSpPr/>
              <p:nvPr/>
            </p:nvSpPr>
            <p:spPr>
              <a:xfrm>
                <a:off x="3505200" y="4114800"/>
                <a:ext cx="381000" cy="304800"/>
              </a:xfrm>
              <a:prstGeom prst="plaque">
                <a:avLst>
                  <a:gd name="adj" fmla="val 40909"/>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laque 70"/>
              <p:cNvSpPr/>
              <p:nvPr/>
            </p:nvSpPr>
            <p:spPr>
              <a:xfrm>
                <a:off x="3505200" y="4495800"/>
                <a:ext cx="381000" cy="304800"/>
              </a:xfrm>
              <a:prstGeom prst="plaque">
                <a:avLst>
                  <a:gd name="adj" fmla="val 40909"/>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Plaque 71"/>
              <p:cNvSpPr/>
              <p:nvPr/>
            </p:nvSpPr>
            <p:spPr>
              <a:xfrm>
                <a:off x="3505200" y="4876800"/>
                <a:ext cx="381000" cy="304800"/>
              </a:xfrm>
              <a:prstGeom prst="plaque">
                <a:avLst>
                  <a:gd name="adj" fmla="val 40909"/>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Cloud 18"/>
            <p:cNvSpPr/>
            <p:nvPr/>
          </p:nvSpPr>
          <p:spPr>
            <a:xfrm rot="207152">
              <a:off x="1769181" y="1925300"/>
              <a:ext cx="691427" cy="571490"/>
            </a:xfrm>
            <a:prstGeom prst="clou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981200" y="2057400"/>
              <a:ext cx="304800" cy="76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2438400" y="1066800"/>
              <a:ext cx="726288" cy="2644944"/>
              <a:chOff x="2340185" y="1182305"/>
              <a:chExt cx="726288" cy="2644944"/>
            </a:xfrm>
          </p:grpSpPr>
          <p:sp>
            <p:nvSpPr>
              <p:cNvPr id="63" name="Trapezoid 62"/>
              <p:cNvSpPr/>
              <p:nvPr/>
            </p:nvSpPr>
            <p:spPr>
              <a:xfrm rot="21048877">
                <a:off x="2340185" y="1182305"/>
                <a:ext cx="704921" cy="2644944"/>
              </a:xfrm>
              <a:prstGeom prst="trapezoid">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2431690" y="2462580"/>
                <a:ext cx="634783" cy="476942"/>
                <a:chOff x="2431690" y="2462580"/>
                <a:chExt cx="634783" cy="476942"/>
              </a:xfrm>
            </p:grpSpPr>
            <p:cxnSp>
              <p:nvCxnSpPr>
                <p:cNvPr id="65" name="Straight Connector 64"/>
                <p:cNvCxnSpPr>
                  <a:stCxn id="63" idx="1"/>
                  <a:endCxn id="63" idx="3"/>
                </p:cNvCxnSpPr>
                <p:nvPr/>
              </p:nvCxnSpPr>
              <p:spPr>
                <a:xfrm flipV="1">
                  <a:off x="2431690" y="2462580"/>
                  <a:ext cx="521911" cy="8439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2438400" y="2660073"/>
                  <a:ext cx="572655" cy="91323"/>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2454781" y="2835564"/>
                  <a:ext cx="611692" cy="103958"/>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2" name="Flowchart: Delay 21"/>
            <p:cNvSpPr/>
            <p:nvPr/>
          </p:nvSpPr>
          <p:spPr>
            <a:xfrm rot="16200000">
              <a:off x="1943100" y="266700"/>
              <a:ext cx="381000" cy="1219200"/>
            </a:xfrm>
            <a:prstGeom prst="flowChartDelay">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rot="1187881">
              <a:off x="1612981" y="2836464"/>
              <a:ext cx="292705" cy="1099904"/>
              <a:chOff x="3505200" y="4038600"/>
              <a:chExt cx="457200" cy="1309255"/>
            </a:xfrm>
          </p:grpSpPr>
          <p:grpSp>
            <p:nvGrpSpPr>
              <p:cNvPr id="55" name="Group 54"/>
              <p:cNvGrpSpPr/>
              <p:nvPr/>
            </p:nvGrpSpPr>
            <p:grpSpPr>
              <a:xfrm>
                <a:off x="3505200" y="4052455"/>
                <a:ext cx="228600" cy="1295400"/>
                <a:chOff x="3505200" y="4052455"/>
                <a:chExt cx="228600" cy="1295400"/>
              </a:xfrm>
            </p:grpSpPr>
            <p:sp>
              <p:nvSpPr>
                <p:cNvPr id="60" name="Can 59"/>
                <p:cNvSpPr/>
                <p:nvPr/>
              </p:nvSpPr>
              <p:spPr>
                <a:xfrm>
                  <a:off x="3505200" y="4267200"/>
                  <a:ext cx="228600" cy="914400"/>
                </a:xfrm>
                <a:prstGeom prst="can">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3562927" y="5176982"/>
                  <a:ext cx="122382" cy="170873"/>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525982" y="4052455"/>
                  <a:ext cx="152400" cy="228600"/>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3733800" y="4038600"/>
                <a:ext cx="228600" cy="1295400"/>
                <a:chOff x="3505200" y="4052455"/>
                <a:chExt cx="228600" cy="1295400"/>
              </a:xfrm>
            </p:grpSpPr>
            <p:sp>
              <p:nvSpPr>
                <p:cNvPr id="57" name="Can 56"/>
                <p:cNvSpPr/>
                <p:nvPr/>
              </p:nvSpPr>
              <p:spPr>
                <a:xfrm>
                  <a:off x="3505200" y="4267200"/>
                  <a:ext cx="228600" cy="914400"/>
                </a:xfrm>
                <a:prstGeom prst="can">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3562927" y="5176982"/>
                  <a:ext cx="122382" cy="170873"/>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3525982" y="4052455"/>
                  <a:ext cx="152400" cy="228600"/>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Oval 23"/>
            <p:cNvSpPr/>
            <p:nvPr/>
          </p:nvSpPr>
          <p:spPr>
            <a:xfrm rot="18942803">
              <a:off x="1564919" y="3003039"/>
              <a:ext cx="270843" cy="44568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rot="1165716">
              <a:off x="1105017" y="1112287"/>
              <a:ext cx="726288" cy="2644944"/>
              <a:chOff x="2340185" y="1182305"/>
              <a:chExt cx="726288" cy="2644944"/>
            </a:xfrm>
          </p:grpSpPr>
          <p:sp>
            <p:nvSpPr>
              <p:cNvPr id="50" name="Trapezoid 49"/>
              <p:cNvSpPr/>
              <p:nvPr/>
            </p:nvSpPr>
            <p:spPr>
              <a:xfrm rot="21048877">
                <a:off x="2340185" y="1182305"/>
                <a:ext cx="704921" cy="2644944"/>
              </a:xfrm>
              <a:prstGeom prst="trapezoid">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39"/>
              <p:cNvGrpSpPr/>
              <p:nvPr/>
            </p:nvGrpSpPr>
            <p:grpSpPr>
              <a:xfrm>
                <a:off x="2431690" y="2462580"/>
                <a:ext cx="634783" cy="476942"/>
                <a:chOff x="2431690" y="2462580"/>
                <a:chExt cx="634783" cy="476942"/>
              </a:xfrm>
            </p:grpSpPr>
            <p:cxnSp>
              <p:nvCxnSpPr>
                <p:cNvPr id="52" name="Straight Connector 51"/>
                <p:cNvCxnSpPr>
                  <a:stCxn id="50" idx="1"/>
                  <a:endCxn id="50" idx="3"/>
                </p:cNvCxnSpPr>
                <p:nvPr/>
              </p:nvCxnSpPr>
              <p:spPr>
                <a:xfrm flipV="1">
                  <a:off x="2431690" y="2462580"/>
                  <a:ext cx="521911" cy="8439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438400" y="2660073"/>
                  <a:ext cx="572655" cy="91323"/>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454781" y="2835564"/>
                  <a:ext cx="611692" cy="103958"/>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26" name="Group 25"/>
            <p:cNvGrpSpPr/>
            <p:nvPr/>
          </p:nvGrpSpPr>
          <p:grpSpPr>
            <a:xfrm>
              <a:off x="1524000" y="990600"/>
              <a:ext cx="1209964" cy="304800"/>
              <a:chOff x="1533236" y="990600"/>
              <a:chExt cx="1209964" cy="304800"/>
            </a:xfrm>
          </p:grpSpPr>
          <p:sp>
            <p:nvSpPr>
              <p:cNvPr id="47" name="Rectangle 46"/>
              <p:cNvSpPr/>
              <p:nvPr/>
            </p:nvSpPr>
            <p:spPr>
              <a:xfrm>
                <a:off x="1533236" y="1066800"/>
                <a:ext cx="1209964" cy="1246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905000" y="990600"/>
                <a:ext cx="381000" cy="3048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962727" y="1029855"/>
                <a:ext cx="304800" cy="24384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2590800" y="3581400"/>
              <a:ext cx="164486" cy="381000"/>
              <a:chOff x="4200164" y="4038600"/>
              <a:chExt cx="483171" cy="861285"/>
            </a:xfrm>
          </p:grpSpPr>
          <p:sp>
            <p:nvSpPr>
              <p:cNvPr id="43" name="Trapezoid 42"/>
              <p:cNvSpPr/>
              <p:nvPr/>
            </p:nvSpPr>
            <p:spPr>
              <a:xfrm rot="1216957">
                <a:off x="4200164" y="436648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rot="21132038">
                <a:off x="4454735" y="435644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rot="324892">
                <a:off x="4291857" y="4352996"/>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267200" y="4038600"/>
                <a:ext cx="381000" cy="38100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200400" y="3505200"/>
              <a:ext cx="164486" cy="381000"/>
              <a:chOff x="4200164" y="4038600"/>
              <a:chExt cx="483171" cy="861285"/>
            </a:xfrm>
          </p:grpSpPr>
          <p:sp>
            <p:nvSpPr>
              <p:cNvPr id="39" name="Trapezoid 38"/>
              <p:cNvSpPr/>
              <p:nvPr/>
            </p:nvSpPr>
            <p:spPr>
              <a:xfrm rot="1216957">
                <a:off x="4200164" y="436648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p:cNvSpPr/>
              <p:nvPr/>
            </p:nvSpPr>
            <p:spPr>
              <a:xfrm rot="21132038">
                <a:off x="4454735" y="435644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rot="324892">
                <a:off x="4291857" y="4352996"/>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267200" y="4038600"/>
                <a:ext cx="381000" cy="38100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flipH="1">
              <a:off x="1447800" y="3657600"/>
              <a:ext cx="164486" cy="381000"/>
              <a:chOff x="4200164" y="4038600"/>
              <a:chExt cx="483171" cy="861285"/>
            </a:xfrm>
          </p:grpSpPr>
          <p:sp>
            <p:nvSpPr>
              <p:cNvPr id="35" name="Trapezoid 34"/>
              <p:cNvSpPr/>
              <p:nvPr/>
            </p:nvSpPr>
            <p:spPr>
              <a:xfrm rot="1216957">
                <a:off x="4200164" y="436648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rot="21132038">
                <a:off x="4454735" y="435644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rot="324892">
                <a:off x="4291857" y="4352996"/>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267200" y="4038600"/>
                <a:ext cx="381000" cy="38100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flipH="1">
              <a:off x="838200" y="3581400"/>
              <a:ext cx="164486" cy="381000"/>
              <a:chOff x="4200164" y="4038600"/>
              <a:chExt cx="483171" cy="861285"/>
            </a:xfrm>
          </p:grpSpPr>
          <p:sp>
            <p:nvSpPr>
              <p:cNvPr id="31" name="Trapezoid 30"/>
              <p:cNvSpPr/>
              <p:nvPr/>
            </p:nvSpPr>
            <p:spPr>
              <a:xfrm rot="1216957">
                <a:off x="4200164" y="436648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p:cNvSpPr/>
              <p:nvPr/>
            </p:nvSpPr>
            <p:spPr>
              <a:xfrm rot="21132038">
                <a:off x="4454735" y="4356445"/>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rot="324892">
                <a:off x="4291857" y="4352996"/>
                <a:ext cx="228600" cy="533400"/>
              </a:xfrm>
              <a:prstGeom prst="trapezoid">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267200" y="4038600"/>
                <a:ext cx="381000" cy="381000"/>
              </a:xfrm>
              <a:prstGeom prst="ellipse">
                <a:avLst/>
              </a:prstGeom>
              <a:solidFill>
                <a:schemeClr val="tx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 name="Group 32"/>
          <p:cNvGrpSpPr/>
          <p:nvPr/>
        </p:nvGrpSpPr>
        <p:grpSpPr>
          <a:xfrm>
            <a:off x="9499296" y="1511177"/>
            <a:ext cx="1051678" cy="546873"/>
            <a:chOff x="4267200" y="4343400"/>
            <a:chExt cx="3352800" cy="990600"/>
          </a:xfrm>
        </p:grpSpPr>
        <p:sp>
          <p:nvSpPr>
            <p:cNvPr id="74" name="Oval 73"/>
            <p:cNvSpPr/>
            <p:nvPr/>
          </p:nvSpPr>
          <p:spPr>
            <a:xfrm>
              <a:off x="42672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0960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Block Arc 75"/>
            <p:cNvSpPr/>
            <p:nvPr/>
          </p:nvSpPr>
          <p:spPr>
            <a:xfrm>
              <a:off x="5715000" y="4572000"/>
              <a:ext cx="457200" cy="1524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Tree>
    <p:extLst>
      <p:ext uri="{BB962C8B-B14F-4D97-AF65-F5344CB8AC3E}">
        <p14:creationId xmlns:p14="http://schemas.microsoft.com/office/powerpoint/2010/main" val="379531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8B6417">
                  <a:shade val="30000"/>
                  <a:satMod val="115000"/>
                </a:srgbClr>
              </a:gs>
              <a:gs pos="50000">
                <a:srgbClr val="8B6417">
                  <a:shade val="67500"/>
                  <a:satMod val="115000"/>
                </a:srgbClr>
              </a:gs>
              <a:gs pos="100000">
                <a:srgbClr val="8B6417">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3784" y="0"/>
            <a:ext cx="12003720" cy="769441"/>
          </a:xfrm>
          <a:prstGeom prst="rect">
            <a:avLst/>
          </a:prstGeom>
          <a:noFill/>
        </p:spPr>
        <p:txBody>
          <a:bodyPr wrap="square" rtlCol="0">
            <a:spAutoFit/>
          </a:bodyPr>
          <a:lstStyle/>
          <a:p>
            <a:pPr algn="ctr"/>
            <a:r>
              <a:rPr lang="en-US" sz="4400" dirty="0">
                <a:solidFill>
                  <a:schemeClr val="bg1"/>
                </a:solidFill>
                <a:latin typeface="Arial Black" pitchFamily="34" charset="0"/>
              </a:rPr>
              <a:t>“Choosing to Be Blind”</a:t>
            </a:r>
          </a:p>
        </p:txBody>
      </p:sp>
      <p:sp>
        <p:nvSpPr>
          <p:cNvPr id="5" name="Rectangle 4"/>
          <p:cNvSpPr/>
          <p:nvPr/>
        </p:nvSpPr>
        <p:spPr>
          <a:xfrm>
            <a:off x="186158" y="795927"/>
            <a:ext cx="6240400" cy="1938992"/>
          </a:xfrm>
          <a:prstGeom prst="rect">
            <a:avLst/>
          </a:prstGeom>
        </p:spPr>
        <p:txBody>
          <a:bodyPr wrap="square">
            <a:spAutoFit/>
          </a:bodyPr>
          <a:lstStyle/>
          <a:p>
            <a:r>
              <a:rPr lang="en-US" sz="2400" dirty="0">
                <a:solidFill>
                  <a:schemeClr val="bg1"/>
                </a:solidFill>
              </a:rPr>
              <a:t>The Pharisees were among those who could ‘see,’ and thus their ‘sin </a:t>
            </a:r>
            <a:r>
              <a:rPr lang="en-US" sz="2400" dirty="0" err="1">
                <a:solidFill>
                  <a:schemeClr val="bg1"/>
                </a:solidFill>
              </a:rPr>
              <a:t>remaineth</a:t>
            </a:r>
            <a:r>
              <a:rPr lang="en-US" sz="2400" dirty="0">
                <a:solidFill>
                  <a:schemeClr val="bg1"/>
                </a:solidFill>
              </a:rPr>
              <a:t>.’ Spiritually speaking, they chose to be blind because they refused to recognize Jesus as the Son of God, despite the many witnesses they had received”</a:t>
            </a:r>
          </a:p>
        </p:txBody>
      </p:sp>
      <p:sp>
        <p:nvSpPr>
          <p:cNvPr id="17" name="Rectangle 16"/>
          <p:cNvSpPr/>
          <p:nvPr/>
        </p:nvSpPr>
        <p:spPr>
          <a:xfrm>
            <a:off x="5971504" y="6370832"/>
            <a:ext cx="6096000" cy="461665"/>
          </a:xfrm>
          <a:prstGeom prst="rect">
            <a:avLst/>
          </a:prstGeom>
        </p:spPr>
        <p:txBody>
          <a:bodyPr>
            <a:spAutoFit/>
          </a:bodyPr>
          <a:lstStyle/>
          <a:p>
            <a:pPr algn="r"/>
            <a:r>
              <a:rPr lang="en-US" sz="2400" dirty="0">
                <a:solidFill>
                  <a:schemeClr val="bg1"/>
                </a:solidFill>
              </a:rPr>
              <a:t>(1)</a:t>
            </a:r>
          </a:p>
        </p:txBody>
      </p:sp>
      <p:sp>
        <p:nvSpPr>
          <p:cNvPr id="18" name="Rectangle 17"/>
          <p:cNvSpPr/>
          <p:nvPr/>
        </p:nvSpPr>
        <p:spPr>
          <a:xfrm>
            <a:off x="63784" y="6436679"/>
            <a:ext cx="6096000" cy="369332"/>
          </a:xfrm>
          <a:prstGeom prst="rect">
            <a:avLst/>
          </a:prstGeom>
        </p:spPr>
        <p:txBody>
          <a:bodyPr>
            <a:spAutoFit/>
          </a:bodyPr>
          <a:lstStyle/>
          <a:p>
            <a:r>
              <a:rPr lang="en-US" dirty="0">
                <a:solidFill>
                  <a:schemeClr val="bg1"/>
                </a:solidFill>
                <a:latin typeface="Abadi" panose="020B0604020104020204" pitchFamily="34" charset="0"/>
              </a:rPr>
              <a:t>John 9:39-41</a:t>
            </a:r>
            <a:endParaRPr lang="en-US" dirty="0">
              <a:solidFill>
                <a:schemeClr val="bg1"/>
              </a:solidFill>
            </a:endParaRPr>
          </a:p>
        </p:txBody>
      </p:sp>
      <p:sp>
        <p:nvSpPr>
          <p:cNvPr id="3" name="Rectangle 2"/>
          <p:cNvSpPr/>
          <p:nvPr/>
        </p:nvSpPr>
        <p:spPr>
          <a:xfrm>
            <a:off x="4623820" y="4807322"/>
            <a:ext cx="6722772" cy="646331"/>
          </a:xfrm>
          <a:prstGeom prst="rect">
            <a:avLst/>
          </a:prstGeom>
        </p:spPr>
        <p:txBody>
          <a:bodyPr wrap="square">
            <a:spAutoFit/>
          </a:bodyPr>
          <a:lstStyle/>
          <a:p>
            <a:r>
              <a:rPr lang="en-US" sz="3600" dirty="0">
                <a:solidFill>
                  <a:schemeClr val="bg1"/>
                </a:solidFill>
              </a:rPr>
              <a:t>Do You Choose To Be Blind Also?</a:t>
            </a:r>
          </a:p>
        </p:txBody>
      </p:sp>
      <p:grpSp>
        <p:nvGrpSpPr>
          <p:cNvPr id="73" name="Group 32"/>
          <p:cNvGrpSpPr/>
          <p:nvPr/>
        </p:nvGrpSpPr>
        <p:grpSpPr>
          <a:xfrm>
            <a:off x="6259133" y="3066617"/>
            <a:ext cx="2914148" cy="1515358"/>
            <a:chOff x="4267200" y="4343400"/>
            <a:chExt cx="3352800" cy="990600"/>
          </a:xfrm>
        </p:grpSpPr>
        <p:sp>
          <p:nvSpPr>
            <p:cNvPr id="74" name="Oval 73"/>
            <p:cNvSpPr/>
            <p:nvPr/>
          </p:nvSpPr>
          <p:spPr>
            <a:xfrm>
              <a:off x="42672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096000" y="4343400"/>
              <a:ext cx="15240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Block Arc 75"/>
            <p:cNvSpPr/>
            <p:nvPr/>
          </p:nvSpPr>
          <p:spPr>
            <a:xfrm>
              <a:off x="5715000" y="4572000"/>
              <a:ext cx="457200" cy="152400"/>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Tree>
    <p:extLst>
      <p:ext uri="{BB962C8B-B14F-4D97-AF65-F5344CB8AC3E}">
        <p14:creationId xmlns:p14="http://schemas.microsoft.com/office/powerpoint/2010/main" val="196053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1367</TotalTime>
  <Words>18622</Words>
  <Application>Microsoft Office PowerPoint</Application>
  <PresentationFormat>Widescreen</PresentationFormat>
  <Paragraphs>1155</Paragraphs>
  <Slides>130</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130</vt:i4>
      </vt:variant>
    </vt:vector>
  </HeadingPairs>
  <TitlesOfParts>
    <vt:vector size="146" baseType="lpstr">
      <vt:lpstr>Palatino</vt:lpstr>
      <vt:lpstr>Calibri Light</vt:lpstr>
      <vt:lpstr>Calibri</vt:lpstr>
      <vt:lpstr>Lucida Sans Unicode</vt:lpstr>
      <vt:lpstr>Wingdings</vt:lpstr>
      <vt:lpstr>Lucida Sans</vt:lpstr>
      <vt:lpstr>Franklin Gothic Heavy</vt:lpstr>
      <vt:lpstr>arial</vt:lpstr>
      <vt:lpstr>Times New Roman</vt:lpstr>
      <vt:lpstr>Georgia</vt:lpstr>
      <vt:lpstr>Elephant</vt:lpstr>
      <vt:lpstr>Arial Black</vt:lpstr>
      <vt:lpstr>arial</vt:lpstr>
      <vt:lpstr>Colonna MT</vt:lpstr>
      <vt:lpstr>Abadi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5</cp:revision>
  <dcterms:created xsi:type="dcterms:W3CDTF">2022-12-31T18:34:29Z</dcterms:created>
  <dcterms:modified xsi:type="dcterms:W3CDTF">2023-04-20T23:28:53Z</dcterms:modified>
</cp:coreProperties>
</file>