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sldIdLst>
    <p:sldId id="257" r:id="rId2"/>
    <p:sldId id="369" r:id="rId3"/>
    <p:sldId id="278" r:id="rId4"/>
    <p:sldId id="269" r:id="rId5"/>
    <p:sldId id="270" r:id="rId6"/>
    <p:sldId id="271" r:id="rId7"/>
    <p:sldId id="272" r:id="rId8"/>
    <p:sldId id="273" r:id="rId9"/>
    <p:sldId id="274" r:id="rId10"/>
    <p:sldId id="275" r:id="rId11"/>
    <p:sldId id="276" r:id="rId12"/>
    <p:sldId id="277" r:id="rId13"/>
    <p:sldId id="279" r:id="rId14"/>
    <p:sldId id="370" r:id="rId15"/>
    <p:sldId id="371" r:id="rId16"/>
    <p:sldId id="372" r:id="rId17"/>
    <p:sldId id="373" r:id="rId18"/>
    <p:sldId id="374" r:id="rId19"/>
    <p:sldId id="375" r:id="rId20"/>
    <p:sldId id="280" r:id="rId21"/>
    <p:sldId id="281" r:id="rId22"/>
    <p:sldId id="282" r:id="rId23"/>
    <p:sldId id="283" r:id="rId24"/>
    <p:sldId id="285" r:id="rId25"/>
    <p:sldId id="284" r:id="rId26"/>
    <p:sldId id="376" r:id="rId27"/>
    <p:sldId id="377" r:id="rId28"/>
    <p:sldId id="378" r:id="rId29"/>
    <p:sldId id="286" r:id="rId30"/>
    <p:sldId id="258" r:id="rId31"/>
    <p:sldId id="267" r:id="rId32"/>
    <p:sldId id="287" r:id="rId33"/>
    <p:sldId id="289" r:id="rId34"/>
    <p:sldId id="290" r:id="rId35"/>
    <p:sldId id="288" r:id="rId36"/>
    <p:sldId id="291" r:id="rId37"/>
    <p:sldId id="292" r:id="rId38"/>
    <p:sldId id="293" r:id="rId39"/>
    <p:sldId id="299" r:id="rId40"/>
    <p:sldId id="300" r:id="rId41"/>
    <p:sldId id="301" r:id="rId42"/>
    <p:sldId id="303" r:id="rId43"/>
    <p:sldId id="304" r:id="rId44"/>
    <p:sldId id="305" r:id="rId45"/>
    <p:sldId id="306" r:id="rId46"/>
    <p:sldId id="307" r:id="rId47"/>
    <p:sldId id="308" r:id="rId48"/>
    <p:sldId id="309" r:id="rId49"/>
    <p:sldId id="310" r:id="rId50"/>
    <p:sldId id="311" r:id="rId51"/>
    <p:sldId id="312" r:id="rId52"/>
    <p:sldId id="313" r:id="rId53"/>
    <p:sldId id="315" r:id="rId54"/>
    <p:sldId id="316" r:id="rId55"/>
    <p:sldId id="318" r:id="rId56"/>
    <p:sldId id="320" r:id="rId57"/>
    <p:sldId id="321" r:id="rId58"/>
    <p:sldId id="322" r:id="rId59"/>
    <p:sldId id="379" r:id="rId60"/>
    <p:sldId id="380" r:id="rId61"/>
    <p:sldId id="381" r:id="rId62"/>
    <p:sldId id="298" r:id="rId63"/>
    <p:sldId id="330" r:id="rId64"/>
    <p:sldId id="331" r:id="rId65"/>
    <p:sldId id="323" r:id="rId66"/>
    <p:sldId id="325" r:id="rId67"/>
    <p:sldId id="326" r:id="rId68"/>
    <p:sldId id="327" r:id="rId69"/>
    <p:sldId id="332" r:id="rId70"/>
    <p:sldId id="333" r:id="rId71"/>
    <p:sldId id="334" r:id="rId72"/>
    <p:sldId id="336" r:id="rId73"/>
    <p:sldId id="368" r:id="rId74"/>
    <p:sldId id="337" r:id="rId75"/>
    <p:sldId id="328" r:id="rId76"/>
    <p:sldId id="338" r:id="rId77"/>
    <p:sldId id="366" r:id="rId78"/>
    <p:sldId id="367" r:id="rId79"/>
  </p:sldIdLst>
  <p:sldSz cx="12192000" cy="6858000"/>
  <p:notesSz cx="6858000" cy="9144000"/>
  <p:embeddedFontLst>
    <p:embeddedFont>
      <p:font typeface="Arial Rounded MT Bold" panose="020F0704030504030204" pitchFamily="34" charset="0"/>
      <p:regular r:id="rId81"/>
    </p:embeddedFont>
    <p:embeddedFont>
      <p:font typeface="Book Antiqua" panose="02040602050305030304" pitchFamily="18" charset="0"/>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Californian FB" panose="0207040306080B030204" pitchFamily="18" charset="0"/>
      <p:regular r:id="rId92"/>
      <p:bold r:id="rId93"/>
      <p:italic r:id="rId94"/>
    </p:embeddedFont>
    <p:embeddedFont>
      <p:font typeface="Colonna MT" panose="04020805060202030203" pitchFamily="82" charset="0"/>
      <p:regular r:id="rId95"/>
    </p:embeddedFont>
    <p:embeddedFont>
      <p:font typeface="Comic Sans MS" panose="030F0702030302020204" pitchFamily="66" charset="0"/>
      <p:regular r:id="rId96"/>
      <p:bold r:id="rId97"/>
      <p:italic r:id="rId98"/>
      <p:boldItalic r:id="rId99"/>
    </p:embeddedFont>
    <p:embeddedFont>
      <p:font typeface="Imprint MT Shadow" panose="04020605060303030202" pitchFamily="82" charset="0"/>
      <p:regular r:id="rId100"/>
    </p:embeddedFont>
    <p:embeddedFont>
      <p:font typeface="Lucida Calligraphy" panose="03010101010101010101" pitchFamily="66" charset="0"/>
      <p:regular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AB72"/>
    <a:srgbClr val="ED99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0.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4827-CE35-4DC2-969B-BAB0CD211815}" type="datetimeFigureOut">
              <a:rPr lang="en-US" smtClean="0"/>
              <a:t>12/31/2022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225D9-2820-422E-A3B3-E5F85C8337A0}" type="slidenum">
              <a:rPr lang="en-US" smtClean="0"/>
              <a:t>‹#›</a:t>
            </a:fld>
            <a:endParaRPr lang="en-US"/>
          </a:p>
        </p:txBody>
      </p:sp>
    </p:spTree>
    <p:extLst>
      <p:ext uri="{BB962C8B-B14F-4D97-AF65-F5344CB8AC3E}">
        <p14:creationId xmlns:p14="http://schemas.microsoft.com/office/powerpoint/2010/main" val="4227510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575941-37C6-450A-BB08-8E6EA5750BA8}" type="slidenum">
              <a:rPr lang="en-US" smtClean="0"/>
              <a:pPr/>
              <a:t>67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29EE-E090-76B3-13F0-2F70BC7831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C0669-A1AF-FDD0-5570-68A966C65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D2C1B4-1424-3BC6-B727-B70690F8F557}"/>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5" name="Footer Placeholder 4">
            <a:extLst>
              <a:ext uri="{FF2B5EF4-FFF2-40B4-BE49-F238E27FC236}">
                <a16:creationId xmlns:a16="http://schemas.microsoft.com/office/drawing/2014/main" id="{501D70DB-D8A6-C526-11A9-0F3FD2763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15F66-D711-412D-B9DB-B3D825AAA716}"/>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3453818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F940-626A-C74A-438D-EE79887048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1C588F-A75D-80FC-971E-212D71CF0A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7BE18-26A6-90BF-CC59-CD0C26253177}"/>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5" name="Footer Placeholder 4">
            <a:extLst>
              <a:ext uri="{FF2B5EF4-FFF2-40B4-BE49-F238E27FC236}">
                <a16:creationId xmlns:a16="http://schemas.microsoft.com/office/drawing/2014/main" id="{54EF8AFC-FD1D-E59B-84ED-53C5A0F7D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2BAE4-9AC0-384B-2357-E09F50193C67}"/>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387898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ED4E2-C9BC-5908-28D4-1944E1B779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B546A-DC29-571F-1829-30DF6B948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40119-A9DC-1D67-247E-F493B997CDFD}"/>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5" name="Footer Placeholder 4">
            <a:extLst>
              <a:ext uri="{FF2B5EF4-FFF2-40B4-BE49-F238E27FC236}">
                <a16:creationId xmlns:a16="http://schemas.microsoft.com/office/drawing/2014/main" id="{5D61AA68-B34B-206C-CB1C-19F0ABE19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9A51E-2D4F-7938-D73A-49FFAFF5F1AE}"/>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314987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7AA5-17E7-197F-ABB0-08732A3D3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218FD-E548-FC9A-D051-542D17FFF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E5191-6F61-97BF-D1D7-A286DEA4F82B}"/>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5" name="Footer Placeholder 4">
            <a:extLst>
              <a:ext uri="{FF2B5EF4-FFF2-40B4-BE49-F238E27FC236}">
                <a16:creationId xmlns:a16="http://schemas.microsoft.com/office/drawing/2014/main" id="{700E3E3D-D01B-2833-F4DD-1DC1178FE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E0F5A-2516-7B0E-72F3-A3307F4D8733}"/>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187014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B6B2-3322-E780-5646-57D151707E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F8AF7-06E5-4253-3578-FD44C5E8CD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AB6583-7158-BE30-2793-AEDBEE80F3A9}"/>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5" name="Footer Placeholder 4">
            <a:extLst>
              <a:ext uri="{FF2B5EF4-FFF2-40B4-BE49-F238E27FC236}">
                <a16:creationId xmlns:a16="http://schemas.microsoft.com/office/drawing/2014/main" id="{E32F4F87-A4BA-B1CA-E476-5AFB00443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34564-0F46-5EDF-2FDA-C7F3FC42752E}"/>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178874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678C-18FC-9B5E-234D-9D9BA5BDC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FE000-CFD4-3734-AC03-1FB9E10DAA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F90574-46C1-2B08-7B4E-F6BAAED215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4ED51A-FC1A-F45D-B3A9-7746823CB517}"/>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6" name="Footer Placeholder 5">
            <a:extLst>
              <a:ext uri="{FF2B5EF4-FFF2-40B4-BE49-F238E27FC236}">
                <a16:creationId xmlns:a16="http://schemas.microsoft.com/office/drawing/2014/main" id="{992BB01D-B58E-851E-3550-DABAA0D05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C97EB-64E2-5677-63DD-478B71580F31}"/>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16665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1E0E-6D51-413C-A9DA-0A7AE6D736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B537B6-AFC7-9866-CF84-0FB2CDCDB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FB196-B4D3-3315-A7A3-41F9115A6C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E0286F-B91F-16B8-BB71-7B717ECE25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0622BD-9018-660F-AA11-67532744A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B675AA-A0D9-5418-9F57-E22A5C6FF074}"/>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8" name="Footer Placeholder 7">
            <a:extLst>
              <a:ext uri="{FF2B5EF4-FFF2-40B4-BE49-F238E27FC236}">
                <a16:creationId xmlns:a16="http://schemas.microsoft.com/office/drawing/2014/main" id="{46794EED-BB63-866B-89BF-77853160F3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206F4A-1DA9-B65D-0D5F-4ABF1F6C3DC6}"/>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139824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7885-3C43-7F07-CEC2-62487478EE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8C0BC5-5A80-4649-95A2-C32493370859}"/>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4" name="Footer Placeholder 3">
            <a:extLst>
              <a:ext uri="{FF2B5EF4-FFF2-40B4-BE49-F238E27FC236}">
                <a16:creationId xmlns:a16="http://schemas.microsoft.com/office/drawing/2014/main" id="{B0EA1BF3-5C86-001F-7679-7484733DA5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A35C1A-78FF-7ABD-7E03-CC4573DD3305}"/>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54449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D767C-A523-0620-8110-D7736474164E}"/>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3" name="Footer Placeholder 2">
            <a:extLst>
              <a:ext uri="{FF2B5EF4-FFF2-40B4-BE49-F238E27FC236}">
                <a16:creationId xmlns:a16="http://schemas.microsoft.com/office/drawing/2014/main" id="{6ED21926-EF97-34CF-099D-AA493B01C5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23B1C-3E05-17DE-B9AA-FCEB566E7846}"/>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57034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ADE42-B271-D5AE-CF44-065FD9BB3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B84D6B-602C-4A29-691C-44338C277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5BEFBD-7574-9DEF-8074-C67792C8D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6ADD1-9BC3-B600-F649-7E5F2B93130D}"/>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6" name="Footer Placeholder 5">
            <a:extLst>
              <a:ext uri="{FF2B5EF4-FFF2-40B4-BE49-F238E27FC236}">
                <a16:creationId xmlns:a16="http://schemas.microsoft.com/office/drawing/2014/main" id="{0D014C23-A32E-4D66-6FD6-02E7A0BAD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83DF80-38B5-D2A7-717D-0B95479E7C2A}"/>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283459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B3F9-A725-B273-1067-FC02C735A3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53420F-EF65-9ACF-BED6-C25232E2B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D939A-AE2F-C568-C761-640111E183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42F9F-2C33-80BD-5D4B-694BB2DCC4CF}"/>
              </a:ext>
            </a:extLst>
          </p:cNvPr>
          <p:cNvSpPr>
            <a:spLocks noGrp="1"/>
          </p:cNvSpPr>
          <p:nvPr>
            <p:ph type="dt" sz="half" idx="10"/>
          </p:nvPr>
        </p:nvSpPr>
        <p:spPr/>
        <p:txBody>
          <a:bodyPr/>
          <a:lstStyle/>
          <a:p>
            <a:fld id="{15193006-3326-4FD9-AF2F-3841A116E927}" type="datetimeFigureOut">
              <a:rPr lang="en-US" smtClean="0"/>
              <a:t>12/31/2022</a:t>
            </a:fld>
            <a:endParaRPr lang="en-US"/>
          </a:p>
        </p:txBody>
      </p:sp>
      <p:sp>
        <p:nvSpPr>
          <p:cNvPr id="6" name="Footer Placeholder 5">
            <a:extLst>
              <a:ext uri="{FF2B5EF4-FFF2-40B4-BE49-F238E27FC236}">
                <a16:creationId xmlns:a16="http://schemas.microsoft.com/office/drawing/2014/main" id="{D6E12E6E-91ED-875C-3926-EC5CD6E4F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A71CE-1333-DB60-5EC3-DE8989B4F6D4}"/>
              </a:ext>
            </a:extLst>
          </p:cNvPr>
          <p:cNvSpPr>
            <a:spLocks noGrp="1"/>
          </p:cNvSpPr>
          <p:nvPr>
            <p:ph type="sldNum" sz="quarter" idx="12"/>
          </p:nvPr>
        </p:nvSpPr>
        <p:spPr/>
        <p:txBody>
          <a:bodyPr/>
          <a:lstStyle/>
          <a:p>
            <a:fld id="{542950A3-7579-422D-9CE1-D6C4A6507EA5}" type="slidenum">
              <a:rPr lang="en-US" smtClean="0"/>
              <a:t>‹#›</a:t>
            </a:fld>
            <a:endParaRPr lang="en-US"/>
          </a:p>
        </p:txBody>
      </p:sp>
    </p:spTree>
    <p:extLst>
      <p:ext uri="{BB962C8B-B14F-4D97-AF65-F5344CB8AC3E}">
        <p14:creationId xmlns:p14="http://schemas.microsoft.com/office/powerpoint/2010/main" val="224750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BB3DC-42A7-15D8-F8AE-FB764D0BA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9E749C-25CD-4D6D-6457-662B5456D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1E33D-F4F6-8C39-B3BF-817A5205AE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93006-3326-4FD9-AF2F-3841A116E927}" type="datetimeFigureOut">
              <a:rPr lang="en-US" smtClean="0"/>
              <a:t>12/31/2022</a:t>
            </a:fld>
            <a:endParaRPr lang="en-US"/>
          </a:p>
        </p:txBody>
      </p:sp>
      <p:sp>
        <p:nvSpPr>
          <p:cNvPr id="5" name="Footer Placeholder 4">
            <a:extLst>
              <a:ext uri="{FF2B5EF4-FFF2-40B4-BE49-F238E27FC236}">
                <a16:creationId xmlns:a16="http://schemas.microsoft.com/office/drawing/2014/main" id="{65B30A75-3569-44DD-F990-3E71D785E9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26192-5926-A024-7A04-C51FB6038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950A3-7579-422D-9CE1-D6C4A6507EA5}" type="slidenum">
              <a:rPr lang="en-US" smtClean="0"/>
              <a:t>‹#›</a:t>
            </a:fld>
            <a:endParaRPr lang="en-US"/>
          </a:p>
        </p:txBody>
      </p:sp>
    </p:spTree>
    <p:extLst>
      <p:ext uri="{BB962C8B-B14F-4D97-AF65-F5344CB8AC3E}">
        <p14:creationId xmlns:p14="http://schemas.microsoft.com/office/powerpoint/2010/main" val="3872307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9.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wmf"/></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107F3-33EF-4D55-8CE6-FE33A936B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015663"/>
          </a:xfrm>
          <a:prstGeom prst="rect">
            <a:avLst/>
          </a:prstGeom>
          <a:noFill/>
        </p:spPr>
        <p:txBody>
          <a:bodyPr wrap="square" rtlCol="0">
            <a:spAutoFit/>
          </a:bodyPr>
          <a:lstStyle/>
          <a:p>
            <a:pPr algn="ctr"/>
            <a:r>
              <a:rPr lang="en-US" sz="6000" dirty="0">
                <a:latin typeface="Arial Rounded MT Bold" panose="020F0704030504030204" pitchFamily="34" charset="0"/>
              </a:rPr>
              <a:t>Matthew 18; Luke 10</a:t>
            </a:r>
          </a:p>
        </p:txBody>
      </p:sp>
      <p:grpSp>
        <p:nvGrpSpPr>
          <p:cNvPr id="2" name="Group 1">
            <a:extLst>
              <a:ext uri="{FF2B5EF4-FFF2-40B4-BE49-F238E27FC236}">
                <a16:creationId xmlns:a16="http://schemas.microsoft.com/office/drawing/2014/main" id="{B1F5BF51-34EC-4EBC-0606-5C3ED20AC57E}"/>
              </a:ext>
            </a:extLst>
          </p:cNvPr>
          <p:cNvGrpSpPr/>
          <p:nvPr/>
        </p:nvGrpSpPr>
        <p:grpSpPr>
          <a:xfrm>
            <a:off x="2860772" y="1959478"/>
            <a:ext cx="1960267" cy="4211968"/>
            <a:chOff x="380464" y="378001"/>
            <a:chExt cx="2940416" cy="6317984"/>
          </a:xfrm>
        </p:grpSpPr>
        <p:sp>
          <p:nvSpPr>
            <p:cNvPr id="4" name="Cloud 3">
              <a:extLst>
                <a:ext uri="{FF2B5EF4-FFF2-40B4-BE49-F238E27FC236}">
                  <a16:creationId xmlns:a16="http://schemas.microsoft.com/office/drawing/2014/main" id="{8F1F8896-7764-EF1B-8345-9BFED6AE2075}"/>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7">
              <a:extLst>
                <a:ext uri="{FF2B5EF4-FFF2-40B4-BE49-F238E27FC236}">
                  <a16:creationId xmlns:a16="http://schemas.microsoft.com/office/drawing/2014/main" id="{2827B3A6-6FC2-3D65-78D4-ED5FBB74775C}"/>
                </a:ext>
              </a:extLst>
            </p:cNvPr>
            <p:cNvGrpSpPr/>
            <p:nvPr/>
          </p:nvGrpSpPr>
          <p:grpSpPr>
            <a:xfrm rot="2613352">
              <a:off x="986283" y="5708442"/>
              <a:ext cx="849646" cy="987543"/>
              <a:chOff x="6106804" y="4039302"/>
              <a:chExt cx="666047" cy="774146"/>
            </a:xfrm>
          </p:grpSpPr>
          <p:sp>
            <p:nvSpPr>
              <p:cNvPr id="122" name="Oval 121">
                <a:extLst>
                  <a:ext uri="{FF2B5EF4-FFF2-40B4-BE49-F238E27FC236}">
                    <a16:creationId xmlns:a16="http://schemas.microsoft.com/office/drawing/2014/main" id="{887EDAD7-CA74-A28D-34D5-0BFE5047DE8F}"/>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B8B4974-426F-84D9-A984-7A3EF1A60A5C}"/>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C5AE7498-8571-F8D1-01D9-1ABC90C8728B}"/>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6">
              <a:extLst>
                <a:ext uri="{FF2B5EF4-FFF2-40B4-BE49-F238E27FC236}">
                  <a16:creationId xmlns:a16="http://schemas.microsoft.com/office/drawing/2014/main" id="{EA909108-102A-8A46-50E3-8BE976EA0954}"/>
                </a:ext>
              </a:extLst>
            </p:cNvPr>
            <p:cNvGrpSpPr/>
            <p:nvPr/>
          </p:nvGrpSpPr>
          <p:grpSpPr>
            <a:xfrm>
              <a:off x="1900966" y="5705254"/>
              <a:ext cx="849646" cy="987543"/>
              <a:chOff x="6106804" y="4039302"/>
              <a:chExt cx="666047" cy="774146"/>
            </a:xfrm>
          </p:grpSpPr>
          <p:sp>
            <p:nvSpPr>
              <p:cNvPr id="119" name="Oval 43">
                <a:extLst>
                  <a:ext uri="{FF2B5EF4-FFF2-40B4-BE49-F238E27FC236}">
                    <a16:creationId xmlns:a16="http://schemas.microsoft.com/office/drawing/2014/main" id="{35FE0790-D680-6AE6-DC39-3F2131B166CC}"/>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44">
                <a:extLst>
                  <a:ext uri="{FF2B5EF4-FFF2-40B4-BE49-F238E27FC236}">
                    <a16:creationId xmlns:a16="http://schemas.microsoft.com/office/drawing/2014/main" id="{77E3CB47-F1CB-E718-D2E9-0EB721F418B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45">
                <a:extLst>
                  <a:ext uri="{FF2B5EF4-FFF2-40B4-BE49-F238E27FC236}">
                    <a16:creationId xmlns:a16="http://schemas.microsoft.com/office/drawing/2014/main" id="{405E7923-7248-0C06-07BD-24C5BAA8A8DC}"/>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2B81A67E-82D5-B110-D366-69A8AA5D914B}"/>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EB49844-0C6F-6581-F1F6-94AF5E5F2BC0}"/>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C9AEA48F-697F-852B-9823-C8AE37CCCB3F}"/>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B6D7D47-9FB4-CD77-8435-AD164F35A182}"/>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F00062E2-110D-E7D6-8764-DEAC41C2FC70}"/>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8B173462-764E-0F8C-37D7-5D4248201114}"/>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4374AC3A-8806-7EBB-827F-93AE05E0C3A9}"/>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1F6AC5DB-2442-79AE-BE95-065BDB068713}"/>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4">
              <a:extLst>
                <a:ext uri="{FF2B5EF4-FFF2-40B4-BE49-F238E27FC236}">
                  <a16:creationId xmlns:a16="http://schemas.microsoft.com/office/drawing/2014/main" id="{0B45491A-BE5C-FF2D-57AC-453E608A9FA9}"/>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6">
              <a:extLst>
                <a:ext uri="{FF2B5EF4-FFF2-40B4-BE49-F238E27FC236}">
                  <a16:creationId xmlns:a16="http://schemas.microsoft.com/office/drawing/2014/main" id="{65B5A002-1567-8757-F311-82FFF1C77758}"/>
                </a:ext>
              </a:extLst>
            </p:cNvPr>
            <p:cNvGrpSpPr/>
            <p:nvPr/>
          </p:nvGrpSpPr>
          <p:grpSpPr>
            <a:xfrm rot="4901522">
              <a:off x="1055947" y="3502862"/>
              <a:ext cx="2818778" cy="668978"/>
              <a:chOff x="5029200" y="1371600"/>
              <a:chExt cx="6791793" cy="1933731"/>
            </a:xfrm>
          </p:grpSpPr>
          <p:grpSp>
            <p:nvGrpSpPr>
              <p:cNvPr id="107" name="Group 16">
                <a:extLst>
                  <a:ext uri="{FF2B5EF4-FFF2-40B4-BE49-F238E27FC236}">
                    <a16:creationId xmlns:a16="http://schemas.microsoft.com/office/drawing/2014/main" id="{4EE4E4B0-5920-342E-4F47-C96F79C5DC37}"/>
                  </a:ext>
                </a:extLst>
              </p:cNvPr>
              <p:cNvGrpSpPr/>
              <p:nvPr/>
            </p:nvGrpSpPr>
            <p:grpSpPr>
              <a:xfrm>
                <a:off x="5029200" y="1371600"/>
                <a:ext cx="1752600" cy="1905000"/>
                <a:chOff x="5029200" y="1371600"/>
                <a:chExt cx="1752600" cy="1905000"/>
              </a:xfrm>
            </p:grpSpPr>
            <p:sp>
              <p:nvSpPr>
                <p:cNvPr id="117" name="4-Point Star 14">
                  <a:extLst>
                    <a:ext uri="{FF2B5EF4-FFF2-40B4-BE49-F238E27FC236}">
                      <a16:creationId xmlns:a16="http://schemas.microsoft.com/office/drawing/2014/main" id="{D7EF5817-03A7-4672-7CFE-DD02BF05253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4-Point Star 15">
                  <a:extLst>
                    <a:ext uri="{FF2B5EF4-FFF2-40B4-BE49-F238E27FC236}">
                      <a16:creationId xmlns:a16="http://schemas.microsoft.com/office/drawing/2014/main" id="{D1E236B9-E4C4-F65C-00C7-1C639518C45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7">
                <a:extLst>
                  <a:ext uri="{FF2B5EF4-FFF2-40B4-BE49-F238E27FC236}">
                    <a16:creationId xmlns:a16="http://schemas.microsoft.com/office/drawing/2014/main" id="{10E3A9B6-0E61-6613-3739-43237646824E}"/>
                  </a:ext>
                </a:extLst>
              </p:cNvPr>
              <p:cNvGrpSpPr/>
              <p:nvPr/>
            </p:nvGrpSpPr>
            <p:grpSpPr>
              <a:xfrm>
                <a:off x="6713095" y="1400331"/>
                <a:ext cx="1752600" cy="1905000"/>
                <a:chOff x="5029200" y="1371600"/>
                <a:chExt cx="1752600" cy="1905000"/>
              </a:xfrm>
            </p:grpSpPr>
            <p:sp>
              <p:nvSpPr>
                <p:cNvPr id="115" name="4-Point Star 205">
                  <a:extLst>
                    <a:ext uri="{FF2B5EF4-FFF2-40B4-BE49-F238E27FC236}">
                      <a16:creationId xmlns:a16="http://schemas.microsoft.com/office/drawing/2014/main" id="{9072D57E-38C5-FAA9-FCFA-FC1F3695CBB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4-Point Star 206">
                  <a:extLst>
                    <a:ext uri="{FF2B5EF4-FFF2-40B4-BE49-F238E27FC236}">
                      <a16:creationId xmlns:a16="http://schemas.microsoft.com/office/drawing/2014/main" id="{3CAC5061-2AD3-F8D0-256B-8FE742B1706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20">
                <a:extLst>
                  <a:ext uri="{FF2B5EF4-FFF2-40B4-BE49-F238E27FC236}">
                    <a16:creationId xmlns:a16="http://schemas.microsoft.com/office/drawing/2014/main" id="{571DDEA2-D2DA-7E0D-1102-FD11972F12EC}"/>
                  </a:ext>
                </a:extLst>
              </p:cNvPr>
              <p:cNvGrpSpPr/>
              <p:nvPr/>
            </p:nvGrpSpPr>
            <p:grpSpPr>
              <a:xfrm>
                <a:off x="8404486" y="1389088"/>
                <a:ext cx="1752600" cy="1905000"/>
                <a:chOff x="5029200" y="1371600"/>
                <a:chExt cx="1752600" cy="1905000"/>
              </a:xfrm>
            </p:grpSpPr>
            <p:sp>
              <p:nvSpPr>
                <p:cNvPr id="113" name="4-Point Star 203">
                  <a:extLst>
                    <a:ext uri="{FF2B5EF4-FFF2-40B4-BE49-F238E27FC236}">
                      <a16:creationId xmlns:a16="http://schemas.microsoft.com/office/drawing/2014/main" id="{A6822E11-36AB-51EC-738B-6548CA78538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4-Point Star 204">
                  <a:extLst>
                    <a:ext uri="{FF2B5EF4-FFF2-40B4-BE49-F238E27FC236}">
                      <a16:creationId xmlns:a16="http://schemas.microsoft.com/office/drawing/2014/main" id="{A1E380DF-F879-6BFC-7C6E-24BA565F6D9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23">
                <a:extLst>
                  <a:ext uri="{FF2B5EF4-FFF2-40B4-BE49-F238E27FC236}">
                    <a16:creationId xmlns:a16="http://schemas.microsoft.com/office/drawing/2014/main" id="{BD111656-DC62-3CE1-8F0A-7267275CBFFA}"/>
                  </a:ext>
                </a:extLst>
              </p:cNvPr>
              <p:cNvGrpSpPr/>
              <p:nvPr/>
            </p:nvGrpSpPr>
            <p:grpSpPr>
              <a:xfrm>
                <a:off x="10068393" y="1389089"/>
                <a:ext cx="1752600" cy="1905000"/>
                <a:chOff x="5029200" y="1371600"/>
                <a:chExt cx="1752600" cy="1905000"/>
              </a:xfrm>
            </p:grpSpPr>
            <p:sp>
              <p:nvSpPr>
                <p:cNvPr id="111" name="4-Point Star 24">
                  <a:extLst>
                    <a:ext uri="{FF2B5EF4-FFF2-40B4-BE49-F238E27FC236}">
                      <a16:creationId xmlns:a16="http://schemas.microsoft.com/office/drawing/2014/main" id="{827F73A8-35C0-BD97-E77F-36943E0235D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4-Point Star 25">
                  <a:extLst>
                    <a:ext uri="{FF2B5EF4-FFF2-40B4-BE49-F238E27FC236}">
                      <a16:creationId xmlns:a16="http://schemas.microsoft.com/office/drawing/2014/main" id="{9C90059B-6544-6957-E0C3-679A81E29B6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27">
              <a:extLst>
                <a:ext uri="{FF2B5EF4-FFF2-40B4-BE49-F238E27FC236}">
                  <a16:creationId xmlns:a16="http://schemas.microsoft.com/office/drawing/2014/main" id="{11488924-9F1B-91C8-F184-459C9385A0AE}"/>
                </a:ext>
              </a:extLst>
            </p:cNvPr>
            <p:cNvGrpSpPr/>
            <p:nvPr/>
          </p:nvGrpSpPr>
          <p:grpSpPr>
            <a:xfrm rot="5740360">
              <a:off x="-2808" y="3534746"/>
              <a:ext cx="2818778" cy="668978"/>
              <a:chOff x="5029200" y="1371600"/>
              <a:chExt cx="6791793" cy="1933731"/>
            </a:xfrm>
          </p:grpSpPr>
          <p:grpSp>
            <p:nvGrpSpPr>
              <p:cNvPr id="43" name="Group 16">
                <a:extLst>
                  <a:ext uri="{FF2B5EF4-FFF2-40B4-BE49-F238E27FC236}">
                    <a16:creationId xmlns:a16="http://schemas.microsoft.com/office/drawing/2014/main" id="{CAE93608-1836-66B5-B01E-5A63DE614B18}"/>
                  </a:ext>
                </a:extLst>
              </p:cNvPr>
              <p:cNvGrpSpPr/>
              <p:nvPr/>
            </p:nvGrpSpPr>
            <p:grpSpPr>
              <a:xfrm>
                <a:off x="5029200" y="1371600"/>
                <a:ext cx="1752600" cy="1905000"/>
                <a:chOff x="5029200" y="1371600"/>
                <a:chExt cx="1752600" cy="1905000"/>
              </a:xfrm>
            </p:grpSpPr>
            <p:sp>
              <p:nvSpPr>
                <p:cNvPr id="105" name="4-Point Star 195">
                  <a:extLst>
                    <a:ext uri="{FF2B5EF4-FFF2-40B4-BE49-F238E27FC236}">
                      <a16:creationId xmlns:a16="http://schemas.microsoft.com/office/drawing/2014/main" id="{F1B571B8-3152-13D5-66F5-F70F21DEEAA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4-Point Star 196">
                  <a:extLst>
                    <a:ext uri="{FF2B5EF4-FFF2-40B4-BE49-F238E27FC236}">
                      <a16:creationId xmlns:a16="http://schemas.microsoft.com/office/drawing/2014/main" id="{D7229A27-9ED6-EA3B-90CA-B917A99AC64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17">
                <a:extLst>
                  <a:ext uri="{FF2B5EF4-FFF2-40B4-BE49-F238E27FC236}">
                    <a16:creationId xmlns:a16="http://schemas.microsoft.com/office/drawing/2014/main" id="{5377C47B-3FCE-5A5C-E1D5-93A25B610B5E}"/>
                  </a:ext>
                </a:extLst>
              </p:cNvPr>
              <p:cNvGrpSpPr/>
              <p:nvPr/>
            </p:nvGrpSpPr>
            <p:grpSpPr>
              <a:xfrm>
                <a:off x="6713095" y="1400331"/>
                <a:ext cx="1752600" cy="1905000"/>
                <a:chOff x="5029200" y="1371600"/>
                <a:chExt cx="1752600" cy="1905000"/>
              </a:xfrm>
            </p:grpSpPr>
            <p:sp>
              <p:nvSpPr>
                <p:cNvPr id="103" name="4-Point Star 193">
                  <a:extLst>
                    <a:ext uri="{FF2B5EF4-FFF2-40B4-BE49-F238E27FC236}">
                      <a16:creationId xmlns:a16="http://schemas.microsoft.com/office/drawing/2014/main" id="{46E9F3E5-D01B-2B89-FDEF-CF67BFFB3A5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4-Point Star 194">
                  <a:extLst>
                    <a:ext uri="{FF2B5EF4-FFF2-40B4-BE49-F238E27FC236}">
                      <a16:creationId xmlns:a16="http://schemas.microsoft.com/office/drawing/2014/main" id="{9251F9A8-51BB-5EC6-F23B-D3DE8A83049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0">
                <a:extLst>
                  <a:ext uri="{FF2B5EF4-FFF2-40B4-BE49-F238E27FC236}">
                    <a16:creationId xmlns:a16="http://schemas.microsoft.com/office/drawing/2014/main" id="{38F6C8A0-DA38-A7A6-8DB4-4731F4DFE61B}"/>
                  </a:ext>
                </a:extLst>
              </p:cNvPr>
              <p:cNvGrpSpPr/>
              <p:nvPr/>
            </p:nvGrpSpPr>
            <p:grpSpPr>
              <a:xfrm>
                <a:off x="8404486" y="1389088"/>
                <a:ext cx="1752600" cy="1905000"/>
                <a:chOff x="5029200" y="1371600"/>
                <a:chExt cx="1752600" cy="1905000"/>
              </a:xfrm>
            </p:grpSpPr>
            <p:sp>
              <p:nvSpPr>
                <p:cNvPr id="101" name="4-Point Star 191">
                  <a:extLst>
                    <a:ext uri="{FF2B5EF4-FFF2-40B4-BE49-F238E27FC236}">
                      <a16:creationId xmlns:a16="http://schemas.microsoft.com/office/drawing/2014/main" id="{D6FE154B-E4A6-BF42-AE92-B8A85F655E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4-Point Star 192">
                  <a:extLst>
                    <a:ext uri="{FF2B5EF4-FFF2-40B4-BE49-F238E27FC236}">
                      <a16:creationId xmlns:a16="http://schemas.microsoft.com/office/drawing/2014/main" id="{70AB6BCE-812A-A84B-6741-3E9BF0E6525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3">
                <a:extLst>
                  <a:ext uri="{FF2B5EF4-FFF2-40B4-BE49-F238E27FC236}">
                    <a16:creationId xmlns:a16="http://schemas.microsoft.com/office/drawing/2014/main" id="{1FB40855-87D3-7FB4-3B97-31D54D240FAB}"/>
                  </a:ext>
                </a:extLst>
              </p:cNvPr>
              <p:cNvGrpSpPr/>
              <p:nvPr/>
            </p:nvGrpSpPr>
            <p:grpSpPr>
              <a:xfrm>
                <a:off x="10068393" y="1389089"/>
                <a:ext cx="1752600" cy="1905000"/>
                <a:chOff x="5029200" y="1371600"/>
                <a:chExt cx="1752600" cy="1905000"/>
              </a:xfrm>
            </p:grpSpPr>
            <p:sp>
              <p:nvSpPr>
                <p:cNvPr id="47" name="4-Point Star 27">
                  <a:extLst>
                    <a:ext uri="{FF2B5EF4-FFF2-40B4-BE49-F238E27FC236}">
                      <a16:creationId xmlns:a16="http://schemas.microsoft.com/office/drawing/2014/main" id="{5754DF91-C5DB-0ADD-4AF2-67C3312CE47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4-Point Star 190">
                  <a:extLst>
                    <a:ext uri="{FF2B5EF4-FFF2-40B4-BE49-F238E27FC236}">
                      <a16:creationId xmlns:a16="http://schemas.microsoft.com/office/drawing/2014/main" id="{72CA1955-81D8-501D-088D-707B7228DEF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Rounded Rectangle 178">
              <a:extLst>
                <a:ext uri="{FF2B5EF4-FFF2-40B4-BE49-F238E27FC236}">
                  <a16:creationId xmlns:a16="http://schemas.microsoft.com/office/drawing/2014/main" id="{1EEF3EE8-FF62-6C3C-AC45-68722B3146B9}"/>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79">
              <a:extLst>
                <a:ext uri="{FF2B5EF4-FFF2-40B4-BE49-F238E27FC236}">
                  <a16:creationId xmlns:a16="http://schemas.microsoft.com/office/drawing/2014/main" id="{2C4F32DD-2536-07FD-D153-140841AE15FE}"/>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5697CB2B-C37A-1370-6152-2102FEE7DD1E}"/>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Cloud 40">
              <a:extLst>
                <a:ext uri="{FF2B5EF4-FFF2-40B4-BE49-F238E27FC236}">
                  <a16:creationId xmlns:a16="http://schemas.microsoft.com/office/drawing/2014/main" id="{122745A7-D597-C0EF-ED71-BD9EC40C7A44}"/>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95A3865-4EB2-B5BC-227B-5C6978B8AEEC}"/>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A3CD41DE-29F3-542E-D567-8298EDCF910B}"/>
              </a:ext>
            </a:extLst>
          </p:cNvPr>
          <p:cNvGrpSpPr/>
          <p:nvPr/>
        </p:nvGrpSpPr>
        <p:grpSpPr>
          <a:xfrm>
            <a:off x="6840382" y="2040274"/>
            <a:ext cx="1828238" cy="3970149"/>
            <a:chOff x="441685" y="536029"/>
            <a:chExt cx="2911243" cy="6321972"/>
          </a:xfrm>
        </p:grpSpPr>
        <p:sp>
          <p:nvSpPr>
            <p:cNvPr id="126" name="Oval 125">
              <a:extLst>
                <a:ext uri="{FF2B5EF4-FFF2-40B4-BE49-F238E27FC236}">
                  <a16:creationId xmlns:a16="http://schemas.microsoft.com/office/drawing/2014/main" id="{DC5760B0-C4A6-C9C1-1E27-F2E66A381A74}"/>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D8DA3F1-AEDD-970F-890D-FB1298F4497B}"/>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82BADA0D-251B-59A6-8ABC-9819DE55C4F6}"/>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650784B1-0845-D5A1-4721-33C24924C883}"/>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a:extLst>
                <a:ext uri="{FF2B5EF4-FFF2-40B4-BE49-F238E27FC236}">
                  <a16:creationId xmlns:a16="http://schemas.microsoft.com/office/drawing/2014/main" id="{1428ADEA-9012-ADA7-16E3-13D3C72BA54A}"/>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loud 130">
              <a:extLst>
                <a:ext uri="{FF2B5EF4-FFF2-40B4-BE49-F238E27FC236}">
                  <a16:creationId xmlns:a16="http://schemas.microsoft.com/office/drawing/2014/main" id="{37912D06-7372-0767-0B0C-C15F67B8C3D1}"/>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356DB6D5-985C-8D58-23F1-6A14726FD955}"/>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A8CCDD1C-A348-CA94-63AC-BF1FBC823B48}"/>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141056EA-26EB-8846-8A09-262961CC9033}"/>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66FFD78E-B6AD-1BED-E5ED-D6637EAFF5D2}"/>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C3A10CA4-078D-22A2-9026-14FEB83BE0B6}"/>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1F3A8307-AEFE-F438-61CE-BA6D8FE674C5}"/>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09CA5186-45FE-0C85-FE69-CBED7F9BC824}"/>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a:extLst>
                <a:ext uri="{FF2B5EF4-FFF2-40B4-BE49-F238E27FC236}">
                  <a16:creationId xmlns:a16="http://schemas.microsoft.com/office/drawing/2014/main" id="{C61E49FC-C009-B9E0-1820-9C05F00900B9}"/>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62">
              <a:extLst>
                <a:ext uri="{FF2B5EF4-FFF2-40B4-BE49-F238E27FC236}">
                  <a16:creationId xmlns:a16="http://schemas.microsoft.com/office/drawing/2014/main" id="{3BA20D6A-3C3F-3BF0-327F-310716E800AE}"/>
                </a:ext>
              </a:extLst>
            </p:cNvPr>
            <p:cNvGrpSpPr/>
            <p:nvPr/>
          </p:nvGrpSpPr>
          <p:grpSpPr>
            <a:xfrm>
              <a:off x="982450" y="936411"/>
              <a:ext cx="1858215" cy="300286"/>
              <a:chOff x="6571728" y="1086622"/>
              <a:chExt cx="1528420" cy="286099"/>
            </a:xfrm>
          </p:grpSpPr>
          <p:sp>
            <p:nvSpPr>
              <p:cNvPr id="165" name="Rounded Rectangle 42">
                <a:extLst>
                  <a:ext uri="{FF2B5EF4-FFF2-40B4-BE49-F238E27FC236}">
                    <a16:creationId xmlns:a16="http://schemas.microsoft.com/office/drawing/2014/main" id="{D312E343-4955-1CC7-1A32-9184316E4919}"/>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DAEDAA47-93BD-86AA-0ABA-ABC45ADBE7B3}"/>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09128191-B0B9-8F82-1A80-1FD919013F5F}"/>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a:extLst>
                  <a:ext uri="{FF2B5EF4-FFF2-40B4-BE49-F238E27FC236}">
                    <a16:creationId xmlns:a16="http://schemas.microsoft.com/office/drawing/2014/main" id="{88B1EFB2-FA21-0CDC-EB27-DFA09C690C14}"/>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a:extLst>
                  <a:ext uri="{FF2B5EF4-FFF2-40B4-BE49-F238E27FC236}">
                    <a16:creationId xmlns:a16="http://schemas.microsoft.com/office/drawing/2014/main" id="{A37DCE6D-626A-3C84-3498-CB7BA7B83BF9}"/>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B16725C4-075B-DCAC-4725-C4958C9DBEA6}"/>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Cloud 140">
              <a:extLst>
                <a:ext uri="{FF2B5EF4-FFF2-40B4-BE49-F238E27FC236}">
                  <a16:creationId xmlns:a16="http://schemas.microsoft.com/office/drawing/2014/main" id="{FDE470B6-95FB-AFD7-B2B4-9ED6F783060D}"/>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2DDD75A8-586C-850C-D43A-5324DFD6172D}"/>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63">
              <a:extLst>
                <a:ext uri="{FF2B5EF4-FFF2-40B4-BE49-F238E27FC236}">
                  <a16:creationId xmlns:a16="http://schemas.microsoft.com/office/drawing/2014/main" id="{EF547B2D-F03B-7E5C-BBA0-2F03FEB4A162}"/>
                </a:ext>
              </a:extLst>
            </p:cNvPr>
            <p:cNvGrpSpPr/>
            <p:nvPr/>
          </p:nvGrpSpPr>
          <p:grpSpPr>
            <a:xfrm>
              <a:off x="982444" y="3839179"/>
              <a:ext cx="1742078" cy="1801718"/>
              <a:chOff x="7543801" y="3581401"/>
              <a:chExt cx="1176618" cy="1066800"/>
            </a:xfrm>
          </p:grpSpPr>
          <p:sp>
            <p:nvSpPr>
              <p:cNvPr id="160" name="Rounded Rectangle 37">
                <a:extLst>
                  <a:ext uri="{FF2B5EF4-FFF2-40B4-BE49-F238E27FC236}">
                    <a16:creationId xmlns:a16="http://schemas.microsoft.com/office/drawing/2014/main" id="{2B7F1E28-C6DF-0E4C-F2B9-A006720C3564}"/>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2">
                <a:extLst>
                  <a:ext uri="{FF2B5EF4-FFF2-40B4-BE49-F238E27FC236}">
                    <a16:creationId xmlns:a16="http://schemas.microsoft.com/office/drawing/2014/main" id="{C41596D6-9ACB-32DB-3A0E-DC8641DDCBC7}"/>
                  </a:ext>
                </a:extLst>
              </p:cNvPr>
              <p:cNvGrpSpPr/>
              <p:nvPr/>
            </p:nvGrpSpPr>
            <p:grpSpPr>
              <a:xfrm>
                <a:off x="7543801" y="3581401"/>
                <a:ext cx="457200" cy="1066800"/>
                <a:chOff x="6827799" y="4800600"/>
                <a:chExt cx="868401" cy="2043177"/>
              </a:xfrm>
              <a:solidFill>
                <a:srgbClr val="D98A33"/>
              </a:solidFill>
            </p:grpSpPr>
            <p:sp>
              <p:nvSpPr>
                <p:cNvPr id="162" name="Double Wave 161">
                  <a:extLst>
                    <a:ext uri="{FF2B5EF4-FFF2-40B4-BE49-F238E27FC236}">
                      <a16:creationId xmlns:a16="http://schemas.microsoft.com/office/drawing/2014/main" id="{91428347-1D53-AC5D-AE4D-215173BE058F}"/>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ouble Wave 162">
                  <a:extLst>
                    <a:ext uri="{FF2B5EF4-FFF2-40B4-BE49-F238E27FC236}">
                      <a16:creationId xmlns:a16="http://schemas.microsoft.com/office/drawing/2014/main" id="{B40BACD7-984A-423E-FECE-D4F498D6470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41">
                  <a:extLst>
                    <a:ext uri="{FF2B5EF4-FFF2-40B4-BE49-F238E27FC236}">
                      <a16:creationId xmlns:a16="http://schemas.microsoft.com/office/drawing/2014/main" id="{B58B0E1A-4C38-16C6-DE40-6C0D169E0587}"/>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69">
              <a:extLst>
                <a:ext uri="{FF2B5EF4-FFF2-40B4-BE49-F238E27FC236}">
                  <a16:creationId xmlns:a16="http://schemas.microsoft.com/office/drawing/2014/main" id="{3D549A64-3E73-63C4-65F6-49653E1B4AFC}"/>
                </a:ext>
              </a:extLst>
            </p:cNvPr>
            <p:cNvGrpSpPr/>
            <p:nvPr/>
          </p:nvGrpSpPr>
          <p:grpSpPr>
            <a:xfrm>
              <a:off x="796629" y="5340611"/>
              <a:ext cx="2194826" cy="800764"/>
              <a:chOff x="0" y="4648200"/>
              <a:chExt cx="3986134" cy="1541489"/>
            </a:xfrm>
          </p:grpSpPr>
          <p:grpSp>
            <p:nvGrpSpPr>
              <p:cNvPr id="145" name="Group 138">
                <a:extLst>
                  <a:ext uri="{FF2B5EF4-FFF2-40B4-BE49-F238E27FC236}">
                    <a16:creationId xmlns:a16="http://schemas.microsoft.com/office/drawing/2014/main" id="{B8084DE0-CFBC-DE1A-7E62-9CF67A945BF4}"/>
                  </a:ext>
                </a:extLst>
              </p:cNvPr>
              <p:cNvGrpSpPr/>
              <p:nvPr/>
            </p:nvGrpSpPr>
            <p:grpSpPr>
              <a:xfrm>
                <a:off x="0" y="4648200"/>
                <a:ext cx="1600200" cy="1524000"/>
                <a:chOff x="533400" y="4648200"/>
                <a:chExt cx="1905000" cy="1828800"/>
              </a:xfrm>
            </p:grpSpPr>
            <p:sp>
              <p:nvSpPr>
                <p:cNvPr id="156" name="Plus 33">
                  <a:extLst>
                    <a:ext uri="{FF2B5EF4-FFF2-40B4-BE49-F238E27FC236}">
                      <a16:creationId xmlns:a16="http://schemas.microsoft.com/office/drawing/2014/main" id="{5D4AF2B2-2FD8-FC93-6AB3-0EB977FF1A0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57291C46-D1BF-7D97-886E-172430490646}"/>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0474E19C-2EE1-B374-C5B6-9BFA8648F45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0544145A-9349-E76F-B22D-4B360F913C1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39">
                <a:extLst>
                  <a:ext uri="{FF2B5EF4-FFF2-40B4-BE49-F238E27FC236}">
                    <a16:creationId xmlns:a16="http://schemas.microsoft.com/office/drawing/2014/main" id="{1E17FF91-8B1C-0887-D280-C61EF40FA4F4}"/>
                  </a:ext>
                </a:extLst>
              </p:cNvPr>
              <p:cNvGrpSpPr/>
              <p:nvPr/>
            </p:nvGrpSpPr>
            <p:grpSpPr>
              <a:xfrm>
                <a:off x="1182973" y="4665689"/>
                <a:ext cx="1600200" cy="1524000"/>
                <a:chOff x="533400" y="4648200"/>
                <a:chExt cx="1905000" cy="1828800"/>
              </a:xfrm>
            </p:grpSpPr>
            <p:sp>
              <p:nvSpPr>
                <p:cNvPr id="152" name="Plus 29">
                  <a:extLst>
                    <a:ext uri="{FF2B5EF4-FFF2-40B4-BE49-F238E27FC236}">
                      <a16:creationId xmlns:a16="http://schemas.microsoft.com/office/drawing/2014/main" id="{BA3BA108-23A1-C33A-3300-B560B1F43A8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9A3D89E1-97F6-7B1D-02B5-60733A973C5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F2AF58D3-5417-0770-7D86-F516FFFD7B4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E591099F-79E7-E655-36A4-95F71BDD379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4">
                <a:extLst>
                  <a:ext uri="{FF2B5EF4-FFF2-40B4-BE49-F238E27FC236}">
                    <a16:creationId xmlns:a16="http://schemas.microsoft.com/office/drawing/2014/main" id="{3CDB3FF3-33D4-550F-9113-CE1482237B2B}"/>
                  </a:ext>
                </a:extLst>
              </p:cNvPr>
              <p:cNvGrpSpPr/>
              <p:nvPr/>
            </p:nvGrpSpPr>
            <p:grpSpPr>
              <a:xfrm>
                <a:off x="2385934" y="4665689"/>
                <a:ext cx="1600200" cy="1524000"/>
                <a:chOff x="533400" y="4648200"/>
                <a:chExt cx="1905000" cy="1828800"/>
              </a:xfrm>
            </p:grpSpPr>
            <p:sp>
              <p:nvSpPr>
                <p:cNvPr id="148" name="Plus 25">
                  <a:extLst>
                    <a:ext uri="{FF2B5EF4-FFF2-40B4-BE49-F238E27FC236}">
                      <a16:creationId xmlns:a16="http://schemas.microsoft.com/office/drawing/2014/main" id="{3C0A948F-E814-3518-23B8-A0F01AD61E0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3338E10E-632E-5144-9BC3-8C464D3637F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BAE54A5C-6360-CACD-0DEC-2275958B6AC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66C56969-0A1C-BBA6-FDBA-36B5A927C4A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
            <a:ext cx="11887200" cy="646331"/>
          </a:xfrm>
          <a:prstGeom prst="rect">
            <a:avLst/>
          </a:prstGeom>
          <a:noFill/>
        </p:spPr>
        <p:txBody>
          <a:bodyPr wrap="square" rtlCol="0">
            <a:spAutoFit/>
          </a:bodyPr>
          <a:lstStyle/>
          <a:p>
            <a:pPr algn="ctr"/>
            <a:r>
              <a:rPr lang="en-US" sz="3600" b="1" dirty="0">
                <a:solidFill>
                  <a:schemeClr val="accent2">
                    <a:lumMod val="50000"/>
                  </a:schemeClr>
                </a:solidFill>
              </a:rPr>
              <a:t>Trait</a:t>
            </a:r>
          </a:p>
        </p:txBody>
      </p:sp>
      <p:sp>
        <p:nvSpPr>
          <p:cNvPr id="5" name="TextBox 4"/>
          <p:cNvSpPr txBox="1"/>
          <p:nvPr/>
        </p:nvSpPr>
        <p:spPr>
          <a:xfrm>
            <a:off x="0" y="838201"/>
            <a:ext cx="5080000" cy="646331"/>
          </a:xfrm>
          <a:prstGeom prst="rect">
            <a:avLst/>
          </a:prstGeom>
          <a:noFill/>
        </p:spPr>
        <p:txBody>
          <a:bodyPr wrap="square" rtlCol="0">
            <a:spAutoFit/>
          </a:bodyPr>
          <a:lstStyle/>
          <a:p>
            <a:r>
              <a:rPr lang="en-US" sz="3600" dirty="0">
                <a:solidFill>
                  <a:schemeClr val="accent2">
                    <a:lumMod val="50000"/>
                  </a:schemeClr>
                </a:solidFill>
              </a:rPr>
              <a:t>Lack of prejudice</a:t>
            </a:r>
          </a:p>
        </p:txBody>
      </p:sp>
      <p:sp>
        <p:nvSpPr>
          <p:cNvPr id="6" name="TextBox 5"/>
          <p:cNvSpPr txBox="1"/>
          <p:nvPr/>
        </p:nvSpPr>
        <p:spPr>
          <a:xfrm>
            <a:off x="1648178" y="5228617"/>
            <a:ext cx="9178827" cy="1200329"/>
          </a:xfrm>
          <a:prstGeom prst="rect">
            <a:avLst/>
          </a:prstGeom>
          <a:noFill/>
        </p:spPr>
        <p:txBody>
          <a:bodyPr wrap="square" rtlCol="0">
            <a:spAutoFit/>
          </a:bodyPr>
          <a:lstStyle/>
          <a:p>
            <a:pPr algn="ctr"/>
            <a:r>
              <a:rPr lang="en-US" sz="3600" dirty="0">
                <a:solidFill>
                  <a:schemeClr val="accent2">
                    <a:lumMod val="50000"/>
                  </a:schemeClr>
                </a:solidFill>
              </a:rPr>
              <a:t>Children more easily accept differences such as race and physical disabilities</a:t>
            </a:r>
          </a:p>
        </p:txBody>
      </p:sp>
      <p:pic>
        <p:nvPicPr>
          <p:cNvPr id="28676" name="Picture 4" descr="http://4.bp.blogspot.com/_fkfWqlg18KA/TUjZvedzfpI/AAAAAAAAAOA/iFQCzHeN9Wo/s1600/Perske+80-+Border.jpg"/>
          <p:cNvPicPr>
            <a:picLocks noChangeAspect="1" noChangeArrowheads="1"/>
          </p:cNvPicPr>
          <p:nvPr/>
        </p:nvPicPr>
        <p:blipFill>
          <a:blip r:embed="rId2" cstate="print"/>
          <a:srcRect l="3742" t="10289" r="848" b="15005"/>
          <a:stretch>
            <a:fillRect/>
          </a:stretch>
        </p:blipFill>
        <p:spPr bwMode="auto">
          <a:xfrm>
            <a:off x="4684889" y="830335"/>
            <a:ext cx="4842333" cy="403459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2718880"/>
            <a:ext cx="12192000" cy="3108543"/>
          </a:xfrm>
          <a:prstGeom prst="rect">
            <a:avLst/>
          </a:prstGeom>
          <a:noFill/>
        </p:spPr>
        <p:txBody>
          <a:bodyPr wrap="square" rtlCol="0">
            <a:spAutoFit/>
          </a:bodyPr>
          <a:lstStyle/>
          <a:p>
            <a:pPr algn="ctr"/>
            <a:r>
              <a:rPr lang="en-US" sz="5400" dirty="0">
                <a:solidFill>
                  <a:schemeClr val="accent2">
                    <a:lumMod val="50000"/>
                  </a:schemeClr>
                </a:solidFill>
              </a:rPr>
              <a:t>“How serious is it or harm the children of our Father in Heaven?”</a:t>
            </a:r>
            <a:endParaRPr lang="en-US" sz="4400" dirty="0">
              <a:solidFill>
                <a:schemeClr val="accent2">
                  <a:lumMod val="50000"/>
                </a:schemeClr>
              </a:solidFill>
            </a:endParaRPr>
          </a:p>
          <a:p>
            <a:pPr algn="ctr"/>
            <a:endParaRPr lang="en-US" sz="4400" dirty="0">
              <a:solidFill>
                <a:schemeClr val="accent2">
                  <a:lumMod val="50000"/>
                </a:schemeClr>
              </a:solidFill>
            </a:endParaRPr>
          </a:p>
          <a:p>
            <a:pPr algn="ctr"/>
            <a:r>
              <a:rPr lang="en-US" sz="4400" dirty="0">
                <a:solidFill>
                  <a:schemeClr val="accent2">
                    <a:lumMod val="50000"/>
                  </a:schemeClr>
                </a:solidFill>
              </a:rPr>
              <a:t>Matthew 18:6</a:t>
            </a:r>
          </a:p>
        </p:txBody>
      </p:sp>
      <p:pic>
        <p:nvPicPr>
          <p:cNvPr id="4" name="Picture 2" descr="https://s-media-cache-ak0.pinimg.com/236x/67/a7/af/67a7afda306067228993a3c382033603.jpg"/>
          <p:cNvPicPr>
            <a:picLocks noChangeAspect="1" noChangeArrowheads="1"/>
          </p:cNvPicPr>
          <p:nvPr/>
        </p:nvPicPr>
        <p:blipFill>
          <a:blip r:embed="rId2" cstate="print"/>
          <a:srcRect/>
          <a:stretch>
            <a:fillRect/>
          </a:stretch>
        </p:blipFill>
        <p:spPr bwMode="auto">
          <a:xfrm>
            <a:off x="939661" y="330739"/>
            <a:ext cx="1647895" cy="2304261"/>
          </a:xfrm>
          <a:prstGeom prst="rect">
            <a:avLst/>
          </a:prstGeom>
          <a:noFill/>
        </p:spPr>
      </p:pic>
      <p:grpSp>
        <p:nvGrpSpPr>
          <p:cNvPr id="7" name="Group 6"/>
          <p:cNvGrpSpPr/>
          <p:nvPr/>
        </p:nvGrpSpPr>
        <p:grpSpPr>
          <a:xfrm>
            <a:off x="9281213" y="293113"/>
            <a:ext cx="1911202" cy="2458139"/>
            <a:chOff x="6625561" y="234747"/>
            <a:chExt cx="1911202" cy="2458139"/>
          </a:xfrm>
        </p:grpSpPr>
        <p:pic>
          <p:nvPicPr>
            <p:cNvPr id="27650" name="Picture 2" descr="https://s-media-cache-ak0.pinimg.com/736x/d4/07/18/d40718e133c1e7c4f9d54d753a3aa17c.jpg"/>
            <p:cNvPicPr>
              <a:picLocks noChangeAspect="1" noChangeArrowheads="1"/>
            </p:cNvPicPr>
            <p:nvPr/>
          </p:nvPicPr>
          <p:blipFill>
            <a:blip r:embed="rId3" cstate="print"/>
            <a:srcRect/>
            <a:stretch>
              <a:fillRect/>
            </a:stretch>
          </p:blipFill>
          <p:spPr bwMode="auto">
            <a:xfrm>
              <a:off x="6634263" y="234747"/>
              <a:ext cx="1902500" cy="2249671"/>
            </a:xfrm>
            <a:prstGeom prst="rect">
              <a:avLst/>
            </a:prstGeom>
            <a:noFill/>
          </p:spPr>
        </p:pic>
        <p:sp>
          <p:nvSpPr>
            <p:cNvPr id="6" name="Rectangle 5"/>
            <p:cNvSpPr/>
            <p:nvPr/>
          </p:nvSpPr>
          <p:spPr>
            <a:xfrm>
              <a:off x="6625561" y="2446665"/>
              <a:ext cx="784189" cy="246221"/>
            </a:xfrm>
            <a:prstGeom prst="rect">
              <a:avLst/>
            </a:prstGeom>
          </p:spPr>
          <p:txBody>
            <a:bodyPr wrap="none">
              <a:spAutoFit/>
            </a:bodyPr>
            <a:lstStyle/>
            <a:p>
              <a:r>
                <a:rPr lang="en-US" sz="1000" dirty="0"/>
                <a:t>Darrel Tank</a:t>
              </a:r>
            </a:p>
          </p:txBody>
        </p:sp>
      </p:grpSp>
      <p:pic>
        <p:nvPicPr>
          <p:cNvPr id="27652" name="Picture 4" descr="http://www.garytymon.com/images/commissions-images/pencil-portrait-drawing-kids-children-family.jpg"/>
          <p:cNvPicPr>
            <a:picLocks noChangeAspect="1" noChangeArrowheads="1"/>
          </p:cNvPicPr>
          <p:nvPr/>
        </p:nvPicPr>
        <p:blipFill>
          <a:blip r:embed="rId4" cstate="print"/>
          <a:srcRect/>
          <a:stretch>
            <a:fillRect/>
          </a:stretch>
        </p:blipFill>
        <p:spPr bwMode="auto">
          <a:xfrm>
            <a:off x="3939701" y="377591"/>
            <a:ext cx="3341789" cy="2363358"/>
          </a:xfrm>
          <a:prstGeom prst="rect">
            <a:avLst/>
          </a:prstGeom>
          <a:noFill/>
        </p:spPr>
      </p:pic>
      <p:sp>
        <p:nvSpPr>
          <p:cNvPr id="9" name="Rectangle 8"/>
          <p:cNvSpPr/>
          <p:nvPr/>
        </p:nvSpPr>
        <p:spPr>
          <a:xfrm>
            <a:off x="3976396" y="2599065"/>
            <a:ext cx="814647" cy="246221"/>
          </a:xfrm>
          <a:prstGeom prst="rect">
            <a:avLst/>
          </a:prstGeom>
        </p:spPr>
        <p:txBody>
          <a:bodyPr wrap="none">
            <a:spAutoFit/>
          </a:bodyPr>
          <a:lstStyle/>
          <a:p>
            <a:r>
              <a:rPr lang="en-US" sz="1000" dirty="0"/>
              <a:t>Gary </a:t>
            </a:r>
            <a:r>
              <a:rPr lang="en-US" sz="1000" dirty="0" err="1"/>
              <a:t>Tymon</a:t>
            </a:r>
            <a:endParaRPr lang="en-US" sz="1000" dirty="0"/>
          </a:p>
        </p:txBody>
      </p:sp>
      <p:pic>
        <p:nvPicPr>
          <p:cNvPr id="27654" name="Picture 6" descr="http://www.pencil-portraits.co.uk/media/images/user-images/29008/sketch_children_pencil.jpg"/>
          <p:cNvPicPr>
            <a:picLocks noChangeAspect="1" noChangeArrowheads="1"/>
          </p:cNvPicPr>
          <p:nvPr/>
        </p:nvPicPr>
        <p:blipFill>
          <a:blip r:embed="rId5" cstate="print"/>
          <a:srcRect/>
          <a:stretch>
            <a:fillRect/>
          </a:stretch>
        </p:blipFill>
        <p:spPr bwMode="auto">
          <a:xfrm>
            <a:off x="700391" y="4411324"/>
            <a:ext cx="3077115" cy="2177059"/>
          </a:xfrm>
          <a:prstGeom prst="rect">
            <a:avLst/>
          </a:prstGeom>
          <a:noFill/>
        </p:spPr>
      </p:pic>
      <p:pic>
        <p:nvPicPr>
          <p:cNvPr id="27656" name="Picture 8" descr="https://s-media-cache-ak0.pinimg.com/236x/d5/32/50/d53250e0e7f605aece36de871131c61a.jpg"/>
          <p:cNvPicPr>
            <a:picLocks noChangeAspect="1" noChangeArrowheads="1"/>
          </p:cNvPicPr>
          <p:nvPr/>
        </p:nvPicPr>
        <p:blipFill>
          <a:blip r:embed="rId6" cstate="print"/>
          <a:srcRect/>
          <a:stretch>
            <a:fillRect/>
          </a:stretch>
        </p:blipFill>
        <p:spPr bwMode="auto">
          <a:xfrm flipH="1">
            <a:off x="9494195" y="3772204"/>
            <a:ext cx="1917091" cy="267255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Offences</a:t>
            </a:r>
          </a:p>
        </p:txBody>
      </p:sp>
      <p:grpSp>
        <p:nvGrpSpPr>
          <p:cNvPr id="10" name="Group 9"/>
          <p:cNvGrpSpPr/>
          <p:nvPr/>
        </p:nvGrpSpPr>
        <p:grpSpPr>
          <a:xfrm>
            <a:off x="924128" y="2383277"/>
            <a:ext cx="2185481" cy="4033736"/>
            <a:chOff x="924128" y="2383277"/>
            <a:chExt cx="2185481" cy="4033736"/>
          </a:xfrm>
        </p:grpSpPr>
        <p:grpSp>
          <p:nvGrpSpPr>
            <p:cNvPr id="9" name="Group 8"/>
            <p:cNvGrpSpPr/>
            <p:nvPr/>
          </p:nvGrpSpPr>
          <p:grpSpPr>
            <a:xfrm>
              <a:off x="924128" y="2383277"/>
              <a:ext cx="2185481" cy="4033736"/>
              <a:chOff x="1429966" y="223736"/>
              <a:chExt cx="2185481" cy="4033736"/>
            </a:xfrm>
          </p:grpSpPr>
          <p:sp>
            <p:nvSpPr>
              <p:cNvPr id="5" name="Oval 4"/>
              <p:cNvSpPr/>
              <p:nvPr/>
            </p:nvSpPr>
            <p:spPr>
              <a:xfrm>
                <a:off x="1429966" y="2071991"/>
                <a:ext cx="2033081" cy="20330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04970" y="223736"/>
                <a:ext cx="309047" cy="2198451"/>
              </a:xfrm>
              <a:custGeom>
                <a:avLst/>
                <a:gdLst>
                  <a:gd name="connsiteX0" fmla="*/ 124221 w 309047"/>
                  <a:gd name="connsiteY0" fmla="*/ 2198451 h 2198451"/>
                  <a:gd name="connsiteX1" fmla="*/ 133949 w 309047"/>
                  <a:gd name="connsiteY1" fmla="*/ 1906621 h 2198451"/>
                  <a:gd name="connsiteX2" fmla="*/ 143677 w 309047"/>
                  <a:gd name="connsiteY2" fmla="*/ 1877438 h 2198451"/>
                  <a:gd name="connsiteX3" fmla="*/ 163132 w 309047"/>
                  <a:gd name="connsiteY3" fmla="*/ 1799617 h 2198451"/>
                  <a:gd name="connsiteX4" fmla="*/ 202043 w 309047"/>
                  <a:gd name="connsiteY4" fmla="*/ 1750979 h 2198451"/>
                  <a:gd name="connsiteX5" fmla="*/ 231226 w 309047"/>
                  <a:gd name="connsiteY5" fmla="*/ 1692613 h 2198451"/>
                  <a:gd name="connsiteX6" fmla="*/ 260409 w 309047"/>
                  <a:gd name="connsiteY6" fmla="*/ 1595336 h 2198451"/>
                  <a:gd name="connsiteX7" fmla="*/ 279864 w 309047"/>
                  <a:gd name="connsiteY7" fmla="*/ 1536970 h 2198451"/>
                  <a:gd name="connsiteX8" fmla="*/ 289592 w 309047"/>
                  <a:gd name="connsiteY8" fmla="*/ 1449421 h 2198451"/>
                  <a:gd name="connsiteX9" fmla="*/ 299319 w 309047"/>
                  <a:gd name="connsiteY9" fmla="*/ 1420238 h 2198451"/>
                  <a:gd name="connsiteX10" fmla="*/ 309047 w 309047"/>
                  <a:gd name="connsiteY10" fmla="*/ 1361873 h 2198451"/>
                  <a:gd name="connsiteX11" fmla="*/ 299319 w 309047"/>
                  <a:gd name="connsiteY11" fmla="*/ 1128409 h 2198451"/>
                  <a:gd name="connsiteX12" fmla="*/ 270136 w 309047"/>
                  <a:gd name="connsiteY12" fmla="*/ 1040860 h 2198451"/>
                  <a:gd name="connsiteX13" fmla="*/ 240953 w 309047"/>
                  <a:gd name="connsiteY13" fmla="*/ 953311 h 2198451"/>
                  <a:gd name="connsiteX14" fmla="*/ 231226 w 309047"/>
                  <a:gd name="connsiteY14" fmla="*/ 924128 h 2198451"/>
                  <a:gd name="connsiteX15" fmla="*/ 211770 w 309047"/>
                  <a:gd name="connsiteY15" fmla="*/ 894945 h 2198451"/>
                  <a:gd name="connsiteX16" fmla="*/ 202043 w 309047"/>
                  <a:gd name="connsiteY16" fmla="*/ 865762 h 2198451"/>
                  <a:gd name="connsiteX17" fmla="*/ 182587 w 309047"/>
                  <a:gd name="connsiteY17" fmla="*/ 846307 h 2198451"/>
                  <a:gd name="connsiteX18" fmla="*/ 163132 w 309047"/>
                  <a:gd name="connsiteY18" fmla="*/ 817124 h 2198451"/>
                  <a:gd name="connsiteX19" fmla="*/ 124221 w 309047"/>
                  <a:gd name="connsiteY19" fmla="*/ 768485 h 2198451"/>
                  <a:gd name="connsiteX20" fmla="*/ 104766 w 309047"/>
                  <a:gd name="connsiteY20" fmla="*/ 729575 h 2198451"/>
                  <a:gd name="connsiteX21" fmla="*/ 95039 w 309047"/>
                  <a:gd name="connsiteY21" fmla="*/ 700392 h 2198451"/>
                  <a:gd name="connsiteX22" fmla="*/ 65856 w 309047"/>
                  <a:gd name="connsiteY22" fmla="*/ 671209 h 2198451"/>
                  <a:gd name="connsiteX23" fmla="*/ 46400 w 309047"/>
                  <a:gd name="connsiteY23" fmla="*/ 612843 h 2198451"/>
                  <a:gd name="connsiteX24" fmla="*/ 17217 w 309047"/>
                  <a:gd name="connsiteY24" fmla="*/ 554477 h 2198451"/>
                  <a:gd name="connsiteX25" fmla="*/ 17217 w 309047"/>
                  <a:gd name="connsiteY25" fmla="*/ 330741 h 2198451"/>
                  <a:gd name="connsiteX26" fmla="*/ 56128 w 309047"/>
                  <a:gd name="connsiteY26" fmla="*/ 252919 h 2198451"/>
                  <a:gd name="connsiteX27" fmla="*/ 95039 w 309047"/>
                  <a:gd name="connsiteY27" fmla="*/ 136187 h 2198451"/>
                  <a:gd name="connsiteX28" fmla="*/ 104766 w 309047"/>
                  <a:gd name="connsiteY28" fmla="*/ 107004 h 2198451"/>
                  <a:gd name="connsiteX29" fmla="*/ 104766 w 309047"/>
                  <a:gd name="connsiteY29" fmla="*/ 0 h 21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9047" h="2198451">
                    <a:moveTo>
                      <a:pt x="124221" y="2198451"/>
                    </a:moveTo>
                    <a:cubicBezTo>
                      <a:pt x="127464" y="2101174"/>
                      <a:pt x="128061" y="2003773"/>
                      <a:pt x="133949" y="1906621"/>
                    </a:cubicBezTo>
                    <a:cubicBezTo>
                      <a:pt x="134569" y="1896386"/>
                      <a:pt x="141190" y="1887386"/>
                      <a:pt x="143677" y="1877438"/>
                    </a:cubicBezTo>
                    <a:cubicBezTo>
                      <a:pt x="149228" y="1855232"/>
                      <a:pt x="152012" y="1821857"/>
                      <a:pt x="163132" y="1799617"/>
                    </a:cubicBezTo>
                    <a:cubicBezTo>
                      <a:pt x="175404" y="1775072"/>
                      <a:pt x="183945" y="1769076"/>
                      <a:pt x="202043" y="1750979"/>
                    </a:cubicBezTo>
                    <a:cubicBezTo>
                      <a:pt x="237514" y="1644560"/>
                      <a:pt x="180945" y="1805745"/>
                      <a:pt x="231226" y="1692613"/>
                    </a:cubicBezTo>
                    <a:cubicBezTo>
                      <a:pt x="252387" y="1645001"/>
                      <a:pt x="247351" y="1638863"/>
                      <a:pt x="260409" y="1595336"/>
                    </a:cubicBezTo>
                    <a:cubicBezTo>
                      <a:pt x="266302" y="1575693"/>
                      <a:pt x="279864" y="1536970"/>
                      <a:pt x="279864" y="1536970"/>
                    </a:cubicBezTo>
                    <a:cubicBezTo>
                      <a:pt x="283107" y="1507787"/>
                      <a:pt x="284765" y="1478384"/>
                      <a:pt x="289592" y="1449421"/>
                    </a:cubicBezTo>
                    <a:cubicBezTo>
                      <a:pt x="291278" y="1439307"/>
                      <a:pt x="297095" y="1430248"/>
                      <a:pt x="299319" y="1420238"/>
                    </a:cubicBezTo>
                    <a:cubicBezTo>
                      <a:pt x="303598" y="1400984"/>
                      <a:pt x="305804" y="1381328"/>
                      <a:pt x="309047" y="1361873"/>
                    </a:cubicBezTo>
                    <a:cubicBezTo>
                      <a:pt x="305804" y="1284052"/>
                      <a:pt x="307069" y="1205911"/>
                      <a:pt x="299319" y="1128409"/>
                    </a:cubicBezTo>
                    <a:cubicBezTo>
                      <a:pt x="299318" y="1128402"/>
                      <a:pt x="275001" y="1055455"/>
                      <a:pt x="270136" y="1040860"/>
                    </a:cubicBezTo>
                    <a:lnTo>
                      <a:pt x="240953" y="953311"/>
                    </a:lnTo>
                    <a:cubicBezTo>
                      <a:pt x="237711" y="943583"/>
                      <a:pt x="236914" y="932660"/>
                      <a:pt x="231226" y="924128"/>
                    </a:cubicBezTo>
                    <a:lnTo>
                      <a:pt x="211770" y="894945"/>
                    </a:lnTo>
                    <a:cubicBezTo>
                      <a:pt x="208528" y="885217"/>
                      <a:pt x="207319" y="874555"/>
                      <a:pt x="202043" y="865762"/>
                    </a:cubicBezTo>
                    <a:cubicBezTo>
                      <a:pt x="197324" y="857898"/>
                      <a:pt x="188316" y="853469"/>
                      <a:pt x="182587" y="846307"/>
                    </a:cubicBezTo>
                    <a:cubicBezTo>
                      <a:pt x="175284" y="837178"/>
                      <a:pt x="168360" y="827581"/>
                      <a:pt x="163132" y="817124"/>
                    </a:cubicBezTo>
                    <a:cubicBezTo>
                      <a:pt x="139639" y="770137"/>
                      <a:pt x="173415" y="801282"/>
                      <a:pt x="124221" y="768485"/>
                    </a:cubicBezTo>
                    <a:cubicBezTo>
                      <a:pt x="117736" y="755515"/>
                      <a:pt x="110478" y="742903"/>
                      <a:pt x="104766" y="729575"/>
                    </a:cubicBezTo>
                    <a:cubicBezTo>
                      <a:pt x="100727" y="720150"/>
                      <a:pt x="100727" y="708924"/>
                      <a:pt x="95039" y="700392"/>
                    </a:cubicBezTo>
                    <a:cubicBezTo>
                      <a:pt x="87408" y="688945"/>
                      <a:pt x="75584" y="680937"/>
                      <a:pt x="65856" y="671209"/>
                    </a:cubicBezTo>
                    <a:cubicBezTo>
                      <a:pt x="59371" y="651754"/>
                      <a:pt x="57776" y="629907"/>
                      <a:pt x="46400" y="612843"/>
                    </a:cubicBezTo>
                    <a:cubicBezTo>
                      <a:pt x="21257" y="575128"/>
                      <a:pt x="30642" y="594751"/>
                      <a:pt x="17217" y="554477"/>
                    </a:cubicBezTo>
                    <a:cubicBezTo>
                      <a:pt x="7130" y="453603"/>
                      <a:pt x="0" y="439781"/>
                      <a:pt x="17217" y="330741"/>
                    </a:cubicBezTo>
                    <a:cubicBezTo>
                      <a:pt x="25600" y="277648"/>
                      <a:pt x="28421" y="280627"/>
                      <a:pt x="56128" y="252919"/>
                    </a:cubicBezTo>
                    <a:lnTo>
                      <a:pt x="95039" y="136187"/>
                    </a:lnTo>
                    <a:cubicBezTo>
                      <a:pt x="98281" y="126459"/>
                      <a:pt x="104766" y="117258"/>
                      <a:pt x="104766" y="107004"/>
                    </a:cubicBezTo>
                    <a:lnTo>
                      <a:pt x="104766" y="0"/>
                    </a:lnTo>
                  </a:path>
                </a:pathLst>
              </a:cu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1582366" y="2224391"/>
                <a:ext cx="2033081" cy="20330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420239" y="4951379"/>
              <a:ext cx="1449421" cy="954107"/>
            </a:xfrm>
            <a:prstGeom prst="rect">
              <a:avLst/>
            </a:prstGeom>
            <a:noFill/>
          </p:spPr>
          <p:txBody>
            <a:bodyPr wrap="square" rtlCol="0">
              <a:spAutoFit/>
            </a:bodyPr>
            <a:lstStyle/>
            <a:p>
              <a:pPr algn="ctr"/>
              <a:r>
                <a:rPr lang="en-US" sz="2800" dirty="0">
                  <a:solidFill>
                    <a:schemeClr val="bg1"/>
                  </a:solidFill>
                </a:rPr>
                <a:t>Being lied to</a:t>
              </a:r>
            </a:p>
          </p:txBody>
        </p:sp>
      </p:grpSp>
      <p:grpSp>
        <p:nvGrpSpPr>
          <p:cNvPr id="11" name="Group 10"/>
          <p:cNvGrpSpPr/>
          <p:nvPr/>
        </p:nvGrpSpPr>
        <p:grpSpPr>
          <a:xfrm>
            <a:off x="4880043" y="2350852"/>
            <a:ext cx="2185481" cy="4033736"/>
            <a:chOff x="924128" y="2383277"/>
            <a:chExt cx="2185481" cy="4033736"/>
          </a:xfrm>
        </p:grpSpPr>
        <p:grpSp>
          <p:nvGrpSpPr>
            <p:cNvPr id="12" name="Group 8"/>
            <p:cNvGrpSpPr/>
            <p:nvPr/>
          </p:nvGrpSpPr>
          <p:grpSpPr>
            <a:xfrm>
              <a:off x="924128" y="2383277"/>
              <a:ext cx="2185481" cy="4033736"/>
              <a:chOff x="1429966" y="223736"/>
              <a:chExt cx="2185481" cy="4033736"/>
            </a:xfrm>
          </p:grpSpPr>
          <p:sp>
            <p:nvSpPr>
              <p:cNvPr id="14" name="Oval 13"/>
              <p:cNvSpPr/>
              <p:nvPr/>
            </p:nvSpPr>
            <p:spPr>
              <a:xfrm>
                <a:off x="1429966" y="2071991"/>
                <a:ext cx="2033081" cy="203308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404970" y="223736"/>
                <a:ext cx="309047" cy="2198451"/>
              </a:xfrm>
              <a:custGeom>
                <a:avLst/>
                <a:gdLst>
                  <a:gd name="connsiteX0" fmla="*/ 124221 w 309047"/>
                  <a:gd name="connsiteY0" fmla="*/ 2198451 h 2198451"/>
                  <a:gd name="connsiteX1" fmla="*/ 133949 w 309047"/>
                  <a:gd name="connsiteY1" fmla="*/ 1906621 h 2198451"/>
                  <a:gd name="connsiteX2" fmla="*/ 143677 w 309047"/>
                  <a:gd name="connsiteY2" fmla="*/ 1877438 h 2198451"/>
                  <a:gd name="connsiteX3" fmla="*/ 163132 w 309047"/>
                  <a:gd name="connsiteY3" fmla="*/ 1799617 h 2198451"/>
                  <a:gd name="connsiteX4" fmla="*/ 202043 w 309047"/>
                  <a:gd name="connsiteY4" fmla="*/ 1750979 h 2198451"/>
                  <a:gd name="connsiteX5" fmla="*/ 231226 w 309047"/>
                  <a:gd name="connsiteY5" fmla="*/ 1692613 h 2198451"/>
                  <a:gd name="connsiteX6" fmla="*/ 260409 w 309047"/>
                  <a:gd name="connsiteY6" fmla="*/ 1595336 h 2198451"/>
                  <a:gd name="connsiteX7" fmla="*/ 279864 w 309047"/>
                  <a:gd name="connsiteY7" fmla="*/ 1536970 h 2198451"/>
                  <a:gd name="connsiteX8" fmla="*/ 289592 w 309047"/>
                  <a:gd name="connsiteY8" fmla="*/ 1449421 h 2198451"/>
                  <a:gd name="connsiteX9" fmla="*/ 299319 w 309047"/>
                  <a:gd name="connsiteY9" fmla="*/ 1420238 h 2198451"/>
                  <a:gd name="connsiteX10" fmla="*/ 309047 w 309047"/>
                  <a:gd name="connsiteY10" fmla="*/ 1361873 h 2198451"/>
                  <a:gd name="connsiteX11" fmla="*/ 299319 w 309047"/>
                  <a:gd name="connsiteY11" fmla="*/ 1128409 h 2198451"/>
                  <a:gd name="connsiteX12" fmla="*/ 270136 w 309047"/>
                  <a:gd name="connsiteY12" fmla="*/ 1040860 h 2198451"/>
                  <a:gd name="connsiteX13" fmla="*/ 240953 w 309047"/>
                  <a:gd name="connsiteY13" fmla="*/ 953311 h 2198451"/>
                  <a:gd name="connsiteX14" fmla="*/ 231226 w 309047"/>
                  <a:gd name="connsiteY14" fmla="*/ 924128 h 2198451"/>
                  <a:gd name="connsiteX15" fmla="*/ 211770 w 309047"/>
                  <a:gd name="connsiteY15" fmla="*/ 894945 h 2198451"/>
                  <a:gd name="connsiteX16" fmla="*/ 202043 w 309047"/>
                  <a:gd name="connsiteY16" fmla="*/ 865762 h 2198451"/>
                  <a:gd name="connsiteX17" fmla="*/ 182587 w 309047"/>
                  <a:gd name="connsiteY17" fmla="*/ 846307 h 2198451"/>
                  <a:gd name="connsiteX18" fmla="*/ 163132 w 309047"/>
                  <a:gd name="connsiteY18" fmla="*/ 817124 h 2198451"/>
                  <a:gd name="connsiteX19" fmla="*/ 124221 w 309047"/>
                  <a:gd name="connsiteY19" fmla="*/ 768485 h 2198451"/>
                  <a:gd name="connsiteX20" fmla="*/ 104766 w 309047"/>
                  <a:gd name="connsiteY20" fmla="*/ 729575 h 2198451"/>
                  <a:gd name="connsiteX21" fmla="*/ 95039 w 309047"/>
                  <a:gd name="connsiteY21" fmla="*/ 700392 h 2198451"/>
                  <a:gd name="connsiteX22" fmla="*/ 65856 w 309047"/>
                  <a:gd name="connsiteY22" fmla="*/ 671209 h 2198451"/>
                  <a:gd name="connsiteX23" fmla="*/ 46400 w 309047"/>
                  <a:gd name="connsiteY23" fmla="*/ 612843 h 2198451"/>
                  <a:gd name="connsiteX24" fmla="*/ 17217 w 309047"/>
                  <a:gd name="connsiteY24" fmla="*/ 554477 h 2198451"/>
                  <a:gd name="connsiteX25" fmla="*/ 17217 w 309047"/>
                  <a:gd name="connsiteY25" fmla="*/ 330741 h 2198451"/>
                  <a:gd name="connsiteX26" fmla="*/ 56128 w 309047"/>
                  <a:gd name="connsiteY26" fmla="*/ 252919 h 2198451"/>
                  <a:gd name="connsiteX27" fmla="*/ 95039 w 309047"/>
                  <a:gd name="connsiteY27" fmla="*/ 136187 h 2198451"/>
                  <a:gd name="connsiteX28" fmla="*/ 104766 w 309047"/>
                  <a:gd name="connsiteY28" fmla="*/ 107004 h 2198451"/>
                  <a:gd name="connsiteX29" fmla="*/ 104766 w 309047"/>
                  <a:gd name="connsiteY29" fmla="*/ 0 h 21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9047" h="2198451">
                    <a:moveTo>
                      <a:pt x="124221" y="2198451"/>
                    </a:moveTo>
                    <a:cubicBezTo>
                      <a:pt x="127464" y="2101174"/>
                      <a:pt x="128061" y="2003773"/>
                      <a:pt x="133949" y="1906621"/>
                    </a:cubicBezTo>
                    <a:cubicBezTo>
                      <a:pt x="134569" y="1896386"/>
                      <a:pt x="141190" y="1887386"/>
                      <a:pt x="143677" y="1877438"/>
                    </a:cubicBezTo>
                    <a:cubicBezTo>
                      <a:pt x="149228" y="1855232"/>
                      <a:pt x="152012" y="1821857"/>
                      <a:pt x="163132" y="1799617"/>
                    </a:cubicBezTo>
                    <a:cubicBezTo>
                      <a:pt x="175404" y="1775072"/>
                      <a:pt x="183945" y="1769076"/>
                      <a:pt x="202043" y="1750979"/>
                    </a:cubicBezTo>
                    <a:cubicBezTo>
                      <a:pt x="237514" y="1644560"/>
                      <a:pt x="180945" y="1805745"/>
                      <a:pt x="231226" y="1692613"/>
                    </a:cubicBezTo>
                    <a:cubicBezTo>
                      <a:pt x="252387" y="1645001"/>
                      <a:pt x="247351" y="1638863"/>
                      <a:pt x="260409" y="1595336"/>
                    </a:cubicBezTo>
                    <a:cubicBezTo>
                      <a:pt x="266302" y="1575693"/>
                      <a:pt x="279864" y="1536970"/>
                      <a:pt x="279864" y="1536970"/>
                    </a:cubicBezTo>
                    <a:cubicBezTo>
                      <a:pt x="283107" y="1507787"/>
                      <a:pt x="284765" y="1478384"/>
                      <a:pt x="289592" y="1449421"/>
                    </a:cubicBezTo>
                    <a:cubicBezTo>
                      <a:pt x="291278" y="1439307"/>
                      <a:pt x="297095" y="1430248"/>
                      <a:pt x="299319" y="1420238"/>
                    </a:cubicBezTo>
                    <a:cubicBezTo>
                      <a:pt x="303598" y="1400984"/>
                      <a:pt x="305804" y="1381328"/>
                      <a:pt x="309047" y="1361873"/>
                    </a:cubicBezTo>
                    <a:cubicBezTo>
                      <a:pt x="305804" y="1284052"/>
                      <a:pt x="307069" y="1205911"/>
                      <a:pt x="299319" y="1128409"/>
                    </a:cubicBezTo>
                    <a:cubicBezTo>
                      <a:pt x="299318" y="1128402"/>
                      <a:pt x="275001" y="1055455"/>
                      <a:pt x="270136" y="1040860"/>
                    </a:cubicBezTo>
                    <a:lnTo>
                      <a:pt x="240953" y="953311"/>
                    </a:lnTo>
                    <a:cubicBezTo>
                      <a:pt x="237711" y="943583"/>
                      <a:pt x="236914" y="932660"/>
                      <a:pt x="231226" y="924128"/>
                    </a:cubicBezTo>
                    <a:lnTo>
                      <a:pt x="211770" y="894945"/>
                    </a:lnTo>
                    <a:cubicBezTo>
                      <a:pt x="208528" y="885217"/>
                      <a:pt x="207319" y="874555"/>
                      <a:pt x="202043" y="865762"/>
                    </a:cubicBezTo>
                    <a:cubicBezTo>
                      <a:pt x="197324" y="857898"/>
                      <a:pt x="188316" y="853469"/>
                      <a:pt x="182587" y="846307"/>
                    </a:cubicBezTo>
                    <a:cubicBezTo>
                      <a:pt x="175284" y="837178"/>
                      <a:pt x="168360" y="827581"/>
                      <a:pt x="163132" y="817124"/>
                    </a:cubicBezTo>
                    <a:cubicBezTo>
                      <a:pt x="139639" y="770137"/>
                      <a:pt x="173415" y="801282"/>
                      <a:pt x="124221" y="768485"/>
                    </a:cubicBezTo>
                    <a:cubicBezTo>
                      <a:pt x="117736" y="755515"/>
                      <a:pt x="110478" y="742903"/>
                      <a:pt x="104766" y="729575"/>
                    </a:cubicBezTo>
                    <a:cubicBezTo>
                      <a:pt x="100727" y="720150"/>
                      <a:pt x="100727" y="708924"/>
                      <a:pt x="95039" y="700392"/>
                    </a:cubicBezTo>
                    <a:cubicBezTo>
                      <a:pt x="87408" y="688945"/>
                      <a:pt x="75584" y="680937"/>
                      <a:pt x="65856" y="671209"/>
                    </a:cubicBezTo>
                    <a:cubicBezTo>
                      <a:pt x="59371" y="651754"/>
                      <a:pt x="57776" y="629907"/>
                      <a:pt x="46400" y="612843"/>
                    </a:cubicBezTo>
                    <a:cubicBezTo>
                      <a:pt x="21257" y="575128"/>
                      <a:pt x="30642" y="594751"/>
                      <a:pt x="17217" y="554477"/>
                    </a:cubicBezTo>
                    <a:cubicBezTo>
                      <a:pt x="7130" y="453603"/>
                      <a:pt x="0" y="439781"/>
                      <a:pt x="17217" y="330741"/>
                    </a:cubicBezTo>
                    <a:cubicBezTo>
                      <a:pt x="25600" y="277648"/>
                      <a:pt x="28421" y="280627"/>
                      <a:pt x="56128" y="252919"/>
                    </a:cubicBezTo>
                    <a:lnTo>
                      <a:pt x="95039" y="136187"/>
                    </a:lnTo>
                    <a:cubicBezTo>
                      <a:pt x="98281" y="126459"/>
                      <a:pt x="104766" y="117258"/>
                      <a:pt x="104766" y="107004"/>
                    </a:cubicBezTo>
                    <a:lnTo>
                      <a:pt x="104766" y="0"/>
                    </a:lnTo>
                  </a:path>
                </a:pathLst>
              </a:cu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1582366" y="2224391"/>
                <a:ext cx="2033081" cy="2033081"/>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248384" y="4766554"/>
              <a:ext cx="1767192" cy="1384995"/>
            </a:xfrm>
            <a:prstGeom prst="rect">
              <a:avLst/>
            </a:prstGeom>
            <a:noFill/>
          </p:spPr>
          <p:txBody>
            <a:bodyPr wrap="square" rtlCol="0">
              <a:spAutoFit/>
            </a:bodyPr>
            <a:lstStyle/>
            <a:p>
              <a:pPr algn="ctr"/>
              <a:r>
                <a:rPr lang="en-US" sz="2800" dirty="0">
                  <a:solidFill>
                    <a:schemeClr val="bg1"/>
                  </a:solidFill>
                </a:rPr>
                <a:t>Having something stolen</a:t>
              </a:r>
            </a:p>
          </p:txBody>
        </p:sp>
      </p:grpSp>
      <p:grpSp>
        <p:nvGrpSpPr>
          <p:cNvPr id="17" name="Group 16"/>
          <p:cNvGrpSpPr/>
          <p:nvPr/>
        </p:nvGrpSpPr>
        <p:grpSpPr>
          <a:xfrm>
            <a:off x="8991601" y="2367065"/>
            <a:ext cx="2185481" cy="4033736"/>
            <a:chOff x="924128" y="2383277"/>
            <a:chExt cx="2185481" cy="4033736"/>
          </a:xfrm>
        </p:grpSpPr>
        <p:grpSp>
          <p:nvGrpSpPr>
            <p:cNvPr id="18" name="Group 8"/>
            <p:cNvGrpSpPr/>
            <p:nvPr/>
          </p:nvGrpSpPr>
          <p:grpSpPr>
            <a:xfrm>
              <a:off x="924128" y="2383277"/>
              <a:ext cx="2185481" cy="4033736"/>
              <a:chOff x="1429966" y="223736"/>
              <a:chExt cx="2185481" cy="4033736"/>
            </a:xfrm>
          </p:grpSpPr>
          <p:sp>
            <p:nvSpPr>
              <p:cNvPr id="20" name="Oval 19"/>
              <p:cNvSpPr/>
              <p:nvPr/>
            </p:nvSpPr>
            <p:spPr>
              <a:xfrm>
                <a:off x="1429966" y="2071991"/>
                <a:ext cx="2033081" cy="2033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04970" y="223736"/>
                <a:ext cx="309047" cy="2198451"/>
              </a:xfrm>
              <a:custGeom>
                <a:avLst/>
                <a:gdLst>
                  <a:gd name="connsiteX0" fmla="*/ 124221 w 309047"/>
                  <a:gd name="connsiteY0" fmla="*/ 2198451 h 2198451"/>
                  <a:gd name="connsiteX1" fmla="*/ 133949 w 309047"/>
                  <a:gd name="connsiteY1" fmla="*/ 1906621 h 2198451"/>
                  <a:gd name="connsiteX2" fmla="*/ 143677 w 309047"/>
                  <a:gd name="connsiteY2" fmla="*/ 1877438 h 2198451"/>
                  <a:gd name="connsiteX3" fmla="*/ 163132 w 309047"/>
                  <a:gd name="connsiteY3" fmla="*/ 1799617 h 2198451"/>
                  <a:gd name="connsiteX4" fmla="*/ 202043 w 309047"/>
                  <a:gd name="connsiteY4" fmla="*/ 1750979 h 2198451"/>
                  <a:gd name="connsiteX5" fmla="*/ 231226 w 309047"/>
                  <a:gd name="connsiteY5" fmla="*/ 1692613 h 2198451"/>
                  <a:gd name="connsiteX6" fmla="*/ 260409 w 309047"/>
                  <a:gd name="connsiteY6" fmla="*/ 1595336 h 2198451"/>
                  <a:gd name="connsiteX7" fmla="*/ 279864 w 309047"/>
                  <a:gd name="connsiteY7" fmla="*/ 1536970 h 2198451"/>
                  <a:gd name="connsiteX8" fmla="*/ 289592 w 309047"/>
                  <a:gd name="connsiteY8" fmla="*/ 1449421 h 2198451"/>
                  <a:gd name="connsiteX9" fmla="*/ 299319 w 309047"/>
                  <a:gd name="connsiteY9" fmla="*/ 1420238 h 2198451"/>
                  <a:gd name="connsiteX10" fmla="*/ 309047 w 309047"/>
                  <a:gd name="connsiteY10" fmla="*/ 1361873 h 2198451"/>
                  <a:gd name="connsiteX11" fmla="*/ 299319 w 309047"/>
                  <a:gd name="connsiteY11" fmla="*/ 1128409 h 2198451"/>
                  <a:gd name="connsiteX12" fmla="*/ 270136 w 309047"/>
                  <a:gd name="connsiteY12" fmla="*/ 1040860 h 2198451"/>
                  <a:gd name="connsiteX13" fmla="*/ 240953 w 309047"/>
                  <a:gd name="connsiteY13" fmla="*/ 953311 h 2198451"/>
                  <a:gd name="connsiteX14" fmla="*/ 231226 w 309047"/>
                  <a:gd name="connsiteY14" fmla="*/ 924128 h 2198451"/>
                  <a:gd name="connsiteX15" fmla="*/ 211770 w 309047"/>
                  <a:gd name="connsiteY15" fmla="*/ 894945 h 2198451"/>
                  <a:gd name="connsiteX16" fmla="*/ 202043 w 309047"/>
                  <a:gd name="connsiteY16" fmla="*/ 865762 h 2198451"/>
                  <a:gd name="connsiteX17" fmla="*/ 182587 w 309047"/>
                  <a:gd name="connsiteY17" fmla="*/ 846307 h 2198451"/>
                  <a:gd name="connsiteX18" fmla="*/ 163132 w 309047"/>
                  <a:gd name="connsiteY18" fmla="*/ 817124 h 2198451"/>
                  <a:gd name="connsiteX19" fmla="*/ 124221 w 309047"/>
                  <a:gd name="connsiteY19" fmla="*/ 768485 h 2198451"/>
                  <a:gd name="connsiteX20" fmla="*/ 104766 w 309047"/>
                  <a:gd name="connsiteY20" fmla="*/ 729575 h 2198451"/>
                  <a:gd name="connsiteX21" fmla="*/ 95039 w 309047"/>
                  <a:gd name="connsiteY21" fmla="*/ 700392 h 2198451"/>
                  <a:gd name="connsiteX22" fmla="*/ 65856 w 309047"/>
                  <a:gd name="connsiteY22" fmla="*/ 671209 h 2198451"/>
                  <a:gd name="connsiteX23" fmla="*/ 46400 w 309047"/>
                  <a:gd name="connsiteY23" fmla="*/ 612843 h 2198451"/>
                  <a:gd name="connsiteX24" fmla="*/ 17217 w 309047"/>
                  <a:gd name="connsiteY24" fmla="*/ 554477 h 2198451"/>
                  <a:gd name="connsiteX25" fmla="*/ 17217 w 309047"/>
                  <a:gd name="connsiteY25" fmla="*/ 330741 h 2198451"/>
                  <a:gd name="connsiteX26" fmla="*/ 56128 w 309047"/>
                  <a:gd name="connsiteY26" fmla="*/ 252919 h 2198451"/>
                  <a:gd name="connsiteX27" fmla="*/ 95039 w 309047"/>
                  <a:gd name="connsiteY27" fmla="*/ 136187 h 2198451"/>
                  <a:gd name="connsiteX28" fmla="*/ 104766 w 309047"/>
                  <a:gd name="connsiteY28" fmla="*/ 107004 h 2198451"/>
                  <a:gd name="connsiteX29" fmla="*/ 104766 w 309047"/>
                  <a:gd name="connsiteY29" fmla="*/ 0 h 219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9047" h="2198451">
                    <a:moveTo>
                      <a:pt x="124221" y="2198451"/>
                    </a:moveTo>
                    <a:cubicBezTo>
                      <a:pt x="127464" y="2101174"/>
                      <a:pt x="128061" y="2003773"/>
                      <a:pt x="133949" y="1906621"/>
                    </a:cubicBezTo>
                    <a:cubicBezTo>
                      <a:pt x="134569" y="1896386"/>
                      <a:pt x="141190" y="1887386"/>
                      <a:pt x="143677" y="1877438"/>
                    </a:cubicBezTo>
                    <a:cubicBezTo>
                      <a:pt x="149228" y="1855232"/>
                      <a:pt x="152012" y="1821857"/>
                      <a:pt x="163132" y="1799617"/>
                    </a:cubicBezTo>
                    <a:cubicBezTo>
                      <a:pt x="175404" y="1775072"/>
                      <a:pt x="183945" y="1769076"/>
                      <a:pt x="202043" y="1750979"/>
                    </a:cubicBezTo>
                    <a:cubicBezTo>
                      <a:pt x="237514" y="1644560"/>
                      <a:pt x="180945" y="1805745"/>
                      <a:pt x="231226" y="1692613"/>
                    </a:cubicBezTo>
                    <a:cubicBezTo>
                      <a:pt x="252387" y="1645001"/>
                      <a:pt x="247351" y="1638863"/>
                      <a:pt x="260409" y="1595336"/>
                    </a:cubicBezTo>
                    <a:cubicBezTo>
                      <a:pt x="266302" y="1575693"/>
                      <a:pt x="279864" y="1536970"/>
                      <a:pt x="279864" y="1536970"/>
                    </a:cubicBezTo>
                    <a:cubicBezTo>
                      <a:pt x="283107" y="1507787"/>
                      <a:pt x="284765" y="1478384"/>
                      <a:pt x="289592" y="1449421"/>
                    </a:cubicBezTo>
                    <a:cubicBezTo>
                      <a:pt x="291278" y="1439307"/>
                      <a:pt x="297095" y="1430248"/>
                      <a:pt x="299319" y="1420238"/>
                    </a:cubicBezTo>
                    <a:cubicBezTo>
                      <a:pt x="303598" y="1400984"/>
                      <a:pt x="305804" y="1381328"/>
                      <a:pt x="309047" y="1361873"/>
                    </a:cubicBezTo>
                    <a:cubicBezTo>
                      <a:pt x="305804" y="1284052"/>
                      <a:pt x="307069" y="1205911"/>
                      <a:pt x="299319" y="1128409"/>
                    </a:cubicBezTo>
                    <a:cubicBezTo>
                      <a:pt x="299318" y="1128402"/>
                      <a:pt x="275001" y="1055455"/>
                      <a:pt x="270136" y="1040860"/>
                    </a:cubicBezTo>
                    <a:lnTo>
                      <a:pt x="240953" y="953311"/>
                    </a:lnTo>
                    <a:cubicBezTo>
                      <a:pt x="237711" y="943583"/>
                      <a:pt x="236914" y="932660"/>
                      <a:pt x="231226" y="924128"/>
                    </a:cubicBezTo>
                    <a:lnTo>
                      <a:pt x="211770" y="894945"/>
                    </a:lnTo>
                    <a:cubicBezTo>
                      <a:pt x="208528" y="885217"/>
                      <a:pt x="207319" y="874555"/>
                      <a:pt x="202043" y="865762"/>
                    </a:cubicBezTo>
                    <a:cubicBezTo>
                      <a:pt x="197324" y="857898"/>
                      <a:pt x="188316" y="853469"/>
                      <a:pt x="182587" y="846307"/>
                    </a:cubicBezTo>
                    <a:cubicBezTo>
                      <a:pt x="175284" y="837178"/>
                      <a:pt x="168360" y="827581"/>
                      <a:pt x="163132" y="817124"/>
                    </a:cubicBezTo>
                    <a:cubicBezTo>
                      <a:pt x="139639" y="770137"/>
                      <a:pt x="173415" y="801282"/>
                      <a:pt x="124221" y="768485"/>
                    </a:cubicBezTo>
                    <a:cubicBezTo>
                      <a:pt x="117736" y="755515"/>
                      <a:pt x="110478" y="742903"/>
                      <a:pt x="104766" y="729575"/>
                    </a:cubicBezTo>
                    <a:cubicBezTo>
                      <a:pt x="100727" y="720150"/>
                      <a:pt x="100727" y="708924"/>
                      <a:pt x="95039" y="700392"/>
                    </a:cubicBezTo>
                    <a:cubicBezTo>
                      <a:pt x="87408" y="688945"/>
                      <a:pt x="75584" y="680937"/>
                      <a:pt x="65856" y="671209"/>
                    </a:cubicBezTo>
                    <a:cubicBezTo>
                      <a:pt x="59371" y="651754"/>
                      <a:pt x="57776" y="629907"/>
                      <a:pt x="46400" y="612843"/>
                    </a:cubicBezTo>
                    <a:cubicBezTo>
                      <a:pt x="21257" y="575128"/>
                      <a:pt x="30642" y="594751"/>
                      <a:pt x="17217" y="554477"/>
                    </a:cubicBezTo>
                    <a:cubicBezTo>
                      <a:pt x="7130" y="453603"/>
                      <a:pt x="0" y="439781"/>
                      <a:pt x="17217" y="330741"/>
                    </a:cubicBezTo>
                    <a:cubicBezTo>
                      <a:pt x="25600" y="277648"/>
                      <a:pt x="28421" y="280627"/>
                      <a:pt x="56128" y="252919"/>
                    </a:cubicBezTo>
                    <a:lnTo>
                      <a:pt x="95039" y="136187"/>
                    </a:lnTo>
                    <a:cubicBezTo>
                      <a:pt x="98281" y="126459"/>
                      <a:pt x="104766" y="117258"/>
                      <a:pt x="104766" y="107004"/>
                    </a:cubicBezTo>
                    <a:lnTo>
                      <a:pt x="104766" y="0"/>
                    </a:lnTo>
                  </a:path>
                </a:pathLst>
              </a:cu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p:cNvSpPr/>
              <p:nvPr/>
            </p:nvSpPr>
            <p:spPr>
              <a:xfrm>
                <a:off x="1582366" y="2224391"/>
                <a:ext cx="2033081" cy="20330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209473" y="4659550"/>
              <a:ext cx="1767192" cy="1384995"/>
            </a:xfrm>
            <a:prstGeom prst="rect">
              <a:avLst/>
            </a:prstGeom>
            <a:noFill/>
          </p:spPr>
          <p:txBody>
            <a:bodyPr wrap="square" rtlCol="0">
              <a:spAutoFit/>
            </a:bodyPr>
            <a:lstStyle/>
            <a:p>
              <a:pPr algn="ctr"/>
              <a:r>
                <a:rPr lang="en-US" sz="2800" dirty="0">
                  <a:solidFill>
                    <a:schemeClr val="bg1"/>
                  </a:solidFill>
                </a:rPr>
                <a:t>Being betrayed by a friend</a:t>
              </a:r>
            </a:p>
          </p:txBody>
        </p:sp>
      </p:grpSp>
      <p:pic>
        <p:nvPicPr>
          <p:cNvPr id="26626" name="Picture 2" descr="https://cinemaniaindonesia.files.wordpress.com/2015/04/pinochhio-2.jpeg"/>
          <p:cNvPicPr>
            <a:picLocks noChangeAspect="1" noChangeArrowheads="1"/>
          </p:cNvPicPr>
          <p:nvPr/>
        </p:nvPicPr>
        <p:blipFill>
          <a:blip r:embed="rId2" cstate="print"/>
          <a:srcRect/>
          <a:stretch>
            <a:fillRect/>
          </a:stretch>
        </p:blipFill>
        <p:spPr bwMode="auto">
          <a:xfrm flipH="1">
            <a:off x="379377" y="1268310"/>
            <a:ext cx="3259509" cy="1955705"/>
          </a:xfrm>
          <a:prstGeom prst="rect">
            <a:avLst/>
          </a:prstGeom>
          <a:noFill/>
        </p:spPr>
      </p:pic>
      <p:pic>
        <p:nvPicPr>
          <p:cNvPr id="26628" name="Picture 4" descr="http://screenprism.com/assets/img/article/Scar-Simba-(The_Lion_King).jpg"/>
          <p:cNvPicPr>
            <a:picLocks noChangeAspect="1" noChangeArrowheads="1"/>
          </p:cNvPicPr>
          <p:nvPr/>
        </p:nvPicPr>
        <p:blipFill>
          <a:blip r:embed="rId3" cstate="print"/>
          <a:srcRect l="20505" t="991" r="24289" b="14886"/>
          <a:stretch>
            <a:fillRect/>
          </a:stretch>
        </p:blipFill>
        <p:spPr bwMode="auto">
          <a:xfrm>
            <a:off x="8412865" y="828773"/>
            <a:ext cx="2973422" cy="2548647"/>
          </a:xfrm>
          <a:prstGeom prst="rect">
            <a:avLst/>
          </a:prstGeom>
          <a:noFill/>
        </p:spPr>
      </p:pic>
      <p:pic>
        <p:nvPicPr>
          <p:cNvPr id="26634" name="Picture 10" descr="http://2.bp.blogspot.com/-8kQOWqc9NDA/VA0iQroHa2I/AAAAAAAAC-o/UQOBQ7feWew/s640/TheRescuers_Screenshot_-54.jpg"/>
          <p:cNvPicPr>
            <a:picLocks noChangeAspect="1" noChangeArrowheads="1"/>
          </p:cNvPicPr>
          <p:nvPr/>
        </p:nvPicPr>
        <p:blipFill>
          <a:blip r:embed="rId4" cstate="print"/>
          <a:srcRect l="19150" b="3546"/>
          <a:stretch>
            <a:fillRect/>
          </a:stretch>
        </p:blipFill>
        <p:spPr bwMode="auto">
          <a:xfrm>
            <a:off x="4484451" y="1157592"/>
            <a:ext cx="3391643" cy="2389802"/>
          </a:xfrm>
          <a:prstGeom prst="rect">
            <a:avLst/>
          </a:prstGeom>
          <a:noFill/>
        </p:spPr>
      </p:pic>
      <p:sp>
        <p:nvSpPr>
          <p:cNvPr id="28" name="TextBox 27"/>
          <p:cNvSpPr txBox="1"/>
          <p:nvPr/>
        </p:nvSpPr>
        <p:spPr>
          <a:xfrm>
            <a:off x="3326859" y="4581727"/>
            <a:ext cx="1400783" cy="1631216"/>
          </a:xfrm>
          <a:prstGeom prst="rect">
            <a:avLst/>
          </a:prstGeom>
          <a:noFill/>
        </p:spPr>
        <p:txBody>
          <a:bodyPr wrap="square" rtlCol="0">
            <a:spAutoFit/>
          </a:bodyPr>
          <a:lstStyle/>
          <a:p>
            <a:pPr algn="ctr"/>
            <a:r>
              <a:rPr lang="en-US" sz="2000" dirty="0"/>
              <a:t>Which one of these would be the hardest to forgive?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6634"/>
                                        </p:tgtEl>
                                        <p:attrNameLst>
                                          <p:attrName>style.visibility</p:attrName>
                                        </p:attrNameLst>
                                      </p:cBhvr>
                                      <p:to>
                                        <p:strVal val="visible"/>
                                      </p:to>
                                    </p:set>
                                    <p:animEffect transition="in" filter="fade">
                                      <p:cBhvr>
                                        <p:cTn id="19" dur="1000"/>
                                        <p:tgtEl>
                                          <p:spTgt spid="26634"/>
                                        </p:tgtEl>
                                      </p:cBhvr>
                                    </p:animEffect>
                                    <p:anim calcmode="lin" valueType="num">
                                      <p:cBhvr>
                                        <p:cTn id="20" dur="1000" fill="hold"/>
                                        <p:tgtEl>
                                          <p:spTgt spid="26634"/>
                                        </p:tgtEl>
                                        <p:attrNameLst>
                                          <p:attrName>ppt_x</p:attrName>
                                        </p:attrNameLst>
                                      </p:cBhvr>
                                      <p:tavLst>
                                        <p:tav tm="0">
                                          <p:val>
                                            <p:strVal val="#ppt_x"/>
                                          </p:val>
                                        </p:tav>
                                        <p:tav tm="100000">
                                          <p:val>
                                            <p:strVal val="#ppt_x"/>
                                          </p:val>
                                        </p:tav>
                                      </p:tavLst>
                                    </p:anim>
                                    <p:anim calcmode="lin" valueType="num">
                                      <p:cBhvr>
                                        <p:cTn id="21" dur="1000" fill="hold"/>
                                        <p:tgtEl>
                                          <p:spTgt spid="2663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6628"/>
                                        </p:tgtEl>
                                        <p:attrNameLst>
                                          <p:attrName>style.visibility</p:attrName>
                                        </p:attrNameLst>
                                      </p:cBhvr>
                                      <p:to>
                                        <p:strVal val="visible"/>
                                      </p:to>
                                    </p:set>
                                    <p:animEffect transition="in" filter="fade">
                                      <p:cBhvr>
                                        <p:cTn id="31" dur="1000"/>
                                        <p:tgtEl>
                                          <p:spTgt spid="26628"/>
                                        </p:tgtEl>
                                      </p:cBhvr>
                                    </p:animEffect>
                                    <p:anim calcmode="lin" valueType="num">
                                      <p:cBhvr>
                                        <p:cTn id="32" dur="1000" fill="hold"/>
                                        <p:tgtEl>
                                          <p:spTgt spid="26628"/>
                                        </p:tgtEl>
                                        <p:attrNameLst>
                                          <p:attrName>ppt_x</p:attrName>
                                        </p:attrNameLst>
                                      </p:cBhvr>
                                      <p:tavLst>
                                        <p:tav tm="0">
                                          <p:val>
                                            <p:strVal val="#ppt_x"/>
                                          </p:val>
                                        </p:tav>
                                        <p:tav tm="100000">
                                          <p:val>
                                            <p:strVal val="#ppt_x"/>
                                          </p:val>
                                        </p:tav>
                                      </p:tavLst>
                                    </p:anim>
                                    <p:anim calcmode="lin" valueType="num">
                                      <p:cBhvr>
                                        <p:cTn id="33" dur="1000" fill="hold"/>
                                        <p:tgtEl>
                                          <p:spTgt spid="26628"/>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Who Shall Offend Them</a:t>
            </a:r>
          </a:p>
        </p:txBody>
      </p:sp>
      <p:sp>
        <p:nvSpPr>
          <p:cNvPr id="26" name="Rectangle 25"/>
          <p:cNvSpPr/>
          <p:nvPr/>
        </p:nvSpPr>
        <p:spPr>
          <a:xfrm>
            <a:off x="6614809" y="1865797"/>
            <a:ext cx="4893013" cy="3416320"/>
          </a:xfrm>
          <a:prstGeom prst="rect">
            <a:avLst/>
          </a:prstGeom>
        </p:spPr>
        <p:txBody>
          <a:bodyPr wrap="square">
            <a:spAutoFit/>
          </a:bodyPr>
          <a:lstStyle/>
          <a:p>
            <a:r>
              <a:rPr lang="en-US" dirty="0"/>
              <a:t>"My plea-and I wish I were more eloquent in voicing it-is a plea to save the children. Too many of them walk with pain and fear, in loneliness and despair. </a:t>
            </a:r>
          </a:p>
          <a:p>
            <a:endParaRPr lang="en-US" dirty="0"/>
          </a:p>
          <a:p>
            <a:r>
              <a:rPr lang="en-US" dirty="0"/>
              <a:t>Children need sunlight. They need happiness. They need love and nurture. They need kindness and refreshment and affection. </a:t>
            </a:r>
          </a:p>
          <a:p>
            <a:endParaRPr lang="en-US" dirty="0"/>
          </a:p>
          <a:p>
            <a:r>
              <a:rPr lang="en-US" dirty="0"/>
              <a:t>Every home, regardless of the cost of the house, can provide an environment of love which will be an environment of salvation." (3)</a:t>
            </a:r>
          </a:p>
        </p:txBody>
      </p:sp>
      <p:pic>
        <p:nvPicPr>
          <p:cNvPr id="9" name="Picture 8" descr="gordon b hinckley.jpg"/>
          <p:cNvPicPr>
            <a:picLocks noChangeAspect="1"/>
          </p:cNvPicPr>
          <p:nvPr/>
        </p:nvPicPr>
        <p:blipFill>
          <a:blip r:embed="rId2" cstate="print"/>
          <a:stretch>
            <a:fillRect/>
          </a:stretch>
        </p:blipFill>
        <p:spPr>
          <a:xfrm>
            <a:off x="10856068" y="143583"/>
            <a:ext cx="1135704" cy="1635661"/>
          </a:xfrm>
          <a:prstGeom prst="rect">
            <a:avLst/>
          </a:prstGeom>
        </p:spPr>
      </p:pic>
      <p:grpSp>
        <p:nvGrpSpPr>
          <p:cNvPr id="13" name="Group 12"/>
          <p:cNvGrpSpPr/>
          <p:nvPr/>
        </p:nvGrpSpPr>
        <p:grpSpPr>
          <a:xfrm>
            <a:off x="466927" y="1645729"/>
            <a:ext cx="6147881" cy="4274427"/>
            <a:chOff x="330740" y="1079772"/>
            <a:chExt cx="6147881" cy="4274427"/>
          </a:xfrm>
        </p:grpSpPr>
        <p:pic>
          <p:nvPicPr>
            <p:cNvPr id="37892" name="Picture 4" descr="http://www.serkanyener.com/wp-content/uploads/2015/01/children-pencil-drawing-LynetteS.jpg"/>
            <p:cNvPicPr>
              <a:picLocks noChangeAspect="1" noChangeArrowheads="1"/>
            </p:cNvPicPr>
            <p:nvPr/>
          </p:nvPicPr>
          <p:blipFill>
            <a:blip r:embed="rId3" cstate="print"/>
            <a:srcRect l="3230" t="6229" b="4295"/>
            <a:stretch>
              <a:fillRect/>
            </a:stretch>
          </p:blipFill>
          <p:spPr bwMode="auto">
            <a:xfrm>
              <a:off x="330740" y="1079772"/>
              <a:ext cx="6147881" cy="4017036"/>
            </a:xfrm>
            <a:prstGeom prst="rect">
              <a:avLst/>
            </a:prstGeom>
            <a:noFill/>
          </p:spPr>
        </p:pic>
        <p:sp>
          <p:nvSpPr>
            <p:cNvPr id="12" name="Rectangle 11"/>
            <p:cNvSpPr/>
            <p:nvPr/>
          </p:nvSpPr>
          <p:spPr>
            <a:xfrm>
              <a:off x="357340" y="5092589"/>
              <a:ext cx="939681" cy="261610"/>
            </a:xfrm>
            <a:prstGeom prst="rect">
              <a:avLst/>
            </a:prstGeom>
          </p:spPr>
          <p:txBody>
            <a:bodyPr wrap="none">
              <a:spAutoFit/>
            </a:bodyPr>
            <a:lstStyle/>
            <a:p>
              <a:r>
                <a:rPr lang="en-US" sz="1100" dirty="0" err="1"/>
                <a:t>Serkan</a:t>
              </a:r>
              <a:r>
                <a:rPr lang="en-US" sz="1100" dirty="0"/>
                <a:t> </a:t>
              </a:r>
              <a:r>
                <a:rPr lang="en-US" sz="1100" dirty="0" err="1"/>
                <a:t>Yener</a:t>
              </a:r>
              <a:endParaRPr lang="en-US" sz="1100" dirty="0"/>
            </a:p>
          </p:txBody>
        </p:sp>
      </p:grpSp>
      <p:sp>
        <p:nvSpPr>
          <p:cNvPr id="14" name="Rectangle 13"/>
          <p:cNvSpPr/>
          <p:nvPr/>
        </p:nvSpPr>
        <p:spPr>
          <a:xfrm>
            <a:off x="-1" y="6596390"/>
            <a:ext cx="2422187" cy="307777"/>
          </a:xfrm>
          <a:prstGeom prst="rect">
            <a:avLst/>
          </a:prstGeom>
        </p:spPr>
        <p:txBody>
          <a:bodyPr wrap="square">
            <a:spAutoFit/>
          </a:bodyPr>
          <a:lstStyle/>
          <a:p>
            <a:r>
              <a:rPr lang="en-US" sz="1400" dirty="0"/>
              <a:t>Matthew 18:6-7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2D1896-714D-B50B-CC14-CAC574F71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260425" cy="6858001"/>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True or False</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18:11</a:t>
            </a:r>
          </a:p>
        </p:txBody>
      </p:sp>
      <p:sp>
        <p:nvSpPr>
          <p:cNvPr id="5" name="TextBox 4">
            <a:extLst>
              <a:ext uri="{FF2B5EF4-FFF2-40B4-BE49-F238E27FC236}">
                <a16:creationId xmlns:a16="http://schemas.microsoft.com/office/drawing/2014/main" id="{22E12D74-78C7-CDF0-B854-7A83D77DED00}"/>
              </a:ext>
            </a:extLst>
          </p:cNvPr>
          <p:cNvSpPr txBox="1"/>
          <p:nvPr/>
        </p:nvSpPr>
        <p:spPr>
          <a:xfrm>
            <a:off x="1516226" y="1528480"/>
            <a:ext cx="9969758" cy="3539430"/>
          </a:xfrm>
          <a:prstGeom prst="rect">
            <a:avLst/>
          </a:prstGeom>
          <a:noFill/>
        </p:spPr>
        <p:txBody>
          <a:bodyPr wrap="square">
            <a:spAutoFit/>
          </a:bodyPr>
          <a:lstStyle/>
          <a:p>
            <a:pPr algn="l" fontAlgn="base"/>
            <a:r>
              <a:rPr lang="en-US" sz="3200" b="0" i="0" dirty="0">
                <a:solidFill>
                  <a:srgbClr val="000000"/>
                </a:solidFill>
                <a:effectLst/>
              </a:rPr>
              <a:t>____It is frustrating to Them to forgive sinners, but They will do so if we sincerely repent.</a:t>
            </a:r>
          </a:p>
          <a:p>
            <a:pPr algn="l" fontAlgn="base"/>
            <a:endParaRPr lang="en-US" sz="3200" b="0" i="0" dirty="0">
              <a:solidFill>
                <a:srgbClr val="000000"/>
              </a:solidFill>
              <a:effectLst/>
            </a:endParaRPr>
          </a:p>
          <a:p>
            <a:pPr algn="l" fontAlgn="base"/>
            <a:r>
              <a:rPr lang="en-US" sz="3200" b="0" i="0" dirty="0">
                <a:solidFill>
                  <a:srgbClr val="000000"/>
                </a:solidFill>
                <a:effectLst/>
              </a:rPr>
              <a:t>____They would prefer that we repent so They can forgive us, but They are happy with whatever we choose.</a:t>
            </a:r>
          </a:p>
          <a:p>
            <a:pPr algn="l" fontAlgn="base"/>
            <a:endParaRPr lang="en-US" sz="3200" b="0" i="0" dirty="0">
              <a:solidFill>
                <a:srgbClr val="000000"/>
              </a:solidFill>
              <a:effectLst/>
            </a:endParaRPr>
          </a:p>
          <a:p>
            <a:pPr algn="l" fontAlgn="base"/>
            <a:r>
              <a:rPr lang="en-US" sz="3200" b="0" i="0" dirty="0">
                <a:solidFill>
                  <a:srgbClr val="000000"/>
                </a:solidFill>
                <a:effectLst/>
              </a:rPr>
              <a:t>____ They feel great joy in forgiving sinners who repent.</a:t>
            </a:r>
          </a:p>
        </p:txBody>
      </p:sp>
      <p:sp>
        <p:nvSpPr>
          <p:cNvPr id="6" name="Rectangle 5">
            <a:extLst>
              <a:ext uri="{FF2B5EF4-FFF2-40B4-BE49-F238E27FC236}">
                <a16:creationId xmlns:a16="http://schemas.microsoft.com/office/drawing/2014/main" id="{31550863-2EF9-6BF4-07F7-09C79FAD6ACD}"/>
              </a:ext>
            </a:extLst>
          </p:cNvPr>
          <p:cNvSpPr/>
          <p:nvPr/>
        </p:nvSpPr>
        <p:spPr>
          <a:xfrm>
            <a:off x="1680022" y="4144580"/>
            <a:ext cx="52770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a:t>
            </a:r>
          </a:p>
        </p:txBody>
      </p:sp>
      <p:sp>
        <p:nvSpPr>
          <p:cNvPr id="7" name="Rectangle 6">
            <a:extLst>
              <a:ext uri="{FF2B5EF4-FFF2-40B4-BE49-F238E27FC236}">
                <a16:creationId xmlns:a16="http://schemas.microsoft.com/office/drawing/2014/main" id="{340FB119-2820-D4A8-A0AB-0A147530DB25}"/>
              </a:ext>
            </a:extLst>
          </p:cNvPr>
          <p:cNvSpPr/>
          <p:nvPr/>
        </p:nvSpPr>
        <p:spPr>
          <a:xfrm>
            <a:off x="1731722" y="1227209"/>
            <a:ext cx="50206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F</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DA6056D9-03DB-2DFD-E6C3-5E2DA71B5564}"/>
              </a:ext>
            </a:extLst>
          </p:cNvPr>
          <p:cNvSpPr/>
          <p:nvPr/>
        </p:nvSpPr>
        <p:spPr>
          <a:xfrm>
            <a:off x="1731722" y="2669862"/>
            <a:ext cx="50206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F</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 name="TextBox 1">
            <a:extLst>
              <a:ext uri="{FF2B5EF4-FFF2-40B4-BE49-F238E27FC236}">
                <a16:creationId xmlns:a16="http://schemas.microsoft.com/office/drawing/2014/main" id="{D9BD6BF1-4E48-9B9F-60EC-F5F3122C3B46}"/>
              </a:ext>
            </a:extLst>
          </p:cNvPr>
          <p:cNvSpPr txBox="1"/>
          <p:nvPr/>
        </p:nvSpPr>
        <p:spPr>
          <a:xfrm>
            <a:off x="4070480" y="782881"/>
            <a:ext cx="4861249" cy="369332"/>
          </a:xfrm>
          <a:prstGeom prst="rect">
            <a:avLst/>
          </a:prstGeom>
          <a:noFill/>
        </p:spPr>
        <p:txBody>
          <a:bodyPr wrap="square" rtlCol="0">
            <a:spAutoFit/>
          </a:bodyPr>
          <a:lstStyle/>
          <a:p>
            <a:r>
              <a:rPr lang="en-US" dirty="0"/>
              <a:t>Them and They=Jesus and Heavenly Father</a:t>
            </a:r>
          </a:p>
        </p:txBody>
      </p:sp>
    </p:spTree>
    <p:extLst>
      <p:ext uri="{BB962C8B-B14F-4D97-AF65-F5344CB8AC3E}">
        <p14:creationId xmlns:p14="http://schemas.microsoft.com/office/powerpoint/2010/main" val="389624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F9A47-9C39-D11A-B084-B6F2CF006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260425" cy="6858001"/>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Love and Concern for All</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18:11</a:t>
            </a:r>
          </a:p>
        </p:txBody>
      </p:sp>
      <p:sp>
        <p:nvSpPr>
          <p:cNvPr id="5" name="TextBox 4">
            <a:extLst>
              <a:ext uri="{FF2B5EF4-FFF2-40B4-BE49-F238E27FC236}">
                <a16:creationId xmlns:a16="http://schemas.microsoft.com/office/drawing/2014/main" id="{22E12D74-78C7-CDF0-B854-7A83D77DED00}"/>
              </a:ext>
            </a:extLst>
          </p:cNvPr>
          <p:cNvSpPr txBox="1"/>
          <p:nvPr/>
        </p:nvSpPr>
        <p:spPr>
          <a:xfrm>
            <a:off x="657808" y="1122793"/>
            <a:ext cx="6111550" cy="923330"/>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For the Son of man is come to save that which was lost, </a:t>
            </a:r>
            <a:r>
              <a:rPr lang="en-US" b="0" i="1" dirty="0">
                <a:solidFill>
                  <a:srgbClr val="000000"/>
                </a:solidFill>
                <a:effectLst/>
                <a:latin typeface="Calibri" panose="020F0502020204030204" pitchFamily="34" charset="0"/>
              </a:rPr>
              <a:t>and to call sinners to repentance; but these little ones have no need of repentance, and I will save them. (JST)</a:t>
            </a:r>
            <a:endParaRPr lang="en-US" b="0" i="0" dirty="0">
              <a:solidFill>
                <a:srgbClr val="000000"/>
              </a:solidFill>
              <a:effectLst/>
              <a:latin typeface="Calibri" panose="020F0502020204030204" pitchFamily="34" charset="0"/>
            </a:endParaRPr>
          </a:p>
        </p:txBody>
      </p:sp>
      <p:grpSp>
        <p:nvGrpSpPr>
          <p:cNvPr id="9" name="Group 8">
            <a:extLst>
              <a:ext uri="{FF2B5EF4-FFF2-40B4-BE49-F238E27FC236}">
                <a16:creationId xmlns:a16="http://schemas.microsoft.com/office/drawing/2014/main" id="{58EBD356-61F5-CD1C-273E-4AE1C7F8C3BD}"/>
              </a:ext>
            </a:extLst>
          </p:cNvPr>
          <p:cNvGrpSpPr/>
          <p:nvPr/>
        </p:nvGrpSpPr>
        <p:grpSpPr>
          <a:xfrm>
            <a:off x="4919116" y="1924049"/>
            <a:ext cx="3534418" cy="4876078"/>
            <a:chOff x="4919116" y="1924049"/>
            <a:chExt cx="3534418" cy="4876078"/>
          </a:xfrm>
        </p:grpSpPr>
        <p:pic>
          <p:nvPicPr>
            <p:cNvPr id="7" name="Picture 6">
              <a:extLst>
                <a:ext uri="{FF2B5EF4-FFF2-40B4-BE49-F238E27FC236}">
                  <a16:creationId xmlns:a16="http://schemas.microsoft.com/office/drawing/2014/main" id="{E609E6E5-63B0-3A5C-199A-21FF5B6FF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49" y="1924049"/>
              <a:ext cx="3481485" cy="4661649"/>
            </a:xfrm>
            <a:prstGeom prst="rect">
              <a:avLst/>
            </a:prstGeom>
          </p:spPr>
        </p:pic>
        <p:sp>
          <p:nvSpPr>
            <p:cNvPr id="8" name="Rectangle 7">
              <a:extLst>
                <a:ext uri="{FF2B5EF4-FFF2-40B4-BE49-F238E27FC236}">
                  <a16:creationId xmlns:a16="http://schemas.microsoft.com/office/drawing/2014/main" id="{73A017C1-2C7C-1662-E313-22CFAB160D3B}"/>
                </a:ext>
              </a:extLst>
            </p:cNvPr>
            <p:cNvSpPr/>
            <p:nvPr/>
          </p:nvSpPr>
          <p:spPr>
            <a:xfrm>
              <a:off x="4919116" y="6553906"/>
              <a:ext cx="2422187" cy="246221"/>
            </a:xfrm>
            <a:prstGeom prst="rect">
              <a:avLst/>
            </a:prstGeom>
          </p:spPr>
          <p:txBody>
            <a:bodyPr wrap="square">
              <a:spAutoFit/>
            </a:bodyPr>
            <a:lstStyle/>
            <a:p>
              <a:r>
                <a:rPr lang="en-US" sz="1000" dirty="0"/>
                <a:t>Del Parson</a:t>
              </a:r>
            </a:p>
          </p:txBody>
        </p:sp>
      </p:grpSp>
    </p:spTree>
    <p:extLst>
      <p:ext uri="{BB962C8B-B14F-4D97-AF65-F5344CB8AC3E}">
        <p14:creationId xmlns:p14="http://schemas.microsoft.com/office/powerpoint/2010/main" val="245911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F9A47-9C39-D11A-B084-B6F2CF006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0425" cy="6858001"/>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Those Who Are Spiritually Lost</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18:11-14; Luke 15:6</a:t>
            </a:r>
          </a:p>
        </p:txBody>
      </p:sp>
      <p:pic>
        <p:nvPicPr>
          <p:cNvPr id="6" name="Picture 5">
            <a:extLst>
              <a:ext uri="{FF2B5EF4-FFF2-40B4-BE49-F238E27FC236}">
                <a16:creationId xmlns:a16="http://schemas.microsoft.com/office/drawing/2014/main" id="{F4AE30A5-73AD-A8EB-EF59-CDC1278D4F11}"/>
              </a:ext>
            </a:extLst>
          </p:cNvPr>
          <p:cNvPicPr>
            <a:picLocks noChangeAspect="1"/>
          </p:cNvPicPr>
          <p:nvPr/>
        </p:nvPicPr>
        <p:blipFill>
          <a:blip r:embed="rId3"/>
          <a:stretch>
            <a:fillRect/>
          </a:stretch>
        </p:blipFill>
        <p:spPr>
          <a:xfrm>
            <a:off x="3264842" y="1983213"/>
            <a:ext cx="5730737" cy="3337849"/>
          </a:xfrm>
          <a:prstGeom prst="rect">
            <a:avLst/>
          </a:prstGeom>
          <a:ln>
            <a:noFill/>
          </a:ln>
          <a:effectLst>
            <a:softEdge rad="112500"/>
          </a:effectLst>
        </p:spPr>
      </p:pic>
      <p:sp>
        <p:nvSpPr>
          <p:cNvPr id="11" name="TextBox 10">
            <a:extLst>
              <a:ext uri="{FF2B5EF4-FFF2-40B4-BE49-F238E27FC236}">
                <a16:creationId xmlns:a16="http://schemas.microsoft.com/office/drawing/2014/main" id="{0605D7FC-8CFD-1FD1-8A62-B04A14CC545D}"/>
              </a:ext>
            </a:extLst>
          </p:cNvPr>
          <p:cNvSpPr txBox="1"/>
          <p:nvPr/>
        </p:nvSpPr>
        <p:spPr>
          <a:xfrm>
            <a:off x="160859" y="707886"/>
            <a:ext cx="7592879" cy="1200329"/>
          </a:xfrm>
          <a:prstGeom prst="rect">
            <a:avLst/>
          </a:prstGeom>
          <a:noFill/>
        </p:spPr>
        <p:txBody>
          <a:bodyPr wrap="square">
            <a:spAutoFit/>
          </a:bodyPr>
          <a:lstStyle/>
          <a:p>
            <a:r>
              <a:rPr lang="en-US" b="0" i="0" dirty="0">
                <a:solidFill>
                  <a:srgbClr val="000000"/>
                </a:solidFill>
                <a:effectLst/>
                <a:latin typeface="Calibri" panose="020F0502020204030204" pitchFamily="34" charset="0"/>
              </a:rPr>
              <a:t>Over the centuries, this parable [of the lost sheep] has </a:t>
            </a:r>
            <a:r>
              <a:rPr lang="en-US" b="0" i="0" dirty="0">
                <a:solidFill>
                  <a:srgbClr val="000000"/>
                </a:solidFill>
                <a:effectLst/>
              </a:rPr>
              <a:t>traditionally</a:t>
            </a:r>
            <a:r>
              <a:rPr lang="en-US" b="0" i="0" dirty="0">
                <a:solidFill>
                  <a:srgbClr val="000000"/>
                </a:solidFill>
                <a:effectLst/>
                <a:latin typeface="Calibri" panose="020F0502020204030204" pitchFamily="34" charset="0"/>
              </a:rPr>
              <a:t> been interpreted as a call to action for us to bring back the lost sheep and to reach out to those who are lost. While this is certainly appropriate and good, I wonder if there is more to it.</a:t>
            </a:r>
            <a:endParaRPr lang="en-US" dirty="0"/>
          </a:p>
        </p:txBody>
      </p:sp>
      <p:sp>
        <p:nvSpPr>
          <p:cNvPr id="13" name="TextBox 12">
            <a:extLst>
              <a:ext uri="{FF2B5EF4-FFF2-40B4-BE49-F238E27FC236}">
                <a16:creationId xmlns:a16="http://schemas.microsoft.com/office/drawing/2014/main" id="{B26922E1-C1D3-B44D-AE4B-8537AAE83A31}"/>
              </a:ext>
            </a:extLst>
          </p:cNvPr>
          <p:cNvSpPr txBox="1"/>
          <p:nvPr/>
        </p:nvSpPr>
        <p:spPr>
          <a:xfrm>
            <a:off x="160860" y="2545116"/>
            <a:ext cx="3103981" cy="2308324"/>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Is it possible that Jesus’s purpose, first and foremost, was to teach about the work of the Good Shepherd?</a:t>
            </a:r>
          </a:p>
          <a:p>
            <a:pPr algn="l" fontAlgn="base"/>
            <a:endParaRPr lang="en-US" b="0" i="0" dirty="0">
              <a:solidFill>
                <a:srgbClr val="000000"/>
              </a:solidFill>
              <a:effectLst/>
              <a:latin typeface="Calibri" panose="020F0502020204030204" pitchFamily="34" charset="0"/>
            </a:endParaRPr>
          </a:p>
          <a:p>
            <a:pPr algn="l" fontAlgn="base"/>
            <a:r>
              <a:rPr lang="en-US" b="0" i="0" dirty="0">
                <a:solidFill>
                  <a:srgbClr val="000000"/>
                </a:solidFill>
                <a:effectLst/>
                <a:latin typeface="Calibri" panose="020F0502020204030204" pitchFamily="34" charset="0"/>
              </a:rPr>
              <a:t>Is it possible that He was testifying of God’s love for His wayward children? …</a:t>
            </a:r>
          </a:p>
        </p:txBody>
      </p:sp>
      <p:sp>
        <p:nvSpPr>
          <p:cNvPr id="16" name="TextBox 15">
            <a:extLst>
              <a:ext uri="{FF2B5EF4-FFF2-40B4-BE49-F238E27FC236}">
                <a16:creationId xmlns:a16="http://schemas.microsoft.com/office/drawing/2014/main" id="{1C68EABB-C5F2-F19D-AC0B-3AF006742AEE}"/>
              </a:ext>
            </a:extLst>
          </p:cNvPr>
          <p:cNvSpPr txBox="1"/>
          <p:nvPr/>
        </p:nvSpPr>
        <p:spPr>
          <a:xfrm>
            <a:off x="8934246" y="882148"/>
            <a:ext cx="3219060" cy="1477328"/>
          </a:xfrm>
          <a:prstGeom prst="rect">
            <a:avLst/>
          </a:prstGeom>
          <a:noFill/>
        </p:spPr>
        <p:txBody>
          <a:bodyPr wrap="square">
            <a:spAutoFit/>
          </a:bodyPr>
          <a:lstStyle/>
          <a:p>
            <a:r>
              <a:rPr lang="en-US" b="0" i="0" dirty="0">
                <a:solidFill>
                  <a:srgbClr val="000000"/>
                </a:solidFill>
                <a:effectLst/>
                <a:latin typeface="Calibri" panose="020F0502020204030204" pitchFamily="34" charset="0"/>
              </a:rPr>
              <a:t>It matters not how you became lost—whether because of your own poor choices or because of circumstances beyond your control. …</a:t>
            </a:r>
            <a:endParaRPr lang="en-US" dirty="0"/>
          </a:p>
        </p:txBody>
      </p:sp>
      <p:sp>
        <p:nvSpPr>
          <p:cNvPr id="18" name="TextBox 17">
            <a:extLst>
              <a:ext uri="{FF2B5EF4-FFF2-40B4-BE49-F238E27FC236}">
                <a16:creationId xmlns:a16="http://schemas.microsoft.com/office/drawing/2014/main" id="{550C9F54-F45B-ABC6-9012-25AEFB1E48C4}"/>
              </a:ext>
            </a:extLst>
          </p:cNvPr>
          <p:cNvSpPr txBox="1"/>
          <p:nvPr/>
        </p:nvSpPr>
        <p:spPr>
          <a:xfrm>
            <a:off x="9073336" y="3634803"/>
            <a:ext cx="2715208" cy="1477328"/>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Because He loves you, He will find you. He will place you upon His shoulders, rejoicing. And when He brings you home, </a:t>
            </a:r>
          </a:p>
        </p:txBody>
      </p:sp>
      <p:sp>
        <p:nvSpPr>
          <p:cNvPr id="20" name="TextBox 19">
            <a:extLst>
              <a:ext uri="{FF2B5EF4-FFF2-40B4-BE49-F238E27FC236}">
                <a16:creationId xmlns:a16="http://schemas.microsoft.com/office/drawing/2014/main" id="{545E1957-C211-DD9F-AB2D-4BDB175C4E4B}"/>
              </a:ext>
            </a:extLst>
          </p:cNvPr>
          <p:cNvSpPr txBox="1"/>
          <p:nvPr/>
        </p:nvSpPr>
        <p:spPr>
          <a:xfrm>
            <a:off x="2732996" y="5446457"/>
            <a:ext cx="7409379" cy="1077218"/>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He will say to one and all, “Rejoice with me; for I have found my sheep which was lost”</a:t>
            </a:r>
            <a:endParaRPr lang="en-US" sz="3200" dirty="0"/>
          </a:p>
        </p:txBody>
      </p:sp>
    </p:spTree>
    <p:extLst>
      <p:ext uri="{BB962C8B-B14F-4D97-AF65-F5344CB8AC3E}">
        <p14:creationId xmlns:p14="http://schemas.microsoft.com/office/powerpoint/2010/main" val="19982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F9A47-9C39-D11A-B084-B6F2CF006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0425" cy="6858001"/>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Those Who Have Gone Astray</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18:11-14; Isaiah 53:6</a:t>
            </a:r>
          </a:p>
        </p:txBody>
      </p:sp>
      <p:sp>
        <p:nvSpPr>
          <p:cNvPr id="11" name="TextBox 10">
            <a:extLst>
              <a:ext uri="{FF2B5EF4-FFF2-40B4-BE49-F238E27FC236}">
                <a16:creationId xmlns:a16="http://schemas.microsoft.com/office/drawing/2014/main" id="{0605D7FC-8CFD-1FD1-8A62-B04A14CC545D}"/>
              </a:ext>
            </a:extLst>
          </p:cNvPr>
          <p:cNvSpPr txBox="1"/>
          <p:nvPr/>
        </p:nvSpPr>
        <p:spPr>
          <a:xfrm>
            <a:off x="2213594" y="707886"/>
            <a:ext cx="7592879" cy="400110"/>
          </a:xfrm>
          <a:prstGeom prst="rect">
            <a:avLst/>
          </a:prstGeom>
          <a:noFill/>
        </p:spPr>
        <p:txBody>
          <a:bodyPr wrap="square">
            <a:spAutoFit/>
          </a:bodyPr>
          <a:lstStyle/>
          <a:p>
            <a:pPr algn="ctr"/>
            <a:r>
              <a:rPr lang="en-US" sz="2000" b="0" i="0" dirty="0">
                <a:solidFill>
                  <a:srgbClr val="000000"/>
                </a:solidFill>
                <a:effectLst/>
                <a:latin typeface="Calibri" panose="020F0502020204030204" pitchFamily="34" charset="0"/>
              </a:rPr>
              <a:t>All We Like Sheep= All of Us</a:t>
            </a:r>
            <a:endParaRPr lang="en-US" sz="2000" dirty="0"/>
          </a:p>
        </p:txBody>
      </p:sp>
      <p:pic>
        <p:nvPicPr>
          <p:cNvPr id="5" name="Picture 4">
            <a:extLst>
              <a:ext uri="{FF2B5EF4-FFF2-40B4-BE49-F238E27FC236}">
                <a16:creationId xmlns:a16="http://schemas.microsoft.com/office/drawing/2014/main" id="{A4AF149A-6FAE-3578-1546-1232675602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22" b="100000" l="2632" r="100000"/>
                    </a14:imgEffect>
                  </a14:imgLayer>
                </a14:imgProps>
              </a:ext>
            </a:extLst>
          </a:blip>
          <a:stretch>
            <a:fillRect/>
          </a:stretch>
        </p:blipFill>
        <p:spPr>
          <a:xfrm>
            <a:off x="6555008" y="1700585"/>
            <a:ext cx="4922947" cy="3764606"/>
          </a:xfrm>
          <a:prstGeom prst="rect">
            <a:avLst/>
          </a:prstGeom>
        </p:spPr>
      </p:pic>
      <p:pic>
        <p:nvPicPr>
          <p:cNvPr id="8" name="Picture 7">
            <a:extLst>
              <a:ext uri="{FF2B5EF4-FFF2-40B4-BE49-F238E27FC236}">
                <a16:creationId xmlns:a16="http://schemas.microsoft.com/office/drawing/2014/main" id="{6C0A5C80-517E-39DE-47F0-1F855BAFC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264" y="1024195"/>
            <a:ext cx="3911600" cy="5461000"/>
          </a:xfrm>
          <a:prstGeom prst="ellipse">
            <a:avLst/>
          </a:prstGeom>
          <a:ln>
            <a:noFill/>
          </a:ln>
          <a:effectLst>
            <a:softEdge rad="112500"/>
          </a:effectLst>
        </p:spPr>
      </p:pic>
      <p:sp>
        <p:nvSpPr>
          <p:cNvPr id="19" name="TextBox 18">
            <a:extLst>
              <a:ext uri="{FF2B5EF4-FFF2-40B4-BE49-F238E27FC236}">
                <a16:creationId xmlns:a16="http://schemas.microsoft.com/office/drawing/2014/main" id="{1CB46B9A-DBDF-DA70-52BC-08C5EA1F7F55}"/>
              </a:ext>
            </a:extLst>
          </p:cNvPr>
          <p:cNvSpPr txBox="1"/>
          <p:nvPr/>
        </p:nvSpPr>
        <p:spPr>
          <a:xfrm>
            <a:off x="5248416" y="5702102"/>
            <a:ext cx="6139542" cy="646331"/>
          </a:xfrm>
          <a:prstGeom prst="rect">
            <a:avLst/>
          </a:prstGeom>
          <a:noFill/>
        </p:spPr>
        <p:txBody>
          <a:bodyPr wrap="square">
            <a:spAutoFit/>
          </a:bodyPr>
          <a:lstStyle/>
          <a:p>
            <a:r>
              <a:rPr lang="en-US" dirty="0">
                <a:solidFill>
                  <a:srgbClr val="000000"/>
                </a:solidFill>
                <a:latin typeface="Calibri" panose="020F0502020204030204" pitchFamily="34" charset="0"/>
              </a:rPr>
              <a:t>T</a:t>
            </a:r>
            <a:r>
              <a:rPr lang="en-US" b="0" i="0" dirty="0">
                <a:solidFill>
                  <a:srgbClr val="000000"/>
                </a:solidFill>
                <a:effectLst/>
                <a:latin typeface="Calibri" panose="020F0502020204030204" pitchFamily="34" charset="0"/>
              </a:rPr>
              <a:t>he lost sheep that needs to be rescued by the Good Shepherd represents every one of us.</a:t>
            </a:r>
            <a:endParaRPr lang="en-US" dirty="0"/>
          </a:p>
        </p:txBody>
      </p:sp>
    </p:spTree>
    <p:extLst>
      <p:ext uri="{BB962C8B-B14F-4D97-AF65-F5344CB8AC3E}">
        <p14:creationId xmlns:p14="http://schemas.microsoft.com/office/powerpoint/2010/main" val="719774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F9A47-9C39-D11A-B084-B6F2CF006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0425" cy="6858001"/>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We Can Fail and Fall</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18:11-14</a:t>
            </a:r>
          </a:p>
        </p:txBody>
      </p:sp>
      <p:sp>
        <p:nvSpPr>
          <p:cNvPr id="6" name="TextBox 5">
            <a:extLst>
              <a:ext uri="{FF2B5EF4-FFF2-40B4-BE49-F238E27FC236}">
                <a16:creationId xmlns:a16="http://schemas.microsoft.com/office/drawing/2014/main" id="{B8854F4E-DC20-4590-0290-1A8EC767EC67}"/>
              </a:ext>
            </a:extLst>
          </p:cNvPr>
          <p:cNvSpPr txBox="1"/>
          <p:nvPr/>
        </p:nvSpPr>
        <p:spPr>
          <a:xfrm>
            <a:off x="485192" y="1366896"/>
            <a:ext cx="4058816" cy="2308324"/>
          </a:xfrm>
          <a:prstGeom prst="rect">
            <a:avLst/>
          </a:prstGeom>
          <a:noFill/>
        </p:spPr>
        <p:txBody>
          <a:bodyPr wrap="square">
            <a:spAutoFit/>
          </a:bodyPr>
          <a:lstStyle/>
          <a:p>
            <a:r>
              <a:rPr lang="en-US" b="0" i="0" dirty="0">
                <a:solidFill>
                  <a:srgbClr val="000000"/>
                </a:solidFill>
                <a:effectLst/>
                <a:latin typeface="Calibri" panose="020F0502020204030204" pitchFamily="34" charset="0"/>
              </a:rPr>
              <a:t>We have all seen a toddler learn to walk. He takes a small step and totters. He falls. Do we scold such an attempt? Of course not. What father would punish a toddler for stumbling? We encourage, we applaud, and we praise because with every small step, the child is becoming more like his parents.</a:t>
            </a:r>
            <a:endParaRPr lang="en-US" dirty="0"/>
          </a:p>
        </p:txBody>
      </p:sp>
      <p:pic>
        <p:nvPicPr>
          <p:cNvPr id="9" name="Picture 8">
            <a:extLst>
              <a:ext uri="{FF2B5EF4-FFF2-40B4-BE49-F238E27FC236}">
                <a16:creationId xmlns:a16="http://schemas.microsoft.com/office/drawing/2014/main" id="{3238E1CB-5A2D-D14D-69DD-B41585711995}"/>
              </a:ext>
            </a:extLst>
          </p:cNvPr>
          <p:cNvPicPr>
            <a:picLocks noChangeAspect="1"/>
          </p:cNvPicPr>
          <p:nvPr/>
        </p:nvPicPr>
        <p:blipFill>
          <a:blip r:embed="rId3"/>
          <a:stretch>
            <a:fillRect/>
          </a:stretch>
        </p:blipFill>
        <p:spPr>
          <a:xfrm>
            <a:off x="5100213" y="1110595"/>
            <a:ext cx="4846740" cy="3162574"/>
          </a:xfrm>
          <a:prstGeom prst="rect">
            <a:avLst/>
          </a:prstGeom>
        </p:spPr>
      </p:pic>
      <p:sp>
        <p:nvSpPr>
          <p:cNvPr id="12" name="TextBox 11">
            <a:extLst>
              <a:ext uri="{FF2B5EF4-FFF2-40B4-BE49-F238E27FC236}">
                <a16:creationId xmlns:a16="http://schemas.microsoft.com/office/drawing/2014/main" id="{8F24ABE2-699D-E385-4C58-8FE8886CBAD3}"/>
              </a:ext>
            </a:extLst>
          </p:cNvPr>
          <p:cNvSpPr txBox="1"/>
          <p:nvPr/>
        </p:nvSpPr>
        <p:spPr>
          <a:xfrm>
            <a:off x="3191069" y="4613941"/>
            <a:ext cx="6139542" cy="1754326"/>
          </a:xfrm>
          <a:prstGeom prst="rect">
            <a:avLst/>
          </a:prstGeom>
          <a:noFill/>
        </p:spPr>
        <p:txBody>
          <a:bodyPr wrap="square">
            <a:spAutoFit/>
          </a:bodyPr>
          <a:lstStyle/>
          <a:p>
            <a:r>
              <a:rPr lang="en-US" b="0" i="0" dirty="0">
                <a:solidFill>
                  <a:srgbClr val="000000"/>
                </a:solidFill>
                <a:effectLst/>
                <a:latin typeface="Calibri" panose="020F0502020204030204" pitchFamily="34" charset="0"/>
              </a:rPr>
              <a:t>Now, brethren, compared to the perfection of God, we mortals are scarcely more than awkward, faltering toddlers. But our loving Heavenly Father wants us to become more like Him, and, dear brethren, that should be our eternal goal too. God understands that we get there not in an instant but by taking one step at a time. (9)</a:t>
            </a:r>
            <a:endParaRPr lang="en-US" dirty="0"/>
          </a:p>
        </p:txBody>
      </p:sp>
      <p:pic>
        <p:nvPicPr>
          <p:cNvPr id="15" name="Picture 14">
            <a:extLst>
              <a:ext uri="{FF2B5EF4-FFF2-40B4-BE49-F238E27FC236}">
                <a16:creationId xmlns:a16="http://schemas.microsoft.com/office/drawing/2014/main" id="{04CCCBBC-4C3A-D69C-BC01-A2D10BD8F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8784" y="142302"/>
            <a:ext cx="1060642" cy="1324738"/>
          </a:xfrm>
          <a:prstGeom prst="rect">
            <a:avLst/>
          </a:prstGeom>
        </p:spPr>
      </p:pic>
    </p:spTree>
    <p:extLst>
      <p:ext uri="{BB962C8B-B14F-4D97-AF65-F5344CB8AC3E}">
        <p14:creationId xmlns:p14="http://schemas.microsoft.com/office/powerpoint/2010/main" val="288829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F9A47-9C39-D11A-B084-B6F2CF006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0425" cy="6858001"/>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We Can Fail and Fall</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18:11-14</a:t>
            </a:r>
          </a:p>
        </p:txBody>
      </p:sp>
      <p:sp>
        <p:nvSpPr>
          <p:cNvPr id="5" name="TextBox 4">
            <a:extLst>
              <a:ext uri="{FF2B5EF4-FFF2-40B4-BE49-F238E27FC236}">
                <a16:creationId xmlns:a16="http://schemas.microsoft.com/office/drawing/2014/main" id="{BA005FF5-FB5B-28A1-ED77-F33FD41C10BE}"/>
              </a:ext>
            </a:extLst>
          </p:cNvPr>
          <p:cNvSpPr txBox="1"/>
          <p:nvPr/>
        </p:nvSpPr>
        <p:spPr>
          <a:xfrm>
            <a:off x="783771" y="1197620"/>
            <a:ext cx="6139542" cy="2862322"/>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I do not believe in a God who would set up rules and commandments only to wait for us to fail so He could punish us.</a:t>
            </a:r>
          </a:p>
          <a:p>
            <a:pPr algn="l" fontAlgn="base"/>
            <a:endParaRPr lang="en-US" dirty="0">
              <a:solidFill>
                <a:srgbClr val="000000"/>
              </a:solidFill>
              <a:latin typeface="Calibri" panose="020F0502020204030204" pitchFamily="34" charset="0"/>
            </a:endParaRPr>
          </a:p>
          <a:p>
            <a:pPr algn="l" fontAlgn="base"/>
            <a:r>
              <a:rPr lang="en-US" b="0" i="0" dirty="0">
                <a:solidFill>
                  <a:srgbClr val="000000"/>
                </a:solidFill>
                <a:effectLst/>
                <a:latin typeface="Calibri" panose="020F0502020204030204" pitchFamily="34" charset="0"/>
              </a:rPr>
              <a:t> I believe in a Heavenly Father who is loving and caring and who rejoices in our every effort to stand tall and walk toward Him.</a:t>
            </a:r>
          </a:p>
          <a:p>
            <a:pPr algn="l" fontAlgn="base"/>
            <a:endParaRPr lang="en-US" dirty="0">
              <a:solidFill>
                <a:srgbClr val="000000"/>
              </a:solidFill>
              <a:latin typeface="Calibri" panose="020F0502020204030204" pitchFamily="34" charset="0"/>
            </a:endParaRPr>
          </a:p>
          <a:p>
            <a:pPr algn="l" fontAlgn="base"/>
            <a:r>
              <a:rPr lang="en-US" b="0" i="0" dirty="0">
                <a:solidFill>
                  <a:srgbClr val="000000"/>
                </a:solidFill>
                <a:effectLst/>
                <a:latin typeface="Calibri" panose="020F0502020204030204" pitchFamily="34" charset="0"/>
              </a:rPr>
              <a:t>Even when we stumble, He urges us not to be discouraged—never to give up or flee our allotted field of service—but to take courage, find our faith, and keep trying.</a:t>
            </a:r>
          </a:p>
          <a:p>
            <a:pPr algn="l" fontAlgn="base"/>
            <a:r>
              <a:rPr lang="en-US" b="0" i="0" dirty="0">
                <a:solidFill>
                  <a:srgbClr val="000000"/>
                </a:solidFill>
                <a:effectLst/>
                <a:latin typeface="Calibri" panose="020F0502020204030204" pitchFamily="34" charset="0"/>
              </a:rPr>
              <a:t>(9)</a:t>
            </a:r>
          </a:p>
        </p:txBody>
      </p:sp>
      <p:pic>
        <p:nvPicPr>
          <p:cNvPr id="7" name="Picture 6">
            <a:extLst>
              <a:ext uri="{FF2B5EF4-FFF2-40B4-BE49-F238E27FC236}">
                <a16:creationId xmlns:a16="http://schemas.microsoft.com/office/drawing/2014/main" id="{97910BCE-0163-19DC-5E96-E48966FEF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295" y="68600"/>
            <a:ext cx="1060642" cy="1324738"/>
          </a:xfrm>
          <a:prstGeom prst="rect">
            <a:avLst/>
          </a:prstGeom>
        </p:spPr>
      </p:pic>
      <p:pic>
        <p:nvPicPr>
          <p:cNvPr id="10" name="Picture 9">
            <a:extLst>
              <a:ext uri="{FF2B5EF4-FFF2-40B4-BE49-F238E27FC236}">
                <a16:creationId xmlns:a16="http://schemas.microsoft.com/office/drawing/2014/main" id="{DCBA5902-CB16-655C-FF9A-B38CA4EC6B48}"/>
              </a:ext>
            </a:extLst>
          </p:cNvPr>
          <p:cNvPicPr>
            <a:picLocks noChangeAspect="1"/>
          </p:cNvPicPr>
          <p:nvPr/>
        </p:nvPicPr>
        <p:blipFill>
          <a:blip r:embed="rId4"/>
          <a:stretch>
            <a:fillRect/>
          </a:stretch>
        </p:blipFill>
        <p:spPr>
          <a:xfrm>
            <a:off x="7485029" y="904150"/>
            <a:ext cx="3459780" cy="3276884"/>
          </a:xfrm>
          <a:prstGeom prst="rect">
            <a:avLst/>
          </a:prstGeom>
        </p:spPr>
      </p:pic>
      <p:pic>
        <p:nvPicPr>
          <p:cNvPr id="13" name="Picture 12">
            <a:extLst>
              <a:ext uri="{FF2B5EF4-FFF2-40B4-BE49-F238E27FC236}">
                <a16:creationId xmlns:a16="http://schemas.microsoft.com/office/drawing/2014/main" id="{B75B954C-7F0F-B371-40FA-D2DCB2C37A81}"/>
              </a:ext>
            </a:extLst>
          </p:cNvPr>
          <p:cNvPicPr>
            <a:picLocks noChangeAspect="1"/>
          </p:cNvPicPr>
          <p:nvPr/>
        </p:nvPicPr>
        <p:blipFill rotWithShape="1">
          <a:blip r:embed="rId5"/>
          <a:srcRect t="1730"/>
          <a:stretch/>
        </p:blipFill>
        <p:spPr>
          <a:xfrm>
            <a:off x="3287398" y="3981205"/>
            <a:ext cx="4419687" cy="2428925"/>
          </a:xfrm>
          <a:prstGeom prst="rect">
            <a:avLst/>
          </a:prstGeom>
        </p:spPr>
      </p:pic>
    </p:spTree>
    <p:extLst>
      <p:ext uri="{BB962C8B-B14F-4D97-AF65-F5344CB8AC3E}">
        <p14:creationId xmlns:p14="http://schemas.microsoft.com/office/powerpoint/2010/main" val="9775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107F3-33EF-4D55-8CE6-FE33A936B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latin typeface="Arial Rounded MT Bold" panose="020F0704030504030204" pitchFamily="34" charset="0"/>
              </a:rPr>
              <a:t>Become As Little </a:t>
            </a:r>
            <a:r>
              <a:rPr lang="en-US" sz="6000">
                <a:latin typeface="Arial Rounded MT Bold" panose="020F0704030504030204" pitchFamily="34" charset="0"/>
              </a:rPr>
              <a:t>Children </a:t>
            </a:r>
          </a:p>
          <a:p>
            <a:pPr algn="ctr"/>
            <a:r>
              <a:rPr lang="en-US" sz="6000">
                <a:latin typeface="Arial Rounded MT Bold" panose="020F0704030504030204" pitchFamily="34" charset="0"/>
              </a:rPr>
              <a:t>Matthew </a:t>
            </a:r>
            <a:r>
              <a:rPr lang="en-US" sz="6000" dirty="0">
                <a:latin typeface="Arial Rounded MT Bold" panose="020F0704030504030204" pitchFamily="34" charset="0"/>
              </a:rPr>
              <a:t>18</a:t>
            </a:r>
          </a:p>
        </p:txBody>
      </p:sp>
      <p:grpSp>
        <p:nvGrpSpPr>
          <p:cNvPr id="13" name="Group 12"/>
          <p:cNvGrpSpPr/>
          <p:nvPr/>
        </p:nvGrpSpPr>
        <p:grpSpPr>
          <a:xfrm>
            <a:off x="603116" y="3025302"/>
            <a:ext cx="1391054" cy="3435485"/>
            <a:chOff x="589546" y="304800"/>
            <a:chExt cx="1772652" cy="3859382"/>
          </a:xfrm>
        </p:grpSpPr>
        <p:sp>
          <p:nvSpPr>
            <p:cNvPr id="14" name="Oval 13"/>
            <p:cNvSpPr/>
            <p:nvPr/>
          </p:nvSpPr>
          <p:spPr>
            <a:xfrm rot="19109319">
              <a:off x="2018870" y="2405447"/>
              <a:ext cx="343328" cy="5621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p:cNvSpPr/>
            <p:nvPr/>
          </p:nvSpPr>
          <p:spPr>
            <a:xfrm rot="8478964">
              <a:off x="1644885" y="1858136"/>
              <a:ext cx="457154" cy="1034944"/>
            </a:xfrm>
            <a:prstGeom prst="flowChartManualOperation">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8611242">
              <a:off x="1515041" y="1682739"/>
              <a:ext cx="530121" cy="1125979"/>
            </a:xfrm>
            <a:prstGeom prst="flowChartManualOperation">
              <a:avLst/>
            </a:prstGeom>
            <a:solidFill>
              <a:srgbClr val="ED9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003864">
              <a:off x="1450420" y="3706982"/>
              <a:ext cx="620888" cy="4572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1061729">
              <a:off x="829530" y="3706982"/>
              <a:ext cx="620888" cy="4572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58023">
              <a:off x="589546" y="2418591"/>
              <a:ext cx="281276" cy="5111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p:cNvSpPr/>
            <p:nvPr/>
          </p:nvSpPr>
          <p:spPr>
            <a:xfrm rot="12880156">
              <a:off x="835247" y="1867867"/>
              <a:ext cx="380719" cy="912197"/>
            </a:xfrm>
            <a:prstGeom prst="flowChartManualOperation">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Extract 20"/>
            <p:cNvSpPr/>
            <p:nvPr/>
          </p:nvSpPr>
          <p:spPr>
            <a:xfrm>
              <a:off x="602065" y="1739193"/>
              <a:ext cx="1676399" cy="2133600"/>
            </a:xfrm>
            <a:prstGeom prst="flowChartExtra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17335182">
              <a:off x="437949" y="964656"/>
              <a:ext cx="1066800" cy="496711"/>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rot="4935660">
              <a:off x="1360131" y="1007030"/>
              <a:ext cx="1066800" cy="496711"/>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2880156">
              <a:off x="910405" y="1669633"/>
              <a:ext cx="438655" cy="1066800"/>
            </a:xfrm>
            <a:prstGeom prst="flowChartManualOperation">
              <a:avLst/>
            </a:prstGeom>
            <a:solidFill>
              <a:srgbClr val="ED9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Extract 24"/>
            <p:cNvSpPr/>
            <p:nvPr/>
          </p:nvSpPr>
          <p:spPr>
            <a:xfrm>
              <a:off x="657578" y="1600200"/>
              <a:ext cx="1552222" cy="1981200"/>
            </a:xfrm>
            <a:prstGeom prst="flowChartExtract">
              <a:avLst/>
            </a:prstGeom>
            <a:solidFill>
              <a:srgbClr val="ED99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Extract 25"/>
            <p:cNvSpPr/>
            <p:nvPr/>
          </p:nvSpPr>
          <p:spPr>
            <a:xfrm rot="10800000">
              <a:off x="1199111" y="1600200"/>
              <a:ext cx="445911" cy="533400"/>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42507" y="653311"/>
              <a:ext cx="745067"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968022" y="304800"/>
              <a:ext cx="869244" cy="609600"/>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llate 28"/>
            <p:cNvSpPr/>
            <p:nvPr/>
          </p:nvSpPr>
          <p:spPr>
            <a:xfrm rot="18055335">
              <a:off x="796594" y="595409"/>
              <a:ext cx="475963" cy="357106"/>
            </a:xfrm>
            <a:prstGeom prst="flowChartCol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lowchart: Collate 29"/>
            <p:cNvSpPr/>
            <p:nvPr/>
          </p:nvSpPr>
          <p:spPr>
            <a:xfrm rot="3544665" flipH="1">
              <a:off x="1534429" y="571235"/>
              <a:ext cx="548968" cy="244961"/>
            </a:xfrm>
            <a:prstGeom prst="flowChartCol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5" name="Cloud 64"/>
          <p:cNvSpPr/>
          <p:nvPr/>
        </p:nvSpPr>
        <p:spPr>
          <a:xfrm rot="166771">
            <a:off x="2405874" y="4594769"/>
            <a:ext cx="1348660" cy="648086"/>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p:cNvGrpSpPr/>
          <p:nvPr/>
        </p:nvGrpSpPr>
        <p:grpSpPr>
          <a:xfrm>
            <a:off x="2404353" y="3801894"/>
            <a:ext cx="1399162" cy="2628089"/>
            <a:chOff x="2404353" y="3801894"/>
            <a:chExt cx="1399162" cy="2628089"/>
          </a:xfrm>
        </p:grpSpPr>
        <p:grpSp>
          <p:nvGrpSpPr>
            <p:cNvPr id="48" name="Group 47"/>
            <p:cNvGrpSpPr/>
            <p:nvPr/>
          </p:nvGrpSpPr>
          <p:grpSpPr>
            <a:xfrm>
              <a:off x="2404353" y="3801894"/>
              <a:ext cx="1399162" cy="2628089"/>
              <a:chOff x="5372883" y="3581400"/>
              <a:chExt cx="1286628" cy="2457615"/>
            </a:xfrm>
          </p:grpSpPr>
          <p:sp>
            <p:nvSpPr>
              <p:cNvPr id="49" name="Oval 48"/>
              <p:cNvSpPr/>
              <p:nvPr/>
            </p:nvSpPr>
            <p:spPr>
              <a:xfrm>
                <a:off x="5622690" y="5324445"/>
                <a:ext cx="262636" cy="1735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169255" y="5324445"/>
                <a:ext cx="262636" cy="1735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49"/>
              <p:cNvSpPr/>
              <p:nvPr/>
            </p:nvSpPr>
            <p:spPr>
              <a:xfrm rot="10800000">
                <a:off x="6000326" y="5431567"/>
                <a:ext cx="350181" cy="520670"/>
              </a:xfrm>
              <a:prstGeom prst="flowChartManualOperatio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p:cNvSpPr/>
              <p:nvPr/>
            </p:nvSpPr>
            <p:spPr>
              <a:xfrm rot="10800000">
                <a:off x="5737690" y="5431567"/>
                <a:ext cx="350181" cy="520670"/>
              </a:xfrm>
              <a:prstGeom prst="flowChartManualOperatio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anual Operation 52"/>
              <p:cNvSpPr/>
              <p:nvPr/>
            </p:nvSpPr>
            <p:spPr>
              <a:xfrm rot="11701945" flipH="1">
                <a:off x="5747479" y="4600981"/>
                <a:ext cx="277483" cy="784414"/>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anual Operation 53"/>
              <p:cNvSpPr/>
              <p:nvPr/>
            </p:nvSpPr>
            <p:spPr>
              <a:xfrm rot="9898055">
                <a:off x="6050597" y="4604837"/>
                <a:ext cx="277483" cy="824984"/>
              </a:xfrm>
              <a:prstGeom prst="flowChartManualOperatio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Extract 54"/>
              <p:cNvSpPr/>
              <p:nvPr/>
            </p:nvSpPr>
            <p:spPr>
              <a:xfrm>
                <a:off x="5737690" y="4477006"/>
                <a:ext cx="612816" cy="1214896"/>
              </a:xfrm>
              <a:prstGeom prst="flowChartExtra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625216" y="3745673"/>
                <a:ext cx="756991" cy="9379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737690" y="5865458"/>
                <a:ext cx="262636" cy="17355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087871" y="5865458"/>
                <a:ext cx="262636" cy="17355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5622690" y="3581400"/>
                <a:ext cx="740166" cy="3810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Cloud 59"/>
              <p:cNvSpPr/>
              <p:nvPr/>
            </p:nvSpPr>
            <p:spPr>
              <a:xfrm rot="4770218">
                <a:off x="5952116" y="3994715"/>
                <a:ext cx="932146" cy="482644"/>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loud 60"/>
              <p:cNvSpPr/>
              <p:nvPr/>
            </p:nvSpPr>
            <p:spPr>
              <a:xfrm rot="6797310">
                <a:off x="5132884" y="4027914"/>
                <a:ext cx="958571" cy="478574"/>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Collate 61"/>
              <p:cNvSpPr/>
              <p:nvPr/>
            </p:nvSpPr>
            <p:spPr>
              <a:xfrm rot="7167300" flipH="1">
                <a:off x="5597793" y="3628578"/>
                <a:ext cx="383022" cy="444491"/>
              </a:xfrm>
              <a:prstGeom prst="flowChartCollat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3" name="Oval 62"/>
            <p:cNvSpPr/>
            <p:nvPr/>
          </p:nvSpPr>
          <p:spPr>
            <a:xfrm>
              <a:off x="3229583" y="3900791"/>
              <a:ext cx="311285" cy="31128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8906221" y="3828717"/>
            <a:ext cx="1081729" cy="2614181"/>
            <a:chOff x="2203864" y="3838445"/>
            <a:chExt cx="1081729" cy="2614181"/>
          </a:xfrm>
        </p:grpSpPr>
        <p:sp>
          <p:nvSpPr>
            <p:cNvPr id="67" name="Oval 66"/>
            <p:cNvSpPr/>
            <p:nvPr/>
          </p:nvSpPr>
          <p:spPr>
            <a:xfrm rot="17692814">
              <a:off x="2149036" y="5539631"/>
              <a:ext cx="321511" cy="2118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3248815">
              <a:off x="3018910" y="5541567"/>
              <a:ext cx="321511" cy="2118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anual Operation 68"/>
            <p:cNvSpPr/>
            <p:nvPr/>
          </p:nvSpPr>
          <p:spPr>
            <a:xfrm rot="12494095" flipH="1">
              <a:off x="2362066" y="4894298"/>
              <a:ext cx="339686" cy="757044"/>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anual Operation 69"/>
            <p:cNvSpPr/>
            <p:nvPr/>
          </p:nvSpPr>
          <p:spPr>
            <a:xfrm rot="9101683">
              <a:off x="2772957" y="4812850"/>
              <a:ext cx="339686" cy="894221"/>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Manual Operation 49"/>
            <p:cNvSpPr/>
            <p:nvPr/>
          </p:nvSpPr>
          <p:spPr>
            <a:xfrm rot="10800000">
              <a:off x="2697232" y="5711132"/>
              <a:ext cx="428681" cy="635566"/>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Manual Operation 71"/>
            <p:cNvSpPr/>
            <p:nvPr/>
          </p:nvSpPr>
          <p:spPr>
            <a:xfrm rot="10800000">
              <a:off x="2375721" y="5711132"/>
              <a:ext cx="428681" cy="635566"/>
            </a:xfrm>
            <a:prstGeom prst="flowChartManualOperation">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Extract 72"/>
            <p:cNvSpPr/>
            <p:nvPr/>
          </p:nvSpPr>
          <p:spPr>
            <a:xfrm>
              <a:off x="2375721" y="4545928"/>
              <a:ext cx="750192" cy="1332263"/>
            </a:xfrm>
            <a:prstGeom prst="flowChartExtra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335770" y="3866780"/>
              <a:ext cx="781268" cy="11028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375721" y="6240771"/>
              <a:ext cx="321511" cy="211855"/>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804402" y="6240771"/>
              <a:ext cx="321511" cy="211855"/>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ardrop 76"/>
            <p:cNvSpPr/>
            <p:nvPr/>
          </p:nvSpPr>
          <p:spPr>
            <a:xfrm>
              <a:off x="2234941" y="3866780"/>
              <a:ext cx="675689" cy="359422"/>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ardrop 77"/>
            <p:cNvSpPr/>
            <p:nvPr/>
          </p:nvSpPr>
          <p:spPr>
            <a:xfrm rot="14501571">
              <a:off x="2711670" y="3934738"/>
              <a:ext cx="505524" cy="312938"/>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627747" y="3889244"/>
              <a:ext cx="343212" cy="244607"/>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9987537" y="2942949"/>
            <a:ext cx="1783250" cy="3522520"/>
            <a:chOff x="4384405" y="1133605"/>
            <a:chExt cx="1783250" cy="3522520"/>
          </a:xfrm>
        </p:grpSpPr>
        <p:grpSp>
          <p:nvGrpSpPr>
            <p:cNvPr id="81" name="Group 76"/>
            <p:cNvGrpSpPr/>
            <p:nvPr/>
          </p:nvGrpSpPr>
          <p:grpSpPr>
            <a:xfrm>
              <a:off x="4384405" y="1133605"/>
              <a:ext cx="1783250" cy="3522520"/>
              <a:chOff x="4384405" y="1133605"/>
              <a:chExt cx="1783250" cy="3522520"/>
            </a:xfrm>
          </p:grpSpPr>
          <p:sp>
            <p:nvSpPr>
              <p:cNvPr id="83" name="Cloud 82"/>
              <p:cNvSpPr/>
              <p:nvPr/>
            </p:nvSpPr>
            <p:spPr>
              <a:xfrm rot="392629">
                <a:off x="4759943" y="1133605"/>
                <a:ext cx="1216571" cy="772787"/>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p:cNvSpPr/>
              <p:nvPr/>
            </p:nvSpPr>
            <p:spPr>
              <a:xfrm rot="722499">
                <a:off x="4745500" y="1192407"/>
                <a:ext cx="533400" cy="566450"/>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760997" flipH="1">
                <a:off x="4592702" y="2464069"/>
                <a:ext cx="298119" cy="714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18839003">
                <a:off x="5644555" y="2476072"/>
                <a:ext cx="331487" cy="714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5229820" y="3270113"/>
                <a:ext cx="457200" cy="1236667"/>
              </a:xfrm>
              <a:prstGeom prst="trapezoid">
                <a:avLst>
                  <a:gd name="adj" fmla="val 1253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a:off x="4925020" y="3270113"/>
                <a:ext cx="381000" cy="1236667"/>
              </a:xfrm>
              <a:prstGeom prst="trapezoid">
                <a:avLst>
                  <a:gd name="adj" fmla="val 1253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1832865" flipH="1">
                <a:off x="4704351" y="2108227"/>
                <a:ext cx="480065" cy="82444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19767135">
                <a:off x="5390150" y="2108227"/>
                <a:ext cx="480065" cy="82444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a:off x="4925020" y="2115891"/>
                <a:ext cx="762000" cy="123666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153620" y="3435002"/>
                <a:ext cx="228600" cy="24733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5400000">
                <a:off x="4894998" y="4301957"/>
                <a:ext cx="231790" cy="476546"/>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5400000">
                <a:off x="5352198" y="4301957"/>
                <a:ext cx="231790" cy="476546"/>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059679" y="1622491"/>
                <a:ext cx="50292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876799" y="1295399"/>
                <a:ext cx="914400" cy="9791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96"/>
              <p:cNvSpPr/>
              <p:nvPr/>
            </p:nvSpPr>
            <p:spPr>
              <a:xfrm>
                <a:off x="4876800" y="1143000"/>
                <a:ext cx="838200" cy="381000"/>
              </a:xfrm>
              <a:prstGeom prst="round2DiagRect">
                <a:avLst>
                  <a:gd name="adj1" fmla="val 50000"/>
                  <a:gd name="adj2" fmla="val 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486400" y="1219200"/>
                <a:ext cx="304799" cy="2286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p:cNvSpPr/>
            <p:nvPr/>
          </p:nvSpPr>
          <p:spPr>
            <a:xfrm>
              <a:off x="4791983" y="1291398"/>
              <a:ext cx="304799" cy="2286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p:cNvSpPr/>
          <p:nvPr/>
        </p:nvSpPr>
        <p:spPr>
          <a:xfrm>
            <a:off x="3894306" y="2819587"/>
            <a:ext cx="4743856" cy="3139321"/>
          </a:xfrm>
          <a:prstGeom prst="rect">
            <a:avLst/>
          </a:prstGeom>
        </p:spPr>
        <p:txBody>
          <a:bodyPr wrap="square">
            <a:spAutoFit/>
          </a:bodyPr>
          <a:lstStyle/>
          <a:p>
            <a:r>
              <a:rPr lang="en-US" i="1" dirty="0"/>
              <a:t> For the natural man is an enemy to God, and has been from the fall of Adam, and will be, forever and ever, unless he yields to the </a:t>
            </a:r>
            <a:r>
              <a:rPr lang="en-US" i="1" dirty="0" err="1"/>
              <a:t>enticings</a:t>
            </a:r>
            <a:r>
              <a:rPr lang="en-US" i="1" dirty="0"/>
              <a:t> of the Holy Spirit, and </a:t>
            </a:r>
            <a:r>
              <a:rPr lang="en-US" i="1" dirty="0" err="1"/>
              <a:t>putteth</a:t>
            </a:r>
            <a:r>
              <a:rPr lang="en-US" i="1" dirty="0"/>
              <a:t> off the natural man and </a:t>
            </a:r>
            <a:r>
              <a:rPr lang="en-US" i="1" dirty="0" err="1"/>
              <a:t>becometh</a:t>
            </a:r>
            <a:r>
              <a:rPr lang="en-US" i="1" dirty="0"/>
              <a:t> a saint through the atonement of Christ the Lord, and </a:t>
            </a:r>
            <a:r>
              <a:rPr lang="en-US" i="1" dirty="0" err="1"/>
              <a:t>becometh</a:t>
            </a:r>
            <a:r>
              <a:rPr lang="en-US" i="1" dirty="0"/>
              <a:t> as a child, submissive, meek, humble, patient, full of love, willing to submit to all things which the Lord </a:t>
            </a:r>
            <a:r>
              <a:rPr lang="en-US" i="1" dirty="0" err="1"/>
              <a:t>seeth</a:t>
            </a:r>
            <a:r>
              <a:rPr lang="en-US" i="1" dirty="0"/>
              <a:t> fit to inflict upon him, even as a child doth submit to his father.</a:t>
            </a:r>
          </a:p>
          <a:p>
            <a:r>
              <a:rPr lang="en-US" i="1" dirty="0"/>
              <a:t>Mosiah 3:19</a:t>
            </a:r>
          </a:p>
        </p:txBody>
      </p:sp>
    </p:spTree>
    <p:extLst>
      <p:ext uri="{BB962C8B-B14F-4D97-AF65-F5344CB8AC3E}">
        <p14:creationId xmlns:p14="http://schemas.microsoft.com/office/powerpoint/2010/main" val="338064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Law of Witness</a:t>
            </a:r>
          </a:p>
        </p:txBody>
      </p:sp>
      <p:sp>
        <p:nvSpPr>
          <p:cNvPr id="26" name="Rectangle 25"/>
          <p:cNvSpPr/>
          <p:nvPr/>
        </p:nvSpPr>
        <p:spPr>
          <a:xfrm>
            <a:off x="573933" y="883304"/>
            <a:ext cx="5217267" cy="646331"/>
          </a:xfrm>
          <a:prstGeom prst="rect">
            <a:avLst/>
          </a:prstGeom>
        </p:spPr>
        <p:txBody>
          <a:bodyPr wrap="square">
            <a:spAutoFit/>
          </a:bodyPr>
          <a:lstStyle/>
          <a:p>
            <a:r>
              <a:rPr lang="en-US" dirty="0"/>
              <a:t>The foundation of this law, which required that two or three witnesses establish or decide certain matters.</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18:16-20</a:t>
            </a:r>
          </a:p>
        </p:txBody>
      </p:sp>
      <p:sp>
        <p:nvSpPr>
          <p:cNvPr id="10" name="Rectangle 9"/>
          <p:cNvSpPr/>
          <p:nvPr/>
        </p:nvSpPr>
        <p:spPr>
          <a:xfrm>
            <a:off x="5460459" y="2147899"/>
            <a:ext cx="6096000" cy="1477328"/>
          </a:xfrm>
          <a:prstGeom prst="rect">
            <a:avLst/>
          </a:prstGeom>
        </p:spPr>
        <p:txBody>
          <a:bodyPr>
            <a:spAutoFit/>
          </a:bodyPr>
          <a:lstStyle/>
          <a:p>
            <a:r>
              <a:rPr lang="en-US" i="1" dirty="0"/>
              <a:t>One witness shall not rise up against a man for any iniquity, or for any sin, in any sin that he </a:t>
            </a:r>
            <a:r>
              <a:rPr lang="en-US" i="1" dirty="0" err="1"/>
              <a:t>sinneth</a:t>
            </a:r>
            <a:r>
              <a:rPr lang="en-US" i="1" dirty="0"/>
              <a:t>: at the mouth of two witnesses, or at the mouth of three witnesses, shall the matter be established.</a:t>
            </a:r>
          </a:p>
          <a:p>
            <a:r>
              <a:rPr lang="en-US" i="1" dirty="0"/>
              <a:t>Deuteronomy 19:15</a:t>
            </a:r>
          </a:p>
        </p:txBody>
      </p:sp>
      <p:pic>
        <p:nvPicPr>
          <p:cNvPr id="38914" name="Picture 2" descr="http://fc08.deviantart.net/fs71/i/2012/326/a/f/beautiful_eyes_pencil_drawing_by_al54xx-d5lskuo.jpg"/>
          <p:cNvPicPr>
            <a:picLocks noChangeAspect="1" noChangeArrowheads="1"/>
          </p:cNvPicPr>
          <p:nvPr/>
        </p:nvPicPr>
        <p:blipFill>
          <a:blip r:embed="rId2" cstate="print"/>
          <a:srcRect/>
          <a:stretch>
            <a:fillRect/>
          </a:stretch>
        </p:blipFill>
        <p:spPr bwMode="auto">
          <a:xfrm>
            <a:off x="5693767" y="3832699"/>
            <a:ext cx="5670504" cy="2690340"/>
          </a:xfrm>
          <a:prstGeom prst="rect">
            <a:avLst/>
          </a:prstGeom>
          <a:noFill/>
        </p:spPr>
      </p:pic>
      <p:pic>
        <p:nvPicPr>
          <p:cNvPr id="38916" name="Picture 4" descr="http://www.ldswomenofgod.com/blog/wp-content/uploads/2014/04/3-witnesses.gif"/>
          <p:cNvPicPr>
            <a:picLocks noChangeAspect="1" noChangeArrowheads="1"/>
          </p:cNvPicPr>
          <p:nvPr/>
        </p:nvPicPr>
        <p:blipFill>
          <a:blip r:embed="rId3" cstate="print"/>
          <a:srcRect r="1372" b="26341"/>
          <a:stretch>
            <a:fillRect/>
          </a:stretch>
        </p:blipFill>
        <p:spPr bwMode="auto">
          <a:xfrm>
            <a:off x="387837" y="2153618"/>
            <a:ext cx="4354193" cy="23041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3CC2B-6CC6-77A1-ABD5-5D9DEBE85647}"/>
              </a:ext>
            </a:extLst>
          </p:cNvPr>
          <p:cNvPicPr>
            <a:picLocks noChangeAspect="1"/>
          </p:cNvPicPr>
          <p:nvPr/>
        </p:nvPicPr>
        <p:blipFill>
          <a:blip r:embed="rId2"/>
          <a:stretch>
            <a:fillRect/>
          </a:stretch>
        </p:blipFill>
        <p:spPr>
          <a:xfrm>
            <a:off x="-1" y="-11652"/>
            <a:ext cx="12192000" cy="6869652"/>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Law of Forgiveness</a:t>
            </a:r>
          </a:p>
        </p:txBody>
      </p:sp>
      <p:sp>
        <p:nvSpPr>
          <p:cNvPr id="26" name="Rectangle 25"/>
          <p:cNvSpPr/>
          <p:nvPr/>
        </p:nvSpPr>
        <p:spPr>
          <a:xfrm>
            <a:off x="2506493" y="612036"/>
            <a:ext cx="7179012" cy="369332"/>
          </a:xfrm>
          <a:prstGeom prst="rect">
            <a:avLst/>
          </a:prstGeom>
        </p:spPr>
        <p:txBody>
          <a:bodyPr wrap="square">
            <a:spAutoFit/>
          </a:bodyPr>
          <a:lstStyle/>
          <a:p>
            <a:pPr algn="ctr"/>
            <a:r>
              <a:rPr lang="en-US" dirty="0"/>
              <a:t>70 X 7 = Putting no limit on how many times we need to forgive</a:t>
            </a:r>
          </a:p>
        </p:txBody>
      </p:sp>
      <p:sp>
        <p:nvSpPr>
          <p:cNvPr id="14" name="Rectangle 13"/>
          <p:cNvSpPr/>
          <p:nvPr/>
        </p:nvSpPr>
        <p:spPr>
          <a:xfrm>
            <a:off x="-1" y="6596390"/>
            <a:ext cx="3909528" cy="307777"/>
          </a:xfrm>
          <a:prstGeom prst="rect">
            <a:avLst/>
          </a:prstGeom>
        </p:spPr>
        <p:txBody>
          <a:bodyPr wrap="square">
            <a:spAutoFit/>
          </a:bodyPr>
          <a:lstStyle/>
          <a:p>
            <a:r>
              <a:rPr lang="en-US" sz="1400" dirty="0"/>
              <a:t>Matthew 18:21-23 D&amp;C 98:23-48; Mosiah 26:30</a:t>
            </a:r>
          </a:p>
        </p:txBody>
      </p:sp>
      <p:sp>
        <p:nvSpPr>
          <p:cNvPr id="10" name="Rectangle 9"/>
          <p:cNvSpPr/>
          <p:nvPr/>
        </p:nvSpPr>
        <p:spPr>
          <a:xfrm>
            <a:off x="5451129" y="1659284"/>
            <a:ext cx="6096000" cy="3970318"/>
          </a:xfrm>
          <a:prstGeom prst="rect">
            <a:avLst/>
          </a:prstGeom>
        </p:spPr>
        <p:txBody>
          <a:bodyPr>
            <a:spAutoFit/>
          </a:bodyPr>
          <a:lstStyle/>
          <a:p>
            <a:pPr fontAlgn="base"/>
            <a:r>
              <a:rPr lang="en-US" dirty="0"/>
              <a:t>The Savior essentially told Peter to not even count—to not establish limits on forgiveness. …</a:t>
            </a:r>
          </a:p>
          <a:p>
            <a:pPr fontAlgn="base"/>
            <a:endParaRPr lang="en-US" dirty="0"/>
          </a:p>
          <a:p>
            <a:pPr fontAlgn="base"/>
            <a:r>
              <a:rPr lang="en-US" dirty="0"/>
              <a:t>Obviously, the Savior was not establishing an upper limit of 490. That would be analogous to saying that partaking of the sacrament has a limit of 490, and then on the 491st time, a heavenly auditor intercedes and says, “I’m so sorry, but your repentance card just expired—from this point forward, you’re on your own.”</a:t>
            </a:r>
          </a:p>
          <a:p>
            <a:pPr fontAlgn="base"/>
            <a:endParaRPr lang="en-US" dirty="0"/>
          </a:p>
          <a:p>
            <a:pPr fontAlgn="base"/>
            <a:r>
              <a:rPr lang="en-US" dirty="0"/>
              <a:t>The Lord used the math of seventy times seven as a metaphor of His infinite Atonement, His boundless love, and His limitless grace. “Yea, and </a:t>
            </a:r>
            <a:r>
              <a:rPr lang="en-US" i="1" dirty="0"/>
              <a:t>as often</a:t>
            </a:r>
            <a:r>
              <a:rPr lang="en-US" dirty="0"/>
              <a:t> as my people repent will I forgive them their trespasses against me” (4)</a:t>
            </a:r>
          </a:p>
        </p:txBody>
      </p:sp>
      <p:sp>
        <p:nvSpPr>
          <p:cNvPr id="11" name="Rectangle 10"/>
          <p:cNvSpPr/>
          <p:nvPr/>
        </p:nvSpPr>
        <p:spPr>
          <a:xfrm>
            <a:off x="518809" y="4178668"/>
            <a:ext cx="4578485" cy="2031325"/>
          </a:xfrm>
          <a:prstGeom prst="rect">
            <a:avLst/>
          </a:prstGeom>
        </p:spPr>
        <p:txBody>
          <a:bodyPr wrap="square">
            <a:spAutoFit/>
          </a:bodyPr>
          <a:lstStyle/>
          <a:p>
            <a:r>
              <a:rPr lang="en-US" i="1" dirty="0">
                <a:solidFill>
                  <a:srgbClr val="FF0000"/>
                </a:solidFill>
              </a:rPr>
              <a:t> But if he trespass against thee the fourth time thou </a:t>
            </a:r>
            <a:r>
              <a:rPr lang="en-US" i="1" dirty="0" err="1">
                <a:solidFill>
                  <a:srgbClr val="FF0000"/>
                </a:solidFill>
              </a:rPr>
              <a:t>shalt</a:t>
            </a:r>
            <a:r>
              <a:rPr lang="en-US" i="1" dirty="0">
                <a:solidFill>
                  <a:srgbClr val="FF0000"/>
                </a:solidFill>
              </a:rPr>
              <a:t> not forgive him, but </a:t>
            </a:r>
            <a:r>
              <a:rPr lang="en-US" i="1" dirty="0" err="1">
                <a:solidFill>
                  <a:srgbClr val="FF0000"/>
                </a:solidFill>
              </a:rPr>
              <a:t>shalt</a:t>
            </a:r>
            <a:r>
              <a:rPr lang="en-US" i="1" dirty="0">
                <a:solidFill>
                  <a:srgbClr val="FF0000"/>
                </a:solidFill>
              </a:rPr>
              <a:t> bring these testimonies before the Lord; and they shall not be blotted out until he repent and reward thee four-fold in all things wherewith he has trespassed against thee.</a:t>
            </a:r>
          </a:p>
          <a:p>
            <a:r>
              <a:rPr lang="en-US" i="1" dirty="0">
                <a:solidFill>
                  <a:srgbClr val="FF0000"/>
                </a:solidFill>
              </a:rPr>
              <a:t>D&amp;C 98:44</a:t>
            </a:r>
          </a:p>
        </p:txBody>
      </p:sp>
      <p:pic>
        <p:nvPicPr>
          <p:cNvPr id="12" name="Picture 4" descr="http://farm2.static.flickr.com/1133/1201685235_8d2552f691_m.jpg"/>
          <p:cNvPicPr>
            <a:picLocks noChangeAspect="1" noChangeArrowheads="1"/>
          </p:cNvPicPr>
          <p:nvPr/>
        </p:nvPicPr>
        <p:blipFill>
          <a:blip r:embed="rId3" cstate="print"/>
          <a:srcRect/>
          <a:stretch>
            <a:fillRect/>
          </a:stretch>
        </p:blipFill>
        <p:spPr bwMode="auto">
          <a:xfrm>
            <a:off x="2003898" y="1227856"/>
            <a:ext cx="2101174" cy="2801566"/>
          </a:xfrm>
          <a:prstGeom prst="rect">
            <a:avLst/>
          </a:prstGeom>
          <a:noFill/>
        </p:spPr>
      </p:pic>
      <p:pic>
        <p:nvPicPr>
          <p:cNvPr id="5" name="Picture 4">
            <a:extLst>
              <a:ext uri="{FF2B5EF4-FFF2-40B4-BE49-F238E27FC236}">
                <a16:creationId xmlns:a16="http://schemas.microsoft.com/office/drawing/2014/main" id="{DA203CBA-74EA-5162-C077-1BA1DD5597B7}"/>
              </a:ext>
            </a:extLst>
          </p:cNvPr>
          <p:cNvPicPr>
            <a:picLocks noChangeAspect="1"/>
          </p:cNvPicPr>
          <p:nvPr/>
        </p:nvPicPr>
        <p:blipFill>
          <a:blip r:embed="rId4"/>
          <a:stretch>
            <a:fillRect/>
          </a:stretch>
        </p:blipFill>
        <p:spPr>
          <a:xfrm>
            <a:off x="11222238" y="110846"/>
            <a:ext cx="801903" cy="1002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5F811-047A-9D00-4A60-0875494EB94E}"/>
              </a:ext>
            </a:extLst>
          </p:cNvPr>
          <p:cNvPicPr>
            <a:picLocks noChangeAspect="1"/>
          </p:cNvPicPr>
          <p:nvPr/>
        </p:nvPicPr>
        <p:blipFill>
          <a:blip r:embed="rId2"/>
          <a:stretch>
            <a:fillRect/>
          </a:stretch>
        </p:blipFill>
        <p:spPr>
          <a:xfrm>
            <a:off x="-1" y="-11652"/>
            <a:ext cx="12192000" cy="6869652"/>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Forgiving With All Our Hearts</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18:21-23</a:t>
            </a:r>
          </a:p>
        </p:txBody>
      </p:sp>
      <p:sp>
        <p:nvSpPr>
          <p:cNvPr id="10" name="Rectangle 9"/>
          <p:cNvSpPr/>
          <p:nvPr/>
        </p:nvSpPr>
        <p:spPr>
          <a:xfrm>
            <a:off x="431259" y="980580"/>
            <a:ext cx="6096000" cy="2031325"/>
          </a:xfrm>
          <a:prstGeom prst="rect">
            <a:avLst/>
          </a:prstGeom>
        </p:spPr>
        <p:txBody>
          <a:bodyPr>
            <a:spAutoFit/>
          </a:bodyPr>
          <a:lstStyle/>
          <a:p>
            <a:r>
              <a:rPr lang="en-US" dirty="0"/>
              <a:t>“A common error is the idea that the offender must apologize and humble himself to the dust before forgiveness is required. Certainly, the one who does the injury should totally make his adjustment, but as for the offended one, he must forgive the offender regardless of the attitude of the other. Sometimes men get satisfactions from seeing the other party on his knees and </a:t>
            </a:r>
            <a:r>
              <a:rPr lang="en-US" dirty="0" err="1"/>
              <a:t>grovelling</a:t>
            </a:r>
            <a:r>
              <a:rPr lang="en-US" dirty="0"/>
              <a:t> in the dust, but that is not the gospel way.” (6)</a:t>
            </a:r>
            <a:endParaRPr lang="en-US" i="1" dirty="0"/>
          </a:p>
        </p:txBody>
      </p:sp>
      <p:sp>
        <p:nvSpPr>
          <p:cNvPr id="9" name="Rectangle 8"/>
          <p:cNvSpPr/>
          <p:nvPr/>
        </p:nvSpPr>
        <p:spPr>
          <a:xfrm>
            <a:off x="7169284" y="3490317"/>
            <a:ext cx="4153711" cy="1477328"/>
          </a:xfrm>
          <a:prstGeom prst="rect">
            <a:avLst/>
          </a:prstGeom>
        </p:spPr>
        <p:txBody>
          <a:bodyPr wrap="square">
            <a:spAutoFit/>
          </a:bodyPr>
          <a:lstStyle/>
          <a:p>
            <a:pPr fontAlgn="base"/>
            <a:r>
              <a:rPr lang="en-US" dirty="0">
                <a:solidFill>
                  <a:srgbClr val="FF0000"/>
                </a:solidFill>
              </a:rPr>
              <a:t>“For if ye forgive men their trespasses, your heavenly Father will also forgive you:</a:t>
            </a:r>
          </a:p>
          <a:p>
            <a:pPr fontAlgn="base"/>
            <a:r>
              <a:rPr lang="en-US" dirty="0">
                <a:solidFill>
                  <a:srgbClr val="FF0000"/>
                </a:solidFill>
              </a:rPr>
              <a:t>“But if ye forgive not men their trespasses, neither will your Father forgive your trespasses.” (Matt. 6:14–15.)</a:t>
            </a:r>
          </a:p>
        </p:txBody>
      </p:sp>
      <p:sp>
        <p:nvSpPr>
          <p:cNvPr id="15" name="Rectangle 14"/>
          <p:cNvSpPr/>
          <p:nvPr/>
        </p:nvSpPr>
        <p:spPr>
          <a:xfrm>
            <a:off x="5032441" y="5477071"/>
            <a:ext cx="6650477" cy="646331"/>
          </a:xfrm>
          <a:prstGeom prst="rect">
            <a:avLst/>
          </a:prstGeom>
        </p:spPr>
        <p:txBody>
          <a:bodyPr wrap="square">
            <a:spAutoFit/>
          </a:bodyPr>
          <a:lstStyle/>
          <a:p>
            <a:r>
              <a:rPr lang="en-US" dirty="0"/>
              <a:t>Henry Ward Beecher expressed the thought this way: “I can forgive but I cannot forget is another way of saying I cannot forgive.”</a:t>
            </a:r>
          </a:p>
        </p:txBody>
      </p:sp>
      <p:grpSp>
        <p:nvGrpSpPr>
          <p:cNvPr id="12" name="Group 11"/>
          <p:cNvGrpSpPr/>
          <p:nvPr/>
        </p:nvGrpSpPr>
        <p:grpSpPr>
          <a:xfrm>
            <a:off x="7731165" y="827831"/>
            <a:ext cx="2831998" cy="2571109"/>
            <a:chOff x="7731165" y="827831"/>
            <a:chExt cx="2831998" cy="2571109"/>
          </a:xfrm>
        </p:grpSpPr>
        <p:pic>
          <p:nvPicPr>
            <p:cNvPr id="5122" name="Picture 2" descr="http://www.cuded.com/wp-content/uploads/2013/02/Linda-Huber_2600_494.jpg"/>
            <p:cNvPicPr>
              <a:picLocks noChangeAspect="1" noChangeArrowheads="1"/>
            </p:cNvPicPr>
            <p:nvPr/>
          </p:nvPicPr>
          <p:blipFill>
            <a:blip r:embed="rId3" cstate="print"/>
            <a:srcRect/>
            <a:stretch>
              <a:fillRect/>
            </a:stretch>
          </p:blipFill>
          <p:spPr bwMode="auto">
            <a:xfrm>
              <a:off x="7731165" y="827831"/>
              <a:ext cx="2798958" cy="2304476"/>
            </a:xfrm>
            <a:prstGeom prst="rect">
              <a:avLst/>
            </a:prstGeom>
            <a:noFill/>
          </p:spPr>
        </p:pic>
        <p:sp>
          <p:nvSpPr>
            <p:cNvPr id="11" name="Rectangle 10"/>
            <p:cNvSpPr/>
            <p:nvPr/>
          </p:nvSpPr>
          <p:spPr>
            <a:xfrm>
              <a:off x="9684396" y="3137330"/>
              <a:ext cx="878767" cy="261610"/>
            </a:xfrm>
            <a:prstGeom prst="rect">
              <a:avLst/>
            </a:prstGeom>
          </p:spPr>
          <p:txBody>
            <a:bodyPr wrap="none">
              <a:spAutoFit/>
            </a:bodyPr>
            <a:lstStyle/>
            <a:p>
              <a:r>
                <a:rPr lang="en-US" sz="1100" dirty="0"/>
                <a:t>Linda Huber</a:t>
              </a:r>
            </a:p>
          </p:txBody>
        </p:sp>
      </p:grpSp>
      <p:grpSp>
        <p:nvGrpSpPr>
          <p:cNvPr id="17" name="Group 16"/>
          <p:cNvGrpSpPr/>
          <p:nvPr/>
        </p:nvGrpSpPr>
        <p:grpSpPr>
          <a:xfrm>
            <a:off x="1809277" y="3317301"/>
            <a:ext cx="3188982" cy="2715793"/>
            <a:chOff x="1809277" y="3317301"/>
            <a:chExt cx="3188982" cy="2715793"/>
          </a:xfrm>
        </p:grpSpPr>
        <p:pic>
          <p:nvPicPr>
            <p:cNvPr id="13" name="Picture 2" descr="https://s-media-cache-ak0.pinimg.com/236x/c7/56/82/c75682df70c2fb5acfed719b962eb0ca.jpg"/>
            <p:cNvPicPr>
              <a:picLocks noChangeAspect="1" noChangeArrowheads="1"/>
            </p:cNvPicPr>
            <p:nvPr/>
          </p:nvPicPr>
          <p:blipFill>
            <a:blip r:embed="rId4" cstate="print"/>
            <a:srcRect/>
            <a:stretch>
              <a:fillRect/>
            </a:stretch>
          </p:blipFill>
          <p:spPr bwMode="auto">
            <a:xfrm>
              <a:off x="1809277" y="3317301"/>
              <a:ext cx="3188982" cy="2499839"/>
            </a:xfrm>
            <a:prstGeom prst="rect">
              <a:avLst/>
            </a:prstGeom>
            <a:noFill/>
          </p:spPr>
        </p:pic>
        <p:sp>
          <p:nvSpPr>
            <p:cNvPr id="16" name="Rectangle 15"/>
            <p:cNvSpPr/>
            <p:nvPr/>
          </p:nvSpPr>
          <p:spPr>
            <a:xfrm>
              <a:off x="1812653" y="5771484"/>
              <a:ext cx="1093569" cy="261610"/>
            </a:xfrm>
            <a:prstGeom prst="rect">
              <a:avLst/>
            </a:prstGeom>
          </p:spPr>
          <p:txBody>
            <a:bodyPr wrap="none">
              <a:spAutoFit/>
            </a:bodyPr>
            <a:lstStyle/>
            <a:p>
              <a:r>
                <a:rPr lang="en-US" sz="1100" dirty="0"/>
                <a:t>Antonio Canova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183F84-B902-8E70-75E6-A32017C25A3F}"/>
              </a:ext>
            </a:extLst>
          </p:cNvPr>
          <p:cNvPicPr>
            <a:picLocks noChangeAspect="1"/>
          </p:cNvPicPr>
          <p:nvPr/>
        </p:nvPicPr>
        <p:blipFill>
          <a:blip r:embed="rId2"/>
          <a:stretch>
            <a:fillRect/>
          </a:stretch>
        </p:blipFill>
        <p:spPr>
          <a:xfrm>
            <a:off x="-1" y="-11652"/>
            <a:ext cx="12192000" cy="6869652"/>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The Cabinet Maker</a:t>
            </a:r>
          </a:p>
        </p:txBody>
      </p:sp>
      <p:sp>
        <p:nvSpPr>
          <p:cNvPr id="10" name="Rectangle 9"/>
          <p:cNvSpPr/>
          <p:nvPr/>
        </p:nvSpPr>
        <p:spPr>
          <a:xfrm>
            <a:off x="1374842" y="776298"/>
            <a:ext cx="6360236" cy="2585323"/>
          </a:xfrm>
          <a:prstGeom prst="rect">
            <a:avLst/>
          </a:prstGeom>
        </p:spPr>
        <p:txBody>
          <a:bodyPr wrap="square">
            <a:spAutoFit/>
          </a:bodyPr>
          <a:lstStyle/>
          <a:p>
            <a:pPr fontAlgn="base"/>
            <a:r>
              <a:rPr lang="en-US" dirty="0"/>
              <a:t>“[The] father was a cabinetmaker and fashioned a beautiful casket for the body of his precious child. The day of the funeral was gloomy, thus reflecting the sadness they felt in their loss. As the family walked to the chapel, with Father carrying the tiny casket, a small number of friends had gathered. However, the chapel door was locked. The busy bishop had forgotten the funeral. Attempts to reach him were futile. Not knowing what to do, the father placed the casket under his arm and, with his family beside him, carried it home, walking in a drenching rain” (6)</a:t>
            </a:r>
          </a:p>
        </p:txBody>
      </p:sp>
      <p:pic>
        <p:nvPicPr>
          <p:cNvPr id="1026" name="Picture 2" descr="http://4.bp.blogspot.com/-W8bzMtMGp7U/TWvEI18zEQI/AAAAAAAAC78/GzQMIG85w78/s1600/scan0008.jpg"/>
          <p:cNvPicPr>
            <a:picLocks noChangeAspect="1" noChangeArrowheads="1"/>
          </p:cNvPicPr>
          <p:nvPr/>
        </p:nvPicPr>
        <p:blipFill>
          <a:blip r:embed="rId3" cstate="print"/>
          <a:srcRect l="9012" t="8796" r="6894" b="17130"/>
          <a:stretch>
            <a:fillRect/>
          </a:stretch>
        </p:blipFill>
        <p:spPr bwMode="auto">
          <a:xfrm>
            <a:off x="8219873" y="739302"/>
            <a:ext cx="2743200" cy="3112852"/>
          </a:xfrm>
          <a:prstGeom prst="rect">
            <a:avLst/>
          </a:prstGeom>
          <a:noFill/>
        </p:spPr>
      </p:pic>
      <p:pic>
        <p:nvPicPr>
          <p:cNvPr id="1028" name="Picture 4" descr="https://s-media-cache-ak0.pinimg.com/736x/65/e7/c4/65e7c4de9fb1e7f158a04d6d54c4c7ed.jpg"/>
          <p:cNvPicPr>
            <a:picLocks noChangeAspect="1" noChangeArrowheads="1"/>
          </p:cNvPicPr>
          <p:nvPr/>
        </p:nvPicPr>
        <p:blipFill>
          <a:blip r:embed="rId4" cstate="print"/>
          <a:srcRect/>
          <a:stretch>
            <a:fillRect/>
          </a:stretch>
        </p:blipFill>
        <p:spPr bwMode="auto">
          <a:xfrm>
            <a:off x="1662713" y="3545900"/>
            <a:ext cx="2195857" cy="2942449"/>
          </a:xfrm>
          <a:prstGeom prst="rect">
            <a:avLst/>
          </a:prstGeom>
          <a:noFill/>
        </p:spPr>
      </p:pic>
      <p:pic>
        <p:nvPicPr>
          <p:cNvPr id="1030" name="Picture 6" descr="http://ecx.images-amazon.com/images/I/51LjFZg6sML.jpg"/>
          <p:cNvPicPr>
            <a:picLocks noChangeAspect="1" noChangeArrowheads="1"/>
          </p:cNvPicPr>
          <p:nvPr/>
        </p:nvPicPr>
        <p:blipFill>
          <a:blip r:embed="rId5" cstate="print">
            <a:grayscl/>
            <a:lum bright="30000"/>
          </a:blip>
          <a:srcRect l="7151" t="28596" r="8850" b="19830"/>
          <a:stretch>
            <a:fillRect/>
          </a:stretch>
        </p:blipFill>
        <p:spPr bwMode="auto">
          <a:xfrm>
            <a:off x="4367719" y="4289898"/>
            <a:ext cx="3200400" cy="1964987"/>
          </a:xfrm>
          <a:prstGeom prst="rect">
            <a:avLst/>
          </a:prstGeom>
          <a:noFill/>
        </p:spPr>
      </p:pic>
      <p:pic>
        <p:nvPicPr>
          <p:cNvPr id="1032" name="Picture 8" descr="http://lh5.ggpht.com/-9Wq3grlhlcM/TnJNo7ozaAI/AAAAAAAABHo/92Toc_UUJYc/46990_152585801434781_100000500854575_423647_8169526_n%25255B3%25255D.jpg?imgmax=800"/>
          <p:cNvPicPr>
            <a:picLocks noChangeAspect="1" noChangeArrowheads="1"/>
          </p:cNvPicPr>
          <p:nvPr/>
        </p:nvPicPr>
        <p:blipFill>
          <a:blip r:embed="rId6" cstate="print"/>
          <a:srcRect l="4390" b="4581"/>
          <a:stretch>
            <a:fillRect/>
          </a:stretch>
        </p:blipFill>
        <p:spPr bwMode="auto">
          <a:xfrm>
            <a:off x="8521429" y="4314858"/>
            <a:ext cx="2697737" cy="1966679"/>
          </a:xfrm>
          <a:prstGeom prst="rect">
            <a:avLst/>
          </a:prstGeom>
          <a:noFill/>
        </p:spPr>
      </p:pic>
      <p:sp>
        <p:nvSpPr>
          <p:cNvPr id="16" name="Rectangle 15"/>
          <p:cNvSpPr/>
          <p:nvPr/>
        </p:nvSpPr>
        <p:spPr>
          <a:xfrm>
            <a:off x="4983988" y="6279364"/>
            <a:ext cx="4575355" cy="400110"/>
          </a:xfrm>
          <a:prstGeom prst="rect">
            <a:avLst/>
          </a:prstGeom>
        </p:spPr>
        <p:txBody>
          <a:bodyPr wrap="none">
            <a:spAutoFit/>
          </a:bodyPr>
          <a:lstStyle/>
          <a:p>
            <a:r>
              <a:rPr lang="en-US" sz="2000" dirty="0"/>
              <a:t>Would it be difficult to forgive the bishop?</a:t>
            </a:r>
          </a:p>
        </p:txBody>
      </p:sp>
      <p:pic>
        <p:nvPicPr>
          <p:cNvPr id="1034" name="Picture 10" descr="https://s-media-cache-ak0.pinimg.com/236x/d5/32/fe/d532fe13714a5ce94c99aeb065e4a636.jpg"/>
          <p:cNvPicPr>
            <a:picLocks noChangeAspect="1" noChangeArrowheads="1"/>
          </p:cNvPicPr>
          <p:nvPr/>
        </p:nvPicPr>
        <p:blipFill>
          <a:blip r:embed="rId7" cstate="print"/>
          <a:srcRect l="44576" t="1886"/>
          <a:stretch>
            <a:fillRect/>
          </a:stretch>
        </p:blipFill>
        <p:spPr bwMode="auto">
          <a:xfrm>
            <a:off x="175097" y="214009"/>
            <a:ext cx="995464" cy="13141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9AE75-69E2-0826-CEC7-228EC29F529C}"/>
              </a:ext>
            </a:extLst>
          </p:cNvPr>
          <p:cNvPicPr>
            <a:picLocks noChangeAspect="1"/>
          </p:cNvPicPr>
          <p:nvPr/>
        </p:nvPicPr>
        <p:blipFill>
          <a:blip r:embed="rId2"/>
          <a:stretch>
            <a:fillRect/>
          </a:stretch>
        </p:blipFill>
        <p:spPr>
          <a:xfrm>
            <a:off x="-1" y="-11652"/>
            <a:ext cx="12192000" cy="6869652"/>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The Cabinet Maker—Cont.</a:t>
            </a:r>
          </a:p>
        </p:txBody>
      </p:sp>
      <p:sp>
        <p:nvSpPr>
          <p:cNvPr id="10" name="Rectangle 9"/>
          <p:cNvSpPr/>
          <p:nvPr/>
        </p:nvSpPr>
        <p:spPr>
          <a:xfrm>
            <a:off x="1374842" y="776298"/>
            <a:ext cx="6096000" cy="1754326"/>
          </a:xfrm>
          <a:prstGeom prst="rect">
            <a:avLst/>
          </a:prstGeom>
        </p:spPr>
        <p:txBody>
          <a:bodyPr>
            <a:spAutoFit/>
          </a:bodyPr>
          <a:lstStyle/>
          <a:p>
            <a:pPr fontAlgn="base"/>
            <a:r>
              <a:rPr lang="en-US" dirty="0"/>
              <a:t>“If the family were of a lesser character, they could have blamed the bishop and harbored ill feelings. When the bishop discovered the tragedy, he visited the family and apologized. With the hurt still evident in his expression, but with tears in his eyes, the father accepted the apology, and the two embraced in a spirit of understanding” (6)</a:t>
            </a:r>
          </a:p>
        </p:txBody>
      </p:sp>
      <p:pic>
        <p:nvPicPr>
          <p:cNvPr id="1034" name="Picture 10" descr="https://s-media-cache-ak0.pinimg.com/236x/d5/32/fe/d532fe13714a5ce94c99aeb065e4a636.jpg"/>
          <p:cNvPicPr>
            <a:picLocks noChangeAspect="1" noChangeArrowheads="1"/>
          </p:cNvPicPr>
          <p:nvPr/>
        </p:nvPicPr>
        <p:blipFill>
          <a:blip r:embed="rId3" cstate="print"/>
          <a:srcRect l="44576" t="1886"/>
          <a:stretch>
            <a:fillRect/>
          </a:stretch>
        </p:blipFill>
        <p:spPr bwMode="auto">
          <a:xfrm>
            <a:off x="175097" y="214009"/>
            <a:ext cx="995464" cy="1314187"/>
          </a:xfrm>
          <a:prstGeom prst="rect">
            <a:avLst/>
          </a:prstGeom>
          <a:noFill/>
        </p:spPr>
      </p:pic>
      <p:pic>
        <p:nvPicPr>
          <p:cNvPr id="33794" name="Picture 2" descr="http://2.bp.blogspot.com/_nEDkV48SDok/SZShFkRpcMI/AAAAAAAAAY4/9m_YhyX-ip4/s400/Picture+10.png"/>
          <p:cNvPicPr>
            <a:picLocks noChangeAspect="1" noChangeArrowheads="1"/>
          </p:cNvPicPr>
          <p:nvPr/>
        </p:nvPicPr>
        <p:blipFill>
          <a:blip r:embed="rId4" cstate="print"/>
          <a:srcRect/>
          <a:stretch>
            <a:fillRect/>
          </a:stretch>
        </p:blipFill>
        <p:spPr bwMode="auto">
          <a:xfrm>
            <a:off x="1838460" y="2791027"/>
            <a:ext cx="4396970" cy="3220781"/>
          </a:xfrm>
          <a:prstGeom prst="rect">
            <a:avLst/>
          </a:prstGeom>
          <a:noFill/>
        </p:spPr>
      </p:pic>
      <p:pic>
        <p:nvPicPr>
          <p:cNvPr id="33800" name="Picture 8" descr="https://s-media-cache-ak0.pinimg.com/236x/68/58/08/6858086966fd7d637e4dcd278176563e.jpg"/>
          <p:cNvPicPr>
            <a:picLocks noChangeAspect="1" noChangeArrowheads="1"/>
          </p:cNvPicPr>
          <p:nvPr/>
        </p:nvPicPr>
        <p:blipFill>
          <a:blip r:embed="rId5" cstate="print">
            <a:grayscl/>
            <a:lum bright="30000"/>
          </a:blip>
          <a:srcRect/>
          <a:stretch>
            <a:fillRect/>
          </a:stretch>
        </p:blipFill>
        <p:spPr bwMode="auto">
          <a:xfrm>
            <a:off x="7820971" y="1524474"/>
            <a:ext cx="3015642" cy="391011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A635BE-4511-ABFB-5B8F-4F5A0D818B55}"/>
              </a:ext>
            </a:extLst>
          </p:cNvPr>
          <p:cNvPicPr>
            <a:picLocks noChangeAspect="1"/>
          </p:cNvPicPr>
          <p:nvPr/>
        </p:nvPicPr>
        <p:blipFill>
          <a:blip r:embed="rId2"/>
          <a:stretch>
            <a:fillRect/>
          </a:stretch>
        </p:blipFill>
        <p:spPr>
          <a:xfrm>
            <a:off x="-1" y="-11652"/>
            <a:ext cx="12192000" cy="6869652"/>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The Unmerciful Servant</a:t>
            </a:r>
          </a:p>
        </p:txBody>
      </p:sp>
      <p:sp>
        <p:nvSpPr>
          <p:cNvPr id="14" name="Rectangle 13"/>
          <p:cNvSpPr/>
          <p:nvPr/>
        </p:nvSpPr>
        <p:spPr>
          <a:xfrm>
            <a:off x="-1" y="6596390"/>
            <a:ext cx="2422187" cy="307777"/>
          </a:xfrm>
          <a:prstGeom prst="rect">
            <a:avLst/>
          </a:prstGeom>
        </p:spPr>
        <p:txBody>
          <a:bodyPr wrap="square">
            <a:spAutoFit/>
          </a:bodyPr>
          <a:lstStyle/>
          <a:p>
            <a:r>
              <a:rPr lang="en-US" sz="1400" dirty="0"/>
              <a:t>Matthew 18:23-27</a:t>
            </a:r>
          </a:p>
        </p:txBody>
      </p:sp>
      <p:sp>
        <p:nvSpPr>
          <p:cNvPr id="10" name="Rectangle 9"/>
          <p:cNvSpPr/>
          <p:nvPr/>
        </p:nvSpPr>
        <p:spPr>
          <a:xfrm>
            <a:off x="431260" y="610928"/>
            <a:ext cx="2856690" cy="2031325"/>
          </a:xfrm>
          <a:prstGeom prst="rect">
            <a:avLst/>
          </a:prstGeom>
        </p:spPr>
        <p:txBody>
          <a:bodyPr wrap="square">
            <a:spAutoFit/>
          </a:bodyPr>
          <a:lstStyle/>
          <a:p>
            <a:pPr algn="ctr" fontAlgn="base"/>
            <a:r>
              <a:rPr lang="en-US" dirty="0"/>
              <a:t>King and Servant</a:t>
            </a:r>
          </a:p>
          <a:p>
            <a:pPr fontAlgn="base"/>
            <a:r>
              <a:rPr lang="en-US" dirty="0"/>
              <a:t>In </a:t>
            </a:r>
            <a:r>
              <a:rPr lang="en-US" dirty="0" err="1"/>
              <a:t>Jesus’s</a:t>
            </a:r>
            <a:r>
              <a:rPr lang="en-US" dirty="0"/>
              <a:t> day “10,000 talents equaled 100,000,000 </a:t>
            </a:r>
            <a:r>
              <a:rPr lang="en-US" dirty="0" err="1"/>
              <a:t>denarii</a:t>
            </a:r>
            <a:r>
              <a:rPr lang="en-US" dirty="0"/>
              <a:t> [Roman currency]. One denarius was a typical day’s wage for a common laborer.” </a:t>
            </a:r>
          </a:p>
        </p:txBody>
      </p:sp>
      <p:sp>
        <p:nvSpPr>
          <p:cNvPr id="16" name="Rectangle 15"/>
          <p:cNvSpPr/>
          <p:nvPr/>
        </p:nvSpPr>
        <p:spPr>
          <a:xfrm>
            <a:off x="1686311" y="2543944"/>
            <a:ext cx="3440165" cy="923330"/>
          </a:xfrm>
          <a:prstGeom prst="rect">
            <a:avLst/>
          </a:prstGeom>
        </p:spPr>
        <p:txBody>
          <a:bodyPr wrap="square">
            <a:spAutoFit/>
          </a:bodyPr>
          <a:lstStyle/>
          <a:p>
            <a:r>
              <a:rPr lang="en-US" dirty="0"/>
              <a:t>It would take 300,000 years to earn 10,000 talents assuming he worked 300 days a year </a:t>
            </a:r>
          </a:p>
        </p:txBody>
      </p:sp>
      <p:pic>
        <p:nvPicPr>
          <p:cNvPr id="32770" name="Picture 2" descr="http://www.victorianweb.org/art/illustration/millais/26.jpg"/>
          <p:cNvPicPr>
            <a:picLocks noChangeAspect="1" noChangeArrowheads="1"/>
          </p:cNvPicPr>
          <p:nvPr/>
        </p:nvPicPr>
        <p:blipFill>
          <a:blip r:embed="rId3" cstate="print"/>
          <a:srcRect/>
          <a:stretch>
            <a:fillRect/>
          </a:stretch>
        </p:blipFill>
        <p:spPr bwMode="auto">
          <a:xfrm>
            <a:off x="5136205" y="1517177"/>
            <a:ext cx="2664906" cy="3488705"/>
          </a:xfrm>
          <a:prstGeom prst="rect">
            <a:avLst/>
          </a:prstGeom>
          <a:noFill/>
        </p:spPr>
      </p:pic>
      <p:sp>
        <p:nvSpPr>
          <p:cNvPr id="13" name="Rectangle 12"/>
          <p:cNvSpPr/>
          <p:nvPr/>
        </p:nvSpPr>
        <p:spPr>
          <a:xfrm>
            <a:off x="612843" y="3817813"/>
            <a:ext cx="2856690" cy="923330"/>
          </a:xfrm>
          <a:prstGeom prst="rect">
            <a:avLst/>
          </a:prstGeom>
        </p:spPr>
        <p:txBody>
          <a:bodyPr wrap="square">
            <a:spAutoFit/>
          </a:bodyPr>
          <a:lstStyle/>
          <a:p>
            <a:pPr algn="ctr" fontAlgn="base"/>
            <a:r>
              <a:rPr lang="en-US" dirty="0"/>
              <a:t>The Servant was to go into service and his family to pay the debt</a:t>
            </a:r>
          </a:p>
        </p:txBody>
      </p:sp>
      <p:sp>
        <p:nvSpPr>
          <p:cNvPr id="15" name="Rectangle 14"/>
          <p:cNvSpPr/>
          <p:nvPr/>
        </p:nvSpPr>
        <p:spPr>
          <a:xfrm>
            <a:off x="1173805" y="4806794"/>
            <a:ext cx="2856690" cy="646331"/>
          </a:xfrm>
          <a:prstGeom prst="rect">
            <a:avLst/>
          </a:prstGeom>
        </p:spPr>
        <p:txBody>
          <a:bodyPr wrap="square">
            <a:spAutoFit/>
          </a:bodyPr>
          <a:lstStyle/>
          <a:p>
            <a:pPr algn="ctr" fontAlgn="base"/>
            <a:r>
              <a:rPr lang="en-US" dirty="0"/>
              <a:t>The king was merciful and forgave his debts.</a:t>
            </a:r>
          </a:p>
        </p:txBody>
      </p:sp>
      <p:sp>
        <p:nvSpPr>
          <p:cNvPr id="17" name="Rectangle 16"/>
          <p:cNvSpPr/>
          <p:nvPr/>
        </p:nvSpPr>
        <p:spPr>
          <a:xfrm>
            <a:off x="8501975" y="1025975"/>
            <a:ext cx="2856690" cy="1200329"/>
          </a:xfrm>
          <a:prstGeom prst="rect">
            <a:avLst/>
          </a:prstGeom>
        </p:spPr>
        <p:txBody>
          <a:bodyPr wrap="square">
            <a:spAutoFit/>
          </a:bodyPr>
          <a:lstStyle/>
          <a:p>
            <a:pPr algn="ctr" fontAlgn="base"/>
            <a:r>
              <a:rPr lang="en-US" dirty="0"/>
              <a:t>Servant  and his </a:t>
            </a:r>
            <a:r>
              <a:rPr lang="en-US" dirty="0" err="1"/>
              <a:t>fellowservant</a:t>
            </a:r>
            <a:endParaRPr lang="en-US" dirty="0"/>
          </a:p>
          <a:p>
            <a:pPr algn="ctr" fontAlgn="base"/>
            <a:r>
              <a:rPr lang="en-US" dirty="0"/>
              <a:t>100 pence was about 4 months worth of work</a:t>
            </a:r>
          </a:p>
        </p:txBody>
      </p:sp>
      <p:sp>
        <p:nvSpPr>
          <p:cNvPr id="18" name="Rectangle 17"/>
          <p:cNvSpPr/>
          <p:nvPr/>
        </p:nvSpPr>
        <p:spPr>
          <a:xfrm>
            <a:off x="8445411" y="4119371"/>
            <a:ext cx="2856690" cy="923330"/>
          </a:xfrm>
          <a:prstGeom prst="rect">
            <a:avLst/>
          </a:prstGeom>
        </p:spPr>
        <p:txBody>
          <a:bodyPr wrap="square">
            <a:spAutoFit/>
          </a:bodyPr>
          <a:lstStyle/>
          <a:p>
            <a:pPr fontAlgn="base"/>
            <a:r>
              <a:rPr lang="en-US" dirty="0"/>
              <a:t>The servant cast his </a:t>
            </a:r>
            <a:r>
              <a:rPr lang="en-US" dirty="0" err="1"/>
              <a:t>fellowservant</a:t>
            </a:r>
            <a:r>
              <a:rPr lang="en-US" dirty="0"/>
              <a:t> into prison until the dept was paid</a:t>
            </a:r>
          </a:p>
        </p:txBody>
      </p:sp>
      <p:sp>
        <p:nvSpPr>
          <p:cNvPr id="19" name="Rectangle 18"/>
          <p:cNvSpPr/>
          <p:nvPr/>
        </p:nvSpPr>
        <p:spPr>
          <a:xfrm>
            <a:off x="4234414" y="5401621"/>
            <a:ext cx="5369669" cy="1200329"/>
          </a:xfrm>
          <a:prstGeom prst="rect">
            <a:avLst/>
          </a:prstGeom>
        </p:spPr>
        <p:txBody>
          <a:bodyPr wrap="square">
            <a:spAutoFit/>
          </a:bodyPr>
          <a:lstStyle/>
          <a:p>
            <a:pPr fontAlgn="base"/>
            <a:r>
              <a:rPr lang="en-US" dirty="0"/>
              <a:t>“One day, all of us will be called to account for our lives. Withholding forgiveness from others who have wronged us will prevent us from receiving the forgiveness we desperately need.” (7)</a:t>
            </a:r>
          </a:p>
        </p:txBody>
      </p:sp>
      <p:pic>
        <p:nvPicPr>
          <p:cNvPr id="32772" name="Picture 4" descr="http://cache4.asset-cache.net/gc/168718716-hands-hiding-piles-of-coins-gettyimages.jpg?v=1&amp;c=IWSAsset&amp;k=2&amp;d=DErGpN23e%2Bw5X9HXfPe%2F44WORdXc9A5b9baveT0SpMngW%2FSWMUcSWllxW2%2BIdsbi"/>
          <p:cNvPicPr>
            <a:picLocks noChangeAspect="1" noChangeArrowheads="1"/>
          </p:cNvPicPr>
          <p:nvPr/>
        </p:nvPicPr>
        <p:blipFill>
          <a:blip r:embed="rId4" cstate="print">
            <a:grayscl/>
          </a:blip>
          <a:srcRect l="10359" t="4163" r="3651" b="41992"/>
          <a:stretch>
            <a:fillRect/>
          </a:stretch>
        </p:blipFill>
        <p:spPr bwMode="auto">
          <a:xfrm>
            <a:off x="8918164" y="2421586"/>
            <a:ext cx="2137619" cy="1275386"/>
          </a:xfrm>
          <a:prstGeom prst="rect">
            <a:avLst/>
          </a:prstGeom>
          <a:noFill/>
        </p:spPr>
      </p:pic>
      <p:sp>
        <p:nvSpPr>
          <p:cNvPr id="20" name="Rectangle 19"/>
          <p:cNvSpPr/>
          <p:nvPr/>
        </p:nvSpPr>
        <p:spPr>
          <a:xfrm>
            <a:off x="3096639" y="537733"/>
            <a:ext cx="6096000" cy="923330"/>
          </a:xfrm>
          <a:prstGeom prst="rect">
            <a:avLst/>
          </a:prstGeom>
        </p:spPr>
        <p:txBody>
          <a:bodyPr>
            <a:spAutoFit/>
          </a:bodyPr>
          <a:lstStyle/>
          <a:p>
            <a:pPr algn="ctr"/>
            <a:r>
              <a:rPr lang="en-US" i="1" dirty="0"/>
              <a:t>King = Heavenly Father</a:t>
            </a:r>
          </a:p>
          <a:p>
            <a:pPr algn="ctr"/>
            <a:r>
              <a:rPr lang="en-US" i="1" dirty="0"/>
              <a:t>Servant = Us</a:t>
            </a:r>
          </a:p>
          <a:p>
            <a:pPr algn="ctr"/>
            <a:r>
              <a:rPr lang="en-US" i="1" dirty="0" err="1"/>
              <a:t>Fellowservant</a:t>
            </a:r>
            <a:r>
              <a:rPr lang="en-US" i="1" dirty="0"/>
              <a:t> = Those who have offended 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7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3" grpId="0"/>
      <p:bldP spid="15"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9AE75-69E2-0826-CEC7-228EC29F529C}"/>
              </a:ext>
            </a:extLst>
          </p:cNvPr>
          <p:cNvPicPr>
            <a:picLocks noChangeAspect="1"/>
          </p:cNvPicPr>
          <p:nvPr/>
        </p:nvPicPr>
        <p:blipFill>
          <a:blip r:embed="rId2"/>
          <a:stretch>
            <a:fillRect/>
          </a:stretch>
        </p:blipFill>
        <p:spPr>
          <a:xfrm>
            <a:off x="-1" y="-11652"/>
            <a:ext cx="12192000" cy="6869652"/>
          </a:xfrm>
          <a:prstGeom prst="rect">
            <a:avLst/>
          </a:prstGeom>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Will You Forgive Me?</a:t>
            </a:r>
          </a:p>
        </p:txBody>
      </p:sp>
      <p:sp>
        <p:nvSpPr>
          <p:cNvPr id="5" name="TextBox 4">
            <a:extLst>
              <a:ext uri="{FF2B5EF4-FFF2-40B4-BE49-F238E27FC236}">
                <a16:creationId xmlns:a16="http://schemas.microsoft.com/office/drawing/2014/main" id="{B3D7E4F4-1B06-DF3A-42E5-371C10FF197F}"/>
              </a:ext>
            </a:extLst>
          </p:cNvPr>
          <p:cNvSpPr txBox="1"/>
          <p:nvPr/>
        </p:nvSpPr>
        <p:spPr>
          <a:xfrm>
            <a:off x="2145684" y="1151454"/>
            <a:ext cx="4647002" cy="1754326"/>
          </a:xfrm>
          <a:prstGeom prst="rect">
            <a:avLst/>
          </a:prstGeom>
          <a:noFill/>
        </p:spPr>
        <p:txBody>
          <a:bodyPr wrap="square">
            <a:spAutoFit/>
          </a:bodyPr>
          <a:lstStyle/>
          <a:p>
            <a:r>
              <a:rPr lang="en-US" b="0" i="0" dirty="0">
                <a:solidFill>
                  <a:srgbClr val="000000"/>
                </a:solidFill>
                <a:effectLst/>
                <a:latin typeface="Calibri" panose="020F0502020204030204" pitchFamily="34" charset="0"/>
              </a:rPr>
              <a:t>During World War II, a woman named Corrie ten Boom suffered for months in a Nazi concentration camp in </a:t>
            </a:r>
            <a:r>
              <a:rPr lang="en-US" b="0" i="0" dirty="0" err="1">
                <a:solidFill>
                  <a:srgbClr val="000000"/>
                </a:solidFill>
                <a:effectLst/>
                <a:latin typeface="Calibri" panose="020F0502020204030204" pitchFamily="34" charset="0"/>
              </a:rPr>
              <a:t>Ravensbrück</a:t>
            </a:r>
            <a:r>
              <a:rPr lang="en-US" b="0" i="0" dirty="0">
                <a:solidFill>
                  <a:srgbClr val="000000"/>
                </a:solidFill>
                <a:effectLst/>
                <a:latin typeface="Calibri" panose="020F0502020204030204" pitchFamily="34" charset="0"/>
              </a:rPr>
              <a:t>, Germany. Her sister Betsie died there. Following the war, Corrie spoke to a group of people about the forgiveness of God.</a:t>
            </a:r>
            <a:endParaRPr lang="en-US" dirty="0"/>
          </a:p>
        </p:txBody>
      </p:sp>
      <p:pic>
        <p:nvPicPr>
          <p:cNvPr id="7" name="Picture 6">
            <a:extLst>
              <a:ext uri="{FF2B5EF4-FFF2-40B4-BE49-F238E27FC236}">
                <a16:creationId xmlns:a16="http://schemas.microsoft.com/office/drawing/2014/main" id="{38C3D11C-F6C1-654D-08DF-240F70073A88}"/>
              </a:ext>
            </a:extLst>
          </p:cNvPr>
          <p:cNvPicPr>
            <a:picLocks noChangeAspect="1"/>
          </p:cNvPicPr>
          <p:nvPr/>
        </p:nvPicPr>
        <p:blipFill>
          <a:blip r:embed="rId3"/>
          <a:stretch>
            <a:fillRect/>
          </a:stretch>
        </p:blipFill>
        <p:spPr>
          <a:xfrm>
            <a:off x="426031" y="1098873"/>
            <a:ext cx="1524132" cy="2324301"/>
          </a:xfrm>
          <a:prstGeom prst="rect">
            <a:avLst/>
          </a:prstGeom>
        </p:spPr>
      </p:pic>
      <p:sp>
        <p:nvSpPr>
          <p:cNvPr id="12" name="TextBox 11">
            <a:extLst>
              <a:ext uri="{FF2B5EF4-FFF2-40B4-BE49-F238E27FC236}">
                <a16:creationId xmlns:a16="http://schemas.microsoft.com/office/drawing/2014/main" id="{C7E349E9-708A-EA98-371F-6F122DB84544}"/>
              </a:ext>
            </a:extLst>
          </p:cNvPr>
          <p:cNvSpPr txBox="1"/>
          <p:nvPr/>
        </p:nvSpPr>
        <p:spPr>
          <a:xfrm>
            <a:off x="4755052" y="4032797"/>
            <a:ext cx="6097554" cy="2031325"/>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A man approached her. She recognized him as one of the cruelest guards in the camp. “You mentioned </a:t>
            </a:r>
            <a:r>
              <a:rPr lang="en-US" b="0" i="0" dirty="0" err="1">
                <a:solidFill>
                  <a:srgbClr val="000000"/>
                </a:solidFill>
                <a:effectLst/>
                <a:latin typeface="Calibri" panose="020F0502020204030204" pitchFamily="34" charset="0"/>
              </a:rPr>
              <a:t>Ravensbrück</a:t>
            </a:r>
            <a:r>
              <a:rPr lang="en-US" b="0" i="0" dirty="0">
                <a:solidFill>
                  <a:srgbClr val="000000"/>
                </a:solidFill>
                <a:effectLst/>
                <a:latin typeface="Calibri" panose="020F0502020204030204" pitchFamily="34" charset="0"/>
              </a:rPr>
              <a:t> in your talk,” he said. “I was a guard there. … But since that time, … I have become a Christian.” He explained that he had sought God’s forgiveness for the cruel things he had done. He extended his hand and asked, “Will you forgive me?”</a:t>
            </a:r>
          </a:p>
          <a:p>
            <a:pPr algn="l" fontAlgn="base"/>
            <a:r>
              <a:rPr lang="en-US" b="0" i="0" dirty="0">
                <a:solidFill>
                  <a:srgbClr val="000000"/>
                </a:solidFill>
                <a:effectLst/>
                <a:latin typeface="Calibri" panose="020F0502020204030204" pitchFamily="34" charset="0"/>
              </a:rPr>
              <a:t>(10)</a:t>
            </a:r>
          </a:p>
        </p:txBody>
      </p:sp>
      <p:sp>
        <p:nvSpPr>
          <p:cNvPr id="13" name="Rectangle 12">
            <a:extLst>
              <a:ext uri="{FF2B5EF4-FFF2-40B4-BE49-F238E27FC236}">
                <a16:creationId xmlns:a16="http://schemas.microsoft.com/office/drawing/2014/main" id="{DEC053A3-AA1C-2C98-0D62-63EA7128C02B}"/>
              </a:ext>
            </a:extLst>
          </p:cNvPr>
          <p:cNvSpPr/>
          <p:nvPr/>
        </p:nvSpPr>
        <p:spPr>
          <a:xfrm>
            <a:off x="-1" y="6596390"/>
            <a:ext cx="3909528" cy="307777"/>
          </a:xfrm>
          <a:prstGeom prst="rect">
            <a:avLst/>
          </a:prstGeom>
        </p:spPr>
        <p:txBody>
          <a:bodyPr wrap="square">
            <a:spAutoFit/>
          </a:bodyPr>
          <a:lstStyle/>
          <a:p>
            <a:r>
              <a:rPr lang="en-US" sz="1400" dirty="0"/>
              <a:t>Matthew 18:21-23</a:t>
            </a:r>
          </a:p>
        </p:txBody>
      </p:sp>
      <p:pic>
        <p:nvPicPr>
          <p:cNvPr id="6" name="Picture 5">
            <a:extLst>
              <a:ext uri="{FF2B5EF4-FFF2-40B4-BE49-F238E27FC236}">
                <a16:creationId xmlns:a16="http://schemas.microsoft.com/office/drawing/2014/main" id="{DD42266F-38A9-437A-EB07-3F34C5A60F22}"/>
              </a:ext>
            </a:extLst>
          </p:cNvPr>
          <p:cNvPicPr>
            <a:picLocks noChangeAspect="1"/>
          </p:cNvPicPr>
          <p:nvPr/>
        </p:nvPicPr>
        <p:blipFill rotWithShape="1">
          <a:blip r:embed="rId4"/>
          <a:srcRect l="7970"/>
          <a:stretch/>
        </p:blipFill>
        <p:spPr>
          <a:xfrm>
            <a:off x="7017833" y="954080"/>
            <a:ext cx="4425379" cy="2469094"/>
          </a:xfrm>
          <a:prstGeom prst="rect">
            <a:avLst/>
          </a:prstGeom>
        </p:spPr>
      </p:pic>
      <p:pic>
        <p:nvPicPr>
          <p:cNvPr id="10" name="Picture 9">
            <a:extLst>
              <a:ext uri="{FF2B5EF4-FFF2-40B4-BE49-F238E27FC236}">
                <a16:creationId xmlns:a16="http://schemas.microsoft.com/office/drawing/2014/main" id="{BAAA6134-CA9E-3CA4-7368-77086830E720}"/>
              </a:ext>
            </a:extLst>
          </p:cNvPr>
          <p:cNvPicPr>
            <a:picLocks noChangeAspect="1"/>
          </p:cNvPicPr>
          <p:nvPr/>
        </p:nvPicPr>
        <p:blipFill>
          <a:blip r:embed="rId5"/>
          <a:stretch>
            <a:fillRect/>
          </a:stretch>
        </p:blipFill>
        <p:spPr>
          <a:xfrm>
            <a:off x="2269629" y="3092151"/>
            <a:ext cx="2118544" cy="3261643"/>
          </a:xfrm>
          <a:prstGeom prst="rect">
            <a:avLst/>
          </a:prstGeom>
        </p:spPr>
      </p:pic>
    </p:spTree>
    <p:extLst>
      <p:ext uri="{BB962C8B-B14F-4D97-AF65-F5344CB8AC3E}">
        <p14:creationId xmlns:p14="http://schemas.microsoft.com/office/powerpoint/2010/main" val="1129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D2542-EB70-ED88-D216-E073B3C9DE5C}"/>
              </a:ext>
            </a:extLst>
          </p:cNvPr>
          <p:cNvPicPr>
            <a:picLocks noChangeAspect="1"/>
          </p:cNvPicPr>
          <p:nvPr/>
        </p:nvPicPr>
        <p:blipFill>
          <a:blip r:embed="rId2"/>
          <a:stretch>
            <a:fillRect/>
          </a:stretch>
        </p:blipFill>
        <p:spPr>
          <a:xfrm>
            <a:off x="-1" y="-11652"/>
            <a:ext cx="12192000" cy="6869652"/>
          </a:xfrm>
          <a:prstGeom prst="rect">
            <a:avLst/>
          </a:prstGeom>
        </p:spPr>
      </p:pic>
      <p:sp>
        <p:nvSpPr>
          <p:cNvPr id="3" name="TextBox 2">
            <a:extLst>
              <a:ext uri="{FF2B5EF4-FFF2-40B4-BE49-F238E27FC236}">
                <a16:creationId xmlns:a16="http://schemas.microsoft.com/office/drawing/2014/main" id="{44C77EE3-CCD0-A529-EB44-9D24568FBCC0}"/>
              </a:ext>
            </a:extLst>
          </p:cNvPr>
          <p:cNvSpPr txBox="1"/>
          <p:nvPr/>
        </p:nvSpPr>
        <p:spPr>
          <a:xfrm>
            <a:off x="156287" y="740566"/>
            <a:ext cx="7401509" cy="5632311"/>
          </a:xfrm>
          <a:prstGeom prst="rect">
            <a:avLst/>
          </a:prstGeom>
          <a:noFill/>
        </p:spPr>
        <p:txBody>
          <a:bodyPr wrap="square">
            <a:spAutoFit/>
          </a:bodyPr>
          <a:lstStyle/>
          <a:p>
            <a:pPr algn="l" fontAlgn="base"/>
            <a:r>
              <a:rPr lang="en-US" b="0" i="0" dirty="0">
                <a:solidFill>
                  <a:srgbClr val="000000"/>
                </a:solidFill>
                <a:effectLst/>
              </a:rPr>
              <a:t>“It could not have been many seconds that he stood there—hand held out—but to me it seemed hours as I wrestled with the most difficult thing I had ever had to do.</a:t>
            </a:r>
          </a:p>
          <a:p>
            <a:pPr algn="l" fontAlgn="base"/>
            <a:endParaRPr lang="en-US" b="0" i="0" dirty="0">
              <a:solidFill>
                <a:srgbClr val="000000"/>
              </a:solidFill>
              <a:effectLst/>
            </a:endParaRPr>
          </a:p>
          <a:p>
            <a:pPr algn="l" fontAlgn="base"/>
            <a:r>
              <a:rPr lang="en-US" b="0" i="0" dirty="0">
                <a:solidFill>
                  <a:srgbClr val="000000"/>
                </a:solidFill>
                <a:effectLst/>
              </a:rPr>
              <a:t>“… The message that God forgives has a … condition: that we forgive those who have injured us. …</a:t>
            </a:r>
          </a:p>
          <a:p>
            <a:pPr algn="l" fontAlgn="base"/>
            <a:endParaRPr lang="en-US" b="0" i="0" dirty="0">
              <a:solidFill>
                <a:srgbClr val="000000"/>
              </a:solidFill>
              <a:effectLst/>
            </a:endParaRPr>
          </a:p>
          <a:p>
            <a:pPr algn="l" fontAlgn="base"/>
            <a:r>
              <a:rPr lang="en-US" b="0" i="0" dirty="0">
                <a:solidFill>
                  <a:srgbClr val="000000"/>
                </a:solidFill>
                <a:effectLst/>
              </a:rPr>
              <a:t>“… ‘Help me!’ I prayed silently. ‘I can lift my hand. I can do that much. You supply the feeling.’</a:t>
            </a:r>
          </a:p>
          <a:p>
            <a:pPr algn="l" fontAlgn="base"/>
            <a:endParaRPr lang="en-US" b="0" i="0" dirty="0">
              <a:solidFill>
                <a:srgbClr val="000000"/>
              </a:solidFill>
              <a:effectLst/>
            </a:endParaRPr>
          </a:p>
          <a:p>
            <a:pPr algn="l" fontAlgn="base"/>
            <a:r>
              <a:rPr lang="en-US" b="0" i="0" dirty="0">
                <a:solidFill>
                  <a:srgbClr val="000000"/>
                </a:solidFill>
                <a:effectLst/>
              </a:rPr>
              <a:t>“… Woodenly, mechanically, I thrust my hand into the one stretched out to me. As I did, an incredible thing took place. The current started in my shoulder, raced down my arm, sprang into our joined hands. And then this healing warmth seemed to flood my whole being, bringing tears to my eyes.</a:t>
            </a:r>
          </a:p>
          <a:p>
            <a:pPr algn="l" fontAlgn="base"/>
            <a:endParaRPr lang="en-US" b="0" i="0" dirty="0">
              <a:solidFill>
                <a:srgbClr val="000000"/>
              </a:solidFill>
              <a:effectLst/>
            </a:endParaRPr>
          </a:p>
          <a:p>
            <a:pPr algn="l" fontAlgn="base"/>
            <a:r>
              <a:rPr lang="en-US" b="0" i="0" dirty="0">
                <a:solidFill>
                  <a:srgbClr val="000000"/>
                </a:solidFill>
                <a:effectLst/>
              </a:rPr>
              <a:t>“‘I forgive you, brother!’ I cried. ‘With all my heart.’</a:t>
            </a:r>
          </a:p>
          <a:p>
            <a:pPr algn="l" fontAlgn="base"/>
            <a:endParaRPr lang="en-US" b="0" i="0" dirty="0">
              <a:solidFill>
                <a:srgbClr val="000000"/>
              </a:solidFill>
              <a:effectLst/>
            </a:endParaRPr>
          </a:p>
          <a:p>
            <a:pPr algn="l" fontAlgn="base"/>
            <a:r>
              <a:rPr lang="en-US" b="0" i="0" dirty="0">
                <a:solidFill>
                  <a:srgbClr val="000000"/>
                </a:solidFill>
                <a:effectLst/>
              </a:rPr>
              <a:t>“For a long moment we grasped each other’s hands, the former guard and the former prisoner. I had never known God’s love so intensely, as I did then” </a:t>
            </a:r>
          </a:p>
          <a:p>
            <a:pPr algn="l" fontAlgn="base"/>
            <a:r>
              <a:rPr lang="en-US" b="0" i="0" dirty="0">
                <a:solidFill>
                  <a:srgbClr val="000000"/>
                </a:solidFill>
                <a:effectLst/>
              </a:rPr>
              <a:t>(10)</a:t>
            </a:r>
          </a:p>
        </p:txBody>
      </p:sp>
      <p:pic>
        <p:nvPicPr>
          <p:cNvPr id="5" name="Picture 4">
            <a:extLst>
              <a:ext uri="{FF2B5EF4-FFF2-40B4-BE49-F238E27FC236}">
                <a16:creationId xmlns:a16="http://schemas.microsoft.com/office/drawing/2014/main" id="{2E6A35F6-51B0-8FE4-CB8A-CA5BADA1ADA6}"/>
              </a:ext>
            </a:extLst>
          </p:cNvPr>
          <p:cNvPicPr>
            <a:picLocks noChangeAspect="1"/>
          </p:cNvPicPr>
          <p:nvPr/>
        </p:nvPicPr>
        <p:blipFill>
          <a:blip r:embed="rId3"/>
          <a:stretch>
            <a:fillRect/>
          </a:stretch>
        </p:blipFill>
        <p:spPr>
          <a:xfrm>
            <a:off x="8440506" y="3236215"/>
            <a:ext cx="2552921" cy="3406435"/>
          </a:xfrm>
          <a:prstGeom prst="rect">
            <a:avLst/>
          </a:prstGeom>
        </p:spPr>
      </p:pic>
      <p:pic>
        <p:nvPicPr>
          <p:cNvPr id="7" name="Picture 6">
            <a:extLst>
              <a:ext uri="{FF2B5EF4-FFF2-40B4-BE49-F238E27FC236}">
                <a16:creationId xmlns:a16="http://schemas.microsoft.com/office/drawing/2014/main" id="{9B208907-1ED9-0FF8-C51D-16C8F7FAD46D}"/>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8005666" y="477052"/>
            <a:ext cx="2916613" cy="2543813"/>
          </a:xfrm>
          <a:prstGeom prst="rect">
            <a:avLst/>
          </a:prstGeom>
        </p:spPr>
      </p:pic>
    </p:spTree>
    <p:extLst>
      <p:ext uri="{BB962C8B-B14F-4D97-AF65-F5344CB8AC3E}">
        <p14:creationId xmlns:p14="http://schemas.microsoft.com/office/powerpoint/2010/main" val="20396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D2542-EB70-ED88-D216-E073B3C9DE5C}"/>
              </a:ext>
            </a:extLst>
          </p:cNvPr>
          <p:cNvPicPr>
            <a:picLocks noChangeAspect="1"/>
          </p:cNvPicPr>
          <p:nvPr/>
        </p:nvPicPr>
        <p:blipFill>
          <a:blip r:embed="rId2"/>
          <a:stretch>
            <a:fillRect/>
          </a:stretch>
        </p:blipFill>
        <p:spPr>
          <a:xfrm>
            <a:off x="-1" y="-11652"/>
            <a:ext cx="12192000" cy="6869652"/>
          </a:xfrm>
          <a:prstGeom prst="rect">
            <a:avLst/>
          </a:prstGeom>
        </p:spPr>
      </p:pic>
      <p:sp>
        <p:nvSpPr>
          <p:cNvPr id="6" name="TextBox 5">
            <a:extLst>
              <a:ext uri="{FF2B5EF4-FFF2-40B4-BE49-F238E27FC236}">
                <a16:creationId xmlns:a16="http://schemas.microsoft.com/office/drawing/2014/main" id="{FD55C789-07DD-385D-C9D0-4A8DE45D61BC}"/>
              </a:ext>
            </a:extLst>
          </p:cNvPr>
          <p:cNvSpPr txBox="1"/>
          <p:nvPr/>
        </p:nvSpPr>
        <p:spPr>
          <a:xfrm>
            <a:off x="1519549" y="1011264"/>
            <a:ext cx="9976757" cy="400110"/>
          </a:xfrm>
          <a:prstGeom prst="rect">
            <a:avLst/>
          </a:prstGeom>
          <a:noFill/>
        </p:spPr>
        <p:txBody>
          <a:bodyPr wrap="square">
            <a:spAutoFit/>
          </a:bodyPr>
          <a:lstStyle/>
          <a:p>
            <a:pPr algn="ctr" fontAlgn="base"/>
            <a:r>
              <a:rPr lang="en-US" sz="2000" b="1" i="0" dirty="0">
                <a:solidFill>
                  <a:srgbClr val="000000"/>
                </a:solidFill>
                <a:effectLst/>
                <a:latin typeface="Calibri" panose="020F0502020204030204" pitchFamily="34" charset="0"/>
              </a:rPr>
              <a:t>Does feeling pain for what was done to me mean I have not yet forgiven someone?</a:t>
            </a:r>
          </a:p>
        </p:txBody>
      </p:sp>
      <p:sp>
        <p:nvSpPr>
          <p:cNvPr id="8" name="TextBox 7">
            <a:extLst>
              <a:ext uri="{FF2B5EF4-FFF2-40B4-BE49-F238E27FC236}">
                <a16:creationId xmlns:a16="http://schemas.microsoft.com/office/drawing/2014/main" id="{7C6EA02A-851B-5D69-2083-CBE2B7AC3F96}"/>
              </a:ext>
            </a:extLst>
          </p:cNvPr>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Feeling Pain</a:t>
            </a:r>
          </a:p>
        </p:txBody>
      </p:sp>
      <p:sp>
        <p:nvSpPr>
          <p:cNvPr id="10" name="TextBox 9">
            <a:extLst>
              <a:ext uri="{FF2B5EF4-FFF2-40B4-BE49-F238E27FC236}">
                <a16:creationId xmlns:a16="http://schemas.microsoft.com/office/drawing/2014/main" id="{68AF8D68-1EDF-B37A-737E-23FB5930273E}"/>
              </a:ext>
            </a:extLst>
          </p:cNvPr>
          <p:cNvSpPr txBox="1"/>
          <p:nvPr/>
        </p:nvSpPr>
        <p:spPr>
          <a:xfrm>
            <a:off x="778924" y="4342921"/>
            <a:ext cx="4449593" cy="2031325"/>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It is, however, important for some of you living in real anguish to note what [Jesus Christ] did </a:t>
            </a:r>
            <a:r>
              <a:rPr lang="en-US" b="0" i="1" dirty="0">
                <a:solidFill>
                  <a:srgbClr val="000000"/>
                </a:solidFill>
                <a:effectLst/>
                <a:latin typeface="Calibri" panose="020F0502020204030204" pitchFamily="34" charset="0"/>
              </a:rPr>
              <a:t>not</a:t>
            </a:r>
            <a:r>
              <a:rPr lang="en-US" b="0" i="0" dirty="0">
                <a:solidFill>
                  <a:srgbClr val="000000"/>
                </a:solidFill>
                <a:effectLst/>
                <a:latin typeface="Calibri" panose="020F0502020204030204" pitchFamily="34" charset="0"/>
              </a:rPr>
              <a:t> say. He did </a:t>
            </a:r>
            <a:r>
              <a:rPr lang="en-US" b="0" i="1" dirty="0">
                <a:solidFill>
                  <a:srgbClr val="000000"/>
                </a:solidFill>
                <a:effectLst/>
                <a:latin typeface="Calibri" panose="020F0502020204030204" pitchFamily="34" charset="0"/>
              </a:rPr>
              <a:t>not</a:t>
            </a:r>
            <a:r>
              <a:rPr lang="en-US" b="0" i="0" dirty="0">
                <a:solidFill>
                  <a:srgbClr val="000000"/>
                </a:solidFill>
                <a:effectLst/>
                <a:latin typeface="Calibri" panose="020F0502020204030204" pitchFamily="34" charset="0"/>
              </a:rPr>
              <a:t> say, “You are not allowed to feel true pain or real sorrow from the shattering experiences you have had at the hand of another.”</a:t>
            </a:r>
          </a:p>
          <a:p>
            <a:pPr algn="l" fontAlgn="base"/>
            <a:r>
              <a:rPr lang="en-US" b="0" i="0" dirty="0">
                <a:solidFill>
                  <a:srgbClr val="000000"/>
                </a:solidFill>
                <a:effectLst/>
                <a:latin typeface="Calibri" panose="020F0502020204030204" pitchFamily="34" charset="0"/>
              </a:rPr>
              <a:t>(11)</a:t>
            </a:r>
          </a:p>
        </p:txBody>
      </p:sp>
      <p:sp>
        <p:nvSpPr>
          <p:cNvPr id="12" name="TextBox 11">
            <a:extLst>
              <a:ext uri="{FF2B5EF4-FFF2-40B4-BE49-F238E27FC236}">
                <a16:creationId xmlns:a16="http://schemas.microsoft.com/office/drawing/2014/main" id="{C0BD80A2-2183-8BE1-7A83-C069B37B2E05}"/>
              </a:ext>
            </a:extLst>
          </p:cNvPr>
          <p:cNvSpPr txBox="1"/>
          <p:nvPr/>
        </p:nvSpPr>
        <p:spPr>
          <a:xfrm>
            <a:off x="7242445" y="4342921"/>
            <a:ext cx="4327513" cy="2031325"/>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I would like to make it clear that forgiveness of sins should not be confused with tolerating evil. … Although we must forgive a neighbor who injures us, we should still work constructively to prevent that injury from being repeated.</a:t>
            </a:r>
          </a:p>
          <a:p>
            <a:pPr algn="l" fontAlgn="base"/>
            <a:r>
              <a:rPr lang="en-US" b="0" i="0" dirty="0">
                <a:solidFill>
                  <a:srgbClr val="000000"/>
                </a:solidFill>
                <a:effectLst/>
                <a:latin typeface="Calibri" panose="020F0502020204030204" pitchFamily="34" charset="0"/>
              </a:rPr>
              <a:t>(12)</a:t>
            </a:r>
          </a:p>
        </p:txBody>
      </p:sp>
      <p:pic>
        <p:nvPicPr>
          <p:cNvPr id="14" name="Picture 13">
            <a:extLst>
              <a:ext uri="{FF2B5EF4-FFF2-40B4-BE49-F238E27FC236}">
                <a16:creationId xmlns:a16="http://schemas.microsoft.com/office/drawing/2014/main" id="{F4FB9AEA-4D59-8B19-989C-10AD961FE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540" y="1859282"/>
            <a:ext cx="1863436" cy="2327564"/>
          </a:xfrm>
          <a:prstGeom prst="rect">
            <a:avLst/>
          </a:prstGeom>
        </p:spPr>
      </p:pic>
      <p:pic>
        <p:nvPicPr>
          <p:cNvPr id="18" name="Picture 17">
            <a:extLst>
              <a:ext uri="{FF2B5EF4-FFF2-40B4-BE49-F238E27FC236}">
                <a16:creationId xmlns:a16="http://schemas.microsoft.com/office/drawing/2014/main" id="{7F7836C8-1E67-E35B-2CCB-97500F2EA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401" y="1859281"/>
            <a:ext cx="1750049" cy="2327565"/>
          </a:xfrm>
          <a:prstGeom prst="rect">
            <a:avLst/>
          </a:prstGeom>
        </p:spPr>
      </p:pic>
    </p:spTree>
    <p:extLst>
      <p:ext uri="{BB962C8B-B14F-4D97-AF65-F5344CB8AC3E}">
        <p14:creationId xmlns:p14="http://schemas.microsoft.com/office/powerpoint/2010/main" val="4119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cdn.imgs.steps.dragoart.com/how-to-draw-realistic-clouds-draw-clouds-step-10_1_000000082057_5.jpg"/>
          <p:cNvPicPr>
            <a:picLocks noChangeAspect="1" noChangeArrowheads="1"/>
          </p:cNvPicPr>
          <p:nvPr/>
        </p:nvPicPr>
        <p:blipFill>
          <a:blip r:embed="rId2" cstate="print"/>
          <a:srcRect l="4659" t="4902" r="6950" b="9533"/>
          <a:stretch>
            <a:fillRect/>
          </a:stretch>
        </p:blipFill>
        <p:spPr bwMode="auto">
          <a:xfrm>
            <a:off x="0" y="0"/>
            <a:ext cx="12192000" cy="6858000"/>
          </a:xfrm>
          <a:prstGeom prst="rect">
            <a:avLst/>
          </a:prstGeom>
          <a:noFill/>
        </p:spPr>
      </p:pic>
      <p:sp>
        <p:nvSpPr>
          <p:cNvPr id="10" name="Rectangle 9"/>
          <p:cNvSpPr/>
          <p:nvPr/>
        </p:nvSpPr>
        <p:spPr>
          <a:xfrm>
            <a:off x="625811" y="445558"/>
            <a:ext cx="7389299" cy="1754326"/>
          </a:xfrm>
          <a:prstGeom prst="rect">
            <a:avLst/>
          </a:prstGeom>
        </p:spPr>
        <p:txBody>
          <a:bodyPr wrap="square">
            <a:spAutoFit/>
          </a:bodyPr>
          <a:lstStyle/>
          <a:p>
            <a:pPr fontAlgn="base"/>
            <a:r>
              <a:rPr lang="en-US" sz="3600" dirty="0">
                <a:solidFill>
                  <a:schemeClr val="bg1"/>
                </a:solidFill>
                <a:latin typeface="Imprint MT Shadow" pitchFamily="82" charset="0"/>
              </a:rPr>
              <a:t>“Remember, heaven is filled with those who have this in common: They are forgiven. And they forgive”</a:t>
            </a:r>
          </a:p>
        </p:txBody>
      </p:sp>
      <p:sp>
        <p:nvSpPr>
          <p:cNvPr id="11" name="Rectangle 10"/>
          <p:cNvSpPr/>
          <p:nvPr/>
        </p:nvSpPr>
        <p:spPr>
          <a:xfrm>
            <a:off x="11502971" y="6303623"/>
            <a:ext cx="452368" cy="369332"/>
          </a:xfrm>
          <a:prstGeom prst="rect">
            <a:avLst/>
          </a:prstGeom>
        </p:spPr>
        <p:txBody>
          <a:bodyPr wrap="none">
            <a:spAutoFit/>
          </a:bodyPr>
          <a:lstStyle/>
          <a:p>
            <a:r>
              <a:rPr lang="en-US" dirty="0">
                <a:solidFill>
                  <a:schemeClr val="bg1"/>
                </a:solidFill>
                <a:latin typeface="Imprint MT Shadow" pitchFamily="82" charset="0"/>
              </a:rPr>
              <a:t>(8)</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0"/>
            <a:ext cx="12192000" cy="707886"/>
          </a:xfrm>
          <a:prstGeom prst="rect">
            <a:avLst/>
          </a:prstGeom>
          <a:noFill/>
        </p:spPr>
        <p:txBody>
          <a:bodyPr wrap="square" rtlCol="0">
            <a:spAutoFit/>
          </a:bodyPr>
          <a:lstStyle/>
          <a:p>
            <a:pPr algn="ctr"/>
            <a:r>
              <a:rPr lang="en-US" sz="4000" dirty="0">
                <a:latin typeface="Arial Rounded MT Bold" panose="020F0704030504030204" pitchFamily="34" charset="0"/>
              </a:rPr>
              <a:t>Become Like Little Children</a:t>
            </a:r>
          </a:p>
        </p:txBody>
      </p:sp>
      <p:sp>
        <p:nvSpPr>
          <p:cNvPr id="26" name="Rectangle 25"/>
          <p:cNvSpPr/>
          <p:nvPr/>
        </p:nvSpPr>
        <p:spPr>
          <a:xfrm>
            <a:off x="440987" y="1077857"/>
            <a:ext cx="3245796" cy="1477328"/>
          </a:xfrm>
          <a:prstGeom prst="rect">
            <a:avLst/>
          </a:prstGeom>
        </p:spPr>
        <p:txBody>
          <a:bodyPr wrap="square">
            <a:spAutoFit/>
          </a:bodyPr>
          <a:lstStyle/>
          <a:p>
            <a:r>
              <a:rPr lang="en-US" dirty="0"/>
              <a:t>Jesus Christ emphasized that greatness in the kingdom of heaven is achieved by being converted and humbling oneself as a little child. (1)</a:t>
            </a:r>
          </a:p>
        </p:txBody>
      </p:sp>
      <p:sp>
        <p:nvSpPr>
          <p:cNvPr id="27" name="Rectangle 26"/>
          <p:cNvSpPr/>
          <p:nvPr/>
        </p:nvSpPr>
        <p:spPr>
          <a:xfrm>
            <a:off x="6342433" y="1963074"/>
            <a:ext cx="4270443" cy="1477328"/>
          </a:xfrm>
          <a:prstGeom prst="rect">
            <a:avLst/>
          </a:prstGeom>
        </p:spPr>
        <p:txBody>
          <a:bodyPr wrap="square">
            <a:spAutoFit/>
          </a:bodyPr>
          <a:lstStyle/>
          <a:p>
            <a:r>
              <a:rPr lang="en-US" dirty="0"/>
              <a:t>“To be like a child is not to be childish. It is to be like the Savior, who prayed to His Father for strength to be able to do His will and then did it. Our natures must be changed to become as a child” (2)</a:t>
            </a:r>
          </a:p>
        </p:txBody>
      </p:sp>
      <p:pic>
        <p:nvPicPr>
          <p:cNvPr id="29" name="Picture 28" descr="Henry B. Eyring.jpg"/>
          <p:cNvPicPr>
            <a:picLocks noChangeAspect="1"/>
          </p:cNvPicPr>
          <p:nvPr/>
        </p:nvPicPr>
        <p:blipFill>
          <a:blip r:embed="rId2" cstate="print">
            <a:grayscl/>
            <a:lum bright="20000"/>
          </a:blip>
          <a:stretch>
            <a:fillRect/>
          </a:stretch>
        </p:blipFill>
        <p:spPr>
          <a:xfrm>
            <a:off x="10856067" y="206810"/>
            <a:ext cx="953765" cy="1189110"/>
          </a:xfrm>
          <a:prstGeom prst="rect">
            <a:avLst/>
          </a:prstGeom>
        </p:spPr>
      </p:pic>
      <p:pic>
        <p:nvPicPr>
          <p:cNvPr id="36868" name="Picture 4" descr="https://s-media-cache-ak0.pinimg.com/236x/1c/c5/66/1cc566d0543d3b16bc96bb6573d7120b.jpg"/>
          <p:cNvPicPr>
            <a:picLocks noChangeAspect="1" noChangeArrowheads="1"/>
          </p:cNvPicPr>
          <p:nvPr/>
        </p:nvPicPr>
        <p:blipFill>
          <a:blip r:embed="rId3" cstate="print"/>
          <a:srcRect/>
          <a:stretch>
            <a:fillRect/>
          </a:stretch>
        </p:blipFill>
        <p:spPr bwMode="auto">
          <a:xfrm>
            <a:off x="7101124" y="3734442"/>
            <a:ext cx="2247900" cy="2933701"/>
          </a:xfrm>
          <a:prstGeom prst="rect">
            <a:avLst/>
          </a:prstGeom>
          <a:noFill/>
        </p:spPr>
      </p:pic>
      <p:pic>
        <p:nvPicPr>
          <p:cNvPr id="36870" name="Picture 6" descr="https://s-media-cache-ak0.pinimg.com/236x/a1/56/2e/a1562efa26bd397507f0da4107a94541.jpg"/>
          <p:cNvPicPr>
            <a:picLocks noChangeAspect="1" noChangeArrowheads="1"/>
          </p:cNvPicPr>
          <p:nvPr/>
        </p:nvPicPr>
        <p:blipFill>
          <a:blip r:embed="rId4" cstate="print"/>
          <a:srcRect/>
          <a:stretch>
            <a:fillRect/>
          </a:stretch>
        </p:blipFill>
        <p:spPr bwMode="auto">
          <a:xfrm>
            <a:off x="2665311" y="2538109"/>
            <a:ext cx="2247900" cy="2781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fade">
                                      <p:cBhvr>
                                        <p:cTn id="10"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D6FA9-09E3-E972-4233-10C4E7E64FC9}"/>
              </a:ext>
            </a:extLst>
          </p:cNvPr>
          <p:cNvPicPr>
            <a:picLocks noChangeAspect="1"/>
          </p:cNvPicPr>
          <p:nvPr/>
        </p:nvPicPr>
        <p:blipFill>
          <a:blip r:embed="rId2"/>
          <a:stretch>
            <a:fillRect/>
          </a:stretch>
        </p:blipFill>
        <p:spPr>
          <a:xfrm>
            <a:off x="-1" y="-11652"/>
            <a:ext cx="12192000" cy="6869652"/>
          </a:xfrm>
          <a:prstGeom prst="rect">
            <a:avLst/>
          </a:prstGeom>
        </p:spPr>
      </p:pic>
      <p:sp>
        <p:nvSpPr>
          <p:cNvPr id="5" name="TextBox 4"/>
          <p:cNvSpPr txBox="1"/>
          <p:nvPr/>
        </p:nvSpPr>
        <p:spPr>
          <a:xfrm>
            <a:off x="0" y="0"/>
            <a:ext cx="12192000" cy="5632311"/>
          </a:xfrm>
          <a:prstGeom prst="rect">
            <a:avLst/>
          </a:prstGeom>
          <a:noFill/>
        </p:spPr>
        <p:txBody>
          <a:bodyPr wrap="square" rtlCol="0">
            <a:spAutoFit/>
          </a:bodyPr>
          <a:lstStyle/>
          <a:p>
            <a:r>
              <a:rPr lang="en-US" dirty="0"/>
              <a:t>Sources:</a:t>
            </a:r>
          </a:p>
          <a:p>
            <a:endParaRPr lang="en-US" b="0" i="1" u="none" strike="noStrike" dirty="0">
              <a:effectLst/>
            </a:endParaRPr>
          </a:p>
          <a:p>
            <a:pPr marL="342900" indent="-342900">
              <a:buAutoNum type="arabicPeriod"/>
            </a:pPr>
            <a:r>
              <a:rPr lang="en-US" dirty="0"/>
              <a:t>New Testament Institute Student Manual Chapter 6</a:t>
            </a:r>
            <a:endParaRPr lang="en-US" b="0" u="none" strike="noStrike" dirty="0">
              <a:effectLst/>
            </a:endParaRPr>
          </a:p>
          <a:p>
            <a:pPr marL="342900" indent="-342900">
              <a:buAutoNum type="arabicPeriod"/>
            </a:pPr>
            <a:r>
              <a:rPr lang="en-US" dirty="0"/>
              <a:t>President Henry B. Eyring (“As a Child,”</a:t>
            </a:r>
            <a:r>
              <a:rPr lang="en-US" i="1" dirty="0"/>
              <a:t> Ensign</a:t>
            </a:r>
            <a:r>
              <a:rPr lang="en-US" dirty="0"/>
              <a:t> or </a:t>
            </a:r>
            <a:r>
              <a:rPr lang="en-US" i="1" dirty="0"/>
              <a:t>Liahona,</a:t>
            </a:r>
            <a:r>
              <a:rPr lang="en-US" dirty="0"/>
              <a:t> May 2006, 15).</a:t>
            </a:r>
            <a:endParaRPr lang="en-US" b="0" u="none" strike="noStrike" dirty="0">
              <a:effectLst/>
            </a:endParaRPr>
          </a:p>
          <a:p>
            <a:pPr marL="342900" indent="-342900">
              <a:buAutoNum type="arabicPeriod"/>
            </a:pPr>
            <a:r>
              <a:rPr lang="en-US" dirty="0"/>
              <a:t>Gordon B. Hinckley (</a:t>
            </a:r>
            <a:r>
              <a:rPr lang="en-US" i="1" dirty="0"/>
              <a:t>Ensign,</a:t>
            </a:r>
            <a:r>
              <a:rPr lang="en-US" dirty="0"/>
              <a:t> November 1994, 54)</a:t>
            </a:r>
            <a:endParaRPr lang="en-US" b="0" u="none" strike="noStrike" dirty="0">
              <a:effectLst/>
            </a:endParaRPr>
          </a:p>
          <a:p>
            <a:pPr marL="342900" indent="-342900">
              <a:buAutoNum type="arabicPeriod"/>
            </a:pPr>
            <a:r>
              <a:rPr lang="en-US" dirty="0"/>
              <a:t>Lynn G. Robbins, “Until Seventy Times Seven,” </a:t>
            </a:r>
            <a:r>
              <a:rPr lang="en-US" i="1" dirty="0"/>
              <a:t>Ensign</a:t>
            </a:r>
            <a:r>
              <a:rPr lang="en-US" dirty="0"/>
              <a:t> or </a:t>
            </a:r>
            <a:r>
              <a:rPr lang="en-US" i="1" dirty="0"/>
              <a:t>Liahona</a:t>
            </a:r>
            <a:r>
              <a:rPr lang="en-US" dirty="0"/>
              <a:t>, May 2018, 23 President Spencer W. Kimball </a:t>
            </a:r>
            <a:r>
              <a:rPr lang="en-US" i="1" dirty="0"/>
              <a:t>Chapter 9: Forgiving Others with All Our Hearts</a:t>
            </a:r>
          </a:p>
          <a:p>
            <a:pPr marL="342900" indent="-342900">
              <a:buFontTx/>
              <a:buAutoNum type="arabicPeriod"/>
            </a:pPr>
            <a:r>
              <a:rPr lang="en-US" dirty="0"/>
              <a:t>President Thomas S. Monson “Hidden Wedges,”</a:t>
            </a:r>
            <a:r>
              <a:rPr lang="en-US" i="1" dirty="0"/>
              <a:t> Ensign,</a:t>
            </a:r>
            <a:r>
              <a:rPr lang="en-US" dirty="0"/>
              <a:t> May 2002, 19</a:t>
            </a:r>
            <a:endParaRPr lang="en-US" i="1" dirty="0"/>
          </a:p>
          <a:p>
            <a:pPr marL="342900" indent="-342900">
              <a:buFontTx/>
              <a:buAutoNum type="arabicPeriod"/>
            </a:pPr>
            <a:r>
              <a:rPr lang="en-US" dirty="0"/>
              <a:t>John </a:t>
            </a:r>
            <a:r>
              <a:rPr lang="en-US" dirty="0" err="1"/>
              <a:t>Bytheway</a:t>
            </a:r>
            <a:r>
              <a:rPr lang="en-US" dirty="0"/>
              <a:t> </a:t>
            </a:r>
            <a:r>
              <a:rPr lang="en-US" i="1" dirty="0"/>
              <a:t>Of Pig, Pearls, and Prodigals p. 53-55</a:t>
            </a:r>
          </a:p>
          <a:p>
            <a:pPr marL="342900" indent="-342900">
              <a:buFontTx/>
              <a:buAutoNum type="arabicPeriod"/>
            </a:pPr>
            <a:r>
              <a:rPr lang="en-US" dirty="0"/>
              <a:t>President Dieter F. Uchtdorf(“The Merciful Obtain Mercy,”</a:t>
            </a:r>
            <a:r>
              <a:rPr lang="en-US" i="1" dirty="0"/>
              <a:t> Ensign</a:t>
            </a:r>
            <a:r>
              <a:rPr lang="en-US" dirty="0"/>
              <a:t> or </a:t>
            </a:r>
            <a:r>
              <a:rPr lang="en-US" i="1" dirty="0"/>
              <a:t>Liahona,</a:t>
            </a:r>
            <a:r>
              <a:rPr lang="en-US" dirty="0"/>
              <a:t> May 2012, 77).</a:t>
            </a:r>
            <a:endParaRPr lang="en-US" i="1" dirty="0"/>
          </a:p>
          <a:p>
            <a:pPr marL="342900" indent="-342900">
              <a:buFontTx/>
              <a:buAutoNum type="arabicPeriod"/>
            </a:pPr>
            <a:r>
              <a:rPr lang="en-US" b="0" i="0" dirty="0">
                <a:solidFill>
                  <a:srgbClr val="000000"/>
                </a:solidFill>
                <a:effectLst/>
                <a:latin typeface="Calibri" panose="020F0502020204030204" pitchFamily="34" charset="0"/>
              </a:rPr>
              <a:t>Dieter F. Uchtdorf, “</a:t>
            </a:r>
            <a:r>
              <a:rPr lang="en-US" b="0" i="0" u="none" strike="noStrike" dirty="0">
                <a:solidFill>
                  <a:srgbClr val="000000"/>
                </a:solidFill>
                <a:effectLst/>
                <a:latin typeface="Calibri" panose="020F0502020204030204" pitchFamily="34" charset="0"/>
              </a:rPr>
              <a:t>He Will Place You on His Shoulders and Carry You Home</a:t>
            </a:r>
            <a:r>
              <a:rPr lang="en-US" b="0" i="0" dirty="0">
                <a:solidFill>
                  <a:srgbClr val="000000"/>
                </a:solidFill>
                <a:effectLst/>
                <a:latin typeface="Calibri" panose="020F0502020204030204" pitchFamily="34" charset="0"/>
              </a:rPr>
              <a:t>,” </a:t>
            </a:r>
            <a:r>
              <a:rPr lang="en-US" b="0" i="1" dirty="0">
                <a:solidFill>
                  <a:srgbClr val="000000"/>
                </a:solidFill>
                <a:effectLst/>
                <a:latin typeface="Calibri" panose="020F0502020204030204" pitchFamily="34" charset="0"/>
              </a:rPr>
              <a:t>Ensign</a:t>
            </a:r>
            <a:r>
              <a:rPr lang="en-US" b="0" i="0" dirty="0">
                <a:solidFill>
                  <a:srgbClr val="000000"/>
                </a:solidFill>
                <a:effectLst/>
                <a:latin typeface="Calibri" panose="020F0502020204030204" pitchFamily="34" charset="0"/>
              </a:rPr>
              <a:t> or </a:t>
            </a:r>
            <a:r>
              <a:rPr lang="en-US" b="0" i="1" dirty="0">
                <a:solidFill>
                  <a:srgbClr val="000000"/>
                </a:solidFill>
                <a:effectLst/>
                <a:latin typeface="Calibri" panose="020F0502020204030204" pitchFamily="34" charset="0"/>
              </a:rPr>
              <a:t>Liahona</a:t>
            </a:r>
            <a:r>
              <a:rPr lang="en-US" b="0" i="0" dirty="0">
                <a:solidFill>
                  <a:srgbClr val="000000"/>
                </a:solidFill>
                <a:effectLst/>
                <a:latin typeface="Calibri" panose="020F0502020204030204" pitchFamily="34" charset="0"/>
              </a:rPr>
              <a:t>, May 2016, 102; (Dieter F. Uchtdorf, “</a:t>
            </a:r>
            <a:r>
              <a:rPr lang="en-US" b="0" i="0" u="none" strike="noStrike" dirty="0">
                <a:solidFill>
                  <a:srgbClr val="000000"/>
                </a:solidFill>
                <a:effectLst/>
                <a:latin typeface="Calibri" panose="020F0502020204030204" pitchFamily="34" charset="0"/>
              </a:rPr>
              <a:t>Four Titles</a:t>
            </a:r>
            <a:r>
              <a:rPr lang="en-US" b="0" i="0" dirty="0">
                <a:solidFill>
                  <a:srgbClr val="000000"/>
                </a:solidFill>
                <a:effectLst/>
                <a:latin typeface="Calibri" panose="020F0502020204030204" pitchFamily="34" charset="0"/>
              </a:rPr>
              <a:t>,” </a:t>
            </a:r>
            <a:r>
              <a:rPr lang="en-US" b="0" i="1" dirty="0">
                <a:solidFill>
                  <a:srgbClr val="000000"/>
                </a:solidFill>
                <a:effectLst/>
                <a:latin typeface="Calibri" panose="020F0502020204030204" pitchFamily="34" charset="0"/>
              </a:rPr>
              <a:t>Ensign</a:t>
            </a:r>
            <a:r>
              <a:rPr lang="en-US" b="0" i="0" dirty="0">
                <a:solidFill>
                  <a:srgbClr val="000000"/>
                </a:solidFill>
                <a:effectLst/>
                <a:latin typeface="Calibri" panose="020F0502020204030204" pitchFamily="34" charset="0"/>
              </a:rPr>
              <a:t> or </a:t>
            </a:r>
            <a:r>
              <a:rPr lang="en-US" b="0" i="1" dirty="0">
                <a:solidFill>
                  <a:srgbClr val="000000"/>
                </a:solidFill>
                <a:effectLst/>
                <a:latin typeface="Calibri" panose="020F0502020204030204" pitchFamily="34" charset="0"/>
              </a:rPr>
              <a:t>Liahona</a:t>
            </a:r>
            <a:r>
              <a:rPr lang="en-US" b="0" i="0" dirty="0">
                <a:solidFill>
                  <a:srgbClr val="000000"/>
                </a:solidFill>
                <a:effectLst/>
                <a:latin typeface="Calibri" panose="020F0502020204030204" pitchFamily="34" charset="0"/>
              </a:rPr>
              <a:t>, May 2013, 58</a:t>
            </a:r>
          </a:p>
          <a:p>
            <a:pPr marL="342900" indent="-342900">
              <a:buFontTx/>
              <a:buAutoNum type="arabicPeriod"/>
            </a:pPr>
            <a:r>
              <a:rPr lang="en-US" b="0" i="0" dirty="0">
                <a:solidFill>
                  <a:srgbClr val="000000"/>
                </a:solidFill>
                <a:effectLst/>
                <a:latin typeface="Calibri" panose="020F0502020204030204" pitchFamily="34" charset="0"/>
              </a:rPr>
              <a:t>[Corrie ten Boom, </a:t>
            </a:r>
            <a:r>
              <a:rPr lang="en-US" b="0" i="1" dirty="0">
                <a:solidFill>
                  <a:srgbClr val="000000"/>
                </a:solidFill>
                <a:effectLst/>
                <a:latin typeface="Calibri" panose="020F0502020204030204" pitchFamily="34" charset="0"/>
              </a:rPr>
              <a:t>Tramp for the Lord</a:t>
            </a:r>
            <a:r>
              <a:rPr lang="en-US" b="0" i="0" dirty="0">
                <a:solidFill>
                  <a:srgbClr val="000000"/>
                </a:solidFill>
                <a:effectLst/>
                <a:latin typeface="Calibri" panose="020F0502020204030204" pitchFamily="34" charset="0"/>
              </a:rPr>
              <a:t> (1974), 56]. Keith B. McMullin, “</a:t>
            </a:r>
            <a:r>
              <a:rPr lang="en-US" b="0" i="0" u="none" strike="noStrike" dirty="0">
                <a:solidFill>
                  <a:srgbClr val="000000"/>
                </a:solidFill>
                <a:effectLst/>
                <a:latin typeface="Calibri" panose="020F0502020204030204" pitchFamily="34" charset="0"/>
              </a:rPr>
              <a:t>Our Path of Duty</a:t>
            </a:r>
            <a:r>
              <a:rPr lang="en-US" b="0" i="0" dirty="0">
                <a:solidFill>
                  <a:srgbClr val="000000"/>
                </a:solidFill>
                <a:effectLst/>
                <a:latin typeface="Calibri" panose="020F0502020204030204" pitchFamily="34" charset="0"/>
              </a:rPr>
              <a:t>,” </a:t>
            </a:r>
            <a:r>
              <a:rPr lang="en-US" b="0" i="1" dirty="0">
                <a:solidFill>
                  <a:srgbClr val="000000"/>
                </a:solidFill>
                <a:effectLst/>
                <a:latin typeface="Calibri" panose="020F0502020204030204" pitchFamily="34" charset="0"/>
              </a:rPr>
              <a:t>Ensign</a:t>
            </a:r>
            <a:r>
              <a:rPr lang="en-US" b="0" i="0" dirty="0">
                <a:solidFill>
                  <a:srgbClr val="000000"/>
                </a:solidFill>
                <a:effectLst/>
                <a:latin typeface="Calibri" panose="020F0502020204030204" pitchFamily="34" charset="0"/>
              </a:rPr>
              <a:t> or </a:t>
            </a:r>
            <a:r>
              <a:rPr lang="en-US" b="0" i="1" dirty="0">
                <a:solidFill>
                  <a:srgbClr val="000000"/>
                </a:solidFill>
                <a:effectLst/>
                <a:latin typeface="Calibri" panose="020F0502020204030204" pitchFamily="34" charset="0"/>
              </a:rPr>
              <a:t>Liahona</a:t>
            </a:r>
            <a:r>
              <a:rPr lang="en-US" b="0" i="0" dirty="0">
                <a:solidFill>
                  <a:srgbClr val="000000"/>
                </a:solidFill>
                <a:effectLst/>
                <a:latin typeface="Calibri" panose="020F0502020204030204" pitchFamily="34" charset="0"/>
              </a:rPr>
              <a:t>, May 2010, 13</a:t>
            </a:r>
          </a:p>
          <a:p>
            <a:pPr marL="342900" indent="-342900">
              <a:buFontTx/>
              <a:buAutoNum type="arabicPeriod"/>
            </a:pPr>
            <a:r>
              <a:rPr lang="en-US" b="0" i="0" dirty="0">
                <a:solidFill>
                  <a:srgbClr val="000000"/>
                </a:solidFill>
                <a:effectLst/>
                <a:latin typeface="Calibri" panose="020F0502020204030204" pitchFamily="34" charset="0"/>
              </a:rPr>
              <a:t>Jeffrey R. Holland, “</a:t>
            </a:r>
            <a:r>
              <a:rPr lang="en-US" b="0" i="0" u="none" strike="noStrike" dirty="0">
                <a:solidFill>
                  <a:srgbClr val="000000"/>
                </a:solidFill>
                <a:effectLst/>
                <a:latin typeface="Calibri" panose="020F0502020204030204" pitchFamily="34" charset="0"/>
              </a:rPr>
              <a:t>The Ministry of Reconciliation</a:t>
            </a:r>
            <a:r>
              <a:rPr lang="en-US" b="0" i="0" dirty="0">
                <a:solidFill>
                  <a:srgbClr val="000000"/>
                </a:solidFill>
                <a:effectLst/>
                <a:latin typeface="Calibri" panose="020F0502020204030204" pitchFamily="34" charset="0"/>
              </a:rPr>
              <a:t>,” </a:t>
            </a:r>
            <a:r>
              <a:rPr lang="en-US" b="0" i="1" dirty="0">
                <a:solidFill>
                  <a:srgbClr val="000000"/>
                </a:solidFill>
                <a:effectLst/>
                <a:latin typeface="Calibri" panose="020F0502020204030204" pitchFamily="34" charset="0"/>
              </a:rPr>
              <a:t>Ensign</a:t>
            </a:r>
            <a:r>
              <a:rPr lang="en-US" b="0" i="0" dirty="0">
                <a:solidFill>
                  <a:srgbClr val="000000"/>
                </a:solidFill>
                <a:effectLst/>
                <a:latin typeface="Calibri" panose="020F0502020204030204" pitchFamily="34" charset="0"/>
              </a:rPr>
              <a:t> or </a:t>
            </a:r>
            <a:r>
              <a:rPr lang="en-US" b="0" i="1" dirty="0">
                <a:solidFill>
                  <a:srgbClr val="000000"/>
                </a:solidFill>
                <a:effectLst/>
                <a:latin typeface="Calibri" panose="020F0502020204030204" pitchFamily="34" charset="0"/>
              </a:rPr>
              <a:t>Liahona</a:t>
            </a:r>
            <a:r>
              <a:rPr lang="en-US" b="0" i="0" dirty="0">
                <a:solidFill>
                  <a:srgbClr val="000000"/>
                </a:solidFill>
                <a:effectLst/>
                <a:latin typeface="Calibri" panose="020F0502020204030204" pitchFamily="34" charset="0"/>
              </a:rPr>
              <a:t>, Nov. 2018, 79</a:t>
            </a:r>
          </a:p>
          <a:p>
            <a:pPr marL="342900" indent="-342900">
              <a:buFontTx/>
              <a:buAutoNum type="arabicPeriod"/>
            </a:pPr>
            <a:r>
              <a:rPr lang="en-US" b="0" i="0" dirty="0">
                <a:solidFill>
                  <a:srgbClr val="000000"/>
                </a:solidFill>
                <a:effectLst/>
                <a:latin typeface="Calibri" panose="020F0502020204030204" pitchFamily="34" charset="0"/>
              </a:rPr>
              <a:t>David E. Sorensen, “</a:t>
            </a:r>
            <a:r>
              <a:rPr lang="en-US" b="0" i="0" u="none" strike="noStrike" dirty="0">
                <a:solidFill>
                  <a:srgbClr val="000000"/>
                </a:solidFill>
                <a:effectLst/>
                <a:latin typeface="Calibri" panose="020F0502020204030204" pitchFamily="34" charset="0"/>
              </a:rPr>
              <a:t>Forgiveness Will Change Bitterness to Love</a:t>
            </a:r>
            <a:r>
              <a:rPr lang="en-US" b="0" i="0" dirty="0">
                <a:solidFill>
                  <a:srgbClr val="000000"/>
                </a:solidFill>
                <a:effectLst/>
                <a:latin typeface="Calibri" panose="020F0502020204030204" pitchFamily="34" charset="0"/>
              </a:rPr>
              <a:t>,” </a:t>
            </a:r>
            <a:r>
              <a:rPr lang="en-US" b="0" i="1" dirty="0">
                <a:solidFill>
                  <a:srgbClr val="000000"/>
                </a:solidFill>
                <a:effectLst/>
                <a:latin typeface="Calibri" panose="020F0502020204030204" pitchFamily="34" charset="0"/>
              </a:rPr>
              <a:t>Ensign</a:t>
            </a:r>
            <a:r>
              <a:rPr lang="en-US" b="0" i="0" dirty="0">
                <a:solidFill>
                  <a:srgbClr val="000000"/>
                </a:solidFill>
                <a:effectLst/>
                <a:latin typeface="Calibri" panose="020F0502020204030204" pitchFamily="34" charset="0"/>
              </a:rPr>
              <a:t> or </a:t>
            </a:r>
            <a:r>
              <a:rPr lang="en-US" b="0" i="1" dirty="0">
                <a:solidFill>
                  <a:srgbClr val="000000"/>
                </a:solidFill>
                <a:effectLst/>
                <a:latin typeface="Calibri" panose="020F0502020204030204" pitchFamily="34" charset="0"/>
              </a:rPr>
              <a:t>Liahona</a:t>
            </a:r>
            <a:r>
              <a:rPr lang="en-US" b="0" i="0" dirty="0">
                <a:solidFill>
                  <a:srgbClr val="000000"/>
                </a:solidFill>
                <a:effectLst/>
                <a:latin typeface="Calibri" panose="020F0502020204030204" pitchFamily="34" charset="0"/>
              </a:rPr>
              <a:t>, May 2003, 12</a:t>
            </a:r>
            <a:endParaRPr lang="en-US" i="1" dirty="0"/>
          </a:p>
          <a:p>
            <a:pPr marL="342900" indent="-342900">
              <a:buAutoNum type="arabicPeriod"/>
            </a:pPr>
            <a:endParaRPr lang="en-US" b="0" u="none" strike="noStrike" dirty="0">
              <a:effectLst/>
            </a:endParaRPr>
          </a:p>
          <a:p>
            <a:endParaRPr lang="en-US" i="1" dirty="0"/>
          </a:p>
          <a:p>
            <a:pPr marL="342900" indent="-342900">
              <a:buFontTx/>
              <a:buAutoNum type="arabicPeriod"/>
            </a:pPr>
            <a:endParaRPr lang="en-US" dirty="0"/>
          </a:p>
          <a:p>
            <a:pPr marL="342900" indent="-342900">
              <a:buAutoNum type="arabicPeriod"/>
            </a:pPr>
            <a:endParaRPr lang="en-US" dirty="0"/>
          </a:p>
          <a:p>
            <a:endParaRPr lang="en-US" i="1" dirty="0"/>
          </a:p>
        </p:txBody>
      </p:sp>
      <p:sp>
        <p:nvSpPr>
          <p:cNvPr id="4" name="Footer Placeholder 14">
            <a:extLst>
              <a:ext uri="{FF2B5EF4-FFF2-40B4-BE49-F238E27FC236}">
                <a16:creationId xmlns:a16="http://schemas.microsoft.com/office/drawing/2014/main" id="{01BEBE86-38F3-4E37-A014-77F43D87A3C0}"/>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994187" cy="1938992"/>
          </a:xfrm>
          <a:prstGeom prst="rect">
            <a:avLst/>
          </a:prstGeom>
          <a:ln>
            <a:solidFill>
              <a:schemeClr val="tx1"/>
            </a:solidFill>
          </a:ln>
        </p:spPr>
        <p:txBody>
          <a:bodyPr wrap="square">
            <a:spAutoFit/>
          </a:bodyPr>
          <a:lstStyle/>
          <a:p>
            <a:pPr fontAlgn="base"/>
            <a:r>
              <a:rPr lang="en-US" sz="1200" b="1" dirty="0"/>
              <a:t>Little Children  Matthew 18:6</a:t>
            </a:r>
          </a:p>
          <a:p>
            <a:pPr fontAlgn="base"/>
            <a:r>
              <a:rPr lang="en-US" sz="1200" dirty="0"/>
              <a:t>"The innocence with which children come into the world is one of the awesome responsibilities of all who, in any way, influence their lives. And to see such unstained innocence neglected or abused, or exposed to evil or unwholesome influence, or warped by bad example, or by false teaching-or by failure to teach-is a sobering concern.</a:t>
            </a:r>
          </a:p>
          <a:p>
            <a:pPr fontAlgn="base"/>
            <a:r>
              <a:rPr lang="en-US" sz="1200" dirty="0"/>
              <a:t>"There are many who have responsibility for teaching children: parents, teachers, friends, anyone who in any way enters their lives, including the makers and promoters of products, of policies; creators of entertainment, and the whole community, publicly and privately. And children in their innocence have a right to be protected from exploitation and from evil influence." Richard l. Evans (</a:t>
            </a:r>
            <a:r>
              <a:rPr lang="en-US" sz="1200" i="1" dirty="0"/>
              <a:t>Conference Report, April 1969</a:t>
            </a:r>
            <a:r>
              <a:rPr lang="en-US" sz="1200" dirty="0"/>
              <a:t>, Afternoon Meeting 73-74.)</a:t>
            </a:r>
          </a:p>
        </p:txBody>
      </p:sp>
      <p:sp>
        <p:nvSpPr>
          <p:cNvPr id="3" name="Rectangle 2"/>
          <p:cNvSpPr/>
          <p:nvPr/>
        </p:nvSpPr>
        <p:spPr>
          <a:xfrm>
            <a:off x="-1" y="1928467"/>
            <a:ext cx="6994187" cy="4339650"/>
          </a:xfrm>
          <a:prstGeom prst="rect">
            <a:avLst/>
          </a:prstGeom>
          <a:ln>
            <a:solidFill>
              <a:schemeClr val="tx1"/>
            </a:solidFill>
          </a:ln>
        </p:spPr>
        <p:txBody>
          <a:bodyPr wrap="square">
            <a:spAutoFit/>
          </a:bodyPr>
          <a:lstStyle/>
          <a:p>
            <a:pPr fontAlgn="base"/>
            <a:r>
              <a:rPr lang="en-US" sz="1200" b="1" dirty="0"/>
              <a:t>Innocent Children  Matthew 18:11  Infant Baptism</a:t>
            </a:r>
          </a:p>
          <a:p>
            <a:pPr fontAlgn="base"/>
            <a:r>
              <a:rPr lang="en-US" sz="1200" dirty="0"/>
              <a:t>"The question of the innocence of children was also a matter that arose in discussions between the Christians and the Jews in the meridian of time. Paul emphasized that the law of circumcision and 'the tradition [should] be done away, which </a:t>
            </a:r>
            <a:r>
              <a:rPr lang="en-US" sz="1200" dirty="0" err="1"/>
              <a:t>saith</a:t>
            </a:r>
            <a:r>
              <a:rPr lang="en-US" sz="1200" dirty="0"/>
              <a:t> that little children are unholy; for it was had among the Jews' (D&amp;C 74:6). Joseph Smith's translation of the Bible is a witness that Jesus had taught concerning the innocent status of children. 'Take heed that ye despise not one of these little ones,' the Master said, 'for I say unto you, That in heaven their angels [spirits] do always behold the face of my Father which is in heaven. For the Son of man is come to save that which was lost and to call sinners to repentance; but </a:t>
            </a:r>
            <a:r>
              <a:rPr lang="en-US" sz="1200" i="1" dirty="0"/>
              <a:t>these little ones have no need of repentance, and I will save them</a:t>
            </a:r>
            <a:r>
              <a:rPr lang="en-US" sz="1200" dirty="0"/>
              <a:t>' (JST Matthew 18:10-11; italics added; compare JST Matt. 19:13)."</a:t>
            </a:r>
          </a:p>
          <a:p>
            <a:pPr fontAlgn="base"/>
            <a:r>
              <a:rPr lang="en-US" sz="1200" dirty="0"/>
              <a:t>"During the period of the Great Apostasy (after the first century of the Christian era) the doctrine of infant baptism again reared its ugly head. </a:t>
            </a:r>
          </a:p>
          <a:p>
            <a:pPr fontAlgn="base"/>
            <a:endParaRPr lang="en-US" sz="1200" b="1" dirty="0"/>
          </a:p>
          <a:p>
            <a:pPr fontAlgn="base"/>
            <a:r>
              <a:rPr lang="en-US" sz="1200" b="1" dirty="0"/>
              <a:t>Elder James E. Talmage </a:t>
            </a:r>
            <a:r>
              <a:rPr lang="en-US" sz="1200" dirty="0"/>
              <a:t>has written, 'There is no authentic record of infant baptism having been practiced during the first two centuries after Christ, and the custom probably did not become general before the fifth century; from the time last named until the Reformation, however, it was accepted by the dominant church organization.' Elsewhere Elder Talmage observed: 'Not only was the form of the baptismal rite radically changed [during the time of the Apostasy], but the application of the ordinance was perverted. The practice of administering baptism to infants was recognized as orthodox in the third century and was doubtless of earlier origin. In a prolonged disputation as to whether it was safe to postpone the baptism of infants until the eighth day after birth-in deference to the Jewish custom of performing circumcision on that day-it was generally decided that such delay would be dangerous, as jeopardizing the future well-being of the child should it die before attaining the age of eight days, and that baptism ought to be administered as soon after birth as possible.'"(Robert L. Millet, </a:t>
            </a:r>
            <a:r>
              <a:rPr lang="en-US" sz="1200" i="1" dirty="0"/>
              <a:t>The Power of the Word: Saving Doctrines from the Book of Mormon</a:t>
            </a:r>
            <a:r>
              <a:rPr lang="en-US" sz="1200" dirty="0"/>
              <a:t>, 252.)</a:t>
            </a:r>
          </a:p>
        </p:txBody>
      </p:sp>
      <p:sp>
        <p:nvSpPr>
          <p:cNvPr id="4" name="Rectangle 3"/>
          <p:cNvSpPr/>
          <p:nvPr/>
        </p:nvSpPr>
        <p:spPr>
          <a:xfrm>
            <a:off x="6984460" y="0"/>
            <a:ext cx="5207540" cy="1938992"/>
          </a:xfrm>
          <a:prstGeom prst="rect">
            <a:avLst/>
          </a:prstGeom>
          <a:ln>
            <a:solidFill>
              <a:schemeClr val="tx1"/>
            </a:solidFill>
          </a:ln>
        </p:spPr>
        <p:txBody>
          <a:bodyPr wrap="square">
            <a:spAutoFit/>
          </a:bodyPr>
          <a:lstStyle/>
          <a:p>
            <a:pPr fontAlgn="base"/>
            <a:r>
              <a:rPr lang="en-US" sz="1200" b="1" dirty="0"/>
              <a:t>Forgiveness Matthew 18:16-17</a:t>
            </a:r>
          </a:p>
          <a:p>
            <a:pPr fontAlgn="base"/>
            <a:r>
              <a:rPr lang="en-US" sz="1200" dirty="0" err="1"/>
              <a:t>Rabbinism</a:t>
            </a:r>
            <a:r>
              <a:rPr lang="en-US" sz="1200" dirty="0"/>
              <a:t> called upon the offender to initiate a course of reconciliation with his brother and specified that forgiveness should not be extended more than three times to any offender. His soul as yet not afire with the Holy Spirit, Peter asked a question that, as he must have then supposed, assumed a far more liberal rule than that imposed by the Rabbis. ‘Lord, how oft shall my brother sin against me, and I forgive him? till seven times?’ Jesus answered: ‘I say not unto thee, Until seven times: but, Until seventy times seven,’ meaning there is no limit to the number of times men should forgive their brethren” Elder Bruce r. McConkie (</a:t>
            </a:r>
            <a:r>
              <a:rPr lang="en-US" sz="1200" i="1" dirty="0"/>
              <a:t>The Mortal Messiah: From Bethlehem to Calvary,</a:t>
            </a:r>
            <a:r>
              <a:rPr lang="en-US" sz="1200" dirty="0"/>
              <a:t> 4 vols. [1979–81], 3:91).</a:t>
            </a:r>
          </a:p>
        </p:txBody>
      </p:sp>
      <p:sp>
        <p:nvSpPr>
          <p:cNvPr id="5" name="Rectangle 4"/>
          <p:cNvSpPr/>
          <p:nvPr/>
        </p:nvSpPr>
        <p:spPr>
          <a:xfrm>
            <a:off x="6984460" y="1942289"/>
            <a:ext cx="5207540" cy="2308324"/>
          </a:xfrm>
          <a:prstGeom prst="rect">
            <a:avLst/>
          </a:prstGeom>
          <a:ln>
            <a:solidFill>
              <a:schemeClr val="tx1"/>
            </a:solidFill>
          </a:ln>
        </p:spPr>
        <p:txBody>
          <a:bodyPr wrap="square">
            <a:spAutoFit/>
          </a:bodyPr>
          <a:lstStyle/>
          <a:p>
            <a:pPr fontAlgn="base"/>
            <a:r>
              <a:rPr lang="en-US" sz="1200" b="1" dirty="0"/>
              <a:t>Forgiveness Matthew 18:16-17</a:t>
            </a:r>
          </a:p>
          <a:p>
            <a:pPr fontAlgn="base"/>
            <a:r>
              <a:rPr lang="en-US" sz="1200" dirty="0"/>
              <a:t>A variation of this theme is being taught here by the Savior. If you have tried to privately resolve a conflict and have been rejected, the case should be brought before witnesses and then the elders of the Church for resolution (see DC 42:88-89). This gives the individual three chances to reconcile differences. If the person is unrepentant, the Lord does not expect us to forgive him-he may be considered as a 'heathen man and a publican.' While not meant to detract from the importance of forgiveness, this doctrine is reassuring to those who have been repeatedly violated. The Lord does not expect us to be forever trampled upon. His saints are not to be the doormats of the world. The Lord taught us that we should turn the other cheek (Matt 5:39), but he didn't give us 490 cheeks to turn.</a:t>
            </a:r>
          </a:p>
          <a:p>
            <a:pPr fontAlgn="base"/>
            <a:r>
              <a:rPr lang="en-US" sz="1200" dirty="0"/>
              <a:t>Gospeldoctrine.com</a:t>
            </a:r>
          </a:p>
        </p:txBody>
      </p:sp>
      <p:sp>
        <p:nvSpPr>
          <p:cNvPr id="6" name="Rectangle 5"/>
          <p:cNvSpPr/>
          <p:nvPr/>
        </p:nvSpPr>
        <p:spPr>
          <a:xfrm>
            <a:off x="6984460" y="4254230"/>
            <a:ext cx="5207540" cy="2462213"/>
          </a:xfrm>
          <a:prstGeom prst="rect">
            <a:avLst/>
          </a:prstGeom>
          <a:ln>
            <a:solidFill>
              <a:schemeClr val="tx1"/>
            </a:solidFill>
          </a:ln>
        </p:spPr>
        <p:txBody>
          <a:bodyPr wrap="square">
            <a:spAutoFit/>
          </a:bodyPr>
          <a:lstStyle/>
          <a:p>
            <a:pPr fontAlgn="base"/>
            <a:r>
              <a:rPr lang="en-US" sz="1100" dirty="0"/>
              <a:t>“We need to recognize and acknowledge angry feelings. It will take humility to do this, but if we will get on our knees and ask Heavenly Father for a feeling of forgiveness, He will help us. The Lord requires us ‘to forgive all men’ [D&amp;C 64:10] for our own good because ‘hatred retards spiritual growth’ [Orson F. Whitney, </a:t>
            </a:r>
            <a:r>
              <a:rPr lang="en-US" sz="1100" i="1" dirty="0"/>
              <a:t>Gospel Themes</a:t>
            </a:r>
            <a:r>
              <a:rPr lang="en-US" sz="1100" dirty="0"/>
              <a:t>(1914), 144]. Only as we rid ourselves of hatred and bitterness can the Lord put comfort into our hearts. …</a:t>
            </a:r>
          </a:p>
          <a:p>
            <a:pPr fontAlgn="base"/>
            <a:r>
              <a:rPr lang="en-US" sz="1100" dirty="0"/>
              <a:t>“… When tragedy strikes, we should not respond by seeking personal revenge but rather let justice take its course and then let go. It is not easy to let go and empty our hearts of festering resentment. The Savior has offered to all of us a precious peace through His Atonement, but this can come only as we are willing to cast out negative feelings of anger, spite, or revenge. For all of us who forgive ‘those who trespass against us’ [Joseph Smith Translation, Matthew 6:13], even those who have committed serious crimes, the Atonement brings a measure of peace and comfort” (</a:t>
            </a:r>
            <a:r>
              <a:rPr lang="en-US" sz="1100" b="1" dirty="0"/>
              <a:t>James E. Faust, “The Healing Power of Forgiveness,”</a:t>
            </a:r>
            <a:r>
              <a:rPr lang="en-US" sz="1100" b="1" i="1" dirty="0"/>
              <a:t> Ensign</a:t>
            </a:r>
            <a:r>
              <a:rPr lang="en-US" sz="1100" b="1" dirty="0"/>
              <a:t> or </a:t>
            </a:r>
            <a:r>
              <a:rPr lang="en-US" sz="1100" b="1" i="1" dirty="0"/>
              <a:t>Liahona,</a:t>
            </a:r>
            <a:r>
              <a:rPr lang="en-US" sz="1100" b="1" dirty="0"/>
              <a:t> May 2007, 69).</a:t>
            </a:r>
          </a:p>
        </p:txBody>
      </p:sp>
    </p:spTree>
    <p:extLst>
      <p:ext uri="{BB962C8B-B14F-4D97-AF65-F5344CB8AC3E}">
        <p14:creationId xmlns:p14="http://schemas.microsoft.com/office/powerpoint/2010/main" val="2012781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EA08F-C621-4DDC-A525-D7C9FC302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ook Antiqua" pitchFamily="18" charset="0"/>
              </a:rPr>
              <a:t>Parable of the Good Samaritan</a:t>
            </a:r>
          </a:p>
          <a:p>
            <a:pPr algn="ctr"/>
            <a:r>
              <a:rPr lang="en-US" sz="6000" dirty="0">
                <a:solidFill>
                  <a:schemeClr val="bg1"/>
                </a:solidFill>
                <a:latin typeface="Book Antiqua" pitchFamily="18" charset="0"/>
              </a:rPr>
              <a:t>Luke 10:1-37</a:t>
            </a:r>
          </a:p>
        </p:txBody>
      </p:sp>
      <p:sp>
        <p:nvSpPr>
          <p:cNvPr id="7" name="Rectangle 6"/>
          <p:cNvSpPr/>
          <p:nvPr/>
        </p:nvSpPr>
        <p:spPr>
          <a:xfrm>
            <a:off x="3456790" y="3053396"/>
            <a:ext cx="6096000" cy="923330"/>
          </a:xfrm>
          <a:prstGeom prst="rect">
            <a:avLst/>
          </a:prstGeom>
        </p:spPr>
        <p:txBody>
          <a:bodyPr>
            <a:spAutoFit/>
          </a:bodyPr>
          <a:lstStyle/>
          <a:p>
            <a:r>
              <a:rPr lang="en-US" i="1" dirty="0">
                <a:solidFill>
                  <a:schemeClr val="bg1"/>
                </a:solidFill>
              </a:rPr>
              <a:t>Thou </a:t>
            </a:r>
            <a:r>
              <a:rPr lang="en-US" i="1" dirty="0" err="1">
                <a:solidFill>
                  <a:schemeClr val="bg1"/>
                </a:solidFill>
              </a:rPr>
              <a:t>shalt</a:t>
            </a:r>
            <a:r>
              <a:rPr lang="en-US" i="1" dirty="0">
                <a:solidFill>
                  <a:schemeClr val="bg1"/>
                </a:solidFill>
              </a:rPr>
              <a:t> love the Lord thy God with all thy heart, and with all thy soul, and with all thy strength, and with all thy mind; and thy </a:t>
            </a:r>
            <a:r>
              <a:rPr lang="en-US" i="1" dirty="0" err="1">
                <a:solidFill>
                  <a:schemeClr val="bg1"/>
                </a:solidFill>
              </a:rPr>
              <a:t>neighbour</a:t>
            </a:r>
            <a:r>
              <a:rPr lang="en-US" i="1" dirty="0">
                <a:solidFill>
                  <a:schemeClr val="bg1"/>
                </a:solidFill>
              </a:rPr>
              <a:t> as thyself. Luke 10:27</a:t>
            </a:r>
          </a:p>
        </p:txBody>
      </p:sp>
      <p:grpSp>
        <p:nvGrpSpPr>
          <p:cNvPr id="8" name="Group 7"/>
          <p:cNvGrpSpPr/>
          <p:nvPr/>
        </p:nvGrpSpPr>
        <p:grpSpPr>
          <a:xfrm>
            <a:off x="3211158" y="4931754"/>
            <a:ext cx="5112990" cy="1558161"/>
            <a:chOff x="609600" y="1295400"/>
            <a:chExt cx="7170390" cy="2185144"/>
          </a:xfrm>
        </p:grpSpPr>
        <p:sp>
          <p:nvSpPr>
            <p:cNvPr id="9" name="Freeform 8"/>
            <p:cNvSpPr/>
            <p:nvPr/>
          </p:nvSpPr>
          <p:spPr>
            <a:xfrm>
              <a:off x="5562600" y="2362200"/>
              <a:ext cx="2103724" cy="842015"/>
            </a:xfrm>
            <a:custGeom>
              <a:avLst/>
              <a:gdLst>
                <a:gd name="connsiteX0" fmla="*/ 781344 w 2103724"/>
                <a:gd name="connsiteY0" fmla="*/ 92507 h 842015"/>
                <a:gd name="connsiteX1" fmla="*/ 781344 w 2103724"/>
                <a:gd name="connsiteY1" fmla="*/ 92507 h 842015"/>
                <a:gd name="connsiteX2" fmla="*/ 421580 w 2103724"/>
                <a:gd name="connsiteY2" fmla="*/ 122487 h 842015"/>
                <a:gd name="connsiteX3" fmla="*/ 256688 w 2103724"/>
                <a:gd name="connsiteY3" fmla="*/ 167458 h 842015"/>
                <a:gd name="connsiteX4" fmla="*/ 151757 w 2103724"/>
                <a:gd name="connsiteY4" fmla="*/ 197438 h 842015"/>
                <a:gd name="connsiteX5" fmla="*/ 31836 w 2103724"/>
                <a:gd name="connsiteY5" fmla="*/ 302369 h 842015"/>
                <a:gd name="connsiteX6" fmla="*/ 1856 w 2103724"/>
                <a:gd name="connsiteY6" fmla="*/ 392310 h 842015"/>
                <a:gd name="connsiteX7" fmla="*/ 16846 w 2103724"/>
                <a:gd name="connsiteY7" fmla="*/ 647143 h 842015"/>
                <a:gd name="connsiteX8" fmla="*/ 31836 w 2103724"/>
                <a:gd name="connsiteY8" fmla="*/ 692113 h 842015"/>
                <a:gd name="connsiteX9" fmla="*/ 76806 w 2103724"/>
                <a:gd name="connsiteY9" fmla="*/ 722094 h 842015"/>
                <a:gd name="connsiteX10" fmla="*/ 181737 w 2103724"/>
                <a:gd name="connsiteY10" fmla="*/ 767064 h 842015"/>
                <a:gd name="connsiteX11" fmla="*/ 256688 w 2103724"/>
                <a:gd name="connsiteY11" fmla="*/ 797045 h 842015"/>
                <a:gd name="connsiteX12" fmla="*/ 406590 w 2103724"/>
                <a:gd name="connsiteY12" fmla="*/ 842015 h 842015"/>
                <a:gd name="connsiteX13" fmla="*/ 721383 w 2103724"/>
                <a:gd name="connsiteY13" fmla="*/ 827025 h 842015"/>
                <a:gd name="connsiteX14" fmla="*/ 796334 w 2103724"/>
                <a:gd name="connsiteY14" fmla="*/ 812035 h 842015"/>
                <a:gd name="connsiteX15" fmla="*/ 1186078 w 2103724"/>
                <a:gd name="connsiteY15" fmla="*/ 767064 h 842015"/>
                <a:gd name="connsiteX16" fmla="*/ 1365960 w 2103724"/>
                <a:gd name="connsiteY16" fmla="*/ 797045 h 842015"/>
                <a:gd name="connsiteX17" fmla="*/ 1950577 w 2103724"/>
                <a:gd name="connsiteY17" fmla="*/ 752074 h 842015"/>
                <a:gd name="connsiteX18" fmla="*/ 1995547 w 2103724"/>
                <a:gd name="connsiteY18" fmla="*/ 737084 h 842015"/>
                <a:gd name="connsiteX19" fmla="*/ 1995547 w 2103724"/>
                <a:gd name="connsiteY19" fmla="*/ 392310 h 842015"/>
                <a:gd name="connsiteX20" fmla="*/ 1920596 w 2103724"/>
                <a:gd name="connsiteY20" fmla="*/ 212428 h 842015"/>
                <a:gd name="connsiteX21" fmla="*/ 1875626 w 2103724"/>
                <a:gd name="connsiteY21" fmla="*/ 167458 h 842015"/>
                <a:gd name="connsiteX22" fmla="*/ 1845646 w 2103724"/>
                <a:gd name="connsiteY22" fmla="*/ 122487 h 842015"/>
                <a:gd name="connsiteX23" fmla="*/ 1770695 w 2103724"/>
                <a:gd name="connsiteY23" fmla="*/ 77517 h 842015"/>
                <a:gd name="connsiteX24" fmla="*/ 1725724 w 2103724"/>
                <a:gd name="connsiteY24" fmla="*/ 47536 h 842015"/>
                <a:gd name="connsiteX25" fmla="*/ 1605803 w 2103724"/>
                <a:gd name="connsiteY25" fmla="*/ 17556 h 842015"/>
                <a:gd name="connsiteX26" fmla="*/ 1051167 w 2103724"/>
                <a:gd name="connsiteY26" fmla="*/ 47536 h 842015"/>
                <a:gd name="connsiteX27" fmla="*/ 871285 w 2103724"/>
                <a:gd name="connsiteY27" fmla="*/ 77517 h 842015"/>
                <a:gd name="connsiteX28" fmla="*/ 811324 w 2103724"/>
                <a:gd name="connsiteY28" fmla="*/ 92507 h 842015"/>
                <a:gd name="connsiteX29" fmla="*/ 631442 w 2103724"/>
                <a:gd name="connsiteY29" fmla="*/ 107497 h 842015"/>
                <a:gd name="connsiteX30" fmla="*/ 631442 w 2103724"/>
                <a:gd name="connsiteY30" fmla="*/ 107497 h 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3724" h="842015">
                  <a:moveTo>
                    <a:pt x="781344" y="92507"/>
                  </a:moveTo>
                  <a:lnTo>
                    <a:pt x="781344" y="92507"/>
                  </a:lnTo>
                  <a:cubicBezTo>
                    <a:pt x="686601" y="99274"/>
                    <a:pt x="522973" y="108968"/>
                    <a:pt x="421580" y="122487"/>
                  </a:cubicBezTo>
                  <a:cubicBezTo>
                    <a:pt x="310457" y="137303"/>
                    <a:pt x="377230" y="137323"/>
                    <a:pt x="256688" y="167458"/>
                  </a:cubicBezTo>
                  <a:cubicBezTo>
                    <a:pt x="181399" y="186280"/>
                    <a:pt x="216273" y="175933"/>
                    <a:pt x="151757" y="197438"/>
                  </a:cubicBezTo>
                  <a:cubicBezTo>
                    <a:pt x="46826" y="267392"/>
                    <a:pt x="81803" y="227419"/>
                    <a:pt x="31836" y="302369"/>
                  </a:cubicBezTo>
                  <a:cubicBezTo>
                    <a:pt x="21843" y="332349"/>
                    <a:pt x="0" y="360763"/>
                    <a:pt x="1856" y="392310"/>
                  </a:cubicBezTo>
                  <a:cubicBezTo>
                    <a:pt x="6853" y="477254"/>
                    <a:pt x="8379" y="562474"/>
                    <a:pt x="16846" y="647143"/>
                  </a:cubicBezTo>
                  <a:cubicBezTo>
                    <a:pt x="18418" y="662865"/>
                    <a:pt x="21965" y="679775"/>
                    <a:pt x="31836" y="692113"/>
                  </a:cubicBezTo>
                  <a:cubicBezTo>
                    <a:pt x="43090" y="706181"/>
                    <a:pt x="61164" y="713156"/>
                    <a:pt x="76806" y="722094"/>
                  </a:cubicBezTo>
                  <a:cubicBezTo>
                    <a:pt x="143804" y="760379"/>
                    <a:pt x="120585" y="744132"/>
                    <a:pt x="181737" y="767064"/>
                  </a:cubicBezTo>
                  <a:cubicBezTo>
                    <a:pt x="206932" y="776512"/>
                    <a:pt x="231493" y="787597"/>
                    <a:pt x="256688" y="797045"/>
                  </a:cubicBezTo>
                  <a:cubicBezTo>
                    <a:pt x="299071" y="812939"/>
                    <a:pt x="371870" y="832095"/>
                    <a:pt x="406590" y="842015"/>
                  </a:cubicBezTo>
                  <a:cubicBezTo>
                    <a:pt x="511521" y="837018"/>
                    <a:pt x="616643" y="835082"/>
                    <a:pt x="721383" y="827025"/>
                  </a:cubicBezTo>
                  <a:cubicBezTo>
                    <a:pt x="746786" y="825071"/>
                    <a:pt x="771065" y="815296"/>
                    <a:pt x="796334" y="812035"/>
                  </a:cubicBezTo>
                  <a:cubicBezTo>
                    <a:pt x="926035" y="795299"/>
                    <a:pt x="1186078" y="767064"/>
                    <a:pt x="1186078" y="767064"/>
                  </a:cubicBezTo>
                  <a:cubicBezTo>
                    <a:pt x="1246039" y="777058"/>
                    <a:pt x="1305204" y="795085"/>
                    <a:pt x="1365960" y="797045"/>
                  </a:cubicBezTo>
                  <a:cubicBezTo>
                    <a:pt x="1503877" y="801494"/>
                    <a:pt x="1817312" y="765400"/>
                    <a:pt x="1950577" y="752074"/>
                  </a:cubicBezTo>
                  <a:cubicBezTo>
                    <a:pt x="1965567" y="747077"/>
                    <a:pt x="1981998" y="745213"/>
                    <a:pt x="1995547" y="737084"/>
                  </a:cubicBezTo>
                  <a:cubicBezTo>
                    <a:pt x="2103724" y="672179"/>
                    <a:pt x="1999563" y="425777"/>
                    <a:pt x="1995547" y="392310"/>
                  </a:cubicBezTo>
                  <a:cubicBezTo>
                    <a:pt x="1989329" y="340490"/>
                    <a:pt x="1947229" y="239061"/>
                    <a:pt x="1920596" y="212428"/>
                  </a:cubicBezTo>
                  <a:cubicBezTo>
                    <a:pt x="1905606" y="197438"/>
                    <a:pt x="1889197" y="183744"/>
                    <a:pt x="1875626" y="167458"/>
                  </a:cubicBezTo>
                  <a:cubicBezTo>
                    <a:pt x="1864093" y="153618"/>
                    <a:pt x="1859325" y="134212"/>
                    <a:pt x="1845646" y="122487"/>
                  </a:cubicBezTo>
                  <a:cubicBezTo>
                    <a:pt x="1823525" y="103526"/>
                    <a:pt x="1795402" y="92959"/>
                    <a:pt x="1770695" y="77517"/>
                  </a:cubicBezTo>
                  <a:cubicBezTo>
                    <a:pt x="1755417" y="67968"/>
                    <a:pt x="1742655" y="53693"/>
                    <a:pt x="1725724" y="47536"/>
                  </a:cubicBezTo>
                  <a:cubicBezTo>
                    <a:pt x="1687001" y="33455"/>
                    <a:pt x="1645777" y="27549"/>
                    <a:pt x="1605803" y="17556"/>
                  </a:cubicBezTo>
                  <a:cubicBezTo>
                    <a:pt x="864868" y="40710"/>
                    <a:pt x="1320537" y="0"/>
                    <a:pt x="1051167" y="47536"/>
                  </a:cubicBezTo>
                  <a:cubicBezTo>
                    <a:pt x="991304" y="58100"/>
                    <a:pt x="930258" y="62774"/>
                    <a:pt x="871285" y="77517"/>
                  </a:cubicBezTo>
                  <a:cubicBezTo>
                    <a:pt x="851298" y="82514"/>
                    <a:pt x="831767" y="89952"/>
                    <a:pt x="811324" y="92507"/>
                  </a:cubicBezTo>
                  <a:cubicBezTo>
                    <a:pt x="751620" y="99970"/>
                    <a:pt x="631442" y="107497"/>
                    <a:pt x="631442" y="107497"/>
                  </a:cubicBezTo>
                  <a:lnTo>
                    <a:pt x="631442" y="107497"/>
                  </a:lnTo>
                </a:path>
              </a:pathLst>
            </a:custGeom>
            <a:solidFill>
              <a:schemeClr val="bg1">
                <a:lumMod val="6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rot="475363" flipV="1">
              <a:off x="4010315" y="1697528"/>
              <a:ext cx="1515531" cy="457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6638291" flipV="1">
              <a:off x="4948755" y="1821001"/>
              <a:ext cx="475557" cy="66414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0168027" flipV="1">
              <a:off x="3376595" y="1729052"/>
              <a:ext cx="880302" cy="4450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V="1">
              <a:off x="3833795" y="1659509"/>
              <a:ext cx="609600" cy="44508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431973">
              <a:off x="609600" y="1970967"/>
              <a:ext cx="880302" cy="4450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19871919">
              <a:off x="1321597" y="1854374"/>
              <a:ext cx="1260546" cy="457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0104081">
              <a:off x="1143388" y="2129112"/>
              <a:ext cx="880302" cy="44508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21167801">
              <a:off x="5236672" y="2025397"/>
              <a:ext cx="665552" cy="399039"/>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622574">
              <a:off x="2198753" y="1818536"/>
              <a:ext cx="1144694" cy="457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05696">
              <a:off x="2167794" y="1676484"/>
              <a:ext cx="475557" cy="4572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071795" y="1888109"/>
              <a:ext cx="2438400" cy="9144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622574">
              <a:off x="2089235" y="2097000"/>
              <a:ext cx="1260546" cy="457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071795" y="1888109"/>
              <a:ext cx="762000" cy="9144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9244384">
              <a:off x="1245398" y="2159174"/>
              <a:ext cx="1260546" cy="457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2005696">
              <a:off x="2091595" y="1905084"/>
              <a:ext cx="475557" cy="4572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4961709">
              <a:off x="5249604" y="1899911"/>
              <a:ext cx="342870" cy="6641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0174607">
              <a:off x="5657280" y="1403232"/>
              <a:ext cx="16002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431973">
              <a:off x="838201" y="2428166"/>
              <a:ext cx="880302" cy="4450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330913">
              <a:off x="1295788" y="2281512"/>
              <a:ext cx="880302" cy="44508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32"/>
            <p:cNvGrpSpPr/>
            <p:nvPr/>
          </p:nvGrpSpPr>
          <p:grpSpPr>
            <a:xfrm rot="4749318">
              <a:off x="6399925" y="1443715"/>
              <a:ext cx="1421070" cy="1124440"/>
              <a:chOff x="3383255" y="807771"/>
              <a:chExt cx="1771888" cy="1402029"/>
            </a:xfrm>
          </p:grpSpPr>
          <p:sp>
            <p:nvSpPr>
              <p:cNvPr id="40" name="Moon 27"/>
              <p:cNvSpPr/>
              <p:nvPr/>
            </p:nvSpPr>
            <p:spPr>
              <a:xfrm rot="6414479">
                <a:off x="3657600" y="838200"/>
                <a:ext cx="1143000" cy="1600200"/>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7448682">
                <a:off x="3611855" y="579171"/>
                <a:ext cx="1143000" cy="1600200"/>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5720598">
                <a:off x="3783543" y="681626"/>
                <a:ext cx="1143000" cy="1600200"/>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15185521" flipV="1">
                <a:off x="3767568" y="518752"/>
                <a:ext cx="651214" cy="1349698"/>
              </a:xfrm>
              <a:prstGeom prst="moon">
                <a:avLst>
                  <a:gd name="adj" fmla="val 5729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968029">
                <a:off x="3662096" y="985848"/>
                <a:ext cx="1168458" cy="7464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p:nvPr/>
          </p:nvSpPr>
          <p:spPr>
            <a:xfrm>
              <a:off x="5486400" y="2743200"/>
              <a:ext cx="609600" cy="533400"/>
            </a:xfrm>
            <a:custGeom>
              <a:avLst/>
              <a:gdLst>
                <a:gd name="connsiteX0" fmla="*/ 781344 w 2103724"/>
                <a:gd name="connsiteY0" fmla="*/ 92507 h 842015"/>
                <a:gd name="connsiteX1" fmla="*/ 781344 w 2103724"/>
                <a:gd name="connsiteY1" fmla="*/ 92507 h 842015"/>
                <a:gd name="connsiteX2" fmla="*/ 421580 w 2103724"/>
                <a:gd name="connsiteY2" fmla="*/ 122487 h 842015"/>
                <a:gd name="connsiteX3" fmla="*/ 256688 w 2103724"/>
                <a:gd name="connsiteY3" fmla="*/ 167458 h 842015"/>
                <a:gd name="connsiteX4" fmla="*/ 151757 w 2103724"/>
                <a:gd name="connsiteY4" fmla="*/ 197438 h 842015"/>
                <a:gd name="connsiteX5" fmla="*/ 31836 w 2103724"/>
                <a:gd name="connsiteY5" fmla="*/ 302369 h 842015"/>
                <a:gd name="connsiteX6" fmla="*/ 1856 w 2103724"/>
                <a:gd name="connsiteY6" fmla="*/ 392310 h 842015"/>
                <a:gd name="connsiteX7" fmla="*/ 16846 w 2103724"/>
                <a:gd name="connsiteY7" fmla="*/ 647143 h 842015"/>
                <a:gd name="connsiteX8" fmla="*/ 31836 w 2103724"/>
                <a:gd name="connsiteY8" fmla="*/ 692113 h 842015"/>
                <a:gd name="connsiteX9" fmla="*/ 76806 w 2103724"/>
                <a:gd name="connsiteY9" fmla="*/ 722094 h 842015"/>
                <a:gd name="connsiteX10" fmla="*/ 181737 w 2103724"/>
                <a:gd name="connsiteY10" fmla="*/ 767064 h 842015"/>
                <a:gd name="connsiteX11" fmla="*/ 256688 w 2103724"/>
                <a:gd name="connsiteY11" fmla="*/ 797045 h 842015"/>
                <a:gd name="connsiteX12" fmla="*/ 406590 w 2103724"/>
                <a:gd name="connsiteY12" fmla="*/ 842015 h 842015"/>
                <a:gd name="connsiteX13" fmla="*/ 721383 w 2103724"/>
                <a:gd name="connsiteY13" fmla="*/ 827025 h 842015"/>
                <a:gd name="connsiteX14" fmla="*/ 796334 w 2103724"/>
                <a:gd name="connsiteY14" fmla="*/ 812035 h 842015"/>
                <a:gd name="connsiteX15" fmla="*/ 1186078 w 2103724"/>
                <a:gd name="connsiteY15" fmla="*/ 767064 h 842015"/>
                <a:gd name="connsiteX16" fmla="*/ 1365960 w 2103724"/>
                <a:gd name="connsiteY16" fmla="*/ 797045 h 842015"/>
                <a:gd name="connsiteX17" fmla="*/ 1950577 w 2103724"/>
                <a:gd name="connsiteY17" fmla="*/ 752074 h 842015"/>
                <a:gd name="connsiteX18" fmla="*/ 1995547 w 2103724"/>
                <a:gd name="connsiteY18" fmla="*/ 737084 h 842015"/>
                <a:gd name="connsiteX19" fmla="*/ 1995547 w 2103724"/>
                <a:gd name="connsiteY19" fmla="*/ 392310 h 842015"/>
                <a:gd name="connsiteX20" fmla="*/ 1920596 w 2103724"/>
                <a:gd name="connsiteY20" fmla="*/ 212428 h 842015"/>
                <a:gd name="connsiteX21" fmla="*/ 1875626 w 2103724"/>
                <a:gd name="connsiteY21" fmla="*/ 167458 h 842015"/>
                <a:gd name="connsiteX22" fmla="*/ 1845646 w 2103724"/>
                <a:gd name="connsiteY22" fmla="*/ 122487 h 842015"/>
                <a:gd name="connsiteX23" fmla="*/ 1770695 w 2103724"/>
                <a:gd name="connsiteY23" fmla="*/ 77517 h 842015"/>
                <a:gd name="connsiteX24" fmla="*/ 1725724 w 2103724"/>
                <a:gd name="connsiteY24" fmla="*/ 47536 h 842015"/>
                <a:gd name="connsiteX25" fmla="*/ 1605803 w 2103724"/>
                <a:gd name="connsiteY25" fmla="*/ 17556 h 842015"/>
                <a:gd name="connsiteX26" fmla="*/ 1051167 w 2103724"/>
                <a:gd name="connsiteY26" fmla="*/ 47536 h 842015"/>
                <a:gd name="connsiteX27" fmla="*/ 871285 w 2103724"/>
                <a:gd name="connsiteY27" fmla="*/ 77517 h 842015"/>
                <a:gd name="connsiteX28" fmla="*/ 811324 w 2103724"/>
                <a:gd name="connsiteY28" fmla="*/ 92507 h 842015"/>
                <a:gd name="connsiteX29" fmla="*/ 631442 w 2103724"/>
                <a:gd name="connsiteY29" fmla="*/ 107497 h 842015"/>
                <a:gd name="connsiteX30" fmla="*/ 631442 w 2103724"/>
                <a:gd name="connsiteY30" fmla="*/ 107497 h 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3724" h="842015">
                  <a:moveTo>
                    <a:pt x="781344" y="92507"/>
                  </a:moveTo>
                  <a:lnTo>
                    <a:pt x="781344" y="92507"/>
                  </a:lnTo>
                  <a:cubicBezTo>
                    <a:pt x="686601" y="99274"/>
                    <a:pt x="522973" y="108968"/>
                    <a:pt x="421580" y="122487"/>
                  </a:cubicBezTo>
                  <a:cubicBezTo>
                    <a:pt x="310457" y="137303"/>
                    <a:pt x="377230" y="137323"/>
                    <a:pt x="256688" y="167458"/>
                  </a:cubicBezTo>
                  <a:cubicBezTo>
                    <a:pt x="181399" y="186280"/>
                    <a:pt x="216273" y="175933"/>
                    <a:pt x="151757" y="197438"/>
                  </a:cubicBezTo>
                  <a:cubicBezTo>
                    <a:pt x="46826" y="267392"/>
                    <a:pt x="81803" y="227419"/>
                    <a:pt x="31836" y="302369"/>
                  </a:cubicBezTo>
                  <a:cubicBezTo>
                    <a:pt x="21843" y="332349"/>
                    <a:pt x="0" y="360763"/>
                    <a:pt x="1856" y="392310"/>
                  </a:cubicBezTo>
                  <a:cubicBezTo>
                    <a:pt x="6853" y="477254"/>
                    <a:pt x="8379" y="562474"/>
                    <a:pt x="16846" y="647143"/>
                  </a:cubicBezTo>
                  <a:cubicBezTo>
                    <a:pt x="18418" y="662865"/>
                    <a:pt x="21965" y="679775"/>
                    <a:pt x="31836" y="692113"/>
                  </a:cubicBezTo>
                  <a:cubicBezTo>
                    <a:pt x="43090" y="706181"/>
                    <a:pt x="61164" y="713156"/>
                    <a:pt x="76806" y="722094"/>
                  </a:cubicBezTo>
                  <a:cubicBezTo>
                    <a:pt x="143804" y="760379"/>
                    <a:pt x="120585" y="744132"/>
                    <a:pt x="181737" y="767064"/>
                  </a:cubicBezTo>
                  <a:cubicBezTo>
                    <a:pt x="206932" y="776512"/>
                    <a:pt x="231493" y="787597"/>
                    <a:pt x="256688" y="797045"/>
                  </a:cubicBezTo>
                  <a:cubicBezTo>
                    <a:pt x="299071" y="812939"/>
                    <a:pt x="371870" y="832095"/>
                    <a:pt x="406590" y="842015"/>
                  </a:cubicBezTo>
                  <a:cubicBezTo>
                    <a:pt x="511521" y="837018"/>
                    <a:pt x="616643" y="835082"/>
                    <a:pt x="721383" y="827025"/>
                  </a:cubicBezTo>
                  <a:cubicBezTo>
                    <a:pt x="746786" y="825071"/>
                    <a:pt x="771065" y="815296"/>
                    <a:pt x="796334" y="812035"/>
                  </a:cubicBezTo>
                  <a:cubicBezTo>
                    <a:pt x="926035" y="795299"/>
                    <a:pt x="1186078" y="767064"/>
                    <a:pt x="1186078" y="767064"/>
                  </a:cubicBezTo>
                  <a:cubicBezTo>
                    <a:pt x="1246039" y="777058"/>
                    <a:pt x="1305204" y="795085"/>
                    <a:pt x="1365960" y="797045"/>
                  </a:cubicBezTo>
                  <a:cubicBezTo>
                    <a:pt x="1503877" y="801494"/>
                    <a:pt x="1817312" y="765400"/>
                    <a:pt x="1950577" y="752074"/>
                  </a:cubicBezTo>
                  <a:cubicBezTo>
                    <a:pt x="1965567" y="747077"/>
                    <a:pt x="1981998" y="745213"/>
                    <a:pt x="1995547" y="737084"/>
                  </a:cubicBezTo>
                  <a:cubicBezTo>
                    <a:pt x="2103724" y="672179"/>
                    <a:pt x="1999563" y="425777"/>
                    <a:pt x="1995547" y="392310"/>
                  </a:cubicBezTo>
                  <a:cubicBezTo>
                    <a:pt x="1989329" y="340490"/>
                    <a:pt x="1947229" y="239061"/>
                    <a:pt x="1920596" y="212428"/>
                  </a:cubicBezTo>
                  <a:cubicBezTo>
                    <a:pt x="1905606" y="197438"/>
                    <a:pt x="1889197" y="183744"/>
                    <a:pt x="1875626" y="167458"/>
                  </a:cubicBezTo>
                  <a:cubicBezTo>
                    <a:pt x="1864093" y="153618"/>
                    <a:pt x="1859325" y="134212"/>
                    <a:pt x="1845646" y="122487"/>
                  </a:cubicBezTo>
                  <a:cubicBezTo>
                    <a:pt x="1823525" y="103526"/>
                    <a:pt x="1795402" y="92959"/>
                    <a:pt x="1770695" y="77517"/>
                  </a:cubicBezTo>
                  <a:cubicBezTo>
                    <a:pt x="1755417" y="67968"/>
                    <a:pt x="1742655" y="53693"/>
                    <a:pt x="1725724" y="47536"/>
                  </a:cubicBezTo>
                  <a:cubicBezTo>
                    <a:pt x="1687001" y="33455"/>
                    <a:pt x="1645777" y="27549"/>
                    <a:pt x="1605803" y="17556"/>
                  </a:cubicBezTo>
                  <a:cubicBezTo>
                    <a:pt x="864868" y="40710"/>
                    <a:pt x="1320537" y="0"/>
                    <a:pt x="1051167" y="47536"/>
                  </a:cubicBezTo>
                  <a:cubicBezTo>
                    <a:pt x="991304" y="58100"/>
                    <a:pt x="930258" y="62774"/>
                    <a:pt x="871285" y="77517"/>
                  </a:cubicBezTo>
                  <a:cubicBezTo>
                    <a:pt x="851298" y="82514"/>
                    <a:pt x="831767" y="89952"/>
                    <a:pt x="811324" y="92507"/>
                  </a:cubicBezTo>
                  <a:cubicBezTo>
                    <a:pt x="751620" y="99970"/>
                    <a:pt x="631442" y="107497"/>
                    <a:pt x="631442" y="107497"/>
                  </a:cubicBezTo>
                  <a:lnTo>
                    <a:pt x="631442" y="107497"/>
                  </a:lnTo>
                </a:path>
              </a:pathLst>
            </a:custGeom>
            <a:solidFill>
              <a:schemeClr val="bg1">
                <a:lumMod val="85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8053874">
              <a:off x="7077342" y="2777896"/>
              <a:ext cx="701284" cy="704012"/>
            </a:xfrm>
            <a:custGeom>
              <a:avLst/>
              <a:gdLst>
                <a:gd name="connsiteX0" fmla="*/ 781344 w 2103724"/>
                <a:gd name="connsiteY0" fmla="*/ 92507 h 842015"/>
                <a:gd name="connsiteX1" fmla="*/ 781344 w 2103724"/>
                <a:gd name="connsiteY1" fmla="*/ 92507 h 842015"/>
                <a:gd name="connsiteX2" fmla="*/ 421580 w 2103724"/>
                <a:gd name="connsiteY2" fmla="*/ 122487 h 842015"/>
                <a:gd name="connsiteX3" fmla="*/ 256688 w 2103724"/>
                <a:gd name="connsiteY3" fmla="*/ 167458 h 842015"/>
                <a:gd name="connsiteX4" fmla="*/ 151757 w 2103724"/>
                <a:gd name="connsiteY4" fmla="*/ 197438 h 842015"/>
                <a:gd name="connsiteX5" fmla="*/ 31836 w 2103724"/>
                <a:gd name="connsiteY5" fmla="*/ 302369 h 842015"/>
                <a:gd name="connsiteX6" fmla="*/ 1856 w 2103724"/>
                <a:gd name="connsiteY6" fmla="*/ 392310 h 842015"/>
                <a:gd name="connsiteX7" fmla="*/ 16846 w 2103724"/>
                <a:gd name="connsiteY7" fmla="*/ 647143 h 842015"/>
                <a:gd name="connsiteX8" fmla="*/ 31836 w 2103724"/>
                <a:gd name="connsiteY8" fmla="*/ 692113 h 842015"/>
                <a:gd name="connsiteX9" fmla="*/ 76806 w 2103724"/>
                <a:gd name="connsiteY9" fmla="*/ 722094 h 842015"/>
                <a:gd name="connsiteX10" fmla="*/ 181737 w 2103724"/>
                <a:gd name="connsiteY10" fmla="*/ 767064 h 842015"/>
                <a:gd name="connsiteX11" fmla="*/ 256688 w 2103724"/>
                <a:gd name="connsiteY11" fmla="*/ 797045 h 842015"/>
                <a:gd name="connsiteX12" fmla="*/ 406590 w 2103724"/>
                <a:gd name="connsiteY12" fmla="*/ 842015 h 842015"/>
                <a:gd name="connsiteX13" fmla="*/ 721383 w 2103724"/>
                <a:gd name="connsiteY13" fmla="*/ 827025 h 842015"/>
                <a:gd name="connsiteX14" fmla="*/ 796334 w 2103724"/>
                <a:gd name="connsiteY14" fmla="*/ 812035 h 842015"/>
                <a:gd name="connsiteX15" fmla="*/ 1186078 w 2103724"/>
                <a:gd name="connsiteY15" fmla="*/ 767064 h 842015"/>
                <a:gd name="connsiteX16" fmla="*/ 1365960 w 2103724"/>
                <a:gd name="connsiteY16" fmla="*/ 797045 h 842015"/>
                <a:gd name="connsiteX17" fmla="*/ 1950577 w 2103724"/>
                <a:gd name="connsiteY17" fmla="*/ 752074 h 842015"/>
                <a:gd name="connsiteX18" fmla="*/ 1995547 w 2103724"/>
                <a:gd name="connsiteY18" fmla="*/ 737084 h 842015"/>
                <a:gd name="connsiteX19" fmla="*/ 1995547 w 2103724"/>
                <a:gd name="connsiteY19" fmla="*/ 392310 h 842015"/>
                <a:gd name="connsiteX20" fmla="*/ 1920596 w 2103724"/>
                <a:gd name="connsiteY20" fmla="*/ 212428 h 842015"/>
                <a:gd name="connsiteX21" fmla="*/ 1875626 w 2103724"/>
                <a:gd name="connsiteY21" fmla="*/ 167458 h 842015"/>
                <a:gd name="connsiteX22" fmla="*/ 1845646 w 2103724"/>
                <a:gd name="connsiteY22" fmla="*/ 122487 h 842015"/>
                <a:gd name="connsiteX23" fmla="*/ 1770695 w 2103724"/>
                <a:gd name="connsiteY23" fmla="*/ 77517 h 842015"/>
                <a:gd name="connsiteX24" fmla="*/ 1725724 w 2103724"/>
                <a:gd name="connsiteY24" fmla="*/ 47536 h 842015"/>
                <a:gd name="connsiteX25" fmla="*/ 1605803 w 2103724"/>
                <a:gd name="connsiteY25" fmla="*/ 17556 h 842015"/>
                <a:gd name="connsiteX26" fmla="*/ 1051167 w 2103724"/>
                <a:gd name="connsiteY26" fmla="*/ 47536 h 842015"/>
                <a:gd name="connsiteX27" fmla="*/ 871285 w 2103724"/>
                <a:gd name="connsiteY27" fmla="*/ 77517 h 842015"/>
                <a:gd name="connsiteX28" fmla="*/ 811324 w 2103724"/>
                <a:gd name="connsiteY28" fmla="*/ 92507 h 842015"/>
                <a:gd name="connsiteX29" fmla="*/ 631442 w 2103724"/>
                <a:gd name="connsiteY29" fmla="*/ 107497 h 842015"/>
                <a:gd name="connsiteX30" fmla="*/ 631442 w 2103724"/>
                <a:gd name="connsiteY30" fmla="*/ 107497 h 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3724" h="842015">
                  <a:moveTo>
                    <a:pt x="781344" y="92507"/>
                  </a:moveTo>
                  <a:lnTo>
                    <a:pt x="781344" y="92507"/>
                  </a:lnTo>
                  <a:cubicBezTo>
                    <a:pt x="686601" y="99274"/>
                    <a:pt x="522973" y="108968"/>
                    <a:pt x="421580" y="122487"/>
                  </a:cubicBezTo>
                  <a:cubicBezTo>
                    <a:pt x="310457" y="137303"/>
                    <a:pt x="377230" y="137323"/>
                    <a:pt x="256688" y="167458"/>
                  </a:cubicBezTo>
                  <a:cubicBezTo>
                    <a:pt x="181399" y="186280"/>
                    <a:pt x="216273" y="175933"/>
                    <a:pt x="151757" y="197438"/>
                  </a:cubicBezTo>
                  <a:cubicBezTo>
                    <a:pt x="46826" y="267392"/>
                    <a:pt x="81803" y="227419"/>
                    <a:pt x="31836" y="302369"/>
                  </a:cubicBezTo>
                  <a:cubicBezTo>
                    <a:pt x="21843" y="332349"/>
                    <a:pt x="0" y="360763"/>
                    <a:pt x="1856" y="392310"/>
                  </a:cubicBezTo>
                  <a:cubicBezTo>
                    <a:pt x="6853" y="477254"/>
                    <a:pt x="8379" y="562474"/>
                    <a:pt x="16846" y="647143"/>
                  </a:cubicBezTo>
                  <a:cubicBezTo>
                    <a:pt x="18418" y="662865"/>
                    <a:pt x="21965" y="679775"/>
                    <a:pt x="31836" y="692113"/>
                  </a:cubicBezTo>
                  <a:cubicBezTo>
                    <a:pt x="43090" y="706181"/>
                    <a:pt x="61164" y="713156"/>
                    <a:pt x="76806" y="722094"/>
                  </a:cubicBezTo>
                  <a:cubicBezTo>
                    <a:pt x="143804" y="760379"/>
                    <a:pt x="120585" y="744132"/>
                    <a:pt x="181737" y="767064"/>
                  </a:cubicBezTo>
                  <a:cubicBezTo>
                    <a:pt x="206932" y="776512"/>
                    <a:pt x="231493" y="787597"/>
                    <a:pt x="256688" y="797045"/>
                  </a:cubicBezTo>
                  <a:cubicBezTo>
                    <a:pt x="299071" y="812939"/>
                    <a:pt x="371870" y="832095"/>
                    <a:pt x="406590" y="842015"/>
                  </a:cubicBezTo>
                  <a:cubicBezTo>
                    <a:pt x="511521" y="837018"/>
                    <a:pt x="616643" y="835082"/>
                    <a:pt x="721383" y="827025"/>
                  </a:cubicBezTo>
                  <a:cubicBezTo>
                    <a:pt x="746786" y="825071"/>
                    <a:pt x="771065" y="815296"/>
                    <a:pt x="796334" y="812035"/>
                  </a:cubicBezTo>
                  <a:cubicBezTo>
                    <a:pt x="926035" y="795299"/>
                    <a:pt x="1186078" y="767064"/>
                    <a:pt x="1186078" y="767064"/>
                  </a:cubicBezTo>
                  <a:cubicBezTo>
                    <a:pt x="1246039" y="777058"/>
                    <a:pt x="1305204" y="795085"/>
                    <a:pt x="1365960" y="797045"/>
                  </a:cubicBezTo>
                  <a:cubicBezTo>
                    <a:pt x="1503877" y="801494"/>
                    <a:pt x="1817312" y="765400"/>
                    <a:pt x="1950577" y="752074"/>
                  </a:cubicBezTo>
                  <a:cubicBezTo>
                    <a:pt x="1965567" y="747077"/>
                    <a:pt x="1981998" y="745213"/>
                    <a:pt x="1995547" y="737084"/>
                  </a:cubicBezTo>
                  <a:cubicBezTo>
                    <a:pt x="2103724" y="672179"/>
                    <a:pt x="1999563" y="425777"/>
                    <a:pt x="1995547" y="392310"/>
                  </a:cubicBezTo>
                  <a:cubicBezTo>
                    <a:pt x="1989329" y="340490"/>
                    <a:pt x="1947229" y="239061"/>
                    <a:pt x="1920596" y="212428"/>
                  </a:cubicBezTo>
                  <a:cubicBezTo>
                    <a:pt x="1905606" y="197438"/>
                    <a:pt x="1889197" y="183744"/>
                    <a:pt x="1875626" y="167458"/>
                  </a:cubicBezTo>
                  <a:cubicBezTo>
                    <a:pt x="1864093" y="153618"/>
                    <a:pt x="1859325" y="134212"/>
                    <a:pt x="1845646" y="122487"/>
                  </a:cubicBezTo>
                  <a:cubicBezTo>
                    <a:pt x="1823525" y="103526"/>
                    <a:pt x="1795402" y="92959"/>
                    <a:pt x="1770695" y="77517"/>
                  </a:cubicBezTo>
                  <a:cubicBezTo>
                    <a:pt x="1755417" y="67968"/>
                    <a:pt x="1742655" y="53693"/>
                    <a:pt x="1725724" y="47536"/>
                  </a:cubicBezTo>
                  <a:cubicBezTo>
                    <a:pt x="1687001" y="33455"/>
                    <a:pt x="1645777" y="27549"/>
                    <a:pt x="1605803" y="17556"/>
                  </a:cubicBezTo>
                  <a:cubicBezTo>
                    <a:pt x="864868" y="40710"/>
                    <a:pt x="1320537" y="0"/>
                    <a:pt x="1051167" y="47536"/>
                  </a:cubicBezTo>
                  <a:cubicBezTo>
                    <a:pt x="991304" y="58100"/>
                    <a:pt x="930258" y="62774"/>
                    <a:pt x="871285" y="77517"/>
                  </a:cubicBezTo>
                  <a:cubicBezTo>
                    <a:pt x="851298" y="82514"/>
                    <a:pt x="831767" y="89952"/>
                    <a:pt x="811324" y="92507"/>
                  </a:cubicBezTo>
                  <a:cubicBezTo>
                    <a:pt x="751620" y="99970"/>
                    <a:pt x="631442" y="107497"/>
                    <a:pt x="631442" y="107497"/>
                  </a:cubicBezTo>
                  <a:lnTo>
                    <a:pt x="631442" y="107497"/>
                  </a:lnTo>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rot="20289600">
              <a:off x="3208670" y="1920996"/>
              <a:ext cx="262417" cy="914400"/>
            </a:xfrm>
            <a:prstGeom prst="roundRect">
              <a:avLst/>
            </a:prstGeom>
            <a:solidFill>
              <a:schemeClr val="accent2">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715482">
              <a:off x="3372898" y="1910859"/>
              <a:ext cx="190782" cy="1283681"/>
            </a:xfrm>
            <a:prstGeom prst="roundRect">
              <a:avLst/>
            </a:prstGeom>
            <a:solidFill>
              <a:schemeClr val="accent2">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1"/>
            <p:cNvGrpSpPr/>
            <p:nvPr/>
          </p:nvGrpSpPr>
          <p:grpSpPr>
            <a:xfrm>
              <a:off x="3352800" y="2440049"/>
              <a:ext cx="2149251" cy="731344"/>
              <a:chOff x="3329005" y="3828540"/>
              <a:chExt cx="2149251" cy="731344"/>
            </a:xfrm>
          </p:grpSpPr>
          <p:sp>
            <p:nvSpPr>
              <p:cNvPr id="36" name="Rounded Rectangle 35"/>
              <p:cNvSpPr/>
              <p:nvPr/>
            </p:nvSpPr>
            <p:spPr>
              <a:xfrm rot="21124637">
                <a:off x="3962725" y="4064665"/>
                <a:ext cx="1515531" cy="457200"/>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4961709">
                <a:off x="4901165" y="3734246"/>
                <a:ext cx="475557" cy="6641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431973">
                <a:off x="3329005" y="4045257"/>
                <a:ext cx="880302" cy="4450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733800" y="4114800"/>
                <a:ext cx="609600" cy="44508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Wave 34"/>
            <p:cNvSpPr/>
            <p:nvPr/>
          </p:nvSpPr>
          <p:spPr>
            <a:xfrm>
              <a:off x="2667000" y="2743200"/>
              <a:ext cx="762000" cy="533400"/>
            </a:xfrm>
            <a:prstGeom prst="wave">
              <a:avLst>
                <a:gd name="adj1" fmla="val 20000"/>
                <a:gd name="adj2" fmla="val 0"/>
              </a:avLst>
            </a:prstGeom>
            <a:solidFill>
              <a:schemeClr val="accent2">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338"/>
          <p:cNvGrpSpPr/>
          <p:nvPr/>
        </p:nvGrpSpPr>
        <p:grpSpPr>
          <a:xfrm>
            <a:off x="513168" y="1661160"/>
            <a:ext cx="1335438" cy="3405691"/>
            <a:chOff x="3124200" y="389299"/>
            <a:chExt cx="1978594" cy="5045894"/>
          </a:xfrm>
        </p:grpSpPr>
        <p:sp>
          <p:nvSpPr>
            <p:cNvPr id="46" name="Moon 45"/>
            <p:cNvSpPr/>
            <p:nvPr/>
          </p:nvSpPr>
          <p:spPr>
            <a:xfrm rot="20732934">
              <a:off x="3394736" y="942926"/>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10800000">
              <a:off x="4284074" y="814597"/>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2"/>
            <p:cNvSpPr/>
            <p:nvPr/>
          </p:nvSpPr>
          <p:spPr>
            <a:xfrm rot="1267050">
              <a:off x="3624725" y="468162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9394983">
              <a:off x="4141007" y="4686665"/>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2"/>
            <p:cNvSpPr/>
            <p:nvPr/>
          </p:nvSpPr>
          <p:spPr>
            <a:xfrm rot="20847300">
              <a:off x="4716029" y="2906038"/>
              <a:ext cx="386765" cy="66707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3"/>
            <p:cNvSpPr/>
            <p:nvPr/>
          </p:nvSpPr>
          <p:spPr>
            <a:xfrm>
              <a:off x="3124200" y="3024397"/>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4"/>
            <p:cNvSpPr/>
            <p:nvPr/>
          </p:nvSpPr>
          <p:spPr>
            <a:xfrm rot="20339459">
              <a:off x="4239792" y="1716775"/>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
            <p:cNvSpPr/>
            <p:nvPr/>
          </p:nvSpPr>
          <p:spPr>
            <a:xfrm rot="1327004">
              <a:off x="3338048" y="1869232"/>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6"/>
            <p:cNvSpPr/>
            <p:nvPr/>
          </p:nvSpPr>
          <p:spPr>
            <a:xfrm>
              <a:off x="3431931" y="1875844"/>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7"/>
            <p:cNvSpPr/>
            <p:nvPr/>
          </p:nvSpPr>
          <p:spPr>
            <a:xfrm rot="10800000">
              <a:off x="3944815" y="1875844"/>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688373" y="493791"/>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uble Wave 8"/>
            <p:cNvSpPr/>
            <p:nvPr/>
          </p:nvSpPr>
          <p:spPr>
            <a:xfrm rot="10558211">
              <a:off x="3581760" y="768548"/>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9"/>
            <p:cNvSpPr/>
            <p:nvPr/>
          </p:nvSpPr>
          <p:spPr>
            <a:xfrm>
              <a:off x="3657600" y="433597"/>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9"/>
            <p:cNvSpPr/>
            <p:nvPr/>
          </p:nvSpPr>
          <p:spPr>
            <a:xfrm>
              <a:off x="3657600" y="585997"/>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5598382">
              <a:off x="3891469" y="93583"/>
              <a:ext cx="530114"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p:cNvSpPr/>
            <p:nvPr/>
          </p:nvSpPr>
          <p:spPr>
            <a:xfrm rot="5598382">
              <a:off x="3951115" y="264235"/>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3505200" y="890797"/>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4"/>
            <p:cNvGrpSpPr/>
            <p:nvPr/>
          </p:nvGrpSpPr>
          <p:grpSpPr>
            <a:xfrm flipH="1">
              <a:off x="3657600" y="3200400"/>
              <a:ext cx="1230923" cy="1384466"/>
              <a:chOff x="7543801" y="3581401"/>
              <a:chExt cx="1066799" cy="1066800"/>
            </a:xfrm>
          </p:grpSpPr>
          <p:sp>
            <p:nvSpPr>
              <p:cNvPr id="98" name="Rounded Rectangle 97"/>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162"/>
              <p:cNvGrpSpPr/>
              <p:nvPr/>
            </p:nvGrpSpPr>
            <p:grpSpPr>
              <a:xfrm>
                <a:off x="7543801" y="3581401"/>
                <a:ext cx="457200" cy="1066800"/>
                <a:chOff x="6827799" y="4800600"/>
                <a:chExt cx="868401" cy="2043177"/>
              </a:xfrm>
              <a:solidFill>
                <a:srgbClr val="D98A33"/>
              </a:solidFill>
            </p:grpSpPr>
            <p:sp>
              <p:nvSpPr>
                <p:cNvPr id="100" name="Double Wave 99"/>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Cloud 63"/>
            <p:cNvSpPr/>
            <p:nvPr/>
          </p:nvSpPr>
          <p:spPr>
            <a:xfrm>
              <a:off x="3810000" y="1728997"/>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962400" y="1805197"/>
              <a:ext cx="274027"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188"/>
            <p:cNvGrpSpPr/>
            <p:nvPr/>
          </p:nvGrpSpPr>
          <p:grpSpPr>
            <a:xfrm>
              <a:off x="3429000" y="4800600"/>
              <a:ext cx="1447800" cy="289560"/>
              <a:chOff x="2286000" y="6019800"/>
              <a:chExt cx="3048000" cy="609600"/>
            </a:xfrm>
          </p:grpSpPr>
          <p:grpSp>
            <p:nvGrpSpPr>
              <p:cNvPr id="83" name="Group 175"/>
              <p:cNvGrpSpPr/>
              <p:nvPr/>
            </p:nvGrpSpPr>
            <p:grpSpPr>
              <a:xfrm>
                <a:off x="2286000" y="6019800"/>
                <a:ext cx="609600" cy="609600"/>
                <a:chOff x="2286000" y="6019800"/>
                <a:chExt cx="609600" cy="609600"/>
              </a:xfrm>
            </p:grpSpPr>
            <p:sp>
              <p:nvSpPr>
                <p:cNvPr id="96" name="Quad Arrow Callout 95"/>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ross 96"/>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76"/>
              <p:cNvGrpSpPr/>
              <p:nvPr/>
            </p:nvGrpSpPr>
            <p:grpSpPr>
              <a:xfrm>
                <a:off x="2895600" y="6019800"/>
                <a:ext cx="609600" cy="609600"/>
                <a:chOff x="2286000" y="6019800"/>
                <a:chExt cx="609600" cy="609600"/>
              </a:xfrm>
            </p:grpSpPr>
            <p:sp>
              <p:nvSpPr>
                <p:cNvPr id="94" name="Quad Arrow Callout 93"/>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ross 94"/>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179"/>
              <p:cNvGrpSpPr/>
              <p:nvPr/>
            </p:nvGrpSpPr>
            <p:grpSpPr>
              <a:xfrm>
                <a:off x="3505200" y="6019800"/>
                <a:ext cx="609600" cy="609600"/>
                <a:chOff x="2286000" y="6019800"/>
                <a:chExt cx="609600" cy="609600"/>
              </a:xfrm>
            </p:grpSpPr>
            <p:sp>
              <p:nvSpPr>
                <p:cNvPr id="92" name="Quad Arrow Callout 91"/>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ross 92"/>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82"/>
              <p:cNvGrpSpPr/>
              <p:nvPr/>
            </p:nvGrpSpPr>
            <p:grpSpPr>
              <a:xfrm>
                <a:off x="4114800" y="6019800"/>
                <a:ext cx="609600" cy="609600"/>
                <a:chOff x="2286000" y="6019800"/>
                <a:chExt cx="609600" cy="609600"/>
              </a:xfrm>
            </p:grpSpPr>
            <p:sp>
              <p:nvSpPr>
                <p:cNvPr id="90" name="Quad Arrow Callout 89"/>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ross 90"/>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85"/>
              <p:cNvGrpSpPr/>
              <p:nvPr/>
            </p:nvGrpSpPr>
            <p:grpSpPr>
              <a:xfrm>
                <a:off x="4724400" y="6019800"/>
                <a:ext cx="609600" cy="609600"/>
                <a:chOff x="2286000" y="6019800"/>
                <a:chExt cx="609600" cy="609600"/>
              </a:xfrm>
            </p:grpSpPr>
            <p:sp>
              <p:nvSpPr>
                <p:cNvPr id="88" name="Quad Arrow Callout 87"/>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ross 88"/>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189"/>
            <p:cNvGrpSpPr/>
            <p:nvPr/>
          </p:nvGrpSpPr>
          <p:grpSpPr>
            <a:xfrm>
              <a:off x="3496236" y="874058"/>
              <a:ext cx="1241611" cy="248322"/>
              <a:chOff x="2286000" y="6019800"/>
              <a:chExt cx="3048000" cy="609600"/>
            </a:xfrm>
          </p:grpSpPr>
          <p:grpSp>
            <p:nvGrpSpPr>
              <p:cNvPr id="68" name="Group 175"/>
              <p:cNvGrpSpPr/>
              <p:nvPr/>
            </p:nvGrpSpPr>
            <p:grpSpPr>
              <a:xfrm>
                <a:off x="2286000" y="6019800"/>
                <a:ext cx="609600" cy="609600"/>
                <a:chOff x="2286000" y="6019800"/>
                <a:chExt cx="609600" cy="609600"/>
              </a:xfrm>
            </p:grpSpPr>
            <p:sp>
              <p:nvSpPr>
                <p:cNvPr id="81" name="Quad Arrow Callout 80"/>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ross 81"/>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76"/>
              <p:cNvGrpSpPr/>
              <p:nvPr/>
            </p:nvGrpSpPr>
            <p:grpSpPr>
              <a:xfrm>
                <a:off x="2895600" y="6019800"/>
                <a:ext cx="609600" cy="609600"/>
                <a:chOff x="2286000" y="6019800"/>
                <a:chExt cx="609600" cy="609600"/>
              </a:xfrm>
            </p:grpSpPr>
            <p:sp>
              <p:nvSpPr>
                <p:cNvPr id="79" name="Quad Arrow Callout 78"/>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ross 79"/>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79"/>
              <p:cNvGrpSpPr/>
              <p:nvPr/>
            </p:nvGrpSpPr>
            <p:grpSpPr>
              <a:xfrm>
                <a:off x="3505200" y="6019800"/>
                <a:ext cx="609600" cy="609600"/>
                <a:chOff x="2286000" y="6019800"/>
                <a:chExt cx="609600" cy="609600"/>
              </a:xfrm>
            </p:grpSpPr>
            <p:sp>
              <p:nvSpPr>
                <p:cNvPr id="77" name="Quad Arrow Callout 76"/>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ross 77"/>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182"/>
              <p:cNvGrpSpPr/>
              <p:nvPr/>
            </p:nvGrpSpPr>
            <p:grpSpPr>
              <a:xfrm>
                <a:off x="4114800" y="6019800"/>
                <a:ext cx="609600" cy="609600"/>
                <a:chOff x="2286000" y="6019800"/>
                <a:chExt cx="609600" cy="609600"/>
              </a:xfrm>
            </p:grpSpPr>
            <p:sp>
              <p:nvSpPr>
                <p:cNvPr id="75" name="Quad Arrow Callout 74"/>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ross 75"/>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85"/>
              <p:cNvGrpSpPr/>
              <p:nvPr/>
            </p:nvGrpSpPr>
            <p:grpSpPr>
              <a:xfrm>
                <a:off x="4724400" y="6019800"/>
                <a:ext cx="609600" cy="609600"/>
                <a:chOff x="2286000" y="6019800"/>
                <a:chExt cx="609600" cy="609600"/>
              </a:xfrm>
            </p:grpSpPr>
            <p:sp>
              <p:nvSpPr>
                <p:cNvPr id="73" name="Quad Arrow Callout 72"/>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ross 73"/>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 name="Group 102"/>
          <p:cNvGrpSpPr/>
          <p:nvPr/>
        </p:nvGrpSpPr>
        <p:grpSpPr>
          <a:xfrm>
            <a:off x="1505628" y="2398954"/>
            <a:ext cx="1472880" cy="2657139"/>
            <a:chOff x="838200" y="685800"/>
            <a:chExt cx="2526686" cy="3886200"/>
          </a:xfrm>
        </p:grpSpPr>
        <p:sp>
          <p:nvSpPr>
            <p:cNvPr id="104" name="Oval 103"/>
            <p:cNvSpPr/>
            <p:nvPr/>
          </p:nvSpPr>
          <p:spPr>
            <a:xfrm rot="6128217">
              <a:off x="2217104" y="4173839"/>
              <a:ext cx="324143" cy="472179"/>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4472555">
              <a:off x="1775149" y="4161245"/>
              <a:ext cx="296946" cy="496277"/>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a:off x="1403303" y="2221554"/>
              <a:ext cx="1519958" cy="2149268"/>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2901859">
              <a:off x="2434149" y="2927927"/>
              <a:ext cx="331341" cy="5452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555722" y="1017401"/>
              <a:ext cx="1110738" cy="14475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25"/>
            <p:cNvGrpSpPr/>
            <p:nvPr/>
          </p:nvGrpSpPr>
          <p:grpSpPr>
            <a:xfrm>
              <a:off x="2057400" y="2438400"/>
              <a:ext cx="190500" cy="838200"/>
              <a:chOff x="3505200" y="3657600"/>
              <a:chExt cx="381000" cy="1676400"/>
            </a:xfrm>
          </p:grpSpPr>
          <p:sp>
            <p:nvSpPr>
              <p:cNvPr id="159" name="Rectangle 20"/>
              <p:cNvSpPr/>
              <p:nvPr/>
            </p:nvSpPr>
            <p:spPr>
              <a:xfrm>
                <a:off x="3505200" y="3657600"/>
                <a:ext cx="381000" cy="16764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laque 21"/>
              <p:cNvSpPr/>
              <p:nvPr/>
            </p:nvSpPr>
            <p:spPr>
              <a:xfrm>
                <a:off x="3505200" y="3733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laque 22"/>
              <p:cNvSpPr/>
              <p:nvPr/>
            </p:nvSpPr>
            <p:spPr>
              <a:xfrm>
                <a:off x="3505200" y="4114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laque 161"/>
              <p:cNvSpPr/>
              <p:nvPr/>
            </p:nvSpPr>
            <p:spPr>
              <a:xfrm>
                <a:off x="3505200" y="4495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laque 162"/>
              <p:cNvSpPr/>
              <p:nvPr/>
            </p:nvSpPr>
            <p:spPr>
              <a:xfrm>
                <a:off x="3505200" y="4876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Cloud 109"/>
            <p:cNvSpPr/>
            <p:nvPr/>
          </p:nvSpPr>
          <p:spPr>
            <a:xfrm rot="207152">
              <a:off x="1769181" y="1925300"/>
              <a:ext cx="691427" cy="571490"/>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981200" y="2057400"/>
              <a:ext cx="304800" cy="76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41"/>
            <p:cNvGrpSpPr/>
            <p:nvPr/>
          </p:nvGrpSpPr>
          <p:grpSpPr>
            <a:xfrm>
              <a:off x="2438400" y="1066800"/>
              <a:ext cx="726288" cy="2644944"/>
              <a:chOff x="2340185" y="1182305"/>
              <a:chExt cx="726288" cy="2644944"/>
            </a:xfrm>
          </p:grpSpPr>
          <p:sp>
            <p:nvSpPr>
              <p:cNvPr id="154" name="Trapezoid 153"/>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39"/>
              <p:cNvGrpSpPr/>
              <p:nvPr/>
            </p:nvGrpSpPr>
            <p:grpSpPr>
              <a:xfrm>
                <a:off x="2431690" y="2462580"/>
                <a:ext cx="634783" cy="476942"/>
                <a:chOff x="2431690" y="2462580"/>
                <a:chExt cx="634783" cy="476942"/>
              </a:xfrm>
            </p:grpSpPr>
            <p:cxnSp>
              <p:nvCxnSpPr>
                <p:cNvPr id="156" name="Straight Connector 155"/>
                <p:cNvCxnSpPr>
                  <a:cxnSpLocks/>
                  <a:stCxn id="154" idx="1"/>
                  <a:endCxn id="154"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13" name="Flowchart: Delay 112"/>
            <p:cNvSpPr/>
            <p:nvPr/>
          </p:nvSpPr>
          <p:spPr>
            <a:xfrm rot="16200000">
              <a:off x="1943100" y="266700"/>
              <a:ext cx="381000" cy="1219200"/>
            </a:xfrm>
            <a:prstGeom prst="flowChartDelay">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62"/>
            <p:cNvGrpSpPr/>
            <p:nvPr/>
          </p:nvGrpSpPr>
          <p:grpSpPr>
            <a:xfrm rot="1187881">
              <a:off x="1612981" y="2836464"/>
              <a:ext cx="292705" cy="1099904"/>
              <a:chOff x="3505200" y="4038600"/>
              <a:chExt cx="457200" cy="1309255"/>
            </a:xfrm>
          </p:grpSpPr>
          <p:grpSp>
            <p:nvGrpSpPr>
              <p:cNvPr id="146" name="Group 57"/>
              <p:cNvGrpSpPr/>
              <p:nvPr/>
            </p:nvGrpSpPr>
            <p:grpSpPr>
              <a:xfrm>
                <a:off x="3505200" y="4052455"/>
                <a:ext cx="228600" cy="1295400"/>
                <a:chOff x="3505200" y="4052455"/>
                <a:chExt cx="228600" cy="1295400"/>
              </a:xfrm>
            </p:grpSpPr>
            <p:sp>
              <p:nvSpPr>
                <p:cNvPr id="151" name="Can 150"/>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58"/>
              <p:cNvGrpSpPr/>
              <p:nvPr/>
            </p:nvGrpSpPr>
            <p:grpSpPr>
              <a:xfrm>
                <a:off x="3733800" y="4038600"/>
                <a:ext cx="228600" cy="1295400"/>
                <a:chOff x="3505200" y="4052455"/>
                <a:chExt cx="228600" cy="1295400"/>
              </a:xfrm>
            </p:grpSpPr>
            <p:sp>
              <p:nvSpPr>
                <p:cNvPr id="148" name="Can 147"/>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Oval 114"/>
            <p:cNvSpPr/>
            <p:nvPr/>
          </p:nvSpPr>
          <p:spPr>
            <a:xfrm rot="18942803">
              <a:off x="1564919" y="3003039"/>
              <a:ext cx="270843" cy="4456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42"/>
            <p:cNvGrpSpPr/>
            <p:nvPr/>
          </p:nvGrpSpPr>
          <p:grpSpPr>
            <a:xfrm rot="1165716">
              <a:off x="1105017" y="1112287"/>
              <a:ext cx="726288" cy="2644944"/>
              <a:chOff x="2340185" y="1182305"/>
              <a:chExt cx="726288" cy="2644944"/>
            </a:xfrm>
          </p:grpSpPr>
          <p:sp>
            <p:nvSpPr>
              <p:cNvPr id="141" name="Trapezoid 140"/>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39"/>
              <p:cNvGrpSpPr/>
              <p:nvPr/>
            </p:nvGrpSpPr>
            <p:grpSpPr>
              <a:xfrm>
                <a:off x="2431690" y="2462580"/>
                <a:ext cx="634783" cy="476942"/>
                <a:chOff x="2431690" y="2462580"/>
                <a:chExt cx="634783" cy="476942"/>
              </a:xfrm>
            </p:grpSpPr>
            <p:cxnSp>
              <p:nvCxnSpPr>
                <p:cNvPr id="143" name="Straight Connector 142"/>
                <p:cNvCxnSpPr>
                  <a:cxnSpLocks/>
                  <a:stCxn id="141" idx="1"/>
                  <a:endCxn id="141"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17" name="Group 53"/>
            <p:cNvGrpSpPr/>
            <p:nvPr/>
          </p:nvGrpSpPr>
          <p:grpSpPr>
            <a:xfrm>
              <a:off x="1524000" y="990600"/>
              <a:ext cx="1209964" cy="304800"/>
              <a:chOff x="1533236" y="990600"/>
              <a:chExt cx="1209964" cy="304800"/>
            </a:xfrm>
          </p:grpSpPr>
          <p:sp>
            <p:nvSpPr>
              <p:cNvPr id="138" name="Rectangle 137"/>
              <p:cNvSpPr/>
              <p:nvPr/>
            </p:nvSpPr>
            <p:spPr>
              <a:xfrm>
                <a:off x="1533236" y="1066800"/>
                <a:ext cx="1209964" cy="1246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905000" y="990600"/>
                <a:ext cx="381000" cy="304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962727" y="1029855"/>
                <a:ext cx="304800" cy="24384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69"/>
            <p:cNvGrpSpPr/>
            <p:nvPr/>
          </p:nvGrpSpPr>
          <p:grpSpPr>
            <a:xfrm>
              <a:off x="2590800" y="3581400"/>
              <a:ext cx="164486" cy="381000"/>
              <a:chOff x="4200164" y="4038600"/>
              <a:chExt cx="483171" cy="861285"/>
            </a:xfrm>
          </p:grpSpPr>
          <p:sp>
            <p:nvSpPr>
              <p:cNvPr id="134" name="Trapezoid 133"/>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70"/>
            <p:cNvGrpSpPr/>
            <p:nvPr/>
          </p:nvGrpSpPr>
          <p:grpSpPr>
            <a:xfrm>
              <a:off x="3200400" y="3505200"/>
              <a:ext cx="164486" cy="381000"/>
              <a:chOff x="4200164" y="4038600"/>
              <a:chExt cx="483171" cy="861285"/>
            </a:xfrm>
          </p:grpSpPr>
          <p:sp>
            <p:nvSpPr>
              <p:cNvPr id="130" name="Trapezoid 129"/>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75"/>
            <p:cNvGrpSpPr/>
            <p:nvPr/>
          </p:nvGrpSpPr>
          <p:grpSpPr>
            <a:xfrm flipH="1">
              <a:off x="1447800" y="3657600"/>
              <a:ext cx="164486" cy="381000"/>
              <a:chOff x="4200164" y="4038600"/>
              <a:chExt cx="483171" cy="861285"/>
            </a:xfrm>
          </p:grpSpPr>
          <p:sp>
            <p:nvSpPr>
              <p:cNvPr id="126" name="Trapezoid 125"/>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80"/>
            <p:cNvGrpSpPr/>
            <p:nvPr/>
          </p:nvGrpSpPr>
          <p:grpSpPr>
            <a:xfrm flipH="1">
              <a:off x="838200" y="3581400"/>
              <a:ext cx="164486" cy="381000"/>
              <a:chOff x="4200164" y="4038600"/>
              <a:chExt cx="483171" cy="861285"/>
            </a:xfrm>
          </p:grpSpPr>
          <p:sp>
            <p:nvSpPr>
              <p:cNvPr id="122" name="Trapezoid 121"/>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2A3FC62C-22EA-40B4-AD68-AB9E21CBEBB6}"/>
              </a:ext>
            </a:extLst>
          </p:cNvPr>
          <p:cNvGrpSpPr/>
          <p:nvPr/>
        </p:nvGrpSpPr>
        <p:grpSpPr>
          <a:xfrm>
            <a:off x="9527872" y="1999643"/>
            <a:ext cx="1866553" cy="4328573"/>
            <a:chOff x="1519855" y="349452"/>
            <a:chExt cx="2655905" cy="6159097"/>
          </a:xfrm>
        </p:grpSpPr>
        <p:sp>
          <p:nvSpPr>
            <p:cNvPr id="192" name="Freeform: Shape 191">
              <a:extLst>
                <a:ext uri="{FF2B5EF4-FFF2-40B4-BE49-F238E27FC236}">
                  <a16:creationId xmlns:a16="http://schemas.microsoft.com/office/drawing/2014/main" id="{6474DCCF-9104-4853-8B1E-51D316AF933A}"/>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3" name="Oval 192">
              <a:extLst>
                <a:ext uri="{FF2B5EF4-FFF2-40B4-BE49-F238E27FC236}">
                  <a16:creationId xmlns:a16="http://schemas.microsoft.com/office/drawing/2014/main" id="{694110FC-51B9-477B-8A17-CD5887EC439E}"/>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696714A4-A879-49CC-8364-B5FAEF329DE0}"/>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EB2A1A23-21B2-4217-8F50-D18F1B33BBD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8B2E491-0161-484B-8143-97FA06310117}"/>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BA684789-3CF7-4383-A331-1400116B4E3C}"/>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E3F18868-AAE9-45C2-A378-2BD2DB06872D}"/>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AFEAA6B-2B81-43E7-86CE-8E6856446B09}"/>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0">
              <a:extLst>
                <a:ext uri="{FF2B5EF4-FFF2-40B4-BE49-F238E27FC236}">
                  <a16:creationId xmlns:a16="http://schemas.microsoft.com/office/drawing/2014/main" id="{69ADD440-74B7-42C1-8BCB-88125030E757}"/>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11">
              <a:extLst>
                <a:ext uri="{FF2B5EF4-FFF2-40B4-BE49-F238E27FC236}">
                  <a16:creationId xmlns:a16="http://schemas.microsoft.com/office/drawing/2014/main" id="{322B398F-6726-4E27-945C-D577DC6D763A}"/>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12">
              <a:extLst>
                <a:ext uri="{FF2B5EF4-FFF2-40B4-BE49-F238E27FC236}">
                  <a16:creationId xmlns:a16="http://schemas.microsoft.com/office/drawing/2014/main" id="{53188C7C-A310-4C8B-98C4-FC0241B43870}"/>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D889B6A8-81BB-49D1-A0FB-07AC80A73899}"/>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5">
              <a:extLst>
                <a:ext uri="{FF2B5EF4-FFF2-40B4-BE49-F238E27FC236}">
                  <a16:creationId xmlns:a16="http://schemas.microsoft.com/office/drawing/2014/main" id="{EF27F723-5F9E-4C68-A0AE-D402DD227E0D}"/>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7157E6D9-6F68-499E-81B6-0EEED552D63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174E4988-9BD0-4EA9-B1B6-2DA083A53BAA}"/>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BE6DC8CE-4348-402F-B0B1-7B47E07BB1D2}"/>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Freeform: Shape 207">
              <a:extLst>
                <a:ext uri="{FF2B5EF4-FFF2-40B4-BE49-F238E27FC236}">
                  <a16:creationId xmlns:a16="http://schemas.microsoft.com/office/drawing/2014/main" id="{27A30A43-983F-4A61-A4BA-E7F920867B47}"/>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9" name="Oval 208">
              <a:extLst>
                <a:ext uri="{FF2B5EF4-FFF2-40B4-BE49-F238E27FC236}">
                  <a16:creationId xmlns:a16="http://schemas.microsoft.com/office/drawing/2014/main" id="{1CA31FCE-5814-423C-B304-A389F98F3D8A}"/>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Shape 209">
              <a:extLst>
                <a:ext uri="{FF2B5EF4-FFF2-40B4-BE49-F238E27FC236}">
                  <a16:creationId xmlns:a16="http://schemas.microsoft.com/office/drawing/2014/main" id="{48EEBE0B-1CC4-4273-AB5D-B35F6B462FEB}"/>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11" name="Oval 210">
              <a:extLst>
                <a:ext uri="{FF2B5EF4-FFF2-40B4-BE49-F238E27FC236}">
                  <a16:creationId xmlns:a16="http://schemas.microsoft.com/office/drawing/2014/main" id="{9DF30DAE-16DA-4D1A-946F-56FD900AC7B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9E7F7B59-8A19-4C13-B19A-BADD02097AD4}"/>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798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grpSp>
        <p:nvGrpSpPr>
          <p:cNvPr id="7" name="Group 6"/>
          <p:cNvGrpSpPr/>
          <p:nvPr/>
        </p:nvGrpSpPr>
        <p:grpSpPr>
          <a:xfrm>
            <a:off x="1713345" y="2311400"/>
            <a:ext cx="2133600" cy="2057400"/>
            <a:chOff x="304800" y="533400"/>
            <a:chExt cx="2133600" cy="2057400"/>
          </a:xfrm>
        </p:grpSpPr>
        <p:sp>
          <p:nvSpPr>
            <p:cNvPr id="8" name="Oval 7"/>
            <p:cNvSpPr/>
            <p:nvPr/>
          </p:nvSpPr>
          <p:spPr>
            <a:xfrm>
              <a:off x="304800" y="533400"/>
              <a:ext cx="2133600" cy="2057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
            <p:cNvGrpSpPr/>
            <p:nvPr/>
          </p:nvGrpSpPr>
          <p:grpSpPr>
            <a:xfrm>
              <a:off x="838200" y="990600"/>
              <a:ext cx="1040702" cy="1293707"/>
              <a:chOff x="685800" y="3657600"/>
              <a:chExt cx="1040702" cy="1293707"/>
            </a:xfrm>
          </p:grpSpPr>
          <p:grpSp>
            <p:nvGrpSpPr>
              <p:cNvPr id="10" name="Group 126"/>
              <p:cNvGrpSpPr/>
              <p:nvPr/>
            </p:nvGrpSpPr>
            <p:grpSpPr>
              <a:xfrm rot="2129883">
                <a:off x="953651" y="3873854"/>
                <a:ext cx="772851" cy="907472"/>
                <a:chOff x="762000" y="4876800"/>
                <a:chExt cx="772851" cy="907472"/>
              </a:xfrm>
            </p:grpSpPr>
            <p:sp>
              <p:nvSpPr>
                <p:cNvPr id="34" name="Rounded Rectangle 33"/>
                <p:cNvSpPr/>
                <p:nvPr/>
              </p:nvSpPr>
              <p:spPr>
                <a:xfrm>
                  <a:off x="9144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838200" y="4876800"/>
                  <a:ext cx="620451" cy="907472"/>
                </a:xfrm>
                <a:prstGeom prst="roundRect">
                  <a:avLst>
                    <a:gd name="adj" fmla="val 583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762000" y="4876800"/>
                  <a:ext cx="620451" cy="907472"/>
                </a:xfrm>
                <a:prstGeom prst="roundRect">
                  <a:avLst>
                    <a:gd name="adj" fmla="val 5837"/>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22"/>
              <p:cNvGrpSpPr/>
              <p:nvPr/>
            </p:nvGrpSpPr>
            <p:grpSpPr>
              <a:xfrm>
                <a:off x="685800" y="3657600"/>
                <a:ext cx="800059" cy="914400"/>
                <a:chOff x="685800" y="3657600"/>
                <a:chExt cx="800059" cy="914400"/>
              </a:xfrm>
            </p:grpSpPr>
            <p:grpSp>
              <p:nvGrpSpPr>
                <p:cNvPr id="20" name="Group 97"/>
                <p:cNvGrpSpPr/>
                <p:nvPr/>
              </p:nvGrpSpPr>
              <p:grpSpPr>
                <a:xfrm>
                  <a:off x="762000" y="3657600"/>
                  <a:ext cx="723859" cy="914400"/>
                  <a:chOff x="1676400" y="685800"/>
                  <a:chExt cx="2133600" cy="2743200"/>
                </a:xfrm>
              </p:grpSpPr>
              <p:sp>
                <p:nvSpPr>
                  <p:cNvPr id="31" name="Rounded Rectangle 30"/>
                  <p:cNvSpPr/>
                  <p:nvPr/>
                </p:nvSpPr>
                <p:spPr>
                  <a:xfrm>
                    <a:off x="1981200" y="698269"/>
                    <a:ext cx="1828800" cy="2730731"/>
                  </a:xfrm>
                  <a:prstGeom prst="round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828800" y="685800"/>
                    <a:ext cx="1828800" cy="2667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676400" y="685800"/>
                    <a:ext cx="1828801" cy="2722417"/>
                  </a:xfrm>
                  <a:prstGeom prst="roundRect">
                    <a:avLst>
                      <a:gd name="adj" fmla="val 10303"/>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20"/>
                <p:cNvGrpSpPr/>
                <p:nvPr/>
              </p:nvGrpSpPr>
              <p:grpSpPr>
                <a:xfrm>
                  <a:off x="685800" y="3657600"/>
                  <a:ext cx="228600" cy="914400"/>
                  <a:chOff x="599616" y="3810000"/>
                  <a:chExt cx="1239168" cy="2122517"/>
                </a:xfrm>
              </p:grpSpPr>
              <p:sp>
                <p:nvSpPr>
                  <p:cNvPr id="22" name="Donut 15"/>
                  <p:cNvSpPr/>
                  <p:nvPr/>
                </p:nvSpPr>
                <p:spPr>
                  <a:xfrm>
                    <a:off x="599616" y="38100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609600" y="40386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609600" y="42672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609600" y="44958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a:off x="609600" y="47244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609600" y="49530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a:off x="609600" y="51816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a:off x="609600" y="54102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a:off x="609600" y="5638800"/>
                    <a:ext cx="1229184" cy="293717"/>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2" name="Group 127"/>
              <p:cNvGrpSpPr/>
              <p:nvPr/>
            </p:nvGrpSpPr>
            <p:grpSpPr>
              <a:xfrm rot="8253261" flipH="1">
                <a:off x="1196350" y="4252807"/>
                <a:ext cx="228600" cy="698500"/>
                <a:chOff x="5257800" y="990600"/>
                <a:chExt cx="1371600" cy="4191000"/>
              </a:xfrm>
            </p:grpSpPr>
            <p:sp>
              <p:nvSpPr>
                <p:cNvPr id="13" name="Rectangle 6"/>
                <p:cNvSpPr/>
                <p:nvPr/>
              </p:nvSpPr>
              <p:spPr>
                <a:xfrm>
                  <a:off x="5334000" y="1905000"/>
                  <a:ext cx="1219200" cy="23622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800000">
                  <a:off x="5562600" y="4724400"/>
                  <a:ext cx="762000" cy="457200"/>
                </a:xfrm>
                <a:prstGeom prst="triangle">
                  <a:avLst>
                    <a:gd name="adj" fmla="val 48824"/>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86400" y="1981200"/>
                  <a:ext cx="304800" cy="2286000"/>
                </a:xfrm>
                <a:prstGeom prst="rect">
                  <a:avLst/>
                </a:prstGeom>
                <a:solidFill>
                  <a:srgbClr val="FFCC66"/>
                </a:solidFill>
                <a:ln w="127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19800" y="1981200"/>
                  <a:ext cx="304800" cy="2286000"/>
                </a:xfrm>
                <a:prstGeom prst="rect">
                  <a:avLst/>
                </a:prstGeom>
                <a:solidFill>
                  <a:srgbClr val="FFCC66"/>
                </a:solidFill>
                <a:ln w="127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p:cNvSpPr/>
                <p:nvPr/>
              </p:nvSpPr>
              <p:spPr>
                <a:xfrm>
                  <a:off x="5334000" y="4267200"/>
                  <a:ext cx="1219200" cy="457200"/>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257800" y="1447800"/>
                  <a:ext cx="1371600" cy="533400"/>
                </a:xfrm>
                <a:prstGeom prst="roundRect">
                  <a:avLst>
                    <a:gd name="adj" fmla="val 35491"/>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gnetic Disk 18"/>
                <p:cNvSpPr/>
                <p:nvPr/>
              </p:nvSpPr>
              <p:spPr>
                <a:xfrm>
                  <a:off x="5257800" y="990600"/>
                  <a:ext cx="1371600" cy="609600"/>
                </a:xfrm>
                <a:prstGeom prst="flowChartMagneticDisk">
                  <a:avLst/>
                </a:prstGeom>
                <a:solidFill>
                  <a:srgbClr val="FF99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 name="Group 36"/>
          <p:cNvGrpSpPr/>
          <p:nvPr/>
        </p:nvGrpSpPr>
        <p:grpSpPr>
          <a:xfrm>
            <a:off x="3465945" y="406400"/>
            <a:ext cx="2133600" cy="2057400"/>
            <a:chOff x="2971800" y="304800"/>
            <a:chExt cx="2133600" cy="2057400"/>
          </a:xfrm>
        </p:grpSpPr>
        <p:sp>
          <p:nvSpPr>
            <p:cNvPr id="38" name="Oval 37"/>
            <p:cNvSpPr/>
            <p:nvPr/>
          </p:nvSpPr>
          <p:spPr>
            <a:xfrm>
              <a:off x="2971800" y="304800"/>
              <a:ext cx="2133600" cy="2057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14"/>
            <p:cNvGrpSpPr/>
            <p:nvPr/>
          </p:nvGrpSpPr>
          <p:grpSpPr>
            <a:xfrm>
              <a:off x="3200400" y="533400"/>
              <a:ext cx="1612558" cy="1523527"/>
              <a:chOff x="3188042" y="762000"/>
              <a:chExt cx="3840204" cy="3899559"/>
            </a:xfrm>
          </p:grpSpPr>
          <p:sp>
            <p:nvSpPr>
              <p:cNvPr id="40" name="Oval 39"/>
              <p:cNvSpPr/>
              <p:nvPr/>
            </p:nvSpPr>
            <p:spPr>
              <a:xfrm>
                <a:off x="5043055" y="2747610"/>
                <a:ext cx="292283" cy="2654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33"/>
              <p:cNvSpPr/>
              <p:nvPr/>
            </p:nvSpPr>
            <p:spPr>
              <a:xfrm>
                <a:off x="5651317" y="2794926"/>
                <a:ext cx="292283" cy="2654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9"/>
              <p:cNvSpPr/>
              <p:nvPr/>
            </p:nvSpPr>
            <p:spPr>
              <a:xfrm rot="10800000">
                <a:off x="5392957" y="2965866"/>
                <a:ext cx="508787" cy="796380"/>
              </a:xfrm>
              <a:prstGeom prst="flowChartManualOperation">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Operation 42"/>
              <p:cNvSpPr/>
              <p:nvPr/>
            </p:nvSpPr>
            <p:spPr>
              <a:xfrm rot="10800000">
                <a:off x="5171036" y="2958773"/>
                <a:ext cx="389710" cy="796380"/>
              </a:xfrm>
              <a:prstGeom prst="flowChartManualOperation">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p:cNvSpPr/>
              <p:nvPr/>
            </p:nvSpPr>
            <p:spPr>
              <a:xfrm rot="11701945" flipH="1">
                <a:off x="5177955" y="1760716"/>
                <a:ext cx="308805" cy="1126177"/>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44"/>
              <p:cNvSpPr/>
              <p:nvPr/>
            </p:nvSpPr>
            <p:spPr>
              <a:xfrm rot="9898055">
                <a:off x="5527699" y="1815877"/>
                <a:ext cx="308805" cy="1138107"/>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45"/>
              <p:cNvSpPr/>
              <p:nvPr/>
            </p:nvSpPr>
            <p:spPr>
              <a:xfrm>
                <a:off x="5214339" y="1334605"/>
                <a:ext cx="595391" cy="1631261"/>
              </a:xfrm>
              <a:prstGeom prst="flowChartExtra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71036" y="3622422"/>
                <a:ext cx="292283" cy="26546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560747" y="3622422"/>
                <a:ext cx="292283" cy="26546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Extract 48"/>
              <p:cNvSpPr/>
              <p:nvPr/>
            </p:nvSpPr>
            <p:spPr>
              <a:xfrm rot="10800000">
                <a:off x="5392957" y="1972925"/>
                <a:ext cx="238156" cy="212773"/>
              </a:xfrm>
              <a:prstGeom prst="flowChartExtra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130985" y="914400"/>
                <a:ext cx="809731" cy="11330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20912350">
                <a:off x="5006443" y="818704"/>
                <a:ext cx="631095" cy="601273"/>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5400000">
                <a:off x="5395289" y="776911"/>
                <a:ext cx="631095" cy="601273"/>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257800" y="838200"/>
                <a:ext cx="228600" cy="381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47"/>
              <p:cNvGrpSpPr/>
              <p:nvPr/>
            </p:nvGrpSpPr>
            <p:grpSpPr>
              <a:xfrm>
                <a:off x="3188042" y="2100648"/>
                <a:ext cx="1383957" cy="1937951"/>
                <a:chOff x="2971800" y="1676400"/>
                <a:chExt cx="1600200" cy="2362200"/>
              </a:xfrm>
            </p:grpSpPr>
            <p:sp>
              <p:nvSpPr>
                <p:cNvPr id="81" name="Rounded Rectangle 80"/>
                <p:cNvSpPr/>
                <p:nvPr/>
              </p:nvSpPr>
              <p:spPr>
                <a:xfrm>
                  <a:off x="3124200" y="1905000"/>
                  <a:ext cx="1295400" cy="2133600"/>
                </a:xfrm>
                <a:prstGeom prst="roundRect">
                  <a:avLst>
                    <a:gd name="adj" fmla="val 2716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35"/>
                <p:cNvCxnSpPr/>
                <p:nvPr/>
              </p:nvCxnSpPr>
              <p:spPr>
                <a:xfrm>
                  <a:off x="3274541" y="2211859"/>
                  <a:ext cx="2059" cy="17505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4290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814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7338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8862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038600" y="2286000"/>
                  <a:ext cx="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76584" y="2211859"/>
                  <a:ext cx="14416" cy="18267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2971800" y="1676400"/>
                  <a:ext cx="1600200" cy="609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087130" y="1764956"/>
                  <a:ext cx="1361303" cy="444843"/>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8"/>
              <p:cNvGrpSpPr/>
              <p:nvPr/>
            </p:nvGrpSpPr>
            <p:grpSpPr>
              <a:xfrm rot="8790029">
                <a:off x="5457619" y="1609386"/>
                <a:ext cx="304800" cy="2438400"/>
                <a:chOff x="7239000" y="1219200"/>
                <a:chExt cx="838200" cy="4269259"/>
              </a:xfrm>
            </p:grpSpPr>
            <p:sp>
              <p:nvSpPr>
                <p:cNvPr id="72" name="Rounded Rectangle 71"/>
                <p:cNvSpPr/>
                <p:nvPr/>
              </p:nvSpPr>
              <p:spPr>
                <a:xfrm>
                  <a:off x="7484076" y="2440459"/>
                  <a:ext cx="304800" cy="30480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56"/>
                <p:cNvGrpSpPr/>
                <p:nvPr/>
              </p:nvGrpSpPr>
              <p:grpSpPr>
                <a:xfrm>
                  <a:off x="7239000" y="1219200"/>
                  <a:ext cx="838200" cy="1371600"/>
                  <a:chOff x="7391400" y="685800"/>
                  <a:chExt cx="838200" cy="1371600"/>
                </a:xfrm>
              </p:grpSpPr>
              <p:sp>
                <p:nvSpPr>
                  <p:cNvPr id="75" name="Rectangle 67"/>
                  <p:cNvSpPr/>
                  <p:nvPr/>
                </p:nvSpPr>
                <p:spPr>
                  <a:xfrm rot="20290077">
                    <a:off x="7391400" y="733631"/>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21317395">
                    <a:off x="7620458" y="685800"/>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760304">
                    <a:off x="7849416" y="697703"/>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953466">
                    <a:off x="8000542" y="817659"/>
                    <a:ext cx="229058" cy="1100124"/>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10639682">
                    <a:off x="7543306" y="1720825"/>
                    <a:ext cx="532821" cy="334820"/>
                  </a:xfrm>
                  <a:prstGeom prst="trapezoid">
                    <a:avLst>
                      <a:gd name="adj" fmla="val 36583"/>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620000" y="1447800"/>
                    <a:ext cx="336105" cy="6096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ounded Rectangle 73"/>
                <p:cNvSpPr/>
                <p:nvPr/>
              </p:nvSpPr>
              <p:spPr>
                <a:xfrm>
                  <a:off x="7467600" y="2438400"/>
                  <a:ext cx="341870" cy="3048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4-Point Star 48"/>
              <p:cNvSpPr/>
              <p:nvPr/>
            </p:nvSpPr>
            <p:spPr>
              <a:xfrm rot="4539150">
                <a:off x="5854398" y="3705269"/>
                <a:ext cx="810306" cy="916904"/>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4-Point Star 49"/>
              <p:cNvSpPr/>
              <p:nvPr/>
            </p:nvSpPr>
            <p:spPr>
              <a:xfrm rot="2337145">
                <a:off x="6217940" y="3581781"/>
                <a:ext cx="810306" cy="916904"/>
              </a:xfrm>
              <a:prstGeom prst="star4">
                <a:avLst>
                  <a:gd name="adj" fmla="val 26413"/>
                </a:avLst>
              </a:prstGeom>
              <a:solidFill>
                <a:srgbClr val="DE7E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55"/>
              <p:cNvGrpSpPr/>
              <p:nvPr/>
            </p:nvGrpSpPr>
            <p:grpSpPr>
              <a:xfrm>
                <a:off x="4343400" y="3505200"/>
                <a:ext cx="1218975" cy="1156359"/>
                <a:chOff x="5388672" y="5053248"/>
                <a:chExt cx="1218975" cy="1156359"/>
              </a:xfrm>
            </p:grpSpPr>
            <p:sp>
              <p:nvSpPr>
                <p:cNvPr id="66" name="4-Point Star 65"/>
                <p:cNvSpPr/>
                <p:nvPr/>
              </p:nvSpPr>
              <p:spPr>
                <a:xfrm rot="4539150">
                  <a:off x="5822432" y="5473614"/>
                  <a:ext cx="796628" cy="675358"/>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4-Point Star 66"/>
                <p:cNvSpPr/>
                <p:nvPr/>
              </p:nvSpPr>
              <p:spPr>
                <a:xfrm rot="2337145">
                  <a:off x="5811019" y="5462416"/>
                  <a:ext cx="796628" cy="675358"/>
                </a:xfrm>
                <a:prstGeom prst="star4">
                  <a:avLst>
                    <a:gd name="adj" fmla="val 26413"/>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4-Point Star 67"/>
                <p:cNvSpPr/>
                <p:nvPr/>
              </p:nvSpPr>
              <p:spPr>
                <a:xfrm rot="4539150">
                  <a:off x="5537364" y="5061239"/>
                  <a:ext cx="612791" cy="724637"/>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4-Point Star 68"/>
                <p:cNvSpPr/>
                <p:nvPr/>
              </p:nvSpPr>
              <p:spPr>
                <a:xfrm rot="2337145">
                  <a:off x="5526147" y="5053248"/>
                  <a:ext cx="612791" cy="724637"/>
                </a:xfrm>
                <a:prstGeom prst="star4">
                  <a:avLst>
                    <a:gd name="adj" fmla="val 26413"/>
                  </a:avLst>
                </a:prstGeom>
                <a:solidFill>
                  <a:srgbClr val="8E6D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4-Point Star 69"/>
                <p:cNvSpPr/>
                <p:nvPr/>
              </p:nvSpPr>
              <p:spPr>
                <a:xfrm rot="4539150">
                  <a:off x="5413063" y="5364622"/>
                  <a:ext cx="796628" cy="845409"/>
                </a:xfrm>
                <a:prstGeom prst="star4">
                  <a:avLst>
                    <a:gd name="adj" fmla="val 264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4-Point Star 70"/>
                <p:cNvSpPr/>
                <p:nvPr/>
              </p:nvSpPr>
              <p:spPr>
                <a:xfrm rot="2337145">
                  <a:off x="5399630" y="5353940"/>
                  <a:ext cx="796628" cy="845409"/>
                </a:xfrm>
                <a:prstGeom prst="star4">
                  <a:avLst>
                    <a:gd name="adj" fmla="val 26413"/>
                  </a:avLst>
                </a:prstGeom>
                <a:solidFill>
                  <a:srgbClr val="DE7E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56"/>
              <p:cNvGrpSpPr/>
              <p:nvPr/>
            </p:nvGrpSpPr>
            <p:grpSpPr>
              <a:xfrm rot="8634013">
                <a:off x="3500614" y="1999693"/>
                <a:ext cx="542570" cy="678568"/>
                <a:chOff x="5388672" y="5053248"/>
                <a:chExt cx="1218975" cy="1156359"/>
              </a:xfrm>
            </p:grpSpPr>
            <p:sp>
              <p:nvSpPr>
                <p:cNvPr id="60" name="4-Point Star 52"/>
                <p:cNvSpPr/>
                <p:nvPr/>
              </p:nvSpPr>
              <p:spPr>
                <a:xfrm rot="4539150">
                  <a:off x="5822432" y="5473614"/>
                  <a:ext cx="796628" cy="675358"/>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4-Point Star 53"/>
                <p:cNvSpPr/>
                <p:nvPr/>
              </p:nvSpPr>
              <p:spPr>
                <a:xfrm rot="2337145">
                  <a:off x="5811019" y="5462416"/>
                  <a:ext cx="796628" cy="675358"/>
                </a:xfrm>
                <a:prstGeom prst="star4">
                  <a:avLst>
                    <a:gd name="adj" fmla="val 26413"/>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4-Point Star 61"/>
                <p:cNvSpPr/>
                <p:nvPr/>
              </p:nvSpPr>
              <p:spPr>
                <a:xfrm rot="4539150">
                  <a:off x="5537364" y="5061239"/>
                  <a:ext cx="612791" cy="724637"/>
                </a:xfrm>
                <a:prstGeom prst="star4">
                  <a:avLst>
                    <a:gd name="adj" fmla="val 26413"/>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4-Point Star 62"/>
                <p:cNvSpPr/>
                <p:nvPr/>
              </p:nvSpPr>
              <p:spPr>
                <a:xfrm rot="2337145">
                  <a:off x="5526147" y="5053248"/>
                  <a:ext cx="612791" cy="724637"/>
                </a:xfrm>
                <a:prstGeom prst="star4">
                  <a:avLst>
                    <a:gd name="adj" fmla="val 26413"/>
                  </a:avLst>
                </a:prstGeom>
                <a:solidFill>
                  <a:srgbClr val="8E6D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4-Point Star 63"/>
                <p:cNvSpPr/>
                <p:nvPr/>
              </p:nvSpPr>
              <p:spPr>
                <a:xfrm rot="4539150">
                  <a:off x="5413063" y="5364622"/>
                  <a:ext cx="796628" cy="845409"/>
                </a:xfrm>
                <a:prstGeom prst="star4">
                  <a:avLst>
                    <a:gd name="adj" fmla="val 26413"/>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4-Point Star 64"/>
                <p:cNvSpPr/>
                <p:nvPr/>
              </p:nvSpPr>
              <p:spPr>
                <a:xfrm rot="2337145">
                  <a:off x="5399630" y="5353940"/>
                  <a:ext cx="796628" cy="845409"/>
                </a:xfrm>
                <a:prstGeom prst="star4">
                  <a:avLst>
                    <a:gd name="adj" fmla="val 26413"/>
                  </a:avLst>
                </a:prstGeom>
                <a:solidFill>
                  <a:srgbClr val="DE7E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1" name="Group 90"/>
          <p:cNvGrpSpPr/>
          <p:nvPr/>
        </p:nvGrpSpPr>
        <p:grpSpPr>
          <a:xfrm>
            <a:off x="7504545" y="2006600"/>
            <a:ext cx="2133600" cy="2057400"/>
            <a:chOff x="5943600" y="533400"/>
            <a:chExt cx="2133600" cy="2057400"/>
          </a:xfrm>
        </p:grpSpPr>
        <p:sp>
          <p:nvSpPr>
            <p:cNvPr id="92" name="Oval 91"/>
            <p:cNvSpPr/>
            <p:nvPr/>
          </p:nvSpPr>
          <p:spPr>
            <a:xfrm>
              <a:off x="5943600" y="533400"/>
              <a:ext cx="2133600" cy="2057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84"/>
            <p:cNvGrpSpPr/>
            <p:nvPr/>
          </p:nvGrpSpPr>
          <p:grpSpPr>
            <a:xfrm>
              <a:off x="6248400" y="838200"/>
              <a:ext cx="1644025" cy="1155549"/>
              <a:chOff x="2597906" y="990600"/>
              <a:chExt cx="4280882" cy="3008938"/>
            </a:xfrm>
          </p:grpSpPr>
          <p:grpSp>
            <p:nvGrpSpPr>
              <p:cNvPr id="94" name="Group 1"/>
              <p:cNvGrpSpPr/>
              <p:nvPr/>
            </p:nvGrpSpPr>
            <p:grpSpPr>
              <a:xfrm>
                <a:off x="3810000" y="990600"/>
                <a:ext cx="1881778" cy="2381349"/>
                <a:chOff x="2819400" y="3657600"/>
                <a:chExt cx="1447800" cy="2121932"/>
              </a:xfrm>
            </p:grpSpPr>
            <p:sp>
              <p:nvSpPr>
                <p:cNvPr id="116" name="TextBox 2"/>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117" name="Rectangle 3"/>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4"/>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5"/>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a:t>
                  </a:r>
                  <a:r>
                    <a:rPr lang="en-US" sz="1400" dirty="0">
                      <a:solidFill>
                        <a:srgbClr val="FFC000"/>
                      </a:solidFill>
                      <a:latin typeface="Colonna MT" pitchFamily="82" charset="0"/>
                    </a:rPr>
                    <a:t>Holy Bible</a:t>
                  </a:r>
                </a:p>
              </p:txBody>
            </p:sp>
            <p:sp>
              <p:nvSpPr>
                <p:cNvPr id="120" name="Rectangle 6"/>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7"/>
              <p:cNvGrpSpPr/>
              <p:nvPr/>
            </p:nvGrpSpPr>
            <p:grpSpPr>
              <a:xfrm rot="1664940">
                <a:off x="4920626" y="2018338"/>
                <a:ext cx="1958162" cy="1981200"/>
                <a:chOff x="685802" y="3352800"/>
                <a:chExt cx="1958162" cy="1981200"/>
              </a:xfrm>
            </p:grpSpPr>
            <p:grpSp>
              <p:nvGrpSpPr>
                <p:cNvPr id="106" name="Group 32"/>
                <p:cNvGrpSpPr/>
                <p:nvPr/>
              </p:nvGrpSpPr>
              <p:grpSpPr>
                <a:xfrm>
                  <a:off x="685802" y="3352800"/>
                  <a:ext cx="1958162" cy="1981200"/>
                  <a:chOff x="2494859" y="2667000"/>
                  <a:chExt cx="3886200" cy="3931920"/>
                </a:xfrm>
              </p:grpSpPr>
              <p:grpSp>
                <p:nvGrpSpPr>
                  <p:cNvPr id="109" name="Group 13"/>
                  <p:cNvGrpSpPr/>
                  <p:nvPr/>
                </p:nvGrpSpPr>
                <p:grpSpPr>
                  <a:xfrm>
                    <a:off x="3048000" y="2667000"/>
                    <a:ext cx="2971800" cy="3931920"/>
                    <a:chOff x="152400" y="152400"/>
                    <a:chExt cx="4953000" cy="6553200"/>
                  </a:xfrm>
                </p:grpSpPr>
                <p:sp>
                  <p:nvSpPr>
                    <p:cNvPr id="113" name="Rounded Rectangle 112"/>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TextBox 109"/>
                  <p:cNvSpPr txBox="1"/>
                  <p:nvPr/>
                </p:nvSpPr>
                <p:spPr>
                  <a:xfrm>
                    <a:off x="2494859" y="3380712"/>
                    <a:ext cx="3886200" cy="1670034"/>
                  </a:xfrm>
                  <a:prstGeom prst="rect">
                    <a:avLst/>
                  </a:prstGeom>
                  <a:noFill/>
                </p:spPr>
                <p:txBody>
                  <a:bodyPr wrap="square" rtlCol="0">
                    <a:spAutoFit/>
                  </a:bodyPr>
                  <a:lstStyle/>
                  <a:p>
                    <a:pPr algn="ctr"/>
                    <a:r>
                      <a:rPr lang="en-US" sz="500" dirty="0">
                        <a:solidFill>
                          <a:srgbClr val="FFC000"/>
                        </a:solidFill>
                        <a:latin typeface="Californian FB" pitchFamily="18" charset="0"/>
                      </a:rPr>
                      <a:t>Doctrine</a:t>
                    </a:r>
                  </a:p>
                  <a:p>
                    <a:pPr algn="ctr"/>
                    <a:r>
                      <a:rPr lang="en-US" sz="500" dirty="0">
                        <a:solidFill>
                          <a:srgbClr val="FFC000"/>
                        </a:solidFill>
                        <a:latin typeface="Californian FB" pitchFamily="18" charset="0"/>
                      </a:rPr>
                      <a:t>And</a:t>
                    </a:r>
                  </a:p>
                  <a:p>
                    <a:pPr algn="ctr"/>
                    <a:r>
                      <a:rPr lang="en-US" sz="500" dirty="0">
                        <a:solidFill>
                          <a:srgbClr val="FFC000"/>
                        </a:solidFill>
                        <a:latin typeface="Californian FB" pitchFamily="18" charset="0"/>
                      </a:rPr>
                      <a:t>Covenants</a:t>
                    </a:r>
                  </a:p>
                </p:txBody>
              </p:sp>
              <p:sp>
                <p:nvSpPr>
                  <p:cNvPr id="111" name="TextBox 110"/>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12" name="Straight Connector 1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6" name="Group 18"/>
              <p:cNvGrpSpPr/>
              <p:nvPr/>
            </p:nvGrpSpPr>
            <p:grpSpPr>
              <a:xfrm rot="20047769">
                <a:off x="2597906" y="1765694"/>
                <a:ext cx="2038882" cy="2040119"/>
                <a:chOff x="2698686" y="2667000"/>
                <a:chExt cx="3886200" cy="3931920"/>
              </a:xfrm>
            </p:grpSpPr>
            <p:grpSp>
              <p:nvGrpSpPr>
                <p:cNvPr id="97" name="Group 13"/>
                <p:cNvGrpSpPr/>
                <p:nvPr/>
              </p:nvGrpSpPr>
              <p:grpSpPr>
                <a:xfrm>
                  <a:off x="3048000" y="2667000"/>
                  <a:ext cx="2971800" cy="3931920"/>
                  <a:chOff x="152400" y="152400"/>
                  <a:chExt cx="4953000" cy="6553200"/>
                </a:xfrm>
              </p:grpSpPr>
              <p:sp>
                <p:nvSpPr>
                  <p:cNvPr id="103" name="Rounded Rectangle 102"/>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89"/>
                <p:cNvSpPr txBox="1"/>
                <p:nvPr/>
              </p:nvSpPr>
              <p:spPr>
                <a:xfrm>
                  <a:off x="2698686" y="2963762"/>
                  <a:ext cx="3886200" cy="2007952"/>
                </a:xfrm>
                <a:prstGeom prst="rect">
                  <a:avLst/>
                </a:prstGeom>
                <a:noFill/>
              </p:spPr>
              <p:txBody>
                <a:bodyPr wrap="square" rtlCol="0">
                  <a:spAutoFit/>
                </a:bodyPr>
                <a:lstStyle/>
                <a:p>
                  <a:pPr algn="ctr"/>
                  <a:r>
                    <a:rPr lang="en-US" sz="500" dirty="0">
                      <a:solidFill>
                        <a:srgbClr val="FFC000"/>
                      </a:solidFill>
                      <a:latin typeface="Californian FB" pitchFamily="18" charset="0"/>
                    </a:rPr>
                    <a:t>The </a:t>
                  </a:r>
                </a:p>
                <a:p>
                  <a:pPr algn="ctr"/>
                  <a:r>
                    <a:rPr lang="en-US" sz="500" dirty="0">
                      <a:solidFill>
                        <a:srgbClr val="FFC000"/>
                      </a:solidFill>
                      <a:latin typeface="Californian FB" pitchFamily="18" charset="0"/>
                    </a:rPr>
                    <a:t>Book</a:t>
                  </a:r>
                </a:p>
                <a:p>
                  <a:pPr algn="ctr"/>
                  <a:r>
                    <a:rPr lang="en-US" sz="500" dirty="0">
                      <a:solidFill>
                        <a:srgbClr val="FFC000"/>
                      </a:solidFill>
                      <a:latin typeface="Californian FB" pitchFamily="18" charset="0"/>
                    </a:rPr>
                    <a:t> of </a:t>
                  </a:r>
                </a:p>
                <a:p>
                  <a:pPr algn="ctr"/>
                  <a:r>
                    <a:rPr lang="en-US" sz="500" dirty="0">
                      <a:solidFill>
                        <a:srgbClr val="FFC000"/>
                      </a:solidFill>
                      <a:latin typeface="Californian FB" pitchFamily="18" charset="0"/>
                    </a:rPr>
                    <a:t>Mormon</a:t>
                  </a:r>
                </a:p>
              </p:txBody>
            </p:sp>
            <p:sp>
              <p:nvSpPr>
                <p:cNvPr id="99" name="TextBox 90"/>
                <p:cNvSpPr txBox="1"/>
                <p:nvPr/>
              </p:nvSpPr>
              <p:spPr>
                <a:xfrm>
                  <a:off x="3188968" y="5448462"/>
                  <a:ext cx="2667001" cy="772287"/>
                </a:xfrm>
                <a:prstGeom prst="rect">
                  <a:avLst/>
                </a:prstGeom>
                <a:noFill/>
              </p:spPr>
              <p:txBody>
                <a:bodyPr wrap="square" rtlCol="0">
                  <a:spAutoFit/>
                </a:bodyPr>
                <a:lstStyle/>
                <a:p>
                  <a:pPr algn="ctr"/>
                  <a:r>
                    <a:rPr lang="en-US" sz="200" dirty="0">
                      <a:solidFill>
                        <a:srgbClr val="FFC000"/>
                      </a:solidFill>
                      <a:latin typeface="Californian FB" pitchFamily="18" charset="0"/>
                    </a:rPr>
                    <a:t>ANOTHER TESTAMENT </a:t>
                  </a:r>
                </a:p>
                <a:p>
                  <a:pPr algn="ctr"/>
                  <a:r>
                    <a:rPr lang="en-US" sz="200" dirty="0">
                      <a:solidFill>
                        <a:srgbClr val="FFC000"/>
                      </a:solidFill>
                      <a:latin typeface="Californian FB" pitchFamily="18" charset="0"/>
                    </a:rPr>
                    <a:t>OF JESUS CHRIST</a:t>
                  </a:r>
                </a:p>
              </p:txBody>
            </p:sp>
            <p:cxnSp>
              <p:nvCxnSpPr>
                <p:cNvPr id="100" name="Straight Connector 91"/>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21" name="Group 120"/>
          <p:cNvGrpSpPr/>
          <p:nvPr/>
        </p:nvGrpSpPr>
        <p:grpSpPr>
          <a:xfrm>
            <a:off x="2932545" y="4216400"/>
            <a:ext cx="2133600" cy="2057400"/>
            <a:chOff x="381000" y="3276600"/>
            <a:chExt cx="2133600" cy="2057400"/>
          </a:xfrm>
        </p:grpSpPr>
        <p:sp>
          <p:nvSpPr>
            <p:cNvPr id="122" name="Oval 121"/>
            <p:cNvSpPr/>
            <p:nvPr/>
          </p:nvSpPr>
          <p:spPr>
            <a:xfrm>
              <a:off x="381000" y="3276600"/>
              <a:ext cx="2133600" cy="2057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32"/>
            <p:cNvGrpSpPr/>
            <p:nvPr/>
          </p:nvGrpSpPr>
          <p:grpSpPr>
            <a:xfrm rot="20527509">
              <a:off x="545311" y="3852092"/>
              <a:ext cx="1881038" cy="745317"/>
              <a:chOff x="950976" y="914400"/>
              <a:chExt cx="3465576" cy="1447800"/>
            </a:xfrm>
          </p:grpSpPr>
          <p:sp>
            <p:nvSpPr>
              <p:cNvPr id="124" name="Rectangle 123"/>
              <p:cNvSpPr/>
              <p:nvPr/>
            </p:nvSpPr>
            <p:spPr>
              <a:xfrm rot="5400000" flipV="1">
                <a:off x="2644142" y="1574294"/>
                <a:ext cx="1139950" cy="8229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rot="5400000" flipV="1">
                <a:off x="2301242" y="1554482"/>
                <a:ext cx="1066798" cy="914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rot="5400000" flipV="1">
                <a:off x="1920242" y="1539242"/>
                <a:ext cx="1075942" cy="1127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p:nvSpPr>
            <p:spPr>
              <a:xfrm rot="16200000">
                <a:off x="3971544" y="1591056"/>
                <a:ext cx="414528" cy="280416"/>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Isosceles Triangle 127"/>
              <p:cNvSpPr/>
              <p:nvPr/>
            </p:nvSpPr>
            <p:spPr>
              <a:xfrm rot="5400000">
                <a:off x="989838" y="1067562"/>
                <a:ext cx="992124" cy="8382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600200" y="1295400"/>
                <a:ext cx="17526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950976" y="990600"/>
                <a:ext cx="320040" cy="99364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Block Arc 130"/>
              <p:cNvSpPr/>
              <p:nvPr/>
            </p:nvSpPr>
            <p:spPr>
              <a:xfrm rot="5400000">
                <a:off x="2819400" y="1295400"/>
                <a:ext cx="1066800" cy="1066800"/>
              </a:xfrm>
              <a:prstGeom prst="blockArc">
                <a:avLst>
                  <a:gd name="adj1" fmla="val 10800000"/>
                  <a:gd name="adj2" fmla="val 48579"/>
                  <a:gd name="adj3" fmla="val 2105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Rectangle 131"/>
              <p:cNvSpPr/>
              <p:nvPr/>
            </p:nvSpPr>
            <p:spPr>
              <a:xfrm>
                <a:off x="1828800" y="2133600"/>
                <a:ext cx="16002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Block Arc 132"/>
              <p:cNvSpPr/>
              <p:nvPr/>
            </p:nvSpPr>
            <p:spPr>
              <a:xfrm rot="16200000">
                <a:off x="1600200" y="1447800"/>
                <a:ext cx="762000" cy="1066800"/>
              </a:xfrm>
              <a:prstGeom prst="blockArc">
                <a:avLst>
                  <a:gd name="adj1" fmla="val 10800000"/>
                  <a:gd name="adj2" fmla="val 1906149"/>
                  <a:gd name="adj3" fmla="val 3168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Rectangle 133"/>
              <p:cNvSpPr/>
              <p:nvPr/>
            </p:nvSpPr>
            <p:spPr>
              <a:xfrm>
                <a:off x="1981200" y="1600200"/>
                <a:ext cx="2209800" cy="2286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258056" y="1524000"/>
                <a:ext cx="158496" cy="42367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286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667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048000" y="914400"/>
                <a:ext cx="3048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3200400" y="12954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828800" y="16002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828800" y="21336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3276600" y="2133600"/>
                <a:ext cx="3048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1447800" y="1295400"/>
                <a:ext cx="3048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43"/>
          <p:cNvGrpSpPr/>
          <p:nvPr/>
        </p:nvGrpSpPr>
        <p:grpSpPr>
          <a:xfrm>
            <a:off x="5828145" y="406400"/>
            <a:ext cx="2133600" cy="2057400"/>
            <a:chOff x="3048000" y="4114800"/>
            <a:chExt cx="2133600" cy="2057400"/>
          </a:xfrm>
        </p:grpSpPr>
        <p:sp>
          <p:nvSpPr>
            <p:cNvPr id="145" name="Oval 144"/>
            <p:cNvSpPr/>
            <p:nvPr/>
          </p:nvSpPr>
          <p:spPr>
            <a:xfrm>
              <a:off x="3048000" y="4114800"/>
              <a:ext cx="2133600" cy="205740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13"/>
            <p:cNvGrpSpPr/>
            <p:nvPr/>
          </p:nvGrpSpPr>
          <p:grpSpPr>
            <a:xfrm>
              <a:off x="3505200" y="4495800"/>
              <a:ext cx="1362364" cy="1295400"/>
              <a:chOff x="2209800" y="4343400"/>
              <a:chExt cx="2003199" cy="1905000"/>
            </a:xfrm>
          </p:grpSpPr>
          <p:sp>
            <p:nvSpPr>
              <p:cNvPr id="148" name="Trapezoid 147"/>
              <p:cNvSpPr/>
              <p:nvPr/>
            </p:nvSpPr>
            <p:spPr>
              <a:xfrm>
                <a:off x="2209800" y="5029200"/>
                <a:ext cx="2003199" cy="533400"/>
              </a:xfrm>
              <a:prstGeom prst="trapezoid">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gular Pentagon 148"/>
              <p:cNvSpPr/>
              <p:nvPr/>
            </p:nvSpPr>
            <p:spPr>
              <a:xfrm>
                <a:off x="2438400" y="4495800"/>
                <a:ext cx="1600200" cy="1524000"/>
              </a:xfrm>
              <a:prstGeom prst="pentagon">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45"/>
              <p:cNvGrpSpPr/>
              <p:nvPr/>
            </p:nvGrpSpPr>
            <p:grpSpPr>
              <a:xfrm>
                <a:off x="2819400" y="5181600"/>
                <a:ext cx="838200" cy="228600"/>
                <a:chOff x="1600200" y="4343400"/>
                <a:chExt cx="2057400" cy="685800"/>
              </a:xfrm>
            </p:grpSpPr>
            <p:sp>
              <p:nvSpPr>
                <p:cNvPr id="160" name="Rectangle 159"/>
                <p:cNvSpPr/>
                <p:nvPr/>
              </p:nvSpPr>
              <p:spPr>
                <a:xfrm>
                  <a:off x="1600200" y="4343400"/>
                  <a:ext cx="2057400" cy="685800"/>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1600200" y="44196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1600200" y="45720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600200" y="47244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1600200" y="4876800"/>
                  <a:ext cx="2057400" cy="762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ounded Rectangle 117"/>
              <p:cNvSpPr/>
              <p:nvPr/>
            </p:nvSpPr>
            <p:spPr>
              <a:xfrm>
                <a:off x="22860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a:off x="3657600" y="5562600"/>
                <a:ext cx="457200" cy="685800"/>
              </a:xfrm>
              <a:prstGeom prst="roundRect">
                <a:avLst>
                  <a:gd name="adj" fmla="val 308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a:off x="2514600" y="4343400"/>
                <a:ext cx="1447800" cy="685800"/>
              </a:xfrm>
              <a:prstGeom prst="trapezoid">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22098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3581400" y="5486400"/>
                <a:ext cx="609600" cy="228600"/>
              </a:xfrm>
              <a:prstGeom prst="roundRect">
                <a:avLst>
                  <a:gd name="adj" fmla="val 30809"/>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p:cNvSpPr/>
              <p:nvPr/>
            </p:nvSpPr>
            <p:spPr>
              <a:xfrm>
                <a:off x="2667000" y="5791200"/>
                <a:ext cx="990600" cy="2286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25146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505200" y="5105400"/>
                <a:ext cx="457200" cy="4572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Block Arc 158"/>
              <p:cNvSpPr/>
              <p:nvPr/>
            </p:nvSpPr>
            <p:spPr>
              <a:xfrm>
                <a:off x="3348182" y="4816764"/>
                <a:ext cx="457200"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7" name="Picture 2" descr="Image result for domino's pizza top of car icon"/>
            <p:cNvPicPr>
              <a:picLocks noChangeAspect="1" noChangeArrowheads="1"/>
            </p:cNvPicPr>
            <p:nvPr/>
          </p:nvPicPr>
          <p:blipFill>
            <a:blip r:embed="rId3" cstate="print"/>
            <a:srcRect/>
            <a:stretch>
              <a:fillRect/>
            </a:stretch>
          </p:blipFill>
          <p:spPr bwMode="auto">
            <a:xfrm rot="2565795">
              <a:off x="3305531" y="4600930"/>
              <a:ext cx="508938" cy="508938"/>
            </a:xfrm>
            <a:prstGeom prst="rect">
              <a:avLst/>
            </a:prstGeom>
            <a:noFill/>
          </p:spPr>
        </p:pic>
      </p:grpSp>
      <p:grpSp>
        <p:nvGrpSpPr>
          <p:cNvPr id="227" name="Group 226"/>
          <p:cNvGrpSpPr/>
          <p:nvPr/>
        </p:nvGrpSpPr>
        <p:grpSpPr>
          <a:xfrm>
            <a:off x="4875143" y="3373429"/>
            <a:ext cx="2150211" cy="3276600"/>
            <a:chOff x="457200" y="609600"/>
            <a:chExt cx="3385504" cy="6131428"/>
          </a:xfrm>
        </p:grpSpPr>
        <p:sp>
          <p:nvSpPr>
            <p:cNvPr id="228" name="Oval 227"/>
            <p:cNvSpPr/>
            <p:nvPr/>
          </p:nvSpPr>
          <p:spPr>
            <a:xfrm rot="14672450">
              <a:off x="2832601" y="4624547"/>
              <a:ext cx="785743" cy="525397"/>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rot="18967460">
              <a:off x="822889" y="4685840"/>
              <a:ext cx="785743" cy="525397"/>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616552" y="1905000"/>
              <a:ext cx="1219200" cy="18288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rapezoid 230"/>
            <p:cNvSpPr/>
            <p:nvPr/>
          </p:nvSpPr>
          <p:spPr>
            <a:xfrm rot="682233">
              <a:off x="1439472" y="5014746"/>
              <a:ext cx="762919" cy="1371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p:cNvSpPr/>
            <p:nvPr/>
          </p:nvSpPr>
          <p:spPr>
            <a:xfrm rot="21370739">
              <a:off x="2160650" y="4917418"/>
              <a:ext cx="762919" cy="1485819"/>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1540352" y="5181600"/>
              <a:ext cx="1295400" cy="457200"/>
            </a:xfrm>
            <a:prstGeom prst="roundRect">
              <a:avLst>
                <a:gd name="adj" fmla="val 378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2302352" y="5410200"/>
              <a:ext cx="457200" cy="3063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1616552" y="5410200"/>
              <a:ext cx="457200" cy="3063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5"/>
            <p:cNvGrpSpPr/>
            <p:nvPr/>
          </p:nvGrpSpPr>
          <p:grpSpPr>
            <a:xfrm>
              <a:off x="1387952" y="5176755"/>
              <a:ext cx="1673542" cy="311403"/>
              <a:chOff x="1676400" y="2286000"/>
              <a:chExt cx="1397734" cy="960203"/>
            </a:xfrm>
          </p:grpSpPr>
          <p:sp>
            <p:nvSpPr>
              <p:cNvPr id="291" name="Oval 26"/>
              <p:cNvSpPr/>
              <p:nvPr/>
            </p:nvSpPr>
            <p:spPr>
              <a:xfrm>
                <a:off x="1676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7"/>
              <p:cNvSpPr/>
              <p:nvPr/>
            </p:nvSpPr>
            <p:spPr>
              <a:xfrm>
                <a:off x="2057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8"/>
              <p:cNvSpPr/>
              <p:nvPr/>
            </p:nvSpPr>
            <p:spPr>
              <a:xfrm>
                <a:off x="25146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
              <p:cNvSpPr/>
              <p:nvPr/>
            </p:nvSpPr>
            <p:spPr>
              <a:xfrm>
                <a:off x="1676400" y="2286000"/>
                <a:ext cx="1371600" cy="7316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12"/>
            <p:cNvGrpSpPr/>
            <p:nvPr/>
          </p:nvGrpSpPr>
          <p:grpSpPr>
            <a:xfrm rot="19234758">
              <a:off x="2711815" y="4651526"/>
              <a:ext cx="874864" cy="403066"/>
              <a:chOff x="1676400" y="2286000"/>
              <a:chExt cx="1397734" cy="960203"/>
            </a:xfrm>
          </p:grpSpPr>
          <p:sp>
            <p:nvSpPr>
              <p:cNvPr id="287" name="Oval 286"/>
              <p:cNvSpPr/>
              <p:nvPr/>
            </p:nvSpPr>
            <p:spPr>
              <a:xfrm>
                <a:off x="1676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2057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319"/>
              <p:cNvSpPr/>
              <p:nvPr/>
            </p:nvSpPr>
            <p:spPr>
              <a:xfrm>
                <a:off x="25146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320"/>
              <p:cNvSpPr/>
              <p:nvPr/>
            </p:nvSpPr>
            <p:spPr>
              <a:xfrm>
                <a:off x="1676400" y="2286000"/>
                <a:ext cx="1371600" cy="7316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11"/>
            <p:cNvGrpSpPr/>
            <p:nvPr/>
          </p:nvGrpSpPr>
          <p:grpSpPr>
            <a:xfrm rot="2789743">
              <a:off x="864428" y="4597883"/>
              <a:ext cx="874864" cy="403066"/>
              <a:chOff x="1676400" y="2286000"/>
              <a:chExt cx="1397734" cy="960203"/>
            </a:xfrm>
          </p:grpSpPr>
          <p:sp>
            <p:nvSpPr>
              <p:cNvPr id="283" name="Oval 282"/>
              <p:cNvSpPr/>
              <p:nvPr/>
            </p:nvSpPr>
            <p:spPr>
              <a:xfrm>
                <a:off x="1676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20574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2514600" y="2514600"/>
                <a:ext cx="559534" cy="7316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10"/>
              <p:cNvSpPr/>
              <p:nvPr/>
            </p:nvSpPr>
            <p:spPr>
              <a:xfrm>
                <a:off x="1676400" y="2286000"/>
                <a:ext cx="1371600" cy="7316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Trapezoid 238"/>
            <p:cNvSpPr/>
            <p:nvPr/>
          </p:nvSpPr>
          <p:spPr>
            <a:xfrm rot="2356481">
              <a:off x="1354926" y="3515570"/>
              <a:ext cx="762919" cy="1371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rot="19474910">
              <a:off x="2324409" y="3523160"/>
              <a:ext cx="762919" cy="1371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p:nvSpPr>
          <p:spPr>
            <a:xfrm>
              <a:off x="1387952" y="3657600"/>
              <a:ext cx="1676400" cy="16002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1219200" y="4267200"/>
              <a:ext cx="279363" cy="306316"/>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2590800" y="3962400"/>
              <a:ext cx="355563" cy="382516"/>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2590800" y="5791200"/>
              <a:ext cx="279363" cy="30631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40"/>
            <p:cNvGrpSpPr/>
            <p:nvPr/>
          </p:nvGrpSpPr>
          <p:grpSpPr>
            <a:xfrm>
              <a:off x="457200" y="5863349"/>
              <a:ext cx="1616552" cy="873628"/>
              <a:chOff x="2498248" y="4948949"/>
              <a:chExt cx="1616552" cy="873628"/>
            </a:xfrm>
          </p:grpSpPr>
          <p:sp>
            <p:nvSpPr>
              <p:cNvPr id="279" name="Oval 278"/>
              <p:cNvSpPr/>
              <p:nvPr/>
            </p:nvSpPr>
            <p:spPr>
              <a:xfrm>
                <a:off x="2971800" y="5334000"/>
                <a:ext cx="1143000" cy="4572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ardrop 279"/>
              <p:cNvSpPr/>
              <p:nvPr/>
            </p:nvSpPr>
            <p:spPr>
              <a:xfrm rot="3837913">
                <a:off x="2521012" y="4926185"/>
                <a:ext cx="820037" cy="865565"/>
              </a:xfrm>
              <a:prstGeom prst="teardrop">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rot="1100944">
                <a:off x="2990067" y="5487918"/>
                <a:ext cx="846204" cy="252712"/>
              </a:xfrm>
              <a:prstGeom prst="ellipse">
                <a:avLst/>
              </a:prstGeom>
              <a:solidFill>
                <a:schemeClr val="accent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2590800" y="5670177"/>
                <a:ext cx="1447800" cy="1524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42"/>
            <p:cNvGrpSpPr/>
            <p:nvPr/>
          </p:nvGrpSpPr>
          <p:grpSpPr>
            <a:xfrm flipH="1">
              <a:off x="2226152" y="5867400"/>
              <a:ext cx="1616552" cy="873628"/>
              <a:chOff x="2498248" y="4948949"/>
              <a:chExt cx="1616552" cy="873628"/>
            </a:xfrm>
          </p:grpSpPr>
          <p:sp>
            <p:nvSpPr>
              <p:cNvPr id="275" name="Oval 274"/>
              <p:cNvSpPr/>
              <p:nvPr/>
            </p:nvSpPr>
            <p:spPr>
              <a:xfrm>
                <a:off x="2971800" y="5334000"/>
                <a:ext cx="1143000" cy="4572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ardrop 275"/>
              <p:cNvSpPr/>
              <p:nvPr/>
            </p:nvSpPr>
            <p:spPr>
              <a:xfrm rot="3837913">
                <a:off x="2521012" y="4926185"/>
                <a:ext cx="820037" cy="865565"/>
              </a:xfrm>
              <a:prstGeom prst="teardrop">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rot="1100944">
                <a:off x="2990067" y="5487918"/>
                <a:ext cx="846204" cy="252712"/>
              </a:xfrm>
              <a:prstGeom prst="ellipse">
                <a:avLst/>
              </a:prstGeom>
              <a:solidFill>
                <a:schemeClr val="accent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a:off x="2590800" y="5670177"/>
                <a:ext cx="1447800" cy="1524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53"/>
            <p:cNvGrpSpPr/>
            <p:nvPr/>
          </p:nvGrpSpPr>
          <p:grpSpPr>
            <a:xfrm>
              <a:off x="1616552" y="3429000"/>
              <a:ext cx="1143000" cy="569243"/>
              <a:chOff x="1707577" y="1065418"/>
              <a:chExt cx="1692282" cy="842800"/>
            </a:xfrm>
          </p:grpSpPr>
          <p:sp>
            <p:nvSpPr>
              <p:cNvPr id="272" name="Snip Diagonal Corner Rectangle 271"/>
              <p:cNvSpPr/>
              <p:nvPr/>
            </p:nvSpPr>
            <p:spPr>
              <a:xfrm rot="2828791">
                <a:off x="1676847" y="1096148"/>
                <a:ext cx="840965" cy="779505"/>
              </a:xfrm>
              <a:prstGeom prst="snip2DiagRect">
                <a:avLst>
                  <a:gd name="adj1" fmla="val 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Snip Diagonal Corner Rectangle 272"/>
              <p:cNvSpPr/>
              <p:nvPr/>
            </p:nvSpPr>
            <p:spPr>
              <a:xfrm rot="2828791">
                <a:off x="2589624" y="1097983"/>
                <a:ext cx="840965" cy="779505"/>
              </a:xfrm>
              <a:prstGeom prst="snip2DiagRect">
                <a:avLst>
                  <a:gd name="adj1" fmla="val 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2286000" y="1143000"/>
                <a:ext cx="533400" cy="685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Cloud 247"/>
            <p:cNvSpPr/>
            <p:nvPr/>
          </p:nvSpPr>
          <p:spPr>
            <a:xfrm rot="1064661">
              <a:off x="1108214" y="1925716"/>
              <a:ext cx="838200" cy="1295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p:cNvSpPr/>
            <p:nvPr/>
          </p:nvSpPr>
          <p:spPr>
            <a:xfrm rot="20680943">
              <a:off x="2530952" y="1981200"/>
              <a:ext cx="838200" cy="1295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Arc 249"/>
            <p:cNvSpPr/>
            <p:nvPr/>
          </p:nvSpPr>
          <p:spPr>
            <a:xfrm rot="17623390">
              <a:off x="2737950" y="1222353"/>
              <a:ext cx="915803" cy="685800"/>
            </a:xfrm>
            <a:prstGeom prst="arc">
              <a:avLst>
                <a:gd name="adj1" fmla="val 12399992"/>
                <a:gd name="adj2" fmla="val 1929366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Pie 250"/>
            <p:cNvSpPr/>
            <p:nvPr/>
          </p:nvSpPr>
          <p:spPr>
            <a:xfrm>
              <a:off x="1371600" y="1589314"/>
              <a:ext cx="1676400" cy="849086"/>
            </a:xfrm>
            <a:prstGeom prst="pie">
              <a:avLst>
                <a:gd name="adj1" fmla="val 19999708"/>
                <a:gd name="adj2" fmla="val 12081278"/>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2" name="Group 53"/>
            <p:cNvGrpSpPr/>
            <p:nvPr/>
          </p:nvGrpSpPr>
          <p:grpSpPr>
            <a:xfrm>
              <a:off x="2895600" y="609600"/>
              <a:ext cx="838200" cy="838200"/>
              <a:chOff x="2798986" y="3113961"/>
              <a:chExt cx="2636731" cy="2601039"/>
            </a:xfrm>
          </p:grpSpPr>
          <p:sp>
            <p:nvSpPr>
              <p:cNvPr id="266" name="Teardrop 265"/>
              <p:cNvSpPr/>
              <p:nvPr/>
            </p:nvSpPr>
            <p:spPr>
              <a:xfrm>
                <a:off x="2971800" y="4495800"/>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eardrop 266"/>
              <p:cNvSpPr/>
              <p:nvPr/>
            </p:nvSpPr>
            <p:spPr>
              <a:xfrm rot="9070751">
                <a:off x="3799761" y="3113961"/>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eardrop 267"/>
              <p:cNvSpPr/>
              <p:nvPr/>
            </p:nvSpPr>
            <p:spPr>
              <a:xfrm rot="3807070">
                <a:off x="2798986" y="3484787"/>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ardrop 268"/>
              <p:cNvSpPr/>
              <p:nvPr/>
            </p:nvSpPr>
            <p:spPr>
              <a:xfrm rot="15967809">
                <a:off x="4154553" y="4459352"/>
                <a:ext cx="1219200" cy="1219200"/>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ardrop 269"/>
              <p:cNvSpPr/>
              <p:nvPr/>
            </p:nvSpPr>
            <p:spPr>
              <a:xfrm rot="12380960">
                <a:off x="4355890" y="3769308"/>
                <a:ext cx="1079827" cy="995784"/>
              </a:xfrm>
              <a:prstGeom prst="teardrop">
                <a:avLst>
                  <a:gd name="adj" fmla="val 11967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16-Point Star 270"/>
              <p:cNvSpPr/>
              <p:nvPr/>
            </p:nvSpPr>
            <p:spPr>
              <a:xfrm>
                <a:off x="3657600" y="4114800"/>
                <a:ext cx="990600" cy="914400"/>
              </a:xfrm>
              <a:prstGeom prst="star16">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3" name="Oval 252"/>
            <p:cNvSpPr/>
            <p:nvPr/>
          </p:nvSpPr>
          <p:spPr>
            <a:xfrm>
              <a:off x="1524000" y="1262743"/>
              <a:ext cx="1371600" cy="97971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p:cNvSpPr/>
            <p:nvPr/>
          </p:nvSpPr>
          <p:spPr>
            <a:xfrm rot="16200000">
              <a:off x="1981200" y="1393371"/>
              <a:ext cx="457200" cy="1371600"/>
            </a:xfrm>
            <a:prstGeom prst="moon">
              <a:avLst>
                <a:gd name="adj" fmla="val 676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1981200" y="2895600"/>
              <a:ext cx="355563" cy="3063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1752600" y="5562600"/>
              <a:ext cx="279363" cy="3063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2819400" y="4495800"/>
              <a:ext cx="228600" cy="2286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1676400" y="4114800"/>
              <a:ext cx="228600" cy="2286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1447800" y="5943600"/>
              <a:ext cx="228600" cy="2286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2438400" y="5562600"/>
              <a:ext cx="152400" cy="167104"/>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2514600" y="4953000"/>
              <a:ext cx="152400" cy="15240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2438400" y="4419600"/>
              <a:ext cx="152400" cy="16710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1752601" y="4876800"/>
              <a:ext cx="152400" cy="167104"/>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Isosceles Triangle 263"/>
            <p:cNvSpPr/>
            <p:nvPr/>
          </p:nvSpPr>
          <p:spPr>
            <a:xfrm>
              <a:off x="2057400" y="4114800"/>
              <a:ext cx="304800" cy="3048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Isosceles Triangle 264"/>
            <p:cNvSpPr/>
            <p:nvPr/>
          </p:nvSpPr>
          <p:spPr>
            <a:xfrm>
              <a:off x="2057400" y="4572000"/>
              <a:ext cx="304800" cy="3048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Rectangle 295"/>
          <p:cNvSpPr/>
          <p:nvPr/>
        </p:nvSpPr>
        <p:spPr>
          <a:xfrm>
            <a:off x="8321963" y="270317"/>
            <a:ext cx="3418683" cy="138499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a:ln w="11430">
                  <a:solidFill>
                    <a:schemeClr val="accent5">
                      <a:lumMod val="75000"/>
                    </a:schemeClr>
                  </a:solidFill>
                </a:ln>
                <a:solidFill>
                  <a:srgbClr val="FFFF00"/>
                </a:solidFill>
                <a:effectLst>
                  <a:outerShdw blurRad="80000" dist="40000" dir="5040000" algn="tl">
                    <a:srgbClr val="000000">
                      <a:alpha val="30000"/>
                    </a:srgbClr>
                  </a:outerShdw>
                </a:effectLst>
              </a:rPr>
              <a:t>Do you ever feel like you have too much responsibility? </a:t>
            </a:r>
          </a:p>
        </p:txBody>
      </p:sp>
      <p:grpSp>
        <p:nvGrpSpPr>
          <p:cNvPr id="2" name="Group 1">
            <a:extLst>
              <a:ext uri="{FF2B5EF4-FFF2-40B4-BE49-F238E27FC236}">
                <a16:creationId xmlns:a16="http://schemas.microsoft.com/office/drawing/2014/main" id="{ABBD74EF-F8A1-252D-D2EF-C34842D13ECF}"/>
              </a:ext>
            </a:extLst>
          </p:cNvPr>
          <p:cNvGrpSpPr/>
          <p:nvPr/>
        </p:nvGrpSpPr>
        <p:grpSpPr>
          <a:xfrm>
            <a:off x="7116417" y="4280586"/>
            <a:ext cx="2253628" cy="2173141"/>
            <a:chOff x="6248400" y="3733800"/>
            <a:chExt cx="2133600" cy="2057400"/>
          </a:xfrm>
        </p:grpSpPr>
        <p:sp>
          <p:nvSpPr>
            <p:cNvPr id="3" name="Oval 2">
              <a:extLst>
                <a:ext uri="{FF2B5EF4-FFF2-40B4-BE49-F238E27FC236}">
                  <a16:creationId xmlns:a16="http://schemas.microsoft.com/office/drawing/2014/main" id="{B91930C5-7469-1034-7129-F142C71DE2A6}"/>
                </a:ext>
              </a:extLst>
            </p:cNvPr>
            <p:cNvSpPr/>
            <p:nvPr/>
          </p:nvSpPr>
          <p:spPr>
            <a:xfrm>
              <a:off x="6248400" y="3733800"/>
              <a:ext cx="2133600" cy="205740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1">
              <a:extLst>
                <a:ext uri="{FF2B5EF4-FFF2-40B4-BE49-F238E27FC236}">
                  <a16:creationId xmlns:a16="http://schemas.microsoft.com/office/drawing/2014/main" id="{F1324AE1-6BD7-2E92-540C-0F709F9C8139}"/>
                </a:ext>
              </a:extLst>
            </p:cNvPr>
            <p:cNvGrpSpPr/>
            <p:nvPr/>
          </p:nvGrpSpPr>
          <p:grpSpPr>
            <a:xfrm>
              <a:off x="6562553" y="3962400"/>
              <a:ext cx="1453161" cy="1617536"/>
              <a:chOff x="2239501" y="1828800"/>
              <a:chExt cx="4614599" cy="4628614"/>
            </a:xfrm>
          </p:grpSpPr>
          <p:grpSp>
            <p:nvGrpSpPr>
              <p:cNvPr id="6" name="Group 102">
                <a:extLst>
                  <a:ext uri="{FF2B5EF4-FFF2-40B4-BE49-F238E27FC236}">
                    <a16:creationId xmlns:a16="http://schemas.microsoft.com/office/drawing/2014/main" id="{95DAA546-CACC-43F7-4C68-D64B29EC3386}"/>
                  </a:ext>
                </a:extLst>
              </p:cNvPr>
              <p:cNvGrpSpPr/>
              <p:nvPr/>
            </p:nvGrpSpPr>
            <p:grpSpPr>
              <a:xfrm>
                <a:off x="2239501" y="1963383"/>
                <a:ext cx="4614599" cy="4494031"/>
                <a:chOff x="431041" y="694742"/>
                <a:chExt cx="5855042" cy="5387555"/>
              </a:xfrm>
            </p:grpSpPr>
            <p:sp>
              <p:nvSpPr>
                <p:cNvPr id="309" name="Oval 308">
                  <a:extLst>
                    <a:ext uri="{FF2B5EF4-FFF2-40B4-BE49-F238E27FC236}">
                      <a16:creationId xmlns:a16="http://schemas.microsoft.com/office/drawing/2014/main" id="{4373F128-0B61-3F1A-323D-DB38117125BC}"/>
                    </a:ext>
                  </a:extLst>
                </p:cNvPr>
                <p:cNvSpPr/>
                <p:nvPr/>
              </p:nvSpPr>
              <p:spPr>
                <a:xfrm rot="3069817">
                  <a:off x="3218136" y="3570250"/>
                  <a:ext cx="382965" cy="103235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129">
                  <a:extLst>
                    <a:ext uri="{FF2B5EF4-FFF2-40B4-BE49-F238E27FC236}">
                      <a16:creationId xmlns:a16="http://schemas.microsoft.com/office/drawing/2014/main" id="{F21F64FA-2E71-84F0-3894-80C1DA305D57}"/>
                    </a:ext>
                  </a:extLst>
                </p:cNvPr>
                <p:cNvGrpSpPr/>
                <p:nvPr/>
              </p:nvGrpSpPr>
              <p:grpSpPr>
                <a:xfrm rot="21087880" flipH="1">
                  <a:off x="2902943" y="4160074"/>
                  <a:ext cx="881970" cy="482024"/>
                  <a:chOff x="554464" y="4447136"/>
                  <a:chExt cx="774752" cy="432623"/>
                </a:xfrm>
              </p:grpSpPr>
              <p:sp>
                <p:nvSpPr>
                  <p:cNvPr id="351" name="Oval 34">
                    <a:extLst>
                      <a:ext uri="{FF2B5EF4-FFF2-40B4-BE49-F238E27FC236}">
                        <a16:creationId xmlns:a16="http://schemas.microsoft.com/office/drawing/2014/main" id="{A70AB088-F188-608F-F8C1-B6BEC1060722}"/>
                      </a:ext>
                    </a:extLst>
                  </p:cNvPr>
                  <p:cNvSpPr/>
                  <p:nvPr/>
                </p:nvSpPr>
                <p:spPr>
                  <a:xfrm rot="21061729">
                    <a:off x="588746" y="4551526"/>
                    <a:ext cx="740470" cy="328233"/>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5206671A-69EE-D600-5209-E940AF432882}"/>
                      </a:ext>
                    </a:extLst>
                  </p:cNvPr>
                  <p:cNvSpPr/>
                  <p:nvPr/>
                </p:nvSpPr>
                <p:spPr>
                  <a:xfrm rot="21061729">
                    <a:off x="554464" y="4475326"/>
                    <a:ext cx="740470" cy="32823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Multiply 224">
                    <a:extLst>
                      <a:ext uri="{FF2B5EF4-FFF2-40B4-BE49-F238E27FC236}">
                        <a16:creationId xmlns:a16="http://schemas.microsoft.com/office/drawing/2014/main" id="{B882E89E-B8C4-EE8C-0DC0-C7BDE8DCD660}"/>
                      </a:ext>
                    </a:extLst>
                  </p:cNvPr>
                  <p:cNvSpPr/>
                  <p:nvPr/>
                </p:nvSpPr>
                <p:spPr>
                  <a:xfrm rot="20538013">
                    <a:off x="685800" y="4495800"/>
                    <a:ext cx="228600" cy="304800"/>
                  </a:xfrm>
                  <a:prstGeom prst="mathMultiply">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Multiply 225">
                    <a:extLst>
                      <a:ext uri="{FF2B5EF4-FFF2-40B4-BE49-F238E27FC236}">
                        <a16:creationId xmlns:a16="http://schemas.microsoft.com/office/drawing/2014/main" id="{267D5BF3-B29B-E462-F72B-6E17DF896F10}"/>
                      </a:ext>
                    </a:extLst>
                  </p:cNvPr>
                  <p:cNvSpPr/>
                  <p:nvPr/>
                </p:nvSpPr>
                <p:spPr>
                  <a:xfrm rot="20538013">
                    <a:off x="879123" y="4447136"/>
                    <a:ext cx="228600" cy="304800"/>
                  </a:xfrm>
                  <a:prstGeom prst="mathMultiply">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Oval 4">
                  <a:extLst>
                    <a:ext uri="{FF2B5EF4-FFF2-40B4-BE49-F238E27FC236}">
                      <a16:creationId xmlns:a16="http://schemas.microsoft.com/office/drawing/2014/main" id="{A495590C-127E-5751-527E-09B8B3DC571C}"/>
                    </a:ext>
                  </a:extLst>
                </p:cNvPr>
                <p:cNvSpPr/>
                <p:nvPr/>
              </p:nvSpPr>
              <p:spPr>
                <a:xfrm rot="17017804">
                  <a:off x="2907668" y="2979534"/>
                  <a:ext cx="482557" cy="15115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2" name="Picture 25" descr="C:\Users\Brad\AppData\Local\Microsoft\Windows\Temporary Internet Files\Content.IE5\DQ5ZCUD5\MCj04322210000[1].wmf">
                  <a:extLst>
                    <a:ext uri="{FF2B5EF4-FFF2-40B4-BE49-F238E27FC236}">
                      <a16:creationId xmlns:a16="http://schemas.microsoft.com/office/drawing/2014/main" id="{DB0886F1-62C8-D0F3-410B-23FF7353D741}"/>
                    </a:ext>
                  </a:extLst>
                </p:cNvPr>
                <p:cNvPicPr>
                  <a:picLocks noChangeAspect="1" noChangeArrowheads="1"/>
                </p:cNvPicPr>
                <p:nvPr/>
              </p:nvPicPr>
              <p:blipFill>
                <a:blip r:embed="rId4" cstate="print"/>
                <a:srcRect l="10784" t="12501" r="10784" b="33333"/>
                <a:stretch>
                  <a:fillRect/>
                </a:stretch>
              </p:blipFill>
              <p:spPr bwMode="auto">
                <a:xfrm flipH="1">
                  <a:off x="431041" y="2864786"/>
                  <a:ext cx="5855042" cy="3217511"/>
                </a:xfrm>
                <a:prstGeom prst="rect">
                  <a:avLst/>
                </a:prstGeom>
                <a:noFill/>
                <a:ln w="0">
                  <a:noFill/>
                </a:ln>
              </p:spPr>
            </p:pic>
            <p:sp>
              <p:nvSpPr>
                <p:cNvPr id="313" name="Oval 6">
                  <a:extLst>
                    <a:ext uri="{FF2B5EF4-FFF2-40B4-BE49-F238E27FC236}">
                      <a16:creationId xmlns:a16="http://schemas.microsoft.com/office/drawing/2014/main" id="{B6F2DCF3-357F-D63A-85FE-A70C789DBF05}"/>
                    </a:ext>
                  </a:extLst>
                </p:cNvPr>
                <p:cNvSpPr/>
                <p:nvPr/>
              </p:nvSpPr>
              <p:spPr>
                <a:xfrm rot="20239115">
                  <a:off x="2913612" y="3256459"/>
                  <a:ext cx="570784" cy="145857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oup 57">
                  <a:extLst>
                    <a:ext uri="{FF2B5EF4-FFF2-40B4-BE49-F238E27FC236}">
                      <a16:creationId xmlns:a16="http://schemas.microsoft.com/office/drawing/2014/main" id="{51486B72-241B-F047-1501-4D9B829CE216}"/>
                    </a:ext>
                  </a:extLst>
                </p:cNvPr>
                <p:cNvGrpSpPr/>
                <p:nvPr/>
              </p:nvGrpSpPr>
              <p:grpSpPr>
                <a:xfrm rot="20515897">
                  <a:off x="3504534" y="1945773"/>
                  <a:ext cx="850954" cy="1111996"/>
                  <a:chOff x="6420175" y="2456717"/>
                  <a:chExt cx="499260" cy="836150"/>
                </a:xfrm>
              </p:grpSpPr>
              <p:sp>
                <p:nvSpPr>
                  <p:cNvPr id="347" name="Oval 30">
                    <a:extLst>
                      <a:ext uri="{FF2B5EF4-FFF2-40B4-BE49-F238E27FC236}">
                        <a16:creationId xmlns:a16="http://schemas.microsoft.com/office/drawing/2014/main" id="{CA69C535-EC4D-C6E1-B192-E4BC78DCF6E5}"/>
                      </a:ext>
                    </a:extLst>
                  </p:cNvPr>
                  <p:cNvSpPr/>
                  <p:nvPr/>
                </p:nvSpPr>
                <p:spPr>
                  <a:xfrm rot="20143237">
                    <a:off x="6584766" y="2693664"/>
                    <a:ext cx="334669" cy="5992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8" name="Group 53">
                    <a:extLst>
                      <a:ext uri="{FF2B5EF4-FFF2-40B4-BE49-F238E27FC236}">
                        <a16:creationId xmlns:a16="http://schemas.microsoft.com/office/drawing/2014/main" id="{62CCEC27-7EEC-C014-E24C-8FDF1B18CC2E}"/>
                      </a:ext>
                    </a:extLst>
                  </p:cNvPr>
                  <p:cNvGrpSpPr/>
                  <p:nvPr/>
                </p:nvGrpSpPr>
                <p:grpSpPr>
                  <a:xfrm rot="20329977">
                    <a:off x="6420175" y="2456717"/>
                    <a:ext cx="429385" cy="609600"/>
                    <a:chOff x="4114800" y="2743200"/>
                    <a:chExt cx="533400" cy="1219200"/>
                  </a:xfrm>
                </p:grpSpPr>
                <p:sp>
                  <p:nvSpPr>
                    <p:cNvPr id="349" name="Trapezoid 348">
                      <a:extLst>
                        <a:ext uri="{FF2B5EF4-FFF2-40B4-BE49-F238E27FC236}">
                          <a16:creationId xmlns:a16="http://schemas.microsoft.com/office/drawing/2014/main" id="{509BB47E-8951-CF72-DB2C-155E415A5BF6}"/>
                        </a:ext>
                      </a:extLst>
                    </p:cNvPr>
                    <p:cNvSpPr/>
                    <p:nvPr/>
                  </p:nvSpPr>
                  <p:spPr>
                    <a:xfrm>
                      <a:off x="4114800" y="2743200"/>
                      <a:ext cx="533400" cy="1219200"/>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rapezoid 349">
                      <a:extLst>
                        <a:ext uri="{FF2B5EF4-FFF2-40B4-BE49-F238E27FC236}">
                          <a16:creationId xmlns:a16="http://schemas.microsoft.com/office/drawing/2014/main" id="{03C67873-EF1F-FBD9-9222-46D9FD96D1A9}"/>
                        </a:ext>
                      </a:extLst>
                    </p:cNvPr>
                    <p:cNvSpPr/>
                    <p:nvPr/>
                  </p:nvSpPr>
                  <p:spPr>
                    <a:xfrm>
                      <a:off x="4114800" y="2743200"/>
                      <a:ext cx="533400" cy="990600"/>
                    </a:xfrm>
                    <a:prstGeom prst="trapezoid">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5" name="Group 54">
                  <a:extLst>
                    <a:ext uri="{FF2B5EF4-FFF2-40B4-BE49-F238E27FC236}">
                      <a16:creationId xmlns:a16="http://schemas.microsoft.com/office/drawing/2014/main" id="{3E357677-198F-75EC-2E80-D6ABF7FA690B}"/>
                    </a:ext>
                  </a:extLst>
                </p:cNvPr>
                <p:cNvGrpSpPr/>
                <p:nvPr/>
              </p:nvGrpSpPr>
              <p:grpSpPr>
                <a:xfrm rot="1384209">
                  <a:off x="2283836" y="2925811"/>
                  <a:ext cx="1125741" cy="947068"/>
                  <a:chOff x="6095896" y="3199768"/>
                  <a:chExt cx="572074" cy="402380"/>
                </a:xfrm>
              </p:grpSpPr>
              <p:sp>
                <p:nvSpPr>
                  <p:cNvPr id="345" name="Rounded Rectangle 28">
                    <a:extLst>
                      <a:ext uri="{FF2B5EF4-FFF2-40B4-BE49-F238E27FC236}">
                        <a16:creationId xmlns:a16="http://schemas.microsoft.com/office/drawing/2014/main" id="{3D589FB0-B88B-BA85-BDF0-E543C64E4DCC}"/>
                      </a:ext>
                    </a:extLst>
                  </p:cNvPr>
                  <p:cNvSpPr/>
                  <p:nvPr/>
                </p:nvSpPr>
                <p:spPr>
                  <a:xfrm>
                    <a:off x="6095896" y="3200808"/>
                    <a:ext cx="572074" cy="40134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29">
                    <a:extLst>
                      <a:ext uri="{FF2B5EF4-FFF2-40B4-BE49-F238E27FC236}">
                        <a16:creationId xmlns:a16="http://schemas.microsoft.com/office/drawing/2014/main" id="{B11B1F97-28EA-310F-E7FD-50444B3B64C1}"/>
                      </a:ext>
                    </a:extLst>
                  </p:cNvPr>
                  <p:cNvSpPr/>
                  <p:nvPr/>
                </p:nvSpPr>
                <p:spPr>
                  <a:xfrm>
                    <a:off x="6325763" y="3199768"/>
                    <a:ext cx="104162" cy="3437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rapezoid 9">
                  <a:extLst>
                    <a:ext uri="{FF2B5EF4-FFF2-40B4-BE49-F238E27FC236}">
                      <a16:creationId xmlns:a16="http://schemas.microsoft.com/office/drawing/2014/main" id="{E391B587-5BD0-5137-54F0-2E0CDDC431D5}"/>
                    </a:ext>
                  </a:extLst>
                </p:cNvPr>
                <p:cNvSpPr/>
                <p:nvPr/>
              </p:nvSpPr>
              <p:spPr>
                <a:xfrm rot="1630957">
                  <a:off x="2650850" y="1933124"/>
                  <a:ext cx="1233673" cy="1325076"/>
                </a:xfrm>
                <a:prstGeom prst="trapezoid">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4955A80C-525D-36FF-D89F-AD081DAFFE72}"/>
                    </a:ext>
                  </a:extLst>
                </p:cNvPr>
                <p:cNvSpPr/>
                <p:nvPr/>
              </p:nvSpPr>
              <p:spPr>
                <a:xfrm rot="1585757">
                  <a:off x="3379344" y="884915"/>
                  <a:ext cx="909145" cy="13619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 name="Group 56">
                  <a:extLst>
                    <a:ext uri="{FF2B5EF4-FFF2-40B4-BE49-F238E27FC236}">
                      <a16:creationId xmlns:a16="http://schemas.microsoft.com/office/drawing/2014/main" id="{3ADD59A7-93F3-3461-5C27-AB0C070B7601}"/>
                    </a:ext>
                  </a:extLst>
                </p:cNvPr>
                <p:cNvGrpSpPr/>
                <p:nvPr/>
              </p:nvGrpSpPr>
              <p:grpSpPr>
                <a:xfrm rot="21210782">
                  <a:off x="3337394" y="2086692"/>
                  <a:ext cx="766970" cy="1101354"/>
                  <a:chOff x="6420175" y="2456717"/>
                  <a:chExt cx="449986" cy="828148"/>
                </a:xfrm>
              </p:grpSpPr>
              <p:sp>
                <p:nvSpPr>
                  <p:cNvPr id="341" name="Oval 340">
                    <a:extLst>
                      <a:ext uri="{FF2B5EF4-FFF2-40B4-BE49-F238E27FC236}">
                        <a16:creationId xmlns:a16="http://schemas.microsoft.com/office/drawing/2014/main" id="{B6EECE63-4ECD-5672-3BCF-009F0F0D3535}"/>
                      </a:ext>
                    </a:extLst>
                  </p:cNvPr>
                  <p:cNvSpPr/>
                  <p:nvPr/>
                </p:nvSpPr>
                <p:spPr>
                  <a:xfrm rot="20143237">
                    <a:off x="6583027" y="2704139"/>
                    <a:ext cx="287134" cy="5807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53">
                    <a:extLst>
                      <a:ext uri="{FF2B5EF4-FFF2-40B4-BE49-F238E27FC236}">
                        <a16:creationId xmlns:a16="http://schemas.microsoft.com/office/drawing/2014/main" id="{02142C36-1D51-C921-E626-5CCA66E3089E}"/>
                      </a:ext>
                    </a:extLst>
                  </p:cNvPr>
                  <p:cNvGrpSpPr/>
                  <p:nvPr/>
                </p:nvGrpSpPr>
                <p:grpSpPr>
                  <a:xfrm rot="20329977">
                    <a:off x="6420175" y="2456717"/>
                    <a:ext cx="429385" cy="609600"/>
                    <a:chOff x="4114800" y="2743200"/>
                    <a:chExt cx="533400" cy="1219200"/>
                  </a:xfrm>
                </p:grpSpPr>
                <p:sp>
                  <p:nvSpPr>
                    <p:cNvPr id="343" name="Trapezoid 342">
                      <a:extLst>
                        <a:ext uri="{FF2B5EF4-FFF2-40B4-BE49-F238E27FC236}">
                          <a16:creationId xmlns:a16="http://schemas.microsoft.com/office/drawing/2014/main" id="{33D45DF8-08F5-7323-C86B-1CC8F3079557}"/>
                        </a:ext>
                      </a:extLst>
                    </p:cNvPr>
                    <p:cNvSpPr/>
                    <p:nvPr/>
                  </p:nvSpPr>
                  <p:spPr>
                    <a:xfrm>
                      <a:off x="4114800" y="2743200"/>
                      <a:ext cx="533400" cy="1219200"/>
                    </a:xfrm>
                    <a:prstGeom prst="trapezoi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a:extLst>
                        <a:ext uri="{FF2B5EF4-FFF2-40B4-BE49-F238E27FC236}">
                          <a16:creationId xmlns:a16="http://schemas.microsoft.com/office/drawing/2014/main" id="{A161C57D-6022-1521-8675-CF5840F3CA3D}"/>
                        </a:ext>
                      </a:extLst>
                    </p:cNvPr>
                    <p:cNvSpPr/>
                    <p:nvPr/>
                  </p:nvSpPr>
                  <p:spPr>
                    <a:xfrm>
                      <a:off x="4114800" y="2743200"/>
                      <a:ext cx="533400" cy="990600"/>
                    </a:xfrm>
                    <a:prstGeom prst="trapezoid">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9" name="Oval 318">
                  <a:extLst>
                    <a:ext uri="{FF2B5EF4-FFF2-40B4-BE49-F238E27FC236}">
                      <a16:creationId xmlns:a16="http://schemas.microsoft.com/office/drawing/2014/main" id="{84A57984-9D07-1A5C-C35A-9202B42405AC}"/>
                    </a:ext>
                  </a:extLst>
                </p:cNvPr>
                <p:cNvSpPr/>
                <p:nvPr/>
              </p:nvSpPr>
              <p:spPr>
                <a:xfrm rot="3069817">
                  <a:off x="3566496" y="3862463"/>
                  <a:ext cx="172844" cy="164595"/>
                </a:xfrm>
                <a:prstGeom prst="ellipse">
                  <a:avLst/>
                </a:prstGeom>
                <a:solidFill>
                  <a:schemeClr val="accent2">
                    <a:lumMod val="40000"/>
                    <a:lumOff val="60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Donut 17">
                  <a:extLst>
                    <a:ext uri="{FF2B5EF4-FFF2-40B4-BE49-F238E27FC236}">
                      <a16:creationId xmlns:a16="http://schemas.microsoft.com/office/drawing/2014/main" id="{2C0B9A86-3D5C-EE10-C7D9-9F4E7D345320}"/>
                    </a:ext>
                  </a:extLst>
                </p:cNvPr>
                <p:cNvSpPr/>
                <p:nvPr/>
              </p:nvSpPr>
              <p:spPr>
                <a:xfrm>
                  <a:off x="3259217" y="4884050"/>
                  <a:ext cx="361799" cy="316996"/>
                </a:xfrm>
                <a:prstGeom prst="donu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1" name="Group 161">
                  <a:extLst>
                    <a:ext uri="{FF2B5EF4-FFF2-40B4-BE49-F238E27FC236}">
                      <a16:creationId xmlns:a16="http://schemas.microsoft.com/office/drawing/2014/main" id="{8F64ACCA-3920-0384-C7E8-5C6E8E496D3C}"/>
                    </a:ext>
                  </a:extLst>
                </p:cNvPr>
                <p:cNvGrpSpPr/>
                <p:nvPr/>
              </p:nvGrpSpPr>
              <p:grpSpPr>
                <a:xfrm rot="20114934">
                  <a:off x="3124198" y="4267200"/>
                  <a:ext cx="990601" cy="609600"/>
                  <a:chOff x="2438137" y="5148072"/>
                  <a:chExt cx="1052754" cy="414528"/>
                </a:xfrm>
              </p:grpSpPr>
              <p:sp>
                <p:nvSpPr>
                  <p:cNvPr id="337" name="Oval 336">
                    <a:extLst>
                      <a:ext uri="{FF2B5EF4-FFF2-40B4-BE49-F238E27FC236}">
                        <a16:creationId xmlns:a16="http://schemas.microsoft.com/office/drawing/2014/main" id="{0BEB58B8-B10F-80E8-C792-EB34B8EB9FB7}"/>
                      </a:ext>
                    </a:extLst>
                  </p:cNvPr>
                  <p:cNvSpPr/>
                  <p:nvPr/>
                </p:nvSpPr>
                <p:spPr>
                  <a:xfrm rot="538271" flipH="1">
                    <a:off x="2438137" y="5248096"/>
                    <a:ext cx="1006171" cy="314504"/>
                  </a:xfrm>
                  <a:prstGeom prst="ellipse">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1633E1C1-0938-C17D-E9FA-F6FCE605534A}"/>
                      </a:ext>
                    </a:extLst>
                  </p:cNvPr>
                  <p:cNvSpPr/>
                  <p:nvPr/>
                </p:nvSpPr>
                <p:spPr>
                  <a:xfrm rot="538271" flipH="1">
                    <a:off x="2484720" y="5175083"/>
                    <a:ext cx="1006171" cy="314504"/>
                  </a:xfrm>
                  <a:prstGeom prst="ellipse">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ultiply 210">
                    <a:extLst>
                      <a:ext uri="{FF2B5EF4-FFF2-40B4-BE49-F238E27FC236}">
                        <a16:creationId xmlns:a16="http://schemas.microsoft.com/office/drawing/2014/main" id="{A0ED8398-A683-646F-833A-7A112844943D}"/>
                      </a:ext>
                    </a:extLst>
                  </p:cNvPr>
                  <p:cNvSpPr/>
                  <p:nvPr/>
                </p:nvSpPr>
                <p:spPr>
                  <a:xfrm rot="1061987" flipH="1">
                    <a:off x="3001800" y="5194701"/>
                    <a:ext cx="310628" cy="292051"/>
                  </a:xfrm>
                  <a:prstGeom prst="mathMultiply">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Multiply 211">
                    <a:extLst>
                      <a:ext uri="{FF2B5EF4-FFF2-40B4-BE49-F238E27FC236}">
                        <a16:creationId xmlns:a16="http://schemas.microsoft.com/office/drawing/2014/main" id="{B9703718-1A77-111F-BDE9-81C8B7B3EC43}"/>
                      </a:ext>
                    </a:extLst>
                  </p:cNvPr>
                  <p:cNvSpPr/>
                  <p:nvPr/>
                </p:nvSpPr>
                <p:spPr>
                  <a:xfrm rot="1061987" flipH="1">
                    <a:off x="2739108" y="5148072"/>
                    <a:ext cx="310628" cy="292051"/>
                  </a:xfrm>
                  <a:prstGeom prst="mathMultiply">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46">
                  <a:extLst>
                    <a:ext uri="{FF2B5EF4-FFF2-40B4-BE49-F238E27FC236}">
                      <a16:creationId xmlns:a16="http://schemas.microsoft.com/office/drawing/2014/main" id="{A13BB20A-5729-2324-90FB-3ADD05CAEB2F}"/>
                    </a:ext>
                  </a:extLst>
                </p:cNvPr>
                <p:cNvGrpSpPr/>
                <p:nvPr/>
              </p:nvGrpSpPr>
              <p:grpSpPr>
                <a:xfrm rot="21004125" flipH="1">
                  <a:off x="3347458" y="694742"/>
                  <a:ext cx="1066800" cy="914400"/>
                  <a:chOff x="4307094" y="1630030"/>
                  <a:chExt cx="3381664" cy="2018622"/>
                </a:xfrm>
                <a:solidFill>
                  <a:srgbClr val="DCBB30"/>
                </a:solidFill>
              </p:grpSpPr>
              <p:grpSp>
                <p:nvGrpSpPr>
                  <p:cNvPr id="327" name="Group 36">
                    <a:extLst>
                      <a:ext uri="{FF2B5EF4-FFF2-40B4-BE49-F238E27FC236}">
                        <a16:creationId xmlns:a16="http://schemas.microsoft.com/office/drawing/2014/main" id="{E842D3FE-2D86-36A1-F1AE-58A01E8BF396}"/>
                      </a:ext>
                    </a:extLst>
                  </p:cNvPr>
                  <p:cNvGrpSpPr/>
                  <p:nvPr/>
                </p:nvGrpSpPr>
                <p:grpSpPr>
                  <a:xfrm rot="20606107" flipH="1">
                    <a:off x="4307094" y="1630030"/>
                    <a:ext cx="3381664" cy="2018622"/>
                    <a:chOff x="3693060" y="1922191"/>
                    <a:chExt cx="3605766" cy="1589729"/>
                  </a:xfrm>
                  <a:grpFill/>
                </p:grpSpPr>
                <p:sp>
                  <p:nvSpPr>
                    <p:cNvPr id="332" name="Moon 331">
                      <a:extLst>
                        <a:ext uri="{FF2B5EF4-FFF2-40B4-BE49-F238E27FC236}">
                          <a16:creationId xmlns:a16="http://schemas.microsoft.com/office/drawing/2014/main" id="{0B3CE0E7-5A91-309F-9DA5-7AD3239E7CF5}"/>
                        </a:ext>
                      </a:extLst>
                    </p:cNvPr>
                    <p:cNvSpPr/>
                    <p:nvPr/>
                  </p:nvSpPr>
                  <p:spPr>
                    <a:xfrm rot="5274699">
                      <a:off x="4579418" y="1135164"/>
                      <a:ext cx="1482658" cy="3056712"/>
                    </a:xfrm>
                    <a:prstGeom prst="moon">
                      <a:avLst>
                        <a:gd name="adj" fmla="val 308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a:extLst>
                        <a:ext uri="{FF2B5EF4-FFF2-40B4-BE49-F238E27FC236}">
                          <a16:creationId xmlns:a16="http://schemas.microsoft.com/office/drawing/2014/main" id="{7EBF62B8-D111-B50A-CC1A-3F899966E557}"/>
                        </a:ext>
                      </a:extLst>
                    </p:cNvPr>
                    <p:cNvSpPr/>
                    <p:nvPr/>
                  </p:nvSpPr>
                  <p:spPr>
                    <a:xfrm rot="5215135">
                      <a:off x="5112949" y="1068733"/>
                      <a:ext cx="893734" cy="3201960"/>
                    </a:xfrm>
                    <a:prstGeom prst="moon">
                      <a:avLst>
                        <a:gd name="adj" fmla="val 5067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a:extLst>
                        <a:ext uri="{FF2B5EF4-FFF2-40B4-BE49-F238E27FC236}">
                          <a16:creationId xmlns:a16="http://schemas.microsoft.com/office/drawing/2014/main" id="{246210E3-AEED-9F5F-195D-4C6085A6157F}"/>
                        </a:ext>
                      </a:extLst>
                    </p:cNvPr>
                    <p:cNvSpPr/>
                    <p:nvPr/>
                  </p:nvSpPr>
                  <p:spPr>
                    <a:xfrm rot="15954314" flipH="1">
                      <a:off x="4850337" y="1207069"/>
                      <a:ext cx="1147574" cy="3462127"/>
                    </a:xfrm>
                    <a:prstGeom prst="moon">
                      <a:avLst>
                        <a:gd name="adj" fmla="val 5024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a:extLst>
                        <a:ext uri="{FF2B5EF4-FFF2-40B4-BE49-F238E27FC236}">
                          <a16:creationId xmlns:a16="http://schemas.microsoft.com/office/drawing/2014/main" id="{556A6BC1-4D97-5272-2297-ABF428314F07}"/>
                        </a:ext>
                      </a:extLst>
                    </p:cNvPr>
                    <p:cNvSpPr/>
                    <p:nvPr/>
                  </p:nvSpPr>
                  <p:spPr>
                    <a:xfrm rot="4682607">
                      <a:off x="5185432" y="1404091"/>
                      <a:ext cx="817117" cy="3036670"/>
                    </a:xfrm>
                    <a:prstGeom prst="moon">
                      <a:avLst>
                        <a:gd name="adj" fmla="val 308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68CFE3D1-0458-E289-7FF6-51D815A2C8BD}"/>
                        </a:ext>
                      </a:extLst>
                    </p:cNvPr>
                    <p:cNvSpPr/>
                    <p:nvPr/>
                  </p:nvSpPr>
                  <p:spPr>
                    <a:xfrm rot="4735428">
                      <a:off x="5022808" y="954005"/>
                      <a:ext cx="1154580" cy="3397456"/>
                    </a:xfrm>
                    <a:prstGeom prst="moon">
                      <a:avLst>
                        <a:gd name="adj" fmla="val 18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8" name="Moon 327">
                    <a:extLst>
                      <a:ext uri="{FF2B5EF4-FFF2-40B4-BE49-F238E27FC236}">
                        <a16:creationId xmlns:a16="http://schemas.microsoft.com/office/drawing/2014/main" id="{964F7279-8197-9EFC-4471-B49E09A5CD79}"/>
                      </a:ext>
                    </a:extLst>
                  </p:cNvPr>
                  <p:cNvSpPr/>
                  <p:nvPr/>
                </p:nvSpPr>
                <p:spPr>
                  <a:xfrm rot="4516909">
                    <a:off x="4990488" y="2171477"/>
                    <a:ext cx="892920" cy="1600977"/>
                  </a:xfrm>
                  <a:prstGeom prst="moon">
                    <a:avLst>
                      <a:gd name="adj" fmla="val 5024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328">
                    <a:extLst>
                      <a:ext uri="{FF2B5EF4-FFF2-40B4-BE49-F238E27FC236}">
                        <a16:creationId xmlns:a16="http://schemas.microsoft.com/office/drawing/2014/main" id="{96563CEB-DB3F-6E3D-E912-F2F2ED0633A1}"/>
                      </a:ext>
                    </a:extLst>
                  </p:cNvPr>
                  <p:cNvSpPr/>
                  <p:nvPr/>
                </p:nvSpPr>
                <p:spPr>
                  <a:xfrm rot="14343836" flipH="1">
                    <a:off x="5727469" y="1822775"/>
                    <a:ext cx="892920" cy="1600977"/>
                  </a:xfrm>
                  <a:prstGeom prst="moon">
                    <a:avLst>
                      <a:gd name="adj" fmla="val 5024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454CAAFF-4D48-AD44-42D6-9E47AB845C13}"/>
                      </a:ext>
                    </a:extLst>
                  </p:cNvPr>
                  <p:cNvSpPr/>
                  <p:nvPr/>
                </p:nvSpPr>
                <p:spPr>
                  <a:xfrm rot="19455354">
                    <a:off x="4731594" y="1951171"/>
                    <a:ext cx="2043010" cy="94429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D37FAA97-61E0-A3E5-106A-E39CA39A924C}"/>
                      </a:ext>
                    </a:extLst>
                  </p:cNvPr>
                  <p:cNvSpPr/>
                  <p:nvPr/>
                </p:nvSpPr>
                <p:spPr>
                  <a:xfrm rot="765500">
                    <a:off x="6009480" y="1962492"/>
                    <a:ext cx="1145964" cy="72475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180">
                  <a:extLst>
                    <a:ext uri="{FF2B5EF4-FFF2-40B4-BE49-F238E27FC236}">
                      <a16:creationId xmlns:a16="http://schemas.microsoft.com/office/drawing/2014/main" id="{9FACCF47-3824-F49F-1C7F-47F6741D5CF6}"/>
                    </a:ext>
                  </a:extLst>
                </p:cNvPr>
                <p:cNvGrpSpPr/>
                <p:nvPr/>
              </p:nvGrpSpPr>
              <p:grpSpPr>
                <a:xfrm rot="1001810" flipH="1">
                  <a:off x="2645840" y="810350"/>
                  <a:ext cx="605824" cy="2063375"/>
                  <a:chOff x="4387209" y="655428"/>
                  <a:chExt cx="705824" cy="1752599"/>
                </a:xfrm>
              </p:grpSpPr>
              <p:sp>
                <p:nvSpPr>
                  <p:cNvPr id="324" name="Wave 323">
                    <a:extLst>
                      <a:ext uri="{FF2B5EF4-FFF2-40B4-BE49-F238E27FC236}">
                        <a16:creationId xmlns:a16="http://schemas.microsoft.com/office/drawing/2014/main" id="{B0093282-E39E-EA57-A4A3-900424093398}"/>
                      </a:ext>
                    </a:extLst>
                  </p:cNvPr>
                  <p:cNvSpPr/>
                  <p:nvPr/>
                </p:nvSpPr>
                <p:spPr>
                  <a:xfrm rot="4118408">
                    <a:off x="4016221" y="1310291"/>
                    <a:ext cx="1600200" cy="553425"/>
                  </a:xfrm>
                  <a:prstGeom prst="wave">
                    <a:avLst>
                      <a:gd name="adj1" fmla="val 20000"/>
                      <a:gd name="adj2" fmla="val -10000"/>
                    </a:avLst>
                  </a:prstGeom>
                  <a:solidFill>
                    <a:srgbClr val="DCBB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Wave 324">
                    <a:extLst>
                      <a:ext uri="{FF2B5EF4-FFF2-40B4-BE49-F238E27FC236}">
                        <a16:creationId xmlns:a16="http://schemas.microsoft.com/office/drawing/2014/main" id="{A3679962-6B6C-9682-E19D-C286D374A99A}"/>
                      </a:ext>
                    </a:extLst>
                  </p:cNvPr>
                  <p:cNvSpPr/>
                  <p:nvPr/>
                </p:nvSpPr>
                <p:spPr>
                  <a:xfrm rot="3246744">
                    <a:off x="4016220" y="1178815"/>
                    <a:ext cx="1600200" cy="553425"/>
                  </a:xfrm>
                  <a:prstGeom prst="wave">
                    <a:avLst>
                      <a:gd name="adj1" fmla="val 20000"/>
                      <a:gd name="adj2" fmla="val -10000"/>
                    </a:avLst>
                  </a:prstGeom>
                  <a:solidFill>
                    <a:srgbClr val="DCBB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Wave 325">
                    <a:extLst>
                      <a:ext uri="{FF2B5EF4-FFF2-40B4-BE49-F238E27FC236}">
                        <a16:creationId xmlns:a16="http://schemas.microsoft.com/office/drawing/2014/main" id="{FAB03406-5509-9ADA-0FA7-A8B61764CD66}"/>
                      </a:ext>
                    </a:extLst>
                  </p:cNvPr>
                  <p:cNvSpPr/>
                  <p:nvPr/>
                </p:nvSpPr>
                <p:spPr>
                  <a:xfrm rot="4118408">
                    <a:off x="3863822" y="1331214"/>
                    <a:ext cx="1600200" cy="553425"/>
                  </a:xfrm>
                  <a:prstGeom prst="wave">
                    <a:avLst>
                      <a:gd name="adj1" fmla="val 20000"/>
                      <a:gd name="adj2" fmla="val -10000"/>
                    </a:avLst>
                  </a:prstGeom>
                  <a:solidFill>
                    <a:srgbClr val="DCBB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5" name="Group 112">
                <a:extLst>
                  <a:ext uri="{FF2B5EF4-FFF2-40B4-BE49-F238E27FC236}">
                    <a16:creationId xmlns:a16="http://schemas.microsoft.com/office/drawing/2014/main" id="{823B6AE3-4587-2CC9-05C9-3FA5BC98DBE6}"/>
                  </a:ext>
                </a:extLst>
              </p:cNvPr>
              <p:cNvGrpSpPr/>
              <p:nvPr/>
            </p:nvGrpSpPr>
            <p:grpSpPr>
              <a:xfrm>
                <a:off x="4302034" y="1828800"/>
                <a:ext cx="1141071" cy="1331374"/>
                <a:chOff x="495300" y="1181100"/>
                <a:chExt cx="1524000" cy="1821005"/>
              </a:xfrm>
            </p:grpSpPr>
            <p:sp>
              <p:nvSpPr>
                <p:cNvPr id="301" name="Chord 300">
                  <a:extLst>
                    <a:ext uri="{FF2B5EF4-FFF2-40B4-BE49-F238E27FC236}">
                      <a16:creationId xmlns:a16="http://schemas.microsoft.com/office/drawing/2014/main" id="{6255C8B2-D08C-5092-2118-6E292CE4A5A9}"/>
                    </a:ext>
                  </a:extLst>
                </p:cNvPr>
                <p:cNvSpPr/>
                <p:nvPr/>
              </p:nvSpPr>
              <p:spPr>
                <a:xfrm rot="6761626">
                  <a:off x="609600" y="1066800"/>
                  <a:ext cx="1295400" cy="1524000"/>
                </a:xfrm>
                <a:prstGeom prst="chord">
                  <a:avLst>
                    <a:gd name="adj1" fmla="val 2700000"/>
                    <a:gd name="adj2" fmla="val 1517535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2" name="Group 107">
                  <a:extLst>
                    <a:ext uri="{FF2B5EF4-FFF2-40B4-BE49-F238E27FC236}">
                      <a16:creationId xmlns:a16="http://schemas.microsoft.com/office/drawing/2014/main" id="{69101CD6-4158-0012-1E9F-633749B00671}"/>
                    </a:ext>
                  </a:extLst>
                </p:cNvPr>
                <p:cNvGrpSpPr/>
                <p:nvPr/>
              </p:nvGrpSpPr>
              <p:grpSpPr>
                <a:xfrm rot="11136954">
                  <a:off x="1018734" y="1997368"/>
                  <a:ext cx="298467" cy="1004737"/>
                  <a:chOff x="5303090" y="990653"/>
                  <a:chExt cx="502093" cy="1686771"/>
                </a:xfrm>
              </p:grpSpPr>
              <p:sp>
                <p:nvSpPr>
                  <p:cNvPr id="307" name="Rectangle 306">
                    <a:extLst>
                      <a:ext uri="{FF2B5EF4-FFF2-40B4-BE49-F238E27FC236}">
                        <a16:creationId xmlns:a16="http://schemas.microsoft.com/office/drawing/2014/main" id="{A325B089-8BB0-1836-AA63-C85351219616}"/>
                      </a:ext>
                    </a:extLst>
                  </p:cNvPr>
                  <p:cNvSpPr/>
                  <p:nvPr/>
                </p:nvSpPr>
                <p:spPr>
                  <a:xfrm>
                    <a:off x="5303090" y="990653"/>
                    <a:ext cx="102720" cy="1686771"/>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237BF78F-5492-536A-B30D-9770FBF7316C}"/>
                      </a:ext>
                    </a:extLst>
                  </p:cNvPr>
                  <p:cNvSpPr/>
                  <p:nvPr/>
                </p:nvSpPr>
                <p:spPr>
                  <a:xfrm rot="20159045">
                    <a:off x="5702463" y="997140"/>
                    <a:ext cx="102720" cy="1638975"/>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111">
                  <a:extLst>
                    <a:ext uri="{FF2B5EF4-FFF2-40B4-BE49-F238E27FC236}">
                      <a16:creationId xmlns:a16="http://schemas.microsoft.com/office/drawing/2014/main" id="{8812B092-1D00-A3E2-29D3-479F5A2363BB}"/>
                    </a:ext>
                  </a:extLst>
                </p:cNvPr>
                <p:cNvGrpSpPr/>
                <p:nvPr/>
              </p:nvGrpSpPr>
              <p:grpSpPr>
                <a:xfrm rot="7992269">
                  <a:off x="887558" y="1218052"/>
                  <a:ext cx="548070" cy="790731"/>
                  <a:chOff x="4953000" y="1143000"/>
                  <a:chExt cx="1905000" cy="1981200"/>
                </a:xfrm>
              </p:grpSpPr>
              <p:sp>
                <p:nvSpPr>
                  <p:cNvPr id="304" name="Half Frame 303">
                    <a:extLst>
                      <a:ext uri="{FF2B5EF4-FFF2-40B4-BE49-F238E27FC236}">
                        <a16:creationId xmlns:a16="http://schemas.microsoft.com/office/drawing/2014/main" id="{D29DC571-ACC8-6A5A-3904-9C5AB74467F4}"/>
                      </a:ext>
                    </a:extLst>
                  </p:cNvPr>
                  <p:cNvSpPr/>
                  <p:nvPr/>
                </p:nvSpPr>
                <p:spPr>
                  <a:xfrm>
                    <a:off x="4953000" y="1143000"/>
                    <a:ext cx="1143000" cy="1295400"/>
                  </a:xfrm>
                  <a:prstGeom prst="halfFrame">
                    <a:avLst>
                      <a:gd name="adj1" fmla="val 18907"/>
                      <a:gd name="adj2" fmla="val 2284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Half Frame 304">
                    <a:extLst>
                      <a:ext uri="{FF2B5EF4-FFF2-40B4-BE49-F238E27FC236}">
                        <a16:creationId xmlns:a16="http://schemas.microsoft.com/office/drawing/2014/main" id="{8C64D05C-B5E3-CA3A-4EAC-E379CE728F7D}"/>
                      </a:ext>
                    </a:extLst>
                  </p:cNvPr>
                  <p:cNvSpPr/>
                  <p:nvPr/>
                </p:nvSpPr>
                <p:spPr>
                  <a:xfrm>
                    <a:off x="5334000" y="1524000"/>
                    <a:ext cx="1143000" cy="1295400"/>
                  </a:xfrm>
                  <a:prstGeom prst="halfFrame">
                    <a:avLst>
                      <a:gd name="adj1" fmla="val 18907"/>
                      <a:gd name="adj2" fmla="val 2284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6" name="Half Frame 305">
                    <a:extLst>
                      <a:ext uri="{FF2B5EF4-FFF2-40B4-BE49-F238E27FC236}">
                        <a16:creationId xmlns:a16="http://schemas.microsoft.com/office/drawing/2014/main" id="{FF048E3A-D333-9734-0BC1-6FB4E40DD5A7}"/>
                      </a:ext>
                    </a:extLst>
                  </p:cNvPr>
                  <p:cNvSpPr/>
                  <p:nvPr/>
                </p:nvSpPr>
                <p:spPr>
                  <a:xfrm>
                    <a:off x="5715000" y="1828800"/>
                    <a:ext cx="1143000" cy="1295400"/>
                  </a:xfrm>
                  <a:prstGeom prst="halfFrame">
                    <a:avLst>
                      <a:gd name="adj1" fmla="val 18907"/>
                      <a:gd name="adj2" fmla="val 2284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98" name="Group 119">
                <a:extLst>
                  <a:ext uri="{FF2B5EF4-FFF2-40B4-BE49-F238E27FC236}">
                    <a16:creationId xmlns:a16="http://schemas.microsoft.com/office/drawing/2014/main" id="{346C1349-2A69-B73D-EC18-B0814851D3F0}"/>
                  </a:ext>
                </a:extLst>
              </p:cNvPr>
              <p:cNvGrpSpPr/>
              <p:nvPr/>
            </p:nvGrpSpPr>
            <p:grpSpPr>
              <a:xfrm>
                <a:off x="4877095" y="2620334"/>
                <a:ext cx="445893" cy="225463"/>
                <a:chOff x="4920647" y="1406110"/>
                <a:chExt cx="565753" cy="270290"/>
              </a:xfrm>
            </p:grpSpPr>
            <p:sp>
              <p:nvSpPr>
                <p:cNvPr id="299" name="Oval 298">
                  <a:extLst>
                    <a:ext uri="{FF2B5EF4-FFF2-40B4-BE49-F238E27FC236}">
                      <a16:creationId xmlns:a16="http://schemas.microsoft.com/office/drawing/2014/main" id="{3639E9B8-D4AC-9FA0-617A-3384BB0AB92A}"/>
                    </a:ext>
                  </a:extLst>
                </p:cNvPr>
                <p:cNvSpPr/>
                <p:nvPr/>
              </p:nvSpPr>
              <p:spPr>
                <a:xfrm>
                  <a:off x="5181600" y="1447800"/>
                  <a:ext cx="304800" cy="2286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2C14DD62-6320-68B3-B867-CD443C332429}"/>
                    </a:ext>
                  </a:extLst>
                </p:cNvPr>
                <p:cNvSpPr/>
                <p:nvPr/>
              </p:nvSpPr>
              <p:spPr>
                <a:xfrm rot="664767">
                  <a:off x="4920647" y="1406110"/>
                  <a:ext cx="401474" cy="111891"/>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1600184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0" y="6488668"/>
            <a:ext cx="2286000" cy="369332"/>
          </a:xfrm>
          <a:prstGeom prst="rect">
            <a:avLst/>
          </a:prstGeom>
          <a:noFill/>
        </p:spPr>
        <p:txBody>
          <a:bodyPr wrap="square" rtlCol="0">
            <a:spAutoFit/>
          </a:bodyPr>
          <a:lstStyle/>
          <a:p>
            <a:r>
              <a:rPr lang="en-US" dirty="0">
                <a:solidFill>
                  <a:schemeClr val="bg1"/>
                </a:solidFill>
              </a:rPr>
              <a:t>Luke 10:1-16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Appointing the Seventy</a:t>
            </a:r>
          </a:p>
        </p:txBody>
      </p:sp>
      <p:sp>
        <p:nvSpPr>
          <p:cNvPr id="7" name="Rectangle 6"/>
          <p:cNvSpPr/>
          <p:nvPr/>
        </p:nvSpPr>
        <p:spPr>
          <a:xfrm>
            <a:off x="541684" y="1513749"/>
            <a:ext cx="6040583" cy="1015663"/>
          </a:xfrm>
          <a:prstGeom prst="rect">
            <a:avLst/>
          </a:prstGeom>
        </p:spPr>
        <p:txBody>
          <a:bodyPr wrap="square">
            <a:spAutoFit/>
          </a:bodyPr>
          <a:lstStyle/>
          <a:p>
            <a:r>
              <a:rPr lang="en-US" sz="2000" dirty="0">
                <a:solidFill>
                  <a:schemeClr val="bg1"/>
                </a:solidFill>
              </a:rPr>
              <a:t>Luke is the only Gospel writer to record that Jesus Christ called the Seventy, in addition to the Twelve Apostles, to preach the gospel and prepare the way for Him. </a:t>
            </a:r>
          </a:p>
        </p:txBody>
      </p:sp>
      <p:sp>
        <p:nvSpPr>
          <p:cNvPr id="8" name="Rectangle 7"/>
          <p:cNvSpPr/>
          <p:nvPr/>
        </p:nvSpPr>
        <p:spPr>
          <a:xfrm>
            <a:off x="8165053" y="2976571"/>
            <a:ext cx="3361927" cy="1631216"/>
          </a:xfrm>
          <a:prstGeom prst="rect">
            <a:avLst/>
          </a:prstGeom>
        </p:spPr>
        <p:txBody>
          <a:bodyPr wrap="square">
            <a:spAutoFit/>
          </a:bodyPr>
          <a:lstStyle/>
          <a:p>
            <a:r>
              <a:rPr lang="en-US" sz="2000" dirty="0">
                <a:solidFill>
                  <a:schemeClr val="bg1"/>
                </a:solidFill>
              </a:rPr>
              <a:t> The Savior’s calling of the Seventy and instructions to them were similar to the instructions He gave to His Twelve Apostles.</a:t>
            </a:r>
          </a:p>
        </p:txBody>
      </p:sp>
      <p:sp>
        <p:nvSpPr>
          <p:cNvPr id="9" name="Rectangle 8"/>
          <p:cNvSpPr/>
          <p:nvPr/>
        </p:nvSpPr>
        <p:spPr>
          <a:xfrm>
            <a:off x="3006997" y="5709339"/>
            <a:ext cx="48699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See Matthew 10</a:t>
            </a:r>
          </a:p>
        </p:txBody>
      </p:sp>
      <p:pic>
        <p:nvPicPr>
          <p:cNvPr id="2050" name="Picture 2" descr="Image result for jesus calls seventy"/>
          <p:cNvPicPr>
            <a:picLocks noChangeAspect="1" noChangeArrowheads="1"/>
          </p:cNvPicPr>
          <p:nvPr/>
        </p:nvPicPr>
        <p:blipFill>
          <a:blip r:embed="rId3" cstate="print"/>
          <a:srcRect/>
          <a:stretch>
            <a:fillRect/>
          </a:stretch>
        </p:blipFill>
        <p:spPr bwMode="auto">
          <a:xfrm>
            <a:off x="1822793" y="2606962"/>
            <a:ext cx="6127108" cy="3063554"/>
          </a:xfrm>
          <a:prstGeom prst="rect">
            <a:avLst/>
          </a:prstGeom>
          <a:noFill/>
        </p:spPr>
      </p:pic>
      <p:sp>
        <p:nvSpPr>
          <p:cNvPr id="10" name="Rectangle 9"/>
          <p:cNvSpPr/>
          <p:nvPr/>
        </p:nvSpPr>
        <p:spPr>
          <a:xfrm>
            <a:off x="3381487" y="846729"/>
            <a:ext cx="6096000" cy="461665"/>
          </a:xfrm>
          <a:prstGeom prst="rect">
            <a:avLst/>
          </a:prstGeom>
        </p:spPr>
        <p:txBody>
          <a:bodyPr>
            <a:spAutoFit/>
          </a:bodyPr>
          <a:lstStyle/>
          <a:p>
            <a:r>
              <a:rPr lang="en-US" sz="2400" dirty="0">
                <a:solidFill>
                  <a:srgbClr val="FFFF00"/>
                </a:solidFill>
              </a:rPr>
              <a:t>An office in the Melchizedek Priesthood</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5072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0" y="6550223"/>
            <a:ext cx="5246255" cy="307777"/>
          </a:xfrm>
          <a:prstGeom prst="rect">
            <a:avLst/>
          </a:prstGeom>
          <a:noFill/>
        </p:spPr>
        <p:txBody>
          <a:bodyPr wrap="square" rtlCol="0">
            <a:spAutoFit/>
          </a:bodyPr>
          <a:lstStyle/>
          <a:p>
            <a:r>
              <a:rPr lang="en-US" sz="1400" dirty="0">
                <a:solidFill>
                  <a:schemeClr val="bg1"/>
                </a:solidFill>
              </a:rPr>
              <a:t>Luke 10:1-16; D&amp;C 107:97; D&amp;C 84;111; D&amp;C 124:137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Modern Day Seventy</a:t>
            </a:r>
          </a:p>
        </p:txBody>
      </p:sp>
      <p:sp>
        <p:nvSpPr>
          <p:cNvPr id="7" name="Rectangle 6"/>
          <p:cNvSpPr/>
          <p:nvPr/>
        </p:nvSpPr>
        <p:spPr>
          <a:xfrm>
            <a:off x="175925" y="1513749"/>
            <a:ext cx="2890982" cy="1938992"/>
          </a:xfrm>
          <a:prstGeom prst="rect">
            <a:avLst/>
          </a:prstGeom>
        </p:spPr>
        <p:txBody>
          <a:bodyPr wrap="square">
            <a:spAutoFit/>
          </a:bodyPr>
          <a:lstStyle/>
          <a:p>
            <a:r>
              <a:rPr lang="en-US" sz="2000" dirty="0">
                <a:solidFill>
                  <a:schemeClr val="bg1"/>
                </a:solidFill>
              </a:rPr>
              <a:t>Because modern Apostles cannot go everywhere they are needed, they assign members of the Seventy to minister in their stead.</a:t>
            </a:r>
          </a:p>
        </p:txBody>
      </p:sp>
      <p:sp>
        <p:nvSpPr>
          <p:cNvPr id="8" name="Rectangle 7"/>
          <p:cNvSpPr/>
          <p:nvPr/>
        </p:nvSpPr>
        <p:spPr>
          <a:xfrm>
            <a:off x="8696308" y="1509836"/>
            <a:ext cx="3066472" cy="2585323"/>
          </a:xfrm>
          <a:prstGeom prst="rect">
            <a:avLst/>
          </a:prstGeom>
        </p:spPr>
        <p:txBody>
          <a:bodyPr wrap="square">
            <a:spAutoFit/>
          </a:bodyPr>
          <a:lstStyle/>
          <a:p>
            <a:r>
              <a:rPr lang="en-US" dirty="0">
                <a:solidFill>
                  <a:schemeClr val="bg1"/>
                </a:solidFill>
              </a:rPr>
              <a:t>“Each of the Seventy has had conferred upon him the apostolic authority. … The Seventy go where the Twelve, limited by their number, cannot. Seventies are scattered across the world, as they were in the early days of the Church.”</a:t>
            </a:r>
          </a:p>
        </p:txBody>
      </p:sp>
      <p:sp>
        <p:nvSpPr>
          <p:cNvPr id="10" name="Rectangle 9"/>
          <p:cNvSpPr/>
          <p:nvPr/>
        </p:nvSpPr>
        <p:spPr>
          <a:xfrm>
            <a:off x="2896175" y="4968748"/>
            <a:ext cx="6096000" cy="1015663"/>
          </a:xfrm>
          <a:prstGeom prst="rect">
            <a:avLst/>
          </a:prstGeom>
        </p:spPr>
        <p:txBody>
          <a:bodyPr>
            <a:spAutoFit/>
          </a:bodyPr>
          <a:lstStyle/>
          <a:p>
            <a:r>
              <a:rPr lang="en-US" sz="2000" dirty="0">
                <a:solidFill>
                  <a:schemeClr val="bg1"/>
                </a:solidFill>
              </a:rPr>
              <a:t>The Seventy today are called to be “traveling ministers”, while deacons and teachers and elders are appointed to be “standing ministers unto the church.”</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(1,2)</a:t>
            </a:r>
          </a:p>
        </p:txBody>
      </p:sp>
      <p:pic>
        <p:nvPicPr>
          <p:cNvPr id="12" name="Picture 11" descr="bruce R. McConkie.jpg"/>
          <p:cNvPicPr>
            <a:picLocks noChangeAspect="1"/>
          </p:cNvPicPr>
          <p:nvPr/>
        </p:nvPicPr>
        <p:blipFill>
          <a:blip r:embed="rId3" cstate="print"/>
          <a:stretch>
            <a:fillRect/>
          </a:stretch>
        </p:blipFill>
        <p:spPr>
          <a:xfrm>
            <a:off x="11092873" y="185304"/>
            <a:ext cx="831271" cy="1160316"/>
          </a:xfrm>
          <a:prstGeom prst="rect">
            <a:avLst/>
          </a:prstGeom>
        </p:spPr>
      </p:pic>
      <p:pic>
        <p:nvPicPr>
          <p:cNvPr id="14" name="Picture 13">
            <a:extLst>
              <a:ext uri="{FF2B5EF4-FFF2-40B4-BE49-F238E27FC236}">
                <a16:creationId xmlns:a16="http://schemas.microsoft.com/office/drawing/2014/main" id="{59D3AF6D-E5DF-556D-51CD-280C5157DE15}"/>
              </a:ext>
            </a:extLst>
          </p:cNvPr>
          <p:cNvPicPr>
            <a:picLocks noChangeAspect="1"/>
          </p:cNvPicPr>
          <p:nvPr/>
        </p:nvPicPr>
        <p:blipFill>
          <a:blip r:embed="rId4"/>
          <a:stretch>
            <a:fillRect/>
          </a:stretch>
        </p:blipFill>
        <p:spPr>
          <a:xfrm>
            <a:off x="4053654" y="1204613"/>
            <a:ext cx="3522804" cy="3653278"/>
          </a:xfrm>
          <a:prstGeom prst="rect">
            <a:avLst/>
          </a:prstGeom>
        </p:spPr>
      </p:pic>
    </p:spTree>
    <p:extLst>
      <p:ext uri="{BB962C8B-B14F-4D97-AF65-F5344CB8AC3E}">
        <p14:creationId xmlns:p14="http://schemas.microsoft.com/office/powerpoint/2010/main" val="30860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The Need For Laborers</a:t>
            </a:r>
          </a:p>
        </p:txBody>
      </p:sp>
      <p:sp>
        <p:nvSpPr>
          <p:cNvPr id="7" name="Rectangle 6"/>
          <p:cNvSpPr/>
          <p:nvPr/>
        </p:nvSpPr>
        <p:spPr>
          <a:xfrm>
            <a:off x="6497617" y="975867"/>
            <a:ext cx="4238513" cy="3785652"/>
          </a:xfrm>
          <a:prstGeom prst="rect">
            <a:avLst/>
          </a:prstGeom>
        </p:spPr>
        <p:txBody>
          <a:bodyPr wrap="square">
            <a:spAutoFit/>
          </a:bodyPr>
          <a:lstStyle/>
          <a:p>
            <a:pPr fontAlgn="base"/>
            <a:r>
              <a:rPr lang="en-US" sz="2400" dirty="0">
                <a:solidFill>
                  <a:schemeClr val="bg1"/>
                </a:solidFill>
              </a:rPr>
              <a:t>“I repeat what prophets have long taught—that every worthy, able young man should prepare to serve a mission. Missionary service is a priesthood duty—an obligation the Lord expects of us who have been given so very much. Young men, I admonish you to prepare for service as a missionary. …</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(3)</a:t>
            </a:r>
          </a:p>
        </p:txBody>
      </p:sp>
      <p:pic>
        <p:nvPicPr>
          <p:cNvPr id="31" name="Picture 30" descr="President monson1.jpg"/>
          <p:cNvPicPr>
            <a:picLocks noChangeAspect="1"/>
          </p:cNvPicPr>
          <p:nvPr/>
        </p:nvPicPr>
        <p:blipFill>
          <a:blip r:embed="rId3" cstate="print"/>
          <a:stretch>
            <a:fillRect/>
          </a:stretch>
        </p:blipFill>
        <p:spPr>
          <a:xfrm>
            <a:off x="9133243" y="4735550"/>
            <a:ext cx="1192810" cy="1580322"/>
          </a:xfrm>
          <a:prstGeom prst="rect">
            <a:avLst/>
          </a:prstGeom>
        </p:spPr>
      </p:pic>
      <p:pic>
        <p:nvPicPr>
          <p:cNvPr id="19458" name="Picture 2" descr="Image result for lds missionaries"/>
          <p:cNvPicPr>
            <a:picLocks noChangeAspect="1" noChangeArrowheads="1"/>
          </p:cNvPicPr>
          <p:nvPr/>
        </p:nvPicPr>
        <p:blipFill>
          <a:blip r:embed="rId4" cstate="print"/>
          <a:srcRect/>
          <a:stretch>
            <a:fillRect/>
          </a:stretch>
        </p:blipFill>
        <p:spPr bwMode="auto">
          <a:xfrm>
            <a:off x="553732" y="976705"/>
            <a:ext cx="5638115" cy="3186505"/>
          </a:xfrm>
          <a:prstGeom prst="rect">
            <a:avLst/>
          </a:prstGeom>
          <a:noFill/>
        </p:spPr>
      </p:pic>
      <p:sp>
        <p:nvSpPr>
          <p:cNvPr id="32" name="Rectangle 31"/>
          <p:cNvSpPr/>
          <p:nvPr/>
        </p:nvSpPr>
        <p:spPr>
          <a:xfrm>
            <a:off x="369345" y="4476104"/>
            <a:ext cx="6096000" cy="2308324"/>
          </a:xfrm>
          <a:prstGeom prst="rect">
            <a:avLst/>
          </a:prstGeom>
        </p:spPr>
        <p:txBody>
          <a:bodyPr>
            <a:spAutoFit/>
          </a:bodyPr>
          <a:lstStyle/>
          <a:p>
            <a:pPr fontAlgn="base"/>
            <a:r>
              <a:rPr lang="en-US" sz="2400" dirty="0">
                <a:solidFill>
                  <a:schemeClr val="bg1"/>
                </a:solidFill>
              </a:rPr>
              <a:t>“A word to you young sisters: while you do not have the same priesthood responsibility as do the young men to serve as full-time missionaries, you also make a valuable contribution as missionaries, and we welcome your service.”</a:t>
            </a:r>
          </a:p>
        </p:txBody>
      </p:sp>
    </p:spTree>
    <p:extLst>
      <p:ext uri="{BB962C8B-B14F-4D97-AF65-F5344CB8AC3E}">
        <p14:creationId xmlns:p14="http://schemas.microsoft.com/office/powerpoint/2010/main" val="54409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6" name="TextBox 5"/>
          <p:cNvSpPr txBox="1"/>
          <p:nvPr/>
        </p:nvSpPr>
        <p:spPr>
          <a:xfrm>
            <a:off x="0" y="0"/>
            <a:ext cx="12192000" cy="1446550"/>
          </a:xfrm>
          <a:prstGeom prst="rect">
            <a:avLst/>
          </a:prstGeom>
          <a:noFill/>
        </p:spPr>
        <p:txBody>
          <a:bodyPr wrap="square" rtlCol="0">
            <a:spAutoFit/>
          </a:bodyPr>
          <a:lstStyle/>
          <a:p>
            <a:pPr algn="ctr"/>
            <a:r>
              <a:rPr lang="en-US" sz="6000" dirty="0">
                <a:solidFill>
                  <a:schemeClr val="bg1"/>
                </a:solidFill>
                <a:latin typeface="Book Antiqua" pitchFamily="18" charset="0"/>
              </a:rPr>
              <a:t>Worldwide Statistics</a:t>
            </a:r>
          </a:p>
          <a:p>
            <a:pPr algn="ctr"/>
            <a:r>
              <a:rPr lang="en-US" sz="2800" dirty="0">
                <a:solidFill>
                  <a:schemeClr val="bg1"/>
                </a:solidFill>
                <a:latin typeface="Book Antiqua" pitchFamily="18" charset="0"/>
              </a:rPr>
              <a:t>As of 2021</a:t>
            </a:r>
          </a:p>
        </p:txBody>
      </p:sp>
      <p:sp>
        <p:nvSpPr>
          <p:cNvPr id="11" name="TextBox 10"/>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(4)</a:t>
            </a:r>
          </a:p>
        </p:txBody>
      </p:sp>
      <p:graphicFrame>
        <p:nvGraphicFramePr>
          <p:cNvPr id="9" name="Table 8"/>
          <p:cNvGraphicFramePr>
            <a:graphicFrameLocks noGrp="1"/>
          </p:cNvGraphicFramePr>
          <p:nvPr>
            <p:extLst>
              <p:ext uri="{D42A27DB-BD31-4B8C-83A1-F6EECF244321}">
                <p14:modId xmlns:p14="http://schemas.microsoft.com/office/powerpoint/2010/main" val="1230025061"/>
              </p:ext>
            </p:extLst>
          </p:nvPr>
        </p:nvGraphicFramePr>
        <p:xfrm>
          <a:off x="1175657" y="1420009"/>
          <a:ext cx="9388352" cy="2721684"/>
        </p:xfrm>
        <a:graphic>
          <a:graphicData uri="http://schemas.openxmlformats.org/drawingml/2006/table">
            <a:tbl>
              <a:tblPr bandRow="1">
                <a:tableStyleId>{638B1855-1B75-4FBE-930C-398BA8C253C6}</a:tableStyleId>
              </a:tblPr>
              <a:tblGrid>
                <a:gridCol w="6668941">
                  <a:extLst>
                    <a:ext uri="{9D8B030D-6E8A-4147-A177-3AD203B41FA5}">
                      <a16:colId xmlns:a16="http://schemas.microsoft.com/office/drawing/2014/main" val="20000"/>
                    </a:ext>
                  </a:extLst>
                </a:gridCol>
                <a:gridCol w="2719411">
                  <a:extLst>
                    <a:ext uri="{9D8B030D-6E8A-4147-A177-3AD203B41FA5}">
                      <a16:colId xmlns:a16="http://schemas.microsoft.com/office/drawing/2014/main" val="20001"/>
                    </a:ext>
                  </a:extLst>
                </a:gridCol>
              </a:tblGrid>
              <a:tr h="622666">
                <a:tc>
                  <a:txBody>
                    <a:bodyPr/>
                    <a:lstStyle/>
                    <a:p>
                      <a:r>
                        <a:rPr lang="en-US" sz="3200" dirty="0">
                          <a:solidFill>
                            <a:schemeClr val="tx1"/>
                          </a:solidFill>
                        </a:rPr>
                        <a:t>Missionaries</a:t>
                      </a:r>
                    </a:p>
                  </a:txBody>
                  <a:tcPr/>
                </a:tc>
                <a:tc>
                  <a:txBody>
                    <a:bodyPr/>
                    <a:lstStyle/>
                    <a:p>
                      <a:r>
                        <a:rPr lang="en-US" sz="3200" b="0" i="0" kern="1200" dirty="0">
                          <a:solidFill>
                            <a:schemeClr val="tx1"/>
                          </a:solidFill>
                          <a:effectLst/>
                          <a:latin typeface="+mn-lt"/>
                          <a:ea typeface="+mn-ea"/>
                          <a:cs typeface="+mn-cs"/>
                        </a:rPr>
                        <a:t>54,539</a:t>
                      </a:r>
                      <a:endParaRPr lang="en-US" sz="3200" dirty="0">
                        <a:solidFill>
                          <a:schemeClr val="tx1"/>
                        </a:solidFill>
                      </a:endParaRPr>
                    </a:p>
                  </a:txBody>
                  <a:tcPr/>
                </a:tc>
                <a:extLst>
                  <a:ext uri="{0D108BD9-81ED-4DB2-BD59-A6C34878D82A}">
                    <a16:rowId xmlns:a16="http://schemas.microsoft.com/office/drawing/2014/main" val="10000"/>
                  </a:ext>
                </a:extLst>
              </a:tr>
              <a:tr h="622666">
                <a:tc>
                  <a:txBody>
                    <a:bodyPr/>
                    <a:lstStyle/>
                    <a:p>
                      <a:r>
                        <a:rPr lang="en-US" sz="3200" dirty="0">
                          <a:solidFill>
                            <a:schemeClr val="tx1"/>
                          </a:solidFill>
                        </a:rPr>
                        <a:t>Missions</a:t>
                      </a:r>
                    </a:p>
                  </a:txBody>
                  <a:tcPr/>
                </a:tc>
                <a:tc>
                  <a:txBody>
                    <a:bodyPr/>
                    <a:lstStyle/>
                    <a:p>
                      <a:r>
                        <a:rPr lang="en-US" sz="3200" dirty="0">
                          <a:solidFill>
                            <a:schemeClr val="tx1"/>
                          </a:solidFill>
                        </a:rPr>
                        <a:t>411</a:t>
                      </a:r>
                    </a:p>
                  </a:txBody>
                  <a:tcPr/>
                </a:tc>
                <a:extLst>
                  <a:ext uri="{0D108BD9-81ED-4DB2-BD59-A6C34878D82A}">
                    <a16:rowId xmlns:a16="http://schemas.microsoft.com/office/drawing/2014/main" val="10001"/>
                  </a:ext>
                </a:extLst>
              </a:tr>
              <a:tr h="622666">
                <a:tc>
                  <a:txBody>
                    <a:bodyPr/>
                    <a:lstStyle/>
                    <a:p>
                      <a:r>
                        <a:rPr lang="en-US" sz="3200" dirty="0">
                          <a:solidFill>
                            <a:schemeClr val="tx1"/>
                          </a:solidFill>
                        </a:rPr>
                        <a:t>Mission Training Centers</a:t>
                      </a:r>
                    </a:p>
                  </a:txBody>
                  <a:tcPr/>
                </a:tc>
                <a:tc>
                  <a:txBody>
                    <a:bodyPr/>
                    <a:lstStyle/>
                    <a:p>
                      <a:r>
                        <a:rPr lang="en-US" sz="3200" dirty="0">
                          <a:solidFill>
                            <a:schemeClr val="tx1"/>
                          </a:solidFill>
                        </a:rPr>
                        <a:t>10</a:t>
                      </a:r>
                    </a:p>
                  </a:txBody>
                  <a:tcPr/>
                </a:tc>
                <a:extLst>
                  <a:ext uri="{0D108BD9-81ED-4DB2-BD59-A6C34878D82A}">
                    <a16:rowId xmlns:a16="http://schemas.microsoft.com/office/drawing/2014/main" val="10002"/>
                  </a:ext>
                </a:extLst>
              </a:tr>
              <a:tr h="853686">
                <a:tc>
                  <a:txBody>
                    <a:bodyPr/>
                    <a:lstStyle/>
                    <a:p>
                      <a:r>
                        <a:rPr lang="en-US" sz="3200" dirty="0">
                          <a:solidFill>
                            <a:schemeClr val="tx1"/>
                          </a:solidFill>
                        </a:rPr>
                        <a:t>Seminary Students Enrolled</a:t>
                      </a:r>
                    </a:p>
                  </a:txBody>
                  <a:tcPr/>
                </a:tc>
                <a:tc>
                  <a:txBody>
                    <a:bodyPr/>
                    <a:lstStyle/>
                    <a:p>
                      <a:r>
                        <a:rPr lang="en-US" sz="3200" dirty="0">
                          <a:solidFill>
                            <a:schemeClr val="tx1"/>
                          </a:solidFill>
                        </a:rPr>
                        <a:t>Over 400,000</a:t>
                      </a:r>
                    </a:p>
                  </a:txBody>
                  <a:tcPr/>
                </a:tc>
                <a:extLst>
                  <a:ext uri="{0D108BD9-81ED-4DB2-BD59-A6C34878D82A}">
                    <a16:rowId xmlns:a16="http://schemas.microsoft.com/office/drawing/2014/main" val="10003"/>
                  </a:ext>
                </a:extLst>
              </a:tr>
            </a:tbl>
          </a:graphicData>
        </a:graphic>
      </p:graphicFrame>
      <p:sp>
        <p:nvSpPr>
          <p:cNvPr id="10" name="Rectangle 9"/>
          <p:cNvSpPr/>
          <p:nvPr/>
        </p:nvSpPr>
        <p:spPr>
          <a:xfrm>
            <a:off x="5091952" y="4841865"/>
            <a:ext cx="6096000" cy="1569660"/>
          </a:xfrm>
          <a:prstGeom prst="rect">
            <a:avLst/>
          </a:prstGeom>
        </p:spPr>
        <p:txBody>
          <a:bodyPr>
            <a:spAutoFit/>
          </a:bodyPr>
          <a:lstStyle/>
          <a:p>
            <a:pPr fontAlgn="base"/>
            <a:r>
              <a:rPr lang="en-US" sz="2400" dirty="0">
                <a:solidFill>
                  <a:schemeClr val="bg1"/>
                </a:solidFill>
              </a:rPr>
              <a:t>Just think: if all the Senior Seminary Students enrolled in last year, graduating class </a:t>
            </a:r>
            <a:r>
              <a:rPr lang="en-US" sz="2400">
                <a:solidFill>
                  <a:schemeClr val="bg1"/>
                </a:solidFill>
              </a:rPr>
              <a:t>of 2021 </a:t>
            </a:r>
            <a:r>
              <a:rPr lang="en-US" sz="2400" dirty="0">
                <a:solidFill>
                  <a:schemeClr val="bg1"/>
                </a:solidFill>
              </a:rPr>
              <a:t>went on missions in the next year or two, what would be the result?</a:t>
            </a:r>
          </a:p>
        </p:txBody>
      </p:sp>
      <p:grpSp>
        <p:nvGrpSpPr>
          <p:cNvPr id="12" name="Group 11"/>
          <p:cNvGrpSpPr/>
          <p:nvPr/>
        </p:nvGrpSpPr>
        <p:grpSpPr>
          <a:xfrm>
            <a:off x="2872292" y="4611892"/>
            <a:ext cx="2095500" cy="2095501"/>
            <a:chOff x="3962400" y="4762499"/>
            <a:chExt cx="2095500" cy="2095501"/>
          </a:xfrm>
        </p:grpSpPr>
        <p:pic>
          <p:nvPicPr>
            <p:cNvPr id="13" name="Picture 4" descr="http://content.presentermedia.com/files/animsp/00005000/5562/question_mark_serious_thinker_md_wm_v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76249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038600" y="6553200"/>
              <a:ext cx="174269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09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ook Antiqua" pitchFamily="18" charset="0"/>
              </a:rPr>
              <a:t>Who is My Neighbor?</a:t>
            </a:r>
          </a:p>
        </p:txBody>
      </p:sp>
      <p:sp>
        <p:nvSpPr>
          <p:cNvPr id="10" name="TextBox 9"/>
          <p:cNvSpPr txBox="1"/>
          <p:nvPr/>
        </p:nvSpPr>
        <p:spPr>
          <a:xfrm>
            <a:off x="1338469" y="5103674"/>
            <a:ext cx="9550400" cy="1323439"/>
          </a:xfrm>
          <a:prstGeom prst="rect">
            <a:avLst/>
          </a:prstGeom>
          <a:noFill/>
        </p:spPr>
        <p:txBody>
          <a:bodyPr wrap="square" rtlCol="0">
            <a:spAutoFit/>
          </a:bodyPr>
          <a:lstStyle/>
          <a:p>
            <a:pPr algn="ctr"/>
            <a:r>
              <a:rPr lang="en-US" sz="4000" b="1" dirty="0">
                <a:solidFill>
                  <a:schemeClr val="bg1"/>
                </a:solidFill>
                <a:latin typeface="Book Antiqua" pitchFamily="18" charset="0"/>
              </a:rPr>
              <a:t>The Parable of the </a:t>
            </a:r>
          </a:p>
          <a:p>
            <a:pPr algn="ctr"/>
            <a:r>
              <a:rPr lang="en-US" sz="4000" b="1" dirty="0">
                <a:solidFill>
                  <a:schemeClr val="bg1"/>
                </a:solidFill>
                <a:latin typeface="Book Antiqua" pitchFamily="18" charset="0"/>
              </a:rPr>
              <a:t>Good Samaritan Luke 10:30-37</a:t>
            </a:r>
          </a:p>
        </p:txBody>
      </p:sp>
      <p:grpSp>
        <p:nvGrpSpPr>
          <p:cNvPr id="12" name="Group 11"/>
          <p:cNvGrpSpPr/>
          <p:nvPr/>
        </p:nvGrpSpPr>
        <p:grpSpPr>
          <a:xfrm>
            <a:off x="756046" y="1831748"/>
            <a:ext cx="3289208" cy="2390250"/>
            <a:chOff x="384206" y="4158361"/>
            <a:chExt cx="3289208" cy="2390250"/>
          </a:xfrm>
        </p:grpSpPr>
        <p:grpSp>
          <p:nvGrpSpPr>
            <p:cNvPr id="13" name="Group 17"/>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8A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8A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C8A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C8A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3"/>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C8A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4"/>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C8AB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1010554" y="4729761"/>
              <a:ext cx="1996910" cy="1323439"/>
            </a:xfrm>
            <a:prstGeom prst="rect">
              <a:avLst/>
            </a:prstGeom>
          </p:spPr>
          <p:txBody>
            <a:bodyPr wrap="square">
              <a:spAutoFit/>
            </a:bodyPr>
            <a:lstStyle/>
            <a:p>
              <a:pPr algn="ctr"/>
              <a:r>
                <a:rPr lang="en-US" sz="1600" b="1" dirty="0"/>
                <a:t>To obtain eternal life we must love God and love our neighbor as ourselves</a:t>
              </a:r>
              <a:endParaRPr lang="en-US" sz="1600" dirty="0"/>
            </a:p>
          </p:txBody>
        </p:sp>
      </p:grpSp>
      <p:pic>
        <p:nvPicPr>
          <p:cNvPr id="3" name="Picture 2">
            <a:extLst>
              <a:ext uri="{FF2B5EF4-FFF2-40B4-BE49-F238E27FC236}">
                <a16:creationId xmlns:a16="http://schemas.microsoft.com/office/drawing/2014/main" id="{A32B81F7-BAA7-4BD8-8671-8E74B12D9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484" y="1184137"/>
            <a:ext cx="4829175" cy="4019550"/>
          </a:xfrm>
          <a:prstGeom prst="rect">
            <a:avLst/>
          </a:prstGeom>
        </p:spPr>
      </p:pic>
    </p:spTree>
    <p:extLst>
      <p:ext uri="{BB962C8B-B14F-4D97-AF65-F5344CB8AC3E}">
        <p14:creationId xmlns:p14="http://schemas.microsoft.com/office/powerpoint/2010/main" val="795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0242"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Went down…</a:t>
            </a:r>
          </a:p>
        </p:txBody>
      </p:sp>
      <p:sp>
        <p:nvSpPr>
          <p:cNvPr id="10243" name="Rectangle 3"/>
          <p:cNvSpPr>
            <a:spLocks noGrp="1" noChangeArrowheads="1"/>
          </p:cNvSpPr>
          <p:nvPr>
            <p:ph type="body" idx="1"/>
          </p:nvPr>
        </p:nvSpPr>
        <p:spPr>
          <a:xfrm>
            <a:off x="711200" y="1524000"/>
            <a:ext cx="6020904" cy="4953000"/>
          </a:xfrm>
        </p:spPr>
        <p:txBody>
          <a:bodyPr>
            <a:normAutofit lnSpcReduction="10000"/>
          </a:bodyPr>
          <a:lstStyle/>
          <a:p>
            <a:r>
              <a:rPr lang="en-US" dirty="0">
                <a:solidFill>
                  <a:schemeClr val="bg1"/>
                </a:solidFill>
                <a:effectLst>
                  <a:outerShdw blurRad="38100" dist="38100" dir="2700000" algn="tl">
                    <a:srgbClr val="000000">
                      <a:alpha val="43137"/>
                    </a:srgbClr>
                  </a:outerShdw>
                </a:effectLst>
              </a:rPr>
              <a:t>One early Christian writer saw in this phrase the descent of Adam from the garden into this world – from immortality to mortality.</a:t>
            </a:r>
          </a:p>
          <a:p>
            <a:r>
              <a:rPr lang="en-US" dirty="0">
                <a:solidFill>
                  <a:schemeClr val="bg1"/>
                </a:solidFill>
                <a:effectLst>
                  <a:outerShdw blurRad="38100" dist="38100" dir="2700000" algn="tl">
                    <a:srgbClr val="000000">
                      <a:alpha val="43137"/>
                    </a:srgbClr>
                  </a:outerShdw>
                </a:effectLst>
              </a:rPr>
              <a:t>The story implies that the man went down intentionally, knowing the risks that would be involved in the journey.  No one forced him to go down to Jericho.</a:t>
            </a:r>
          </a:p>
          <a:p>
            <a:r>
              <a:rPr lang="en-US" dirty="0">
                <a:solidFill>
                  <a:schemeClr val="bg1"/>
                </a:solidFill>
                <a:effectLst>
                  <a:outerShdw blurRad="38100" dist="38100" dir="2700000" algn="tl">
                    <a:srgbClr val="000000">
                      <a:alpha val="43137"/>
                    </a:srgbClr>
                  </a:outerShdw>
                </a:effectLst>
              </a:rPr>
              <a:t>He apparently felt that the journey was worth the well-known risks of such travel.</a:t>
            </a:r>
          </a:p>
        </p:txBody>
      </p:sp>
      <p:pic>
        <p:nvPicPr>
          <p:cNvPr id="56322" name="Picture 2" descr="Image result for adam bible"/>
          <p:cNvPicPr>
            <a:picLocks noChangeAspect="1" noChangeArrowheads="1"/>
          </p:cNvPicPr>
          <p:nvPr/>
        </p:nvPicPr>
        <p:blipFill>
          <a:blip r:embed="rId3" cstate="print"/>
          <a:srcRect/>
          <a:stretch>
            <a:fillRect/>
          </a:stretch>
        </p:blipFill>
        <p:spPr bwMode="auto">
          <a:xfrm>
            <a:off x="7023652" y="564874"/>
            <a:ext cx="2398506" cy="2825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zechariah.jpg"/>
          <p:cNvPicPr>
            <a:picLocks noChangeAspect="1"/>
          </p:cNvPicPr>
          <p:nvPr/>
        </p:nvPicPr>
        <p:blipFill>
          <a:blip r:embed="rId4" cstate="print"/>
          <a:srcRect t="4901" r="11091"/>
          <a:stretch>
            <a:fillRect/>
          </a:stretch>
        </p:blipFill>
        <p:spPr>
          <a:xfrm>
            <a:off x="9271522" y="3034748"/>
            <a:ext cx="1998594" cy="32066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1905001"/>
            <a:ext cx="12192000" cy="3108543"/>
          </a:xfrm>
          <a:prstGeom prst="rect">
            <a:avLst/>
          </a:prstGeom>
          <a:noFill/>
        </p:spPr>
        <p:txBody>
          <a:bodyPr wrap="square" rtlCol="0">
            <a:spAutoFit/>
          </a:bodyPr>
          <a:lstStyle/>
          <a:p>
            <a:pPr algn="ctr"/>
            <a:r>
              <a:rPr lang="en-US" sz="5400" dirty="0">
                <a:solidFill>
                  <a:schemeClr val="accent2">
                    <a:lumMod val="50000"/>
                  </a:schemeClr>
                </a:solidFill>
              </a:rPr>
              <a:t>What are the characteristics of the little children</a:t>
            </a:r>
            <a:r>
              <a:rPr lang="en-US" sz="4400" dirty="0">
                <a:solidFill>
                  <a:schemeClr val="accent2">
                    <a:lumMod val="50000"/>
                  </a:schemeClr>
                </a:solidFill>
              </a:rPr>
              <a:t>?</a:t>
            </a:r>
          </a:p>
          <a:p>
            <a:pPr algn="ctr"/>
            <a:endParaRPr lang="en-US" sz="4400" dirty="0">
              <a:solidFill>
                <a:schemeClr val="accent2">
                  <a:lumMod val="50000"/>
                </a:schemeClr>
              </a:solidFill>
            </a:endParaRPr>
          </a:p>
          <a:p>
            <a:pPr algn="ctr"/>
            <a:r>
              <a:rPr lang="en-US" sz="4400" dirty="0">
                <a:solidFill>
                  <a:schemeClr val="accent2">
                    <a:lumMod val="50000"/>
                  </a:schemeClr>
                </a:solidFill>
              </a:rPr>
              <a:t>Matthew 18:1-4</a:t>
            </a:r>
          </a:p>
        </p:txBody>
      </p:sp>
      <p:grpSp>
        <p:nvGrpSpPr>
          <p:cNvPr id="45" name="Group 44"/>
          <p:cNvGrpSpPr/>
          <p:nvPr/>
        </p:nvGrpSpPr>
        <p:grpSpPr>
          <a:xfrm>
            <a:off x="9036928" y="3064213"/>
            <a:ext cx="2311154" cy="3116837"/>
            <a:chOff x="9036928" y="3064213"/>
            <a:chExt cx="2311154" cy="3116837"/>
          </a:xfrm>
        </p:grpSpPr>
        <p:pic>
          <p:nvPicPr>
            <p:cNvPr id="34818" name="Picture 2" descr="https://s-media-cache-ak0.pinimg.com/236x/bf/7f/47/bf7f4746879e93b469b4ad7f785c64ae.jpg"/>
            <p:cNvPicPr>
              <a:picLocks noChangeAspect="1" noChangeArrowheads="1"/>
            </p:cNvPicPr>
            <p:nvPr/>
          </p:nvPicPr>
          <p:blipFill>
            <a:blip r:embed="rId2" cstate="print"/>
            <a:srcRect/>
            <a:stretch>
              <a:fillRect/>
            </a:stretch>
          </p:blipFill>
          <p:spPr bwMode="auto">
            <a:xfrm>
              <a:off x="9036928" y="3064213"/>
              <a:ext cx="2311154" cy="2879151"/>
            </a:xfrm>
            <a:prstGeom prst="rect">
              <a:avLst/>
            </a:prstGeom>
            <a:noFill/>
          </p:spPr>
        </p:pic>
        <p:sp>
          <p:nvSpPr>
            <p:cNvPr id="41" name="Rectangle 40"/>
            <p:cNvSpPr/>
            <p:nvPr/>
          </p:nvSpPr>
          <p:spPr>
            <a:xfrm>
              <a:off x="9125570" y="5919440"/>
              <a:ext cx="1191352" cy="261610"/>
            </a:xfrm>
            <a:prstGeom prst="rect">
              <a:avLst/>
            </a:prstGeom>
          </p:spPr>
          <p:txBody>
            <a:bodyPr wrap="none">
              <a:spAutoFit/>
            </a:bodyPr>
            <a:lstStyle/>
            <a:p>
              <a:r>
                <a:rPr lang="en-US" sz="1100" dirty="0"/>
                <a:t>Margaret </a:t>
              </a:r>
              <a:r>
                <a:rPr lang="en-US" sz="1100" dirty="0" err="1"/>
                <a:t>Scanlan</a:t>
              </a:r>
              <a:endParaRPr lang="en-US" sz="1100" dirty="0"/>
            </a:p>
          </p:txBody>
        </p:sp>
      </p:grpSp>
      <p:grpSp>
        <p:nvGrpSpPr>
          <p:cNvPr id="44" name="Group 43"/>
          <p:cNvGrpSpPr/>
          <p:nvPr/>
        </p:nvGrpSpPr>
        <p:grpSpPr>
          <a:xfrm>
            <a:off x="826852" y="3171217"/>
            <a:ext cx="2474946" cy="3398939"/>
            <a:chOff x="826852" y="3171217"/>
            <a:chExt cx="2474946" cy="3398939"/>
          </a:xfrm>
        </p:grpSpPr>
        <p:pic>
          <p:nvPicPr>
            <p:cNvPr id="34820" name="Picture 4" descr="http://www.karenritz.net/images/portrt/maria.jpg"/>
            <p:cNvPicPr>
              <a:picLocks noChangeAspect="1" noChangeArrowheads="1"/>
            </p:cNvPicPr>
            <p:nvPr/>
          </p:nvPicPr>
          <p:blipFill>
            <a:blip r:embed="rId3" cstate="print"/>
            <a:srcRect l="8112" t="10042" r="4178" b="7145"/>
            <a:stretch>
              <a:fillRect/>
            </a:stretch>
          </p:blipFill>
          <p:spPr bwMode="auto">
            <a:xfrm>
              <a:off x="826852" y="3171217"/>
              <a:ext cx="2474946" cy="3161489"/>
            </a:xfrm>
            <a:prstGeom prst="rect">
              <a:avLst/>
            </a:prstGeom>
            <a:noFill/>
          </p:spPr>
        </p:pic>
        <p:sp>
          <p:nvSpPr>
            <p:cNvPr id="43" name="Rectangle 42"/>
            <p:cNvSpPr/>
            <p:nvPr/>
          </p:nvSpPr>
          <p:spPr>
            <a:xfrm>
              <a:off x="837604" y="6308546"/>
              <a:ext cx="957313" cy="261610"/>
            </a:xfrm>
            <a:prstGeom prst="rect">
              <a:avLst/>
            </a:prstGeom>
          </p:spPr>
          <p:txBody>
            <a:bodyPr wrap="none">
              <a:spAutoFit/>
            </a:bodyPr>
            <a:lstStyle/>
            <a:p>
              <a:r>
                <a:rPr lang="en-US" sz="1100" dirty="0"/>
                <a:t>Betty Warren</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stretch>
            <a:fillRect/>
          </a:stretch>
        </p:blipFill>
        <p:spPr>
          <a:xfrm>
            <a:off x="0" y="0"/>
            <a:ext cx="12192000" cy="6858000"/>
          </a:xfrm>
          <a:prstGeom prst="rect">
            <a:avLst/>
          </a:prstGeom>
        </p:spPr>
      </p:pic>
      <p:pic>
        <p:nvPicPr>
          <p:cNvPr id="4" name="Content Placeholder 3" descr="Expulsion of Adam and Eve frrom the Garden of Eden or Jerusalem the holy city.jpg"/>
          <p:cNvPicPr>
            <a:picLocks noGrp="1" noChangeAspect="1"/>
          </p:cNvPicPr>
          <p:nvPr>
            <p:ph idx="1"/>
          </p:nvPr>
        </p:nvPicPr>
        <p:blipFill>
          <a:blip r:embed="rId3" cstate="print">
            <a:lum contrast="20000"/>
          </a:blip>
          <a:srcRect l="4920" t="1852" r="4919" b="1852"/>
          <a:stretch>
            <a:fillRect/>
          </a:stretch>
        </p:blipFill>
        <p:spPr>
          <a:xfrm>
            <a:off x="446156" y="371061"/>
            <a:ext cx="5994400" cy="5645426"/>
          </a:xfrm>
          <a:prstGeom prst="ellipse">
            <a:avLst/>
          </a:prstGeom>
        </p:spPr>
      </p:pic>
      <p:sp>
        <p:nvSpPr>
          <p:cNvPr id="5" name="TextBox 4"/>
          <p:cNvSpPr txBox="1"/>
          <p:nvPr/>
        </p:nvSpPr>
        <p:spPr>
          <a:xfrm>
            <a:off x="6604000" y="838200"/>
            <a:ext cx="5080000" cy="4031873"/>
          </a:xfrm>
          <a:prstGeom prst="rect">
            <a:avLst/>
          </a:prstGeom>
          <a:noFill/>
        </p:spPr>
        <p:txBody>
          <a:bodyPr wrap="square" rtlCol="0">
            <a:spAutoFit/>
          </a:bodyPr>
          <a:lstStyle/>
          <a:p>
            <a:pPr algn="ctr"/>
            <a:r>
              <a:rPr lang="en-US" sz="3200" dirty="0">
                <a:solidFill>
                  <a:schemeClr val="bg1"/>
                </a:solidFill>
              </a:rPr>
              <a:t>Jesus depicts the person as going down from Jerusalem.</a:t>
            </a:r>
          </a:p>
          <a:p>
            <a:pPr algn="ctr"/>
            <a:r>
              <a:rPr lang="en-US" sz="3200" dirty="0">
                <a:solidFill>
                  <a:schemeClr val="bg1"/>
                </a:solidFill>
              </a:rPr>
              <a:t>Because of the sanctity of the holy temple-city, early Christians readily saw in this element the idea that a person had come down from the presence of God.</a:t>
            </a:r>
          </a:p>
        </p:txBody>
      </p:sp>
      <p:sp>
        <p:nvSpPr>
          <p:cNvPr id="6" name="TextBox 5"/>
          <p:cNvSpPr txBox="1"/>
          <p:nvPr/>
        </p:nvSpPr>
        <p:spPr>
          <a:xfrm>
            <a:off x="1612347" y="6036366"/>
            <a:ext cx="3556000" cy="369332"/>
          </a:xfrm>
          <a:prstGeom prst="rect">
            <a:avLst/>
          </a:prstGeom>
          <a:noFill/>
        </p:spPr>
        <p:txBody>
          <a:bodyPr wrap="square" rtlCol="0">
            <a:spAutoFit/>
          </a:bodyPr>
          <a:lstStyle/>
          <a:p>
            <a:pPr algn="ctr"/>
            <a:r>
              <a:rPr lang="en-US" dirty="0">
                <a:solidFill>
                  <a:schemeClr val="bg1"/>
                </a:solidFill>
              </a:rPr>
              <a:t>Bourges</a:t>
            </a:r>
          </a:p>
        </p:txBody>
      </p:sp>
      <p:sp>
        <p:nvSpPr>
          <p:cNvPr id="8" name="TextBox 7"/>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ericho 1.jpg"/>
          <p:cNvPicPr>
            <a:picLocks noChangeAspect="1"/>
          </p:cNvPicPr>
          <p:nvPr/>
        </p:nvPicPr>
        <p:blipFill>
          <a:blip r:embed="rId2" cstate="print"/>
          <a:stretch>
            <a:fillRect/>
          </a:stretch>
        </p:blipFill>
        <p:spPr>
          <a:xfrm>
            <a:off x="0" y="0"/>
            <a:ext cx="12192000" cy="6858000"/>
          </a:xfrm>
          <a:prstGeom prst="rect">
            <a:avLst/>
          </a:prstGeom>
        </p:spPr>
      </p:pic>
      <p:sp>
        <p:nvSpPr>
          <p:cNvPr id="12290" name="Rectangle 2"/>
          <p:cNvSpPr>
            <a:spLocks noGrp="1" noChangeArrowheads="1"/>
          </p:cNvSpPr>
          <p:nvPr>
            <p:ph type="title"/>
          </p:nvPr>
        </p:nvSpPr>
        <p:spPr>
          <a:xfrm>
            <a:off x="304800" y="228600"/>
            <a:ext cx="4470400" cy="1143000"/>
          </a:xfrm>
        </p:spPr>
        <p:txBody>
          <a:bodyPr/>
          <a:lstStyle/>
          <a:p>
            <a:pPr algn="l"/>
            <a:r>
              <a:rPr lang="en-US" i="1" dirty="0">
                <a:solidFill>
                  <a:schemeClr val="bg1"/>
                </a:solidFill>
                <a:effectLst>
                  <a:outerShdw blurRad="38100" dist="38100" dir="2700000" algn="tl">
                    <a:srgbClr val="000000"/>
                  </a:outerShdw>
                </a:effectLst>
              </a:rPr>
              <a:t>To Jericho…</a:t>
            </a:r>
          </a:p>
        </p:txBody>
      </p:sp>
      <p:sp>
        <p:nvSpPr>
          <p:cNvPr id="12291" name="Rectangle 3"/>
          <p:cNvSpPr>
            <a:spLocks noGrp="1" noChangeArrowheads="1"/>
          </p:cNvSpPr>
          <p:nvPr>
            <p:ph type="body" idx="1"/>
          </p:nvPr>
        </p:nvSpPr>
        <p:spPr>
          <a:xfrm>
            <a:off x="4775200" y="304800"/>
            <a:ext cx="6908800" cy="1371600"/>
          </a:xfrm>
          <a:solidFill>
            <a:schemeClr val="bg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lnSpcReduction="10000"/>
          </a:bodyPr>
          <a:lstStyle/>
          <a:p>
            <a:pPr>
              <a:buNone/>
            </a:pPr>
            <a:r>
              <a:rPr lang="en-US" sz="2800" dirty="0"/>
              <a:t>    </a:t>
            </a:r>
            <a:r>
              <a:rPr lang="en-US" sz="2400" dirty="0"/>
              <a:t>Jericho was identified with this world</a:t>
            </a:r>
          </a:p>
          <a:p>
            <a:pPr>
              <a:buNone/>
            </a:pPr>
            <a:r>
              <a:rPr lang="en-US" sz="2400" dirty="0"/>
              <a:t>    Jericho is the lowest city on earth </a:t>
            </a:r>
          </a:p>
          <a:p>
            <a:pPr>
              <a:buNone/>
            </a:pPr>
            <a:r>
              <a:rPr lang="en-US" sz="2400" dirty="0"/>
              <a:t>         (825 feet below sea level)</a:t>
            </a:r>
          </a:p>
        </p:txBody>
      </p:sp>
      <p:sp>
        <p:nvSpPr>
          <p:cNvPr id="5" name="TextBox 4"/>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descr="brown.jpg"/>
          <p:cNvPicPr>
            <a:picLocks noChangeAspect="1"/>
          </p:cNvPicPr>
          <p:nvPr/>
        </p:nvPicPr>
        <p:blipFill>
          <a:blip r:embed="rId2" cstate="print"/>
          <a:stretch>
            <a:fillRect/>
          </a:stretch>
        </p:blipFill>
        <p:spPr>
          <a:xfrm>
            <a:off x="0" y="0"/>
            <a:ext cx="12192000" cy="6858000"/>
          </a:xfrm>
          <a:prstGeom prst="rect">
            <a:avLst/>
          </a:prstGeom>
        </p:spPr>
      </p:pic>
      <p:sp>
        <p:nvSpPr>
          <p:cNvPr id="13314" name="Rectangle 2"/>
          <p:cNvSpPr>
            <a:spLocks noGrp="1" noChangeArrowheads="1"/>
          </p:cNvSpPr>
          <p:nvPr>
            <p:ph type="title"/>
          </p:nvPr>
        </p:nvSpPr>
        <p:spPr>
          <a:xfrm>
            <a:off x="914400" y="304800"/>
            <a:ext cx="10363200" cy="1143000"/>
          </a:xfrm>
        </p:spPr>
        <p:txBody>
          <a:bodyPr/>
          <a:lstStyle/>
          <a:p>
            <a:r>
              <a:rPr lang="en-US" i="1" dirty="0">
                <a:solidFill>
                  <a:schemeClr val="bg1"/>
                </a:solidFill>
                <a:effectLst>
                  <a:outerShdw blurRad="38100" dist="38100" dir="2700000" algn="tl">
                    <a:srgbClr val="000000"/>
                  </a:outerShdw>
                </a:effectLst>
              </a:rPr>
              <a:t>Fell…</a:t>
            </a:r>
          </a:p>
        </p:txBody>
      </p:sp>
      <p:sp>
        <p:nvSpPr>
          <p:cNvPr id="13315" name="Rectangle 3"/>
          <p:cNvSpPr>
            <a:spLocks noGrp="1" noChangeArrowheads="1"/>
          </p:cNvSpPr>
          <p:nvPr>
            <p:ph sz="half" idx="1"/>
          </p:nvPr>
        </p:nvSpPr>
        <p:spPr>
          <a:xfrm>
            <a:off x="269461" y="1043608"/>
            <a:ext cx="5588000" cy="4572000"/>
          </a:xfrm>
        </p:spPr>
        <p:txBody>
          <a:bodyPr/>
          <a:lstStyle/>
          <a:p>
            <a:r>
              <a:rPr lang="en-US" sz="3600" dirty="0">
                <a:solidFill>
                  <a:schemeClr val="bg1"/>
                </a:solidFill>
                <a:effectLst>
                  <a:outerShdw blurRad="38100" dist="38100" dir="2700000" algn="tl">
                    <a:srgbClr val="000000">
                      <a:alpha val="43137"/>
                    </a:srgbClr>
                  </a:outerShdw>
                </a:effectLst>
              </a:rPr>
              <a:t>It is easy to see here an allusion to the fallen mortal state and to the plight of individual sinfulness:</a:t>
            </a:r>
          </a:p>
          <a:p>
            <a:endParaRPr lang="en-US" sz="3600" dirty="0">
              <a:solidFill>
                <a:schemeClr val="bg1"/>
              </a:solidFill>
              <a:effectLst>
                <a:outerShdw blurRad="38100" dist="38100" dir="2700000" algn="tl">
                  <a:srgbClr val="000000">
                    <a:alpha val="43137"/>
                  </a:srgbClr>
                </a:outerShdw>
              </a:effectLst>
            </a:endParaRPr>
          </a:p>
          <a:p>
            <a:pPr lvl="1"/>
            <a:r>
              <a:rPr lang="en-US" sz="3200" dirty="0">
                <a:solidFill>
                  <a:schemeClr val="bg1"/>
                </a:solidFill>
                <a:effectLst>
                  <a:outerShdw blurRad="38100" dist="38100" dir="2700000" algn="tl">
                    <a:srgbClr val="000000">
                      <a:alpha val="43137"/>
                    </a:srgbClr>
                  </a:outerShdw>
                </a:effectLst>
              </a:rPr>
              <a:t>“Yea, all are fallen and are lost.”  Alma 34:9</a:t>
            </a:r>
          </a:p>
        </p:txBody>
      </p:sp>
      <p:grpSp>
        <p:nvGrpSpPr>
          <p:cNvPr id="8" name="Group 7"/>
          <p:cNvGrpSpPr/>
          <p:nvPr/>
        </p:nvGrpSpPr>
        <p:grpSpPr>
          <a:xfrm>
            <a:off x="6948558" y="371061"/>
            <a:ext cx="4386468" cy="5382590"/>
            <a:chOff x="6948558" y="371061"/>
            <a:chExt cx="4386468" cy="5382590"/>
          </a:xfrm>
        </p:grpSpPr>
        <p:pic>
          <p:nvPicPr>
            <p:cNvPr id="4" name="Picture 3" descr="Parable Woman in Adultery-Christensen.JPG"/>
            <p:cNvPicPr>
              <a:picLocks noChangeAspect="1"/>
            </p:cNvPicPr>
            <p:nvPr/>
          </p:nvPicPr>
          <p:blipFill>
            <a:blip r:embed="rId3" cstate="print"/>
            <a:srcRect r="30451"/>
            <a:stretch>
              <a:fillRect/>
            </a:stretch>
          </p:blipFill>
          <p:spPr>
            <a:xfrm>
              <a:off x="6948558" y="371061"/>
              <a:ext cx="4291905" cy="464488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156174" y="5045765"/>
              <a:ext cx="4178852" cy="707886"/>
            </a:xfrm>
            <a:prstGeom prst="rect">
              <a:avLst/>
            </a:prstGeom>
            <a:noFill/>
          </p:spPr>
          <p:txBody>
            <a:bodyPr wrap="square" rtlCol="0">
              <a:spAutoFit/>
            </a:bodyPr>
            <a:lstStyle/>
            <a:p>
              <a:pPr algn="ctr"/>
              <a:r>
                <a:rPr lang="en-US" sz="2000" dirty="0">
                  <a:solidFill>
                    <a:schemeClr val="bg1"/>
                  </a:solidFill>
                </a:rPr>
                <a:t>The parable of the Woman Taken in Adultery by James C. Christensen</a:t>
              </a:r>
            </a:p>
          </p:txBody>
        </p:sp>
      </p:grpSp>
      <p:pic>
        <p:nvPicPr>
          <p:cNvPr id="52226" name="Picture 2" descr="Image result for parable of the good samaritan"/>
          <p:cNvPicPr>
            <a:picLocks noChangeAspect="1" noChangeArrowheads="1"/>
          </p:cNvPicPr>
          <p:nvPr/>
        </p:nvPicPr>
        <p:blipFill>
          <a:blip r:embed="rId4" cstate="print"/>
          <a:srcRect t="60492" r="8134"/>
          <a:stretch>
            <a:fillRect/>
          </a:stretch>
        </p:blipFill>
        <p:spPr bwMode="auto">
          <a:xfrm>
            <a:off x="569842" y="4649423"/>
            <a:ext cx="6056243" cy="1930282"/>
          </a:xfrm>
          <a:prstGeom prst="rect">
            <a:avLst/>
          </a:prstGeom>
          <a:noFill/>
        </p:spPr>
      </p:pic>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4338"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Among thieves…</a:t>
            </a:r>
          </a:p>
        </p:txBody>
      </p:sp>
      <p:sp>
        <p:nvSpPr>
          <p:cNvPr id="14339" name="Rectangle 3"/>
          <p:cNvSpPr>
            <a:spLocks noGrp="1" noChangeArrowheads="1"/>
          </p:cNvSpPr>
          <p:nvPr>
            <p:ph type="body" idx="1"/>
          </p:nvPr>
        </p:nvSpPr>
        <p:spPr>
          <a:xfrm>
            <a:off x="300383" y="1179444"/>
            <a:ext cx="6140174" cy="4953000"/>
          </a:xfrm>
        </p:spPr>
        <p:txBody>
          <a:bodyPr/>
          <a:lstStyle/>
          <a:p>
            <a:r>
              <a:rPr lang="en-US" dirty="0">
                <a:solidFill>
                  <a:schemeClr val="bg1"/>
                </a:solidFill>
                <a:effectLst>
                  <a:outerShdw blurRad="38100" dist="38100" dir="2700000" algn="tl">
                    <a:srgbClr val="000000">
                      <a:alpha val="43137"/>
                    </a:srgbClr>
                  </a:outerShdw>
                </a:effectLst>
              </a:rPr>
              <a:t>The early Christian writers variously saw the thieves or robbers as the devil and his satanic forces, evil spirits, or false teachers.</a:t>
            </a:r>
          </a:p>
          <a:p>
            <a:r>
              <a:rPr lang="en-US" dirty="0">
                <a:solidFill>
                  <a:schemeClr val="bg1"/>
                </a:solidFill>
                <a:effectLst>
                  <a:outerShdw blurRad="38100" dist="38100" dir="2700000" algn="tl">
                    <a:srgbClr val="000000">
                      <a:alpha val="43137"/>
                    </a:srgbClr>
                  </a:outerShdw>
                </a:effectLst>
              </a:rPr>
              <a:t>These thieves were not casual operators.  </a:t>
            </a:r>
          </a:p>
          <a:p>
            <a:r>
              <a:rPr lang="en-US" dirty="0">
                <a:solidFill>
                  <a:schemeClr val="bg1"/>
                </a:solidFill>
                <a:effectLst>
                  <a:outerShdw blurRad="38100" dist="38100" dir="2700000" algn="tl">
                    <a:srgbClr val="000000">
                      <a:alpha val="43137"/>
                    </a:srgbClr>
                  </a:outerShdw>
                </a:effectLst>
              </a:rPr>
              <a:t>The traveler was assailed by a band of pernicious highwaymen in a scheming, organized society that acted with deliberate and concerted intent.</a:t>
            </a:r>
          </a:p>
        </p:txBody>
      </p:sp>
      <p:pic>
        <p:nvPicPr>
          <p:cNvPr id="51204" name="Picture 4" descr="Image result for teen peer pressure"/>
          <p:cNvPicPr>
            <a:picLocks noChangeAspect="1" noChangeArrowheads="1"/>
          </p:cNvPicPr>
          <p:nvPr/>
        </p:nvPicPr>
        <p:blipFill>
          <a:blip r:embed="rId3" cstate="print"/>
          <a:srcRect/>
          <a:stretch>
            <a:fillRect/>
          </a:stretch>
        </p:blipFill>
        <p:spPr bwMode="auto">
          <a:xfrm>
            <a:off x="6201061" y="4742564"/>
            <a:ext cx="28575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8998226" y="4770783"/>
            <a:ext cx="2160105" cy="1384995"/>
          </a:xfrm>
          <a:prstGeom prst="rect">
            <a:avLst/>
          </a:prstGeom>
          <a:noFill/>
          <a:ln>
            <a:noFill/>
          </a:ln>
        </p:spPr>
        <p:txBody>
          <a:bodyPr wrap="square" rtlCol="0">
            <a:spAutoFit/>
          </a:bodyPr>
          <a:lstStyle/>
          <a:p>
            <a:pPr algn="ctr"/>
            <a:r>
              <a:rPr lang="en-US" sz="2800" dirty="0">
                <a:ln>
                  <a:solidFill>
                    <a:srgbClr val="FFC000"/>
                  </a:solidFill>
                </a:ln>
                <a:solidFill>
                  <a:srgbClr val="FFFF00"/>
                </a:solidFill>
              </a:rPr>
              <a:t>Who are the thieves of Today?</a:t>
            </a:r>
          </a:p>
        </p:txBody>
      </p:sp>
      <p:pic>
        <p:nvPicPr>
          <p:cNvPr id="51206" name="Picture 6" descr="Image result for parable of the good samaritan"/>
          <p:cNvPicPr>
            <a:picLocks noChangeAspect="1" noChangeArrowheads="1"/>
          </p:cNvPicPr>
          <p:nvPr/>
        </p:nvPicPr>
        <p:blipFill>
          <a:blip r:embed="rId4" cstate="print"/>
          <a:srcRect/>
          <a:stretch>
            <a:fillRect/>
          </a:stretch>
        </p:blipFill>
        <p:spPr bwMode="auto">
          <a:xfrm>
            <a:off x="6450357" y="743779"/>
            <a:ext cx="5314950" cy="3267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06"/>
                                        </p:tgtEl>
                                        <p:attrNameLst>
                                          <p:attrName>style.visibility</p:attrName>
                                        </p:attrNameLst>
                                      </p:cBhvr>
                                      <p:to>
                                        <p:strVal val="visible"/>
                                      </p:to>
                                    </p:set>
                                    <p:animEffect transition="in" filter="fade">
                                      <p:cBhvr>
                                        <p:cTn id="9" dur="2000"/>
                                        <p:tgtEl>
                                          <p:spTgt spid="5120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20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pic>
        <p:nvPicPr>
          <p:cNvPr id="4" name="Content Placeholder 3" descr="Falling among robbers Bourges .jpg"/>
          <p:cNvPicPr>
            <a:picLocks noGrp="1" noChangeAspect="1"/>
          </p:cNvPicPr>
          <p:nvPr>
            <p:ph idx="1"/>
          </p:nvPr>
        </p:nvPicPr>
        <p:blipFill>
          <a:blip r:embed="rId3" cstate="print"/>
          <a:stretch>
            <a:fillRect/>
          </a:stretch>
        </p:blipFill>
        <p:spPr>
          <a:xfrm>
            <a:off x="830470" y="583097"/>
            <a:ext cx="6179978" cy="5605667"/>
          </a:xfrm>
        </p:spPr>
      </p:pic>
      <p:sp>
        <p:nvSpPr>
          <p:cNvPr id="5" name="TextBox 4"/>
          <p:cNvSpPr txBox="1"/>
          <p:nvPr/>
        </p:nvSpPr>
        <p:spPr>
          <a:xfrm>
            <a:off x="7527235" y="1634924"/>
            <a:ext cx="3670852" cy="3046988"/>
          </a:xfrm>
          <a:prstGeom prst="rect">
            <a:avLst/>
          </a:prstGeom>
          <a:noFill/>
        </p:spPr>
        <p:txBody>
          <a:bodyPr wrap="square" rtlCol="0">
            <a:spAutoFit/>
          </a:bodyPr>
          <a:lstStyle/>
          <a:p>
            <a:pPr algn="ctr"/>
            <a:r>
              <a:rPr lang="en-US" sz="2400" dirty="0">
                <a:solidFill>
                  <a:schemeClr val="bg1"/>
                </a:solidFill>
              </a:rPr>
              <a:t>This scene from the Bourges window shows the traveler falling among robbers and appears in the context of scenes depicting the creation and fall of Adam.</a:t>
            </a:r>
          </a:p>
          <a:p>
            <a:pPr algn="ctr"/>
            <a:endParaRPr lang="en-US" sz="2400" dirty="0">
              <a:solidFill>
                <a:schemeClr val="bg1"/>
              </a:solidFill>
            </a:endParaRPr>
          </a:p>
        </p:txBody>
      </p:sp>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5362" name="Rectangle 2"/>
          <p:cNvSpPr>
            <a:spLocks noGrp="1" noChangeArrowheads="1"/>
          </p:cNvSpPr>
          <p:nvPr>
            <p:ph type="title"/>
          </p:nvPr>
        </p:nvSpPr>
        <p:spPr>
          <a:xfrm>
            <a:off x="304800" y="838200"/>
            <a:ext cx="11480800" cy="762000"/>
          </a:xfrm>
        </p:spPr>
        <p:txBody>
          <a:bodyPr>
            <a:normAutofit fontScale="90000"/>
          </a:bodyPr>
          <a:lstStyle/>
          <a:p>
            <a:r>
              <a:rPr lang="en-US" i="1" dirty="0">
                <a:solidFill>
                  <a:schemeClr val="bg1"/>
                </a:solidFill>
                <a:effectLst>
                  <a:outerShdw blurRad="38100" dist="38100" dir="2700000" algn="tl">
                    <a:srgbClr val="000000"/>
                  </a:outerShdw>
                </a:effectLst>
              </a:rPr>
              <a:t>Which stripped him of his raiment…</a:t>
            </a:r>
            <a:br>
              <a:rPr lang="en-US" i="1" dirty="0">
                <a:solidFill>
                  <a:schemeClr val="bg1"/>
                </a:solidFill>
                <a:effectLst>
                  <a:outerShdw blurRad="38100" dist="38100" dir="2700000" algn="tl">
                    <a:srgbClr val="000000"/>
                  </a:outerShdw>
                </a:effectLst>
              </a:rPr>
            </a:br>
            <a:endParaRPr lang="en-US" i="1" dirty="0">
              <a:solidFill>
                <a:schemeClr val="bg1"/>
              </a:solidFill>
              <a:effectLst>
                <a:outerShdw blurRad="38100" dist="38100" dir="2700000" algn="tl">
                  <a:srgbClr val="000000"/>
                </a:outerShdw>
              </a:effectLst>
            </a:endParaRPr>
          </a:p>
        </p:txBody>
      </p:sp>
      <p:sp>
        <p:nvSpPr>
          <p:cNvPr id="15363" name="Rectangle 3"/>
          <p:cNvSpPr>
            <a:spLocks noGrp="1" noChangeArrowheads="1"/>
          </p:cNvSpPr>
          <p:nvPr>
            <p:ph type="body" idx="1"/>
          </p:nvPr>
        </p:nvSpPr>
        <p:spPr>
          <a:xfrm>
            <a:off x="5773531" y="1577009"/>
            <a:ext cx="5967896" cy="4953000"/>
          </a:xfrm>
        </p:spPr>
        <p:txBody>
          <a:bodyPr/>
          <a:lstStyle/>
          <a:p>
            <a:r>
              <a:rPr lang="en-US" dirty="0">
                <a:solidFill>
                  <a:schemeClr val="bg1"/>
                </a:solidFill>
                <a:effectLst>
                  <a:outerShdw blurRad="38100" dist="38100" dir="2700000" algn="tl">
                    <a:srgbClr val="000000">
                      <a:alpha val="43137"/>
                    </a:srgbClr>
                  </a:outerShdw>
                </a:effectLst>
              </a:rPr>
              <a:t>The attackers apparently wanted the traveler’s clothing, for no mention is made of any wealth or commodities he might be carrying.</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For some reason, the robbers seem interested in his garment, something brought down from the holy place and something they envy and want to take away.</a:t>
            </a:r>
          </a:p>
        </p:txBody>
      </p:sp>
      <p:pic>
        <p:nvPicPr>
          <p:cNvPr id="49154" name="Picture 2" descr="Image result for parable of the good samaritan"/>
          <p:cNvPicPr>
            <a:picLocks noChangeAspect="1" noChangeArrowheads="1"/>
          </p:cNvPicPr>
          <p:nvPr/>
        </p:nvPicPr>
        <p:blipFill>
          <a:blip r:embed="rId3" cstate="print"/>
          <a:srcRect/>
          <a:stretch>
            <a:fillRect/>
          </a:stretch>
        </p:blipFill>
        <p:spPr bwMode="auto">
          <a:xfrm>
            <a:off x="570810" y="1782418"/>
            <a:ext cx="5044660" cy="3783495"/>
          </a:xfrm>
          <a:prstGeom prst="rect">
            <a:avLst/>
          </a:prstGeom>
          <a:noFill/>
        </p:spPr>
      </p:pic>
      <p:sp>
        <p:nvSpPr>
          <p:cNvPr id="6" name="TextBox 5"/>
          <p:cNvSpPr txBox="1"/>
          <p:nvPr/>
        </p:nvSpPr>
        <p:spPr>
          <a:xfrm>
            <a:off x="2305878" y="5724940"/>
            <a:ext cx="8203095" cy="954107"/>
          </a:xfrm>
          <a:prstGeom prst="rect">
            <a:avLst/>
          </a:prstGeom>
          <a:noFill/>
          <a:ln>
            <a:noFill/>
          </a:ln>
        </p:spPr>
        <p:txBody>
          <a:bodyPr wrap="square" rtlCol="0">
            <a:spAutoFit/>
          </a:bodyPr>
          <a:lstStyle/>
          <a:p>
            <a:pPr algn="ctr"/>
            <a:r>
              <a:rPr lang="en-US" sz="2800" dirty="0">
                <a:ln>
                  <a:solidFill>
                    <a:srgbClr val="FFC000"/>
                  </a:solidFill>
                </a:ln>
                <a:solidFill>
                  <a:srgbClr val="FFFF00"/>
                </a:solidFill>
              </a:rPr>
              <a:t>What are some of the things people might want to take away from you?</a:t>
            </a:r>
          </a:p>
        </p:txBody>
      </p:sp>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154"/>
                                        </p:tgtEl>
                                        <p:attrNameLst>
                                          <p:attrName>style.visibility</p:attrName>
                                        </p:attrNameLst>
                                      </p:cBhvr>
                                      <p:to>
                                        <p:strVal val="visible"/>
                                      </p:to>
                                    </p:set>
                                    <p:animEffect transition="in" filter="fade">
                                      <p:cBhvr>
                                        <p:cTn id="9" dur="2000"/>
                                        <p:tgtEl>
                                          <p:spTgt spid="4915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6386"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And wounded him…</a:t>
            </a:r>
          </a:p>
        </p:txBody>
      </p:sp>
      <p:sp>
        <p:nvSpPr>
          <p:cNvPr id="16387" name="Rectangle 3"/>
          <p:cNvSpPr>
            <a:spLocks noGrp="1" noChangeArrowheads="1"/>
          </p:cNvSpPr>
          <p:nvPr>
            <p:ph type="body" idx="1"/>
          </p:nvPr>
        </p:nvSpPr>
        <p:spPr>
          <a:xfrm>
            <a:off x="711200" y="1524000"/>
            <a:ext cx="10566400" cy="4953000"/>
          </a:xfrm>
        </p:spPr>
        <p:txBody>
          <a:bodyPr/>
          <a:lstStyle/>
          <a:p>
            <a:r>
              <a:rPr lang="en-US" dirty="0">
                <a:solidFill>
                  <a:schemeClr val="bg1"/>
                </a:solidFill>
                <a:effectLst>
                  <a:outerShdw blurRad="38100" dist="38100" dir="2700000" algn="tl">
                    <a:srgbClr val="000000">
                      <a:alpha val="43137"/>
                    </a:srgbClr>
                  </a:outerShdw>
                </a:effectLst>
              </a:rPr>
              <a:t>This term was seen as a similitude of the pains of life, travails of the soul, and afflictions due to diverse sins and vices.  Indeed, the enemies of the soul leave wounds.</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Transgression has real effects.</a:t>
            </a:r>
          </a:p>
        </p:txBody>
      </p:sp>
      <p:pic>
        <p:nvPicPr>
          <p:cNvPr id="48130" name="Picture 2" descr="Image result for parable of the good samaritan"/>
          <p:cNvPicPr>
            <a:picLocks noChangeAspect="1" noChangeArrowheads="1"/>
          </p:cNvPicPr>
          <p:nvPr/>
        </p:nvPicPr>
        <p:blipFill>
          <a:blip r:embed="rId3" cstate="print"/>
          <a:srcRect t="9362" r="37606"/>
          <a:stretch>
            <a:fillRect/>
          </a:stretch>
        </p:blipFill>
        <p:spPr bwMode="auto">
          <a:xfrm>
            <a:off x="7006948" y="2623931"/>
            <a:ext cx="3515278" cy="38298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8130"/>
                                        </p:tgtEl>
                                        <p:attrNameLst>
                                          <p:attrName>style.visibility</p:attrName>
                                        </p:attrNameLst>
                                      </p:cBhvr>
                                      <p:to>
                                        <p:strVal val="visible"/>
                                      </p:to>
                                    </p:set>
                                    <p:animEffect transition="in" filter="fade">
                                      <p:cBhvr>
                                        <p:cTn id="9" dur="2000"/>
                                        <p:tgtEl>
                                          <p:spTgt spid="4813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17410"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Half dead…</a:t>
            </a:r>
          </a:p>
        </p:txBody>
      </p:sp>
      <p:sp>
        <p:nvSpPr>
          <p:cNvPr id="17411" name="Rectangle 3"/>
          <p:cNvSpPr>
            <a:spLocks noGrp="1" noChangeArrowheads="1"/>
          </p:cNvSpPr>
          <p:nvPr>
            <p:ph type="body" idx="1"/>
          </p:nvPr>
        </p:nvSpPr>
        <p:spPr>
          <a:xfrm>
            <a:off x="5406887" y="1285461"/>
            <a:ext cx="6255026" cy="4953000"/>
          </a:xfrm>
        </p:spPr>
        <p:txBody>
          <a:bodyPr/>
          <a:lstStyle/>
          <a:p>
            <a:r>
              <a:rPr lang="en-US" dirty="0">
                <a:solidFill>
                  <a:schemeClr val="bg1"/>
                </a:solidFill>
                <a:effectLst>
                  <a:outerShdw blurRad="38100" dist="38100" dir="2700000" algn="tl">
                    <a:srgbClr val="000000">
                      <a:alpha val="43137"/>
                    </a:srgbClr>
                  </a:outerShdw>
                </a:effectLst>
              </a:rPr>
              <a:t>The robbers departed, leaving the person precisely “half dead.”  We may see in this detail an allusion to the first and second deaths.</a:t>
            </a:r>
          </a:p>
          <a:p>
            <a:r>
              <a:rPr lang="en-US" dirty="0">
                <a:solidFill>
                  <a:schemeClr val="bg1"/>
                </a:solidFill>
                <a:effectLst>
                  <a:outerShdw blurRad="38100" dist="38100" dir="2700000" algn="tl">
                    <a:srgbClr val="000000">
                      <a:alpha val="43137"/>
                    </a:srgbClr>
                  </a:outerShdw>
                </a:effectLst>
              </a:rPr>
              <a:t>The person had fallen, had become subject to sin, and had suffered the first death, becoming mortal.</a:t>
            </a:r>
          </a:p>
          <a:p>
            <a:r>
              <a:rPr lang="en-US" dirty="0">
                <a:solidFill>
                  <a:schemeClr val="bg1"/>
                </a:solidFill>
                <a:effectLst>
                  <a:outerShdw blurRad="38100" dist="38100" dir="2700000" algn="tl">
                    <a:srgbClr val="000000">
                      <a:alpha val="43137"/>
                    </a:srgbClr>
                  </a:outerShdw>
                </a:effectLst>
              </a:rPr>
              <a:t>But the second death, the permanent separation from God, could still be averted.</a:t>
            </a:r>
          </a:p>
        </p:txBody>
      </p:sp>
      <p:pic>
        <p:nvPicPr>
          <p:cNvPr id="5" name="Picture 4" descr="lost.jpg"/>
          <p:cNvPicPr>
            <a:picLocks noChangeAspect="1"/>
          </p:cNvPicPr>
          <p:nvPr/>
        </p:nvPicPr>
        <p:blipFill>
          <a:blip r:embed="rId3" cstate="print"/>
          <a:stretch>
            <a:fillRect/>
          </a:stretch>
        </p:blipFill>
        <p:spPr>
          <a:xfrm>
            <a:off x="1686408" y="1684615"/>
            <a:ext cx="2832331" cy="37222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33794" name="Rectangle 2"/>
          <p:cNvSpPr>
            <a:spLocks noGrp="1" noChangeArrowheads="1"/>
          </p:cNvSpPr>
          <p:nvPr>
            <p:ph type="title"/>
          </p:nvPr>
        </p:nvSpPr>
        <p:spPr>
          <a:xfrm>
            <a:off x="6056243" y="0"/>
            <a:ext cx="5459896" cy="1143000"/>
          </a:xfrm>
        </p:spPr>
        <p:txBody>
          <a:bodyPr/>
          <a:lstStyle/>
          <a:p>
            <a:r>
              <a:rPr lang="en-US" dirty="0">
                <a:solidFill>
                  <a:schemeClr val="bg1"/>
                </a:solidFill>
                <a:effectLst>
                  <a:outerShdw blurRad="38100" dist="38100" dir="2700000" algn="tl">
                    <a:srgbClr val="000000"/>
                  </a:outerShdw>
                </a:effectLst>
              </a:rPr>
              <a:t>Luke 10:31-32</a:t>
            </a:r>
          </a:p>
        </p:txBody>
      </p:sp>
      <p:sp>
        <p:nvSpPr>
          <p:cNvPr id="33795" name="Rectangle 3"/>
          <p:cNvSpPr>
            <a:spLocks noGrp="1" noChangeArrowheads="1"/>
          </p:cNvSpPr>
          <p:nvPr>
            <p:ph type="body" idx="1"/>
          </p:nvPr>
        </p:nvSpPr>
        <p:spPr>
          <a:xfrm>
            <a:off x="251789" y="1030357"/>
            <a:ext cx="5857461" cy="5562600"/>
          </a:xfrm>
        </p:spPr>
        <p:txBody>
          <a:bodyPr/>
          <a:lstStyle/>
          <a:p>
            <a:pPr>
              <a:lnSpc>
                <a:spcPct val="90000"/>
              </a:lnSpc>
            </a:pPr>
            <a:r>
              <a:rPr lang="en-US" dirty="0">
                <a:solidFill>
                  <a:schemeClr val="bg1"/>
                </a:solidFill>
                <a:effectLst>
                  <a:outerShdw blurRad="38100" dist="38100" dir="2700000" algn="tl">
                    <a:srgbClr val="000000">
                      <a:alpha val="43137"/>
                    </a:srgbClr>
                  </a:outerShdw>
                </a:effectLst>
              </a:rPr>
              <a:t>“And by chance there came down a certain priest (representing the law of Moses) that way: and when he saw him, he passed by on the other side.”  </a:t>
            </a:r>
          </a:p>
          <a:p>
            <a:pPr>
              <a:lnSpc>
                <a:spcPct val="90000"/>
              </a:lnSpc>
            </a:pPr>
            <a:r>
              <a:rPr lang="en-US" dirty="0">
                <a:solidFill>
                  <a:schemeClr val="bg1"/>
                </a:solidFill>
                <a:effectLst>
                  <a:outerShdw blurRad="38100" dist="38100" dir="2700000" algn="tl">
                    <a:srgbClr val="000000">
                      <a:alpha val="43137"/>
                    </a:srgbClr>
                  </a:outerShdw>
                </a:effectLst>
              </a:rPr>
              <a:t>“And likewise a Levite” -representing the Old Testament prophets, whose word the Lord came to fulfill</a:t>
            </a:r>
          </a:p>
          <a:p>
            <a:pPr>
              <a:lnSpc>
                <a:spcPct val="90000"/>
              </a:lnSpc>
            </a:pPr>
            <a:r>
              <a:rPr lang="en-US" dirty="0">
                <a:solidFill>
                  <a:schemeClr val="bg1"/>
                </a:solidFill>
                <a:effectLst>
                  <a:outerShdw blurRad="38100" dist="38100" dir="2700000" algn="tl">
                    <a:srgbClr val="000000">
                      <a:alpha val="43137"/>
                    </a:srgbClr>
                  </a:outerShdw>
                </a:effectLst>
              </a:rPr>
              <a:t>The Levite came close to helping – perhaps he wanted to help, but he lacked the power to save the dying person.</a:t>
            </a:r>
          </a:p>
        </p:txBody>
      </p:sp>
      <p:pic>
        <p:nvPicPr>
          <p:cNvPr id="46082" name="Picture 2" descr="Image result for parable of the good samaritan"/>
          <p:cNvPicPr>
            <a:picLocks noChangeAspect="1" noChangeArrowheads="1"/>
          </p:cNvPicPr>
          <p:nvPr/>
        </p:nvPicPr>
        <p:blipFill>
          <a:blip r:embed="rId3" cstate="print"/>
          <a:srcRect/>
          <a:stretch>
            <a:fillRect/>
          </a:stretch>
        </p:blipFill>
        <p:spPr bwMode="auto">
          <a:xfrm>
            <a:off x="6295379" y="1771443"/>
            <a:ext cx="5190803" cy="29198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pic>
        <p:nvPicPr>
          <p:cNvPr id="4" name="Content Placeholder 3" descr="vitrail-deambulatoire-cathedrale-bourges.jpg"/>
          <p:cNvPicPr>
            <a:picLocks noGrp="1" noChangeAspect="1"/>
          </p:cNvPicPr>
          <p:nvPr>
            <p:ph idx="1"/>
          </p:nvPr>
        </p:nvPicPr>
        <p:blipFill>
          <a:blip r:embed="rId3" cstate="print"/>
          <a:srcRect r="896" b="3888"/>
          <a:stretch>
            <a:fillRect/>
          </a:stretch>
        </p:blipFill>
        <p:spPr>
          <a:xfrm>
            <a:off x="2398643" y="307725"/>
            <a:ext cx="7659756" cy="4913632"/>
          </a:xfrm>
        </p:spPr>
      </p:pic>
      <p:sp>
        <p:nvSpPr>
          <p:cNvPr id="5" name="TextBox 4"/>
          <p:cNvSpPr txBox="1"/>
          <p:nvPr/>
        </p:nvSpPr>
        <p:spPr>
          <a:xfrm>
            <a:off x="596348" y="5406888"/>
            <a:ext cx="11595652" cy="1384995"/>
          </a:xfrm>
          <a:prstGeom prst="rect">
            <a:avLst/>
          </a:prstGeom>
          <a:noFill/>
        </p:spPr>
        <p:txBody>
          <a:bodyPr wrap="square" rtlCol="0">
            <a:spAutoFit/>
          </a:bodyPr>
          <a:lstStyle/>
          <a:p>
            <a:pPr algn="ctr"/>
            <a:r>
              <a:rPr lang="en-US" sz="2800" dirty="0">
                <a:solidFill>
                  <a:schemeClr val="bg1"/>
                </a:solidFill>
              </a:rPr>
              <a:t>This scene in the window at Bourges with the priest and Levite is surrounded by images of Moses. </a:t>
            </a:r>
          </a:p>
          <a:p>
            <a:pPr algn="ctr"/>
            <a:r>
              <a:rPr lang="en-US" sz="2800" dirty="0">
                <a:solidFill>
                  <a:schemeClr val="bg1"/>
                </a:solidFill>
              </a:rPr>
              <a:t>Notice the golden calf in the lower right scene.</a:t>
            </a:r>
          </a:p>
        </p:txBody>
      </p:sp>
      <p:sp>
        <p:nvSpPr>
          <p:cNvPr id="7" name="Left Arrow 6"/>
          <p:cNvSpPr/>
          <p:nvPr/>
        </p:nvSpPr>
        <p:spPr>
          <a:xfrm>
            <a:off x="10124661" y="3246784"/>
            <a:ext cx="1258956" cy="45057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
            <a:ext cx="11887200" cy="646331"/>
          </a:xfrm>
          <a:prstGeom prst="rect">
            <a:avLst/>
          </a:prstGeom>
          <a:noFill/>
        </p:spPr>
        <p:txBody>
          <a:bodyPr wrap="square" rtlCol="0">
            <a:spAutoFit/>
          </a:bodyPr>
          <a:lstStyle/>
          <a:p>
            <a:pPr algn="ctr"/>
            <a:r>
              <a:rPr lang="en-US" sz="3600" b="1" dirty="0">
                <a:solidFill>
                  <a:schemeClr val="accent2">
                    <a:lumMod val="50000"/>
                  </a:schemeClr>
                </a:solidFill>
              </a:rPr>
              <a:t>Trait</a:t>
            </a:r>
          </a:p>
        </p:txBody>
      </p:sp>
      <p:sp>
        <p:nvSpPr>
          <p:cNvPr id="5" name="TextBox 4"/>
          <p:cNvSpPr txBox="1"/>
          <p:nvPr/>
        </p:nvSpPr>
        <p:spPr>
          <a:xfrm>
            <a:off x="406400" y="838200"/>
            <a:ext cx="5080000" cy="1077218"/>
          </a:xfrm>
          <a:prstGeom prst="rect">
            <a:avLst/>
          </a:prstGeom>
          <a:noFill/>
        </p:spPr>
        <p:txBody>
          <a:bodyPr wrap="square" rtlCol="0">
            <a:spAutoFit/>
          </a:bodyPr>
          <a:lstStyle/>
          <a:p>
            <a:r>
              <a:rPr lang="en-US" sz="3200" dirty="0">
                <a:solidFill>
                  <a:schemeClr val="accent2">
                    <a:lumMod val="50000"/>
                  </a:schemeClr>
                </a:solidFill>
              </a:rPr>
              <a:t>Innocence</a:t>
            </a:r>
          </a:p>
          <a:p>
            <a:endParaRPr lang="en-US" sz="3200" dirty="0">
              <a:solidFill>
                <a:schemeClr val="accent2">
                  <a:lumMod val="50000"/>
                </a:schemeClr>
              </a:solidFill>
            </a:endParaRPr>
          </a:p>
        </p:txBody>
      </p:sp>
      <p:sp>
        <p:nvSpPr>
          <p:cNvPr id="6" name="TextBox 5"/>
          <p:cNvSpPr txBox="1"/>
          <p:nvPr/>
        </p:nvSpPr>
        <p:spPr>
          <a:xfrm>
            <a:off x="4958946" y="5033668"/>
            <a:ext cx="6908800" cy="1200329"/>
          </a:xfrm>
          <a:prstGeom prst="rect">
            <a:avLst/>
          </a:prstGeom>
          <a:noFill/>
        </p:spPr>
        <p:txBody>
          <a:bodyPr wrap="square" rtlCol="0">
            <a:spAutoFit/>
          </a:bodyPr>
          <a:lstStyle/>
          <a:p>
            <a:pPr algn="ctr"/>
            <a:r>
              <a:rPr lang="en-US" sz="3600" dirty="0">
                <a:solidFill>
                  <a:schemeClr val="accent2">
                    <a:lumMod val="50000"/>
                  </a:schemeClr>
                </a:solidFill>
              </a:rPr>
              <a:t>Children are born innocent and free from sin</a:t>
            </a:r>
            <a:endParaRPr lang="en-US" sz="2800" dirty="0">
              <a:solidFill>
                <a:schemeClr val="accent2">
                  <a:lumMod val="50000"/>
                </a:schemeClr>
              </a:solidFill>
            </a:endParaRPr>
          </a:p>
        </p:txBody>
      </p:sp>
      <p:pic>
        <p:nvPicPr>
          <p:cNvPr id="33794" name="Picture 2" descr="https://img1.etsystatic.com/029/0/7601864/il_340x270.533391289_71f8.jpg"/>
          <p:cNvPicPr>
            <a:picLocks noChangeAspect="1" noChangeArrowheads="1"/>
          </p:cNvPicPr>
          <p:nvPr/>
        </p:nvPicPr>
        <p:blipFill>
          <a:blip r:embed="rId2" cstate="print"/>
          <a:srcRect/>
          <a:stretch>
            <a:fillRect/>
          </a:stretch>
        </p:blipFill>
        <p:spPr bwMode="auto">
          <a:xfrm>
            <a:off x="2548580" y="1071968"/>
            <a:ext cx="4309420" cy="3422188"/>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37890" name="Rectangle 2"/>
          <p:cNvSpPr>
            <a:spLocks noGrp="1" noChangeArrowheads="1"/>
          </p:cNvSpPr>
          <p:nvPr>
            <p:ph type="title"/>
          </p:nvPr>
        </p:nvSpPr>
        <p:spPr>
          <a:xfrm>
            <a:off x="914400" y="228600"/>
            <a:ext cx="10363200" cy="1143000"/>
          </a:xfrm>
        </p:spPr>
        <p:txBody>
          <a:bodyPr/>
          <a:lstStyle/>
          <a:p>
            <a:r>
              <a:rPr lang="en-US">
                <a:solidFill>
                  <a:schemeClr val="bg1"/>
                </a:solidFill>
                <a:effectLst>
                  <a:outerShdw blurRad="38100" dist="38100" dir="2700000" algn="tl">
                    <a:srgbClr val="000000"/>
                  </a:outerShdw>
                </a:effectLst>
              </a:rPr>
              <a:t>Luke 10:33-34</a:t>
            </a:r>
          </a:p>
        </p:txBody>
      </p:sp>
      <p:sp>
        <p:nvSpPr>
          <p:cNvPr id="37891" name="Rectangle 3"/>
          <p:cNvSpPr>
            <a:spLocks noGrp="1" noChangeArrowheads="1"/>
          </p:cNvSpPr>
          <p:nvPr>
            <p:ph type="body" idx="1"/>
          </p:nvPr>
        </p:nvSpPr>
        <p:spPr>
          <a:xfrm>
            <a:off x="406400" y="1510748"/>
            <a:ext cx="6471478" cy="4953000"/>
          </a:xfrm>
        </p:spPr>
        <p:txBody>
          <a:bodyPr>
            <a:normAutofit/>
          </a:bodyPr>
          <a:lstStyle/>
          <a:p>
            <a:r>
              <a:rPr lang="en-US" dirty="0">
                <a:solidFill>
                  <a:schemeClr val="bg1"/>
                </a:solidFill>
                <a:effectLst>
                  <a:outerShdw blurRad="38100" dist="38100" dir="2700000" algn="tl">
                    <a:srgbClr val="000000">
                      <a:alpha val="43137"/>
                    </a:srgbClr>
                  </a:outerShdw>
                </a:effectLst>
              </a:rPr>
              <a:t>“But a certain Samaritan, as he journeyed, came where he was: and when he saw him, he had </a:t>
            </a:r>
            <a:r>
              <a:rPr lang="en-US" u="sng" dirty="0">
                <a:solidFill>
                  <a:schemeClr val="bg1"/>
                </a:solidFill>
                <a:effectLst>
                  <a:outerShdw blurRad="38100" dist="38100" dir="2700000" algn="tl">
                    <a:srgbClr val="000000">
                      <a:alpha val="43137"/>
                    </a:srgbClr>
                  </a:outerShdw>
                </a:effectLst>
              </a:rPr>
              <a:t>compassion</a:t>
            </a:r>
            <a:r>
              <a:rPr lang="en-US" dirty="0">
                <a:solidFill>
                  <a:schemeClr val="bg1"/>
                </a:solidFill>
                <a:effectLst>
                  <a:outerShdw blurRad="38100" dist="38100" dir="2700000" algn="tl">
                    <a:srgbClr val="000000">
                      <a:alpha val="43137"/>
                    </a:srgbClr>
                  </a:outerShdw>
                </a:effectLst>
              </a:rPr>
              <a:t> on him, and </a:t>
            </a:r>
            <a:r>
              <a:rPr lang="en-US" u="sng" dirty="0">
                <a:solidFill>
                  <a:schemeClr val="bg1"/>
                </a:solidFill>
                <a:effectLst>
                  <a:outerShdw blurRad="38100" dist="38100" dir="2700000" algn="tl">
                    <a:srgbClr val="000000">
                      <a:alpha val="43137"/>
                    </a:srgbClr>
                  </a:outerShdw>
                </a:effectLst>
              </a:rPr>
              <a:t>went to him</a:t>
            </a:r>
            <a:r>
              <a:rPr lang="en-US" dirty="0">
                <a:solidFill>
                  <a:schemeClr val="bg1"/>
                </a:solidFill>
                <a:effectLst>
                  <a:outerShdw blurRad="38100" dist="38100" dir="2700000" algn="tl">
                    <a:srgbClr val="000000">
                      <a:alpha val="43137"/>
                    </a:srgbClr>
                  </a:outerShdw>
                </a:effectLst>
              </a:rPr>
              <a:t>, and </a:t>
            </a:r>
            <a:r>
              <a:rPr lang="en-US" u="sng" dirty="0">
                <a:solidFill>
                  <a:schemeClr val="bg1"/>
                </a:solidFill>
                <a:effectLst>
                  <a:outerShdw blurRad="38100" dist="38100" dir="2700000" algn="tl">
                    <a:srgbClr val="000000">
                      <a:alpha val="43137"/>
                    </a:srgbClr>
                  </a:outerShdw>
                </a:effectLst>
              </a:rPr>
              <a:t>bound up his wounds</a:t>
            </a:r>
            <a:r>
              <a:rPr lang="en-US" dirty="0">
                <a:solidFill>
                  <a:schemeClr val="bg1"/>
                </a:solidFill>
                <a:effectLst>
                  <a:outerShdw blurRad="38100" dist="38100" dir="2700000" algn="tl">
                    <a:srgbClr val="000000">
                      <a:alpha val="43137"/>
                    </a:srgbClr>
                  </a:outerShdw>
                </a:effectLst>
              </a:rPr>
              <a:t>, pouring in </a:t>
            </a:r>
            <a:r>
              <a:rPr lang="en-US" u="sng" dirty="0">
                <a:solidFill>
                  <a:schemeClr val="bg1"/>
                </a:solidFill>
                <a:effectLst>
                  <a:outerShdw blurRad="38100" dist="38100" dir="2700000" algn="tl">
                    <a:srgbClr val="000000">
                      <a:alpha val="43137"/>
                    </a:srgbClr>
                  </a:outerShdw>
                </a:effectLst>
              </a:rPr>
              <a:t>oil</a:t>
            </a:r>
            <a:r>
              <a:rPr lang="en-US" dirty="0">
                <a:solidFill>
                  <a:schemeClr val="bg1"/>
                </a:solidFill>
                <a:effectLst>
                  <a:outerShdw blurRad="38100" dist="38100" dir="2700000" algn="tl">
                    <a:srgbClr val="000000">
                      <a:alpha val="43137"/>
                    </a:srgbClr>
                  </a:outerShdw>
                </a:effectLst>
              </a:rPr>
              <a:t> and </a:t>
            </a:r>
            <a:r>
              <a:rPr lang="en-US" u="sng" dirty="0">
                <a:solidFill>
                  <a:schemeClr val="bg1"/>
                </a:solidFill>
                <a:effectLst>
                  <a:outerShdw blurRad="38100" dist="38100" dir="2700000" algn="tl">
                    <a:srgbClr val="000000">
                      <a:alpha val="43137"/>
                    </a:srgbClr>
                  </a:outerShdw>
                </a:effectLst>
              </a:rPr>
              <a:t>wine</a:t>
            </a:r>
            <a:r>
              <a:rPr lang="en-US" dirty="0">
                <a:solidFill>
                  <a:schemeClr val="bg1"/>
                </a:solidFill>
                <a:effectLst>
                  <a:outerShdw blurRad="38100" dist="38100" dir="2700000" algn="tl">
                    <a:srgbClr val="000000">
                      <a:alpha val="43137"/>
                    </a:srgbClr>
                  </a:outerShdw>
                </a:effectLst>
              </a:rPr>
              <a:t>…”</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What do these key words symbolize?</a:t>
            </a:r>
          </a:p>
        </p:txBody>
      </p:sp>
      <p:pic>
        <p:nvPicPr>
          <p:cNvPr id="44034" name="Picture 2" descr="Image result for parable of the good samaritan"/>
          <p:cNvPicPr>
            <a:picLocks noChangeAspect="1" noChangeArrowheads="1"/>
          </p:cNvPicPr>
          <p:nvPr/>
        </p:nvPicPr>
        <p:blipFill>
          <a:blip r:embed="rId3" cstate="print"/>
          <a:srcRect/>
          <a:stretch>
            <a:fillRect/>
          </a:stretch>
        </p:blipFill>
        <p:spPr bwMode="auto">
          <a:xfrm>
            <a:off x="7288922" y="603321"/>
            <a:ext cx="3611680" cy="5744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38914" name="Rectangle 2"/>
          <p:cNvSpPr>
            <a:spLocks noGrp="1" noChangeArrowheads="1"/>
          </p:cNvSpPr>
          <p:nvPr>
            <p:ph type="title"/>
          </p:nvPr>
        </p:nvSpPr>
        <p:spPr>
          <a:xfrm>
            <a:off x="914400" y="228600"/>
            <a:ext cx="10363200" cy="1143000"/>
          </a:xfrm>
        </p:spPr>
        <p:txBody>
          <a:bodyPr/>
          <a:lstStyle/>
          <a:p>
            <a:r>
              <a:rPr lang="en-US" i="1" dirty="0">
                <a:solidFill>
                  <a:schemeClr val="bg1"/>
                </a:solidFill>
                <a:effectLst>
                  <a:outerShdw blurRad="38100" dist="38100" dir="2700000" algn="tl">
                    <a:srgbClr val="000000"/>
                  </a:outerShdw>
                </a:effectLst>
              </a:rPr>
              <a:t>Bound his wounds…</a:t>
            </a:r>
          </a:p>
        </p:txBody>
      </p:sp>
      <p:sp>
        <p:nvSpPr>
          <p:cNvPr id="38915" name="Rectangle 3"/>
          <p:cNvSpPr>
            <a:spLocks noGrp="1" noChangeArrowheads="1"/>
          </p:cNvSpPr>
          <p:nvPr>
            <p:ph type="body" idx="1"/>
          </p:nvPr>
        </p:nvSpPr>
        <p:spPr>
          <a:xfrm>
            <a:off x="5314122" y="1524000"/>
            <a:ext cx="5963478" cy="4953000"/>
          </a:xfrm>
        </p:spPr>
        <p:txBody>
          <a:bodyPr/>
          <a:lstStyle/>
          <a:p>
            <a:r>
              <a:rPr lang="en-US" dirty="0">
                <a:solidFill>
                  <a:schemeClr val="bg1"/>
                </a:solidFill>
                <a:effectLst>
                  <a:outerShdw blurRad="38100" dist="38100" dir="2700000" algn="tl">
                    <a:srgbClr val="000000">
                      <a:alpha val="43137"/>
                    </a:srgbClr>
                  </a:outerShdw>
                </a:effectLst>
              </a:rPr>
              <a:t>Do the bandages represent love, faith and hope, “ligatures of salvation which cannot be undone?”</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Does Christ bind us up with his teachings?</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Do we understand that we are bound to the Lord through covenants?</a:t>
            </a:r>
          </a:p>
        </p:txBody>
      </p:sp>
      <p:pic>
        <p:nvPicPr>
          <p:cNvPr id="43010" name="Picture 2" descr="Image result for parable of the good samaritan"/>
          <p:cNvPicPr>
            <a:picLocks noChangeAspect="1" noChangeArrowheads="1"/>
          </p:cNvPicPr>
          <p:nvPr/>
        </p:nvPicPr>
        <p:blipFill>
          <a:blip r:embed="rId3" cstate="print"/>
          <a:srcRect/>
          <a:stretch>
            <a:fillRect/>
          </a:stretch>
        </p:blipFill>
        <p:spPr bwMode="auto">
          <a:xfrm>
            <a:off x="1535359" y="1623047"/>
            <a:ext cx="3382756" cy="44355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3010"/>
                                        </p:tgtEl>
                                        <p:attrNameLst>
                                          <p:attrName>style.visibility</p:attrName>
                                        </p:attrNameLst>
                                      </p:cBhvr>
                                      <p:to>
                                        <p:strVal val="visible"/>
                                      </p:to>
                                    </p:set>
                                    <p:animEffect transition="in" filter="fade">
                                      <p:cBhvr>
                                        <p:cTn id="9" dur="2000"/>
                                        <p:tgtEl>
                                          <p:spTgt spid="430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sp>
        <p:nvSpPr>
          <p:cNvPr id="39938" name="Rectangle 2"/>
          <p:cNvSpPr>
            <a:spLocks noGrp="1" noChangeArrowheads="1"/>
          </p:cNvSpPr>
          <p:nvPr>
            <p:ph type="title"/>
          </p:nvPr>
        </p:nvSpPr>
        <p:spPr>
          <a:xfrm>
            <a:off x="278296" y="0"/>
            <a:ext cx="10363200" cy="1143000"/>
          </a:xfrm>
        </p:spPr>
        <p:txBody>
          <a:bodyPr/>
          <a:lstStyle/>
          <a:p>
            <a:r>
              <a:rPr lang="en-US" i="1" dirty="0">
                <a:solidFill>
                  <a:schemeClr val="bg1"/>
                </a:solidFill>
                <a:effectLst>
                  <a:outerShdw blurRad="38100" dist="38100" dir="2700000" algn="tl">
                    <a:srgbClr val="000000"/>
                  </a:outerShdw>
                </a:effectLst>
              </a:rPr>
              <a:t>Oil…</a:t>
            </a:r>
          </a:p>
        </p:txBody>
      </p:sp>
      <p:sp>
        <p:nvSpPr>
          <p:cNvPr id="39939" name="Rectangle 3"/>
          <p:cNvSpPr>
            <a:spLocks noGrp="1" noChangeArrowheads="1"/>
          </p:cNvSpPr>
          <p:nvPr>
            <p:ph type="body" idx="1"/>
          </p:nvPr>
        </p:nvSpPr>
        <p:spPr>
          <a:xfrm>
            <a:off x="684696" y="967408"/>
            <a:ext cx="11321774" cy="4953000"/>
          </a:xfrm>
        </p:spPr>
        <p:txBody>
          <a:bodyPr/>
          <a:lstStyle/>
          <a:p>
            <a:r>
              <a:rPr lang="en-US" dirty="0">
                <a:solidFill>
                  <a:schemeClr val="bg1"/>
                </a:solidFill>
                <a:effectLst>
                  <a:outerShdw blurRad="38100" dist="38100" dir="2700000" algn="tl">
                    <a:srgbClr val="000000">
                      <a:alpha val="43137"/>
                    </a:srgbClr>
                  </a:outerShdw>
                </a:effectLst>
              </a:rPr>
              <a:t>An olive oil lotion is very soothing.</a:t>
            </a:r>
          </a:p>
          <a:p>
            <a:r>
              <a:rPr lang="en-US" dirty="0">
                <a:solidFill>
                  <a:schemeClr val="bg1"/>
                </a:solidFill>
                <a:effectLst>
                  <a:outerShdw blurRad="38100" dist="38100" dir="2700000" algn="tl">
                    <a:srgbClr val="000000">
                      <a:alpha val="43137"/>
                    </a:srgbClr>
                  </a:outerShdw>
                </a:effectLst>
              </a:rPr>
              <a:t>One early author, Chrysostom, saw this as a “holy anointing” – which may refer to several priesthood ordinances, the healing of the sick,                                    the gift of the Holy Ghost (often symbolized by olive oil), or the                             anointing of a king or queen.</a:t>
            </a:r>
          </a:p>
        </p:txBody>
      </p:sp>
      <p:pic>
        <p:nvPicPr>
          <p:cNvPr id="4" name="Picture 3" descr="Olive Ancient Olive Press Israel.bmp"/>
          <p:cNvPicPr>
            <a:picLocks noChangeAspect="1"/>
          </p:cNvPicPr>
          <p:nvPr/>
        </p:nvPicPr>
        <p:blipFill>
          <a:blip r:embed="rId3" cstate="print"/>
          <a:srcRect r="5384"/>
          <a:stretch>
            <a:fillRect/>
          </a:stretch>
        </p:blipFill>
        <p:spPr>
          <a:xfrm>
            <a:off x="7805530" y="4668080"/>
            <a:ext cx="3542748" cy="1830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988" name="AutoShape 4" descr="Image result for parable of the good samarit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1895059" y="3223731"/>
            <a:ext cx="4346715" cy="3448395"/>
            <a:chOff x="1895059" y="3223731"/>
            <a:chExt cx="4346715" cy="3448395"/>
          </a:xfrm>
        </p:grpSpPr>
        <p:pic>
          <p:nvPicPr>
            <p:cNvPr id="41990" name="Picture 6" descr="Image result for parable of the good samaritan"/>
            <p:cNvPicPr>
              <a:picLocks noChangeAspect="1" noChangeArrowheads="1"/>
            </p:cNvPicPr>
            <p:nvPr/>
          </p:nvPicPr>
          <p:blipFill>
            <a:blip r:embed="rId4" cstate="print"/>
            <a:srcRect/>
            <a:stretch>
              <a:fillRect/>
            </a:stretch>
          </p:blipFill>
          <p:spPr bwMode="auto">
            <a:xfrm>
              <a:off x="1895059" y="3223731"/>
              <a:ext cx="4346715" cy="34483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019678" y="6292334"/>
              <a:ext cx="184731" cy="246221"/>
            </a:xfrm>
            <a:prstGeom prst="rect">
              <a:avLst/>
            </a:prstGeom>
          </p:spPr>
          <p:txBody>
            <a:bodyPr wrap="none">
              <a:spAutoFit/>
            </a:bodyPr>
            <a:lstStyle/>
            <a:p>
              <a:endParaRPr lang="en-US" sz="1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brown.jpg"/>
          <p:cNvPicPr>
            <a:picLocks noChangeAspect="1"/>
          </p:cNvPicPr>
          <p:nvPr/>
        </p:nvPicPr>
        <p:blipFill>
          <a:blip r:embed="rId2" cstate="print"/>
          <a:stretch>
            <a:fillRect/>
          </a:stretch>
        </p:blipFill>
        <p:spPr>
          <a:xfrm>
            <a:off x="0" y="0"/>
            <a:ext cx="12192000" cy="6858000"/>
          </a:xfrm>
          <a:prstGeom prst="rect">
            <a:avLst/>
          </a:prstGeom>
        </p:spPr>
      </p:pic>
      <p:sp>
        <p:nvSpPr>
          <p:cNvPr id="40962" name="Rectangle 2"/>
          <p:cNvSpPr>
            <a:spLocks noGrp="1" noChangeArrowheads="1"/>
          </p:cNvSpPr>
          <p:nvPr>
            <p:ph type="title"/>
          </p:nvPr>
        </p:nvSpPr>
        <p:spPr>
          <a:xfrm>
            <a:off x="914400" y="228600"/>
            <a:ext cx="10363200" cy="838200"/>
          </a:xfrm>
        </p:spPr>
        <p:txBody>
          <a:bodyPr/>
          <a:lstStyle/>
          <a:p>
            <a:r>
              <a:rPr lang="en-US" i="1">
                <a:solidFill>
                  <a:schemeClr val="bg1"/>
                </a:solidFill>
                <a:effectLst>
                  <a:outerShdw blurRad="38100" dist="38100" dir="2700000" algn="tl">
                    <a:srgbClr val="000000"/>
                  </a:outerShdw>
                </a:effectLst>
              </a:rPr>
              <a:t>Wine…</a:t>
            </a:r>
          </a:p>
        </p:txBody>
      </p:sp>
      <p:sp>
        <p:nvSpPr>
          <p:cNvPr id="40963" name="Rectangle 3"/>
          <p:cNvSpPr>
            <a:spLocks noGrp="1" noChangeArrowheads="1"/>
          </p:cNvSpPr>
          <p:nvPr>
            <p:ph type="body" idx="1"/>
          </p:nvPr>
        </p:nvSpPr>
        <p:spPr>
          <a:xfrm>
            <a:off x="609600" y="1219200"/>
            <a:ext cx="10566400" cy="5257800"/>
          </a:xfrm>
        </p:spPr>
        <p:txBody>
          <a:bodyPr/>
          <a:lstStyle/>
          <a:p>
            <a:r>
              <a:rPr lang="en-US" sz="3600" dirty="0">
                <a:solidFill>
                  <a:schemeClr val="bg1"/>
                </a:solidFill>
                <a:effectLst>
                  <a:outerShdw blurRad="38100" dist="38100" dir="2700000" algn="tl">
                    <a:srgbClr val="000000">
                      <a:alpha val="43137"/>
                    </a:srgbClr>
                  </a:outerShdw>
                </a:effectLst>
              </a:rPr>
              <a:t>In addition to rendering physical help, a truly good Samaritan administers the saving principles and ordinances of the gospel as well.</a:t>
            </a:r>
          </a:p>
          <a:p>
            <a:r>
              <a:rPr lang="en-US" sz="3600" dirty="0">
                <a:solidFill>
                  <a:schemeClr val="bg1"/>
                </a:solidFill>
                <a:effectLst>
                  <a:outerShdw blurRad="38100" dist="38100" dir="2700000" algn="tl">
                    <a:srgbClr val="000000">
                      <a:alpha val="43137"/>
                    </a:srgbClr>
                  </a:outerShdw>
                </a:effectLst>
              </a:rPr>
              <a:t>The wine may sting at first, but its effects soon                              bring healing peace.</a:t>
            </a:r>
          </a:p>
        </p:txBody>
      </p:sp>
      <p:pic>
        <p:nvPicPr>
          <p:cNvPr id="2" name="Picture 2" descr="Image result for parable of the good samaritan"/>
          <p:cNvPicPr>
            <a:picLocks noChangeAspect="1" noChangeArrowheads="1"/>
          </p:cNvPicPr>
          <p:nvPr/>
        </p:nvPicPr>
        <p:blipFill>
          <a:blip r:embed="rId3" cstate="print"/>
          <a:srcRect/>
          <a:stretch>
            <a:fillRect/>
          </a:stretch>
        </p:blipFill>
        <p:spPr bwMode="auto">
          <a:xfrm>
            <a:off x="7152723" y="3417748"/>
            <a:ext cx="3475521" cy="3280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622852" y="4492488"/>
            <a:ext cx="5989983" cy="1384995"/>
          </a:xfrm>
          <a:prstGeom prst="rect">
            <a:avLst/>
          </a:prstGeom>
          <a:noFill/>
          <a:ln>
            <a:noFill/>
          </a:ln>
        </p:spPr>
        <p:txBody>
          <a:bodyPr wrap="square" rtlCol="0">
            <a:spAutoFit/>
          </a:bodyPr>
          <a:lstStyle/>
          <a:p>
            <a:pPr algn="ctr"/>
            <a:r>
              <a:rPr lang="en-US" sz="2800" dirty="0">
                <a:ln>
                  <a:solidFill>
                    <a:srgbClr val="FFC000"/>
                  </a:solidFill>
                </a:ln>
                <a:solidFill>
                  <a:srgbClr val="FFFF00"/>
                </a:solidFill>
              </a:rPr>
              <a:t>The Repentance process is very difficult at first, but you can be forgiven and spiritually healed.</a:t>
            </a:r>
          </a:p>
        </p:txBody>
      </p:sp>
      <p:sp>
        <p:nvSpPr>
          <p:cNvPr id="8" name="TextBox 7"/>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sp>
        <p:nvSpPr>
          <p:cNvPr id="46082" name="Rectangle 2"/>
          <p:cNvSpPr>
            <a:spLocks noGrp="1" noChangeArrowheads="1"/>
          </p:cNvSpPr>
          <p:nvPr>
            <p:ph type="title"/>
          </p:nvPr>
        </p:nvSpPr>
        <p:spPr>
          <a:xfrm>
            <a:off x="914400" y="228600"/>
            <a:ext cx="10363200" cy="1143000"/>
          </a:xfrm>
        </p:spPr>
        <p:txBody>
          <a:bodyPr/>
          <a:lstStyle/>
          <a:p>
            <a:r>
              <a:rPr lang="en-US" i="1" dirty="0">
                <a:solidFill>
                  <a:schemeClr val="bg1"/>
                </a:solidFill>
                <a:effectLst>
                  <a:outerShdw blurRad="38100" dist="38100" dir="2700000" algn="tl">
                    <a:srgbClr val="000000"/>
                  </a:outerShdw>
                </a:effectLst>
              </a:rPr>
              <a:t>Set him on his own beast</a:t>
            </a:r>
          </a:p>
        </p:txBody>
      </p:sp>
      <p:sp>
        <p:nvSpPr>
          <p:cNvPr id="46083" name="Rectangle 3"/>
          <p:cNvSpPr>
            <a:spLocks noGrp="1" noChangeArrowheads="1"/>
          </p:cNvSpPr>
          <p:nvPr>
            <p:ph sz="half" idx="1"/>
          </p:nvPr>
        </p:nvSpPr>
        <p:spPr>
          <a:xfrm>
            <a:off x="304800" y="1447800"/>
            <a:ext cx="6400800" cy="4495800"/>
          </a:xfrm>
        </p:spPr>
        <p:txBody>
          <a:bodyPr/>
          <a:lstStyle/>
          <a:p>
            <a:r>
              <a:rPr lang="en-US" sz="3200" dirty="0">
                <a:solidFill>
                  <a:schemeClr val="bg1"/>
                </a:solidFill>
                <a:effectLst>
                  <a:outerShdw blurRad="38100" dist="38100" dir="2700000" algn="tl">
                    <a:srgbClr val="000000">
                      <a:alpha val="43137"/>
                    </a:srgbClr>
                  </a:outerShdw>
                </a:effectLst>
              </a:rPr>
              <a:t>Christ, fulfilling prophecy, bears our infirmities.  The Samaritan’s beast was thought to symbolize Christ’s body. </a:t>
            </a:r>
          </a:p>
          <a:p>
            <a:r>
              <a:rPr lang="en-US" sz="3200" dirty="0">
                <a:solidFill>
                  <a:schemeClr val="bg1"/>
                </a:solidFill>
                <a:effectLst>
                  <a:outerShdw blurRad="38100" dist="38100" dir="2700000" algn="tl">
                    <a:srgbClr val="000000">
                      <a:alpha val="43137"/>
                    </a:srgbClr>
                  </a:outerShdw>
                </a:effectLst>
              </a:rPr>
              <a:t>Being placed on his beast is to believe that God became flesh, bore our sins, and suffered for us.</a:t>
            </a:r>
          </a:p>
        </p:txBody>
      </p:sp>
      <p:pic>
        <p:nvPicPr>
          <p:cNvPr id="39938" name="Picture 2" descr="Image result for parable of the good samaritan"/>
          <p:cNvPicPr>
            <a:picLocks noChangeAspect="1" noChangeArrowheads="1"/>
          </p:cNvPicPr>
          <p:nvPr/>
        </p:nvPicPr>
        <p:blipFill>
          <a:blip r:embed="rId3" cstate="print"/>
          <a:srcRect/>
          <a:stretch>
            <a:fillRect/>
          </a:stretch>
        </p:blipFill>
        <p:spPr bwMode="auto">
          <a:xfrm>
            <a:off x="7086461" y="1809266"/>
            <a:ext cx="4506879" cy="3875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9938"/>
                                        </p:tgtEl>
                                        <p:attrNameLst>
                                          <p:attrName>style.visibility</p:attrName>
                                        </p:attrNameLst>
                                      </p:cBhvr>
                                      <p:to>
                                        <p:strVal val="visible"/>
                                      </p:to>
                                    </p:set>
                                    <p:animEffect transition="in" filter="fade">
                                      <p:cBhvr>
                                        <p:cTn id="9" dur="2000"/>
                                        <p:tgtEl>
                                          <p:spTgt spid="3993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45058" name="Rectangle 2"/>
          <p:cNvSpPr>
            <a:spLocks noGrp="1" noChangeArrowheads="1"/>
          </p:cNvSpPr>
          <p:nvPr>
            <p:ph type="title"/>
          </p:nvPr>
        </p:nvSpPr>
        <p:spPr>
          <a:xfrm>
            <a:off x="914400" y="228600"/>
            <a:ext cx="10363200" cy="1143000"/>
          </a:xfrm>
        </p:spPr>
        <p:txBody>
          <a:bodyPr/>
          <a:lstStyle/>
          <a:p>
            <a:r>
              <a:rPr lang="en-US" i="1">
                <a:solidFill>
                  <a:schemeClr val="bg1"/>
                </a:solidFill>
                <a:effectLst>
                  <a:outerShdw blurRad="38100" dist="38100" dir="2700000" algn="tl">
                    <a:srgbClr val="000000"/>
                  </a:outerShdw>
                </a:effectLst>
              </a:rPr>
              <a:t>And brought him to an inn…</a:t>
            </a:r>
          </a:p>
        </p:txBody>
      </p:sp>
      <p:sp>
        <p:nvSpPr>
          <p:cNvPr id="45059" name="Rectangle 3"/>
          <p:cNvSpPr>
            <a:spLocks noGrp="1" noChangeArrowheads="1"/>
          </p:cNvSpPr>
          <p:nvPr>
            <p:ph type="body" idx="1"/>
          </p:nvPr>
        </p:nvSpPr>
        <p:spPr>
          <a:xfrm>
            <a:off x="3790120" y="1351721"/>
            <a:ext cx="4373219" cy="4953000"/>
          </a:xfrm>
        </p:spPr>
        <p:txBody>
          <a:bodyPr>
            <a:normAutofit fontScale="77500" lnSpcReduction="20000"/>
          </a:bodyPr>
          <a:lstStyle/>
          <a:p>
            <a:r>
              <a:rPr lang="en-US" sz="3600" dirty="0">
                <a:solidFill>
                  <a:schemeClr val="bg1"/>
                </a:solidFill>
                <a:effectLst>
                  <a:outerShdw blurRad="38100" dist="38100" dir="2700000" algn="tl">
                    <a:srgbClr val="000000">
                      <a:alpha val="43137"/>
                    </a:srgbClr>
                  </a:outerShdw>
                </a:effectLst>
              </a:rPr>
              <a:t>For the early Christians this element readily symbolized the Church.  An “inn” was a “public house open to all.”  </a:t>
            </a:r>
          </a:p>
          <a:p>
            <a:endParaRPr lang="en-US" sz="3600" dirty="0">
              <a:solidFill>
                <a:schemeClr val="bg1"/>
              </a:solidFill>
              <a:effectLst>
                <a:outerShdw blurRad="38100" dist="38100" dir="2700000" algn="tl">
                  <a:srgbClr val="000000">
                    <a:alpha val="43137"/>
                  </a:srgbClr>
                </a:outerShdw>
              </a:effectLst>
            </a:endParaRPr>
          </a:p>
          <a:p>
            <a:r>
              <a:rPr lang="en-US" sz="3600" dirty="0">
                <a:solidFill>
                  <a:schemeClr val="bg1"/>
                </a:solidFill>
                <a:effectLst>
                  <a:outerShdw blurRad="38100" dist="38100" dir="2700000" algn="tl">
                    <a:srgbClr val="000000">
                      <a:alpha val="43137"/>
                    </a:srgbClr>
                  </a:outerShdw>
                </a:effectLst>
              </a:rPr>
              <a:t>A public shelter is comparable to the Church of Christ in several ways.</a:t>
            </a:r>
          </a:p>
          <a:p>
            <a:endParaRPr lang="en-US" sz="3600" dirty="0">
              <a:solidFill>
                <a:schemeClr val="bg1"/>
              </a:solidFill>
              <a:effectLst>
                <a:outerShdw blurRad="38100" dist="38100" dir="2700000" algn="tl">
                  <a:srgbClr val="000000">
                    <a:alpha val="43137"/>
                  </a:srgbClr>
                </a:outerShdw>
              </a:effectLst>
            </a:endParaRPr>
          </a:p>
          <a:p>
            <a:r>
              <a:rPr lang="en-US" sz="3600" dirty="0">
                <a:solidFill>
                  <a:schemeClr val="bg1"/>
                </a:solidFill>
                <a:effectLst>
                  <a:outerShdw blurRad="38100" dist="38100" dir="2700000" algn="tl">
                    <a:srgbClr val="000000">
                      <a:alpha val="43137"/>
                    </a:srgbClr>
                  </a:outerShdw>
                </a:effectLst>
              </a:rPr>
              <a:t>A wayside inn is not the heavenly destination but a necessary aid in helping travelers reach their eternal home.</a:t>
            </a:r>
          </a:p>
        </p:txBody>
      </p:sp>
      <p:pic>
        <p:nvPicPr>
          <p:cNvPr id="37890" name="Picture 2" descr="Image result for samaritan brought citizen to inn"/>
          <p:cNvPicPr>
            <a:picLocks noChangeAspect="1" noChangeArrowheads="1"/>
          </p:cNvPicPr>
          <p:nvPr/>
        </p:nvPicPr>
        <p:blipFill>
          <a:blip r:embed="rId3" cstate="print"/>
          <a:srcRect/>
          <a:stretch>
            <a:fillRect/>
          </a:stretch>
        </p:blipFill>
        <p:spPr bwMode="auto">
          <a:xfrm>
            <a:off x="327853" y="1330187"/>
            <a:ext cx="3250234" cy="4021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awaiian Temple.jpg"/>
          <p:cNvPicPr>
            <a:picLocks noChangeAspect="1"/>
          </p:cNvPicPr>
          <p:nvPr/>
        </p:nvPicPr>
        <p:blipFill>
          <a:blip r:embed="rId4" cstate="print"/>
          <a:srcRect t="19324" r="5684"/>
          <a:stretch>
            <a:fillRect/>
          </a:stretch>
        </p:blipFill>
        <p:spPr>
          <a:xfrm>
            <a:off x="8613915" y="228600"/>
            <a:ext cx="3125634" cy="35648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(5,6)</a:t>
            </a:r>
          </a:p>
        </p:txBody>
      </p:sp>
      <p:pic>
        <p:nvPicPr>
          <p:cNvPr id="3" name="Picture 2">
            <a:extLst>
              <a:ext uri="{FF2B5EF4-FFF2-40B4-BE49-F238E27FC236}">
                <a16:creationId xmlns:a16="http://schemas.microsoft.com/office/drawing/2014/main" id="{2E139959-696A-3196-013A-695CB25A5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1552" y="4189445"/>
            <a:ext cx="3907978" cy="229922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890"/>
                                        </p:tgtEl>
                                        <p:attrNameLst>
                                          <p:attrName>style.visibility</p:attrName>
                                        </p:attrNameLst>
                                      </p:cBhvr>
                                      <p:to>
                                        <p:strVal val="visible"/>
                                      </p:to>
                                    </p:set>
                                    <p:animEffect transition="in" filter="fade">
                                      <p:cBhvr>
                                        <p:cTn id="9" dur="2000"/>
                                        <p:tgtEl>
                                          <p:spTgt spid="3789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505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05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p:cNvPicPr>
            <a:picLocks noChangeAspect="1"/>
          </p:cNvPicPr>
          <p:nvPr/>
        </p:nvPicPr>
        <p:blipFill>
          <a:blip r:embed="rId2" cstate="print"/>
          <a:stretch>
            <a:fillRect/>
          </a:stretch>
        </p:blipFill>
        <p:spPr>
          <a:xfrm>
            <a:off x="0" y="0"/>
            <a:ext cx="12192000" cy="6858000"/>
          </a:xfrm>
          <a:prstGeom prst="rect">
            <a:avLst/>
          </a:prstGeom>
        </p:spPr>
      </p:pic>
      <p:pic>
        <p:nvPicPr>
          <p:cNvPr id="10" name="Content Placeholder 9" descr="1180.jpg"/>
          <p:cNvPicPr>
            <a:picLocks noGrp="1" noChangeAspect="1"/>
          </p:cNvPicPr>
          <p:nvPr>
            <p:ph idx="1"/>
          </p:nvPr>
        </p:nvPicPr>
        <p:blipFill>
          <a:blip r:embed="rId3" cstate="print"/>
          <a:stretch>
            <a:fillRect/>
          </a:stretch>
        </p:blipFill>
        <p:spPr>
          <a:xfrm>
            <a:off x="2653139" y="130629"/>
            <a:ext cx="7060029" cy="5516285"/>
          </a:xfrm>
          <a:prstGeom prst="ellipse">
            <a:avLst/>
          </a:prstGeom>
          <a:ln w="38100">
            <a:solidFill>
              <a:schemeClr val="tx1"/>
            </a:solidFill>
          </a:ln>
        </p:spPr>
      </p:pic>
      <p:sp>
        <p:nvSpPr>
          <p:cNvPr id="11" name="TextBox 10"/>
          <p:cNvSpPr txBox="1"/>
          <p:nvPr/>
        </p:nvSpPr>
        <p:spPr>
          <a:xfrm>
            <a:off x="0" y="5579165"/>
            <a:ext cx="12192000" cy="1077218"/>
          </a:xfrm>
          <a:prstGeom prst="rect">
            <a:avLst/>
          </a:prstGeom>
          <a:noFill/>
        </p:spPr>
        <p:txBody>
          <a:bodyPr wrap="square" rtlCol="0">
            <a:spAutoFit/>
          </a:bodyPr>
          <a:lstStyle/>
          <a:p>
            <a:pPr algn="ctr"/>
            <a:r>
              <a:rPr lang="en-US" sz="3200" dirty="0">
                <a:solidFill>
                  <a:schemeClr val="bg1"/>
                </a:solidFill>
              </a:rPr>
              <a:t>Early commentators believed the Samaritan stayed with the traveler through the night in the inn</a:t>
            </a:r>
          </a:p>
        </p:txBody>
      </p:sp>
      <p:sp>
        <p:nvSpPr>
          <p:cNvPr id="7" name="TextBox 6"/>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47106" name="Rectangle 2"/>
          <p:cNvSpPr>
            <a:spLocks noGrp="1" noChangeArrowheads="1"/>
          </p:cNvSpPr>
          <p:nvPr>
            <p:ph type="title"/>
          </p:nvPr>
        </p:nvSpPr>
        <p:spPr>
          <a:xfrm>
            <a:off x="914400" y="0"/>
            <a:ext cx="10363200" cy="1143000"/>
          </a:xfrm>
        </p:spPr>
        <p:txBody>
          <a:bodyPr/>
          <a:lstStyle/>
          <a:p>
            <a:r>
              <a:rPr lang="en-US" dirty="0">
                <a:solidFill>
                  <a:schemeClr val="bg1"/>
                </a:solidFill>
                <a:effectLst>
                  <a:outerShdw blurRad="38100" dist="38100" dir="2700000" algn="tl">
                    <a:srgbClr val="000000"/>
                  </a:outerShdw>
                </a:effectLst>
              </a:rPr>
              <a:t>Luke 10:35</a:t>
            </a:r>
          </a:p>
        </p:txBody>
      </p:sp>
      <p:sp>
        <p:nvSpPr>
          <p:cNvPr id="47107" name="Rectangle 3"/>
          <p:cNvSpPr>
            <a:spLocks noGrp="1" noChangeArrowheads="1"/>
          </p:cNvSpPr>
          <p:nvPr>
            <p:ph type="body" idx="1"/>
          </p:nvPr>
        </p:nvSpPr>
        <p:spPr>
          <a:xfrm>
            <a:off x="260626" y="970722"/>
            <a:ext cx="5795617" cy="5715000"/>
          </a:xfrm>
        </p:spPr>
        <p:txBody>
          <a:bodyPr/>
          <a:lstStyle/>
          <a:p>
            <a:r>
              <a:rPr lang="en-US" dirty="0">
                <a:solidFill>
                  <a:schemeClr val="bg1"/>
                </a:solidFill>
                <a:effectLst>
                  <a:outerShdw blurRad="38100" dist="38100" dir="2700000" algn="tl">
                    <a:srgbClr val="000000">
                      <a:alpha val="43137"/>
                    </a:srgbClr>
                  </a:outerShdw>
                </a:effectLst>
              </a:rPr>
              <a:t>“</a:t>
            </a:r>
            <a:r>
              <a:rPr lang="en-US" u="sng" dirty="0">
                <a:solidFill>
                  <a:schemeClr val="bg1"/>
                </a:solidFill>
                <a:effectLst>
                  <a:outerShdw blurRad="38100" dist="38100" dir="2700000" algn="tl">
                    <a:srgbClr val="000000">
                      <a:alpha val="43137"/>
                    </a:srgbClr>
                  </a:outerShdw>
                </a:effectLst>
              </a:rPr>
              <a:t>And on the morrow</a:t>
            </a:r>
            <a:r>
              <a:rPr lang="en-US" dirty="0">
                <a:solidFill>
                  <a:schemeClr val="bg1"/>
                </a:solidFill>
                <a:effectLst>
                  <a:outerShdw blurRad="38100" dist="38100" dir="2700000" algn="tl">
                    <a:srgbClr val="000000">
                      <a:alpha val="43137"/>
                    </a:srgbClr>
                  </a:outerShdw>
                </a:effectLst>
              </a:rPr>
              <a:t> when he departed, he took out two pence, and gave them to the host, and said unto him, Take care of him; and whatsoever thou spendest more, when I come again, I will repay thee.”</a:t>
            </a:r>
          </a:p>
          <a:p>
            <a:r>
              <a:rPr lang="en-US" dirty="0">
                <a:solidFill>
                  <a:schemeClr val="bg1"/>
                </a:solidFill>
                <a:effectLst>
                  <a:outerShdw blurRad="38100" dist="38100" dir="2700000" algn="tl">
                    <a:srgbClr val="000000">
                      <a:alpha val="43137"/>
                    </a:srgbClr>
                  </a:outerShdw>
                </a:effectLst>
              </a:rPr>
              <a:t>On the morrow – Early commentators saw here the idea that Jesus would rise on  Resurrection morning.  Christ ministered in person to His disciples for a short time.  After His Ascension, He left the traveler to be cared for by the Church.</a:t>
            </a:r>
          </a:p>
        </p:txBody>
      </p:sp>
      <p:pic>
        <p:nvPicPr>
          <p:cNvPr id="34818" name="Picture 2" descr="Image result for Good Samaritan"/>
          <p:cNvPicPr>
            <a:picLocks noChangeAspect="1" noChangeArrowheads="1"/>
          </p:cNvPicPr>
          <p:nvPr/>
        </p:nvPicPr>
        <p:blipFill>
          <a:blip r:embed="rId3" cstate="print"/>
          <a:srcRect/>
          <a:stretch>
            <a:fillRect/>
          </a:stretch>
        </p:blipFill>
        <p:spPr bwMode="auto">
          <a:xfrm>
            <a:off x="6400800" y="1961321"/>
            <a:ext cx="5191400" cy="3460934"/>
          </a:xfrm>
          <a:prstGeom prst="rect">
            <a:avLst/>
          </a:prstGeom>
          <a:noFill/>
        </p:spPr>
      </p:pic>
      <p:sp>
        <p:nvSpPr>
          <p:cNvPr id="6" name="TextBox 5"/>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914400" y="228600"/>
            <a:ext cx="10363200" cy="1143000"/>
          </a:xfrm>
        </p:spPr>
        <p:txBody>
          <a:bodyPr/>
          <a:lstStyle/>
          <a:p>
            <a:r>
              <a:rPr lang="en-US" i="1" dirty="0">
                <a:solidFill>
                  <a:schemeClr val="bg1"/>
                </a:solidFill>
                <a:effectLst>
                  <a:outerShdw blurRad="38100" dist="38100" dir="2700000" algn="tl">
                    <a:srgbClr val="000000">
                      <a:alpha val="43137"/>
                    </a:srgbClr>
                  </a:outerShdw>
                </a:effectLst>
              </a:rPr>
              <a:t>Two Pence could symbolize…</a:t>
            </a:r>
          </a:p>
        </p:txBody>
      </p:sp>
      <p:sp>
        <p:nvSpPr>
          <p:cNvPr id="3" name="Content Placeholder 2"/>
          <p:cNvSpPr>
            <a:spLocks noGrp="1"/>
          </p:cNvSpPr>
          <p:nvPr>
            <p:ph idx="1"/>
          </p:nvPr>
        </p:nvSpPr>
        <p:spPr>
          <a:xfrm>
            <a:off x="759791" y="1676400"/>
            <a:ext cx="10363200" cy="5181600"/>
          </a:xfrm>
        </p:spPr>
        <p:txBody>
          <a:bodyPr/>
          <a:lstStyle/>
          <a:p>
            <a:r>
              <a:rPr lang="en-US" dirty="0">
                <a:solidFill>
                  <a:schemeClr val="bg1"/>
                </a:solidFill>
              </a:rPr>
              <a:t>The father and the Son</a:t>
            </a:r>
          </a:p>
          <a:p>
            <a:r>
              <a:rPr lang="en-US" dirty="0">
                <a:solidFill>
                  <a:schemeClr val="bg1"/>
                </a:solidFill>
              </a:rPr>
              <a:t>Old and New Testament</a:t>
            </a:r>
          </a:p>
          <a:p>
            <a:r>
              <a:rPr lang="en-US" dirty="0">
                <a:solidFill>
                  <a:schemeClr val="bg1"/>
                </a:solidFill>
              </a:rPr>
              <a:t>Two priesthoods</a:t>
            </a:r>
          </a:p>
          <a:p>
            <a:r>
              <a:rPr lang="en-US" dirty="0">
                <a:solidFill>
                  <a:schemeClr val="bg1"/>
                </a:solidFill>
              </a:rPr>
              <a:t>Two witnesses to the truth</a:t>
            </a:r>
          </a:p>
          <a:p>
            <a:r>
              <a:rPr lang="en-US" dirty="0">
                <a:solidFill>
                  <a:schemeClr val="bg1"/>
                </a:solidFill>
              </a:rPr>
              <a:t>The two denarii represented two days’ wages.  These coins could well represent making adequate provision for the needs of the person.  </a:t>
            </a:r>
          </a:p>
          <a:p>
            <a:r>
              <a:rPr lang="en-US" dirty="0">
                <a:solidFill>
                  <a:schemeClr val="bg1"/>
                </a:solidFill>
              </a:rPr>
              <a:t>The temple tax for each male was two denarii (half a shekel).</a:t>
            </a:r>
          </a:p>
        </p:txBody>
      </p:sp>
      <p:pic>
        <p:nvPicPr>
          <p:cNvPr id="33794" name="Picture 2" descr="Image result for ancient jewish money"/>
          <p:cNvPicPr>
            <a:picLocks noChangeAspect="1" noChangeArrowheads="1"/>
          </p:cNvPicPr>
          <p:nvPr/>
        </p:nvPicPr>
        <p:blipFill>
          <a:blip r:embed="rId3" cstate="print"/>
          <a:srcRect/>
          <a:stretch>
            <a:fillRect/>
          </a:stretch>
        </p:blipFill>
        <p:spPr bwMode="auto">
          <a:xfrm>
            <a:off x="6158809" y="1271519"/>
            <a:ext cx="4762500" cy="2362200"/>
          </a:xfrm>
          <a:prstGeom prst="rect">
            <a:avLst/>
          </a:prstGeom>
          <a:noFill/>
        </p:spPr>
      </p:pic>
      <p:sp>
        <p:nvSpPr>
          <p:cNvPr id="6" name="TextBox 5"/>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own.jpg">
            <a:extLst>
              <a:ext uri="{FF2B5EF4-FFF2-40B4-BE49-F238E27FC236}">
                <a16:creationId xmlns:a16="http://schemas.microsoft.com/office/drawing/2014/main" id="{CF775E36-4B68-81C7-1F61-DEB670D0402F}"/>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3B77A61-9B81-D048-342B-573A93AE70B9}"/>
              </a:ext>
            </a:extLst>
          </p:cNvPr>
          <p:cNvSpPr txBox="1"/>
          <p:nvPr/>
        </p:nvSpPr>
        <p:spPr>
          <a:xfrm>
            <a:off x="632149" y="512240"/>
            <a:ext cx="6097554" cy="5632311"/>
          </a:xfrm>
          <a:prstGeom prst="rect">
            <a:avLst/>
          </a:prstGeom>
          <a:noFill/>
        </p:spPr>
        <p:txBody>
          <a:bodyPr wrap="square">
            <a:spAutoFit/>
          </a:bodyPr>
          <a:lstStyle/>
          <a:p>
            <a:pPr algn="l" fontAlgn="base"/>
            <a:r>
              <a:rPr lang="en-US" b="0" i="0" dirty="0">
                <a:solidFill>
                  <a:schemeClr val="bg1"/>
                </a:solidFill>
                <a:effectLst/>
              </a:rPr>
              <a:t>On our dusty roads to Jericho, we are beset upon, wounded, and left in pain.</a:t>
            </a:r>
          </a:p>
          <a:p>
            <a:pPr algn="l" fontAlgn="base"/>
            <a:endParaRPr lang="en-US" b="0" i="0" dirty="0">
              <a:solidFill>
                <a:schemeClr val="bg1"/>
              </a:solidFill>
              <a:effectLst/>
            </a:endParaRPr>
          </a:p>
          <a:p>
            <a:pPr algn="l" fontAlgn="base"/>
            <a:r>
              <a:rPr lang="en-US" b="0" i="0" dirty="0">
                <a:solidFill>
                  <a:schemeClr val="bg1"/>
                </a:solidFill>
                <a:effectLst/>
              </a:rPr>
              <a:t>Though we should help each other, too often we pass to the other side of the road, for whatever reason.</a:t>
            </a:r>
          </a:p>
          <a:p>
            <a:pPr algn="l" fontAlgn="base"/>
            <a:endParaRPr lang="en-US" b="0" i="0" dirty="0">
              <a:solidFill>
                <a:schemeClr val="bg1"/>
              </a:solidFill>
              <a:effectLst/>
            </a:endParaRPr>
          </a:p>
          <a:p>
            <a:pPr algn="l" fontAlgn="base"/>
            <a:r>
              <a:rPr lang="en-US" b="0" i="0" dirty="0">
                <a:solidFill>
                  <a:schemeClr val="bg1"/>
                </a:solidFill>
                <a:effectLst/>
              </a:rPr>
              <a:t>However, with compassion, the Good Samaritan stops and binds our wounds with wine and oil. Symbols of the sacrament and other ordinances, the wine and oil point us to the spiritual healing in Jesus Christ. </a:t>
            </a:r>
          </a:p>
          <a:p>
            <a:pPr algn="l" fontAlgn="base"/>
            <a:endParaRPr lang="en-US" dirty="0">
              <a:solidFill>
                <a:schemeClr val="bg1"/>
              </a:solidFill>
            </a:endParaRPr>
          </a:p>
          <a:p>
            <a:pPr algn="l" fontAlgn="base"/>
            <a:r>
              <a:rPr lang="en-US" b="0" i="0" dirty="0">
                <a:solidFill>
                  <a:schemeClr val="bg1"/>
                </a:solidFill>
                <a:effectLst/>
              </a:rPr>
              <a:t>The Good Samaritan puts us on His own donkey or, in some stained-glass accounts, carries us on His shoulders. He brings us to the inn, which can represent His Church. At the Inn, the Good Samaritan says, “Take care of him; … when I come again, I will repay thee”.</a:t>
            </a:r>
          </a:p>
          <a:p>
            <a:pPr algn="l" fontAlgn="base"/>
            <a:endParaRPr lang="en-US" dirty="0">
              <a:solidFill>
                <a:schemeClr val="bg1"/>
              </a:solidFill>
            </a:endParaRPr>
          </a:p>
          <a:p>
            <a:pPr algn="l" fontAlgn="base"/>
            <a:r>
              <a:rPr lang="en-US" b="0" i="0" dirty="0">
                <a:solidFill>
                  <a:schemeClr val="bg1"/>
                </a:solidFill>
                <a:effectLst/>
              </a:rPr>
              <a:t> The Good Samaritan, a symbol of our Savior, promises to return, this time in majesty and glory.</a:t>
            </a:r>
          </a:p>
          <a:p>
            <a:pPr algn="l" fontAlgn="base"/>
            <a:r>
              <a:rPr lang="en-US" b="0" i="0" dirty="0">
                <a:solidFill>
                  <a:schemeClr val="bg1"/>
                </a:solidFill>
                <a:effectLst/>
              </a:rPr>
              <a:t>(7)</a:t>
            </a:r>
          </a:p>
        </p:txBody>
      </p:sp>
      <p:sp>
        <p:nvSpPr>
          <p:cNvPr id="8" name="TextBox 7">
            <a:extLst>
              <a:ext uri="{FF2B5EF4-FFF2-40B4-BE49-F238E27FC236}">
                <a16:creationId xmlns:a16="http://schemas.microsoft.com/office/drawing/2014/main" id="{44CCF642-4B23-5CC3-01A9-7E806A8BDDD8}"/>
              </a:ext>
            </a:extLst>
          </p:cNvPr>
          <p:cNvSpPr txBox="1"/>
          <p:nvPr/>
        </p:nvSpPr>
        <p:spPr>
          <a:xfrm>
            <a:off x="221602" y="6220799"/>
            <a:ext cx="6172200" cy="369332"/>
          </a:xfrm>
          <a:prstGeom prst="rect">
            <a:avLst/>
          </a:prstGeom>
          <a:noFill/>
        </p:spPr>
        <p:txBody>
          <a:bodyPr wrap="square">
            <a:spAutoFit/>
          </a:bodyPr>
          <a:lstStyle/>
          <a:p>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Luke 10:35</a:t>
            </a:r>
            <a:r>
              <a:rPr lang="en-US" b="0" i="0" dirty="0">
                <a:solidFill>
                  <a:schemeClr val="bg1"/>
                </a:solidFill>
                <a:effectLst/>
                <a:latin typeface="Calibri" panose="020F0502020204030204" pitchFamily="34" charset="0"/>
              </a:rPr>
              <a:t> </a:t>
            </a:r>
            <a:endParaRPr lang="en-US" dirty="0"/>
          </a:p>
        </p:txBody>
      </p:sp>
      <p:pic>
        <p:nvPicPr>
          <p:cNvPr id="10" name="Picture 9">
            <a:extLst>
              <a:ext uri="{FF2B5EF4-FFF2-40B4-BE49-F238E27FC236}">
                <a16:creationId xmlns:a16="http://schemas.microsoft.com/office/drawing/2014/main" id="{24C86303-8D86-8E8C-4398-126C410CF781}"/>
              </a:ext>
            </a:extLst>
          </p:cNvPr>
          <p:cNvPicPr>
            <a:picLocks noChangeAspect="1"/>
          </p:cNvPicPr>
          <p:nvPr/>
        </p:nvPicPr>
        <p:blipFill>
          <a:blip r:embed="rId3"/>
          <a:stretch>
            <a:fillRect/>
          </a:stretch>
        </p:blipFill>
        <p:spPr>
          <a:xfrm>
            <a:off x="7601865" y="1062716"/>
            <a:ext cx="3361672" cy="4190418"/>
          </a:xfrm>
          <a:prstGeom prst="rect">
            <a:avLst/>
          </a:prstGeom>
        </p:spPr>
      </p:pic>
    </p:spTree>
    <p:extLst>
      <p:ext uri="{BB962C8B-B14F-4D97-AF65-F5344CB8AC3E}">
        <p14:creationId xmlns:p14="http://schemas.microsoft.com/office/powerpoint/2010/main" val="31969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
            <a:ext cx="11887200" cy="646331"/>
          </a:xfrm>
          <a:prstGeom prst="rect">
            <a:avLst/>
          </a:prstGeom>
          <a:noFill/>
        </p:spPr>
        <p:txBody>
          <a:bodyPr wrap="square" rtlCol="0">
            <a:spAutoFit/>
          </a:bodyPr>
          <a:lstStyle/>
          <a:p>
            <a:pPr algn="ctr"/>
            <a:r>
              <a:rPr lang="en-US" sz="3600" b="1" dirty="0">
                <a:solidFill>
                  <a:schemeClr val="accent2">
                    <a:lumMod val="50000"/>
                  </a:schemeClr>
                </a:solidFill>
              </a:rPr>
              <a:t>Trait</a:t>
            </a:r>
          </a:p>
        </p:txBody>
      </p:sp>
      <p:sp>
        <p:nvSpPr>
          <p:cNvPr id="5" name="TextBox 4"/>
          <p:cNvSpPr txBox="1"/>
          <p:nvPr/>
        </p:nvSpPr>
        <p:spPr>
          <a:xfrm>
            <a:off x="304800" y="838200"/>
            <a:ext cx="2844800" cy="1631216"/>
          </a:xfrm>
          <a:prstGeom prst="rect">
            <a:avLst/>
          </a:prstGeom>
          <a:noFill/>
        </p:spPr>
        <p:txBody>
          <a:bodyPr wrap="square" rtlCol="0">
            <a:spAutoFit/>
          </a:bodyPr>
          <a:lstStyle/>
          <a:p>
            <a:endParaRPr lang="en-US" sz="3200" dirty="0">
              <a:solidFill>
                <a:schemeClr val="accent2">
                  <a:lumMod val="50000"/>
                </a:schemeClr>
              </a:solidFill>
            </a:endParaRPr>
          </a:p>
          <a:p>
            <a:r>
              <a:rPr lang="en-US" sz="3600" dirty="0">
                <a:solidFill>
                  <a:schemeClr val="accent2">
                    <a:lumMod val="50000"/>
                  </a:schemeClr>
                </a:solidFill>
              </a:rPr>
              <a:t>Humility</a:t>
            </a:r>
          </a:p>
          <a:p>
            <a:endParaRPr lang="en-US" sz="3200" dirty="0">
              <a:solidFill>
                <a:schemeClr val="accent2">
                  <a:lumMod val="50000"/>
                </a:schemeClr>
              </a:solidFill>
            </a:endParaRPr>
          </a:p>
        </p:txBody>
      </p:sp>
      <p:sp>
        <p:nvSpPr>
          <p:cNvPr id="6" name="TextBox 5"/>
          <p:cNvSpPr txBox="1"/>
          <p:nvPr/>
        </p:nvSpPr>
        <p:spPr>
          <a:xfrm>
            <a:off x="5283200" y="5513963"/>
            <a:ext cx="6908800" cy="646331"/>
          </a:xfrm>
          <a:prstGeom prst="rect">
            <a:avLst/>
          </a:prstGeom>
          <a:noFill/>
        </p:spPr>
        <p:txBody>
          <a:bodyPr wrap="square" rtlCol="0">
            <a:spAutoFit/>
          </a:bodyPr>
          <a:lstStyle/>
          <a:p>
            <a:r>
              <a:rPr lang="en-US" sz="3600" dirty="0">
                <a:solidFill>
                  <a:schemeClr val="accent2">
                    <a:lumMod val="50000"/>
                  </a:schemeClr>
                </a:solidFill>
              </a:rPr>
              <a:t>Children are not proud or arrogant</a:t>
            </a:r>
          </a:p>
        </p:txBody>
      </p:sp>
      <p:pic>
        <p:nvPicPr>
          <p:cNvPr id="32770" name="Picture 2" descr="http://www.pxleyes.com/blog/wp-content/uploads/50-ultra-realistic-children-portrait-drawings/28.jpg"/>
          <p:cNvPicPr>
            <a:picLocks noChangeAspect="1" noChangeArrowheads="1"/>
          </p:cNvPicPr>
          <p:nvPr/>
        </p:nvPicPr>
        <p:blipFill>
          <a:blip r:embed="rId2" cstate="print"/>
          <a:srcRect/>
          <a:stretch>
            <a:fillRect/>
          </a:stretch>
        </p:blipFill>
        <p:spPr bwMode="auto">
          <a:xfrm>
            <a:off x="2568035" y="959288"/>
            <a:ext cx="5715000" cy="3924301"/>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brown.jpg"/>
          <p:cNvPicPr>
            <a:picLocks noChangeAspect="1"/>
          </p:cNvPicPr>
          <p:nvPr/>
        </p:nvPicPr>
        <p:blipFill>
          <a:blip r:embed="rId2" cstate="print"/>
          <a:stretch>
            <a:fillRect/>
          </a:stretch>
        </p:blipFill>
        <p:spPr>
          <a:xfrm>
            <a:off x="0" y="0"/>
            <a:ext cx="12192000" cy="6858000"/>
          </a:xfrm>
          <a:prstGeom prst="rect">
            <a:avLst/>
          </a:prstGeom>
        </p:spPr>
      </p:pic>
      <p:sp>
        <p:nvSpPr>
          <p:cNvPr id="48130" name="Rectangle 2"/>
          <p:cNvSpPr>
            <a:spLocks noGrp="1" noChangeArrowheads="1"/>
          </p:cNvSpPr>
          <p:nvPr>
            <p:ph type="title" idx="4294967295"/>
          </p:nvPr>
        </p:nvSpPr>
        <p:spPr>
          <a:xfrm>
            <a:off x="768485" y="341313"/>
            <a:ext cx="10363200" cy="1143000"/>
          </a:xfrm>
        </p:spPr>
        <p:txBody>
          <a:bodyPr/>
          <a:lstStyle/>
          <a:p>
            <a:r>
              <a:rPr lang="en-US" dirty="0">
                <a:solidFill>
                  <a:schemeClr val="bg1"/>
                </a:solidFill>
                <a:effectLst>
                  <a:outerShdw blurRad="38100" dist="38100" dir="2700000" algn="tl">
                    <a:srgbClr val="000000"/>
                  </a:outerShdw>
                </a:effectLst>
              </a:rPr>
              <a:t>Jesus Christ is our most exemplary neighbor!</a:t>
            </a:r>
          </a:p>
        </p:txBody>
      </p:sp>
      <p:sp>
        <p:nvSpPr>
          <p:cNvPr id="48131" name="Rectangle 3"/>
          <p:cNvSpPr>
            <a:spLocks noGrp="1" noChangeArrowheads="1"/>
          </p:cNvSpPr>
          <p:nvPr>
            <p:ph sz="half" idx="4294967295"/>
          </p:nvPr>
        </p:nvSpPr>
        <p:spPr>
          <a:xfrm>
            <a:off x="1245140" y="1922902"/>
            <a:ext cx="5181600" cy="4351338"/>
          </a:xfrm>
        </p:spPr>
        <p:txBody>
          <a:bodyPr/>
          <a:lstStyle/>
          <a:p>
            <a:endParaRPr lang="en-US" dirty="0">
              <a:solidFill>
                <a:schemeClr val="bg1"/>
              </a:solidFill>
            </a:endParaRPr>
          </a:p>
          <a:p>
            <a:r>
              <a:rPr lang="en-US" sz="3600" dirty="0">
                <a:solidFill>
                  <a:schemeClr val="bg1"/>
                </a:solidFill>
                <a:effectLst>
                  <a:outerShdw blurRad="38100" dist="38100" dir="2700000" algn="tl">
                    <a:srgbClr val="000000">
                      <a:alpha val="43137"/>
                    </a:srgbClr>
                  </a:outerShdw>
                </a:effectLst>
              </a:rPr>
              <a:t>How can we be like Him?</a:t>
            </a:r>
          </a:p>
          <a:p>
            <a:endParaRPr lang="en-US" sz="3200" dirty="0">
              <a:solidFill>
                <a:schemeClr val="bg1"/>
              </a:solidFill>
              <a:effectLst>
                <a:outerShdw blurRad="38100" dist="38100" dir="2700000" algn="tl">
                  <a:srgbClr val="000000">
                    <a:alpha val="43137"/>
                  </a:srgbClr>
                </a:outerShdw>
              </a:effectLst>
            </a:endParaRPr>
          </a:p>
          <a:p>
            <a:r>
              <a:rPr lang="en-US" sz="3600" dirty="0">
                <a:solidFill>
                  <a:schemeClr val="bg1"/>
                </a:solidFill>
                <a:effectLst>
                  <a:outerShdw blurRad="38100" dist="38100" dir="2700000" algn="tl">
                    <a:srgbClr val="000000">
                      <a:alpha val="43137"/>
                    </a:srgbClr>
                  </a:outerShdw>
                </a:effectLst>
              </a:rPr>
              <a:t>Who is our neighbor?</a:t>
            </a:r>
          </a:p>
          <a:p>
            <a:endParaRPr lang="en-US" dirty="0">
              <a:solidFill>
                <a:schemeClr val="bg1"/>
              </a:solidFill>
              <a:effectLst>
                <a:outerShdw blurRad="38100" dist="38100" dir="2700000" algn="tl">
                  <a:srgbClr val="000000">
                    <a:alpha val="43137"/>
                  </a:srgbClr>
                </a:outerShdw>
              </a:effectLst>
            </a:endParaRPr>
          </a:p>
        </p:txBody>
      </p:sp>
      <p:pic>
        <p:nvPicPr>
          <p:cNvPr id="6" name="Content Placeholder 5" descr="Abide with Me by Simon Dewey.JPG"/>
          <p:cNvPicPr>
            <a:picLocks noGrp="1" noChangeAspect="1"/>
          </p:cNvPicPr>
          <p:nvPr>
            <p:ph sz="half" idx="4294967295"/>
          </p:nvPr>
        </p:nvPicPr>
        <p:blipFill>
          <a:blip r:embed="rId3" cstate="print"/>
          <a:stretch>
            <a:fillRect/>
          </a:stretch>
        </p:blipFill>
        <p:spPr>
          <a:xfrm>
            <a:off x="6735487" y="1584770"/>
            <a:ext cx="4194175" cy="4556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8295862" y="5894674"/>
            <a:ext cx="1073426" cy="246221"/>
          </a:xfrm>
          <a:prstGeom prst="rect">
            <a:avLst/>
          </a:prstGeom>
          <a:noFill/>
        </p:spPr>
        <p:txBody>
          <a:bodyPr wrap="square" rtlCol="0">
            <a:spAutoFit/>
          </a:bodyPr>
          <a:lstStyle/>
          <a:p>
            <a:r>
              <a:rPr lang="en-US" sz="1000" dirty="0"/>
              <a:t>Simon Dewey</a:t>
            </a:r>
          </a:p>
        </p:txBody>
      </p:sp>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(5)</a:t>
            </a:r>
          </a:p>
        </p:txBody>
      </p:sp>
    </p:spTree>
    <p:extLst>
      <p:ext uri="{BB962C8B-B14F-4D97-AF65-F5344CB8AC3E}">
        <p14:creationId xmlns:p14="http://schemas.microsoft.com/office/powerpoint/2010/main" val="183077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own.jpg">
            <a:extLst>
              <a:ext uri="{FF2B5EF4-FFF2-40B4-BE49-F238E27FC236}">
                <a16:creationId xmlns:a16="http://schemas.microsoft.com/office/drawing/2014/main" id="{448C7214-6094-B55F-4BAD-E97C2CDF74AC}"/>
              </a:ext>
            </a:extLst>
          </p:cNvPr>
          <p:cNvPicPr>
            <a:picLocks noChangeAspect="1"/>
          </p:cNvPicPr>
          <p:nvPr/>
        </p:nvPicPr>
        <p:blipFill>
          <a:blip r:embed="rId2" cstate="print"/>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A9AE174-FF52-34EE-E2C7-2DB716B569C9}"/>
              </a:ext>
            </a:extLst>
          </p:cNvPr>
          <p:cNvSpPr txBox="1"/>
          <p:nvPr/>
        </p:nvSpPr>
        <p:spPr>
          <a:xfrm>
            <a:off x="780644" y="2551837"/>
            <a:ext cx="6094378" cy="2308324"/>
          </a:xfrm>
          <a:prstGeom prst="rect">
            <a:avLst/>
          </a:prstGeom>
          <a:noFill/>
        </p:spPr>
        <p:txBody>
          <a:bodyPr wrap="square">
            <a:spAutoFit/>
          </a:bodyPr>
          <a:lstStyle/>
          <a:p>
            <a:pPr algn="l" fontAlgn="base"/>
            <a:r>
              <a:rPr lang="en-US" sz="2400" b="0" i="0" dirty="0">
                <a:solidFill>
                  <a:schemeClr val="bg1"/>
                </a:solidFill>
                <a:effectLst/>
              </a:rPr>
              <a:t>Opportunities to serve others in meaningful ways, as we have covenanted to do, rarely come at convenient times. But there is no spiritual power in living by convenience. The power comes as we keep our covenants.</a:t>
            </a:r>
          </a:p>
          <a:p>
            <a:pPr algn="l" fontAlgn="base"/>
            <a:r>
              <a:rPr lang="en-US" sz="2400" b="0" i="0" dirty="0">
                <a:solidFill>
                  <a:schemeClr val="bg1"/>
                </a:solidFill>
                <a:effectLst/>
              </a:rPr>
              <a:t>(7)</a:t>
            </a:r>
          </a:p>
        </p:txBody>
      </p:sp>
      <p:sp>
        <p:nvSpPr>
          <p:cNvPr id="9" name="TextBox 8">
            <a:extLst>
              <a:ext uri="{FF2B5EF4-FFF2-40B4-BE49-F238E27FC236}">
                <a16:creationId xmlns:a16="http://schemas.microsoft.com/office/drawing/2014/main" id="{2177AEE9-E7B6-6944-B255-772D2F844804}"/>
              </a:ext>
            </a:extLst>
          </p:cNvPr>
          <p:cNvSpPr txBox="1"/>
          <p:nvPr/>
        </p:nvSpPr>
        <p:spPr>
          <a:xfrm>
            <a:off x="6875022" y="4686819"/>
            <a:ext cx="4405688" cy="1569660"/>
          </a:xfrm>
          <a:prstGeom prst="rect">
            <a:avLst/>
          </a:prstGeom>
          <a:noFill/>
        </p:spPr>
        <p:txBody>
          <a:bodyPr wrap="square">
            <a:spAutoFit/>
          </a:bodyPr>
          <a:lstStyle/>
          <a:p>
            <a:pPr algn="l" fontAlgn="base"/>
            <a:r>
              <a:rPr lang="en-US" sz="2400" b="0" i="0" dirty="0">
                <a:solidFill>
                  <a:schemeClr val="bg1"/>
                </a:solidFill>
                <a:effectLst/>
              </a:rPr>
              <a:t>Never let a problem to be solved become more important than a person to be loved.</a:t>
            </a:r>
          </a:p>
          <a:p>
            <a:pPr algn="l" fontAlgn="base"/>
            <a:r>
              <a:rPr lang="en-US" sz="2400" b="0" i="0" dirty="0">
                <a:solidFill>
                  <a:schemeClr val="bg1"/>
                </a:solidFill>
                <a:effectLst/>
              </a:rPr>
              <a:t>(8)</a:t>
            </a:r>
          </a:p>
        </p:txBody>
      </p:sp>
      <p:pic>
        <p:nvPicPr>
          <p:cNvPr id="11" name="Picture 10">
            <a:extLst>
              <a:ext uri="{FF2B5EF4-FFF2-40B4-BE49-F238E27FC236}">
                <a16:creationId xmlns:a16="http://schemas.microsoft.com/office/drawing/2014/main" id="{CAEFAD16-1905-67EE-DBA9-E3273A4E2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959" y="702676"/>
            <a:ext cx="1377915" cy="1724984"/>
          </a:xfrm>
          <a:prstGeom prst="rect">
            <a:avLst/>
          </a:prstGeom>
        </p:spPr>
      </p:pic>
      <p:pic>
        <p:nvPicPr>
          <p:cNvPr id="15" name="Picture 14">
            <a:extLst>
              <a:ext uri="{FF2B5EF4-FFF2-40B4-BE49-F238E27FC236}">
                <a16:creationId xmlns:a16="http://schemas.microsoft.com/office/drawing/2014/main" id="{9886F837-C22D-5F68-11A3-814DF86DC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730" y="2931171"/>
            <a:ext cx="1414272" cy="1755648"/>
          </a:xfrm>
          <a:prstGeom prst="rect">
            <a:avLst/>
          </a:prstGeom>
        </p:spPr>
      </p:pic>
    </p:spTree>
    <p:extLst>
      <p:ext uri="{BB962C8B-B14F-4D97-AF65-F5344CB8AC3E}">
        <p14:creationId xmlns:p14="http://schemas.microsoft.com/office/powerpoint/2010/main" val="40493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mage result for jesus rescues"/>
          <p:cNvPicPr>
            <a:picLocks noChangeAspect="1" noChangeArrowheads="1"/>
          </p:cNvPicPr>
          <p:nvPr/>
        </p:nvPicPr>
        <p:blipFill>
          <a:blip r:embed="rId2" cstate="print"/>
          <a:srcRect/>
          <a:stretch>
            <a:fillRect/>
          </a:stretch>
        </p:blipFill>
        <p:spPr bwMode="auto">
          <a:xfrm>
            <a:off x="-1" y="0"/>
            <a:ext cx="6930887" cy="6879245"/>
          </a:xfrm>
          <a:prstGeom prst="rect">
            <a:avLst/>
          </a:prstGeom>
          <a:noFill/>
        </p:spPr>
      </p:pic>
      <p:pic>
        <p:nvPicPr>
          <p:cNvPr id="7" name="Picture 2" descr="Image result for jesus rescues"/>
          <p:cNvPicPr>
            <a:picLocks noChangeAspect="1" noChangeArrowheads="1"/>
          </p:cNvPicPr>
          <p:nvPr/>
        </p:nvPicPr>
        <p:blipFill>
          <a:blip r:embed="rId2" cstate="print"/>
          <a:srcRect l="57170" t="309"/>
          <a:stretch>
            <a:fillRect/>
          </a:stretch>
        </p:blipFill>
        <p:spPr bwMode="auto">
          <a:xfrm>
            <a:off x="3869634" y="0"/>
            <a:ext cx="8322366" cy="6858000"/>
          </a:xfrm>
          <a:prstGeom prst="rect">
            <a:avLst/>
          </a:prstGeom>
          <a:noFill/>
        </p:spPr>
      </p:pic>
      <p:sp>
        <p:nvSpPr>
          <p:cNvPr id="3" name="TextBox 2"/>
          <p:cNvSpPr txBox="1"/>
          <p:nvPr/>
        </p:nvSpPr>
        <p:spPr>
          <a:xfrm>
            <a:off x="6228523" y="868018"/>
            <a:ext cx="4554330" cy="5016758"/>
          </a:xfrm>
          <a:prstGeom prst="rect">
            <a:avLst/>
          </a:prstGeom>
          <a:noFill/>
        </p:spPr>
        <p:txBody>
          <a:bodyPr wrap="square" rtlCol="0">
            <a:spAutoFit/>
          </a:bodyPr>
          <a:lstStyle/>
          <a:p>
            <a:pPr algn="ctr"/>
            <a:r>
              <a:rPr lang="en-US" sz="4000" b="1" dirty="0">
                <a:ln>
                  <a:solidFill>
                    <a:schemeClr val="bg2">
                      <a:lumMod val="10000"/>
                    </a:schemeClr>
                  </a:solidFill>
                </a:ln>
                <a:solidFill>
                  <a:schemeClr val="bg1"/>
                </a:solidFill>
                <a:effectLst>
                  <a:outerShdw blurRad="50800" dist="38100" dir="2700000" algn="tl" rotWithShape="0">
                    <a:prstClr val="black">
                      <a:alpha val="40000"/>
                    </a:prstClr>
                  </a:outerShdw>
                </a:effectLst>
                <a:latin typeface="Book Antiqua" pitchFamily="18" charset="0"/>
              </a:rPr>
              <a:t>Jesus Christ our Savior will rescue us, each one of us, in sin, transgression, sickness, loneliness, all that and more</a:t>
            </a:r>
          </a:p>
        </p:txBody>
      </p:sp>
      <p:sp>
        <p:nvSpPr>
          <p:cNvPr id="8" name="Rectangle 7"/>
          <p:cNvSpPr/>
          <p:nvPr/>
        </p:nvSpPr>
        <p:spPr>
          <a:xfrm>
            <a:off x="99883" y="6542529"/>
            <a:ext cx="675185" cy="261610"/>
          </a:xfrm>
          <a:prstGeom prst="rect">
            <a:avLst/>
          </a:prstGeom>
        </p:spPr>
        <p:txBody>
          <a:bodyPr wrap="none">
            <a:spAutoFit/>
          </a:bodyPr>
          <a:lstStyle/>
          <a:p>
            <a:r>
              <a:rPr lang="en-US" sz="1100" dirty="0" err="1">
                <a:solidFill>
                  <a:schemeClr val="bg1"/>
                </a:solidFill>
              </a:rPr>
              <a:t>wraithdt</a:t>
            </a:r>
            <a:endParaRPr lang="en-US" sz="1100" dirty="0">
              <a:solidFill>
                <a:schemeClr val="bg1"/>
              </a:solidFill>
            </a:endParaRPr>
          </a:p>
        </p:txBody>
      </p:sp>
      <p:sp>
        <p:nvSpPr>
          <p:cNvPr id="9" name="TextBox 8"/>
          <p:cNvSpPr txBox="1"/>
          <p:nvPr/>
        </p:nvSpPr>
        <p:spPr>
          <a:xfrm>
            <a:off x="11333018" y="6488668"/>
            <a:ext cx="858982" cy="369332"/>
          </a:xfrm>
          <a:prstGeom prst="rect">
            <a:avLst/>
          </a:prstGeom>
          <a:noFill/>
        </p:spPr>
        <p:txBody>
          <a:bodyPr wrap="square" rtlCol="0">
            <a:spAutoFit/>
          </a:bodyPr>
          <a:lstStyle/>
          <a:p>
            <a:pPr algn="r"/>
            <a:r>
              <a:rPr lang="en-US" dirty="0">
                <a:solidFill>
                  <a:schemeClr val="bg1"/>
                </a:solidFill>
              </a:rPr>
              <a:t>(6)</a:t>
            </a:r>
          </a:p>
        </p:txBody>
      </p:sp>
      <p:sp>
        <p:nvSpPr>
          <p:cNvPr id="10" name="Rectangle 9"/>
          <p:cNvSpPr/>
          <p:nvPr/>
        </p:nvSpPr>
        <p:spPr>
          <a:xfrm>
            <a:off x="2435172" y="5828508"/>
            <a:ext cx="4292970" cy="584775"/>
          </a:xfrm>
          <a:prstGeom prst="rect">
            <a:avLst/>
          </a:prstGeom>
        </p:spPr>
        <p:txBody>
          <a:bodyPr wrap="none">
            <a:spAutoFit/>
          </a:bodyPr>
          <a:lstStyle/>
          <a:p>
            <a:pPr fontAlgn="base"/>
            <a:r>
              <a:rPr lang="en-US" sz="3200" dirty="0">
                <a:solidFill>
                  <a:srgbClr val="FFFF00"/>
                </a:solidFill>
              </a:rPr>
              <a:t>Go, and do thou likewise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rown.jpg"/>
          <p:cNvPicPr>
            <a:picLocks noChangeAspect="1"/>
          </p:cNvPicPr>
          <p:nvPr/>
        </p:nvPicPr>
        <p:blipFill>
          <a:blip r:embed="rId2" cstate="print"/>
          <a:stretch>
            <a:fillRect/>
          </a:stretch>
        </p:blipFill>
        <p:spPr>
          <a:xfrm>
            <a:off x="0" y="0"/>
            <a:ext cx="12192000" cy="6858000"/>
          </a:xfrm>
          <a:prstGeom prst="rect">
            <a:avLst/>
          </a:prstGeom>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17</a:t>
            </a:r>
          </a:p>
          <a:p>
            <a:pPr marL="342900" indent="-342900">
              <a:buFontTx/>
              <a:buAutoNum type="arabicPeriod"/>
            </a:pPr>
            <a:r>
              <a:rPr lang="en-US" dirty="0">
                <a:solidFill>
                  <a:schemeClr val="bg1"/>
                </a:solidFill>
              </a:rPr>
              <a:t>Elder Bruce R. McConkie </a:t>
            </a:r>
            <a:r>
              <a:rPr lang="en-US" i="1" dirty="0">
                <a:solidFill>
                  <a:schemeClr val="bg1"/>
                </a:solidFill>
              </a:rPr>
              <a:t>Fledgling Finches and Family Life </a:t>
            </a:r>
            <a:r>
              <a:rPr lang="en-US" dirty="0">
                <a:solidFill>
                  <a:schemeClr val="bg1"/>
                </a:solidFill>
              </a:rPr>
              <a:t>[Brigham Young University devotional, Aug. 18, 2009], 4;speeches.byu.edu).</a:t>
            </a:r>
          </a:p>
          <a:p>
            <a:pPr marL="342900" indent="-342900">
              <a:buFontTx/>
              <a:buAutoNum type="arabicPeriod"/>
            </a:pPr>
            <a:r>
              <a:rPr lang="en-US" dirty="0">
                <a:solidFill>
                  <a:schemeClr val="bg1"/>
                </a:solidFill>
              </a:rPr>
              <a:t>President Thomas S. Monson (“As We Meet Together Again,”</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5–6).</a:t>
            </a:r>
          </a:p>
          <a:p>
            <a:pPr marL="342900" indent="-342900">
              <a:buFontTx/>
              <a:buAutoNum type="arabicPeriod"/>
            </a:pPr>
            <a:r>
              <a:rPr lang="en-US" dirty="0">
                <a:solidFill>
                  <a:schemeClr val="bg1"/>
                </a:solidFill>
              </a:rPr>
              <a:t>Mormon news room facts and statistics</a:t>
            </a:r>
          </a:p>
          <a:p>
            <a:pPr marL="342900" indent="-342900">
              <a:buFontTx/>
              <a:buAutoNum type="arabicPeriod"/>
            </a:pPr>
            <a:r>
              <a:rPr lang="en-US" dirty="0">
                <a:solidFill>
                  <a:schemeClr val="bg1"/>
                </a:solidFill>
              </a:rPr>
              <a:t>Various slides by Becky Davies and Lesley Meacham of Poway Institute in California</a:t>
            </a:r>
          </a:p>
          <a:p>
            <a:pPr marL="342900" indent="-342900">
              <a:buFontTx/>
              <a:buAutoNum type="arabicPeriod"/>
            </a:pPr>
            <a:r>
              <a:rPr lang="en-US" dirty="0">
                <a:solidFill>
                  <a:schemeClr val="bg1"/>
                </a:solidFill>
              </a:rPr>
              <a:t>Various slides by Author of Website</a:t>
            </a:r>
          </a:p>
          <a:p>
            <a:pPr marL="342900" indent="-342900">
              <a:buFontTx/>
              <a:buAutoNum type="arabicPeriod"/>
            </a:pPr>
            <a:r>
              <a:rPr lang="en-US" b="0" i="0" dirty="0">
                <a:solidFill>
                  <a:schemeClr val="bg1"/>
                </a:solidFill>
                <a:effectLst/>
                <a:latin typeface="Calibri" panose="020F0502020204030204" pitchFamily="34" charset="0"/>
              </a:rPr>
              <a:t>Gerrit W. Gong, “</a:t>
            </a:r>
            <a:r>
              <a:rPr lang="en-US" b="0" i="0" u="none" strike="noStrike" dirty="0">
                <a:solidFill>
                  <a:schemeClr val="bg1"/>
                </a:solidFill>
                <a:effectLst/>
                <a:latin typeface="Calibri" panose="020F0502020204030204" pitchFamily="34" charset="0"/>
              </a:rPr>
              <a:t>Room in the Inn</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2021, 24–25</a:t>
            </a:r>
          </a:p>
          <a:p>
            <a:pPr marL="342900" indent="-342900">
              <a:buFontTx/>
              <a:buAutoNum type="arabicPeriod"/>
            </a:pPr>
            <a:r>
              <a:rPr lang="en-US" b="0" i="0" dirty="0">
                <a:solidFill>
                  <a:schemeClr val="bg1"/>
                </a:solidFill>
                <a:effectLst/>
              </a:rPr>
              <a:t>M. Russell Ballard, “</a:t>
            </a:r>
            <a:r>
              <a:rPr lang="en-US" b="0" i="0" u="none" strike="noStrike" dirty="0">
                <a:solidFill>
                  <a:schemeClr val="bg1"/>
                </a:solidFill>
                <a:effectLst/>
              </a:rPr>
              <a:t>Like a Flame Unquenchable</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May 1999, 86</a:t>
            </a:r>
          </a:p>
          <a:p>
            <a:pPr marL="342900" indent="-342900">
              <a:buFontTx/>
              <a:buAutoNum type="arabicPeriod"/>
            </a:pPr>
            <a:r>
              <a:rPr lang="en-US" b="0" i="0" dirty="0">
                <a:solidFill>
                  <a:schemeClr val="bg1"/>
                </a:solidFill>
                <a:effectLst/>
              </a:rPr>
              <a:t>Thomas S. Monson, “</a:t>
            </a:r>
            <a:r>
              <a:rPr lang="en-US" b="0" i="0" u="none" strike="noStrike" dirty="0">
                <a:solidFill>
                  <a:schemeClr val="bg1"/>
                </a:solidFill>
                <a:effectLst/>
              </a:rPr>
              <a:t>Finding Joy in the Journey</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2008, 86</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DB1BC959-6706-4A07-8549-C123846BCDEF}"/>
              </a:ext>
            </a:extLst>
          </p:cNvPr>
          <p:cNvSpPr>
            <a:spLocks noGrp="1"/>
          </p:cNvSpPr>
          <p:nvPr/>
        </p:nvSpPr>
        <p:spPr>
          <a:xfrm>
            <a:off x="121420" y="64689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332652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97232" y="149085"/>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Parable of the Good Samaritan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10:25-37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Jesus Visit</a:t>
                      </a:r>
                      <a:r>
                        <a:rPr lang="en-US" sz="1200" baseline="0" dirty="0"/>
                        <a:t> Mary and Martha</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10:38-42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Return of the Seventy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11:25-27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10:17-24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p:cNvSpPr/>
          <p:nvPr/>
        </p:nvSpPr>
        <p:spPr>
          <a:xfrm>
            <a:off x="0" y="1516828"/>
            <a:ext cx="6096000" cy="1569660"/>
          </a:xfrm>
          <a:prstGeom prst="rect">
            <a:avLst/>
          </a:prstGeom>
          <a:ln>
            <a:solidFill>
              <a:schemeClr val="tx1"/>
            </a:solidFill>
          </a:ln>
        </p:spPr>
        <p:txBody>
          <a:bodyPr>
            <a:spAutoFit/>
          </a:bodyPr>
          <a:lstStyle/>
          <a:p>
            <a:r>
              <a:rPr lang="en-US" sz="1200" b="1" dirty="0"/>
              <a:t>Seventies  Luke 10:1-2:</a:t>
            </a:r>
          </a:p>
          <a:p>
            <a:r>
              <a:rPr lang="en-US" sz="1200" dirty="0"/>
              <a:t>This same office exists in the restored Church today. (If possible, show the pages titled “General Authorities and General Officers of The Church of Jesus Christ of Latter-day Saints” in the most recent conference issue of the </a:t>
            </a:r>
            <a:r>
              <a:rPr lang="en-US" sz="1200" i="1" dirty="0"/>
              <a:t>Ensign</a:t>
            </a:r>
            <a:r>
              <a:rPr lang="en-US" sz="1200" dirty="0"/>
              <a:t> or </a:t>
            </a:r>
            <a:r>
              <a:rPr lang="en-US" sz="1200" i="1" dirty="0"/>
              <a:t>Liahona.</a:t>
            </a:r>
            <a:r>
              <a:rPr lang="en-US" sz="1200" dirty="0"/>
              <a:t>) There are now multiple quorums of the Seventy, though only members of the first two quorums are called as General Authorities. Each quorum may have up to 70 members. Their work to preach the gospel and help administer the Church is directed by the Quorum of the Twelve Apostles and the Presidency of the Seventy. Guide to the scriptures</a:t>
            </a:r>
          </a:p>
        </p:txBody>
      </p:sp>
      <p:sp>
        <p:nvSpPr>
          <p:cNvPr id="4" name="Rectangle 3"/>
          <p:cNvSpPr/>
          <p:nvPr/>
        </p:nvSpPr>
        <p:spPr>
          <a:xfrm>
            <a:off x="0" y="3108555"/>
            <a:ext cx="6096000" cy="1754326"/>
          </a:xfrm>
          <a:prstGeom prst="rect">
            <a:avLst/>
          </a:prstGeom>
          <a:ln>
            <a:solidFill>
              <a:schemeClr val="tx1"/>
            </a:solidFill>
          </a:ln>
        </p:spPr>
        <p:txBody>
          <a:bodyPr>
            <a:spAutoFit/>
          </a:bodyPr>
          <a:lstStyle/>
          <a:p>
            <a:pPr fontAlgn="base"/>
            <a:r>
              <a:rPr lang="en-US" sz="1200" b="1" dirty="0"/>
              <a:t>The Harvest is Great Luke 10:2:</a:t>
            </a:r>
          </a:p>
          <a:p>
            <a:pPr fontAlgn="base"/>
            <a:r>
              <a:rPr lang="en-US" sz="1200" dirty="0"/>
              <a:t>I repeat what prophets have long taught—that every worthy, able young man should prepare to serve a mission. Missionary service is a priesthood duty—an obligation the Lord expects of us who have been given so very much. Young men, I admonish you to prepare for service as a missionary. …</a:t>
            </a:r>
          </a:p>
          <a:p>
            <a:pPr fontAlgn="base"/>
            <a:r>
              <a:rPr lang="en-US" sz="1200" dirty="0"/>
              <a:t>“A word to you young sisters: while you do not have the same priesthood responsibility as do the young men to serve as full-time missionaries, you also make a valuable contribution as missionaries, and we welcome your service” President Thomas S. Monson (“As We Meet Together Again,”</a:t>
            </a:r>
            <a:r>
              <a:rPr lang="en-US" sz="1200" i="1" dirty="0"/>
              <a:t> Ensign</a:t>
            </a:r>
            <a:r>
              <a:rPr lang="en-US" sz="1200" dirty="0"/>
              <a:t> or </a:t>
            </a:r>
            <a:r>
              <a:rPr lang="en-US" sz="1200" i="1" dirty="0"/>
              <a:t>Liahona,</a:t>
            </a:r>
            <a:r>
              <a:rPr lang="en-US" sz="1200" dirty="0"/>
              <a:t> Nov. 2010, 5–6).</a:t>
            </a:r>
          </a:p>
        </p:txBody>
      </p:sp>
      <p:sp>
        <p:nvSpPr>
          <p:cNvPr id="5" name="Rectangle 4"/>
          <p:cNvSpPr/>
          <p:nvPr/>
        </p:nvSpPr>
        <p:spPr>
          <a:xfrm>
            <a:off x="0" y="4877720"/>
            <a:ext cx="6096000" cy="1938992"/>
          </a:xfrm>
          <a:prstGeom prst="rect">
            <a:avLst/>
          </a:prstGeom>
          <a:ln>
            <a:solidFill>
              <a:schemeClr val="tx1"/>
            </a:solidFill>
          </a:ln>
        </p:spPr>
        <p:txBody>
          <a:bodyPr>
            <a:spAutoFit/>
          </a:bodyPr>
          <a:lstStyle/>
          <a:p>
            <a:pPr fontAlgn="base"/>
            <a:r>
              <a:rPr lang="en-US" sz="1200" b="1" dirty="0"/>
              <a:t>Go, and do thou likewise   Luke 10:37:</a:t>
            </a:r>
          </a:p>
          <a:p>
            <a:pPr fontAlgn="base"/>
            <a:r>
              <a:rPr lang="en-US" sz="1200" dirty="0"/>
              <a:t>“Each of us, in the journey through mortality, will travel his own Jericho Road. What will be your experience? What will be mine? Will I fail to notice him who has fallen among thieves and requires my help? Will you? Will I be one who sees the injured and hears his plea, yet crosses to the other side? Will you? Or will I be one who sees, who hears, who pauses, and who helps? Will you?</a:t>
            </a:r>
          </a:p>
          <a:p>
            <a:pPr fontAlgn="base"/>
            <a:r>
              <a:rPr lang="en-US" sz="1200" dirty="0"/>
              <a:t>“Jesus provided our watchword: ‘Go, and do thou likewise.’ When we obey that declaration, there opens to our view a vista of joy seldom equaled and never surpassed. …</a:t>
            </a:r>
          </a:p>
          <a:p>
            <a:pPr fontAlgn="base"/>
            <a:r>
              <a:rPr lang="en-US" sz="1200" dirty="0"/>
              <a:t>“… When we walk in the steps of that good Samaritan, we walk the pathway that leads to perfection” President Thomas S. Monson (“Your Jericho Road,” </a:t>
            </a:r>
            <a:r>
              <a:rPr lang="en-US" sz="1200" i="1" dirty="0"/>
              <a:t>Ensign,</a:t>
            </a:r>
            <a:r>
              <a:rPr lang="en-US" sz="1200" dirty="0"/>
              <a:t> Feb. 1989, 2, 4).</a:t>
            </a:r>
          </a:p>
        </p:txBody>
      </p:sp>
      <p:sp>
        <p:nvSpPr>
          <p:cNvPr id="6" name="TextBox 5">
            <a:extLst>
              <a:ext uri="{FF2B5EF4-FFF2-40B4-BE49-F238E27FC236}">
                <a16:creationId xmlns:a16="http://schemas.microsoft.com/office/drawing/2014/main" id="{2A1B96EF-4094-54DD-DF8D-5E4B61017A7D}"/>
              </a:ext>
            </a:extLst>
          </p:cNvPr>
          <p:cNvSpPr txBox="1"/>
          <p:nvPr/>
        </p:nvSpPr>
        <p:spPr>
          <a:xfrm>
            <a:off x="6096000" y="1524957"/>
            <a:ext cx="6096000" cy="2246769"/>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Jews and Samaritans: </a:t>
            </a:r>
          </a:p>
          <a:p>
            <a:pPr algn="l" fontAlgn="base"/>
            <a:r>
              <a:rPr lang="en-US" sz="1400" b="0" i="0" dirty="0">
                <a:solidFill>
                  <a:srgbClr val="000000"/>
                </a:solidFill>
                <a:effectLst/>
              </a:rPr>
              <a:t>There was considerable antipathy between the Jews and the Samaritans at the time of Christ. Under normal circumstances, these two groups avoided association with each other. It would still be a good, instructive parable if the man who fell among thieves had been rescued by a brother Jew.</a:t>
            </a:r>
          </a:p>
          <a:p>
            <a:pPr algn="l" fontAlgn="base"/>
            <a:r>
              <a:rPr lang="en-US" sz="1400" b="0" i="0" dirty="0">
                <a:solidFill>
                  <a:srgbClr val="000000"/>
                </a:solidFill>
                <a:effectLst/>
              </a:rPr>
              <a:t>His deliberate use of Jews and Samaritans clearly teaches that we are all neighbors and that we should love, esteem, respect, and serve one another despite our deepest differences﻿—including religious, political, and cultural differences.</a:t>
            </a:r>
          </a:p>
          <a:p>
            <a:pPr algn="l" fontAlgn="base"/>
            <a:r>
              <a:rPr lang="en-US" sz="1400" b="0" i="0" dirty="0">
                <a:solidFill>
                  <a:srgbClr val="000000"/>
                </a:solidFill>
                <a:effectLst/>
              </a:rPr>
              <a:t>(M. Russell Ballard, “</a:t>
            </a:r>
            <a:r>
              <a:rPr lang="en-US" sz="1400" b="0" i="0" u="none" strike="noStrike" dirty="0">
                <a:solidFill>
                  <a:srgbClr val="000000"/>
                </a:solidFill>
                <a:effectLst/>
              </a:rPr>
              <a:t>Doctrine of Inclusion</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2001, 36)</a:t>
            </a:r>
          </a:p>
        </p:txBody>
      </p:sp>
    </p:spTree>
    <p:extLst>
      <p:ext uri="{BB962C8B-B14F-4D97-AF65-F5344CB8AC3E}">
        <p14:creationId xmlns:p14="http://schemas.microsoft.com/office/powerpoint/2010/main" val="4159756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ood Samaritan and AdamEve.jpg"/>
          <p:cNvPicPr>
            <a:picLocks noGrp="1" noChangeAspect="1"/>
          </p:cNvPicPr>
          <p:nvPr>
            <p:ph idx="1"/>
          </p:nvPr>
        </p:nvPicPr>
        <p:blipFill>
          <a:blip r:embed="rId2" cstate="print"/>
          <a:stretch>
            <a:fillRect/>
          </a:stretch>
        </p:blipFill>
        <p:spPr>
          <a:xfrm>
            <a:off x="8839200" y="0"/>
            <a:ext cx="2540000" cy="6885542"/>
          </a:xfrm>
        </p:spPr>
      </p:pic>
      <p:pic>
        <p:nvPicPr>
          <p:cNvPr id="5" name="Picture 4" descr="Diagram of Good Samaritan window.jpg"/>
          <p:cNvPicPr>
            <a:picLocks noChangeAspect="1"/>
          </p:cNvPicPr>
          <p:nvPr/>
        </p:nvPicPr>
        <p:blipFill>
          <a:blip r:embed="rId3" cstate="print"/>
          <a:stretch>
            <a:fillRect/>
          </a:stretch>
        </p:blipFill>
        <p:spPr>
          <a:xfrm>
            <a:off x="193040" y="0"/>
            <a:ext cx="8138160" cy="6858000"/>
          </a:xfrm>
          <a:prstGeom prst="rect">
            <a:avLst/>
          </a:prstGeom>
        </p:spPr>
      </p:pic>
      <p:sp>
        <p:nvSpPr>
          <p:cNvPr id="7" name="Oval 6"/>
          <p:cNvSpPr/>
          <p:nvPr/>
        </p:nvSpPr>
        <p:spPr>
          <a:xfrm>
            <a:off x="812800" y="2819400"/>
            <a:ext cx="2032000" cy="1447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ens Cathedral Good Samaritan.jpg"/>
          <p:cNvPicPr>
            <a:picLocks noGrp="1" noChangeAspect="1"/>
          </p:cNvPicPr>
          <p:nvPr>
            <p:ph idx="1"/>
          </p:nvPr>
        </p:nvPicPr>
        <p:blipFill>
          <a:blip r:embed="rId2" cstate="print"/>
          <a:stretch>
            <a:fillRect/>
          </a:stretch>
        </p:blipFill>
        <p:spPr>
          <a:xfrm>
            <a:off x="304801" y="-1"/>
            <a:ext cx="3986785" cy="6858001"/>
          </a:xfrm>
        </p:spPr>
      </p:pic>
      <p:sp>
        <p:nvSpPr>
          <p:cNvPr id="6" name="TextBox 5"/>
          <p:cNvSpPr txBox="1"/>
          <p:nvPr/>
        </p:nvSpPr>
        <p:spPr>
          <a:xfrm>
            <a:off x="4673600" y="685800"/>
            <a:ext cx="7010400" cy="4308872"/>
          </a:xfrm>
          <a:prstGeom prst="rect">
            <a:avLst/>
          </a:prstGeom>
          <a:noFill/>
        </p:spPr>
        <p:txBody>
          <a:bodyPr wrap="square" rtlCol="0">
            <a:spAutoFit/>
          </a:bodyPr>
          <a:lstStyle/>
          <a:p>
            <a:pPr algn="ctr"/>
            <a:r>
              <a:rPr lang="en-US" sz="3200" dirty="0"/>
              <a:t>Elements from this window in </a:t>
            </a:r>
            <a:r>
              <a:rPr lang="en-US" sz="3200" u="sng" dirty="0"/>
              <a:t>Sens</a:t>
            </a:r>
            <a:r>
              <a:rPr lang="en-US" sz="3200" dirty="0"/>
              <a:t> are organized by the themes they represent.  The parable of the good Samaritan uses the three central panes of the windows, while themes from the plan of salvation, including the Fall of Adam and Eve and the Crucifixion of the Savior surround the parable to complete the window.</a:t>
            </a:r>
          </a:p>
          <a:p>
            <a:pPr algn="ctr"/>
            <a:r>
              <a:rPr lang="en-US" sz="1800" i="1" dirty="0"/>
              <a:t>Ensign, </a:t>
            </a:r>
            <a:r>
              <a:rPr lang="en-US" sz="1800" dirty="0"/>
              <a:t>The Good Samaritan Forgotten Symbols, by John W. Welch, 47</a:t>
            </a:r>
            <a:r>
              <a:rPr lang="en-US" sz="1800" i="1" dirty="0"/>
              <a:t> </a:t>
            </a:r>
            <a:endParaRPr lang="en-US" sz="1600" i="1" dirty="0"/>
          </a:p>
        </p:txBody>
      </p:sp>
      <p:pic>
        <p:nvPicPr>
          <p:cNvPr id="8" name="Content Placeholder 6" descr="Sens Cathedral Good Samaritan.jpg"/>
          <p:cNvPicPr>
            <a:picLocks noChangeAspect="1"/>
          </p:cNvPicPr>
          <p:nvPr/>
        </p:nvPicPr>
        <p:blipFill>
          <a:blip r:embed="rId2" cstate="print"/>
          <a:stretch>
            <a:fillRect/>
          </a:stretch>
        </p:blipFill>
        <p:spPr bwMode="auto">
          <a:xfrm>
            <a:off x="508001" y="1"/>
            <a:ext cx="3986785" cy="6858001"/>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ments from window at Sens.jpg"/>
          <p:cNvPicPr>
            <a:picLocks noChangeAspect="1"/>
          </p:cNvPicPr>
          <p:nvPr/>
        </p:nvPicPr>
        <p:blipFill>
          <a:blip r:embed="rId3" cstate="print"/>
          <a:srcRect t="30941" b="1354"/>
          <a:stretch>
            <a:fillRect/>
          </a:stretch>
        </p:blipFill>
        <p:spPr>
          <a:xfrm>
            <a:off x="406401" y="152400"/>
            <a:ext cx="7260553" cy="6629400"/>
          </a:xfrm>
          <a:prstGeom prst="rect">
            <a:avLst/>
          </a:prstGeom>
        </p:spPr>
      </p:pic>
      <p:sp>
        <p:nvSpPr>
          <p:cNvPr id="3" name="TextBox 2"/>
          <p:cNvSpPr txBox="1"/>
          <p:nvPr/>
        </p:nvSpPr>
        <p:spPr>
          <a:xfrm>
            <a:off x="8229600" y="762000"/>
            <a:ext cx="3251200" cy="3077766"/>
          </a:xfrm>
          <a:prstGeom prst="rect">
            <a:avLst/>
          </a:prstGeom>
          <a:noFill/>
        </p:spPr>
        <p:txBody>
          <a:bodyPr wrap="square" rtlCol="0">
            <a:spAutoFit/>
          </a:bodyPr>
          <a:lstStyle/>
          <a:p>
            <a:pPr algn="ctr"/>
            <a:r>
              <a:rPr lang="en-US" sz="2800" dirty="0"/>
              <a:t>Here the themes of the parable of the Good Samaritan are digitally isolated on the right.</a:t>
            </a:r>
            <a:endParaRPr lang="en-US" dirty="0"/>
          </a:p>
          <a:p>
            <a:pPr algn="ctr"/>
            <a:endParaRPr lang="en-US" dirty="0"/>
          </a:p>
          <a:p>
            <a:pPr algn="ctr"/>
            <a:r>
              <a:rPr lang="en-US" i="1" dirty="0"/>
              <a:t>Ensign</a:t>
            </a:r>
            <a:r>
              <a:rPr lang="en-US" dirty="0"/>
              <a:t>, The Good Samaritan Forgotten Symbols, 47</a:t>
            </a:r>
            <a:endParaRPr lang="en-US" i="1" dirty="0"/>
          </a:p>
        </p:txBody>
      </p:sp>
      <p:cxnSp>
        <p:nvCxnSpPr>
          <p:cNvPr id="5" name="Straight Arrow Connector 4"/>
          <p:cNvCxnSpPr/>
          <p:nvPr/>
        </p:nvCxnSpPr>
        <p:spPr>
          <a:xfrm rot="16200000" flipH="1">
            <a:off x="4559300" y="368300"/>
            <a:ext cx="838200" cy="1016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80000" y="381000"/>
            <a:ext cx="2133600" cy="707886"/>
          </a:xfrm>
          <a:prstGeom prst="rect">
            <a:avLst/>
          </a:prstGeom>
          <a:noFill/>
        </p:spPr>
        <p:txBody>
          <a:bodyPr wrap="square" rtlCol="0">
            <a:spAutoFit/>
          </a:bodyPr>
          <a:lstStyle/>
          <a:p>
            <a:r>
              <a:rPr lang="en-US" sz="2000" dirty="0"/>
              <a:t>Fell among the thieves</a:t>
            </a:r>
          </a:p>
        </p:txBody>
      </p:sp>
      <p:cxnSp>
        <p:nvCxnSpPr>
          <p:cNvPr id="10" name="Straight Arrow Connector 9"/>
          <p:cNvCxnSpPr/>
          <p:nvPr/>
        </p:nvCxnSpPr>
        <p:spPr>
          <a:xfrm>
            <a:off x="4470400" y="2438400"/>
            <a:ext cx="1117600" cy="762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83200" y="2438400"/>
            <a:ext cx="2235200" cy="707886"/>
          </a:xfrm>
          <a:prstGeom prst="rect">
            <a:avLst/>
          </a:prstGeom>
          <a:noFill/>
        </p:spPr>
        <p:txBody>
          <a:bodyPr wrap="square" rtlCol="0">
            <a:spAutoFit/>
          </a:bodyPr>
          <a:lstStyle/>
          <a:p>
            <a:r>
              <a:rPr lang="en-US" sz="2000" dirty="0"/>
              <a:t>Priest and Levite pass by</a:t>
            </a:r>
          </a:p>
        </p:txBody>
      </p:sp>
      <p:cxnSp>
        <p:nvCxnSpPr>
          <p:cNvPr id="14" name="Straight Arrow Connector 13"/>
          <p:cNvCxnSpPr/>
          <p:nvPr/>
        </p:nvCxnSpPr>
        <p:spPr>
          <a:xfrm>
            <a:off x="4165600" y="4267200"/>
            <a:ext cx="1117600" cy="762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80000" y="4419600"/>
            <a:ext cx="2438400" cy="400110"/>
          </a:xfrm>
          <a:prstGeom prst="rect">
            <a:avLst/>
          </a:prstGeom>
          <a:noFill/>
        </p:spPr>
        <p:txBody>
          <a:bodyPr wrap="square" rtlCol="0">
            <a:spAutoFit/>
          </a:bodyPr>
          <a:lstStyle/>
          <a:p>
            <a:r>
              <a:rPr lang="en-US" sz="2000" dirty="0"/>
              <a:t>Taken to the inn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maritan stays with injured person at inn.jpg"/>
          <p:cNvPicPr>
            <a:picLocks noGrp="1" noChangeAspect="1"/>
          </p:cNvPicPr>
          <p:nvPr>
            <p:ph idx="1"/>
          </p:nvPr>
        </p:nvPicPr>
        <p:blipFill>
          <a:blip r:embed="rId2" cstate="print"/>
          <a:stretch>
            <a:fillRect/>
          </a:stretch>
        </p:blipFill>
        <p:spPr>
          <a:xfrm>
            <a:off x="1524000" y="254872"/>
            <a:ext cx="8534400" cy="6450728"/>
          </a:xfrm>
          <a:prstGeom prst="diamond">
            <a:avLst/>
          </a:prstGeom>
        </p:spPr>
      </p:pic>
      <p:sp>
        <p:nvSpPr>
          <p:cNvPr id="6" name="TextBox 5"/>
          <p:cNvSpPr txBox="1"/>
          <p:nvPr/>
        </p:nvSpPr>
        <p:spPr>
          <a:xfrm>
            <a:off x="304800" y="457201"/>
            <a:ext cx="2743200" cy="369332"/>
          </a:xfrm>
          <a:prstGeom prst="rect">
            <a:avLst/>
          </a:prstGeom>
          <a:noFill/>
        </p:spPr>
        <p:txBody>
          <a:bodyPr wrap="square" rtlCol="0">
            <a:spAutoFit/>
          </a:bodyPr>
          <a:lstStyle/>
          <a:p>
            <a:pPr algn="ctr"/>
            <a:r>
              <a:rPr lang="en-US" dirty="0"/>
              <a:t>Window at Sens Cathedral</a:t>
            </a:r>
          </a:p>
        </p:txBody>
      </p:sp>
      <p:sp>
        <p:nvSpPr>
          <p:cNvPr id="7" name="TextBox 6"/>
          <p:cNvSpPr txBox="1"/>
          <p:nvPr/>
        </p:nvSpPr>
        <p:spPr>
          <a:xfrm>
            <a:off x="7823200" y="5953780"/>
            <a:ext cx="4267200" cy="523220"/>
          </a:xfrm>
          <a:prstGeom prst="rect">
            <a:avLst/>
          </a:prstGeom>
          <a:noFill/>
        </p:spPr>
        <p:txBody>
          <a:bodyPr wrap="square" rtlCol="0">
            <a:spAutoFit/>
          </a:bodyPr>
          <a:lstStyle/>
          <a:p>
            <a:pPr algn="ctr"/>
            <a:r>
              <a:rPr lang="en-US" sz="2800" dirty="0"/>
              <a:t>Luke 10:35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
          <a:ext cx="12192000" cy="68580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712520">
                <a:tc>
                  <a:txBody>
                    <a:bodyPr/>
                    <a:lstStyle/>
                    <a:p>
                      <a:pPr algn="ctr"/>
                      <a:r>
                        <a:rPr lang="en-US" sz="2400" dirty="0"/>
                        <a:t>Parable</a:t>
                      </a:r>
                    </a:p>
                  </a:txBody>
                  <a:tcPr marL="121920" marR="121920"/>
                </a:tc>
                <a:tc>
                  <a:txBody>
                    <a:bodyPr/>
                    <a:lstStyle/>
                    <a:p>
                      <a:pPr algn="ctr"/>
                      <a:r>
                        <a:rPr lang="en-US" sz="2400" dirty="0"/>
                        <a:t>Symbolically</a:t>
                      </a:r>
                    </a:p>
                  </a:txBody>
                  <a:tcPr marL="121920" marR="121920"/>
                </a:tc>
                <a:tc>
                  <a:txBody>
                    <a:bodyPr/>
                    <a:lstStyle/>
                    <a:p>
                      <a:pPr algn="ctr"/>
                      <a:r>
                        <a:rPr lang="en-US" sz="2400" dirty="0"/>
                        <a:t>Me</a:t>
                      </a:r>
                    </a:p>
                  </a:txBody>
                  <a:tcPr marL="121920" marR="121920"/>
                </a:tc>
                <a:extLst>
                  <a:ext uri="{0D108BD9-81ED-4DB2-BD59-A6C34878D82A}">
                    <a16:rowId xmlns:a16="http://schemas.microsoft.com/office/drawing/2014/main" val="10000"/>
                  </a:ext>
                </a:extLst>
              </a:tr>
              <a:tr h="623454">
                <a:tc>
                  <a:txBody>
                    <a:bodyPr/>
                    <a:lstStyle/>
                    <a:p>
                      <a:r>
                        <a:rPr lang="en-US" dirty="0"/>
                        <a:t>Certain Man</a:t>
                      </a:r>
                    </a:p>
                  </a:txBody>
                  <a:tcPr marL="121920" marR="121920"/>
                </a:tc>
                <a:tc>
                  <a:txBody>
                    <a:bodyPr/>
                    <a:lstStyle/>
                    <a:p>
                      <a:r>
                        <a:rPr lang="en-US" dirty="0"/>
                        <a:t>All mankind</a:t>
                      </a:r>
                    </a:p>
                  </a:txBody>
                  <a:tcPr marL="121920" marR="121920"/>
                </a:tc>
                <a:tc>
                  <a:txBody>
                    <a:bodyPr/>
                    <a:lstStyle/>
                    <a:p>
                      <a:r>
                        <a:rPr lang="en-US" dirty="0"/>
                        <a:t>Me</a:t>
                      </a:r>
                    </a:p>
                  </a:txBody>
                  <a:tcPr marL="121920" marR="121920"/>
                </a:tc>
                <a:extLst>
                  <a:ext uri="{0D108BD9-81ED-4DB2-BD59-A6C34878D82A}">
                    <a16:rowId xmlns:a16="http://schemas.microsoft.com/office/drawing/2014/main" val="10001"/>
                  </a:ext>
                </a:extLst>
              </a:tr>
              <a:tr h="1389413">
                <a:tc>
                  <a:txBody>
                    <a:bodyPr/>
                    <a:lstStyle/>
                    <a:p>
                      <a:r>
                        <a:rPr lang="en-US" dirty="0"/>
                        <a:t>Jerusalem (2700</a:t>
                      </a:r>
                      <a:r>
                        <a:rPr lang="en-US" baseline="0" dirty="0"/>
                        <a:t> </a:t>
                      </a:r>
                      <a:r>
                        <a:rPr lang="en-US" dirty="0"/>
                        <a:t>ft above sea</a:t>
                      </a:r>
                      <a:r>
                        <a:rPr lang="en-US" baseline="0" dirty="0"/>
                        <a:t> level)   “Went down” to Jericho (80 ft below sea level)</a:t>
                      </a:r>
                      <a:endParaRPr lang="en-US" dirty="0"/>
                    </a:p>
                  </a:txBody>
                  <a:tcPr marL="121920" marR="121920"/>
                </a:tc>
                <a:tc>
                  <a:txBody>
                    <a:bodyPr/>
                    <a:lstStyle/>
                    <a:p>
                      <a:r>
                        <a:rPr lang="en-US" dirty="0"/>
                        <a:t>Left the premortal existence</a:t>
                      </a:r>
                    </a:p>
                    <a:p>
                      <a:r>
                        <a:rPr lang="en-US" dirty="0"/>
                        <a:t>From the presence of God</a:t>
                      </a:r>
                    </a:p>
                    <a:p>
                      <a:r>
                        <a:rPr lang="en-US" dirty="0"/>
                        <a:t>To the world</a:t>
                      </a:r>
                    </a:p>
                  </a:txBody>
                  <a:tcPr marL="121920" marR="121920"/>
                </a:tc>
                <a:tc>
                  <a:txBody>
                    <a:bodyPr/>
                    <a:lstStyle/>
                    <a:p>
                      <a:r>
                        <a:rPr lang="en-US" dirty="0"/>
                        <a:t>Spiritual death</a:t>
                      </a:r>
                    </a:p>
                  </a:txBody>
                  <a:tcPr marL="121920" marR="121920"/>
                </a:tc>
                <a:extLst>
                  <a:ext uri="{0D108BD9-81ED-4DB2-BD59-A6C34878D82A}">
                    <a16:rowId xmlns:a16="http://schemas.microsoft.com/office/drawing/2014/main" val="10002"/>
                  </a:ext>
                </a:extLst>
              </a:tr>
              <a:tr h="926276">
                <a:tc>
                  <a:txBody>
                    <a:bodyPr/>
                    <a:lstStyle/>
                    <a:p>
                      <a:r>
                        <a:rPr lang="en-US" dirty="0"/>
                        <a:t>Fell among thieves</a:t>
                      </a:r>
                    </a:p>
                  </a:txBody>
                  <a:tcPr marL="121920" marR="121920"/>
                </a:tc>
                <a:tc>
                  <a:txBody>
                    <a:bodyPr/>
                    <a:lstStyle/>
                    <a:p>
                      <a:r>
                        <a:rPr lang="en-US" dirty="0"/>
                        <a:t>A fallen state to Satan (false teachings)</a:t>
                      </a:r>
                    </a:p>
                  </a:txBody>
                  <a:tcPr marL="121920" marR="121920"/>
                </a:tc>
                <a:tc>
                  <a:txBody>
                    <a:bodyPr/>
                    <a:lstStyle/>
                    <a:p>
                      <a:r>
                        <a:rPr lang="en-US" dirty="0"/>
                        <a:t>The world and its ways</a:t>
                      </a:r>
                    </a:p>
                  </a:txBody>
                  <a:tcPr marL="121920" marR="121920"/>
                </a:tc>
                <a:extLst>
                  <a:ext uri="{0D108BD9-81ED-4DB2-BD59-A6C34878D82A}">
                    <a16:rowId xmlns:a16="http://schemas.microsoft.com/office/drawing/2014/main" val="10003"/>
                  </a:ext>
                </a:extLst>
              </a:tr>
              <a:tr h="890649">
                <a:tc>
                  <a:txBody>
                    <a:bodyPr/>
                    <a:lstStyle/>
                    <a:p>
                      <a:r>
                        <a:rPr lang="en-US" dirty="0"/>
                        <a:t>Stripped of raiment</a:t>
                      </a:r>
                    </a:p>
                  </a:txBody>
                  <a:tcPr marL="121920" marR="121920"/>
                </a:tc>
                <a:tc>
                  <a:txBody>
                    <a:bodyPr/>
                    <a:lstStyle/>
                    <a:p>
                      <a:r>
                        <a:rPr lang="en-US" dirty="0"/>
                        <a:t>The experiences of mortality</a:t>
                      </a:r>
                    </a:p>
                  </a:txBody>
                  <a:tcPr marL="121920" marR="121920"/>
                </a:tc>
                <a:tc>
                  <a:txBody>
                    <a:bodyPr/>
                    <a:lstStyle/>
                    <a:p>
                      <a:r>
                        <a:rPr lang="en-US" dirty="0"/>
                        <a:t>Sin (Human)---natural man</a:t>
                      </a:r>
                    </a:p>
                  </a:txBody>
                  <a:tcPr marL="121920" marR="121920"/>
                </a:tc>
                <a:extLst>
                  <a:ext uri="{0D108BD9-81ED-4DB2-BD59-A6C34878D82A}">
                    <a16:rowId xmlns:a16="http://schemas.microsoft.com/office/drawing/2014/main" val="10004"/>
                  </a:ext>
                </a:extLst>
              </a:tr>
              <a:tr h="1157844">
                <a:tc>
                  <a:txBody>
                    <a:bodyPr/>
                    <a:lstStyle/>
                    <a:p>
                      <a:r>
                        <a:rPr lang="en-US" dirty="0"/>
                        <a:t>Wounded</a:t>
                      </a:r>
                    </a:p>
                  </a:txBody>
                  <a:tcPr marL="121920" marR="121920"/>
                </a:tc>
                <a:tc>
                  <a:txBody>
                    <a:bodyPr/>
                    <a:lstStyle/>
                    <a:p>
                      <a:r>
                        <a:rPr lang="en-US" dirty="0"/>
                        <a:t>Subject to first death</a:t>
                      </a:r>
                    </a:p>
                    <a:p>
                      <a:r>
                        <a:rPr lang="en-US" dirty="0"/>
                        <a:t>2</a:t>
                      </a:r>
                      <a:r>
                        <a:rPr lang="en-US" baseline="30000" dirty="0"/>
                        <a:t>nd</a:t>
                      </a:r>
                      <a:r>
                        <a:rPr lang="en-US" dirty="0"/>
                        <a:t> death-a permanent separation from God</a:t>
                      </a:r>
                    </a:p>
                  </a:txBody>
                  <a:tcPr marL="121920" marR="121920"/>
                </a:tc>
                <a:tc>
                  <a:txBody>
                    <a:bodyPr/>
                    <a:lstStyle/>
                    <a:p>
                      <a:r>
                        <a:rPr lang="en-US" dirty="0"/>
                        <a:t>Sin and Vices</a:t>
                      </a:r>
                    </a:p>
                  </a:txBody>
                  <a:tcPr marL="121920" marR="121920"/>
                </a:tc>
                <a:extLst>
                  <a:ext uri="{0D108BD9-81ED-4DB2-BD59-A6C34878D82A}">
                    <a16:rowId xmlns:a16="http://schemas.microsoft.com/office/drawing/2014/main" val="10005"/>
                  </a:ext>
                </a:extLst>
              </a:tr>
              <a:tr h="1157844">
                <a:tc>
                  <a:txBody>
                    <a:bodyPr/>
                    <a:lstStyle/>
                    <a:p>
                      <a:r>
                        <a:rPr lang="en-US" dirty="0"/>
                        <a:t>Levite</a:t>
                      </a:r>
                      <a:r>
                        <a:rPr lang="en-US" baseline="0" dirty="0"/>
                        <a:t> Priest—left him</a:t>
                      </a:r>
                      <a:endParaRPr lang="en-US" dirty="0"/>
                    </a:p>
                  </a:txBody>
                  <a:tcPr marL="121920" marR="121920"/>
                </a:tc>
                <a:tc>
                  <a:txBody>
                    <a:bodyPr/>
                    <a:lstStyle/>
                    <a:p>
                      <a:r>
                        <a:rPr lang="en-US" dirty="0"/>
                        <a:t>Those with partial authority can’t save.</a:t>
                      </a:r>
                    </a:p>
                  </a:txBody>
                  <a:tcPr marL="121920" marR="121920"/>
                </a:tc>
                <a:tc>
                  <a:txBody>
                    <a:bodyPr/>
                    <a:lstStyle/>
                    <a:p>
                      <a:r>
                        <a:rPr lang="en-US" dirty="0"/>
                        <a:t>Priesthood</a:t>
                      </a:r>
                    </a:p>
                  </a:txBody>
                  <a:tcPr marL="121920" marR="121920"/>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
            <a:ext cx="11887200" cy="646331"/>
          </a:xfrm>
          <a:prstGeom prst="rect">
            <a:avLst/>
          </a:prstGeom>
          <a:noFill/>
        </p:spPr>
        <p:txBody>
          <a:bodyPr wrap="square" rtlCol="0">
            <a:spAutoFit/>
          </a:bodyPr>
          <a:lstStyle/>
          <a:p>
            <a:pPr algn="ctr"/>
            <a:r>
              <a:rPr lang="en-US" sz="3600" b="1" dirty="0">
                <a:solidFill>
                  <a:schemeClr val="accent2">
                    <a:lumMod val="50000"/>
                  </a:schemeClr>
                </a:solidFill>
              </a:rPr>
              <a:t>Trait</a:t>
            </a:r>
          </a:p>
        </p:txBody>
      </p:sp>
      <p:sp>
        <p:nvSpPr>
          <p:cNvPr id="5" name="TextBox 4"/>
          <p:cNvSpPr txBox="1"/>
          <p:nvPr/>
        </p:nvSpPr>
        <p:spPr>
          <a:xfrm>
            <a:off x="233464" y="838201"/>
            <a:ext cx="5080000" cy="646331"/>
          </a:xfrm>
          <a:prstGeom prst="rect">
            <a:avLst/>
          </a:prstGeom>
          <a:noFill/>
        </p:spPr>
        <p:txBody>
          <a:bodyPr wrap="square" rtlCol="0">
            <a:spAutoFit/>
          </a:bodyPr>
          <a:lstStyle/>
          <a:p>
            <a:r>
              <a:rPr lang="en-US" sz="3600" dirty="0">
                <a:solidFill>
                  <a:schemeClr val="accent2">
                    <a:lumMod val="50000"/>
                  </a:schemeClr>
                </a:solidFill>
              </a:rPr>
              <a:t>Teachable</a:t>
            </a:r>
          </a:p>
        </p:txBody>
      </p:sp>
      <p:sp>
        <p:nvSpPr>
          <p:cNvPr id="6" name="TextBox 5"/>
          <p:cNvSpPr txBox="1"/>
          <p:nvPr/>
        </p:nvSpPr>
        <p:spPr>
          <a:xfrm>
            <a:off x="5283200" y="4724400"/>
            <a:ext cx="6908800" cy="1200329"/>
          </a:xfrm>
          <a:prstGeom prst="rect">
            <a:avLst/>
          </a:prstGeom>
          <a:noFill/>
        </p:spPr>
        <p:txBody>
          <a:bodyPr wrap="square" rtlCol="0">
            <a:spAutoFit/>
          </a:bodyPr>
          <a:lstStyle/>
          <a:p>
            <a:pPr algn="ctr"/>
            <a:r>
              <a:rPr lang="en-US" sz="3600" dirty="0">
                <a:solidFill>
                  <a:schemeClr val="accent2">
                    <a:lumMod val="50000"/>
                  </a:schemeClr>
                </a:solidFill>
              </a:rPr>
              <a:t>Children do not have to see to believe</a:t>
            </a:r>
            <a:endParaRPr lang="en-US" sz="2800" dirty="0">
              <a:solidFill>
                <a:schemeClr val="accent2">
                  <a:lumMod val="50000"/>
                </a:schemeClr>
              </a:solidFill>
            </a:endParaRPr>
          </a:p>
        </p:txBody>
      </p:sp>
      <p:grpSp>
        <p:nvGrpSpPr>
          <p:cNvPr id="81" name="Group 80"/>
          <p:cNvGrpSpPr/>
          <p:nvPr/>
        </p:nvGrpSpPr>
        <p:grpSpPr>
          <a:xfrm>
            <a:off x="2526797" y="1026268"/>
            <a:ext cx="3163884" cy="4308476"/>
            <a:chOff x="2526797" y="1026268"/>
            <a:chExt cx="3163884" cy="4308476"/>
          </a:xfrm>
        </p:grpSpPr>
        <p:pic>
          <p:nvPicPr>
            <p:cNvPr id="31746" name="Picture 2" descr="https://2.bp.blogspot.com/-bK00vUDT_fE/VyjfmB4rYEI/AAAAAAAASys/-HPrXppiZ6MQ-v47BG-cC5IRo72mCbl2wCLcB/s1600/Pencil%2Bdrawings%2Bby%2BIrina%2BKrivoruchko3.jpg"/>
            <p:cNvPicPr>
              <a:picLocks noChangeAspect="1" noChangeArrowheads="1"/>
            </p:cNvPicPr>
            <p:nvPr/>
          </p:nvPicPr>
          <p:blipFill>
            <a:blip r:embed="rId2" cstate="print"/>
            <a:srcRect/>
            <a:stretch>
              <a:fillRect/>
            </a:stretch>
          </p:blipFill>
          <p:spPr bwMode="auto">
            <a:xfrm>
              <a:off x="2542189" y="1026268"/>
              <a:ext cx="3148492" cy="4076732"/>
            </a:xfrm>
            <a:prstGeom prst="rect">
              <a:avLst/>
            </a:prstGeom>
            <a:noFill/>
          </p:spPr>
        </p:pic>
        <p:sp>
          <p:nvSpPr>
            <p:cNvPr id="61" name="Rectangle 60"/>
            <p:cNvSpPr/>
            <p:nvPr/>
          </p:nvSpPr>
          <p:spPr>
            <a:xfrm>
              <a:off x="2526797" y="5073134"/>
              <a:ext cx="1194558" cy="261610"/>
            </a:xfrm>
            <a:prstGeom prst="rect">
              <a:avLst/>
            </a:prstGeom>
          </p:spPr>
          <p:txBody>
            <a:bodyPr wrap="none">
              <a:spAutoFit/>
            </a:bodyPr>
            <a:lstStyle/>
            <a:p>
              <a:r>
                <a:rPr lang="en-US" sz="1100" dirty="0"/>
                <a:t> Irina </a:t>
              </a:r>
              <a:r>
                <a:rPr lang="en-US" sz="1100" dirty="0" err="1"/>
                <a:t>Krivoruchko</a:t>
              </a:r>
              <a:endParaRPr lang="en-US" sz="1100" dirty="0"/>
            </a:p>
          </p:txBody>
        </p:sp>
      </p:grpSp>
      <p:grpSp>
        <p:nvGrpSpPr>
          <p:cNvPr id="82" name="Group 81"/>
          <p:cNvGrpSpPr/>
          <p:nvPr/>
        </p:nvGrpSpPr>
        <p:grpSpPr>
          <a:xfrm>
            <a:off x="7422316" y="379042"/>
            <a:ext cx="2636085" cy="3946504"/>
            <a:chOff x="2902326" y="1954922"/>
            <a:chExt cx="2078979" cy="3112456"/>
          </a:xfrm>
        </p:grpSpPr>
        <p:pic>
          <p:nvPicPr>
            <p:cNvPr id="83" name="Picture 2" descr="https://s-media-cache-ak0.pinimg.com/236x/5e/ce/27/5ece271b13b61266cce5ab73c7113114.jpg"/>
            <p:cNvPicPr>
              <a:picLocks noChangeAspect="1" noChangeArrowheads="1"/>
            </p:cNvPicPr>
            <p:nvPr/>
          </p:nvPicPr>
          <p:blipFill>
            <a:blip r:embed="rId3" cstate="print"/>
            <a:srcRect/>
            <a:stretch>
              <a:fillRect/>
            </a:stretch>
          </p:blipFill>
          <p:spPr bwMode="auto">
            <a:xfrm>
              <a:off x="2917581" y="1954922"/>
              <a:ext cx="2063724" cy="2894460"/>
            </a:xfrm>
            <a:prstGeom prst="rect">
              <a:avLst/>
            </a:prstGeom>
            <a:noFill/>
          </p:spPr>
        </p:pic>
        <p:sp>
          <p:nvSpPr>
            <p:cNvPr id="84" name="Rectangle 83"/>
            <p:cNvSpPr/>
            <p:nvPr/>
          </p:nvSpPr>
          <p:spPr>
            <a:xfrm>
              <a:off x="2902326" y="4790379"/>
              <a:ext cx="1078372" cy="276999"/>
            </a:xfrm>
            <a:prstGeom prst="rect">
              <a:avLst/>
            </a:prstGeom>
          </p:spPr>
          <p:txBody>
            <a:bodyPr wrap="none">
              <a:spAutoFit/>
            </a:bodyPr>
            <a:lstStyle/>
            <a:p>
              <a:r>
                <a:rPr lang="en-US" sz="1200" dirty="0"/>
                <a:t>Anna </a:t>
              </a:r>
              <a:r>
                <a:rPr lang="en-US" sz="1200" dirty="0" err="1"/>
                <a:t>Gilhespy</a:t>
              </a:r>
              <a:endParaRPr lang="en-US" sz="1200" dirty="0"/>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8247" y="-1"/>
          <a:ext cx="12063753" cy="6736830"/>
        </p:xfrm>
        <a:graphic>
          <a:graphicData uri="http://schemas.openxmlformats.org/drawingml/2006/table">
            <a:tbl>
              <a:tblPr firstRow="1" bandRow="1">
                <a:tableStyleId>{5940675A-B579-460E-94D1-54222C63F5DA}</a:tableStyleId>
              </a:tblPr>
              <a:tblGrid>
                <a:gridCol w="4021251">
                  <a:extLst>
                    <a:ext uri="{9D8B030D-6E8A-4147-A177-3AD203B41FA5}">
                      <a16:colId xmlns:a16="http://schemas.microsoft.com/office/drawing/2014/main" val="20000"/>
                    </a:ext>
                  </a:extLst>
                </a:gridCol>
                <a:gridCol w="4021251">
                  <a:extLst>
                    <a:ext uri="{9D8B030D-6E8A-4147-A177-3AD203B41FA5}">
                      <a16:colId xmlns:a16="http://schemas.microsoft.com/office/drawing/2014/main" val="20001"/>
                    </a:ext>
                  </a:extLst>
                </a:gridCol>
                <a:gridCol w="4021251">
                  <a:extLst>
                    <a:ext uri="{9D8B030D-6E8A-4147-A177-3AD203B41FA5}">
                      <a16:colId xmlns:a16="http://schemas.microsoft.com/office/drawing/2014/main" val="20002"/>
                    </a:ext>
                  </a:extLst>
                </a:gridCol>
              </a:tblGrid>
              <a:tr h="634054">
                <a:tc>
                  <a:txBody>
                    <a:bodyPr/>
                    <a:lstStyle/>
                    <a:p>
                      <a:pPr algn="ctr"/>
                      <a:r>
                        <a:rPr lang="en-US" sz="2400" dirty="0"/>
                        <a:t>Parable</a:t>
                      </a:r>
                    </a:p>
                  </a:txBody>
                  <a:tcPr marL="121920" marR="121920"/>
                </a:tc>
                <a:tc>
                  <a:txBody>
                    <a:bodyPr/>
                    <a:lstStyle/>
                    <a:p>
                      <a:pPr algn="ctr"/>
                      <a:r>
                        <a:rPr lang="en-US" sz="2400" dirty="0"/>
                        <a:t>Symbolically</a:t>
                      </a:r>
                    </a:p>
                  </a:txBody>
                  <a:tcPr marL="121920" marR="121920"/>
                </a:tc>
                <a:tc>
                  <a:txBody>
                    <a:bodyPr/>
                    <a:lstStyle/>
                    <a:p>
                      <a:pPr algn="ctr"/>
                      <a:r>
                        <a:rPr lang="en-US" sz="2400" dirty="0"/>
                        <a:t>Me</a:t>
                      </a:r>
                    </a:p>
                  </a:txBody>
                  <a:tcPr marL="121920" marR="121920"/>
                </a:tc>
                <a:extLst>
                  <a:ext uri="{0D108BD9-81ED-4DB2-BD59-A6C34878D82A}">
                    <a16:rowId xmlns:a16="http://schemas.microsoft.com/office/drawing/2014/main" val="10000"/>
                  </a:ext>
                </a:extLst>
              </a:tr>
              <a:tr h="951082">
                <a:tc>
                  <a:txBody>
                    <a:bodyPr/>
                    <a:lstStyle/>
                    <a:p>
                      <a:r>
                        <a:rPr lang="en-US" dirty="0"/>
                        <a:t>Half Dead</a:t>
                      </a:r>
                    </a:p>
                  </a:txBody>
                  <a:tcPr marL="121920" marR="121920"/>
                </a:tc>
                <a:tc>
                  <a:txBody>
                    <a:bodyPr/>
                    <a:lstStyle/>
                    <a:p>
                      <a:r>
                        <a:rPr lang="en-US" dirty="0"/>
                        <a:t>Christ</a:t>
                      </a:r>
                      <a:r>
                        <a:rPr lang="en-US" baseline="0" dirty="0"/>
                        <a:t> was half divine half mortal which is the symbolism of a Samaritan</a:t>
                      </a:r>
                      <a:endParaRPr lang="en-US" dirty="0"/>
                    </a:p>
                  </a:txBody>
                  <a:tcPr marL="121920" marR="121920"/>
                </a:tc>
                <a:tc>
                  <a:txBody>
                    <a:bodyPr/>
                    <a:lstStyle/>
                    <a:p>
                      <a:r>
                        <a:rPr lang="en-US" dirty="0"/>
                        <a:t>Only Jesus can save</a:t>
                      </a:r>
                    </a:p>
                  </a:txBody>
                  <a:tcPr marL="121920" marR="121920"/>
                </a:tc>
                <a:extLst>
                  <a:ext uri="{0D108BD9-81ED-4DB2-BD59-A6C34878D82A}">
                    <a16:rowId xmlns:a16="http://schemas.microsoft.com/office/drawing/2014/main" val="10001"/>
                  </a:ext>
                </a:extLst>
              </a:tr>
              <a:tr h="1188852">
                <a:tc>
                  <a:txBody>
                    <a:bodyPr/>
                    <a:lstStyle/>
                    <a:p>
                      <a:r>
                        <a:rPr lang="en-US" dirty="0"/>
                        <a:t>Samaritan</a:t>
                      </a:r>
                    </a:p>
                  </a:txBody>
                  <a:tcPr marL="121920" marR="121920"/>
                </a:tc>
                <a:tc>
                  <a:txBody>
                    <a:bodyPr/>
                    <a:lstStyle/>
                    <a:p>
                      <a:r>
                        <a:rPr lang="en-US" dirty="0"/>
                        <a:t>Jesus—purposely look for people—pure love of Christ</a:t>
                      </a:r>
                    </a:p>
                  </a:txBody>
                  <a:tcPr marL="121920" marR="121920"/>
                </a:tc>
                <a:tc>
                  <a:txBody>
                    <a:bodyPr/>
                    <a:lstStyle/>
                    <a:p>
                      <a:r>
                        <a:rPr lang="en-US" dirty="0"/>
                        <a:t>Service and Charity towards one another. </a:t>
                      </a:r>
                    </a:p>
                  </a:txBody>
                  <a:tcPr marL="121920" marR="121920"/>
                </a:tc>
                <a:extLst>
                  <a:ext uri="{0D108BD9-81ED-4DB2-BD59-A6C34878D82A}">
                    <a16:rowId xmlns:a16="http://schemas.microsoft.com/office/drawing/2014/main" val="10002"/>
                  </a:ext>
                </a:extLst>
              </a:tr>
              <a:tr h="951082">
                <a:tc>
                  <a:txBody>
                    <a:bodyPr/>
                    <a:lstStyle/>
                    <a:p>
                      <a:r>
                        <a:rPr lang="en-US" dirty="0"/>
                        <a:t>Had Compassion on Him</a:t>
                      </a:r>
                    </a:p>
                  </a:txBody>
                  <a:tcPr marL="121920" marR="121920"/>
                </a:tc>
                <a:tc>
                  <a:txBody>
                    <a:bodyPr/>
                    <a:lstStyle/>
                    <a:p>
                      <a:r>
                        <a:rPr lang="en-US" dirty="0"/>
                        <a:t>Christ is compassionate</a:t>
                      </a:r>
                    </a:p>
                    <a:p>
                      <a:r>
                        <a:rPr lang="en-US" dirty="0"/>
                        <a:t>Greek word: </a:t>
                      </a:r>
                      <a:r>
                        <a:rPr lang="en-US" dirty="0" err="1"/>
                        <a:t>Charis</a:t>
                      </a:r>
                      <a:r>
                        <a:rPr lang="en-US" dirty="0"/>
                        <a:t>---means Grace. Pure love</a:t>
                      </a:r>
                      <a:r>
                        <a:rPr lang="en-US" baseline="0" dirty="0"/>
                        <a:t> of Christ</a:t>
                      </a:r>
                      <a:endParaRPr lang="en-US" dirty="0"/>
                    </a:p>
                  </a:txBody>
                  <a:tcPr marL="121920" marR="121920"/>
                </a:tc>
                <a:tc>
                  <a:txBody>
                    <a:bodyPr/>
                    <a:lstStyle/>
                    <a:p>
                      <a:r>
                        <a:rPr lang="en-US" dirty="0"/>
                        <a:t>The action we take towards one another.</a:t>
                      </a:r>
                    </a:p>
                  </a:txBody>
                  <a:tcPr marL="121920" marR="121920"/>
                </a:tc>
                <a:extLst>
                  <a:ext uri="{0D108BD9-81ED-4DB2-BD59-A6C34878D82A}">
                    <a16:rowId xmlns:a16="http://schemas.microsoft.com/office/drawing/2014/main" val="10003"/>
                  </a:ext>
                </a:extLst>
              </a:tr>
              <a:tr h="951082">
                <a:tc>
                  <a:txBody>
                    <a:bodyPr/>
                    <a:lstStyle/>
                    <a:p>
                      <a:r>
                        <a:rPr lang="en-US" dirty="0"/>
                        <a:t>Bind Wounds</a:t>
                      </a:r>
                    </a:p>
                  </a:txBody>
                  <a:tcPr marL="121920" marR="121920"/>
                </a:tc>
                <a:tc>
                  <a:txBody>
                    <a:bodyPr/>
                    <a:lstStyle/>
                    <a:p>
                      <a:r>
                        <a:rPr lang="en-US" dirty="0"/>
                        <a:t>Jesus</a:t>
                      </a:r>
                      <a:r>
                        <a:rPr lang="en-US" baseline="0" dirty="0"/>
                        <a:t> Helps those in need. Binds him with covenants</a:t>
                      </a:r>
                      <a:endParaRPr lang="en-US" dirty="0"/>
                    </a:p>
                  </a:txBody>
                  <a:tcPr marL="121920" marR="121920"/>
                </a:tc>
                <a:tc>
                  <a:txBody>
                    <a:bodyPr/>
                    <a:lstStyle/>
                    <a:p>
                      <a:r>
                        <a:rPr lang="en-US" dirty="0"/>
                        <a:t>Knowing when to ask for help. Putting a band-aid on symbolically</a:t>
                      </a:r>
                    </a:p>
                  </a:txBody>
                  <a:tcPr marL="121920" marR="121920"/>
                </a:tc>
                <a:extLst>
                  <a:ext uri="{0D108BD9-81ED-4DB2-BD59-A6C34878D82A}">
                    <a16:rowId xmlns:a16="http://schemas.microsoft.com/office/drawing/2014/main" val="10004"/>
                  </a:ext>
                </a:extLst>
              </a:tr>
              <a:tr h="1030339">
                <a:tc>
                  <a:txBody>
                    <a:bodyPr/>
                    <a:lstStyle/>
                    <a:p>
                      <a:r>
                        <a:rPr lang="en-US" dirty="0"/>
                        <a:t>Pours oil</a:t>
                      </a:r>
                    </a:p>
                  </a:txBody>
                  <a:tcPr marL="121920" marR="121920"/>
                </a:tc>
                <a:tc>
                  <a:txBody>
                    <a:bodyPr/>
                    <a:lstStyle/>
                    <a:p>
                      <a:r>
                        <a:rPr lang="en-US" dirty="0"/>
                        <a:t>The healing of the Holy Ghost</a:t>
                      </a:r>
                      <a:r>
                        <a:rPr lang="en-US" baseline="0" dirty="0"/>
                        <a:t> with Peace and Knowledge</a:t>
                      </a:r>
                      <a:endParaRPr lang="en-US" dirty="0"/>
                    </a:p>
                  </a:txBody>
                  <a:tcPr marL="121920" marR="121920"/>
                </a:tc>
                <a:tc>
                  <a:txBody>
                    <a:bodyPr/>
                    <a:lstStyle/>
                    <a:p>
                      <a:r>
                        <a:rPr lang="en-US" dirty="0"/>
                        <a:t>Olive oil used</a:t>
                      </a:r>
                      <a:r>
                        <a:rPr lang="en-US" baseline="0" dirty="0"/>
                        <a:t> in anointing, with worthiness</a:t>
                      </a:r>
                      <a:endParaRPr lang="en-US" dirty="0"/>
                    </a:p>
                  </a:txBody>
                  <a:tcPr marL="121920" marR="121920"/>
                </a:tc>
                <a:extLst>
                  <a:ext uri="{0D108BD9-81ED-4DB2-BD59-A6C34878D82A}">
                    <a16:rowId xmlns:a16="http://schemas.microsoft.com/office/drawing/2014/main" val="10005"/>
                  </a:ext>
                </a:extLst>
              </a:tr>
              <a:tr h="1030339">
                <a:tc>
                  <a:txBody>
                    <a:bodyPr/>
                    <a:lstStyle/>
                    <a:p>
                      <a:r>
                        <a:rPr lang="en-US" dirty="0"/>
                        <a:t>Pours wine</a:t>
                      </a:r>
                    </a:p>
                  </a:txBody>
                  <a:tcPr marL="121920" marR="121920"/>
                </a:tc>
                <a:tc>
                  <a:txBody>
                    <a:bodyPr/>
                    <a:lstStyle/>
                    <a:p>
                      <a:r>
                        <a:rPr lang="en-US" dirty="0"/>
                        <a:t>The Atonement, representing His</a:t>
                      </a:r>
                      <a:r>
                        <a:rPr lang="en-US" baseline="0" dirty="0"/>
                        <a:t> Blood</a:t>
                      </a:r>
                      <a:endParaRPr lang="en-US" dirty="0"/>
                    </a:p>
                  </a:txBody>
                  <a:tcPr marL="121920" marR="121920"/>
                </a:tc>
                <a:tc>
                  <a:txBody>
                    <a:bodyPr/>
                    <a:lstStyle/>
                    <a:p>
                      <a:r>
                        <a:rPr lang="en-US" dirty="0"/>
                        <a:t>It may sting at first but then it heals</a:t>
                      </a:r>
                    </a:p>
                  </a:txBody>
                  <a:tcPr marL="121920" marR="121920"/>
                </a:tc>
                <a:extLst>
                  <a:ext uri="{0D108BD9-81ED-4DB2-BD59-A6C34878D82A}">
                    <a16:rowId xmlns:a16="http://schemas.microsoft.com/office/drawing/2014/main" val="10006"/>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 y="2"/>
          <a:ext cx="12172011" cy="6744089"/>
        </p:xfrm>
        <a:graphic>
          <a:graphicData uri="http://schemas.openxmlformats.org/drawingml/2006/table">
            <a:tbl>
              <a:tblPr firstRow="1" bandRow="1">
                <a:tableStyleId>{5940675A-B579-460E-94D1-54222C63F5DA}</a:tableStyleId>
              </a:tblPr>
              <a:tblGrid>
                <a:gridCol w="4057337">
                  <a:extLst>
                    <a:ext uri="{9D8B030D-6E8A-4147-A177-3AD203B41FA5}">
                      <a16:colId xmlns:a16="http://schemas.microsoft.com/office/drawing/2014/main" val="20000"/>
                    </a:ext>
                  </a:extLst>
                </a:gridCol>
                <a:gridCol w="4057337">
                  <a:extLst>
                    <a:ext uri="{9D8B030D-6E8A-4147-A177-3AD203B41FA5}">
                      <a16:colId xmlns:a16="http://schemas.microsoft.com/office/drawing/2014/main" val="20001"/>
                    </a:ext>
                  </a:extLst>
                </a:gridCol>
                <a:gridCol w="4057337">
                  <a:extLst>
                    <a:ext uri="{9D8B030D-6E8A-4147-A177-3AD203B41FA5}">
                      <a16:colId xmlns:a16="http://schemas.microsoft.com/office/drawing/2014/main" val="20002"/>
                    </a:ext>
                  </a:extLst>
                </a:gridCol>
              </a:tblGrid>
              <a:tr h="529922">
                <a:tc>
                  <a:txBody>
                    <a:bodyPr/>
                    <a:lstStyle/>
                    <a:p>
                      <a:pPr algn="ctr"/>
                      <a:r>
                        <a:rPr lang="en-US" sz="2400" dirty="0"/>
                        <a:t>Parable</a:t>
                      </a:r>
                    </a:p>
                  </a:txBody>
                  <a:tcPr marL="110836" marR="110836" marT="41564" marB="41564"/>
                </a:tc>
                <a:tc>
                  <a:txBody>
                    <a:bodyPr/>
                    <a:lstStyle/>
                    <a:p>
                      <a:pPr algn="ctr"/>
                      <a:r>
                        <a:rPr lang="en-US" sz="2400" dirty="0"/>
                        <a:t>Symbolically</a:t>
                      </a:r>
                    </a:p>
                  </a:txBody>
                  <a:tcPr marL="110836" marR="110836" marT="41564" marB="41564"/>
                </a:tc>
                <a:tc>
                  <a:txBody>
                    <a:bodyPr/>
                    <a:lstStyle/>
                    <a:p>
                      <a:pPr algn="ctr"/>
                      <a:r>
                        <a:rPr lang="en-US" sz="2400" dirty="0"/>
                        <a:t>Me</a:t>
                      </a:r>
                    </a:p>
                  </a:txBody>
                  <a:tcPr marL="110836" marR="110836" marT="41564" marB="41564"/>
                </a:tc>
                <a:extLst>
                  <a:ext uri="{0D108BD9-81ED-4DB2-BD59-A6C34878D82A}">
                    <a16:rowId xmlns:a16="http://schemas.microsoft.com/office/drawing/2014/main" val="10000"/>
                  </a:ext>
                </a:extLst>
              </a:tr>
              <a:tr h="1074562">
                <a:tc>
                  <a:txBody>
                    <a:bodyPr/>
                    <a:lstStyle/>
                    <a:p>
                      <a:r>
                        <a:rPr lang="en-US" sz="1600" dirty="0"/>
                        <a:t>Set on Beast</a:t>
                      </a:r>
                    </a:p>
                  </a:txBody>
                  <a:tcPr marL="110836" marR="110836" marT="41564" marB="41564"/>
                </a:tc>
                <a:tc>
                  <a:txBody>
                    <a:bodyPr/>
                    <a:lstStyle/>
                    <a:p>
                      <a:r>
                        <a:rPr lang="en-US" sz="1600" baseline="0" dirty="0"/>
                        <a:t>Donkey is the symbol of “Peace” When one road in on a donkey it was in Peace, when one rode in on a horse it meant “War”</a:t>
                      </a:r>
                      <a:endParaRPr lang="en-US" sz="1600" dirty="0"/>
                    </a:p>
                  </a:txBody>
                  <a:tcPr marL="110836" marR="110836" marT="41564" marB="41564"/>
                </a:tc>
                <a:tc>
                  <a:txBody>
                    <a:bodyPr/>
                    <a:lstStyle/>
                    <a:p>
                      <a:r>
                        <a:rPr lang="en-US" sz="1600" dirty="0"/>
                        <a:t>What animal do we ride in</a:t>
                      </a:r>
                      <a:r>
                        <a:rPr lang="en-US" sz="1600" baseline="0" dirty="0"/>
                        <a:t> on? </a:t>
                      </a:r>
                      <a:endParaRPr lang="en-US" sz="1600" dirty="0"/>
                    </a:p>
                  </a:txBody>
                  <a:tcPr marL="110836" marR="110836" marT="41564" marB="41564"/>
                </a:tc>
                <a:extLst>
                  <a:ext uri="{0D108BD9-81ED-4DB2-BD59-A6C34878D82A}">
                    <a16:rowId xmlns:a16="http://schemas.microsoft.com/office/drawing/2014/main" val="10001"/>
                  </a:ext>
                </a:extLst>
              </a:tr>
              <a:tr h="1343439">
                <a:tc>
                  <a:txBody>
                    <a:bodyPr/>
                    <a:lstStyle/>
                    <a:p>
                      <a:r>
                        <a:rPr lang="en-US" sz="1600" dirty="0"/>
                        <a:t>Took him to the Inn</a:t>
                      </a:r>
                    </a:p>
                  </a:txBody>
                  <a:tcPr marL="110836" marR="110836" marT="41564" marB="41564"/>
                </a:tc>
                <a:tc>
                  <a:txBody>
                    <a:bodyPr/>
                    <a:lstStyle/>
                    <a:p>
                      <a:r>
                        <a:rPr lang="en-US" sz="1600" dirty="0"/>
                        <a:t>Church,</a:t>
                      </a:r>
                      <a:r>
                        <a:rPr lang="en-US" sz="1600" baseline="0" dirty="0"/>
                        <a:t> where he will be taken care of. Leaving him there in Good hands</a:t>
                      </a:r>
                      <a:endParaRPr lang="en-US" sz="1600" dirty="0"/>
                    </a:p>
                  </a:txBody>
                  <a:tcPr marL="110836" marR="110836" marT="41564" marB="41564"/>
                </a:tc>
                <a:tc>
                  <a:txBody>
                    <a:bodyPr/>
                    <a:lstStyle/>
                    <a:p>
                      <a:r>
                        <a:rPr lang="en-US" sz="1600" dirty="0"/>
                        <a:t>Spiritually</a:t>
                      </a:r>
                      <a:r>
                        <a:rPr lang="en-US" sz="1600" baseline="0" dirty="0"/>
                        <a:t> weak we go to church and take the sacrament. Souls who are wafting to be repaired. A place to get healed. Physically weak we go to the Hospital.</a:t>
                      </a:r>
                      <a:endParaRPr lang="en-US" sz="1600" dirty="0"/>
                    </a:p>
                  </a:txBody>
                  <a:tcPr marL="110836" marR="110836" marT="41564" marB="41564"/>
                </a:tc>
                <a:extLst>
                  <a:ext uri="{0D108BD9-81ED-4DB2-BD59-A6C34878D82A}">
                    <a16:rowId xmlns:a16="http://schemas.microsoft.com/office/drawing/2014/main" val="10002"/>
                  </a:ext>
                </a:extLst>
              </a:tr>
              <a:tr h="794884">
                <a:tc>
                  <a:txBody>
                    <a:bodyPr/>
                    <a:lstStyle/>
                    <a:p>
                      <a:r>
                        <a:rPr lang="en-US" sz="1600" dirty="0"/>
                        <a:t>The Innkeeper</a:t>
                      </a:r>
                    </a:p>
                  </a:txBody>
                  <a:tcPr marL="110836" marR="110836" marT="41564" marB="41564"/>
                </a:tc>
                <a:tc>
                  <a:txBody>
                    <a:bodyPr/>
                    <a:lstStyle/>
                    <a:p>
                      <a:r>
                        <a:rPr lang="en-US" sz="1600" dirty="0"/>
                        <a:t>Agents of Christ, one to help bring back into the fold. Church leaders.</a:t>
                      </a:r>
                    </a:p>
                  </a:txBody>
                  <a:tcPr marL="110836" marR="110836" marT="41564" marB="41564"/>
                </a:tc>
                <a:tc>
                  <a:txBody>
                    <a:bodyPr/>
                    <a:lstStyle/>
                    <a:p>
                      <a:r>
                        <a:rPr lang="en-US" sz="1600" dirty="0"/>
                        <a:t>Prophets, bishops, Priesthood holders, teachers, etc. </a:t>
                      </a:r>
                    </a:p>
                  </a:txBody>
                  <a:tcPr marL="110836" marR="110836" marT="41564" marB="41564"/>
                </a:tc>
                <a:extLst>
                  <a:ext uri="{0D108BD9-81ED-4DB2-BD59-A6C34878D82A}">
                    <a16:rowId xmlns:a16="http://schemas.microsoft.com/office/drawing/2014/main" val="10003"/>
                  </a:ext>
                </a:extLst>
              </a:tr>
              <a:tr h="823569">
                <a:tc>
                  <a:txBody>
                    <a:bodyPr/>
                    <a:lstStyle/>
                    <a:p>
                      <a:r>
                        <a:rPr lang="en-US" sz="1600" dirty="0"/>
                        <a:t>On the morrow.</a:t>
                      </a:r>
                    </a:p>
                    <a:p>
                      <a:r>
                        <a:rPr lang="en-US" sz="1600" dirty="0"/>
                        <a:t>Paid what he owed</a:t>
                      </a:r>
                    </a:p>
                  </a:txBody>
                  <a:tcPr marL="110836" marR="110836" marT="41564" marB="41564"/>
                </a:tc>
                <a:tc>
                  <a:txBody>
                    <a:bodyPr/>
                    <a:lstStyle/>
                    <a:p>
                      <a:r>
                        <a:rPr lang="en-US" sz="1600" dirty="0"/>
                        <a:t>Born again.</a:t>
                      </a:r>
                    </a:p>
                    <a:p>
                      <a:r>
                        <a:rPr lang="en-US" sz="1600" dirty="0"/>
                        <a:t>Covering</a:t>
                      </a:r>
                      <a:r>
                        <a:rPr lang="en-US" sz="1600" baseline="0" dirty="0"/>
                        <a:t> all the cost, a reward , an eternal round</a:t>
                      </a:r>
                      <a:endParaRPr lang="en-US" sz="1600" dirty="0"/>
                    </a:p>
                  </a:txBody>
                  <a:tcPr marL="110836" marR="110836" marT="41564" marB="41564"/>
                </a:tc>
                <a:tc>
                  <a:txBody>
                    <a:bodyPr/>
                    <a:lstStyle/>
                    <a:p>
                      <a:r>
                        <a:rPr lang="en-US" sz="1600" dirty="0"/>
                        <a:t>Repentance and the Atonement</a:t>
                      </a:r>
                    </a:p>
                    <a:p>
                      <a:r>
                        <a:rPr lang="en-US" sz="1600" dirty="0"/>
                        <a:t>He will rescue us in our sins</a:t>
                      </a:r>
                    </a:p>
                  </a:txBody>
                  <a:tcPr marL="110836" marR="110836" marT="41564" marB="41564"/>
                </a:tc>
                <a:extLst>
                  <a:ext uri="{0D108BD9-81ED-4DB2-BD59-A6C34878D82A}">
                    <a16:rowId xmlns:a16="http://schemas.microsoft.com/office/drawing/2014/main" val="10004"/>
                  </a:ext>
                </a:extLst>
              </a:tr>
              <a:tr h="861123">
                <a:tc>
                  <a:txBody>
                    <a:bodyPr/>
                    <a:lstStyle/>
                    <a:p>
                      <a:r>
                        <a:rPr lang="en-US" sz="1600" dirty="0"/>
                        <a:t>When I come again</a:t>
                      </a:r>
                    </a:p>
                  </a:txBody>
                  <a:tcPr marL="110836" marR="110836" marT="41564" marB="41564"/>
                </a:tc>
                <a:tc>
                  <a:txBody>
                    <a:bodyPr/>
                    <a:lstStyle/>
                    <a:p>
                      <a:r>
                        <a:rPr lang="en-US" sz="1600" dirty="0"/>
                        <a:t>The Second</a:t>
                      </a:r>
                      <a:r>
                        <a:rPr lang="en-US" sz="1600" baseline="0" dirty="0"/>
                        <a:t> Coming</a:t>
                      </a:r>
                      <a:endParaRPr lang="en-US" sz="1600" dirty="0"/>
                    </a:p>
                    <a:p>
                      <a:endParaRPr lang="en-US" sz="1600" dirty="0"/>
                    </a:p>
                  </a:txBody>
                  <a:tcPr marL="110836" marR="110836" marT="41564" marB="41564"/>
                </a:tc>
                <a:tc>
                  <a:txBody>
                    <a:bodyPr/>
                    <a:lstStyle/>
                    <a:p>
                      <a:r>
                        <a:rPr lang="en-US" sz="1600" dirty="0"/>
                        <a:t>Christ</a:t>
                      </a:r>
                      <a:r>
                        <a:rPr lang="en-US" sz="1600" baseline="0" dirty="0"/>
                        <a:t> will come again to live on the earth. The Millennium</a:t>
                      </a:r>
                      <a:endParaRPr lang="en-US" sz="1600" dirty="0"/>
                    </a:p>
                  </a:txBody>
                  <a:tcPr marL="110836" marR="110836" marT="41564" marB="41564"/>
                </a:tc>
                <a:extLst>
                  <a:ext uri="{0D108BD9-81ED-4DB2-BD59-A6C34878D82A}">
                    <a16:rowId xmlns:a16="http://schemas.microsoft.com/office/drawing/2014/main" val="10005"/>
                  </a:ext>
                </a:extLst>
              </a:tr>
              <a:tr h="1316590">
                <a:tc>
                  <a:txBody>
                    <a:bodyPr/>
                    <a:lstStyle/>
                    <a:p>
                      <a:r>
                        <a:rPr lang="en-US" sz="1600" dirty="0"/>
                        <a:t>Repay</a:t>
                      </a:r>
                    </a:p>
                  </a:txBody>
                  <a:tcPr marL="110836" marR="110836" marT="41564" marB="41564"/>
                </a:tc>
                <a:tc>
                  <a:txBody>
                    <a:bodyPr/>
                    <a:lstStyle/>
                    <a:p>
                      <a:r>
                        <a:rPr lang="en-US" sz="1600" dirty="0"/>
                        <a:t>Christ</a:t>
                      </a:r>
                      <a:r>
                        <a:rPr lang="en-US" sz="1600" baseline="0" dirty="0"/>
                        <a:t> covers all costs through the Atonement and rewards well</a:t>
                      </a:r>
                      <a:endParaRPr lang="en-US" sz="1600" dirty="0"/>
                    </a:p>
                  </a:txBody>
                  <a:tcPr marL="110836" marR="110836" marT="41564" marB="41564"/>
                </a:tc>
                <a:tc>
                  <a:txBody>
                    <a:bodyPr/>
                    <a:lstStyle/>
                    <a:p>
                      <a:r>
                        <a:rPr lang="en-US" sz="1600" dirty="0"/>
                        <a:t>Repentance</a:t>
                      </a:r>
                      <a:r>
                        <a:rPr lang="en-US" sz="1600" baseline="0" dirty="0"/>
                        <a:t> will bring you back to the arms of Heavenly Father, for Christ has paid that through the Atonement. All may receive forgiveness. </a:t>
                      </a:r>
                      <a:endParaRPr lang="en-US" sz="1600" dirty="0"/>
                    </a:p>
                  </a:txBody>
                  <a:tcPr marL="110836" marR="110836" marT="41564" marB="41564"/>
                </a:tc>
                <a:extLst>
                  <a:ext uri="{0D108BD9-81ED-4DB2-BD59-A6C34878D82A}">
                    <a16:rowId xmlns:a16="http://schemas.microsoft.com/office/drawing/2014/main" val="10006"/>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6" name="TextBox 5"/>
          <p:cNvSpPr txBox="1"/>
          <p:nvPr/>
        </p:nvSpPr>
        <p:spPr>
          <a:xfrm>
            <a:off x="0" y="1502229"/>
            <a:ext cx="12192000" cy="1015663"/>
          </a:xfrm>
          <a:prstGeom prst="rect">
            <a:avLst/>
          </a:prstGeom>
          <a:noFill/>
        </p:spPr>
        <p:txBody>
          <a:bodyPr wrap="square" rtlCol="0">
            <a:spAutoFit/>
          </a:bodyPr>
          <a:lstStyle/>
          <a:p>
            <a:pPr algn="ctr"/>
            <a:r>
              <a:rPr lang="en-US" sz="6000" dirty="0">
                <a:solidFill>
                  <a:schemeClr val="bg1"/>
                </a:solidFill>
                <a:latin typeface="Lucida Calligraphy" pitchFamily="66" charset="0"/>
              </a:rPr>
              <a:t>Luke 10:38-42</a:t>
            </a:r>
            <a:endParaRPr lang="en-US" sz="3200" dirty="0">
              <a:solidFill>
                <a:schemeClr val="bg1"/>
              </a:solidFill>
              <a:latin typeface="Lucida Calligraphy" pitchFamily="66" charset="0"/>
            </a:endParaRPr>
          </a:p>
        </p:txBody>
      </p:sp>
      <p:grpSp>
        <p:nvGrpSpPr>
          <p:cNvPr id="2" name="Group 1">
            <a:extLst>
              <a:ext uri="{FF2B5EF4-FFF2-40B4-BE49-F238E27FC236}">
                <a16:creationId xmlns:a16="http://schemas.microsoft.com/office/drawing/2014/main" id="{60110F22-5E14-2C59-3D47-C4C627B2FEB3}"/>
              </a:ext>
            </a:extLst>
          </p:cNvPr>
          <p:cNvGrpSpPr/>
          <p:nvPr/>
        </p:nvGrpSpPr>
        <p:grpSpPr>
          <a:xfrm>
            <a:off x="1357486" y="882551"/>
            <a:ext cx="1287063" cy="2794949"/>
            <a:chOff x="441685" y="536029"/>
            <a:chExt cx="2911243" cy="6321972"/>
          </a:xfrm>
        </p:grpSpPr>
        <p:sp>
          <p:nvSpPr>
            <p:cNvPr id="3" name="Oval 2">
              <a:extLst>
                <a:ext uri="{FF2B5EF4-FFF2-40B4-BE49-F238E27FC236}">
                  <a16:creationId xmlns:a16="http://schemas.microsoft.com/office/drawing/2014/main" id="{8FAA5401-7B42-1AF6-39E0-C5CD13F2ED5E}"/>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E338625-DB8D-6DF1-7644-1C575F0D56E5}"/>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CE67F273-2B07-5227-3ABE-44DD6294CF73}"/>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E91C1800-077A-D55D-4C20-8F85A5B58C2A}"/>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6CB41691-CF65-29AE-B0A4-7A314D15813F}"/>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29C61106-D6D8-8E94-6E0F-2E0B2C1E574B}"/>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E6CD97-8F62-4CAE-9B88-6B0FD8291034}"/>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3E014A-1625-2D0E-6A43-ADDF29F0DC37}"/>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4931FFF6-A487-AA8E-C2F6-2F00E3E103F0}"/>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F0EADFC-E438-A047-B039-AEC224698E38}"/>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A15D2404-DDDD-823D-C7DD-79A950A45ED6}"/>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CD8407D-421E-E95C-6C4B-4E1BFBC822B7}"/>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3A703A-D504-E375-9547-05FD3EA09405}"/>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E76C34FA-1686-0FCC-13BB-9668F8394B07}"/>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62">
              <a:extLst>
                <a:ext uri="{FF2B5EF4-FFF2-40B4-BE49-F238E27FC236}">
                  <a16:creationId xmlns:a16="http://schemas.microsoft.com/office/drawing/2014/main" id="{6CB90FA2-21B5-6E14-D192-2A79BCCBE38E}"/>
                </a:ext>
              </a:extLst>
            </p:cNvPr>
            <p:cNvGrpSpPr/>
            <p:nvPr/>
          </p:nvGrpSpPr>
          <p:grpSpPr>
            <a:xfrm>
              <a:off x="982450" y="936411"/>
              <a:ext cx="1858215" cy="300286"/>
              <a:chOff x="6571728" y="1086622"/>
              <a:chExt cx="1528420" cy="286099"/>
            </a:xfrm>
          </p:grpSpPr>
          <p:sp>
            <p:nvSpPr>
              <p:cNvPr id="44" name="Rounded Rectangle 42">
                <a:extLst>
                  <a:ext uri="{FF2B5EF4-FFF2-40B4-BE49-F238E27FC236}">
                    <a16:creationId xmlns:a16="http://schemas.microsoft.com/office/drawing/2014/main" id="{96C6B73C-11EF-8520-23EB-E48D36975555}"/>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6AFFD838-1A0C-C70B-C209-B532483F62CD}"/>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A7BDB1EC-EA12-8A16-7594-1A70E3D2E2AD}"/>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BE61743A-5CF3-5E8F-63D6-6BE57DF9EEC1}"/>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CB620DEF-1ED6-7CA8-29D4-FABC4EEFCA78}"/>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D0B203F7-98DA-62DF-CD45-3E99C4D91A39}"/>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a:extLst>
                <a:ext uri="{FF2B5EF4-FFF2-40B4-BE49-F238E27FC236}">
                  <a16:creationId xmlns:a16="http://schemas.microsoft.com/office/drawing/2014/main" id="{ECBA41D2-A904-9B60-65F9-D38603A540C2}"/>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A8B849-6ED5-9016-D55E-5E28B088197F}"/>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3">
              <a:extLst>
                <a:ext uri="{FF2B5EF4-FFF2-40B4-BE49-F238E27FC236}">
                  <a16:creationId xmlns:a16="http://schemas.microsoft.com/office/drawing/2014/main" id="{8193BA95-A147-9B37-B846-DD4313972373}"/>
                </a:ext>
              </a:extLst>
            </p:cNvPr>
            <p:cNvGrpSpPr/>
            <p:nvPr/>
          </p:nvGrpSpPr>
          <p:grpSpPr>
            <a:xfrm>
              <a:off x="982444" y="3839179"/>
              <a:ext cx="1742078" cy="1801718"/>
              <a:chOff x="7543801" y="3581401"/>
              <a:chExt cx="1176618" cy="1066800"/>
            </a:xfrm>
          </p:grpSpPr>
          <p:sp>
            <p:nvSpPr>
              <p:cNvPr id="39" name="Rounded Rectangle 37">
                <a:extLst>
                  <a:ext uri="{FF2B5EF4-FFF2-40B4-BE49-F238E27FC236}">
                    <a16:creationId xmlns:a16="http://schemas.microsoft.com/office/drawing/2014/main" id="{E24D31E0-030B-5594-F8E0-152074A50B9F}"/>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a:extLst>
                  <a:ext uri="{FF2B5EF4-FFF2-40B4-BE49-F238E27FC236}">
                    <a16:creationId xmlns:a16="http://schemas.microsoft.com/office/drawing/2014/main" id="{157EA723-AA9E-63F2-C6FE-4D95E5EF340B}"/>
                  </a:ext>
                </a:extLst>
              </p:cNvPr>
              <p:cNvGrpSpPr/>
              <p:nvPr/>
            </p:nvGrpSpPr>
            <p:grpSpPr>
              <a:xfrm>
                <a:off x="7543801" y="3581401"/>
                <a:ext cx="457200" cy="1066800"/>
                <a:chOff x="6827799" y="4800600"/>
                <a:chExt cx="868401" cy="2043177"/>
              </a:xfrm>
              <a:solidFill>
                <a:srgbClr val="D98A33"/>
              </a:solidFill>
            </p:grpSpPr>
            <p:sp>
              <p:nvSpPr>
                <p:cNvPr id="41" name="Double Wave 40">
                  <a:extLst>
                    <a:ext uri="{FF2B5EF4-FFF2-40B4-BE49-F238E27FC236}">
                      <a16:creationId xmlns:a16="http://schemas.microsoft.com/office/drawing/2014/main" id="{29491415-D45B-16FF-DE80-C579B3826961}"/>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Wave 41">
                  <a:extLst>
                    <a:ext uri="{FF2B5EF4-FFF2-40B4-BE49-F238E27FC236}">
                      <a16:creationId xmlns:a16="http://schemas.microsoft.com/office/drawing/2014/main" id="{2DDFFF7F-8A71-92CC-8321-B1436E1F85A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1">
                  <a:extLst>
                    <a:ext uri="{FF2B5EF4-FFF2-40B4-BE49-F238E27FC236}">
                      <a16:creationId xmlns:a16="http://schemas.microsoft.com/office/drawing/2014/main" id="{CB9CA58A-174B-D4B0-6134-2B9F92B0CB5B}"/>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9">
              <a:extLst>
                <a:ext uri="{FF2B5EF4-FFF2-40B4-BE49-F238E27FC236}">
                  <a16:creationId xmlns:a16="http://schemas.microsoft.com/office/drawing/2014/main" id="{44B4E374-4257-CFB4-F7DB-79F2BA7A2B5D}"/>
                </a:ext>
              </a:extLst>
            </p:cNvPr>
            <p:cNvGrpSpPr/>
            <p:nvPr/>
          </p:nvGrpSpPr>
          <p:grpSpPr>
            <a:xfrm>
              <a:off x="796629" y="5340611"/>
              <a:ext cx="2194826" cy="800764"/>
              <a:chOff x="0" y="4648200"/>
              <a:chExt cx="3986134" cy="1541489"/>
            </a:xfrm>
          </p:grpSpPr>
          <p:grpSp>
            <p:nvGrpSpPr>
              <p:cNvPr id="24" name="Group 138">
                <a:extLst>
                  <a:ext uri="{FF2B5EF4-FFF2-40B4-BE49-F238E27FC236}">
                    <a16:creationId xmlns:a16="http://schemas.microsoft.com/office/drawing/2014/main" id="{C0023FFA-7245-2942-95D8-FD06F14785B1}"/>
                  </a:ext>
                </a:extLst>
              </p:cNvPr>
              <p:cNvGrpSpPr/>
              <p:nvPr/>
            </p:nvGrpSpPr>
            <p:grpSpPr>
              <a:xfrm>
                <a:off x="0" y="4648200"/>
                <a:ext cx="1600200" cy="1524000"/>
                <a:chOff x="533400" y="4648200"/>
                <a:chExt cx="1905000" cy="1828800"/>
              </a:xfrm>
            </p:grpSpPr>
            <p:sp>
              <p:nvSpPr>
                <p:cNvPr id="35" name="Plus 33">
                  <a:extLst>
                    <a:ext uri="{FF2B5EF4-FFF2-40B4-BE49-F238E27FC236}">
                      <a16:creationId xmlns:a16="http://schemas.microsoft.com/office/drawing/2014/main" id="{5C91BAA0-F780-F82C-AFBC-C67F84007AC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F6EDB810-93B0-9F1C-93C7-D9268DD97C7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8737C9F0-F2EC-ECA8-4765-77F3A2C4AED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E9DF8A1C-275C-ED35-F4A6-F8014B7F100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39">
                <a:extLst>
                  <a:ext uri="{FF2B5EF4-FFF2-40B4-BE49-F238E27FC236}">
                    <a16:creationId xmlns:a16="http://schemas.microsoft.com/office/drawing/2014/main" id="{A0074EEA-7B77-6949-600B-10DE90BE0A8F}"/>
                  </a:ext>
                </a:extLst>
              </p:cNvPr>
              <p:cNvGrpSpPr/>
              <p:nvPr/>
            </p:nvGrpSpPr>
            <p:grpSpPr>
              <a:xfrm>
                <a:off x="1182973" y="4665689"/>
                <a:ext cx="1600200" cy="1524000"/>
                <a:chOff x="533400" y="4648200"/>
                <a:chExt cx="1905000" cy="1828800"/>
              </a:xfrm>
            </p:grpSpPr>
            <p:sp>
              <p:nvSpPr>
                <p:cNvPr id="31" name="Plus 29">
                  <a:extLst>
                    <a:ext uri="{FF2B5EF4-FFF2-40B4-BE49-F238E27FC236}">
                      <a16:creationId xmlns:a16="http://schemas.microsoft.com/office/drawing/2014/main" id="{796F9F85-8BBF-8BA7-61F8-76A4E64E6B2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91F67582-9E26-9F87-1D3A-40AB19C60EC3}"/>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B2A79F12-C231-58CF-0B90-D5A6E901C558}"/>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C119F9E8-00B5-AF6C-9C76-F66A7A96A4E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44">
                <a:extLst>
                  <a:ext uri="{FF2B5EF4-FFF2-40B4-BE49-F238E27FC236}">
                    <a16:creationId xmlns:a16="http://schemas.microsoft.com/office/drawing/2014/main" id="{E7139B8E-ACDD-255C-EB0D-BAFEFCD107A1}"/>
                  </a:ext>
                </a:extLst>
              </p:cNvPr>
              <p:cNvGrpSpPr/>
              <p:nvPr/>
            </p:nvGrpSpPr>
            <p:grpSpPr>
              <a:xfrm>
                <a:off x="2385934" y="4665689"/>
                <a:ext cx="1600200" cy="1524000"/>
                <a:chOff x="533400" y="4648200"/>
                <a:chExt cx="1905000" cy="1828800"/>
              </a:xfrm>
            </p:grpSpPr>
            <p:sp>
              <p:nvSpPr>
                <p:cNvPr id="27" name="Plus 25">
                  <a:extLst>
                    <a:ext uri="{FF2B5EF4-FFF2-40B4-BE49-F238E27FC236}">
                      <a16:creationId xmlns:a16="http://schemas.microsoft.com/office/drawing/2014/main" id="{271228FB-94F0-12FE-99D3-75964366FAF2}"/>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4307F351-E3A1-F53E-CA30-00635FCE950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BFC53160-8C74-6E49-89EF-EFBC184EF61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F732E3C4-9085-2B4A-F3DE-F8700902128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 name="Group 49">
            <a:extLst>
              <a:ext uri="{FF2B5EF4-FFF2-40B4-BE49-F238E27FC236}">
                <a16:creationId xmlns:a16="http://schemas.microsoft.com/office/drawing/2014/main" id="{4B68F1E2-6FF1-4688-54CE-CCEAD0D5A15D}"/>
              </a:ext>
            </a:extLst>
          </p:cNvPr>
          <p:cNvGrpSpPr/>
          <p:nvPr/>
        </p:nvGrpSpPr>
        <p:grpSpPr>
          <a:xfrm>
            <a:off x="6493746" y="2528114"/>
            <a:ext cx="1874737" cy="4014548"/>
            <a:chOff x="8309983" y="865362"/>
            <a:chExt cx="2707964" cy="5798815"/>
          </a:xfrm>
        </p:grpSpPr>
        <p:sp>
          <p:nvSpPr>
            <p:cNvPr id="51" name="Oval 50">
              <a:extLst>
                <a:ext uri="{FF2B5EF4-FFF2-40B4-BE49-F238E27FC236}">
                  <a16:creationId xmlns:a16="http://schemas.microsoft.com/office/drawing/2014/main" id="{38919A72-D235-7895-AC2C-1D4AE63B3074}"/>
                </a:ext>
              </a:extLst>
            </p:cNvPr>
            <p:cNvSpPr/>
            <p:nvPr/>
          </p:nvSpPr>
          <p:spPr>
            <a:xfrm rot="2229528">
              <a:off x="8309983" y="4390657"/>
              <a:ext cx="529653" cy="793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A9BDB85-9B76-C0EB-699C-6D91A2A9E486}"/>
                </a:ext>
              </a:extLst>
            </p:cNvPr>
            <p:cNvSpPr/>
            <p:nvPr/>
          </p:nvSpPr>
          <p:spPr>
            <a:xfrm rot="19562648">
              <a:off x="10514674" y="4465143"/>
              <a:ext cx="503273" cy="7719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DABC086D-D3CC-DED4-9A36-4B4813CED8EC}"/>
                </a:ext>
              </a:extLst>
            </p:cNvPr>
            <p:cNvSpPr/>
            <p:nvPr/>
          </p:nvSpPr>
          <p:spPr>
            <a:xfrm rot="1818353">
              <a:off x="8864894" y="2390232"/>
              <a:ext cx="844087" cy="2585824"/>
            </a:xfrm>
            <a:prstGeom prst="triangle">
              <a:avLst/>
            </a:prstGeom>
            <a:solidFill>
              <a:srgbClr val="EEE0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DECCF86E-A0FB-89D0-EFFA-89DA3FFB3CFD}"/>
                </a:ext>
              </a:extLst>
            </p:cNvPr>
            <p:cNvSpPr/>
            <p:nvPr/>
          </p:nvSpPr>
          <p:spPr>
            <a:xfrm rot="20524819">
              <a:off x="9334518" y="2526377"/>
              <a:ext cx="1461789" cy="2539939"/>
            </a:xfrm>
            <a:prstGeom prst="triangle">
              <a:avLst/>
            </a:prstGeom>
            <a:solidFill>
              <a:srgbClr val="EEE0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279694-BC2E-60F9-24C1-CF27BCC99AC9}"/>
                </a:ext>
              </a:extLst>
            </p:cNvPr>
            <p:cNvSpPr/>
            <p:nvPr/>
          </p:nvSpPr>
          <p:spPr>
            <a:xfrm rot="4427519">
              <a:off x="8885731" y="5829910"/>
              <a:ext cx="528423" cy="114011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33516547-2C18-D86E-A2FA-418B794C4A0B}"/>
                </a:ext>
              </a:extLst>
            </p:cNvPr>
            <p:cNvSpPr/>
            <p:nvPr/>
          </p:nvSpPr>
          <p:spPr>
            <a:xfrm rot="17172481" flipH="1">
              <a:off x="9891627" y="5831254"/>
              <a:ext cx="527534" cy="1137423"/>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3E8B4931-B729-111E-3E1F-8ADB25E952EA}"/>
                </a:ext>
              </a:extLst>
            </p:cNvPr>
            <p:cNvSpPr/>
            <p:nvPr/>
          </p:nvSpPr>
          <p:spPr>
            <a:xfrm>
              <a:off x="8428865" y="2517862"/>
              <a:ext cx="2560259" cy="3965144"/>
            </a:xfrm>
            <a:prstGeom prst="triangle">
              <a:avLst>
                <a:gd name="adj" fmla="val 50741"/>
              </a:avLst>
            </a:prstGeom>
            <a:solidFill>
              <a:srgbClr val="EEE0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Isosceles Triangle 57">
              <a:extLst>
                <a:ext uri="{FF2B5EF4-FFF2-40B4-BE49-F238E27FC236}">
                  <a16:creationId xmlns:a16="http://schemas.microsoft.com/office/drawing/2014/main" id="{98D2A720-3CBC-0AAB-5316-A84ABF7A227B}"/>
                </a:ext>
              </a:extLst>
            </p:cNvPr>
            <p:cNvSpPr/>
            <p:nvPr/>
          </p:nvSpPr>
          <p:spPr>
            <a:xfrm rot="10800000">
              <a:off x="9501868" y="2838128"/>
              <a:ext cx="433686" cy="849673"/>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2A83B34-6A33-5A3B-9604-F00BF666BDD7}"/>
                </a:ext>
              </a:extLst>
            </p:cNvPr>
            <p:cNvSpPr/>
            <p:nvPr/>
          </p:nvSpPr>
          <p:spPr>
            <a:xfrm>
              <a:off x="8894367" y="1551516"/>
              <a:ext cx="1512880" cy="167440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E0347683-5233-AAC9-9BAF-C043000334E3}"/>
                </a:ext>
              </a:extLst>
            </p:cNvPr>
            <p:cNvSpPr/>
            <p:nvPr/>
          </p:nvSpPr>
          <p:spPr>
            <a:xfrm>
              <a:off x="8894367" y="937945"/>
              <a:ext cx="1512880" cy="305405"/>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BD87AC8B-C930-6D45-40AB-7CCE7118B183}"/>
                </a:ext>
              </a:extLst>
            </p:cNvPr>
            <p:cNvSpPr/>
            <p:nvPr/>
          </p:nvSpPr>
          <p:spPr>
            <a:xfrm rot="16399451">
              <a:off x="8758862" y="2395275"/>
              <a:ext cx="3103262" cy="54225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id="{38D96FB9-1D89-7648-2BB9-C67251D3051E}"/>
                </a:ext>
              </a:extLst>
            </p:cNvPr>
            <p:cNvSpPr/>
            <p:nvPr/>
          </p:nvSpPr>
          <p:spPr>
            <a:xfrm rot="5400000">
              <a:off x="7467631" y="2320072"/>
              <a:ext cx="3216716" cy="635756"/>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9DFE8034-6CD3-42F6-826F-3B01BBE8ECB3}"/>
                </a:ext>
              </a:extLst>
            </p:cNvPr>
            <p:cNvSpPr/>
            <p:nvPr/>
          </p:nvSpPr>
          <p:spPr>
            <a:xfrm rot="283094">
              <a:off x="8543722" y="1021318"/>
              <a:ext cx="668462" cy="2585067"/>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0757ACC7-CEDE-6DD5-235F-24C16866688A}"/>
                </a:ext>
              </a:extLst>
            </p:cNvPr>
            <p:cNvSpPr/>
            <p:nvPr/>
          </p:nvSpPr>
          <p:spPr>
            <a:xfrm rot="21363997">
              <a:off x="10158183" y="1024834"/>
              <a:ext cx="698252" cy="2727771"/>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4">
              <a:extLst>
                <a:ext uri="{FF2B5EF4-FFF2-40B4-BE49-F238E27FC236}">
                  <a16:creationId xmlns:a16="http://schemas.microsoft.com/office/drawing/2014/main" id="{227E3933-1447-0041-487E-4A7B0CB20AD3}"/>
                </a:ext>
              </a:extLst>
            </p:cNvPr>
            <p:cNvGrpSpPr/>
            <p:nvPr/>
          </p:nvGrpSpPr>
          <p:grpSpPr>
            <a:xfrm>
              <a:off x="8564320" y="5716601"/>
              <a:ext cx="2201992" cy="737684"/>
              <a:chOff x="4953000" y="1968708"/>
              <a:chExt cx="5056682" cy="1751350"/>
            </a:xfrm>
          </p:grpSpPr>
          <p:grpSp>
            <p:nvGrpSpPr>
              <p:cNvPr id="82" name="Group 268">
                <a:extLst>
                  <a:ext uri="{FF2B5EF4-FFF2-40B4-BE49-F238E27FC236}">
                    <a16:creationId xmlns:a16="http://schemas.microsoft.com/office/drawing/2014/main" id="{5B82A17C-B000-A9C0-5771-433CDB45756A}"/>
                  </a:ext>
                </a:extLst>
              </p:cNvPr>
              <p:cNvGrpSpPr/>
              <p:nvPr/>
            </p:nvGrpSpPr>
            <p:grpSpPr>
              <a:xfrm>
                <a:off x="4953000" y="1981200"/>
                <a:ext cx="1681397" cy="1721370"/>
                <a:chOff x="4953000" y="1981200"/>
                <a:chExt cx="1681397" cy="1721370"/>
              </a:xfrm>
            </p:grpSpPr>
            <p:sp>
              <p:nvSpPr>
                <p:cNvPr id="93" name="Quad Arrow 146">
                  <a:extLst>
                    <a:ext uri="{FF2B5EF4-FFF2-40B4-BE49-F238E27FC236}">
                      <a16:creationId xmlns:a16="http://schemas.microsoft.com/office/drawing/2014/main" id="{FACCF482-B228-8AC8-4D58-5387CDB4F45B}"/>
                    </a:ext>
                  </a:extLst>
                </p:cNvPr>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E8455C1B-580A-EB5C-A153-0DED3A58F62E}"/>
                    </a:ext>
                  </a:extLst>
                </p:cNvPr>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269">
                <a:extLst>
                  <a:ext uri="{FF2B5EF4-FFF2-40B4-BE49-F238E27FC236}">
                    <a16:creationId xmlns:a16="http://schemas.microsoft.com/office/drawing/2014/main" id="{E6CF34E7-3243-2D95-D055-142232206ACB}"/>
                  </a:ext>
                </a:extLst>
              </p:cNvPr>
              <p:cNvGrpSpPr/>
              <p:nvPr/>
            </p:nvGrpSpPr>
            <p:grpSpPr>
              <a:xfrm>
                <a:off x="6634397" y="1968708"/>
                <a:ext cx="1681397" cy="1721370"/>
                <a:chOff x="4953000" y="1981200"/>
                <a:chExt cx="1681397" cy="1721370"/>
              </a:xfrm>
            </p:grpSpPr>
            <p:sp>
              <p:nvSpPr>
                <p:cNvPr id="91" name="Quad Arrow 144">
                  <a:extLst>
                    <a:ext uri="{FF2B5EF4-FFF2-40B4-BE49-F238E27FC236}">
                      <a16:creationId xmlns:a16="http://schemas.microsoft.com/office/drawing/2014/main" id="{B0E80F01-C53E-E2F2-5922-7EA38626F14C}"/>
                    </a:ext>
                  </a:extLst>
                </p:cNvPr>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9190FB64-9F14-AA95-7D9A-46A77DF854B1}"/>
                    </a:ext>
                  </a:extLst>
                </p:cNvPr>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272">
                <a:extLst>
                  <a:ext uri="{FF2B5EF4-FFF2-40B4-BE49-F238E27FC236}">
                    <a16:creationId xmlns:a16="http://schemas.microsoft.com/office/drawing/2014/main" id="{A39F8135-0D59-4C14-DA18-2F4800942CFC}"/>
                  </a:ext>
                </a:extLst>
              </p:cNvPr>
              <p:cNvGrpSpPr/>
              <p:nvPr/>
            </p:nvGrpSpPr>
            <p:grpSpPr>
              <a:xfrm>
                <a:off x="8328285" y="1998688"/>
                <a:ext cx="1681397" cy="1721370"/>
                <a:chOff x="4953000" y="1981200"/>
                <a:chExt cx="1681397" cy="1721370"/>
              </a:xfrm>
            </p:grpSpPr>
            <p:sp>
              <p:nvSpPr>
                <p:cNvPr id="89" name="Quad Arrow 142">
                  <a:extLst>
                    <a:ext uri="{FF2B5EF4-FFF2-40B4-BE49-F238E27FC236}">
                      <a16:creationId xmlns:a16="http://schemas.microsoft.com/office/drawing/2014/main" id="{B745E2C5-CF68-9553-92E9-A9BF82608AE4}"/>
                    </a:ext>
                  </a:extLst>
                </p:cNvPr>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3AAA6281-F400-F036-3446-643AF4673112}"/>
                    </a:ext>
                  </a:extLst>
                </p:cNvPr>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Isosceles Triangle 84">
                <a:extLst>
                  <a:ext uri="{FF2B5EF4-FFF2-40B4-BE49-F238E27FC236}">
                    <a16:creationId xmlns:a16="http://schemas.microsoft.com/office/drawing/2014/main" id="{39B17629-8CBC-0A70-09C6-90E7BAA527D7}"/>
                  </a:ext>
                </a:extLst>
              </p:cNvPr>
              <p:cNvSpPr/>
              <p:nvPr/>
            </p:nvSpPr>
            <p:spPr>
              <a:xfrm rot="10800000">
                <a:off x="6096000" y="2133600"/>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F3FF9FFE-D7C7-F147-A2DB-6C8491D3E1BE}"/>
                  </a:ext>
                </a:extLst>
              </p:cNvPr>
              <p:cNvSpPr/>
              <p:nvPr/>
            </p:nvSpPr>
            <p:spPr>
              <a:xfrm rot="10800000">
                <a:off x="7816121" y="211111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D5243731-AF09-BF0F-A8D2-275A86A172F9}"/>
                  </a:ext>
                </a:extLst>
              </p:cNvPr>
              <p:cNvSpPr/>
              <p:nvPr/>
            </p:nvSpPr>
            <p:spPr>
              <a:xfrm>
                <a:off x="6107243" y="3069236"/>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4E4B0674-3BB3-AD92-C7B5-2A54C7FF0A76}"/>
                  </a:ext>
                </a:extLst>
              </p:cNvPr>
              <p:cNvSpPr/>
              <p:nvPr/>
            </p:nvSpPr>
            <p:spPr>
              <a:xfrm>
                <a:off x="7803630" y="308672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Cloud 65">
              <a:extLst>
                <a:ext uri="{FF2B5EF4-FFF2-40B4-BE49-F238E27FC236}">
                  <a16:creationId xmlns:a16="http://schemas.microsoft.com/office/drawing/2014/main" id="{10C563EA-4A25-6A3B-8201-FAC450F6E363}"/>
                </a:ext>
              </a:extLst>
            </p:cNvPr>
            <p:cNvSpPr/>
            <p:nvPr/>
          </p:nvSpPr>
          <p:spPr>
            <a:xfrm rot="256731">
              <a:off x="8933926" y="1454093"/>
              <a:ext cx="1471862" cy="61172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tored Data 66">
              <a:extLst>
                <a:ext uri="{FF2B5EF4-FFF2-40B4-BE49-F238E27FC236}">
                  <a16:creationId xmlns:a16="http://schemas.microsoft.com/office/drawing/2014/main" id="{15C6C219-0EBE-4B10-7173-721396F14A0D}"/>
                </a:ext>
              </a:extLst>
            </p:cNvPr>
            <p:cNvSpPr/>
            <p:nvPr/>
          </p:nvSpPr>
          <p:spPr>
            <a:xfrm rot="5400000">
              <a:off x="9193289" y="428874"/>
              <a:ext cx="974250" cy="1847226"/>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8">
              <a:extLst>
                <a:ext uri="{FF2B5EF4-FFF2-40B4-BE49-F238E27FC236}">
                  <a16:creationId xmlns:a16="http://schemas.microsoft.com/office/drawing/2014/main" id="{EC300CDA-AA37-56B1-0C52-964EAA120DF0}"/>
                </a:ext>
              </a:extLst>
            </p:cNvPr>
            <p:cNvGrpSpPr/>
            <p:nvPr/>
          </p:nvGrpSpPr>
          <p:grpSpPr>
            <a:xfrm>
              <a:off x="8849947" y="1045479"/>
              <a:ext cx="1692838" cy="450536"/>
              <a:chOff x="4953000" y="1968708"/>
              <a:chExt cx="5056682" cy="1751350"/>
            </a:xfrm>
          </p:grpSpPr>
          <p:grpSp>
            <p:nvGrpSpPr>
              <p:cNvPr id="69" name="Group 68">
                <a:extLst>
                  <a:ext uri="{FF2B5EF4-FFF2-40B4-BE49-F238E27FC236}">
                    <a16:creationId xmlns:a16="http://schemas.microsoft.com/office/drawing/2014/main" id="{9CF32125-C1D7-FB42-C43F-FCA0085195F9}"/>
                  </a:ext>
                </a:extLst>
              </p:cNvPr>
              <p:cNvGrpSpPr/>
              <p:nvPr/>
            </p:nvGrpSpPr>
            <p:grpSpPr>
              <a:xfrm>
                <a:off x="4953000" y="1981200"/>
                <a:ext cx="1681397" cy="1721370"/>
                <a:chOff x="4953000" y="1981200"/>
                <a:chExt cx="1681397" cy="1721370"/>
              </a:xfrm>
            </p:grpSpPr>
            <p:sp>
              <p:nvSpPr>
                <p:cNvPr id="80" name="Quad Arrow 133">
                  <a:extLst>
                    <a:ext uri="{FF2B5EF4-FFF2-40B4-BE49-F238E27FC236}">
                      <a16:creationId xmlns:a16="http://schemas.microsoft.com/office/drawing/2014/main" id="{E1344407-8B04-84FD-B90F-98F68C2D61AA}"/>
                    </a:ext>
                  </a:extLst>
                </p:cNvPr>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9238A7E5-40A7-9B74-9684-56372118BC07}"/>
                    </a:ext>
                  </a:extLst>
                </p:cNvPr>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A885967E-E976-EE0A-6034-210D513EC16D}"/>
                  </a:ext>
                </a:extLst>
              </p:cNvPr>
              <p:cNvGrpSpPr/>
              <p:nvPr/>
            </p:nvGrpSpPr>
            <p:grpSpPr>
              <a:xfrm>
                <a:off x="6634397" y="1968708"/>
                <a:ext cx="1681397" cy="1721370"/>
                <a:chOff x="4953000" y="1981200"/>
                <a:chExt cx="1681397" cy="1721370"/>
              </a:xfrm>
            </p:grpSpPr>
            <p:sp>
              <p:nvSpPr>
                <p:cNvPr id="78" name="Quad Arrow 131">
                  <a:extLst>
                    <a:ext uri="{FF2B5EF4-FFF2-40B4-BE49-F238E27FC236}">
                      <a16:creationId xmlns:a16="http://schemas.microsoft.com/office/drawing/2014/main" id="{E37BF93D-FA39-560D-B35C-2BA0F4DC3045}"/>
                    </a:ext>
                  </a:extLst>
                </p:cNvPr>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41ACFE5C-0E18-9CED-0C09-210B78A21F37}"/>
                    </a:ext>
                  </a:extLst>
                </p:cNvPr>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72">
                <a:extLst>
                  <a:ext uri="{FF2B5EF4-FFF2-40B4-BE49-F238E27FC236}">
                    <a16:creationId xmlns:a16="http://schemas.microsoft.com/office/drawing/2014/main" id="{5CA99CF1-AB6F-6255-6E4C-A5C36A3C7210}"/>
                  </a:ext>
                </a:extLst>
              </p:cNvPr>
              <p:cNvGrpSpPr/>
              <p:nvPr/>
            </p:nvGrpSpPr>
            <p:grpSpPr>
              <a:xfrm>
                <a:off x="8328285" y="1998688"/>
                <a:ext cx="1681397" cy="1721370"/>
                <a:chOff x="4953000" y="1981200"/>
                <a:chExt cx="1681397" cy="1721370"/>
              </a:xfrm>
            </p:grpSpPr>
            <p:sp>
              <p:nvSpPr>
                <p:cNvPr id="76" name="Quad Arrow 129">
                  <a:extLst>
                    <a:ext uri="{FF2B5EF4-FFF2-40B4-BE49-F238E27FC236}">
                      <a16:creationId xmlns:a16="http://schemas.microsoft.com/office/drawing/2014/main" id="{232464F5-2654-6158-048F-BAC7CE9895DC}"/>
                    </a:ext>
                  </a:extLst>
                </p:cNvPr>
                <p:cNvSpPr/>
                <p:nvPr/>
              </p:nvSpPr>
              <p:spPr>
                <a:xfrm>
                  <a:off x="4953000" y="1981200"/>
                  <a:ext cx="1681397" cy="1721370"/>
                </a:xfrm>
                <a:prstGeom prst="quadArrow">
                  <a:avLst>
                    <a:gd name="adj1" fmla="val 43217"/>
                    <a:gd name="adj2" fmla="val 22500"/>
                    <a:gd name="adj3" fmla="val 22500"/>
                  </a:avLst>
                </a:prstGeom>
                <a:solidFill>
                  <a:srgbClr val="F4AAF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77276AF6-8828-7D08-2E6F-71191EA2B1ED}"/>
                    </a:ext>
                  </a:extLst>
                </p:cNvPr>
                <p:cNvSpPr/>
                <p:nvPr/>
              </p:nvSpPr>
              <p:spPr>
                <a:xfrm>
                  <a:off x="5486400" y="2362200"/>
                  <a:ext cx="609600" cy="9144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Isosceles Triangle 71">
                <a:extLst>
                  <a:ext uri="{FF2B5EF4-FFF2-40B4-BE49-F238E27FC236}">
                    <a16:creationId xmlns:a16="http://schemas.microsoft.com/office/drawing/2014/main" id="{4895DA2F-B2D2-6E07-8A7C-A4690EEA4E58}"/>
                  </a:ext>
                </a:extLst>
              </p:cNvPr>
              <p:cNvSpPr/>
              <p:nvPr/>
            </p:nvSpPr>
            <p:spPr>
              <a:xfrm rot="10800000">
                <a:off x="6096000" y="2133600"/>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a:extLst>
                  <a:ext uri="{FF2B5EF4-FFF2-40B4-BE49-F238E27FC236}">
                    <a16:creationId xmlns:a16="http://schemas.microsoft.com/office/drawing/2014/main" id="{712E9772-E41B-0D32-3EAD-B29F509D7BEF}"/>
                  </a:ext>
                </a:extLst>
              </p:cNvPr>
              <p:cNvSpPr/>
              <p:nvPr/>
            </p:nvSpPr>
            <p:spPr>
              <a:xfrm rot="10800000">
                <a:off x="7816121" y="211111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AFFA4A2D-D2CB-4A3C-4C0F-C4401C719CBD}"/>
                  </a:ext>
                </a:extLst>
              </p:cNvPr>
              <p:cNvSpPr/>
              <p:nvPr/>
            </p:nvSpPr>
            <p:spPr>
              <a:xfrm>
                <a:off x="6107243" y="3069236"/>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0C336495-62A5-3A7F-519F-1D1E71338AAB}"/>
                  </a:ext>
                </a:extLst>
              </p:cNvPr>
              <p:cNvSpPr/>
              <p:nvPr/>
            </p:nvSpPr>
            <p:spPr>
              <a:xfrm>
                <a:off x="7803630" y="3086725"/>
                <a:ext cx="1066800" cy="457200"/>
              </a:xfrm>
              <a:prstGeom prst="triangle">
                <a:avLst/>
              </a:prstGeom>
              <a:solidFill>
                <a:schemeClr val="accent4">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94">
            <a:extLst>
              <a:ext uri="{FF2B5EF4-FFF2-40B4-BE49-F238E27FC236}">
                <a16:creationId xmlns:a16="http://schemas.microsoft.com/office/drawing/2014/main" id="{61290AD4-46C7-9099-9130-8D815C3E7FFC}"/>
              </a:ext>
            </a:extLst>
          </p:cNvPr>
          <p:cNvGrpSpPr/>
          <p:nvPr/>
        </p:nvGrpSpPr>
        <p:grpSpPr>
          <a:xfrm>
            <a:off x="3665554" y="2357685"/>
            <a:ext cx="2077590" cy="4367273"/>
            <a:chOff x="5304893" y="282825"/>
            <a:chExt cx="3038092" cy="6386328"/>
          </a:xfrm>
        </p:grpSpPr>
        <p:sp>
          <p:nvSpPr>
            <p:cNvPr id="96" name="Oval 95">
              <a:extLst>
                <a:ext uri="{FF2B5EF4-FFF2-40B4-BE49-F238E27FC236}">
                  <a16:creationId xmlns:a16="http://schemas.microsoft.com/office/drawing/2014/main" id="{1A9A85AF-2361-D779-C7A8-C78DC45A8B5B}"/>
                </a:ext>
              </a:extLst>
            </p:cNvPr>
            <p:cNvSpPr/>
            <p:nvPr/>
          </p:nvSpPr>
          <p:spPr>
            <a:xfrm rot="1569803" flipH="1">
              <a:off x="6196337" y="5620710"/>
              <a:ext cx="659448" cy="104844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1C4D598-0AC4-68FC-E37A-57AEBD3495F4}"/>
                </a:ext>
              </a:extLst>
            </p:cNvPr>
            <p:cNvSpPr/>
            <p:nvPr/>
          </p:nvSpPr>
          <p:spPr>
            <a:xfrm rot="19465854" flipH="1">
              <a:off x="7041237" y="5620708"/>
              <a:ext cx="659448" cy="1048443"/>
            </a:xfrm>
            <a:prstGeom prst="ellipse">
              <a:avLst/>
            </a:prstGeom>
            <a:solidFill>
              <a:srgbClr val="ECD262"/>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ECB51DF-F562-8250-0360-C7A747197DCD}"/>
                </a:ext>
              </a:extLst>
            </p:cNvPr>
            <p:cNvSpPr/>
            <p:nvPr/>
          </p:nvSpPr>
          <p:spPr>
            <a:xfrm flipH="1">
              <a:off x="5967681" y="798668"/>
              <a:ext cx="1897597" cy="2570457"/>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0847EA10-2635-27C2-488D-1D472CC071B5}"/>
                </a:ext>
              </a:extLst>
            </p:cNvPr>
            <p:cNvSpPr/>
            <p:nvPr/>
          </p:nvSpPr>
          <p:spPr>
            <a:xfrm rot="20548178" flipH="1">
              <a:off x="6680783" y="2366090"/>
              <a:ext cx="1168670" cy="1517102"/>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71F85AE-0052-B62B-9BB5-656155F3E7CA}"/>
                </a:ext>
              </a:extLst>
            </p:cNvPr>
            <p:cNvSpPr/>
            <p:nvPr/>
          </p:nvSpPr>
          <p:spPr>
            <a:xfrm flipH="1">
              <a:off x="5405692" y="3717471"/>
              <a:ext cx="872977" cy="685096"/>
            </a:xfrm>
            <a:prstGeom prst="ellipse">
              <a:avLst/>
            </a:prstGeom>
            <a:solidFill>
              <a:schemeClr val="accent6">
                <a:lumMod val="40000"/>
                <a:lumOff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C457AE42-0420-66F4-BAF0-47FDC1CF6564}"/>
                </a:ext>
              </a:extLst>
            </p:cNvPr>
            <p:cNvSpPr/>
            <p:nvPr/>
          </p:nvSpPr>
          <p:spPr>
            <a:xfrm rot="2113573">
              <a:off x="5854301" y="2309968"/>
              <a:ext cx="1406220" cy="1476697"/>
            </a:xfrm>
            <a:prstGeom prst="trapezoid">
              <a:avLst>
                <a:gd name="adj" fmla="val 34231"/>
              </a:avLst>
            </a:prstGeom>
            <a:solidFill>
              <a:srgbClr val="C98257"/>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9BE7C6E1-7211-2E61-694C-644FA0F5F307}"/>
                </a:ext>
              </a:extLst>
            </p:cNvPr>
            <p:cNvSpPr/>
            <p:nvPr/>
          </p:nvSpPr>
          <p:spPr>
            <a:xfrm flipH="1">
              <a:off x="5815872" y="2176005"/>
              <a:ext cx="2208754" cy="4013696"/>
            </a:xfrm>
            <a:prstGeom prst="triangl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a:extLst>
                <a:ext uri="{FF2B5EF4-FFF2-40B4-BE49-F238E27FC236}">
                  <a16:creationId xmlns:a16="http://schemas.microsoft.com/office/drawing/2014/main" id="{6E46BBC0-7D2A-1B7D-86CB-0F1CB838E9C1}"/>
                </a:ext>
              </a:extLst>
            </p:cNvPr>
            <p:cNvSpPr/>
            <p:nvPr/>
          </p:nvSpPr>
          <p:spPr>
            <a:xfrm flipH="1">
              <a:off x="5502823" y="1314509"/>
              <a:ext cx="996183" cy="2665182"/>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a:extLst>
                <a:ext uri="{FF2B5EF4-FFF2-40B4-BE49-F238E27FC236}">
                  <a16:creationId xmlns:a16="http://schemas.microsoft.com/office/drawing/2014/main" id="{17A4F00B-B855-B0AB-8660-A3B7EAE6BEFD}"/>
                </a:ext>
              </a:extLst>
            </p:cNvPr>
            <p:cNvSpPr/>
            <p:nvPr/>
          </p:nvSpPr>
          <p:spPr>
            <a:xfrm rot="626040" flipH="1">
              <a:off x="7297685" y="1300983"/>
              <a:ext cx="795327" cy="2587086"/>
            </a:xfrm>
            <a:prstGeom prst="cloud">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761AB524-78EF-F66E-6A64-D8D7E6AA3FE9}"/>
                </a:ext>
              </a:extLst>
            </p:cNvPr>
            <p:cNvSpPr/>
            <p:nvPr/>
          </p:nvSpPr>
          <p:spPr>
            <a:xfrm flipH="1">
              <a:off x="6725473" y="2310957"/>
              <a:ext cx="379520" cy="67808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0BEB31F6-33EA-3613-4276-62647136BABF}"/>
                </a:ext>
              </a:extLst>
            </p:cNvPr>
            <p:cNvSpPr/>
            <p:nvPr/>
          </p:nvSpPr>
          <p:spPr>
            <a:xfrm flipH="1">
              <a:off x="6104074" y="463265"/>
              <a:ext cx="1571361" cy="22265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1CB6863-A8AA-749C-ABF5-CDD92FB760B6}"/>
                </a:ext>
              </a:extLst>
            </p:cNvPr>
            <p:cNvSpPr/>
            <p:nvPr/>
          </p:nvSpPr>
          <p:spPr>
            <a:xfrm rot="13097194" flipH="1">
              <a:off x="6621762" y="454773"/>
              <a:ext cx="1433379" cy="944335"/>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FBDF43F1-B499-9DE1-661D-E57E55A75F87}"/>
                </a:ext>
              </a:extLst>
            </p:cNvPr>
            <p:cNvSpPr/>
            <p:nvPr/>
          </p:nvSpPr>
          <p:spPr>
            <a:xfrm rot="18981421" flipH="1">
              <a:off x="5748425" y="534379"/>
              <a:ext cx="1433379" cy="944335"/>
            </a:xfrm>
            <a:prstGeom prst="ellipse">
              <a:avLst/>
            </a:prstGeom>
            <a:solidFill>
              <a:srgbClr val="CC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862975D5-70D1-C311-D4D8-98F99CF5972C}"/>
                </a:ext>
              </a:extLst>
            </p:cNvPr>
            <p:cNvSpPr/>
            <p:nvPr/>
          </p:nvSpPr>
          <p:spPr>
            <a:xfrm rot="17952657" flipH="1">
              <a:off x="6725688" y="3491420"/>
              <a:ext cx="1238207" cy="755338"/>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3914A7C5-B07F-96A3-6831-DB44A13BFE97}"/>
                </a:ext>
              </a:extLst>
            </p:cNvPr>
            <p:cNvSpPr/>
            <p:nvPr/>
          </p:nvSpPr>
          <p:spPr>
            <a:xfrm rot="14884799" flipH="1">
              <a:off x="5932720" y="3476323"/>
              <a:ext cx="1238207" cy="755338"/>
            </a:xfrm>
            <a:prstGeom prst="ellipse">
              <a:avLst/>
            </a:prstGeom>
            <a:solidFill>
              <a:srgbClr val="C982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03AEA7FE-9C23-40F2-B9C4-24A0107EB117}"/>
                </a:ext>
              </a:extLst>
            </p:cNvPr>
            <p:cNvSpPr/>
            <p:nvPr/>
          </p:nvSpPr>
          <p:spPr>
            <a:xfrm rot="14884799" flipH="1">
              <a:off x="6410870" y="3955986"/>
              <a:ext cx="813786" cy="49643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DE9689B9-16AC-EAED-52FF-C080A987F7C9}"/>
                </a:ext>
              </a:extLst>
            </p:cNvPr>
            <p:cNvSpPr/>
            <p:nvPr/>
          </p:nvSpPr>
          <p:spPr>
            <a:xfrm rot="14884799" flipH="1">
              <a:off x="6682605" y="4028592"/>
              <a:ext cx="767336" cy="4680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98C4FCEE-34CA-CE7C-C696-85C3D6351F53}"/>
                </a:ext>
              </a:extLst>
            </p:cNvPr>
            <p:cNvSpPr/>
            <p:nvPr/>
          </p:nvSpPr>
          <p:spPr>
            <a:xfrm flipH="1">
              <a:off x="5304893" y="282825"/>
              <a:ext cx="3038092" cy="4352238"/>
            </a:xfrm>
            <a:custGeom>
              <a:avLst/>
              <a:gdLst>
                <a:gd name="connsiteX0" fmla="*/ 1859645 w 3567482"/>
                <a:gd name="connsiteY0" fmla="*/ 0 h 4352238"/>
                <a:gd name="connsiteX1" fmla="*/ 455423 w 3567482"/>
                <a:gd name="connsiteY1" fmla="*/ 1160644 h 4352238"/>
                <a:gd name="connsiteX2" fmla="*/ 461088 w 3567482"/>
                <a:gd name="connsiteY2" fmla="*/ 1160644 h 4352238"/>
                <a:gd name="connsiteX3" fmla="*/ 0 w 3567482"/>
                <a:gd name="connsiteY3" fmla="*/ 4332812 h 4352238"/>
                <a:gd name="connsiteX4" fmla="*/ 1475593 w 3567482"/>
                <a:gd name="connsiteY4" fmla="*/ 4332812 h 4352238"/>
                <a:gd name="connsiteX5" fmla="*/ 1014505 w 3567482"/>
                <a:gd name="connsiteY5" fmla="*/ 1160644 h 4352238"/>
                <a:gd name="connsiteX6" fmla="*/ 1035744 w 3567482"/>
                <a:gd name="connsiteY6" fmla="*/ 1160644 h 4352238"/>
                <a:gd name="connsiteX7" fmla="*/ 1859644 w 3567482"/>
                <a:gd name="connsiteY7" fmla="*/ 580322 h 4352238"/>
                <a:gd name="connsiteX8" fmla="*/ 2666805 w 3567482"/>
                <a:gd name="connsiteY8" fmla="*/ 1043689 h 4352238"/>
                <a:gd name="connsiteX9" fmla="*/ 2676018 w 3567482"/>
                <a:gd name="connsiteY9" fmla="*/ 1086205 h 4352238"/>
                <a:gd name="connsiteX10" fmla="*/ 2349287 w 3567482"/>
                <a:gd name="connsiteY10" fmla="*/ 4352238 h 4352238"/>
                <a:gd name="connsiteX11" fmla="*/ 3567482 w 3567482"/>
                <a:gd name="connsiteY11" fmla="*/ 4352238 h 4352238"/>
                <a:gd name="connsiteX12" fmla="*/ 3248198 w 3567482"/>
                <a:gd name="connsiteY12" fmla="*/ 1160644 h 4352238"/>
                <a:gd name="connsiteX13" fmla="*/ 3263867 w 3567482"/>
                <a:gd name="connsiteY13" fmla="*/ 1160644 h 4352238"/>
                <a:gd name="connsiteX14" fmla="*/ 1859645 w 3567482"/>
                <a:gd name="connsiteY14" fmla="*/ 0 h 4352238"/>
                <a:gd name="connsiteX0" fmla="*/ 1426508 w 3134345"/>
                <a:gd name="connsiteY0" fmla="*/ 0 h 4352238"/>
                <a:gd name="connsiteX1" fmla="*/ 22286 w 3134345"/>
                <a:gd name="connsiteY1" fmla="*/ 1160644 h 4352238"/>
                <a:gd name="connsiteX2" fmla="*/ 27951 w 3134345"/>
                <a:gd name="connsiteY2" fmla="*/ 1160644 h 4352238"/>
                <a:gd name="connsiteX3" fmla="*/ 0 w 3134345"/>
                <a:gd name="connsiteY3" fmla="*/ 4101806 h 4352238"/>
                <a:gd name="connsiteX4" fmla="*/ 1042456 w 3134345"/>
                <a:gd name="connsiteY4" fmla="*/ 4332812 h 4352238"/>
                <a:gd name="connsiteX5" fmla="*/ 581368 w 3134345"/>
                <a:gd name="connsiteY5" fmla="*/ 1160644 h 4352238"/>
                <a:gd name="connsiteX6" fmla="*/ 602607 w 3134345"/>
                <a:gd name="connsiteY6" fmla="*/ 1160644 h 4352238"/>
                <a:gd name="connsiteX7" fmla="*/ 1426507 w 3134345"/>
                <a:gd name="connsiteY7" fmla="*/ 580322 h 4352238"/>
                <a:gd name="connsiteX8" fmla="*/ 2233668 w 3134345"/>
                <a:gd name="connsiteY8" fmla="*/ 1043689 h 4352238"/>
                <a:gd name="connsiteX9" fmla="*/ 2242881 w 3134345"/>
                <a:gd name="connsiteY9" fmla="*/ 1086205 h 4352238"/>
                <a:gd name="connsiteX10" fmla="*/ 1916150 w 3134345"/>
                <a:gd name="connsiteY10" fmla="*/ 4352238 h 4352238"/>
                <a:gd name="connsiteX11" fmla="*/ 3134345 w 3134345"/>
                <a:gd name="connsiteY11" fmla="*/ 4352238 h 4352238"/>
                <a:gd name="connsiteX12" fmla="*/ 2815061 w 3134345"/>
                <a:gd name="connsiteY12" fmla="*/ 1160644 h 4352238"/>
                <a:gd name="connsiteX13" fmla="*/ 2830730 w 3134345"/>
                <a:gd name="connsiteY13" fmla="*/ 1160644 h 4352238"/>
                <a:gd name="connsiteX14" fmla="*/ 1426508 w 3134345"/>
                <a:gd name="connsiteY14" fmla="*/ 0 h 4352238"/>
                <a:gd name="connsiteX0" fmla="*/ 1426508 w 2830730"/>
                <a:gd name="connsiteY0" fmla="*/ 0 h 4352238"/>
                <a:gd name="connsiteX1" fmla="*/ 22286 w 2830730"/>
                <a:gd name="connsiteY1" fmla="*/ 1160644 h 4352238"/>
                <a:gd name="connsiteX2" fmla="*/ 27951 w 2830730"/>
                <a:gd name="connsiteY2" fmla="*/ 1160644 h 4352238"/>
                <a:gd name="connsiteX3" fmla="*/ 0 w 2830730"/>
                <a:gd name="connsiteY3" fmla="*/ 4101806 h 4352238"/>
                <a:gd name="connsiteX4" fmla="*/ 1042456 w 2830730"/>
                <a:gd name="connsiteY4" fmla="*/ 4332812 h 4352238"/>
                <a:gd name="connsiteX5" fmla="*/ 581368 w 2830730"/>
                <a:gd name="connsiteY5" fmla="*/ 1160644 h 4352238"/>
                <a:gd name="connsiteX6" fmla="*/ 602607 w 2830730"/>
                <a:gd name="connsiteY6" fmla="*/ 1160644 h 4352238"/>
                <a:gd name="connsiteX7" fmla="*/ 1426507 w 2830730"/>
                <a:gd name="connsiteY7" fmla="*/ 580322 h 4352238"/>
                <a:gd name="connsiteX8" fmla="*/ 2233668 w 2830730"/>
                <a:gd name="connsiteY8" fmla="*/ 1043689 h 4352238"/>
                <a:gd name="connsiteX9" fmla="*/ 2242881 w 2830730"/>
                <a:gd name="connsiteY9" fmla="*/ 1086205 h 4352238"/>
                <a:gd name="connsiteX10" fmla="*/ 1916150 w 2830730"/>
                <a:gd name="connsiteY10" fmla="*/ 4352238 h 4352238"/>
                <a:gd name="connsiteX11" fmla="*/ 2787836 w 2830730"/>
                <a:gd name="connsiteY11" fmla="*/ 4111607 h 4352238"/>
                <a:gd name="connsiteX12" fmla="*/ 2815061 w 2830730"/>
                <a:gd name="connsiteY12" fmla="*/ 1160644 h 4352238"/>
                <a:gd name="connsiteX13" fmla="*/ 2830730 w 2830730"/>
                <a:gd name="connsiteY13" fmla="*/ 1160644 h 4352238"/>
                <a:gd name="connsiteX14" fmla="*/ 1426508 w 2830730"/>
                <a:gd name="connsiteY14" fmla="*/ 0 h 4352238"/>
                <a:gd name="connsiteX0" fmla="*/ 1426508 w 3038092"/>
                <a:gd name="connsiteY0" fmla="*/ 0 h 4352238"/>
                <a:gd name="connsiteX1" fmla="*/ 22286 w 3038092"/>
                <a:gd name="connsiteY1" fmla="*/ 1160644 h 4352238"/>
                <a:gd name="connsiteX2" fmla="*/ 27951 w 3038092"/>
                <a:gd name="connsiteY2" fmla="*/ 1160644 h 4352238"/>
                <a:gd name="connsiteX3" fmla="*/ 0 w 3038092"/>
                <a:gd name="connsiteY3" fmla="*/ 4101806 h 4352238"/>
                <a:gd name="connsiteX4" fmla="*/ 1042456 w 3038092"/>
                <a:gd name="connsiteY4" fmla="*/ 4332812 h 4352238"/>
                <a:gd name="connsiteX5" fmla="*/ 581368 w 3038092"/>
                <a:gd name="connsiteY5" fmla="*/ 1160644 h 4352238"/>
                <a:gd name="connsiteX6" fmla="*/ 602607 w 3038092"/>
                <a:gd name="connsiteY6" fmla="*/ 1160644 h 4352238"/>
                <a:gd name="connsiteX7" fmla="*/ 1426507 w 3038092"/>
                <a:gd name="connsiteY7" fmla="*/ 580322 h 4352238"/>
                <a:gd name="connsiteX8" fmla="*/ 2233668 w 3038092"/>
                <a:gd name="connsiteY8" fmla="*/ 1043689 h 4352238"/>
                <a:gd name="connsiteX9" fmla="*/ 2242881 w 3038092"/>
                <a:gd name="connsiteY9" fmla="*/ 1086205 h 4352238"/>
                <a:gd name="connsiteX10" fmla="*/ 1916150 w 3038092"/>
                <a:gd name="connsiteY10" fmla="*/ 4352238 h 4352238"/>
                <a:gd name="connsiteX11" fmla="*/ 3038092 w 3038092"/>
                <a:gd name="connsiteY11" fmla="*/ 4082731 h 4352238"/>
                <a:gd name="connsiteX12" fmla="*/ 2815061 w 3038092"/>
                <a:gd name="connsiteY12" fmla="*/ 1160644 h 4352238"/>
                <a:gd name="connsiteX13" fmla="*/ 2830730 w 3038092"/>
                <a:gd name="connsiteY13" fmla="*/ 1160644 h 4352238"/>
                <a:gd name="connsiteX14" fmla="*/ 1426508 w 3038092"/>
                <a:gd name="connsiteY14" fmla="*/ 0 h 435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8092" h="4352238">
                  <a:moveTo>
                    <a:pt x="1426508" y="0"/>
                  </a:moveTo>
                  <a:cubicBezTo>
                    <a:pt x="650978" y="0"/>
                    <a:pt x="22286" y="519638"/>
                    <a:pt x="22286" y="1160644"/>
                  </a:cubicBezTo>
                  <a:lnTo>
                    <a:pt x="27951" y="1160644"/>
                  </a:lnTo>
                  <a:lnTo>
                    <a:pt x="0" y="4101806"/>
                  </a:lnTo>
                  <a:lnTo>
                    <a:pt x="1042456" y="4332812"/>
                  </a:lnTo>
                  <a:lnTo>
                    <a:pt x="581368" y="1160644"/>
                  </a:lnTo>
                  <a:lnTo>
                    <a:pt x="602607" y="1160644"/>
                  </a:lnTo>
                  <a:cubicBezTo>
                    <a:pt x="602607" y="840141"/>
                    <a:pt x="971480" y="580322"/>
                    <a:pt x="1426507" y="580322"/>
                  </a:cubicBezTo>
                  <a:cubicBezTo>
                    <a:pt x="1824656" y="580322"/>
                    <a:pt x="2156843" y="779246"/>
                    <a:pt x="2233668" y="1043689"/>
                  </a:cubicBezTo>
                  <a:lnTo>
                    <a:pt x="2242881" y="1086205"/>
                  </a:lnTo>
                  <a:lnTo>
                    <a:pt x="1916150" y="4352238"/>
                  </a:lnTo>
                  <a:lnTo>
                    <a:pt x="3038092" y="4082731"/>
                  </a:lnTo>
                  <a:lnTo>
                    <a:pt x="2815061" y="1160644"/>
                  </a:lnTo>
                  <a:lnTo>
                    <a:pt x="2830730" y="1160644"/>
                  </a:lnTo>
                  <a:cubicBezTo>
                    <a:pt x="2830730" y="519638"/>
                    <a:pt x="2202038" y="0"/>
                    <a:pt x="1426508" y="0"/>
                  </a:cubicBezTo>
                  <a:close/>
                </a:path>
              </a:pathLst>
            </a:cu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4" name="Group 71">
              <a:extLst>
                <a:ext uri="{FF2B5EF4-FFF2-40B4-BE49-F238E27FC236}">
                  <a16:creationId xmlns:a16="http://schemas.microsoft.com/office/drawing/2014/main" id="{ACC512FE-DE56-E030-7EC2-7C59A66B3C1C}"/>
                </a:ext>
              </a:extLst>
            </p:cNvPr>
            <p:cNvGrpSpPr/>
            <p:nvPr/>
          </p:nvGrpSpPr>
          <p:grpSpPr>
            <a:xfrm>
              <a:off x="5864316" y="5525907"/>
              <a:ext cx="2112255" cy="663794"/>
              <a:chOff x="0" y="4648200"/>
              <a:chExt cx="3986134" cy="1541489"/>
            </a:xfrm>
          </p:grpSpPr>
          <p:grpSp>
            <p:nvGrpSpPr>
              <p:cNvPr id="115" name="Group 138">
                <a:extLst>
                  <a:ext uri="{FF2B5EF4-FFF2-40B4-BE49-F238E27FC236}">
                    <a16:creationId xmlns:a16="http://schemas.microsoft.com/office/drawing/2014/main" id="{04B7F54D-924D-C18F-3560-9D828252635D}"/>
                  </a:ext>
                </a:extLst>
              </p:cNvPr>
              <p:cNvGrpSpPr/>
              <p:nvPr/>
            </p:nvGrpSpPr>
            <p:grpSpPr>
              <a:xfrm>
                <a:off x="0" y="4648200"/>
                <a:ext cx="1600200" cy="1524000"/>
                <a:chOff x="533400" y="4648200"/>
                <a:chExt cx="1905000" cy="1828800"/>
              </a:xfrm>
            </p:grpSpPr>
            <p:sp>
              <p:nvSpPr>
                <p:cNvPr id="126" name="Plus 83">
                  <a:extLst>
                    <a:ext uri="{FF2B5EF4-FFF2-40B4-BE49-F238E27FC236}">
                      <a16:creationId xmlns:a16="http://schemas.microsoft.com/office/drawing/2014/main" id="{99316F09-A053-3D97-3FE1-1B084BF93AC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B86687E1-4579-DC2E-279C-DBC15B69698B}"/>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6CC993E0-8D8D-2F63-F1D4-DDE336862D6A}"/>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a:extLst>
                    <a:ext uri="{FF2B5EF4-FFF2-40B4-BE49-F238E27FC236}">
                      <a16:creationId xmlns:a16="http://schemas.microsoft.com/office/drawing/2014/main" id="{829637D1-FFE2-1AE9-14D3-ED2541D9271C}"/>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39">
                <a:extLst>
                  <a:ext uri="{FF2B5EF4-FFF2-40B4-BE49-F238E27FC236}">
                    <a16:creationId xmlns:a16="http://schemas.microsoft.com/office/drawing/2014/main" id="{25A2D6CB-70A4-7855-5DCF-14C26A0477DE}"/>
                  </a:ext>
                </a:extLst>
              </p:cNvPr>
              <p:cNvGrpSpPr/>
              <p:nvPr/>
            </p:nvGrpSpPr>
            <p:grpSpPr>
              <a:xfrm>
                <a:off x="1182973" y="4665689"/>
                <a:ext cx="1600200" cy="1524000"/>
                <a:chOff x="533400" y="4648200"/>
                <a:chExt cx="1905000" cy="1828800"/>
              </a:xfrm>
            </p:grpSpPr>
            <p:sp>
              <p:nvSpPr>
                <p:cNvPr id="122" name="Plus 79">
                  <a:extLst>
                    <a:ext uri="{FF2B5EF4-FFF2-40B4-BE49-F238E27FC236}">
                      <a16:creationId xmlns:a16="http://schemas.microsoft.com/office/drawing/2014/main" id="{F4ABD872-CA13-8A85-221A-9F9105CF83B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a:extLst>
                    <a:ext uri="{FF2B5EF4-FFF2-40B4-BE49-F238E27FC236}">
                      <a16:creationId xmlns:a16="http://schemas.microsoft.com/office/drawing/2014/main" id="{5E0BEFAD-43ED-0BC5-0D11-075634B8966C}"/>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a:extLst>
                    <a:ext uri="{FF2B5EF4-FFF2-40B4-BE49-F238E27FC236}">
                      <a16:creationId xmlns:a16="http://schemas.microsoft.com/office/drawing/2014/main" id="{A2C5D116-794D-4D44-C69E-593F3AFB823B}"/>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65936F74-9C78-0E35-8485-C21A1B5504B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44">
                <a:extLst>
                  <a:ext uri="{FF2B5EF4-FFF2-40B4-BE49-F238E27FC236}">
                    <a16:creationId xmlns:a16="http://schemas.microsoft.com/office/drawing/2014/main" id="{2F75BBD5-3B29-93DD-33B6-7FCD18ED01C3}"/>
                  </a:ext>
                </a:extLst>
              </p:cNvPr>
              <p:cNvGrpSpPr/>
              <p:nvPr/>
            </p:nvGrpSpPr>
            <p:grpSpPr>
              <a:xfrm>
                <a:off x="2385934" y="4665689"/>
                <a:ext cx="1600200" cy="1524000"/>
                <a:chOff x="533400" y="4648200"/>
                <a:chExt cx="1905000" cy="1828800"/>
              </a:xfrm>
            </p:grpSpPr>
            <p:sp>
              <p:nvSpPr>
                <p:cNvPr id="118" name="Plus 75">
                  <a:extLst>
                    <a:ext uri="{FF2B5EF4-FFF2-40B4-BE49-F238E27FC236}">
                      <a16:creationId xmlns:a16="http://schemas.microsoft.com/office/drawing/2014/main" id="{08DE7593-BDBA-4DAF-5C7C-073D17F2D9DB}"/>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80BE8D03-CB79-BC68-1969-7CEC78BB645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a:extLst>
                    <a:ext uri="{FF2B5EF4-FFF2-40B4-BE49-F238E27FC236}">
                      <a16:creationId xmlns:a16="http://schemas.microsoft.com/office/drawing/2014/main" id="{F095FF16-7B35-F404-8E93-F4E4C553D49A}"/>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a:extLst>
                    <a:ext uri="{FF2B5EF4-FFF2-40B4-BE49-F238E27FC236}">
                      <a16:creationId xmlns:a16="http://schemas.microsoft.com/office/drawing/2014/main" id="{710F5FB5-1D7A-AB90-FB8F-8A46C612CBAE}"/>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714270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635680" y="968731"/>
            <a:ext cx="3953164" cy="1631216"/>
          </a:xfrm>
          <a:prstGeom prst="rect">
            <a:avLst/>
          </a:prstGeom>
          <a:noFill/>
        </p:spPr>
        <p:txBody>
          <a:bodyPr wrap="square" rtlCol="0">
            <a:spAutoFit/>
          </a:bodyPr>
          <a:lstStyle/>
          <a:p>
            <a:r>
              <a:rPr lang="en-US" sz="2000" dirty="0">
                <a:solidFill>
                  <a:schemeClr val="bg1"/>
                </a:solidFill>
              </a:rPr>
              <a:t>After teaching the parable of the good Samaritan in Jericho, the Savior traveled to Bethany and visited the home of a woman named Martha.</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Lucida Calligraphy" pitchFamily="66" charset="0"/>
              </a:rPr>
              <a:t>A Home of Friendship</a:t>
            </a:r>
            <a:endParaRPr lang="en-US" sz="3200" dirty="0">
              <a:solidFill>
                <a:schemeClr val="bg1"/>
              </a:solidFill>
              <a:latin typeface="Lucida Calligraphy" pitchFamily="66" charset="0"/>
            </a:endParaRPr>
          </a:p>
        </p:txBody>
      </p:sp>
      <p:sp>
        <p:nvSpPr>
          <p:cNvPr id="7" name="Rectangle 6"/>
          <p:cNvSpPr/>
          <p:nvPr/>
        </p:nvSpPr>
        <p:spPr>
          <a:xfrm>
            <a:off x="0" y="6488668"/>
            <a:ext cx="1191673" cy="369332"/>
          </a:xfrm>
          <a:prstGeom prst="rect">
            <a:avLst/>
          </a:prstGeom>
        </p:spPr>
        <p:txBody>
          <a:bodyPr wrap="none">
            <a:spAutoFit/>
          </a:bodyPr>
          <a:lstStyle/>
          <a:p>
            <a:r>
              <a:rPr lang="en-US" i="1" dirty="0">
                <a:solidFill>
                  <a:schemeClr val="bg1"/>
                </a:solidFill>
              </a:rPr>
              <a:t>Luke 10:38</a:t>
            </a:r>
            <a:endParaRPr lang="en-US" dirty="0">
              <a:solidFill>
                <a:schemeClr val="bg1"/>
              </a:solidFill>
            </a:endParaRPr>
          </a:p>
        </p:txBody>
      </p:sp>
      <p:grpSp>
        <p:nvGrpSpPr>
          <p:cNvPr id="8" name="Group 7"/>
          <p:cNvGrpSpPr/>
          <p:nvPr/>
        </p:nvGrpSpPr>
        <p:grpSpPr>
          <a:xfrm>
            <a:off x="7742382" y="909781"/>
            <a:ext cx="3890571" cy="5480159"/>
            <a:chOff x="6938819" y="919018"/>
            <a:chExt cx="3890571" cy="5480159"/>
          </a:xfrm>
        </p:grpSpPr>
        <p:grpSp>
          <p:nvGrpSpPr>
            <p:cNvPr id="9" name="Group 10"/>
            <p:cNvGrpSpPr/>
            <p:nvPr/>
          </p:nvGrpSpPr>
          <p:grpSpPr>
            <a:xfrm>
              <a:off x="6938819" y="919018"/>
              <a:ext cx="3890571" cy="5480159"/>
              <a:chOff x="2370363" y="1010310"/>
              <a:chExt cx="3890571" cy="5480159"/>
            </a:xfrm>
          </p:grpSpPr>
          <p:sp>
            <p:nvSpPr>
              <p:cNvPr id="20" name="Rectangle 19"/>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ame 22"/>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17"/>
            <p:cNvGrpSpPr/>
            <p:nvPr/>
          </p:nvGrpSpPr>
          <p:grpSpPr>
            <a:xfrm>
              <a:off x="8243000" y="4160569"/>
              <a:ext cx="1430447" cy="337338"/>
              <a:chOff x="8243000" y="4160569"/>
              <a:chExt cx="1430447" cy="337338"/>
            </a:xfrm>
          </p:grpSpPr>
          <p:sp>
            <p:nvSpPr>
              <p:cNvPr id="18" name="TextBox 17"/>
              <p:cNvSpPr txBox="1"/>
              <p:nvPr/>
            </p:nvSpPr>
            <p:spPr>
              <a:xfrm>
                <a:off x="8243000" y="4160569"/>
                <a:ext cx="1430447" cy="276999"/>
              </a:xfrm>
              <a:prstGeom prst="rect">
                <a:avLst/>
              </a:prstGeom>
              <a:noFill/>
            </p:spPr>
            <p:txBody>
              <a:bodyPr wrap="square" rtlCol="0">
                <a:spAutoFit/>
              </a:bodyPr>
              <a:lstStyle/>
              <a:p>
                <a:r>
                  <a:rPr lang="en-US" sz="1200" b="1" dirty="0"/>
                  <a:t>Jerusalem</a:t>
                </a:r>
              </a:p>
            </p:txBody>
          </p:sp>
          <p:sp>
            <p:nvSpPr>
              <p:cNvPr id="19" name="5-Point Star 18"/>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11" name="Group 18"/>
            <p:cNvGrpSpPr/>
            <p:nvPr/>
          </p:nvGrpSpPr>
          <p:grpSpPr>
            <a:xfrm>
              <a:off x="8405091" y="4414570"/>
              <a:ext cx="766618" cy="328101"/>
              <a:chOff x="8437417" y="6940715"/>
              <a:chExt cx="766618" cy="328101"/>
            </a:xfrm>
          </p:grpSpPr>
          <p:sp>
            <p:nvSpPr>
              <p:cNvPr id="16" name="TextBox 15"/>
              <p:cNvSpPr txBox="1"/>
              <p:nvPr/>
            </p:nvSpPr>
            <p:spPr>
              <a:xfrm>
                <a:off x="8437417" y="6940715"/>
                <a:ext cx="766618" cy="276999"/>
              </a:xfrm>
              <a:prstGeom prst="rect">
                <a:avLst/>
              </a:prstGeom>
              <a:noFill/>
            </p:spPr>
            <p:txBody>
              <a:bodyPr wrap="square" rtlCol="0">
                <a:spAutoFit/>
              </a:bodyPr>
              <a:lstStyle/>
              <a:p>
                <a:r>
                  <a:rPr lang="en-US" sz="1200" b="1" dirty="0"/>
                  <a:t>Bethany</a:t>
                </a:r>
              </a:p>
            </p:txBody>
          </p:sp>
          <p:sp>
            <p:nvSpPr>
              <p:cNvPr id="17" name="5-Point Star 16"/>
              <p:cNvSpPr/>
              <p:nvPr/>
            </p:nvSpPr>
            <p:spPr>
              <a:xfrm>
                <a:off x="8730763" y="7133832"/>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12" name="Group 21"/>
            <p:cNvGrpSpPr/>
            <p:nvPr/>
          </p:nvGrpSpPr>
          <p:grpSpPr>
            <a:xfrm>
              <a:off x="8732530" y="3865007"/>
              <a:ext cx="674708" cy="328101"/>
              <a:chOff x="8501619" y="7042315"/>
              <a:chExt cx="674708" cy="328101"/>
            </a:xfrm>
          </p:grpSpPr>
          <p:sp>
            <p:nvSpPr>
              <p:cNvPr id="14" name="TextBox 13"/>
              <p:cNvSpPr txBox="1"/>
              <p:nvPr/>
            </p:nvSpPr>
            <p:spPr>
              <a:xfrm>
                <a:off x="8501619" y="7042315"/>
                <a:ext cx="674708" cy="276999"/>
              </a:xfrm>
              <a:prstGeom prst="rect">
                <a:avLst/>
              </a:prstGeom>
              <a:noFill/>
            </p:spPr>
            <p:txBody>
              <a:bodyPr wrap="square" rtlCol="0">
                <a:spAutoFit/>
              </a:bodyPr>
              <a:lstStyle/>
              <a:p>
                <a:r>
                  <a:rPr lang="en-US" sz="1200" b="1" dirty="0"/>
                  <a:t>Jericho</a:t>
                </a:r>
              </a:p>
            </p:txBody>
          </p:sp>
          <p:sp>
            <p:nvSpPr>
              <p:cNvPr id="15" name="5-Point Star 14"/>
              <p:cNvSpPr/>
              <p:nvPr/>
            </p:nvSpPr>
            <p:spPr>
              <a:xfrm>
                <a:off x="8703055" y="7235432"/>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sp>
        <p:nvSpPr>
          <p:cNvPr id="24" name="Rectangle 23"/>
          <p:cNvSpPr/>
          <p:nvPr/>
        </p:nvSpPr>
        <p:spPr>
          <a:xfrm>
            <a:off x="3731490" y="3152062"/>
            <a:ext cx="3943927" cy="1938992"/>
          </a:xfrm>
          <a:prstGeom prst="rect">
            <a:avLst/>
          </a:prstGeom>
        </p:spPr>
        <p:txBody>
          <a:bodyPr wrap="square">
            <a:spAutoFit/>
          </a:bodyPr>
          <a:lstStyle/>
          <a:p>
            <a:r>
              <a:rPr lang="en-US" sz="2000" dirty="0">
                <a:solidFill>
                  <a:schemeClr val="bg1"/>
                </a:solidFill>
              </a:rPr>
              <a:t>Hospitality was very important in Jewish society, and a woman’s honor and reputation depended partly on how well she fulfilled cultural expectations regarding the role of hostess. (1)</a:t>
            </a:r>
          </a:p>
        </p:txBody>
      </p:sp>
      <p:pic>
        <p:nvPicPr>
          <p:cNvPr id="1028" name="Picture 4" descr="Image result for Mary and Martha"/>
          <p:cNvPicPr>
            <a:picLocks noChangeAspect="1" noChangeArrowheads="1"/>
          </p:cNvPicPr>
          <p:nvPr/>
        </p:nvPicPr>
        <p:blipFill>
          <a:blip r:embed="rId3" cstate="print"/>
          <a:srcRect/>
          <a:stretch>
            <a:fillRect/>
          </a:stretch>
        </p:blipFill>
        <p:spPr bwMode="auto">
          <a:xfrm>
            <a:off x="747846" y="2626158"/>
            <a:ext cx="2924473" cy="3636096"/>
          </a:xfrm>
          <a:prstGeom prst="rect">
            <a:avLst/>
          </a:prstGeom>
          <a:noFill/>
        </p:spPr>
      </p:pic>
    </p:spTree>
    <p:extLst>
      <p:ext uri="{BB962C8B-B14F-4D97-AF65-F5344CB8AC3E}">
        <p14:creationId xmlns:p14="http://schemas.microsoft.com/office/powerpoint/2010/main" val="401170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Lucida Calligraphy" pitchFamily="66" charset="0"/>
              </a:rPr>
              <a:t>Cumbered—Being Burdened</a:t>
            </a:r>
          </a:p>
        </p:txBody>
      </p:sp>
      <p:sp>
        <p:nvSpPr>
          <p:cNvPr id="7" name="Rectangle 6"/>
          <p:cNvSpPr/>
          <p:nvPr/>
        </p:nvSpPr>
        <p:spPr>
          <a:xfrm>
            <a:off x="0" y="6488668"/>
            <a:ext cx="1496243" cy="369332"/>
          </a:xfrm>
          <a:prstGeom prst="rect">
            <a:avLst/>
          </a:prstGeom>
        </p:spPr>
        <p:txBody>
          <a:bodyPr wrap="none">
            <a:spAutoFit/>
          </a:bodyPr>
          <a:lstStyle/>
          <a:p>
            <a:r>
              <a:rPr lang="en-US" i="1" dirty="0">
                <a:solidFill>
                  <a:schemeClr val="bg1"/>
                </a:solidFill>
              </a:rPr>
              <a:t>Luke 10:38-42</a:t>
            </a:r>
            <a:endParaRPr lang="en-US" dirty="0">
              <a:solidFill>
                <a:schemeClr val="bg1"/>
              </a:solidFill>
            </a:endParaRPr>
          </a:p>
        </p:txBody>
      </p:sp>
      <p:sp>
        <p:nvSpPr>
          <p:cNvPr id="26" name="Rectangle 25"/>
          <p:cNvSpPr/>
          <p:nvPr/>
        </p:nvSpPr>
        <p:spPr>
          <a:xfrm>
            <a:off x="6639534" y="1304248"/>
            <a:ext cx="5061950" cy="1323439"/>
          </a:xfrm>
          <a:prstGeom prst="rect">
            <a:avLst/>
          </a:prstGeom>
        </p:spPr>
        <p:txBody>
          <a:bodyPr wrap="square">
            <a:spAutoFit/>
          </a:bodyPr>
          <a:lstStyle/>
          <a:p>
            <a:r>
              <a:rPr lang="en-US" sz="2000" dirty="0">
                <a:solidFill>
                  <a:schemeClr val="bg1"/>
                </a:solidFill>
              </a:rPr>
              <a:t>Because of the social customs, Martha’s complaint that her sister, Mary, had left her to serve alone would have been seen as justified by many people of the time. (1)</a:t>
            </a:r>
          </a:p>
        </p:txBody>
      </p:sp>
      <p:sp>
        <p:nvSpPr>
          <p:cNvPr id="27" name="Rectangle 26"/>
          <p:cNvSpPr/>
          <p:nvPr/>
        </p:nvSpPr>
        <p:spPr>
          <a:xfrm>
            <a:off x="426067" y="1139949"/>
            <a:ext cx="4102902" cy="1631216"/>
          </a:xfrm>
          <a:prstGeom prst="rect">
            <a:avLst/>
          </a:prstGeom>
        </p:spPr>
        <p:txBody>
          <a:bodyPr wrap="square">
            <a:spAutoFit/>
          </a:bodyPr>
          <a:lstStyle/>
          <a:p>
            <a:r>
              <a:rPr lang="en-US" sz="2000" dirty="0">
                <a:solidFill>
                  <a:schemeClr val="bg1"/>
                </a:solidFill>
              </a:rPr>
              <a:t>Martha was trying to do what would normally have been expected of her as the hostess. She was focused on temporal concerns such as preparing and serving the meal.</a:t>
            </a:r>
          </a:p>
        </p:txBody>
      </p:sp>
      <p:grpSp>
        <p:nvGrpSpPr>
          <p:cNvPr id="29" name="Group 28"/>
          <p:cNvGrpSpPr/>
          <p:nvPr/>
        </p:nvGrpSpPr>
        <p:grpSpPr>
          <a:xfrm>
            <a:off x="3347250" y="2766291"/>
            <a:ext cx="4981351" cy="3747639"/>
            <a:chOff x="3347250" y="2766291"/>
            <a:chExt cx="4981351" cy="3747639"/>
          </a:xfrm>
        </p:grpSpPr>
        <p:pic>
          <p:nvPicPr>
            <p:cNvPr id="58370" name="Picture 2" descr="Image result for Mary and Martha"/>
            <p:cNvPicPr>
              <a:picLocks noChangeAspect="1" noChangeArrowheads="1"/>
            </p:cNvPicPr>
            <p:nvPr/>
          </p:nvPicPr>
          <p:blipFill>
            <a:blip r:embed="rId3" cstate="print"/>
            <a:srcRect/>
            <a:stretch>
              <a:fillRect/>
            </a:stretch>
          </p:blipFill>
          <p:spPr bwMode="auto">
            <a:xfrm>
              <a:off x="3356666" y="2766291"/>
              <a:ext cx="4971935" cy="3551382"/>
            </a:xfrm>
            <a:prstGeom prst="rect">
              <a:avLst/>
            </a:prstGeom>
            <a:noFill/>
          </p:spPr>
        </p:pic>
        <p:sp>
          <p:nvSpPr>
            <p:cNvPr id="28" name="Rectangle 27"/>
            <p:cNvSpPr/>
            <p:nvPr/>
          </p:nvSpPr>
          <p:spPr>
            <a:xfrm>
              <a:off x="3347250" y="6283098"/>
              <a:ext cx="766557" cy="230832"/>
            </a:xfrm>
            <a:prstGeom prst="rect">
              <a:avLst/>
            </a:prstGeom>
          </p:spPr>
          <p:txBody>
            <a:bodyPr wrap="none">
              <a:spAutoFit/>
            </a:bodyPr>
            <a:lstStyle/>
            <a:p>
              <a:r>
                <a:rPr lang="en-US" sz="900" dirty="0"/>
                <a:t>Walter </a:t>
              </a:r>
              <a:r>
                <a:rPr lang="en-US" sz="900" dirty="0" err="1"/>
                <a:t>Rane</a:t>
              </a:r>
              <a:endParaRPr lang="en-US" sz="900" dirty="0"/>
            </a:p>
          </p:txBody>
        </p:sp>
      </p:grpSp>
    </p:spTree>
    <p:extLst>
      <p:ext uri="{BB962C8B-B14F-4D97-AF65-F5344CB8AC3E}">
        <p14:creationId xmlns:p14="http://schemas.microsoft.com/office/powerpoint/2010/main" val="295190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Lucida Calligraphy" pitchFamily="66" charset="0"/>
              </a:rPr>
              <a:t>“Mary Hath Chosen The Good Part”</a:t>
            </a:r>
          </a:p>
        </p:txBody>
      </p:sp>
      <p:sp>
        <p:nvSpPr>
          <p:cNvPr id="7" name="Rectangle 6"/>
          <p:cNvSpPr/>
          <p:nvPr/>
        </p:nvSpPr>
        <p:spPr>
          <a:xfrm>
            <a:off x="0" y="6488668"/>
            <a:ext cx="1496243" cy="369332"/>
          </a:xfrm>
          <a:prstGeom prst="rect">
            <a:avLst/>
          </a:prstGeom>
        </p:spPr>
        <p:txBody>
          <a:bodyPr wrap="none">
            <a:spAutoFit/>
          </a:bodyPr>
          <a:lstStyle/>
          <a:p>
            <a:r>
              <a:rPr lang="en-US" i="1" dirty="0">
                <a:solidFill>
                  <a:schemeClr val="bg1"/>
                </a:solidFill>
              </a:rPr>
              <a:t>Luke 10:38-42</a:t>
            </a:r>
            <a:endParaRPr lang="en-US" dirty="0">
              <a:solidFill>
                <a:schemeClr val="bg1"/>
              </a:solidFill>
            </a:endParaRPr>
          </a:p>
        </p:txBody>
      </p:sp>
      <p:sp>
        <p:nvSpPr>
          <p:cNvPr id="27" name="Rectangle 26"/>
          <p:cNvSpPr/>
          <p:nvPr/>
        </p:nvSpPr>
        <p:spPr>
          <a:xfrm>
            <a:off x="221672" y="1064644"/>
            <a:ext cx="3260437" cy="1477328"/>
          </a:xfrm>
          <a:prstGeom prst="rect">
            <a:avLst/>
          </a:prstGeom>
        </p:spPr>
        <p:txBody>
          <a:bodyPr wrap="square">
            <a:spAutoFit/>
          </a:bodyPr>
          <a:lstStyle/>
          <a:p>
            <a:r>
              <a:rPr lang="en-US" dirty="0">
                <a:solidFill>
                  <a:schemeClr val="bg1"/>
                </a:solidFill>
              </a:rPr>
              <a:t>One of the things the Savior’s response clarified is that there are higher priorities than social customs, even if they are good customs. (1)</a:t>
            </a:r>
          </a:p>
        </p:txBody>
      </p:sp>
      <p:pic>
        <p:nvPicPr>
          <p:cNvPr id="59394" name="Picture 2" descr="Image result for Mary and Martha"/>
          <p:cNvPicPr>
            <a:picLocks noChangeAspect="1" noChangeArrowheads="1"/>
          </p:cNvPicPr>
          <p:nvPr/>
        </p:nvPicPr>
        <p:blipFill>
          <a:blip r:embed="rId3" cstate="print"/>
          <a:srcRect/>
          <a:stretch>
            <a:fillRect/>
          </a:stretch>
        </p:blipFill>
        <p:spPr bwMode="auto">
          <a:xfrm>
            <a:off x="3766994" y="1035193"/>
            <a:ext cx="4029075" cy="5353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8183418" y="1572735"/>
            <a:ext cx="3509818" cy="3970318"/>
          </a:xfrm>
          <a:prstGeom prst="rect">
            <a:avLst/>
          </a:prstGeom>
        </p:spPr>
        <p:txBody>
          <a:bodyPr wrap="square">
            <a:spAutoFit/>
          </a:bodyPr>
          <a:lstStyle/>
          <a:p>
            <a:r>
              <a:rPr lang="en-US" dirty="0">
                <a:solidFill>
                  <a:schemeClr val="bg1"/>
                </a:solidFill>
              </a:rPr>
              <a:t>“Just because something is </a:t>
            </a:r>
            <a:r>
              <a:rPr lang="en-US" i="1" dirty="0">
                <a:solidFill>
                  <a:schemeClr val="bg1"/>
                </a:solidFill>
              </a:rPr>
              <a:t>good</a:t>
            </a:r>
            <a:r>
              <a:rPr lang="en-US" dirty="0">
                <a:solidFill>
                  <a:schemeClr val="bg1"/>
                </a:solidFill>
              </a:rPr>
              <a:t> is not a sufficient reason for doing it. The number of good things we can do far exceeds the time available to accomplish them. Some things are better than good, and these are the things that should command priority attention in our lives...</a:t>
            </a:r>
          </a:p>
          <a:p>
            <a:endParaRPr lang="en-US" dirty="0">
              <a:solidFill>
                <a:schemeClr val="bg1"/>
              </a:solidFill>
            </a:endParaRPr>
          </a:p>
          <a:p>
            <a:r>
              <a:rPr lang="en-US" dirty="0">
                <a:solidFill>
                  <a:schemeClr val="bg1"/>
                </a:solidFill>
              </a:rPr>
              <a:t>It was praiseworthy for Martha to be ‘careful and troubled about many things’, but learning the gospel from the Master Teacher was more ‘needful.’” (2) </a:t>
            </a:r>
          </a:p>
        </p:txBody>
      </p:sp>
      <p:pic>
        <p:nvPicPr>
          <p:cNvPr id="12" name="Picture 11" descr="Dallin H. Oaks.jpg"/>
          <p:cNvPicPr>
            <a:picLocks noChangeAspect="1"/>
          </p:cNvPicPr>
          <p:nvPr/>
        </p:nvPicPr>
        <p:blipFill>
          <a:blip r:embed="rId4" cstate="print"/>
          <a:stretch>
            <a:fillRect/>
          </a:stretch>
        </p:blipFill>
        <p:spPr>
          <a:xfrm>
            <a:off x="10764260" y="5244377"/>
            <a:ext cx="898236" cy="1119477"/>
          </a:xfrm>
          <a:prstGeom prst="rect">
            <a:avLst/>
          </a:prstGeom>
        </p:spPr>
      </p:pic>
    </p:spTree>
    <p:extLst>
      <p:ext uri="{BB962C8B-B14F-4D97-AF65-F5344CB8AC3E}">
        <p14:creationId xmlns:p14="http://schemas.microsoft.com/office/powerpoint/2010/main" val="40015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7" name="Rectangle 6"/>
          <p:cNvSpPr/>
          <p:nvPr/>
        </p:nvSpPr>
        <p:spPr>
          <a:xfrm>
            <a:off x="0" y="6488668"/>
            <a:ext cx="1496243" cy="369332"/>
          </a:xfrm>
          <a:prstGeom prst="rect">
            <a:avLst/>
          </a:prstGeom>
        </p:spPr>
        <p:txBody>
          <a:bodyPr wrap="none">
            <a:spAutoFit/>
          </a:bodyPr>
          <a:lstStyle/>
          <a:p>
            <a:r>
              <a:rPr lang="en-US" i="1" dirty="0">
                <a:solidFill>
                  <a:schemeClr val="bg1"/>
                </a:solidFill>
              </a:rPr>
              <a:t>Luke 10:38-42</a:t>
            </a:r>
            <a:endParaRPr lang="en-US" dirty="0">
              <a:solidFill>
                <a:schemeClr val="bg1"/>
              </a:solidFill>
            </a:endParaRPr>
          </a:p>
        </p:txBody>
      </p:sp>
      <p:sp>
        <p:nvSpPr>
          <p:cNvPr id="27" name="Rectangle 26"/>
          <p:cNvSpPr/>
          <p:nvPr/>
        </p:nvSpPr>
        <p:spPr>
          <a:xfrm>
            <a:off x="415636" y="1332499"/>
            <a:ext cx="5421746" cy="4801314"/>
          </a:xfrm>
          <a:prstGeom prst="rect">
            <a:avLst/>
          </a:prstGeom>
        </p:spPr>
        <p:txBody>
          <a:bodyPr wrap="square">
            <a:spAutoFit/>
          </a:bodyPr>
          <a:lstStyle/>
          <a:p>
            <a:pPr fontAlgn="base"/>
            <a:r>
              <a:rPr lang="en-US" dirty="0">
                <a:solidFill>
                  <a:schemeClr val="bg1"/>
                </a:solidFill>
              </a:rPr>
              <a:t>“Consider how we use our time in the choices we make in viewing television, playing video games, surfing the Internet, or reading books or magazines. Of course it is good to view wholesome entertainment or to obtain interesting information. </a:t>
            </a:r>
          </a:p>
          <a:p>
            <a:pPr fontAlgn="base"/>
            <a:endParaRPr lang="en-US" dirty="0">
              <a:solidFill>
                <a:schemeClr val="bg1"/>
              </a:solidFill>
            </a:endParaRPr>
          </a:p>
          <a:p>
            <a:pPr fontAlgn="base"/>
            <a:r>
              <a:rPr lang="en-US" dirty="0">
                <a:solidFill>
                  <a:schemeClr val="bg1"/>
                </a:solidFill>
              </a:rPr>
              <a:t>But not everything of that sort is worth the portion of our life we give to obtain it. Some things are better, and others are best. …</a:t>
            </a:r>
          </a:p>
          <a:p>
            <a:pPr fontAlgn="base"/>
            <a:endParaRPr lang="en-US" dirty="0">
              <a:solidFill>
                <a:schemeClr val="bg1"/>
              </a:solidFill>
            </a:endParaRPr>
          </a:p>
          <a:p>
            <a:pPr fontAlgn="base"/>
            <a:r>
              <a:rPr lang="en-US" dirty="0">
                <a:solidFill>
                  <a:schemeClr val="bg1"/>
                </a:solidFill>
              </a:rPr>
              <a:t>“Some uses of individual and family time are better, and others are best.</a:t>
            </a:r>
          </a:p>
          <a:p>
            <a:pPr fontAlgn="base"/>
            <a:endParaRPr lang="en-US" dirty="0">
              <a:solidFill>
                <a:schemeClr val="bg1"/>
              </a:solidFill>
            </a:endParaRPr>
          </a:p>
          <a:p>
            <a:pPr fontAlgn="base"/>
            <a:r>
              <a:rPr lang="en-US" dirty="0">
                <a:solidFill>
                  <a:schemeClr val="bg1"/>
                </a:solidFill>
              </a:rPr>
              <a:t>We have to forego some good things in order to choose others that are better or best because they develop faith in the Lord Jesus Christ and strengthen our families” (2)</a:t>
            </a:r>
          </a:p>
        </p:txBody>
      </p:sp>
      <p:pic>
        <p:nvPicPr>
          <p:cNvPr id="12" name="Picture 11" descr="Dallin H. Oaks.jpg"/>
          <p:cNvPicPr>
            <a:picLocks noChangeAspect="1"/>
          </p:cNvPicPr>
          <p:nvPr/>
        </p:nvPicPr>
        <p:blipFill>
          <a:blip r:embed="rId3" cstate="print"/>
          <a:stretch>
            <a:fillRect/>
          </a:stretch>
        </p:blipFill>
        <p:spPr>
          <a:xfrm>
            <a:off x="373351" y="118195"/>
            <a:ext cx="898236" cy="1119477"/>
          </a:xfrm>
          <a:prstGeom prst="rect">
            <a:avLst/>
          </a:prstGeom>
        </p:spPr>
      </p:pic>
      <p:pic>
        <p:nvPicPr>
          <p:cNvPr id="60418" name="Picture 2" descr="Image result for gaming"/>
          <p:cNvPicPr>
            <a:picLocks noChangeAspect="1" noChangeArrowheads="1"/>
          </p:cNvPicPr>
          <p:nvPr/>
        </p:nvPicPr>
        <p:blipFill>
          <a:blip r:embed="rId4" cstate="print"/>
          <a:srcRect/>
          <a:stretch>
            <a:fillRect/>
          </a:stretch>
        </p:blipFill>
        <p:spPr bwMode="auto">
          <a:xfrm>
            <a:off x="6584084" y="196417"/>
            <a:ext cx="2466975" cy="1847851"/>
          </a:xfrm>
          <a:prstGeom prst="rect">
            <a:avLst/>
          </a:prstGeom>
          <a:noFill/>
        </p:spPr>
      </p:pic>
      <p:pic>
        <p:nvPicPr>
          <p:cNvPr id="60420" name="Picture 4" descr="Image result for television"/>
          <p:cNvPicPr>
            <a:picLocks noChangeAspect="1" noChangeArrowheads="1"/>
          </p:cNvPicPr>
          <p:nvPr/>
        </p:nvPicPr>
        <p:blipFill>
          <a:blip r:embed="rId5" cstate="print"/>
          <a:srcRect l="29855" t="15503" r="28661" b="931"/>
          <a:stretch>
            <a:fillRect/>
          </a:stretch>
        </p:blipFill>
        <p:spPr bwMode="auto">
          <a:xfrm>
            <a:off x="9271786" y="812800"/>
            <a:ext cx="2680068" cy="3038764"/>
          </a:xfrm>
          <a:prstGeom prst="rect">
            <a:avLst/>
          </a:prstGeom>
          <a:noFill/>
        </p:spPr>
      </p:pic>
      <p:pic>
        <p:nvPicPr>
          <p:cNvPr id="60422" name="Picture 6" descr="Image result for facebook time"/>
          <p:cNvPicPr>
            <a:picLocks noChangeAspect="1" noChangeArrowheads="1"/>
          </p:cNvPicPr>
          <p:nvPr/>
        </p:nvPicPr>
        <p:blipFill>
          <a:blip r:embed="rId6" cstate="print"/>
          <a:srcRect/>
          <a:stretch>
            <a:fillRect/>
          </a:stretch>
        </p:blipFill>
        <p:spPr bwMode="auto">
          <a:xfrm>
            <a:off x="5772726" y="2171556"/>
            <a:ext cx="3251489" cy="1831960"/>
          </a:xfrm>
          <a:prstGeom prst="rect">
            <a:avLst/>
          </a:prstGeom>
          <a:noFill/>
        </p:spPr>
      </p:pic>
      <p:pic>
        <p:nvPicPr>
          <p:cNvPr id="60424" name="Picture 8" descr="Image result for familytime"/>
          <p:cNvPicPr>
            <a:picLocks noChangeAspect="1" noChangeArrowheads="1"/>
          </p:cNvPicPr>
          <p:nvPr/>
        </p:nvPicPr>
        <p:blipFill>
          <a:blip r:embed="rId7" cstate="print"/>
          <a:srcRect t="17032" r="2056" b="12574"/>
          <a:stretch>
            <a:fillRect/>
          </a:stretch>
        </p:blipFill>
        <p:spPr bwMode="auto">
          <a:xfrm>
            <a:off x="8133080" y="4202543"/>
            <a:ext cx="3347719" cy="2406073"/>
          </a:xfrm>
          <a:prstGeom prst="rect">
            <a:avLst/>
          </a:prstGeom>
          <a:noFill/>
        </p:spPr>
      </p:pic>
      <p:sp>
        <p:nvSpPr>
          <p:cNvPr id="13" name="Rectangle 12"/>
          <p:cNvSpPr/>
          <p:nvPr/>
        </p:nvSpPr>
        <p:spPr>
          <a:xfrm>
            <a:off x="2262910" y="5950635"/>
            <a:ext cx="6096000" cy="646331"/>
          </a:xfrm>
          <a:prstGeom prst="rect">
            <a:avLst/>
          </a:prstGeom>
        </p:spPr>
        <p:txBody>
          <a:bodyPr>
            <a:spAutoFit/>
          </a:bodyPr>
          <a:lstStyle/>
          <a:p>
            <a:r>
              <a:rPr lang="en-US" b="1" dirty="0"/>
              <a:t>If we choose to devote ourselves to spiritual matters over temporal concerns, then we will receive lasting blessings</a:t>
            </a:r>
            <a:endParaRPr lang="en-US" dirty="0"/>
          </a:p>
        </p:txBody>
      </p:sp>
    </p:spTree>
    <p:extLst>
      <p:ext uri="{BB962C8B-B14F-4D97-AF65-F5344CB8AC3E}">
        <p14:creationId xmlns:p14="http://schemas.microsoft.com/office/powerpoint/2010/main" val="18971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0424"/>
                                        </p:tgtEl>
                                        <p:attrNameLst>
                                          <p:attrName>style.visibility</p:attrName>
                                        </p:attrNameLst>
                                      </p:cBhvr>
                                      <p:to>
                                        <p:strVal val="visible"/>
                                      </p:to>
                                    </p:set>
                                    <p:animEffect transition="in" filter="fade">
                                      <p:cBhvr>
                                        <p:cTn id="13" dur="2000"/>
                                        <p:tgtEl>
                                          <p:spTgt spid="60424"/>
                                        </p:tgtEl>
                                      </p:cBhvr>
                                    </p:animEffect>
                                  </p:childTnLst>
                                </p:cTn>
                              </p:par>
                              <p:par>
                                <p:cTn id="14" presetID="10" presetClass="exit" presetSubtype="0" fill="hold" nodeType="withEffect">
                                  <p:stCondLst>
                                    <p:cond delay="0"/>
                                  </p:stCondLst>
                                  <p:childTnLst>
                                    <p:animEffect transition="out" filter="fade">
                                      <p:cBhvr>
                                        <p:cTn id="15" dur="2000"/>
                                        <p:tgtEl>
                                          <p:spTgt spid="27">
                                            <p:txEl>
                                              <p:pRg st="0" end="0"/>
                                            </p:txEl>
                                          </p:spTgt>
                                        </p:tgtEl>
                                      </p:cBhvr>
                                    </p:animEffect>
                                    <p:set>
                                      <p:cBhvr>
                                        <p:cTn id="16" dur="1" fill="hold">
                                          <p:stCondLst>
                                            <p:cond delay="1999"/>
                                          </p:stCondLst>
                                        </p:cTn>
                                        <p:tgtEl>
                                          <p:spTgt spid="27">
                                            <p:txEl>
                                              <p:pRg st="0" end="0"/>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27">
                                            <p:txEl>
                                              <p:pRg st="2" end="2"/>
                                            </p:txEl>
                                          </p:spTgt>
                                        </p:tgtEl>
                                      </p:cBhvr>
                                    </p:animEffect>
                                    <p:set>
                                      <p:cBhvr>
                                        <p:cTn id="19" dur="1" fill="hold">
                                          <p:stCondLst>
                                            <p:cond delay="1999"/>
                                          </p:stCondLst>
                                        </p:cTn>
                                        <p:tgtEl>
                                          <p:spTgt spid="27">
                                            <p:txEl>
                                              <p:pRg st="2" end="2"/>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60418"/>
                                        </p:tgtEl>
                                      </p:cBhvr>
                                    </p:animEffect>
                                    <p:set>
                                      <p:cBhvr>
                                        <p:cTn id="22" dur="1" fill="hold">
                                          <p:stCondLst>
                                            <p:cond delay="1999"/>
                                          </p:stCondLst>
                                        </p:cTn>
                                        <p:tgtEl>
                                          <p:spTgt spid="6041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60422"/>
                                        </p:tgtEl>
                                      </p:cBhvr>
                                    </p:animEffect>
                                    <p:set>
                                      <p:cBhvr>
                                        <p:cTn id="25" dur="1" fill="hold">
                                          <p:stCondLst>
                                            <p:cond delay="1999"/>
                                          </p:stCondLst>
                                        </p:cTn>
                                        <p:tgtEl>
                                          <p:spTgt spid="6042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60420"/>
                                        </p:tgtEl>
                                      </p:cBhvr>
                                    </p:animEffect>
                                    <p:set>
                                      <p:cBhvr>
                                        <p:cTn id="28" dur="1" fill="hold">
                                          <p:stCondLst>
                                            <p:cond delay="1999"/>
                                          </p:stCondLst>
                                        </p:cTn>
                                        <p:tgtEl>
                                          <p:spTgt spid="604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rown.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12192000" cy="6858000"/>
          </a:xfrm>
          <a:prstGeom prst="rect">
            <a:avLst/>
          </a:prstGeom>
        </p:spPr>
      </p:pic>
      <p:sp>
        <p:nvSpPr>
          <p:cNvPr id="5" name="TextBox 4"/>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17</a:t>
            </a:r>
          </a:p>
          <a:p>
            <a:pPr marL="342900" indent="-342900">
              <a:buFontTx/>
              <a:buAutoNum type="arabicPeriod"/>
            </a:pPr>
            <a:r>
              <a:rPr lang="en-US" dirty="0">
                <a:solidFill>
                  <a:schemeClr val="bg1"/>
                </a:solidFill>
              </a:rPr>
              <a:t>Elder Dallin H. Oaks (“Good, Better, Best,”</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2007, 104–5, 107).</a:t>
            </a:r>
          </a:p>
          <a:p>
            <a:pPr marL="342900" indent="-342900">
              <a:buAutoNum type="arabicPeriod" startAt="3"/>
            </a:pPr>
            <a:r>
              <a:rPr lang="en-US" dirty="0">
                <a:solidFill>
                  <a:schemeClr val="bg1"/>
                </a:solidFill>
              </a:rPr>
              <a:t>Bible Dictionary</a:t>
            </a:r>
          </a:p>
          <a:p>
            <a:pPr marL="342900" indent="-342900"/>
            <a:r>
              <a:rPr lang="en-US" dirty="0">
                <a:solidFill>
                  <a:schemeClr val="bg1"/>
                </a:solidFill>
              </a:rPr>
              <a:t>4.   J. </a:t>
            </a:r>
            <a:r>
              <a:rPr lang="en-US" dirty="0" err="1">
                <a:solidFill>
                  <a:schemeClr val="bg1"/>
                </a:solidFill>
              </a:rPr>
              <a:t>Jeremias</a:t>
            </a:r>
            <a:r>
              <a:rPr lang="en-US" dirty="0">
                <a:solidFill>
                  <a:schemeClr val="bg1"/>
                </a:solidFill>
              </a:rPr>
              <a:t>, the Prayers of Jesus, London 1967 P 98</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B0477F07-618E-41F6-855A-A645B84D4A12}"/>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521091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178"/>
            <a:ext cx="5514392" cy="3416320"/>
          </a:xfrm>
          <a:prstGeom prst="rect">
            <a:avLst/>
          </a:prstGeom>
          <a:ln>
            <a:solidFill>
              <a:schemeClr val="tx1"/>
            </a:solidFill>
          </a:ln>
        </p:spPr>
        <p:txBody>
          <a:bodyPr wrap="square">
            <a:spAutoFit/>
          </a:bodyPr>
          <a:lstStyle/>
          <a:p>
            <a:pPr fontAlgn="base"/>
            <a:r>
              <a:rPr lang="en-US" sz="1200" b="1" dirty="0"/>
              <a:t>Martha’s Faith  Luke 10:39-42:</a:t>
            </a:r>
          </a:p>
          <a:p>
            <a:pPr fontAlgn="base"/>
            <a:r>
              <a:rPr lang="en-US" sz="1200" dirty="0"/>
              <a:t>“Many Sunday lessons have been taught using this story which have cast Martha in a lesser position in terms of her faith. Yet there is another story of this great woman, Martha, which gives us a deeper view of her understanding and testimony. It happened when the Savior arrived to raise her brother, Lazarus, from the dead. On this occasion it was Martha whom we find going to Jesus ‘as soon as she heard’ He was coming.”</a:t>
            </a:r>
          </a:p>
          <a:p>
            <a:pPr fontAlgn="base"/>
            <a:r>
              <a:rPr lang="en-US" sz="1200" dirty="0"/>
              <a:t>The Savior shared with Martha the “great doctrine of the resurrection” and asked her if she believed in Him.</a:t>
            </a:r>
          </a:p>
          <a:p>
            <a:pPr fontAlgn="base"/>
            <a:r>
              <a:rPr lang="en-US" sz="1200" dirty="0"/>
              <a:t>“She responded with her powerful testimony: ‘Yea, Lord: I believe that thou art the Christ, the Son of God, which should come into the world’ [see John 11:20–27]. …</a:t>
            </a:r>
          </a:p>
          <a:p>
            <a:pPr fontAlgn="base"/>
            <a:r>
              <a:rPr lang="en-US" sz="1200" dirty="0"/>
              <a:t>“Many a sister has often heard the first story and wondered if she were a Mary or a Martha, yet the truth lies in knowing the whole person and in using good judgment. By knowing more about Martha, we find she was actually a person of deep spiritual character who had a bold and daring testimony of the Savior’s mission and His divine power over life. A misjudgment of Martha may have caused us not to know the true nature of this wonderful woman.” </a:t>
            </a:r>
            <a:r>
              <a:rPr lang="en-US" sz="1200" b="1" dirty="0"/>
              <a:t>Elder Gregory A. </a:t>
            </a:r>
            <a:r>
              <a:rPr lang="en-US" sz="1200" b="1" dirty="0" err="1"/>
              <a:t>Schwitzer</a:t>
            </a:r>
            <a:r>
              <a:rPr lang="en-US" sz="1200" dirty="0"/>
              <a:t> (“Developing Good Judgment and Not Judging Others,”</a:t>
            </a:r>
            <a:r>
              <a:rPr lang="en-US" sz="1200" i="1" dirty="0"/>
              <a:t> Ensign</a:t>
            </a:r>
            <a:r>
              <a:rPr lang="en-US" sz="1200" dirty="0"/>
              <a:t> or </a:t>
            </a:r>
            <a:r>
              <a:rPr lang="en-US" sz="1200" i="1" dirty="0"/>
              <a:t>Liahona, </a:t>
            </a:r>
            <a:r>
              <a:rPr lang="en-US" sz="1200" dirty="0"/>
              <a:t>May 2010, 103–4).</a:t>
            </a:r>
          </a:p>
        </p:txBody>
      </p:sp>
      <p:sp>
        <p:nvSpPr>
          <p:cNvPr id="4" name="TextBox 3">
            <a:extLst>
              <a:ext uri="{FF2B5EF4-FFF2-40B4-BE49-F238E27FC236}">
                <a16:creationId xmlns:a16="http://schemas.microsoft.com/office/drawing/2014/main" id="{DAC35137-3A13-892B-0D58-93899644163A}"/>
              </a:ext>
            </a:extLst>
          </p:cNvPr>
          <p:cNvSpPr txBox="1"/>
          <p:nvPr/>
        </p:nvSpPr>
        <p:spPr>
          <a:xfrm>
            <a:off x="-17104" y="3441680"/>
            <a:ext cx="5531496" cy="1384995"/>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Serving: </a:t>
            </a:r>
          </a:p>
          <a:p>
            <a:pPr algn="l" fontAlgn="base"/>
            <a:r>
              <a:rPr lang="en-US" sz="1400" b="0" i="0" dirty="0">
                <a:solidFill>
                  <a:srgbClr val="000000"/>
                </a:solidFill>
                <a:effectLst/>
              </a:rPr>
              <a:t>Just because something is </a:t>
            </a:r>
            <a:r>
              <a:rPr lang="en-US" sz="1400" b="0" i="1" dirty="0">
                <a:solidFill>
                  <a:srgbClr val="000000"/>
                </a:solidFill>
                <a:effectLst/>
              </a:rPr>
              <a:t>good</a:t>
            </a:r>
            <a:r>
              <a:rPr lang="en-US" sz="1400" b="0" i="0" dirty="0">
                <a:solidFill>
                  <a:srgbClr val="000000"/>
                </a:solidFill>
                <a:effectLst/>
              </a:rPr>
              <a:t> is not a sufficient reason for doing it. The number of good things we can do far exceeds the time available to accomplish them. Some things are better than good, and these are the things that should command priority attention in our lives.</a:t>
            </a:r>
          </a:p>
          <a:p>
            <a:pPr algn="l" fontAlgn="base"/>
            <a:r>
              <a:rPr lang="en-US" sz="1400" b="0" i="0" dirty="0">
                <a:solidFill>
                  <a:srgbClr val="000000"/>
                </a:solidFill>
                <a:effectLst/>
              </a:rPr>
              <a:t>(Dallin H. Oaks, “</a:t>
            </a:r>
            <a:r>
              <a:rPr lang="en-US" sz="1400" b="0" i="0" u="none" strike="noStrike" dirty="0">
                <a:solidFill>
                  <a:srgbClr val="000000"/>
                </a:solidFill>
                <a:effectLst/>
              </a:rPr>
              <a:t>Good, Better, Best</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2007, 104)</a:t>
            </a:r>
          </a:p>
        </p:txBody>
      </p:sp>
      <p:sp>
        <p:nvSpPr>
          <p:cNvPr id="6" name="TextBox 5">
            <a:extLst>
              <a:ext uri="{FF2B5EF4-FFF2-40B4-BE49-F238E27FC236}">
                <a16:creationId xmlns:a16="http://schemas.microsoft.com/office/drawing/2014/main" id="{5714AFA6-2411-EA32-E52A-55F2739F43BA}"/>
              </a:ext>
            </a:extLst>
          </p:cNvPr>
          <p:cNvSpPr txBox="1"/>
          <p:nvPr/>
        </p:nvSpPr>
        <p:spPr>
          <a:xfrm>
            <a:off x="0" y="4826675"/>
            <a:ext cx="5525276" cy="2031325"/>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Adversary: </a:t>
            </a:r>
          </a:p>
          <a:p>
            <a:pPr algn="l" fontAlgn="base"/>
            <a:r>
              <a:rPr lang="en-US" sz="1400" b="0" i="0" dirty="0">
                <a:solidFill>
                  <a:srgbClr val="000000"/>
                </a:solidFill>
                <a:effectLst/>
              </a:rPr>
              <a:t>The adversary will try to persuade you that spiritual nourishment isn’t necessary or, more cunningly, that it can wait. He is the master of distraction and author of procrastination. He will bring things to your attention that seem urgent but in reality aren’t that important. He would have you become so “troubled about many things” that you neglect the “one thing [that] is needful” [ </a:t>
            </a:r>
            <a:r>
              <a:rPr lang="en-US" sz="1400" b="0" i="0" u="none" strike="noStrike" dirty="0">
                <a:solidFill>
                  <a:srgbClr val="000000"/>
                </a:solidFill>
                <a:effectLst/>
              </a:rPr>
              <a:t>Luke 10:41–42</a:t>
            </a:r>
            <a:r>
              <a:rPr lang="en-US" sz="1400" b="0" i="0" dirty="0">
                <a:solidFill>
                  <a:srgbClr val="000000"/>
                </a:solidFill>
                <a:effectLst/>
              </a:rPr>
              <a:t> ].</a:t>
            </a:r>
          </a:p>
          <a:p>
            <a:pPr algn="l" fontAlgn="base"/>
            <a:r>
              <a:rPr lang="en-US" sz="1400" b="0" i="0" dirty="0">
                <a:solidFill>
                  <a:srgbClr val="000000"/>
                </a:solidFill>
                <a:effectLst/>
              </a:rPr>
              <a:t>(Steven W. Owen, “</a:t>
            </a:r>
            <a:r>
              <a:rPr lang="en-US" sz="1400" b="0" i="0" u="none" strike="noStrike" dirty="0">
                <a:solidFill>
                  <a:srgbClr val="000000"/>
                </a:solidFill>
                <a:effectLst/>
              </a:rPr>
              <a:t>Be Faithful, Not Faithless</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2019, 13)</a:t>
            </a:r>
          </a:p>
        </p:txBody>
      </p:sp>
      <p:sp>
        <p:nvSpPr>
          <p:cNvPr id="8" name="TextBox 7">
            <a:extLst>
              <a:ext uri="{FF2B5EF4-FFF2-40B4-BE49-F238E27FC236}">
                <a16:creationId xmlns:a16="http://schemas.microsoft.com/office/drawing/2014/main" id="{3AF0EFCB-5DA8-ED28-B422-94DD24E91021}"/>
              </a:ext>
            </a:extLst>
          </p:cNvPr>
          <p:cNvSpPr txBox="1"/>
          <p:nvPr/>
        </p:nvSpPr>
        <p:spPr>
          <a:xfrm>
            <a:off x="5525276" y="21178"/>
            <a:ext cx="6666724" cy="1815882"/>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Keeping Focused:</a:t>
            </a:r>
          </a:p>
          <a:p>
            <a:pPr algn="l" fontAlgn="base"/>
            <a:r>
              <a:rPr lang="en-US" sz="1400" b="0" i="0" dirty="0">
                <a:solidFill>
                  <a:srgbClr val="000000"/>
                </a:solidFill>
                <a:effectLst/>
              </a:rPr>
              <a:t>Are there so many fascinating, exciting things to do or so many challenges pressing down upon you that it is hard to keep focused on that which is essential? When things of the world crowd in, all too often the wrong things take highest priority. Then it is easy to forget the fundamental purpose of life. Satan has a powerful tool to use against good people. It is distraction. He would have good people fill life with “good things” so there is no room for the essential ones. Have you unconsciously been caught in that trap?</a:t>
            </a:r>
          </a:p>
          <a:p>
            <a:pPr algn="l" fontAlgn="base"/>
            <a:r>
              <a:rPr lang="en-US" sz="1400" b="0" i="0" dirty="0">
                <a:solidFill>
                  <a:srgbClr val="000000"/>
                </a:solidFill>
                <a:effectLst/>
              </a:rPr>
              <a:t>(Richard G. Scott, “</a:t>
            </a:r>
            <a:r>
              <a:rPr lang="en-US" sz="1400" b="0" i="0" u="none" strike="noStrike" dirty="0">
                <a:solidFill>
                  <a:srgbClr val="000000"/>
                </a:solidFill>
                <a:effectLst/>
              </a:rPr>
              <a:t>First Things First</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May 2001, 7)</a:t>
            </a:r>
          </a:p>
        </p:txBody>
      </p:sp>
      <p:sp>
        <p:nvSpPr>
          <p:cNvPr id="10" name="TextBox 9">
            <a:extLst>
              <a:ext uri="{FF2B5EF4-FFF2-40B4-BE49-F238E27FC236}">
                <a16:creationId xmlns:a16="http://schemas.microsoft.com/office/drawing/2014/main" id="{F1DD538B-6432-0826-7435-E25C4CC19923}"/>
              </a:ext>
            </a:extLst>
          </p:cNvPr>
          <p:cNvSpPr txBox="1"/>
          <p:nvPr/>
        </p:nvSpPr>
        <p:spPr>
          <a:xfrm>
            <a:off x="5537716" y="1837060"/>
            <a:ext cx="6654283" cy="2677656"/>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Martha’s Request</a:t>
            </a:r>
            <a:r>
              <a:rPr lang="en-US" sz="1400" b="0" i="0" dirty="0">
                <a:solidFill>
                  <a:srgbClr val="000000"/>
                </a:solidFill>
                <a:effectLst/>
              </a:rPr>
              <a:t>:</a:t>
            </a:r>
          </a:p>
          <a:p>
            <a:pPr algn="l" fontAlgn="base"/>
            <a:r>
              <a:rPr lang="en-US" sz="1400" b="0" i="0" dirty="0">
                <a:solidFill>
                  <a:srgbClr val="000000"/>
                </a:solidFill>
                <a:effectLst/>
              </a:rPr>
              <a:t>Within Martha’s request for assistance was an unspoken but clear judgment: “I am right; she is wrong.”</a:t>
            </a:r>
          </a:p>
          <a:p>
            <a:pPr algn="l" fontAlgn="base"/>
            <a:r>
              <a:rPr lang="en-US" sz="1400" b="0" i="0" dirty="0">
                <a:solidFill>
                  <a:srgbClr val="000000"/>
                </a:solidFill>
                <a:effectLst/>
              </a:rPr>
              <a:t>Do we judge one another? Do we criticize each other for individual choices, thinking we know better, when in fact we rarely understand another’s unique circumstance or individual inspiration? … Such judgments … rob us of the good part, that pure love of Christ.</a:t>
            </a:r>
          </a:p>
          <a:p>
            <a:pPr algn="l" fontAlgn="base"/>
            <a:r>
              <a:rPr lang="en-US" sz="1400" b="0" i="0" dirty="0">
                <a:solidFill>
                  <a:srgbClr val="000000"/>
                </a:solidFill>
                <a:effectLst/>
              </a:rPr>
              <a:t>We also lose sight of that good part when we compare ourselves to others. Her hair is cuter, my legs are fatter, her children are more talented, or her garden’s more productive—sisters, you know the drill. We just can’t do that. We cannot allow ourselves to feel inadequate by focusing on who we </a:t>
            </a:r>
            <a:r>
              <a:rPr lang="en-US" sz="1400" b="0" i="1" dirty="0">
                <a:solidFill>
                  <a:srgbClr val="000000"/>
                </a:solidFill>
                <a:effectLst/>
              </a:rPr>
              <a:t>aren’t</a:t>
            </a:r>
            <a:r>
              <a:rPr lang="en-US" sz="1400" b="0" i="0" dirty="0">
                <a:solidFill>
                  <a:srgbClr val="000000"/>
                </a:solidFill>
                <a:effectLst/>
              </a:rPr>
              <a:t> instead of on who we are!</a:t>
            </a:r>
          </a:p>
          <a:p>
            <a:pPr algn="l" fontAlgn="base"/>
            <a:r>
              <a:rPr lang="en-US" sz="1400" b="0" i="0" dirty="0">
                <a:solidFill>
                  <a:srgbClr val="000000"/>
                </a:solidFill>
                <a:effectLst/>
              </a:rPr>
              <a:t>(Bonnie D. Parkin, “</a:t>
            </a:r>
            <a:r>
              <a:rPr lang="en-US" sz="1400" b="0" i="0" u="none" strike="noStrike" dirty="0">
                <a:solidFill>
                  <a:srgbClr val="000000"/>
                </a:solidFill>
                <a:effectLst/>
              </a:rPr>
              <a:t>Choosing Charity: That Good Part</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2003, 105)</a:t>
            </a:r>
          </a:p>
        </p:txBody>
      </p:sp>
    </p:spTree>
    <p:extLst>
      <p:ext uri="{BB962C8B-B14F-4D97-AF65-F5344CB8AC3E}">
        <p14:creationId xmlns:p14="http://schemas.microsoft.com/office/powerpoint/2010/main" val="2249054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
            <a:ext cx="11887200" cy="646331"/>
          </a:xfrm>
          <a:prstGeom prst="rect">
            <a:avLst/>
          </a:prstGeom>
          <a:noFill/>
        </p:spPr>
        <p:txBody>
          <a:bodyPr wrap="square" rtlCol="0">
            <a:spAutoFit/>
          </a:bodyPr>
          <a:lstStyle/>
          <a:p>
            <a:pPr algn="ctr"/>
            <a:r>
              <a:rPr lang="en-US" sz="3600" b="1" dirty="0">
                <a:solidFill>
                  <a:schemeClr val="accent2">
                    <a:lumMod val="50000"/>
                  </a:schemeClr>
                </a:solidFill>
              </a:rPr>
              <a:t>Trait</a:t>
            </a:r>
          </a:p>
        </p:txBody>
      </p:sp>
      <p:sp>
        <p:nvSpPr>
          <p:cNvPr id="5" name="TextBox 4"/>
          <p:cNvSpPr txBox="1"/>
          <p:nvPr/>
        </p:nvSpPr>
        <p:spPr>
          <a:xfrm>
            <a:off x="0" y="1066800"/>
            <a:ext cx="5080000" cy="1200329"/>
          </a:xfrm>
          <a:prstGeom prst="rect">
            <a:avLst/>
          </a:prstGeom>
          <a:noFill/>
        </p:spPr>
        <p:txBody>
          <a:bodyPr wrap="square" rtlCol="0">
            <a:spAutoFit/>
          </a:bodyPr>
          <a:lstStyle/>
          <a:p>
            <a:pPr algn="ctr"/>
            <a:r>
              <a:rPr lang="en-US" sz="3600" dirty="0">
                <a:solidFill>
                  <a:schemeClr val="accent2">
                    <a:lumMod val="50000"/>
                  </a:schemeClr>
                </a:solidFill>
              </a:rPr>
              <a:t>Love and forgiveness</a:t>
            </a:r>
          </a:p>
          <a:p>
            <a:pPr algn="ctr"/>
            <a:endParaRPr lang="en-US" sz="3600" dirty="0">
              <a:solidFill>
                <a:schemeClr val="accent2">
                  <a:lumMod val="50000"/>
                </a:schemeClr>
              </a:solidFill>
            </a:endParaRPr>
          </a:p>
        </p:txBody>
      </p:sp>
      <p:sp>
        <p:nvSpPr>
          <p:cNvPr id="6" name="TextBox 5"/>
          <p:cNvSpPr txBox="1"/>
          <p:nvPr/>
        </p:nvSpPr>
        <p:spPr>
          <a:xfrm>
            <a:off x="6079787" y="5097295"/>
            <a:ext cx="5402094" cy="1200329"/>
          </a:xfrm>
          <a:prstGeom prst="rect">
            <a:avLst/>
          </a:prstGeom>
          <a:noFill/>
        </p:spPr>
        <p:txBody>
          <a:bodyPr wrap="square" rtlCol="0">
            <a:spAutoFit/>
          </a:bodyPr>
          <a:lstStyle/>
          <a:p>
            <a:pPr algn="ctr"/>
            <a:r>
              <a:rPr lang="en-US" sz="3600" dirty="0">
                <a:solidFill>
                  <a:schemeClr val="accent2">
                    <a:lumMod val="50000"/>
                  </a:schemeClr>
                </a:solidFill>
              </a:rPr>
              <a:t>Children forget anger and are soon friends again</a:t>
            </a:r>
          </a:p>
        </p:txBody>
      </p:sp>
      <p:pic>
        <p:nvPicPr>
          <p:cNvPr id="30724" name="Picture 4" descr="https://img1.etsystatic.com/006/1/6058176/il_340x270.359682679_98do.jpg"/>
          <p:cNvPicPr>
            <a:picLocks noChangeAspect="1" noChangeArrowheads="1"/>
          </p:cNvPicPr>
          <p:nvPr/>
        </p:nvPicPr>
        <p:blipFill>
          <a:blip r:embed="rId2" cstate="print"/>
          <a:srcRect/>
          <a:stretch>
            <a:fillRect/>
          </a:stretch>
        </p:blipFill>
        <p:spPr bwMode="auto">
          <a:xfrm>
            <a:off x="4805396" y="1101151"/>
            <a:ext cx="4863898" cy="386250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8F6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
            <a:ext cx="11887200" cy="646331"/>
          </a:xfrm>
          <a:prstGeom prst="rect">
            <a:avLst/>
          </a:prstGeom>
          <a:noFill/>
        </p:spPr>
        <p:txBody>
          <a:bodyPr wrap="square" rtlCol="0">
            <a:spAutoFit/>
          </a:bodyPr>
          <a:lstStyle/>
          <a:p>
            <a:pPr algn="ctr"/>
            <a:r>
              <a:rPr lang="en-US" sz="3600" b="1" dirty="0">
                <a:solidFill>
                  <a:schemeClr val="accent2">
                    <a:lumMod val="50000"/>
                  </a:schemeClr>
                </a:solidFill>
              </a:rPr>
              <a:t>Trait</a:t>
            </a:r>
          </a:p>
        </p:txBody>
      </p:sp>
      <p:sp>
        <p:nvSpPr>
          <p:cNvPr id="5" name="TextBox 4"/>
          <p:cNvSpPr txBox="1"/>
          <p:nvPr/>
        </p:nvSpPr>
        <p:spPr>
          <a:xfrm>
            <a:off x="0" y="838201"/>
            <a:ext cx="5080000" cy="646331"/>
          </a:xfrm>
          <a:prstGeom prst="rect">
            <a:avLst/>
          </a:prstGeom>
          <a:noFill/>
        </p:spPr>
        <p:txBody>
          <a:bodyPr wrap="square" rtlCol="0">
            <a:spAutoFit/>
          </a:bodyPr>
          <a:lstStyle/>
          <a:p>
            <a:pPr algn="ctr"/>
            <a:r>
              <a:rPr lang="en-US" sz="3600" dirty="0">
                <a:solidFill>
                  <a:schemeClr val="accent2">
                    <a:lumMod val="50000"/>
                  </a:schemeClr>
                </a:solidFill>
              </a:rPr>
              <a:t>Dependence on parents</a:t>
            </a:r>
          </a:p>
        </p:txBody>
      </p:sp>
      <p:sp>
        <p:nvSpPr>
          <p:cNvPr id="6" name="TextBox 5"/>
          <p:cNvSpPr txBox="1"/>
          <p:nvPr/>
        </p:nvSpPr>
        <p:spPr>
          <a:xfrm>
            <a:off x="6197600" y="4876800"/>
            <a:ext cx="5588000" cy="1200329"/>
          </a:xfrm>
          <a:prstGeom prst="rect">
            <a:avLst/>
          </a:prstGeom>
          <a:noFill/>
        </p:spPr>
        <p:txBody>
          <a:bodyPr wrap="square" rtlCol="0">
            <a:spAutoFit/>
          </a:bodyPr>
          <a:lstStyle/>
          <a:p>
            <a:pPr algn="ctr"/>
            <a:r>
              <a:rPr lang="en-US" sz="3600" dirty="0">
                <a:solidFill>
                  <a:schemeClr val="accent2">
                    <a:lumMod val="50000"/>
                  </a:schemeClr>
                </a:solidFill>
              </a:rPr>
              <a:t>Children trust their parents and their Heavenly Father</a:t>
            </a:r>
          </a:p>
        </p:txBody>
      </p:sp>
      <p:pic>
        <p:nvPicPr>
          <p:cNvPr id="29698" name="Picture 2" descr="https://s-media-cache-ak0.pinimg.com/236x/33/73/9f/33739f6ea7e133e4ca70cfb12e2ab615.jpg"/>
          <p:cNvPicPr>
            <a:picLocks noChangeAspect="1" noChangeArrowheads="1"/>
          </p:cNvPicPr>
          <p:nvPr/>
        </p:nvPicPr>
        <p:blipFill>
          <a:blip r:embed="rId2" cstate="print"/>
          <a:srcRect l="2257" r="251" b="5229"/>
          <a:stretch>
            <a:fillRect/>
          </a:stretch>
        </p:blipFill>
        <p:spPr bwMode="auto">
          <a:xfrm>
            <a:off x="1507787" y="1926549"/>
            <a:ext cx="3784060" cy="3725221"/>
          </a:xfrm>
          <a:prstGeom prst="rect">
            <a:avLst/>
          </a:prstGeom>
          <a:noFill/>
        </p:spPr>
      </p:pic>
      <p:pic>
        <p:nvPicPr>
          <p:cNvPr id="29700" name="Picture 4" descr="https://s-media-cache-ak0.pinimg.com/564x/2a/bc/fe/2abcfe263d9e3f3a27b12b2cfe831954.jpg"/>
          <p:cNvPicPr>
            <a:picLocks noChangeAspect="1" noChangeArrowheads="1"/>
          </p:cNvPicPr>
          <p:nvPr/>
        </p:nvPicPr>
        <p:blipFill>
          <a:blip r:embed="rId3" cstate="print"/>
          <a:srcRect/>
          <a:stretch>
            <a:fillRect/>
          </a:stretch>
        </p:blipFill>
        <p:spPr bwMode="auto">
          <a:xfrm>
            <a:off x="7270716" y="379378"/>
            <a:ext cx="3305614" cy="420235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8042</Words>
  <Application>Microsoft Office PowerPoint</Application>
  <PresentationFormat>Widescreen</PresentationFormat>
  <Paragraphs>540</Paragraphs>
  <Slides>78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78</vt:i4>
      </vt:variant>
    </vt:vector>
  </HeadingPairs>
  <TitlesOfParts>
    <vt:vector size="89" baseType="lpstr">
      <vt:lpstr>Calibri</vt:lpstr>
      <vt:lpstr>Colonna MT</vt:lpstr>
      <vt:lpstr>Calibri Light</vt:lpstr>
      <vt:lpstr>Arial Rounded MT Bold</vt:lpstr>
      <vt:lpstr>Comic Sans MS</vt:lpstr>
      <vt:lpstr>Imprint MT Shadow</vt:lpstr>
      <vt:lpstr>Book Antiqua</vt:lpstr>
      <vt:lpstr>Californian FB</vt:lpstr>
      <vt:lpstr>Arial</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Went down…</vt:lpstr>
      <vt:lpstr>PowerPoint Presentation</vt:lpstr>
      <vt:lpstr>To Jericho…</vt:lpstr>
      <vt:lpstr>Fell…</vt:lpstr>
      <vt:lpstr>Among thieves…</vt:lpstr>
      <vt:lpstr>PowerPoint Presentation</vt:lpstr>
      <vt:lpstr>Which stripped him of his raiment… </vt:lpstr>
      <vt:lpstr>And wounded him…</vt:lpstr>
      <vt:lpstr>Half dead…</vt:lpstr>
      <vt:lpstr>Luke 10:31-32</vt:lpstr>
      <vt:lpstr>PowerPoint Presentation</vt:lpstr>
      <vt:lpstr>Luke 10:33-34</vt:lpstr>
      <vt:lpstr>Bound his wounds…</vt:lpstr>
      <vt:lpstr>Oil…</vt:lpstr>
      <vt:lpstr>Wine…</vt:lpstr>
      <vt:lpstr>Set him on his own beast</vt:lpstr>
      <vt:lpstr>And brought him to an inn…</vt:lpstr>
      <vt:lpstr>PowerPoint Presentation</vt:lpstr>
      <vt:lpstr>Luke 10:35</vt:lpstr>
      <vt:lpstr>Two Pence could symbolize…</vt:lpstr>
      <vt:lpstr>PowerPoint Presentation</vt:lpstr>
      <vt:lpstr>Jesus Christ is our most exemplary neighbor!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7</cp:revision>
  <dcterms:created xsi:type="dcterms:W3CDTF">2022-12-29T22:46:11Z</dcterms:created>
  <dcterms:modified xsi:type="dcterms:W3CDTF">2022-12-31T18:29:50Z</dcterms:modified>
</cp:coreProperties>
</file>