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1" r:id="rId5"/>
    <p:sldId id="264" r:id="rId6"/>
    <p:sldId id="265" r:id="rId7"/>
    <p:sldId id="266" r:id="rId8"/>
    <p:sldId id="268" r:id="rId9"/>
    <p:sldId id="269" r:id="rId10"/>
    <p:sldId id="270" r:id="rId11"/>
    <p:sldId id="271" r:id="rId12"/>
    <p:sldId id="273" r:id="rId13"/>
    <p:sldId id="274" r:id="rId14"/>
    <p:sldId id="275" r:id="rId15"/>
    <p:sldId id="276" r:id="rId16"/>
    <p:sldId id="257" r:id="rId17"/>
    <p:sldId id="260" r:id="rId18"/>
    <p:sldId id="263" r:id="rId19"/>
  </p:sldIdLst>
  <p:sldSz cx="12192000" cy="6858000"/>
  <p:notesSz cx="6858000" cy="9144000"/>
  <p:embeddedFontLst>
    <p:embeddedFont>
      <p:font typeface="Bodoni MT Black" panose="02070A03080606020203" pitchFamily="18" charset="0"/>
      <p:bold r:id="rId20"/>
      <p:boldItalic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Harrington" panose="04040505050A02020702" pitchFamily="82" charset="0"/>
      <p:regular r:id="rId28"/>
    </p:embeddedFont>
    <p:embeddedFont>
      <p:font typeface="Palatino" panose="020B060402020202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2F8"/>
    <a:srgbClr val="FFFFCC"/>
    <a:srgbClr val="996600"/>
    <a:srgbClr val="B38D2F"/>
    <a:srgbClr val="CDA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1" d="100"/>
          <a:sy n="101" d="100"/>
        </p:scale>
        <p:origin x="15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03D843-D70C-49E6-9936-185C2A981A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299115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3D843-D70C-49E6-9936-185C2A981A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50676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3D843-D70C-49E6-9936-185C2A981A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160634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3D843-D70C-49E6-9936-185C2A981A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41776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3D843-D70C-49E6-9936-185C2A981A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65167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03D843-D70C-49E6-9936-185C2A981AB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194292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03D843-D70C-49E6-9936-185C2A981ABC}"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311232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03D843-D70C-49E6-9936-185C2A981ABC}"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15559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3D843-D70C-49E6-9936-185C2A981ABC}"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368464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3D843-D70C-49E6-9936-185C2A981AB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20466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3D843-D70C-49E6-9936-185C2A981AB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231529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3D843-D70C-49E6-9936-185C2A981ABC}" type="datetimeFigureOut">
              <a:rPr lang="en-US" smtClean="0"/>
              <a:t>5/3/2023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4747D-F03E-48D6-94C9-5B9B0F4B4B5A}" type="slidenum">
              <a:rPr lang="en-US" smtClean="0"/>
              <a:t>‹#›</a:t>
            </a:fld>
            <a:endParaRPr lang="en-US"/>
          </a:p>
        </p:txBody>
      </p:sp>
    </p:spTree>
    <p:extLst>
      <p:ext uri="{BB962C8B-B14F-4D97-AF65-F5344CB8AC3E}">
        <p14:creationId xmlns:p14="http://schemas.microsoft.com/office/powerpoint/2010/main" val="152117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3.jpeg"/><Relationship Id="rId7" Type="http://schemas.openxmlformats.org/officeDocument/2006/relationships/image" Target="../media/image1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3B1FA-CF32-4886-A654-76C60AD91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72428"/>
            <a:ext cx="1910281" cy="369332"/>
          </a:xfrm>
          <a:prstGeom prst="rect">
            <a:avLst/>
          </a:prstGeom>
          <a:noFill/>
        </p:spPr>
        <p:txBody>
          <a:bodyPr wrap="square" rtlCol="0">
            <a:spAutoFit/>
          </a:bodyPr>
          <a:lstStyle/>
          <a:p>
            <a:r>
              <a:rPr lang="en-US" dirty="0">
                <a:solidFill>
                  <a:schemeClr val="bg1"/>
                </a:solidFill>
              </a:rPr>
              <a:t>Lesson 73</a:t>
            </a:r>
          </a:p>
        </p:txBody>
      </p:sp>
      <p:sp>
        <p:nvSpPr>
          <p:cNvPr id="5" name="TextBox 4"/>
          <p:cNvSpPr txBox="1"/>
          <p:nvPr/>
        </p:nvSpPr>
        <p:spPr>
          <a:xfrm>
            <a:off x="-2" y="1376127"/>
            <a:ext cx="12192002" cy="1938992"/>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For the Strength of Joshua</a:t>
            </a:r>
          </a:p>
          <a:p>
            <a:pPr algn="ctr"/>
            <a:r>
              <a:rPr lang="en-US" sz="5400" dirty="0">
                <a:solidFill>
                  <a:schemeClr val="bg1"/>
                </a:solidFill>
                <a:latin typeface="Bodoni MT Black" panose="02070A03080606020203" pitchFamily="18" charset="0"/>
              </a:rPr>
              <a:t>Joshua 1-2</a:t>
            </a:r>
          </a:p>
        </p:txBody>
      </p:sp>
      <p:sp>
        <p:nvSpPr>
          <p:cNvPr id="13" name="Rectangle 12"/>
          <p:cNvSpPr/>
          <p:nvPr/>
        </p:nvSpPr>
        <p:spPr>
          <a:xfrm>
            <a:off x="4987991" y="3568868"/>
            <a:ext cx="3234726" cy="1200329"/>
          </a:xfrm>
          <a:prstGeom prst="rect">
            <a:avLst/>
          </a:prstGeom>
        </p:spPr>
        <p:txBody>
          <a:bodyPr wrap="square">
            <a:spAutoFit/>
          </a:bodyPr>
          <a:lstStyle/>
          <a:p>
            <a:r>
              <a:rPr lang="en-US" b="0" i="1" dirty="0">
                <a:solidFill>
                  <a:schemeClr val="bg1"/>
                </a:solidFill>
                <a:effectLst/>
                <a:latin typeface="Palatino"/>
              </a:rPr>
              <a:t>Every place that the sole of your foot shall tread upon, that have I given unto you</a:t>
            </a:r>
            <a:r>
              <a:rPr lang="en-US" i="1" dirty="0">
                <a:solidFill>
                  <a:schemeClr val="bg1"/>
                </a:solidFill>
                <a:latin typeface="Palatino"/>
              </a:rPr>
              <a:t>.</a:t>
            </a:r>
            <a:r>
              <a:rPr lang="en-US" b="0" i="1" dirty="0">
                <a:solidFill>
                  <a:schemeClr val="bg1"/>
                </a:solidFill>
                <a:effectLst/>
                <a:latin typeface="Palatino"/>
              </a:rPr>
              <a:t>..</a:t>
            </a:r>
          </a:p>
          <a:p>
            <a:r>
              <a:rPr lang="en-US" b="0" i="1" dirty="0">
                <a:solidFill>
                  <a:schemeClr val="bg1"/>
                </a:solidFill>
                <a:effectLst/>
                <a:latin typeface="Palatino"/>
              </a:rPr>
              <a:t>Joshua 1:2</a:t>
            </a:r>
            <a:endParaRPr lang="en-US" i="1" dirty="0">
              <a:solidFill>
                <a:schemeClr val="bg1"/>
              </a:solidFill>
            </a:endParaRPr>
          </a:p>
        </p:txBody>
      </p:sp>
      <p:grpSp>
        <p:nvGrpSpPr>
          <p:cNvPr id="15" name="Group 14"/>
          <p:cNvGrpSpPr/>
          <p:nvPr/>
        </p:nvGrpSpPr>
        <p:grpSpPr>
          <a:xfrm>
            <a:off x="1663426" y="2744427"/>
            <a:ext cx="1777206" cy="3415420"/>
            <a:chOff x="320681" y="685800"/>
            <a:chExt cx="2398555" cy="4953000"/>
          </a:xfrm>
        </p:grpSpPr>
        <p:grpSp>
          <p:nvGrpSpPr>
            <p:cNvPr id="16" name="Group 15"/>
            <p:cNvGrpSpPr/>
            <p:nvPr/>
          </p:nvGrpSpPr>
          <p:grpSpPr>
            <a:xfrm>
              <a:off x="320681" y="685800"/>
              <a:ext cx="2398555" cy="4953000"/>
              <a:chOff x="3521081" y="381000"/>
              <a:chExt cx="2398555" cy="4953000"/>
            </a:xfrm>
          </p:grpSpPr>
          <p:sp>
            <p:nvSpPr>
              <p:cNvPr id="34" name="Rounded Rectangle 33"/>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6"/>
              <p:cNvGrpSpPr/>
              <p:nvPr/>
            </p:nvGrpSpPr>
            <p:grpSpPr>
              <a:xfrm>
                <a:off x="3657600" y="381000"/>
                <a:ext cx="2193567" cy="1008603"/>
                <a:chOff x="518540" y="1084217"/>
                <a:chExt cx="2193567" cy="1008603"/>
              </a:xfrm>
            </p:grpSpPr>
            <p:sp>
              <p:nvSpPr>
                <p:cNvPr id="71" name="Moon 70"/>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ounded Rectangle 48"/>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53"/>
              <p:cNvGrpSpPr/>
              <p:nvPr/>
            </p:nvGrpSpPr>
            <p:grpSpPr>
              <a:xfrm>
                <a:off x="4212236" y="3367790"/>
                <a:ext cx="1064302" cy="484682"/>
                <a:chOff x="6477000" y="762000"/>
                <a:chExt cx="1905000" cy="914400"/>
              </a:xfrm>
            </p:grpSpPr>
            <p:sp>
              <p:nvSpPr>
                <p:cNvPr id="65" name="Rounded Rectangle 6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49"/>
                <p:cNvGrpSpPr/>
                <p:nvPr/>
              </p:nvGrpSpPr>
              <p:grpSpPr>
                <a:xfrm>
                  <a:off x="7696200" y="762000"/>
                  <a:ext cx="685800" cy="914400"/>
                  <a:chOff x="7696200" y="762000"/>
                  <a:chExt cx="685800" cy="914400"/>
                </a:xfrm>
              </p:grpSpPr>
              <p:sp>
                <p:nvSpPr>
                  <p:cNvPr id="69" name="6-Point Star 6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6-Point Star 6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4"/>
              <p:cNvGrpSpPr/>
              <p:nvPr/>
            </p:nvGrpSpPr>
            <p:grpSpPr>
              <a:xfrm>
                <a:off x="4298430" y="2920584"/>
                <a:ext cx="920646" cy="379751"/>
                <a:chOff x="6477000" y="762000"/>
                <a:chExt cx="1905000" cy="914400"/>
              </a:xfrm>
            </p:grpSpPr>
            <p:sp>
              <p:nvSpPr>
                <p:cNvPr id="59" name="Rounded Rectangle 58"/>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49"/>
                <p:cNvGrpSpPr/>
                <p:nvPr/>
              </p:nvGrpSpPr>
              <p:grpSpPr>
                <a:xfrm>
                  <a:off x="7696200" y="762000"/>
                  <a:ext cx="685800" cy="914400"/>
                  <a:chOff x="7696200" y="762000"/>
                  <a:chExt cx="685800" cy="914400"/>
                </a:xfrm>
              </p:grpSpPr>
              <p:sp>
                <p:nvSpPr>
                  <p:cNvPr id="63" name="6-Point Star 62"/>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6-Point Star 60"/>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61"/>
              <p:cNvGrpSpPr/>
              <p:nvPr/>
            </p:nvGrpSpPr>
            <p:grpSpPr>
              <a:xfrm>
                <a:off x="4313420" y="2365947"/>
                <a:ext cx="858187" cy="467194"/>
                <a:chOff x="6477000" y="762000"/>
                <a:chExt cx="1905000" cy="914400"/>
              </a:xfrm>
            </p:grpSpPr>
            <p:sp>
              <p:nvSpPr>
                <p:cNvPr id="53" name="Rounded Rectangle 52"/>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49"/>
                <p:cNvGrpSpPr/>
                <p:nvPr/>
              </p:nvGrpSpPr>
              <p:grpSpPr>
                <a:xfrm>
                  <a:off x="7696200" y="762000"/>
                  <a:ext cx="685800" cy="914400"/>
                  <a:chOff x="7696200" y="762000"/>
                  <a:chExt cx="685800" cy="914400"/>
                </a:xfrm>
              </p:grpSpPr>
              <p:sp>
                <p:nvSpPr>
                  <p:cNvPr id="57" name="6-Point Star 56"/>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6-Point Star 54"/>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819005" y="993433"/>
              <a:ext cx="308947" cy="467194"/>
              <a:chOff x="819005" y="993433"/>
              <a:chExt cx="308947" cy="467194"/>
            </a:xfrm>
          </p:grpSpPr>
          <p:sp>
            <p:nvSpPr>
              <p:cNvPr id="32" name="6-Point Star 3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154409" y="996380"/>
              <a:ext cx="308947" cy="467194"/>
              <a:chOff x="819005" y="993433"/>
              <a:chExt cx="308947" cy="467194"/>
            </a:xfrm>
          </p:grpSpPr>
          <p:sp>
            <p:nvSpPr>
              <p:cNvPr id="30" name="6-Point Star 2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467149" y="989151"/>
              <a:ext cx="308947" cy="467194"/>
              <a:chOff x="819005" y="993433"/>
              <a:chExt cx="308947" cy="467194"/>
            </a:xfrm>
          </p:grpSpPr>
          <p:sp>
            <p:nvSpPr>
              <p:cNvPr id="28" name="6-Point Star 2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790183" y="998352"/>
              <a:ext cx="308947" cy="467194"/>
              <a:chOff x="819005" y="993433"/>
              <a:chExt cx="308947" cy="467194"/>
            </a:xfrm>
          </p:grpSpPr>
          <p:sp>
            <p:nvSpPr>
              <p:cNvPr id="26" name="6-Point Star 2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112072" y="1008483"/>
              <a:ext cx="308947" cy="467194"/>
              <a:chOff x="819005" y="993433"/>
              <a:chExt cx="308947" cy="467194"/>
            </a:xfrm>
          </p:grpSpPr>
          <p:sp>
            <p:nvSpPr>
              <p:cNvPr id="24" name="6-Point Star 2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521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92963" y="1140217"/>
            <a:ext cx="2911968" cy="3839451"/>
            <a:chOff x="1573840" y="3647187"/>
            <a:chExt cx="2911968" cy="3839451"/>
          </a:xfrm>
        </p:grpSpPr>
        <p:grpSp>
          <p:nvGrpSpPr>
            <p:cNvPr id="6" name="Group 5"/>
            <p:cNvGrpSpPr/>
            <p:nvPr/>
          </p:nvGrpSpPr>
          <p:grpSpPr>
            <a:xfrm>
              <a:off x="1573840" y="3647187"/>
              <a:ext cx="2911968" cy="3769893"/>
              <a:chOff x="76854" y="2473771"/>
              <a:chExt cx="2911968" cy="3769893"/>
            </a:xfrm>
          </p:grpSpPr>
          <p:sp>
            <p:nvSpPr>
              <p:cNvPr id="4" name="Rectangle 3"/>
              <p:cNvSpPr/>
              <p:nvPr/>
            </p:nvSpPr>
            <p:spPr>
              <a:xfrm>
                <a:off x="151113" y="2526915"/>
                <a:ext cx="2662611" cy="3716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descr="https://s-media-cache-ak0.pinimg.com/originals/82/42/dc/8242dcb7be283ed72597d98e0424d8f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854" y="2473771"/>
                <a:ext cx="2911968" cy="3714751"/>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angle 62"/>
            <p:cNvSpPr/>
            <p:nvPr/>
          </p:nvSpPr>
          <p:spPr>
            <a:xfrm>
              <a:off x="3154008" y="6963418"/>
              <a:ext cx="1077667" cy="523220"/>
            </a:xfrm>
            <a:prstGeom prst="rect">
              <a:avLst/>
            </a:prstGeom>
          </p:spPr>
          <p:txBody>
            <a:bodyPr wrap="none">
              <a:spAutoFit/>
            </a:bodyPr>
            <a:lstStyle/>
            <a:p>
              <a:r>
                <a:rPr lang="en-US" sz="2800" b="0" i="0" dirty="0">
                  <a:effectLst/>
                  <a:latin typeface="Calibri" panose="020F0502020204030204" pitchFamily="34" charset="0"/>
                </a:rPr>
                <a:t> </a:t>
              </a:r>
              <a:r>
                <a:rPr lang="en-US" sz="2800" b="0" i="1" dirty="0">
                  <a:effectLst/>
                  <a:latin typeface="Calibri" panose="020F0502020204030204" pitchFamily="34" charset="0"/>
                </a:rPr>
                <a:t>Read </a:t>
              </a:r>
              <a:endParaRPr lang="en-US" sz="2800" dirty="0"/>
            </a:p>
          </p:txBody>
        </p:sp>
      </p:grpSp>
      <p:sp>
        <p:nvSpPr>
          <p:cNvPr id="68" name="Rectangle 67"/>
          <p:cNvSpPr/>
          <p:nvPr/>
        </p:nvSpPr>
        <p:spPr>
          <a:xfrm>
            <a:off x="3024038" y="1072838"/>
            <a:ext cx="5596019" cy="646331"/>
          </a:xfrm>
          <a:prstGeom prst="rect">
            <a:avLst/>
          </a:prstGeom>
        </p:spPr>
        <p:txBody>
          <a:bodyPr wrap="none">
            <a:spAutoFit/>
          </a:bodyPr>
          <a:lstStyle/>
          <a:p>
            <a:r>
              <a:rPr lang="en-US" sz="3600" b="0" i="1" dirty="0">
                <a:solidFill>
                  <a:schemeClr val="bg1"/>
                </a:solidFill>
                <a:effectLst/>
                <a:latin typeface="Calibri" panose="020F0502020204030204" pitchFamily="34" charset="0"/>
              </a:rPr>
              <a:t>Today we are encouraged to:</a:t>
            </a:r>
            <a:endParaRPr lang="en-US" sz="3600" dirty="0">
              <a:solidFill>
                <a:schemeClr val="bg1"/>
              </a:solidFill>
            </a:endParaRPr>
          </a:p>
        </p:txBody>
      </p:sp>
      <p:sp>
        <p:nvSpPr>
          <p:cNvPr id="60" name="TextBox 59"/>
          <p:cNvSpPr txBox="1"/>
          <p:nvPr/>
        </p:nvSpPr>
        <p:spPr>
          <a:xfrm>
            <a:off x="-135805" y="6439"/>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Times of Today</a:t>
            </a:r>
          </a:p>
        </p:txBody>
      </p:sp>
      <p:grpSp>
        <p:nvGrpSpPr>
          <p:cNvPr id="9218" name="Group 9217"/>
          <p:cNvGrpSpPr/>
          <p:nvPr/>
        </p:nvGrpSpPr>
        <p:grpSpPr>
          <a:xfrm>
            <a:off x="4370009" y="4679994"/>
            <a:ext cx="3451984" cy="2019596"/>
            <a:chOff x="8142595" y="4665632"/>
            <a:chExt cx="3451984" cy="2019596"/>
          </a:xfrm>
        </p:grpSpPr>
        <p:grpSp>
          <p:nvGrpSpPr>
            <p:cNvPr id="11" name="Group 10"/>
            <p:cNvGrpSpPr/>
            <p:nvPr/>
          </p:nvGrpSpPr>
          <p:grpSpPr>
            <a:xfrm>
              <a:off x="9439522" y="4665632"/>
              <a:ext cx="2155057" cy="2019596"/>
              <a:chOff x="8745449" y="3995436"/>
              <a:chExt cx="2403058" cy="2252009"/>
            </a:xfrm>
          </p:grpSpPr>
          <p:pic>
            <p:nvPicPr>
              <p:cNvPr id="10250" name="Picture 10" descr="http://bestanimations.com/Books/cat-reading-book-animation-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45449" y="3995436"/>
                <a:ext cx="2403058" cy="2228290"/>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10256753" y="5724226"/>
                <a:ext cx="747320" cy="523219"/>
              </a:xfrm>
              <a:prstGeom prst="rect">
                <a:avLst/>
              </a:prstGeom>
            </p:spPr>
            <p:txBody>
              <a:bodyPr wrap="none">
                <a:spAutoFit/>
              </a:bodyPr>
              <a:lstStyle/>
              <a:p>
                <a:r>
                  <a:rPr lang="en-US" sz="2800" dirty="0"/>
                  <a:t>Act </a:t>
                </a:r>
              </a:p>
            </p:txBody>
          </p:sp>
        </p:grpSp>
        <p:sp>
          <p:nvSpPr>
            <p:cNvPr id="61" name="Rectangle 60"/>
            <p:cNvSpPr/>
            <p:nvPr/>
          </p:nvSpPr>
          <p:spPr>
            <a:xfrm>
              <a:off x="8142595" y="6003339"/>
              <a:ext cx="1034257" cy="646331"/>
            </a:xfrm>
            <a:prstGeom prst="rect">
              <a:avLst/>
            </a:prstGeom>
          </p:spPr>
          <p:txBody>
            <a:bodyPr wrap="none">
              <a:spAutoFit/>
            </a:bodyPr>
            <a:lstStyle/>
            <a:p>
              <a:r>
                <a:rPr lang="en-US" sz="3600" b="0" i="1" dirty="0">
                  <a:solidFill>
                    <a:schemeClr val="bg1"/>
                  </a:solidFill>
                  <a:effectLst/>
                  <a:latin typeface="Calibri" panose="020F0502020204030204" pitchFamily="34" charset="0"/>
                </a:rPr>
                <a:t>then</a:t>
              </a:r>
              <a:endParaRPr lang="en-US" sz="3600" dirty="0">
                <a:solidFill>
                  <a:schemeClr val="bg1"/>
                </a:solidFill>
              </a:endParaRPr>
            </a:p>
          </p:txBody>
        </p:sp>
      </p:grpSp>
      <p:grpSp>
        <p:nvGrpSpPr>
          <p:cNvPr id="9217" name="Group 9216"/>
          <p:cNvGrpSpPr/>
          <p:nvPr/>
        </p:nvGrpSpPr>
        <p:grpSpPr>
          <a:xfrm>
            <a:off x="3643481" y="1784155"/>
            <a:ext cx="7909969" cy="2701871"/>
            <a:chOff x="3322170" y="2712828"/>
            <a:chExt cx="7909969" cy="2701871"/>
          </a:xfrm>
        </p:grpSpPr>
        <p:sp>
          <p:nvSpPr>
            <p:cNvPr id="5" name="Rectangle 4"/>
            <p:cNvSpPr/>
            <p:nvPr/>
          </p:nvSpPr>
          <p:spPr>
            <a:xfrm>
              <a:off x="3322170" y="2712828"/>
              <a:ext cx="7909969" cy="26994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http://mhsclassof1958.com/wp-content/uploads/image/THOUGHTS%20for%20PONDERING/reading%20in%20a%20chai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20003" y="2712828"/>
              <a:ext cx="34480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2011susansdailydose.yolasite.com/resources/CHARITY/boy_pondering_1_19.gif?timestamp=129903313379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7613733" y="3019429"/>
              <a:ext cx="1704975" cy="1933576"/>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a:xfrm>
              <a:off x="6870815" y="4891479"/>
              <a:ext cx="3689728" cy="523220"/>
            </a:xfrm>
            <a:prstGeom prst="rect">
              <a:avLst/>
            </a:prstGeom>
          </p:spPr>
          <p:txBody>
            <a:bodyPr wrap="none">
              <a:spAutoFit/>
            </a:bodyPr>
            <a:lstStyle/>
            <a:p>
              <a:r>
                <a:rPr lang="en-US" sz="2800" dirty="0"/>
                <a:t>Study, Ponder, and Pray </a:t>
              </a:r>
            </a:p>
          </p:txBody>
        </p:sp>
        <p:pic>
          <p:nvPicPr>
            <p:cNvPr id="12296" name="Picture 8" descr="http://www.googida.com/art4ever/a0007/pray.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707845" y="2949511"/>
              <a:ext cx="1164862" cy="1977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86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Freeform 14"/>
          <p:cNvSpPr/>
          <p:nvPr/>
        </p:nvSpPr>
        <p:spPr>
          <a:xfrm>
            <a:off x="-20835" y="-13679"/>
            <a:ext cx="6237515" cy="6939563"/>
          </a:xfrm>
          <a:custGeom>
            <a:avLst/>
            <a:gdLst>
              <a:gd name="connsiteX0" fmla="*/ 0 w 6237515"/>
              <a:gd name="connsiteY0" fmla="*/ 6879771 h 6939563"/>
              <a:gd name="connsiteX1" fmla="*/ 0 w 6237515"/>
              <a:gd name="connsiteY1" fmla="*/ 6879771 h 6939563"/>
              <a:gd name="connsiteX2" fmla="*/ 141515 w 6237515"/>
              <a:gd name="connsiteY2" fmla="*/ 6770914 h 6939563"/>
              <a:gd name="connsiteX3" fmla="*/ 174172 w 6237515"/>
              <a:gd name="connsiteY3" fmla="*/ 6727371 h 6939563"/>
              <a:gd name="connsiteX4" fmla="*/ 283029 w 6237515"/>
              <a:gd name="connsiteY4" fmla="*/ 6640285 h 6939563"/>
              <a:gd name="connsiteX5" fmla="*/ 304800 w 6237515"/>
              <a:gd name="connsiteY5" fmla="*/ 6596742 h 6939563"/>
              <a:gd name="connsiteX6" fmla="*/ 315686 w 6237515"/>
              <a:gd name="connsiteY6" fmla="*/ 6564085 h 6939563"/>
              <a:gd name="connsiteX7" fmla="*/ 359229 w 6237515"/>
              <a:gd name="connsiteY7" fmla="*/ 6531428 h 6939563"/>
              <a:gd name="connsiteX8" fmla="*/ 446315 w 6237515"/>
              <a:gd name="connsiteY8" fmla="*/ 6422571 h 6939563"/>
              <a:gd name="connsiteX9" fmla="*/ 468086 w 6237515"/>
              <a:gd name="connsiteY9" fmla="*/ 6389914 h 6939563"/>
              <a:gd name="connsiteX10" fmla="*/ 511629 w 6237515"/>
              <a:gd name="connsiteY10" fmla="*/ 6368142 h 6939563"/>
              <a:gd name="connsiteX11" fmla="*/ 566058 w 6237515"/>
              <a:gd name="connsiteY11" fmla="*/ 6313714 h 6939563"/>
              <a:gd name="connsiteX12" fmla="*/ 598715 w 6237515"/>
              <a:gd name="connsiteY12" fmla="*/ 6281057 h 6939563"/>
              <a:gd name="connsiteX13" fmla="*/ 631372 w 6237515"/>
              <a:gd name="connsiteY13" fmla="*/ 6259285 h 6939563"/>
              <a:gd name="connsiteX14" fmla="*/ 685800 w 6237515"/>
              <a:gd name="connsiteY14" fmla="*/ 6204857 h 6939563"/>
              <a:gd name="connsiteX15" fmla="*/ 740229 w 6237515"/>
              <a:gd name="connsiteY15" fmla="*/ 6161314 h 6939563"/>
              <a:gd name="connsiteX16" fmla="*/ 827315 w 6237515"/>
              <a:gd name="connsiteY16" fmla="*/ 6074228 h 6939563"/>
              <a:gd name="connsiteX17" fmla="*/ 849086 w 6237515"/>
              <a:gd name="connsiteY17" fmla="*/ 6030685 h 6939563"/>
              <a:gd name="connsiteX18" fmla="*/ 936172 w 6237515"/>
              <a:gd name="connsiteY18" fmla="*/ 5954485 h 6939563"/>
              <a:gd name="connsiteX19" fmla="*/ 957943 w 6237515"/>
              <a:gd name="connsiteY19" fmla="*/ 5921828 h 6939563"/>
              <a:gd name="connsiteX20" fmla="*/ 1001486 w 6237515"/>
              <a:gd name="connsiteY20" fmla="*/ 5878285 h 6939563"/>
              <a:gd name="connsiteX21" fmla="*/ 1045029 w 6237515"/>
              <a:gd name="connsiteY21" fmla="*/ 5791200 h 6939563"/>
              <a:gd name="connsiteX22" fmla="*/ 1055915 w 6237515"/>
              <a:gd name="connsiteY22" fmla="*/ 5715000 h 6939563"/>
              <a:gd name="connsiteX23" fmla="*/ 1066800 w 6237515"/>
              <a:gd name="connsiteY23" fmla="*/ 5671457 h 6939563"/>
              <a:gd name="connsiteX24" fmla="*/ 1077686 w 6237515"/>
              <a:gd name="connsiteY24" fmla="*/ 5584371 h 6939563"/>
              <a:gd name="connsiteX25" fmla="*/ 1099458 w 6237515"/>
              <a:gd name="connsiteY25" fmla="*/ 5464628 h 6939563"/>
              <a:gd name="connsiteX26" fmla="*/ 1110343 w 6237515"/>
              <a:gd name="connsiteY26" fmla="*/ 5431971 h 6939563"/>
              <a:gd name="connsiteX27" fmla="*/ 1121229 w 6237515"/>
              <a:gd name="connsiteY27" fmla="*/ 5377542 h 6939563"/>
              <a:gd name="connsiteX28" fmla="*/ 1153886 w 6237515"/>
              <a:gd name="connsiteY28" fmla="*/ 5301342 h 6939563"/>
              <a:gd name="connsiteX29" fmla="*/ 1175658 w 6237515"/>
              <a:gd name="connsiteY29" fmla="*/ 5236028 h 6939563"/>
              <a:gd name="connsiteX30" fmla="*/ 1186543 w 6237515"/>
              <a:gd name="connsiteY30" fmla="*/ 5192485 h 6939563"/>
              <a:gd name="connsiteX31" fmla="*/ 1230086 w 6237515"/>
              <a:gd name="connsiteY31" fmla="*/ 5105400 h 6939563"/>
              <a:gd name="connsiteX32" fmla="*/ 1251858 w 6237515"/>
              <a:gd name="connsiteY32" fmla="*/ 5061857 h 6939563"/>
              <a:gd name="connsiteX33" fmla="*/ 1284515 w 6237515"/>
              <a:gd name="connsiteY33" fmla="*/ 4985657 h 6939563"/>
              <a:gd name="connsiteX34" fmla="*/ 1317172 w 6237515"/>
              <a:gd name="connsiteY34" fmla="*/ 4942114 h 6939563"/>
              <a:gd name="connsiteX35" fmla="*/ 1371600 w 6237515"/>
              <a:gd name="connsiteY35" fmla="*/ 4811485 h 6939563"/>
              <a:gd name="connsiteX36" fmla="*/ 1393372 w 6237515"/>
              <a:gd name="connsiteY36" fmla="*/ 4778828 h 6939563"/>
              <a:gd name="connsiteX37" fmla="*/ 1415143 w 6237515"/>
              <a:gd name="connsiteY37" fmla="*/ 4724400 h 6939563"/>
              <a:gd name="connsiteX38" fmla="*/ 1447800 w 6237515"/>
              <a:gd name="connsiteY38" fmla="*/ 4669971 h 6939563"/>
              <a:gd name="connsiteX39" fmla="*/ 1458686 w 6237515"/>
              <a:gd name="connsiteY39" fmla="*/ 4637314 h 6939563"/>
              <a:gd name="connsiteX40" fmla="*/ 1502229 w 6237515"/>
              <a:gd name="connsiteY40" fmla="*/ 4550228 h 6939563"/>
              <a:gd name="connsiteX41" fmla="*/ 1513115 w 6237515"/>
              <a:gd name="connsiteY41" fmla="*/ 4517571 h 6939563"/>
              <a:gd name="connsiteX42" fmla="*/ 1534886 w 6237515"/>
              <a:gd name="connsiteY42" fmla="*/ 4484914 h 6939563"/>
              <a:gd name="connsiteX43" fmla="*/ 1589315 w 6237515"/>
              <a:gd name="connsiteY43" fmla="*/ 4376057 h 6939563"/>
              <a:gd name="connsiteX44" fmla="*/ 1611086 w 6237515"/>
              <a:gd name="connsiteY44" fmla="*/ 4343400 h 6939563"/>
              <a:gd name="connsiteX45" fmla="*/ 1621972 w 6237515"/>
              <a:gd name="connsiteY45" fmla="*/ 4310742 h 6939563"/>
              <a:gd name="connsiteX46" fmla="*/ 1643743 w 6237515"/>
              <a:gd name="connsiteY46" fmla="*/ 4267200 h 6939563"/>
              <a:gd name="connsiteX47" fmla="*/ 1654629 w 6237515"/>
              <a:gd name="connsiteY47" fmla="*/ 4234542 h 6939563"/>
              <a:gd name="connsiteX48" fmla="*/ 1687286 w 6237515"/>
              <a:gd name="connsiteY48" fmla="*/ 4191000 h 6939563"/>
              <a:gd name="connsiteX49" fmla="*/ 1763486 w 6237515"/>
              <a:gd name="connsiteY49" fmla="*/ 4082142 h 6939563"/>
              <a:gd name="connsiteX50" fmla="*/ 1828800 w 6237515"/>
              <a:gd name="connsiteY50" fmla="*/ 3995057 h 6939563"/>
              <a:gd name="connsiteX51" fmla="*/ 1872343 w 6237515"/>
              <a:gd name="connsiteY51" fmla="*/ 3929742 h 6939563"/>
              <a:gd name="connsiteX52" fmla="*/ 1894115 w 6237515"/>
              <a:gd name="connsiteY52" fmla="*/ 3907971 h 6939563"/>
              <a:gd name="connsiteX53" fmla="*/ 1926772 w 6237515"/>
              <a:gd name="connsiteY53" fmla="*/ 3853542 h 6939563"/>
              <a:gd name="connsiteX54" fmla="*/ 2166258 w 6237515"/>
              <a:gd name="connsiteY54" fmla="*/ 3570514 h 6939563"/>
              <a:gd name="connsiteX55" fmla="*/ 2253343 w 6237515"/>
              <a:gd name="connsiteY55" fmla="*/ 3461657 h 6939563"/>
              <a:gd name="connsiteX56" fmla="*/ 2438400 w 6237515"/>
              <a:gd name="connsiteY56" fmla="*/ 3243942 h 6939563"/>
              <a:gd name="connsiteX57" fmla="*/ 2471058 w 6237515"/>
              <a:gd name="connsiteY57" fmla="*/ 3189514 h 6939563"/>
              <a:gd name="connsiteX58" fmla="*/ 2667000 w 6237515"/>
              <a:gd name="connsiteY58" fmla="*/ 3004457 h 6939563"/>
              <a:gd name="connsiteX59" fmla="*/ 2699658 w 6237515"/>
              <a:gd name="connsiteY59" fmla="*/ 2993571 h 6939563"/>
              <a:gd name="connsiteX60" fmla="*/ 2732315 w 6237515"/>
              <a:gd name="connsiteY60" fmla="*/ 2971800 h 6939563"/>
              <a:gd name="connsiteX61" fmla="*/ 2775858 w 6237515"/>
              <a:gd name="connsiteY61" fmla="*/ 2939142 h 6939563"/>
              <a:gd name="connsiteX62" fmla="*/ 2819400 w 6237515"/>
              <a:gd name="connsiteY62" fmla="*/ 2928257 h 6939563"/>
              <a:gd name="connsiteX63" fmla="*/ 2906486 w 6237515"/>
              <a:gd name="connsiteY63" fmla="*/ 2895600 h 6939563"/>
              <a:gd name="connsiteX64" fmla="*/ 3004458 w 6237515"/>
              <a:gd name="connsiteY64" fmla="*/ 2852057 h 6939563"/>
              <a:gd name="connsiteX65" fmla="*/ 3069772 w 6237515"/>
              <a:gd name="connsiteY65" fmla="*/ 2808514 h 6939563"/>
              <a:gd name="connsiteX66" fmla="*/ 3309258 w 6237515"/>
              <a:gd name="connsiteY66" fmla="*/ 2677885 h 6939563"/>
              <a:gd name="connsiteX67" fmla="*/ 3374572 w 6237515"/>
              <a:gd name="connsiteY67" fmla="*/ 2656114 h 6939563"/>
              <a:gd name="connsiteX68" fmla="*/ 3472543 w 6237515"/>
              <a:gd name="connsiteY68" fmla="*/ 2590800 h 6939563"/>
              <a:gd name="connsiteX69" fmla="*/ 3516086 w 6237515"/>
              <a:gd name="connsiteY69" fmla="*/ 2558142 h 6939563"/>
              <a:gd name="connsiteX70" fmla="*/ 3657600 w 6237515"/>
              <a:gd name="connsiteY70" fmla="*/ 2460171 h 6939563"/>
              <a:gd name="connsiteX71" fmla="*/ 3690258 w 6237515"/>
              <a:gd name="connsiteY71" fmla="*/ 2438400 h 6939563"/>
              <a:gd name="connsiteX72" fmla="*/ 3755572 w 6237515"/>
              <a:gd name="connsiteY72" fmla="*/ 2362200 h 6939563"/>
              <a:gd name="connsiteX73" fmla="*/ 3799115 w 6237515"/>
              <a:gd name="connsiteY73" fmla="*/ 2329542 h 6939563"/>
              <a:gd name="connsiteX74" fmla="*/ 3831772 w 6237515"/>
              <a:gd name="connsiteY74" fmla="*/ 2286000 h 6939563"/>
              <a:gd name="connsiteX75" fmla="*/ 3864429 w 6237515"/>
              <a:gd name="connsiteY75" fmla="*/ 2264228 h 6939563"/>
              <a:gd name="connsiteX76" fmla="*/ 3907972 w 6237515"/>
              <a:gd name="connsiteY76" fmla="*/ 2209800 h 6939563"/>
              <a:gd name="connsiteX77" fmla="*/ 3940629 w 6237515"/>
              <a:gd name="connsiteY77" fmla="*/ 2177142 h 6939563"/>
              <a:gd name="connsiteX78" fmla="*/ 3973286 w 6237515"/>
              <a:gd name="connsiteY78" fmla="*/ 2133600 h 6939563"/>
              <a:gd name="connsiteX79" fmla="*/ 3995058 w 6237515"/>
              <a:gd name="connsiteY79" fmla="*/ 2111828 h 6939563"/>
              <a:gd name="connsiteX80" fmla="*/ 4049486 w 6237515"/>
              <a:gd name="connsiteY80" fmla="*/ 2035628 h 6939563"/>
              <a:gd name="connsiteX81" fmla="*/ 4071258 w 6237515"/>
              <a:gd name="connsiteY81" fmla="*/ 1992085 h 6939563"/>
              <a:gd name="connsiteX82" fmla="*/ 4147458 w 6237515"/>
              <a:gd name="connsiteY82" fmla="*/ 1915885 h 6939563"/>
              <a:gd name="connsiteX83" fmla="*/ 4201886 w 6237515"/>
              <a:gd name="connsiteY83" fmla="*/ 1839685 h 6939563"/>
              <a:gd name="connsiteX84" fmla="*/ 4354286 w 6237515"/>
              <a:gd name="connsiteY84" fmla="*/ 1665514 h 6939563"/>
              <a:gd name="connsiteX85" fmla="*/ 4452258 w 6237515"/>
              <a:gd name="connsiteY85" fmla="*/ 1513114 h 6939563"/>
              <a:gd name="connsiteX86" fmla="*/ 4484915 w 6237515"/>
              <a:gd name="connsiteY86" fmla="*/ 1436914 h 6939563"/>
              <a:gd name="connsiteX87" fmla="*/ 4528458 w 6237515"/>
              <a:gd name="connsiteY87" fmla="*/ 1349828 h 6939563"/>
              <a:gd name="connsiteX88" fmla="*/ 4593772 w 6237515"/>
              <a:gd name="connsiteY88" fmla="*/ 1251857 h 6939563"/>
              <a:gd name="connsiteX89" fmla="*/ 4615543 w 6237515"/>
              <a:gd name="connsiteY89" fmla="*/ 1219200 h 6939563"/>
              <a:gd name="connsiteX90" fmla="*/ 4626429 w 6237515"/>
              <a:gd name="connsiteY90" fmla="*/ 1186542 h 6939563"/>
              <a:gd name="connsiteX91" fmla="*/ 4680858 w 6237515"/>
              <a:gd name="connsiteY91" fmla="*/ 1099457 h 6939563"/>
              <a:gd name="connsiteX92" fmla="*/ 4746172 w 6237515"/>
              <a:gd name="connsiteY92" fmla="*/ 1034142 h 6939563"/>
              <a:gd name="connsiteX93" fmla="*/ 4767943 w 6237515"/>
              <a:gd name="connsiteY93" fmla="*/ 1001485 h 6939563"/>
              <a:gd name="connsiteX94" fmla="*/ 4811486 w 6237515"/>
              <a:gd name="connsiteY94" fmla="*/ 957942 h 6939563"/>
              <a:gd name="connsiteX95" fmla="*/ 4844143 w 6237515"/>
              <a:gd name="connsiteY95" fmla="*/ 925285 h 6939563"/>
              <a:gd name="connsiteX96" fmla="*/ 4865915 w 6237515"/>
              <a:gd name="connsiteY96" fmla="*/ 903514 h 6939563"/>
              <a:gd name="connsiteX97" fmla="*/ 4931229 w 6237515"/>
              <a:gd name="connsiteY97" fmla="*/ 881742 h 6939563"/>
              <a:gd name="connsiteX98" fmla="*/ 4963886 w 6237515"/>
              <a:gd name="connsiteY98" fmla="*/ 870857 h 6939563"/>
              <a:gd name="connsiteX99" fmla="*/ 5050972 w 6237515"/>
              <a:gd name="connsiteY99" fmla="*/ 859971 h 6939563"/>
              <a:gd name="connsiteX100" fmla="*/ 5192486 w 6237515"/>
              <a:gd name="connsiteY100" fmla="*/ 838200 h 6939563"/>
              <a:gd name="connsiteX101" fmla="*/ 5225143 w 6237515"/>
              <a:gd name="connsiteY101" fmla="*/ 827314 h 6939563"/>
              <a:gd name="connsiteX102" fmla="*/ 5268686 w 6237515"/>
              <a:gd name="connsiteY102" fmla="*/ 816428 h 6939563"/>
              <a:gd name="connsiteX103" fmla="*/ 5312229 w 6237515"/>
              <a:gd name="connsiteY103" fmla="*/ 794657 h 6939563"/>
              <a:gd name="connsiteX104" fmla="*/ 5388429 w 6237515"/>
              <a:gd name="connsiteY104" fmla="*/ 772885 h 6939563"/>
              <a:gd name="connsiteX105" fmla="*/ 5497286 w 6237515"/>
              <a:gd name="connsiteY105" fmla="*/ 718457 h 6939563"/>
              <a:gd name="connsiteX106" fmla="*/ 5540829 w 6237515"/>
              <a:gd name="connsiteY106" fmla="*/ 696685 h 6939563"/>
              <a:gd name="connsiteX107" fmla="*/ 5606143 w 6237515"/>
              <a:gd name="connsiteY107" fmla="*/ 653142 h 6939563"/>
              <a:gd name="connsiteX108" fmla="*/ 5671458 w 6237515"/>
              <a:gd name="connsiteY108" fmla="*/ 609600 h 6939563"/>
              <a:gd name="connsiteX109" fmla="*/ 5725886 w 6237515"/>
              <a:gd name="connsiteY109" fmla="*/ 555171 h 6939563"/>
              <a:gd name="connsiteX110" fmla="*/ 5747658 w 6237515"/>
              <a:gd name="connsiteY110" fmla="*/ 522514 h 6939563"/>
              <a:gd name="connsiteX111" fmla="*/ 5769429 w 6237515"/>
              <a:gd name="connsiteY111" fmla="*/ 500742 h 6939563"/>
              <a:gd name="connsiteX112" fmla="*/ 5802086 w 6237515"/>
              <a:gd name="connsiteY112" fmla="*/ 457200 h 6939563"/>
              <a:gd name="connsiteX113" fmla="*/ 5823858 w 6237515"/>
              <a:gd name="connsiteY113" fmla="*/ 435428 h 6939563"/>
              <a:gd name="connsiteX114" fmla="*/ 5845629 w 6237515"/>
              <a:gd name="connsiteY114" fmla="*/ 402771 h 6939563"/>
              <a:gd name="connsiteX115" fmla="*/ 5900058 w 6237515"/>
              <a:gd name="connsiteY115" fmla="*/ 348342 h 6939563"/>
              <a:gd name="connsiteX116" fmla="*/ 5954486 w 6237515"/>
              <a:gd name="connsiteY116" fmla="*/ 283028 h 6939563"/>
              <a:gd name="connsiteX117" fmla="*/ 6008915 w 6237515"/>
              <a:gd name="connsiteY117" fmla="*/ 239485 h 6939563"/>
              <a:gd name="connsiteX118" fmla="*/ 6030686 w 6237515"/>
              <a:gd name="connsiteY118" fmla="*/ 206828 h 6939563"/>
              <a:gd name="connsiteX119" fmla="*/ 6063343 w 6237515"/>
              <a:gd name="connsiteY119" fmla="*/ 185057 h 6939563"/>
              <a:gd name="connsiteX120" fmla="*/ 6117772 w 6237515"/>
              <a:gd name="connsiteY120" fmla="*/ 130628 h 6939563"/>
              <a:gd name="connsiteX121" fmla="*/ 6161315 w 6237515"/>
              <a:gd name="connsiteY121" fmla="*/ 76200 h 6939563"/>
              <a:gd name="connsiteX122" fmla="*/ 6183086 w 6237515"/>
              <a:gd name="connsiteY122" fmla="*/ 43542 h 6939563"/>
              <a:gd name="connsiteX123" fmla="*/ 6237515 w 6237515"/>
              <a:gd name="connsiteY123" fmla="*/ 0 h 6939563"/>
              <a:gd name="connsiteX124" fmla="*/ 6215743 w 6237515"/>
              <a:gd name="connsiteY124" fmla="*/ 43542 h 6939563"/>
              <a:gd name="connsiteX125" fmla="*/ 6204858 w 6237515"/>
              <a:gd name="connsiteY125" fmla="*/ 76200 h 6939563"/>
              <a:gd name="connsiteX126" fmla="*/ 6117772 w 6237515"/>
              <a:gd name="connsiteY126" fmla="*/ 195942 h 6939563"/>
              <a:gd name="connsiteX127" fmla="*/ 6074229 w 6237515"/>
              <a:gd name="connsiteY127" fmla="*/ 293914 h 6939563"/>
              <a:gd name="connsiteX128" fmla="*/ 6041572 w 6237515"/>
              <a:gd name="connsiteY128" fmla="*/ 337457 h 6939563"/>
              <a:gd name="connsiteX129" fmla="*/ 5998029 w 6237515"/>
              <a:gd name="connsiteY129" fmla="*/ 435428 h 6939563"/>
              <a:gd name="connsiteX130" fmla="*/ 5921829 w 6237515"/>
              <a:gd name="connsiteY130" fmla="*/ 555171 h 6939563"/>
              <a:gd name="connsiteX131" fmla="*/ 5900058 w 6237515"/>
              <a:gd name="connsiteY131" fmla="*/ 598714 h 6939563"/>
              <a:gd name="connsiteX132" fmla="*/ 5889172 w 6237515"/>
              <a:gd name="connsiteY132" fmla="*/ 631371 h 6939563"/>
              <a:gd name="connsiteX133" fmla="*/ 5867400 w 6237515"/>
              <a:gd name="connsiteY133" fmla="*/ 653142 h 6939563"/>
              <a:gd name="connsiteX134" fmla="*/ 5812972 w 6237515"/>
              <a:gd name="connsiteY134" fmla="*/ 751114 h 6939563"/>
              <a:gd name="connsiteX135" fmla="*/ 5791200 w 6237515"/>
              <a:gd name="connsiteY135" fmla="*/ 794657 h 6939563"/>
              <a:gd name="connsiteX136" fmla="*/ 5780315 w 6237515"/>
              <a:gd name="connsiteY136" fmla="*/ 827314 h 6939563"/>
              <a:gd name="connsiteX137" fmla="*/ 5758543 w 6237515"/>
              <a:gd name="connsiteY137" fmla="*/ 849085 h 6939563"/>
              <a:gd name="connsiteX138" fmla="*/ 5704115 w 6237515"/>
              <a:gd name="connsiteY138" fmla="*/ 947057 h 6939563"/>
              <a:gd name="connsiteX139" fmla="*/ 5660572 w 6237515"/>
              <a:gd name="connsiteY139" fmla="*/ 1001485 h 6939563"/>
              <a:gd name="connsiteX140" fmla="*/ 5649686 w 6237515"/>
              <a:gd name="connsiteY140" fmla="*/ 1034142 h 6939563"/>
              <a:gd name="connsiteX141" fmla="*/ 5606143 w 6237515"/>
              <a:gd name="connsiteY141" fmla="*/ 1099457 h 6939563"/>
              <a:gd name="connsiteX142" fmla="*/ 5573486 w 6237515"/>
              <a:gd name="connsiteY142" fmla="*/ 1164771 h 6939563"/>
              <a:gd name="connsiteX143" fmla="*/ 5540829 w 6237515"/>
              <a:gd name="connsiteY143" fmla="*/ 1197428 h 6939563"/>
              <a:gd name="connsiteX144" fmla="*/ 5431972 w 6237515"/>
              <a:gd name="connsiteY144" fmla="*/ 1404257 h 6939563"/>
              <a:gd name="connsiteX145" fmla="*/ 5366658 w 6237515"/>
              <a:gd name="connsiteY145" fmla="*/ 1469571 h 6939563"/>
              <a:gd name="connsiteX146" fmla="*/ 5312229 w 6237515"/>
              <a:gd name="connsiteY146" fmla="*/ 1578428 h 6939563"/>
              <a:gd name="connsiteX147" fmla="*/ 5268686 w 6237515"/>
              <a:gd name="connsiteY147" fmla="*/ 1621971 h 6939563"/>
              <a:gd name="connsiteX148" fmla="*/ 5246915 w 6237515"/>
              <a:gd name="connsiteY148" fmla="*/ 1665514 h 6939563"/>
              <a:gd name="connsiteX149" fmla="*/ 5170715 w 6237515"/>
              <a:gd name="connsiteY149" fmla="*/ 1774371 h 6939563"/>
              <a:gd name="connsiteX150" fmla="*/ 5094515 w 6237515"/>
              <a:gd name="connsiteY150" fmla="*/ 1915885 h 6939563"/>
              <a:gd name="connsiteX151" fmla="*/ 5061858 w 6237515"/>
              <a:gd name="connsiteY151" fmla="*/ 1948542 h 6939563"/>
              <a:gd name="connsiteX152" fmla="*/ 4985658 w 6237515"/>
              <a:gd name="connsiteY152" fmla="*/ 2057400 h 6939563"/>
              <a:gd name="connsiteX153" fmla="*/ 4963886 w 6237515"/>
              <a:gd name="connsiteY153" fmla="*/ 2100942 h 6939563"/>
              <a:gd name="connsiteX154" fmla="*/ 4931229 w 6237515"/>
              <a:gd name="connsiteY154" fmla="*/ 2144485 h 6939563"/>
              <a:gd name="connsiteX155" fmla="*/ 4887686 w 6237515"/>
              <a:gd name="connsiteY155" fmla="*/ 2209800 h 6939563"/>
              <a:gd name="connsiteX156" fmla="*/ 4833258 w 6237515"/>
              <a:gd name="connsiteY156" fmla="*/ 2275114 h 6939563"/>
              <a:gd name="connsiteX157" fmla="*/ 4811486 w 6237515"/>
              <a:gd name="connsiteY157" fmla="*/ 2318657 h 6939563"/>
              <a:gd name="connsiteX158" fmla="*/ 4778829 w 6237515"/>
              <a:gd name="connsiteY158" fmla="*/ 2351314 h 6939563"/>
              <a:gd name="connsiteX159" fmla="*/ 4702629 w 6237515"/>
              <a:gd name="connsiteY159" fmla="*/ 2427514 h 6939563"/>
              <a:gd name="connsiteX160" fmla="*/ 4648200 w 6237515"/>
              <a:gd name="connsiteY160" fmla="*/ 2503714 h 6939563"/>
              <a:gd name="connsiteX161" fmla="*/ 4615543 w 6237515"/>
              <a:gd name="connsiteY161" fmla="*/ 2558142 h 6939563"/>
              <a:gd name="connsiteX162" fmla="*/ 4572000 w 6237515"/>
              <a:gd name="connsiteY162" fmla="*/ 2601685 h 6939563"/>
              <a:gd name="connsiteX163" fmla="*/ 4452258 w 6237515"/>
              <a:gd name="connsiteY163" fmla="*/ 2754085 h 6939563"/>
              <a:gd name="connsiteX164" fmla="*/ 4408715 w 6237515"/>
              <a:gd name="connsiteY164" fmla="*/ 2808514 h 6939563"/>
              <a:gd name="connsiteX165" fmla="*/ 4321629 w 6237515"/>
              <a:gd name="connsiteY165" fmla="*/ 2939142 h 6939563"/>
              <a:gd name="connsiteX166" fmla="*/ 4245429 w 6237515"/>
              <a:gd name="connsiteY166" fmla="*/ 3037114 h 6939563"/>
              <a:gd name="connsiteX167" fmla="*/ 4234543 w 6237515"/>
              <a:gd name="connsiteY167" fmla="*/ 3091542 h 6939563"/>
              <a:gd name="connsiteX168" fmla="*/ 4191000 w 6237515"/>
              <a:gd name="connsiteY168" fmla="*/ 3145971 h 6939563"/>
              <a:gd name="connsiteX169" fmla="*/ 4158343 w 6237515"/>
              <a:gd name="connsiteY169" fmla="*/ 3200400 h 6939563"/>
              <a:gd name="connsiteX170" fmla="*/ 4136572 w 6237515"/>
              <a:gd name="connsiteY170" fmla="*/ 3254828 h 6939563"/>
              <a:gd name="connsiteX171" fmla="*/ 4060372 w 6237515"/>
              <a:gd name="connsiteY171" fmla="*/ 3418114 h 6939563"/>
              <a:gd name="connsiteX172" fmla="*/ 4049486 w 6237515"/>
              <a:gd name="connsiteY172" fmla="*/ 3450771 h 6939563"/>
              <a:gd name="connsiteX173" fmla="*/ 4016829 w 6237515"/>
              <a:gd name="connsiteY173" fmla="*/ 3516085 h 6939563"/>
              <a:gd name="connsiteX174" fmla="*/ 3951515 w 6237515"/>
              <a:gd name="connsiteY174" fmla="*/ 3722914 h 6939563"/>
              <a:gd name="connsiteX175" fmla="*/ 3929743 w 6237515"/>
              <a:gd name="connsiteY175" fmla="*/ 3831771 h 6939563"/>
              <a:gd name="connsiteX176" fmla="*/ 3907972 w 6237515"/>
              <a:gd name="connsiteY176" fmla="*/ 3907971 h 6939563"/>
              <a:gd name="connsiteX177" fmla="*/ 3886200 w 6237515"/>
              <a:gd name="connsiteY177" fmla="*/ 4038600 h 6939563"/>
              <a:gd name="connsiteX178" fmla="*/ 3853543 w 6237515"/>
              <a:gd name="connsiteY178" fmla="*/ 4125685 h 6939563"/>
              <a:gd name="connsiteX179" fmla="*/ 3820886 w 6237515"/>
              <a:gd name="connsiteY179" fmla="*/ 4288971 h 6939563"/>
              <a:gd name="connsiteX180" fmla="*/ 3766458 w 6237515"/>
              <a:gd name="connsiteY180" fmla="*/ 4474028 h 6939563"/>
              <a:gd name="connsiteX181" fmla="*/ 3701143 w 6237515"/>
              <a:gd name="connsiteY181" fmla="*/ 4582885 h 6939563"/>
              <a:gd name="connsiteX182" fmla="*/ 3690258 w 6237515"/>
              <a:gd name="connsiteY182" fmla="*/ 4626428 h 6939563"/>
              <a:gd name="connsiteX183" fmla="*/ 3624943 w 6237515"/>
              <a:gd name="connsiteY183" fmla="*/ 4724400 h 6939563"/>
              <a:gd name="connsiteX184" fmla="*/ 3592286 w 6237515"/>
              <a:gd name="connsiteY184" fmla="*/ 4778828 h 6939563"/>
              <a:gd name="connsiteX185" fmla="*/ 3570515 w 6237515"/>
              <a:gd name="connsiteY185" fmla="*/ 4822371 h 6939563"/>
              <a:gd name="connsiteX186" fmla="*/ 3483429 w 6237515"/>
              <a:gd name="connsiteY186" fmla="*/ 4963885 h 6939563"/>
              <a:gd name="connsiteX187" fmla="*/ 3461658 w 6237515"/>
              <a:gd name="connsiteY187" fmla="*/ 5007428 h 6939563"/>
              <a:gd name="connsiteX188" fmla="*/ 3418115 w 6237515"/>
              <a:gd name="connsiteY188" fmla="*/ 5083628 h 6939563"/>
              <a:gd name="connsiteX189" fmla="*/ 3363686 w 6237515"/>
              <a:gd name="connsiteY189" fmla="*/ 5192485 h 6939563"/>
              <a:gd name="connsiteX190" fmla="*/ 3352800 w 6237515"/>
              <a:gd name="connsiteY190" fmla="*/ 5236028 h 6939563"/>
              <a:gd name="connsiteX191" fmla="*/ 3298372 w 6237515"/>
              <a:gd name="connsiteY191" fmla="*/ 5355771 h 6939563"/>
              <a:gd name="connsiteX192" fmla="*/ 3276600 w 6237515"/>
              <a:gd name="connsiteY192" fmla="*/ 5421085 h 6939563"/>
              <a:gd name="connsiteX193" fmla="*/ 3265715 w 6237515"/>
              <a:gd name="connsiteY193" fmla="*/ 5453742 h 6939563"/>
              <a:gd name="connsiteX194" fmla="*/ 3233058 w 6237515"/>
              <a:gd name="connsiteY194" fmla="*/ 5573485 h 6939563"/>
              <a:gd name="connsiteX195" fmla="*/ 3200400 w 6237515"/>
              <a:gd name="connsiteY195" fmla="*/ 5671457 h 6939563"/>
              <a:gd name="connsiteX196" fmla="*/ 3167743 w 6237515"/>
              <a:gd name="connsiteY196" fmla="*/ 5780314 h 6939563"/>
              <a:gd name="connsiteX197" fmla="*/ 3156858 w 6237515"/>
              <a:gd name="connsiteY197" fmla="*/ 5856514 h 6939563"/>
              <a:gd name="connsiteX198" fmla="*/ 3135086 w 6237515"/>
              <a:gd name="connsiteY198" fmla="*/ 5878285 h 6939563"/>
              <a:gd name="connsiteX199" fmla="*/ 3113315 w 6237515"/>
              <a:gd name="connsiteY199" fmla="*/ 6019800 h 6939563"/>
              <a:gd name="connsiteX200" fmla="*/ 3080658 w 6237515"/>
              <a:gd name="connsiteY200" fmla="*/ 6063342 h 6939563"/>
              <a:gd name="connsiteX201" fmla="*/ 3058886 w 6237515"/>
              <a:gd name="connsiteY201" fmla="*/ 6117771 h 6939563"/>
              <a:gd name="connsiteX202" fmla="*/ 3037115 w 6237515"/>
              <a:gd name="connsiteY202" fmla="*/ 6215742 h 6939563"/>
              <a:gd name="connsiteX203" fmla="*/ 3015343 w 6237515"/>
              <a:gd name="connsiteY203" fmla="*/ 6248400 h 6939563"/>
              <a:gd name="connsiteX204" fmla="*/ 3004458 w 6237515"/>
              <a:gd name="connsiteY204" fmla="*/ 6281057 h 6939563"/>
              <a:gd name="connsiteX205" fmla="*/ 2982686 w 6237515"/>
              <a:gd name="connsiteY205" fmla="*/ 6357257 h 6939563"/>
              <a:gd name="connsiteX206" fmla="*/ 2960915 w 6237515"/>
              <a:gd name="connsiteY206" fmla="*/ 6389914 h 6939563"/>
              <a:gd name="connsiteX207" fmla="*/ 2928258 w 6237515"/>
              <a:gd name="connsiteY207" fmla="*/ 6509657 h 6939563"/>
              <a:gd name="connsiteX208" fmla="*/ 2917372 w 6237515"/>
              <a:gd name="connsiteY208" fmla="*/ 6542314 h 6939563"/>
              <a:gd name="connsiteX209" fmla="*/ 2895600 w 6237515"/>
              <a:gd name="connsiteY209" fmla="*/ 6564085 h 6939563"/>
              <a:gd name="connsiteX210" fmla="*/ 2884715 w 6237515"/>
              <a:gd name="connsiteY210" fmla="*/ 6596742 h 6939563"/>
              <a:gd name="connsiteX211" fmla="*/ 2841172 w 6237515"/>
              <a:gd name="connsiteY211" fmla="*/ 6662057 h 6939563"/>
              <a:gd name="connsiteX212" fmla="*/ 2819400 w 6237515"/>
              <a:gd name="connsiteY212" fmla="*/ 6727371 h 6939563"/>
              <a:gd name="connsiteX213" fmla="*/ 2797629 w 6237515"/>
              <a:gd name="connsiteY213" fmla="*/ 6760028 h 6939563"/>
              <a:gd name="connsiteX214" fmla="*/ 2786743 w 6237515"/>
              <a:gd name="connsiteY214" fmla="*/ 6792685 h 6939563"/>
              <a:gd name="connsiteX215" fmla="*/ 2764972 w 6237515"/>
              <a:gd name="connsiteY215" fmla="*/ 6814457 h 6939563"/>
              <a:gd name="connsiteX216" fmla="*/ 2688772 w 6237515"/>
              <a:gd name="connsiteY216" fmla="*/ 6901542 h 6939563"/>
              <a:gd name="connsiteX217" fmla="*/ 2438400 w 6237515"/>
              <a:gd name="connsiteY217" fmla="*/ 6890657 h 6939563"/>
              <a:gd name="connsiteX218" fmla="*/ 2383972 w 6237515"/>
              <a:gd name="connsiteY218" fmla="*/ 6879771 h 6939563"/>
              <a:gd name="connsiteX219" fmla="*/ 2013858 w 6237515"/>
              <a:gd name="connsiteY219" fmla="*/ 6890657 h 6939563"/>
              <a:gd name="connsiteX220" fmla="*/ 337458 w 6237515"/>
              <a:gd name="connsiteY220" fmla="*/ 6890657 h 6939563"/>
              <a:gd name="connsiteX221" fmla="*/ 304800 w 6237515"/>
              <a:gd name="connsiteY221" fmla="*/ 6879771 h 6939563"/>
              <a:gd name="connsiteX222" fmla="*/ 195943 w 6237515"/>
              <a:gd name="connsiteY222" fmla="*/ 6858000 h 6939563"/>
              <a:gd name="connsiteX223" fmla="*/ 0 w 6237515"/>
              <a:gd name="connsiteY223" fmla="*/ 6879771 h 693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237515" h="6939563">
                <a:moveTo>
                  <a:pt x="0" y="6879771"/>
                </a:moveTo>
                <a:lnTo>
                  <a:pt x="0" y="6879771"/>
                </a:lnTo>
                <a:cubicBezTo>
                  <a:pt x="47172" y="6843485"/>
                  <a:pt x="105807" y="6818525"/>
                  <a:pt x="141515" y="6770914"/>
                </a:cubicBezTo>
                <a:cubicBezTo>
                  <a:pt x="152401" y="6756400"/>
                  <a:pt x="160841" y="6739677"/>
                  <a:pt x="174172" y="6727371"/>
                </a:cubicBezTo>
                <a:cubicBezTo>
                  <a:pt x="208317" y="6695852"/>
                  <a:pt x="283029" y="6640285"/>
                  <a:pt x="283029" y="6640285"/>
                </a:cubicBezTo>
                <a:cubicBezTo>
                  <a:pt x="290286" y="6625771"/>
                  <a:pt x="298408" y="6611657"/>
                  <a:pt x="304800" y="6596742"/>
                </a:cubicBezTo>
                <a:cubicBezTo>
                  <a:pt x="309320" y="6586195"/>
                  <a:pt x="308340" y="6572900"/>
                  <a:pt x="315686" y="6564085"/>
                </a:cubicBezTo>
                <a:cubicBezTo>
                  <a:pt x="327301" y="6550147"/>
                  <a:pt x="346923" y="6544759"/>
                  <a:pt x="359229" y="6531428"/>
                </a:cubicBezTo>
                <a:cubicBezTo>
                  <a:pt x="390748" y="6497283"/>
                  <a:pt x="420539" y="6461235"/>
                  <a:pt x="446315" y="6422571"/>
                </a:cubicBezTo>
                <a:cubicBezTo>
                  <a:pt x="453572" y="6411685"/>
                  <a:pt x="458036" y="6398290"/>
                  <a:pt x="468086" y="6389914"/>
                </a:cubicBezTo>
                <a:cubicBezTo>
                  <a:pt x="480552" y="6379525"/>
                  <a:pt x="498820" y="6378105"/>
                  <a:pt x="511629" y="6368142"/>
                </a:cubicBezTo>
                <a:cubicBezTo>
                  <a:pt x="531882" y="6352390"/>
                  <a:pt x="547915" y="6331857"/>
                  <a:pt x="566058" y="6313714"/>
                </a:cubicBezTo>
                <a:cubicBezTo>
                  <a:pt x="576944" y="6302828"/>
                  <a:pt x="585906" y="6289597"/>
                  <a:pt x="598715" y="6281057"/>
                </a:cubicBezTo>
                <a:lnTo>
                  <a:pt x="631372" y="6259285"/>
                </a:lnTo>
                <a:cubicBezTo>
                  <a:pt x="689425" y="6172204"/>
                  <a:pt x="613232" y="6277424"/>
                  <a:pt x="685800" y="6204857"/>
                </a:cubicBezTo>
                <a:cubicBezTo>
                  <a:pt x="735040" y="6155618"/>
                  <a:pt x="676652" y="6182507"/>
                  <a:pt x="740229" y="6161314"/>
                </a:cubicBezTo>
                <a:cubicBezTo>
                  <a:pt x="769258" y="6132285"/>
                  <a:pt x="808956" y="6110947"/>
                  <a:pt x="827315" y="6074228"/>
                </a:cubicBezTo>
                <a:cubicBezTo>
                  <a:pt x="834572" y="6059714"/>
                  <a:pt x="839123" y="6043494"/>
                  <a:pt x="849086" y="6030685"/>
                </a:cubicBezTo>
                <a:cubicBezTo>
                  <a:pt x="883373" y="5986602"/>
                  <a:pt x="897154" y="5980498"/>
                  <a:pt x="936172" y="5954485"/>
                </a:cubicBezTo>
                <a:cubicBezTo>
                  <a:pt x="943429" y="5943599"/>
                  <a:pt x="949429" y="5931761"/>
                  <a:pt x="957943" y="5921828"/>
                </a:cubicBezTo>
                <a:cubicBezTo>
                  <a:pt x="971301" y="5906243"/>
                  <a:pt x="992306" y="5896644"/>
                  <a:pt x="1001486" y="5878285"/>
                </a:cubicBezTo>
                <a:lnTo>
                  <a:pt x="1045029" y="5791200"/>
                </a:lnTo>
                <a:cubicBezTo>
                  <a:pt x="1048658" y="5765800"/>
                  <a:pt x="1051325" y="5740244"/>
                  <a:pt x="1055915" y="5715000"/>
                </a:cubicBezTo>
                <a:cubicBezTo>
                  <a:pt x="1058591" y="5700280"/>
                  <a:pt x="1064340" y="5686214"/>
                  <a:pt x="1066800" y="5671457"/>
                </a:cubicBezTo>
                <a:cubicBezTo>
                  <a:pt x="1071609" y="5642600"/>
                  <a:pt x="1073123" y="5613268"/>
                  <a:pt x="1077686" y="5584371"/>
                </a:cubicBezTo>
                <a:cubicBezTo>
                  <a:pt x="1084013" y="5544299"/>
                  <a:pt x="1090958" y="5504296"/>
                  <a:pt x="1099458" y="5464628"/>
                </a:cubicBezTo>
                <a:cubicBezTo>
                  <a:pt x="1101862" y="5453408"/>
                  <a:pt x="1107560" y="5443103"/>
                  <a:pt x="1110343" y="5431971"/>
                </a:cubicBezTo>
                <a:cubicBezTo>
                  <a:pt x="1114830" y="5414021"/>
                  <a:pt x="1116741" y="5395492"/>
                  <a:pt x="1121229" y="5377542"/>
                </a:cubicBezTo>
                <a:cubicBezTo>
                  <a:pt x="1132908" y="5330826"/>
                  <a:pt x="1133119" y="5353259"/>
                  <a:pt x="1153886" y="5301342"/>
                </a:cubicBezTo>
                <a:cubicBezTo>
                  <a:pt x="1162409" y="5280034"/>
                  <a:pt x="1169064" y="5258009"/>
                  <a:pt x="1175658" y="5236028"/>
                </a:cubicBezTo>
                <a:cubicBezTo>
                  <a:pt x="1179957" y="5221698"/>
                  <a:pt x="1180789" y="5206295"/>
                  <a:pt x="1186543" y="5192485"/>
                </a:cubicBezTo>
                <a:cubicBezTo>
                  <a:pt x="1199026" y="5162527"/>
                  <a:pt x="1215572" y="5134428"/>
                  <a:pt x="1230086" y="5105400"/>
                </a:cubicBezTo>
                <a:cubicBezTo>
                  <a:pt x="1237343" y="5090886"/>
                  <a:pt x="1245466" y="5076773"/>
                  <a:pt x="1251858" y="5061857"/>
                </a:cubicBezTo>
                <a:cubicBezTo>
                  <a:pt x="1262744" y="5036457"/>
                  <a:pt x="1271282" y="5009917"/>
                  <a:pt x="1284515" y="4985657"/>
                </a:cubicBezTo>
                <a:cubicBezTo>
                  <a:pt x="1293203" y="4969729"/>
                  <a:pt x="1306286" y="4956628"/>
                  <a:pt x="1317172" y="4942114"/>
                </a:cubicBezTo>
                <a:cubicBezTo>
                  <a:pt x="1339895" y="4873943"/>
                  <a:pt x="1335834" y="4875863"/>
                  <a:pt x="1371600" y="4811485"/>
                </a:cubicBezTo>
                <a:cubicBezTo>
                  <a:pt x="1377954" y="4800048"/>
                  <a:pt x="1387521" y="4790530"/>
                  <a:pt x="1393372" y="4778828"/>
                </a:cubicBezTo>
                <a:cubicBezTo>
                  <a:pt x="1402111" y="4761351"/>
                  <a:pt x="1406404" y="4741877"/>
                  <a:pt x="1415143" y="4724400"/>
                </a:cubicBezTo>
                <a:cubicBezTo>
                  <a:pt x="1424605" y="4705476"/>
                  <a:pt x="1438338" y="4688895"/>
                  <a:pt x="1447800" y="4669971"/>
                </a:cubicBezTo>
                <a:cubicBezTo>
                  <a:pt x="1452932" y="4659708"/>
                  <a:pt x="1453938" y="4647760"/>
                  <a:pt x="1458686" y="4637314"/>
                </a:cubicBezTo>
                <a:cubicBezTo>
                  <a:pt x="1472116" y="4607768"/>
                  <a:pt x="1491966" y="4581017"/>
                  <a:pt x="1502229" y="4550228"/>
                </a:cubicBezTo>
                <a:cubicBezTo>
                  <a:pt x="1505858" y="4539342"/>
                  <a:pt x="1507983" y="4527834"/>
                  <a:pt x="1513115" y="4517571"/>
                </a:cubicBezTo>
                <a:cubicBezTo>
                  <a:pt x="1518966" y="4505869"/>
                  <a:pt x="1528683" y="4496433"/>
                  <a:pt x="1534886" y="4484914"/>
                </a:cubicBezTo>
                <a:cubicBezTo>
                  <a:pt x="1554120" y="4449194"/>
                  <a:pt x="1566812" y="4409812"/>
                  <a:pt x="1589315" y="4376057"/>
                </a:cubicBezTo>
                <a:cubicBezTo>
                  <a:pt x="1596572" y="4365171"/>
                  <a:pt x="1605235" y="4355102"/>
                  <a:pt x="1611086" y="4343400"/>
                </a:cubicBezTo>
                <a:cubicBezTo>
                  <a:pt x="1616218" y="4333137"/>
                  <a:pt x="1617452" y="4321289"/>
                  <a:pt x="1621972" y="4310742"/>
                </a:cubicBezTo>
                <a:cubicBezTo>
                  <a:pt x="1628364" y="4295827"/>
                  <a:pt x="1637351" y="4282115"/>
                  <a:pt x="1643743" y="4267200"/>
                </a:cubicBezTo>
                <a:cubicBezTo>
                  <a:pt x="1648263" y="4256653"/>
                  <a:pt x="1648936" y="4244505"/>
                  <a:pt x="1654629" y="4234542"/>
                </a:cubicBezTo>
                <a:cubicBezTo>
                  <a:pt x="1663630" y="4218790"/>
                  <a:pt x="1676741" y="4205763"/>
                  <a:pt x="1687286" y="4191000"/>
                </a:cubicBezTo>
                <a:cubicBezTo>
                  <a:pt x="1713031" y="4154958"/>
                  <a:pt x="1737741" y="4118184"/>
                  <a:pt x="1763486" y="4082142"/>
                </a:cubicBezTo>
                <a:cubicBezTo>
                  <a:pt x="1763501" y="4082121"/>
                  <a:pt x="1828786" y="3995078"/>
                  <a:pt x="1828800" y="3995057"/>
                </a:cubicBezTo>
                <a:cubicBezTo>
                  <a:pt x="1843314" y="3973285"/>
                  <a:pt x="1856643" y="3950675"/>
                  <a:pt x="1872343" y="3929742"/>
                </a:cubicBezTo>
                <a:cubicBezTo>
                  <a:pt x="1878501" y="3921531"/>
                  <a:pt x="1888150" y="3916322"/>
                  <a:pt x="1894115" y="3907971"/>
                </a:cubicBezTo>
                <a:cubicBezTo>
                  <a:pt x="1906413" y="3890754"/>
                  <a:pt x="1913490" y="3870012"/>
                  <a:pt x="1926772" y="3853542"/>
                </a:cubicBezTo>
                <a:cubicBezTo>
                  <a:pt x="2004353" y="3757342"/>
                  <a:pt x="2166258" y="3570514"/>
                  <a:pt x="2166258" y="3570514"/>
                </a:cubicBezTo>
                <a:cubicBezTo>
                  <a:pt x="2190297" y="3498393"/>
                  <a:pt x="2163409" y="3562833"/>
                  <a:pt x="2253343" y="3461657"/>
                </a:cubicBezTo>
                <a:cubicBezTo>
                  <a:pt x="2316621" y="3390469"/>
                  <a:pt x="2378900" y="3318316"/>
                  <a:pt x="2438400" y="3243942"/>
                </a:cubicBezTo>
                <a:cubicBezTo>
                  <a:pt x="2451617" y="3227420"/>
                  <a:pt x="2456449" y="3204819"/>
                  <a:pt x="2471058" y="3189514"/>
                </a:cubicBezTo>
                <a:cubicBezTo>
                  <a:pt x="2533090" y="3124529"/>
                  <a:pt x="2598789" y="3062923"/>
                  <a:pt x="2667000" y="3004457"/>
                </a:cubicBezTo>
                <a:cubicBezTo>
                  <a:pt x="2675712" y="2996989"/>
                  <a:pt x="2689395" y="2998703"/>
                  <a:pt x="2699658" y="2993571"/>
                </a:cubicBezTo>
                <a:cubicBezTo>
                  <a:pt x="2711360" y="2987720"/>
                  <a:pt x="2721669" y="2979404"/>
                  <a:pt x="2732315" y="2971800"/>
                </a:cubicBezTo>
                <a:cubicBezTo>
                  <a:pt x="2747079" y="2961255"/>
                  <a:pt x="2759630" y="2947256"/>
                  <a:pt x="2775858" y="2939142"/>
                </a:cubicBezTo>
                <a:cubicBezTo>
                  <a:pt x="2789239" y="2932451"/>
                  <a:pt x="2805015" y="2932367"/>
                  <a:pt x="2819400" y="2928257"/>
                </a:cubicBezTo>
                <a:cubicBezTo>
                  <a:pt x="2849262" y="2919725"/>
                  <a:pt x="2877732" y="2907101"/>
                  <a:pt x="2906486" y="2895600"/>
                </a:cubicBezTo>
                <a:cubicBezTo>
                  <a:pt x="2978813" y="2823271"/>
                  <a:pt x="2889459" y="2899973"/>
                  <a:pt x="3004458" y="2852057"/>
                </a:cubicBezTo>
                <a:cubicBezTo>
                  <a:pt x="3028611" y="2841993"/>
                  <a:pt x="3047445" y="2822158"/>
                  <a:pt x="3069772" y="2808514"/>
                </a:cubicBezTo>
                <a:cubicBezTo>
                  <a:pt x="3104103" y="2787534"/>
                  <a:pt x="3261013" y="2693967"/>
                  <a:pt x="3309258" y="2677885"/>
                </a:cubicBezTo>
                <a:lnTo>
                  <a:pt x="3374572" y="2656114"/>
                </a:lnTo>
                <a:cubicBezTo>
                  <a:pt x="3407229" y="2634343"/>
                  <a:pt x="3440273" y="2613141"/>
                  <a:pt x="3472543" y="2590800"/>
                </a:cubicBezTo>
                <a:cubicBezTo>
                  <a:pt x="3487460" y="2580473"/>
                  <a:pt x="3500990" y="2568206"/>
                  <a:pt x="3516086" y="2558142"/>
                </a:cubicBezTo>
                <a:cubicBezTo>
                  <a:pt x="3748057" y="2403495"/>
                  <a:pt x="3491477" y="2584763"/>
                  <a:pt x="3657600" y="2460171"/>
                </a:cubicBezTo>
                <a:cubicBezTo>
                  <a:pt x="3668067" y="2452321"/>
                  <a:pt x="3680325" y="2446914"/>
                  <a:pt x="3690258" y="2438400"/>
                </a:cubicBezTo>
                <a:cubicBezTo>
                  <a:pt x="3872305" y="2282360"/>
                  <a:pt x="3640029" y="2477743"/>
                  <a:pt x="3755572" y="2362200"/>
                </a:cubicBezTo>
                <a:cubicBezTo>
                  <a:pt x="3768401" y="2349371"/>
                  <a:pt x="3786286" y="2342371"/>
                  <a:pt x="3799115" y="2329542"/>
                </a:cubicBezTo>
                <a:cubicBezTo>
                  <a:pt x="3811944" y="2316713"/>
                  <a:pt x="3818943" y="2298829"/>
                  <a:pt x="3831772" y="2286000"/>
                </a:cubicBezTo>
                <a:cubicBezTo>
                  <a:pt x="3841023" y="2276749"/>
                  <a:pt x="3855178" y="2273479"/>
                  <a:pt x="3864429" y="2264228"/>
                </a:cubicBezTo>
                <a:cubicBezTo>
                  <a:pt x="3880858" y="2247799"/>
                  <a:pt x="3892672" y="2227285"/>
                  <a:pt x="3907972" y="2209800"/>
                </a:cubicBezTo>
                <a:cubicBezTo>
                  <a:pt x="3918110" y="2198214"/>
                  <a:pt x="3930610" y="2188831"/>
                  <a:pt x="3940629" y="2177142"/>
                </a:cubicBezTo>
                <a:cubicBezTo>
                  <a:pt x="3952436" y="2163367"/>
                  <a:pt x="3961671" y="2147537"/>
                  <a:pt x="3973286" y="2133600"/>
                </a:cubicBezTo>
                <a:cubicBezTo>
                  <a:pt x="3979857" y="2125715"/>
                  <a:pt x="3988757" y="2119929"/>
                  <a:pt x="3995058" y="2111828"/>
                </a:cubicBezTo>
                <a:cubicBezTo>
                  <a:pt x="4014221" y="2087189"/>
                  <a:pt x="4032728" y="2061962"/>
                  <a:pt x="4049486" y="2035628"/>
                </a:cubicBezTo>
                <a:cubicBezTo>
                  <a:pt x="4058198" y="2021937"/>
                  <a:pt x="4060982" y="2004644"/>
                  <a:pt x="4071258" y="1992085"/>
                </a:cubicBezTo>
                <a:cubicBezTo>
                  <a:pt x="4094005" y="1964284"/>
                  <a:pt x="4124081" y="1943158"/>
                  <a:pt x="4147458" y="1915885"/>
                </a:cubicBezTo>
                <a:cubicBezTo>
                  <a:pt x="4167772" y="1892185"/>
                  <a:pt x="4182006" y="1863750"/>
                  <a:pt x="4201886" y="1839685"/>
                </a:cubicBezTo>
                <a:cubicBezTo>
                  <a:pt x="4251018" y="1780210"/>
                  <a:pt x="4314596" y="1731665"/>
                  <a:pt x="4354286" y="1665514"/>
                </a:cubicBezTo>
                <a:cubicBezTo>
                  <a:pt x="4428935" y="1541099"/>
                  <a:pt x="4394210" y="1590509"/>
                  <a:pt x="4452258" y="1513114"/>
                </a:cubicBezTo>
                <a:cubicBezTo>
                  <a:pt x="4471606" y="1435717"/>
                  <a:pt x="4450218" y="1500525"/>
                  <a:pt x="4484915" y="1436914"/>
                </a:cubicBezTo>
                <a:cubicBezTo>
                  <a:pt x="4500456" y="1408422"/>
                  <a:pt x="4510455" y="1376832"/>
                  <a:pt x="4528458" y="1349828"/>
                </a:cubicBezTo>
                <a:lnTo>
                  <a:pt x="4593772" y="1251857"/>
                </a:lnTo>
                <a:cubicBezTo>
                  <a:pt x="4601029" y="1240971"/>
                  <a:pt x="4611406" y="1231612"/>
                  <a:pt x="4615543" y="1219200"/>
                </a:cubicBezTo>
                <a:cubicBezTo>
                  <a:pt x="4619172" y="1208314"/>
                  <a:pt x="4621909" y="1197089"/>
                  <a:pt x="4626429" y="1186542"/>
                </a:cubicBezTo>
                <a:cubicBezTo>
                  <a:pt x="4641270" y="1151912"/>
                  <a:pt x="4655283" y="1127873"/>
                  <a:pt x="4680858" y="1099457"/>
                </a:cubicBezTo>
                <a:cubicBezTo>
                  <a:pt x="4701455" y="1076571"/>
                  <a:pt x="4729093" y="1059761"/>
                  <a:pt x="4746172" y="1034142"/>
                </a:cubicBezTo>
                <a:cubicBezTo>
                  <a:pt x="4753429" y="1023256"/>
                  <a:pt x="4759429" y="1011418"/>
                  <a:pt x="4767943" y="1001485"/>
                </a:cubicBezTo>
                <a:cubicBezTo>
                  <a:pt x="4781301" y="985900"/>
                  <a:pt x="4796972" y="972456"/>
                  <a:pt x="4811486" y="957942"/>
                </a:cubicBezTo>
                <a:lnTo>
                  <a:pt x="4844143" y="925285"/>
                </a:lnTo>
                <a:cubicBezTo>
                  <a:pt x="4851400" y="918028"/>
                  <a:pt x="4856179" y="906760"/>
                  <a:pt x="4865915" y="903514"/>
                </a:cubicBezTo>
                <a:lnTo>
                  <a:pt x="4931229" y="881742"/>
                </a:lnTo>
                <a:cubicBezTo>
                  <a:pt x="4942115" y="878113"/>
                  <a:pt x="4952500" y="872280"/>
                  <a:pt x="4963886" y="870857"/>
                </a:cubicBezTo>
                <a:lnTo>
                  <a:pt x="5050972" y="859971"/>
                </a:lnTo>
                <a:cubicBezTo>
                  <a:pt x="5129578" y="833768"/>
                  <a:pt x="5036129" y="862254"/>
                  <a:pt x="5192486" y="838200"/>
                </a:cubicBezTo>
                <a:cubicBezTo>
                  <a:pt x="5203827" y="836455"/>
                  <a:pt x="5214110" y="830466"/>
                  <a:pt x="5225143" y="827314"/>
                </a:cubicBezTo>
                <a:cubicBezTo>
                  <a:pt x="5239528" y="823204"/>
                  <a:pt x="5254678" y="821681"/>
                  <a:pt x="5268686" y="816428"/>
                </a:cubicBezTo>
                <a:cubicBezTo>
                  <a:pt x="5283880" y="810730"/>
                  <a:pt x="5296979" y="800203"/>
                  <a:pt x="5312229" y="794657"/>
                </a:cubicBezTo>
                <a:cubicBezTo>
                  <a:pt x="5337055" y="785629"/>
                  <a:pt x="5364002" y="782943"/>
                  <a:pt x="5388429" y="772885"/>
                </a:cubicBezTo>
                <a:cubicBezTo>
                  <a:pt x="5425942" y="757439"/>
                  <a:pt x="5461000" y="736600"/>
                  <a:pt x="5497286" y="718457"/>
                </a:cubicBezTo>
                <a:cubicBezTo>
                  <a:pt x="5511800" y="711200"/>
                  <a:pt x="5527327" y="705686"/>
                  <a:pt x="5540829" y="696685"/>
                </a:cubicBezTo>
                <a:cubicBezTo>
                  <a:pt x="5562600" y="682171"/>
                  <a:pt x="5585489" y="669206"/>
                  <a:pt x="5606143" y="653142"/>
                </a:cubicBezTo>
                <a:cubicBezTo>
                  <a:pt x="5667297" y="605577"/>
                  <a:pt x="5609002" y="630417"/>
                  <a:pt x="5671458" y="609600"/>
                </a:cubicBezTo>
                <a:cubicBezTo>
                  <a:pt x="5729509" y="522519"/>
                  <a:pt x="5653320" y="627735"/>
                  <a:pt x="5725886" y="555171"/>
                </a:cubicBezTo>
                <a:cubicBezTo>
                  <a:pt x="5735137" y="545920"/>
                  <a:pt x="5739485" y="532730"/>
                  <a:pt x="5747658" y="522514"/>
                </a:cubicBezTo>
                <a:cubicBezTo>
                  <a:pt x="5754069" y="514500"/>
                  <a:pt x="5762859" y="508626"/>
                  <a:pt x="5769429" y="500742"/>
                </a:cubicBezTo>
                <a:cubicBezTo>
                  <a:pt x="5781044" y="486804"/>
                  <a:pt x="5790471" y="471137"/>
                  <a:pt x="5802086" y="457200"/>
                </a:cubicBezTo>
                <a:cubicBezTo>
                  <a:pt x="5808657" y="449315"/>
                  <a:pt x="5817447" y="443442"/>
                  <a:pt x="5823858" y="435428"/>
                </a:cubicBezTo>
                <a:cubicBezTo>
                  <a:pt x="5832031" y="425212"/>
                  <a:pt x="5837014" y="412617"/>
                  <a:pt x="5845629" y="402771"/>
                </a:cubicBezTo>
                <a:cubicBezTo>
                  <a:pt x="5862525" y="383461"/>
                  <a:pt x="5883162" y="367652"/>
                  <a:pt x="5900058" y="348342"/>
                </a:cubicBezTo>
                <a:cubicBezTo>
                  <a:pt x="5946165" y="295648"/>
                  <a:pt x="5893990" y="333441"/>
                  <a:pt x="5954486" y="283028"/>
                </a:cubicBezTo>
                <a:cubicBezTo>
                  <a:pt x="5988434" y="254738"/>
                  <a:pt x="5983578" y="271156"/>
                  <a:pt x="6008915" y="239485"/>
                </a:cubicBezTo>
                <a:cubicBezTo>
                  <a:pt x="6017088" y="229269"/>
                  <a:pt x="6021435" y="216079"/>
                  <a:pt x="6030686" y="206828"/>
                </a:cubicBezTo>
                <a:cubicBezTo>
                  <a:pt x="6039937" y="197577"/>
                  <a:pt x="6053497" y="193672"/>
                  <a:pt x="6063343" y="185057"/>
                </a:cubicBezTo>
                <a:cubicBezTo>
                  <a:pt x="6082653" y="168161"/>
                  <a:pt x="6117772" y="130628"/>
                  <a:pt x="6117772" y="130628"/>
                </a:cubicBezTo>
                <a:cubicBezTo>
                  <a:pt x="6138965" y="67049"/>
                  <a:pt x="6112076" y="125440"/>
                  <a:pt x="6161315" y="76200"/>
                </a:cubicBezTo>
                <a:cubicBezTo>
                  <a:pt x="6170566" y="66949"/>
                  <a:pt x="6174913" y="53758"/>
                  <a:pt x="6183086" y="43542"/>
                </a:cubicBezTo>
                <a:cubicBezTo>
                  <a:pt x="6200811" y="21385"/>
                  <a:pt x="6213270" y="16163"/>
                  <a:pt x="6237515" y="0"/>
                </a:cubicBezTo>
                <a:cubicBezTo>
                  <a:pt x="6230258" y="14514"/>
                  <a:pt x="6222135" y="28627"/>
                  <a:pt x="6215743" y="43542"/>
                </a:cubicBezTo>
                <a:cubicBezTo>
                  <a:pt x="6211223" y="54089"/>
                  <a:pt x="6210940" y="66469"/>
                  <a:pt x="6204858" y="76200"/>
                </a:cubicBezTo>
                <a:cubicBezTo>
                  <a:pt x="6177352" y="120210"/>
                  <a:pt x="6137733" y="146040"/>
                  <a:pt x="6117772" y="195942"/>
                </a:cubicBezTo>
                <a:cubicBezTo>
                  <a:pt x="6106304" y="224612"/>
                  <a:pt x="6091177" y="266797"/>
                  <a:pt x="6074229" y="293914"/>
                </a:cubicBezTo>
                <a:cubicBezTo>
                  <a:pt x="6064613" y="309299"/>
                  <a:pt x="6052458" y="322943"/>
                  <a:pt x="6041572" y="337457"/>
                </a:cubicBezTo>
                <a:cubicBezTo>
                  <a:pt x="6023018" y="411672"/>
                  <a:pt x="6041971" y="353822"/>
                  <a:pt x="5998029" y="435428"/>
                </a:cubicBezTo>
                <a:cubicBezTo>
                  <a:pt x="5939196" y="544688"/>
                  <a:pt x="5981422" y="495578"/>
                  <a:pt x="5921829" y="555171"/>
                </a:cubicBezTo>
                <a:cubicBezTo>
                  <a:pt x="5914572" y="569685"/>
                  <a:pt x="5906450" y="583799"/>
                  <a:pt x="5900058" y="598714"/>
                </a:cubicBezTo>
                <a:cubicBezTo>
                  <a:pt x="5895538" y="609261"/>
                  <a:pt x="5895076" y="621532"/>
                  <a:pt x="5889172" y="631371"/>
                </a:cubicBezTo>
                <a:cubicBezTo>
                  <a:pt x="5883891" y="640172"/>
                  <a:pt x="5874657" y="645885"/>
                  <a:pt x="5867400" y="653142"/>
                </a:cubicBezTo>
                <a:cubicBezTo>
                  <a:pt x="5824730" y="759820"/>
                  <a:pt x="5870501" y="659068"/>
                  <a:pt x="5812972" y="751114"/>
                </a:cubicBezTo>
                <a:cubicBezTo>
                  <a:pt x="5804371" y="764875"/>
                  <a:pt x="5797592" y="779741"/>
                  <a:pt x="5791200" y="794657"/>
                </a:cubicBezTo>
                <a:cubicBezTo>
                  <a:pt x="5786680" y="805204"/>
                  <a:pt x="5786219" y="817475"/>
                  <a:pt x="5780315" y="827314"/>
                </a:cubicBezTo>
                <a:cubicBezTo>
                  <a:pt x="5775035" y="836115"/>
                  <a:pt x="5765800" y="841828"/>
                  <a:pt x="5758543" y="849085"/>
                </a:cubicBezTo>
                <a:cubicBezTo>
                  <a:pt x="5740414" y="885343"/>
                  <a:pt x="5728035" y="912886"/>
                  <a:pt x="5704115" y="947057"/>
                </a:cubicBezTo>
                <a:cubicBezTo>
                  <a:pt x="5690791" y="966091"/>
                  <a:pt x="5675086" y="983342"/>
                  <a:pt x="5660572" y="1001485"/>
                </a:cubicBezTo>
                <a:cubicBezTo>
                  <a:pt x="5656943" y="1012371"/>
                  <a:pt x="5655259" y="1024111"/>
                  <a:pt x="5649686" y="1034142"/>
                </a:cubicBezTo>
                <a:cubicBezTo>
                  <a:pt x="5636979" y="1057015"/>
                  <a:pt x="5606143" y="1099457"/>
                  <a:pt x="5606143" y="1099457"/>
                </a:cubicBezTo>
                <a:cubicBezTo>
                  <a:pt x="5595233" y="1132189"/>
                  <a:pt x="5596935" y="1136633"/>
                  <a:pt x="5573486" y="1164771"/>
                </a:cubicBezTo>
                <a:cubicBezTo>
                  <a:pt x="5563631" y="1176597"/>
                  <a:pt x="5548749" y="1184227"/>
                  <a:pt x="5540829" y="1197428"/>
                </a:cubicBezTo>
                <a:cubicBezTo>
                  <a:pt x="5529414" y="1216453"/>
                  <a:pt x="5459417" y="1368578"/>
                  <a:pt x="5431972" y="1404257"/>
                </a:cubicBezTo>
                <a:cubicBezTo>
                  <a:pt x="5413199" y="1428661"/>
                  <a:pt x="5388429" y="1447800"/>
                  <a:pt x="5366658" y="1469571"/>
                </a:cubicBezTo>
                <a:cubicBezTo>
                  <a:pt x="5349404" y="1512706"/>
                  <a:pt x="5341540" y="1540743"/>
                  <a:pt x="5312229" y="1578428"/>
                </a:cubicBezTo>
                <a:cubicBezTo>
                  <a:pt x="5299627" y="1594631"/>
                  <a:pt x="5283200" y="1607457"/>
                  <a:pt x="5268686" y="1621971"/>
                </a:cubicBezTo>
                <a:cubicBezTo>
                  <a:pt x="5261429" y="1636485"/>
                  <a:pt x="5255515" y="1651753"/>
                  <a:pt x="5246915" y="1665514"/>
                </a:cubicBezTo>
                <a:cubicBezTo>
                  <a:pt x="5200035" y="1740523"/>
                  <a:pt x="5222193" y="1678770"/>
                  <a:pt x="5170715" y="1774371"/>
                </a:cubicBezTo>
                <a:cubicBezTo>
                  <a:pt x="5115261" y="1877356"/>
                  <a:pt x="5165213" y="1824989"/>
                  <a:pt x="5094515" y="1915885"/>
                </a:cubicBezTo>
                <a:cubicBezTo>
                  <a:pt x="5085064" y="1928037"/>
                  <a:pt x="5071244" y="1936340"/>
                  <a:pt x="5061858" y="1948542"/>
                </a:cubicBezTo>
                <a:cubicBezTo>
                  <a:pt x="5034852" y="1983649"/>
                  <a:pt x="5009610" y="2020142"/>
                  <a:pt x="4985658" y="2057400"/>
                </a:cubicBezTo>
                <a:cubicBezTo>
                  <a:pt x="4976883" y="2071050"/>
                  <a:pt x="4972487" y="2087181"/>
                  <a:pt x="4963886" y="2100942"/>
                </a:cubicBezTo>
                <a:cubicBezTo>
                  <a:pt x="4954270" y="2116327"/>
                  <a:pt x="4941633" y="2129622"/>
                  <a:pt x="4931229" y="2144485"/>
                </a:cubicBezTo>
                <a:cubicBezTo>
                  <a:pt x="4916224" y="2165921"/>
                  <a:pt x="4903386" y="2188867"/>
                  <a:pt x="4887686" y="2209800"/>
                </a:cubicBezTo>
                <a:cubicBezTo>
                  <a:pt x="4870682" y="2232472"/>
                  <a:pt x="4849510" y="2251897"/>
                  <a:pt x="4833258" y="2275114"/>
                </a:cubicBezTo>
                <a:cubicBezTo>
                  <a:pt x="4823952" y="2288408"/>
                  <a:pt x="4820918" y="2305452"/>
                  <a:pt x="4811486" y="2318657"/>
                </a:cubicBezTo>
                <a:cubicBezTo>
                  <a:pt x="4802538" y="2331184"/>
                  <a:pt x="4788848" y="2339625"/>
                  <a:pt x="4778829" y="2351314"/>
                </a:cubicBezTo>
                <a:cubicBezTo>
                  <a:pt x="4717869" y="2422434"/>
                  <a:pt x="4778103" y="2370909"/>
                  <a:pt x="4702629" y="2427514"/>
                </a:cubicBezTo>
                <a:cubicBezTo>
                  <a:pt x="4680439" y="2494082"/>
                  <a:pt x="4708466" y="2426229"/>
                  <a:pt x="4648200" y="2503714"/>
                </a:cubicBezTo>
                <a:cubicBezTo>
                  <a:pt x="4635210" y="2520415"/>
                  <a:pt x="4628533" y="2541441"/>
                  <a:pt x="4615543" y="2558142"/>
                </a:cubicBezTo>
                <a:cubicBezTo>
                  <a:pt x="4602941" y="2574345"/>
                  <a:pt x="4585141" y="2585916"/>
                  <a:pt x="4572000" y="2601685"/>
                </a:cubicBezTo>
                <a:cubicBezTo>
                  <a:pt x="4530641" y="2651316"/>
                  <a:pt x="4492290" y="2703378"/>
                  <a:pt x="4452258" y="2754085"/>
                </a:cubicBezTo>
                <a:cubicBezTo>
                  <a:pt x="4437861" y="2772321"/>
                  <a:pt x="4420669" y="2788591"/>
                  <a:pt x="4408715" y="2808514"/>
                </a:cubicBezTo>
                <a:cubicBezTo>
                  <a:pt x="4369043" y="2874634"/>
                  <a:pt x="4375012" y="2867964"/>
                  <a:pt x="4321629" y="2939142"/>
                </a:cubicBezTo>
                <a:cubicBezTo>
                  <a:pt x="4296806" y="2972240"/>
                  <a:pt x="4245429" y="3037114"/>
                  <a:pt x="4245429" y="3037114"/>
                </a:cubicBezTo>
                <a:cubicBezTo>
                  <a:pt x="4241800" y="3055257"/>
                  <a:pt x="4242817" y="3074993"/>
                  <a:pt x="4234543" y="3091542"/>
                </a:cubicBezTo>
                <a:cubicBezTo>
                  <a:pt x="4224152" y="3112323"/>
                  <a:pt x="4204324" y="3126937"/>
                  <a:pt x="4191000" y="3145971"/>
                </a:cubicBezTo>
                <a:cubicBezTo>
                  <a:pt x="4178867" y="3163304"/>
                  <a:pt x="4167805" y="3181476"/>
                  <a:pt x="4158343" y="3200400"/>
                </a:cubicBezTo>
                <a:cubicBezTo>
                  <a:pt x="4149604" y="3217877"/>
                  <a:pt x="4144658" y="3237039"/>
                  <a:pt x="4136572" y="3254828"/>
                </a:cubicBezTo>
                <a:cubicBezTo>
                  <a:pt x="4066580" y="3408811"/>
                  <a:pt x="4145151" y="3214645"/>
                  <a:pt x="4060372" y="3418114"/>
                </a:cubicBezTo>
                <a:cubicBezTo>
                  <a:pt x="4055959" y="3428706"/>
                  <a:pt x="4054146" y="3440285"/>
                  <a:pt x="4049486" y="3450771"/>
                </a:cubicBezTo>
                <a:cubicBezTo>
                  <a:pt x="4039600" y="3473014"/>
                  <a:pt x="4026097" y="3493577"/>
                  <a:pt x="4016829" y="3516085"/>
                </a:cubicBezTo>
                <a:cubicBezTo>
                  <a:pt x="3982390" y="3599723"/>
                  <a:pt x="3969969" y="3639873"/>
                  <a:pt x="3951515" y="3722914"/>
                </a:cubicBezTo>
                <a:cubicBezTo>
                  <a:pt x="3943488" y="3759037"/>
                  <a:pt x="3941444" y="3796665"/>
                  <a:pt x="3929743" y="3831771"/>
                </a:cubicBezTo>
                <a:cubicBezTo>
                  <a:pt x="3920418" y="3859748"/>
                  <a:pt x="3913439" y="3877904"/>
                  <a:pt x="3907972" y="3907971"/>
                </a:cubicBezTo>
                <a:cubicBezTo>
                  <a:pt x="3895681" y="3975572"/>
                  <a:pt x="3901245" y="3978421"/>
                  <a:pt x="3886200" y="4038600"/>
                </a:cubicBezTo>
                <a:cubicBezTo>
                  <a:pt x="3880510" y="4061362"/>
                  <a:pt x="3860208" y="4109023"/>
                  <a:pt x="3853543" y="4125685"/>
                </a:cubicBezTo>
                <a:cubicBezTo>
                  <a:pt x="3836834" y="4276073"/>
                  <a:pt x="3855346" y="4171807"/>
                  <a:pt x="3820886" y="4288971"/>
                </a:cubicBezTo>
                <a:cubicBezTo>
                  <a:pt x="3809575" y="4327427"/>
                  <a:pt x="3786122" y="4426836"/>
                  <a:pt x="3766458" y="4474028"/>
                </a:cubicBezTo>
                <a:cubicBezTo>
                  <a:pt x="3740977" y="4535181"/>
                  <a:pt x="3737007" y="4535066"/>
                  <a:pt x="3701143" y="4582885"/>
                </a:cubicBezTo>
                <a:cubicBezTo>
                  <a:pt x="3697515" y="4597399"/>
                  <a:pt x="3696334" y="4612756"/>
                  <a:pt x="3690258" y="4626428"/>
                </a:cubicBezTo>
                <a:cubicBezTo>
                  <a:pt x="3669176" y="4673863"/>
                  <a:pt x="3652365" y="4683267"/>
                  <a:pt x="3624943" y="4724400"/>
                </a:cubicBezTo>
                <a:cubicBezTo>
                  <a:pt x="3613207" y="4742004"/>
                  <a:pt x="3602561" y="4760333"/>
                  <a:pt x="3592286" y="4778828"/>
                </a:cubicBezTo>
                <a:cubicBezTo>
                  <a:pt x="3584405" y="4793013"/>
                  <a:pt x="3578743" y="4808384"/>
                  <a:pt x="3570515" y="4822371"/>
                </a:cubicBezTo>
                <a:cubicBezTo>
                  <a:pt x="3542432" y="4870112"/>
                  <a:pt x="3508199" y="4914345"/>
                  <a:pt x="3483429" y="4963885"/>
                </a:cubicBezTo>
                <a:cubicBezTo>
                  <a:pt x="3476172" y="4978399"/>
                  <a:pt x="3469429" y="4993182"/>
                  <a:pt x="3461658" y="5007428"/>
                </a:cubicBezTo>
                <a:cubicBezTo>
                  <a:pt x="3447649" y="5033110"/>
                  <a:pt x="3431198" y="5057462"/>
                  <a:pt x="3418115" y="5083628"/>
                </a:cubicBezTo>
                <a:cubicBezTo>
                  <a:pt x="3344042" y="5231773"/>
                  <a:pt x="3454518" y="5041100"/>
                  <a:pt x="3363686" y="5192485"/>
                </a:cubicBezTo>
                <a:cubicBezTo>
                  <a:pt x="3360057" y="5206999"/>
                  <a:pt x="3358356" y="5222137"/>
                  <a:pt x="3352800" y="5236028"/>
                </a:cubicBezTo>
                <a:cubicBezTo>
                  <a:pt x="3266984" y="5450566"/>
                  <a:pt x="3364842" y="5172978"/>
                  <a:pt x="3298372" y="5355771"/>
                </a:cubicBezTo>
                <a:cubicBezTo>
                  <a:pt x="3290529" y="5377338"/>
                  <a:pt x="3283857" y="5399314"/>
                  <a:pt x="3276600" y="5421085"/>
                </a:cubicBezTo>
                <a:cubicBezTo>
                  <a:pt x="3272971" y="5431971"/>
                  <a:pt x="3268734" y="5442672"/>
                  <a:pt x="3265715" y="5453742"/>
                </a:cubicBezTo>
                <a:cubicBezTo>
                  <a:pt x="3254829" y="5493656"/>
                  <a:pt x="3244946" y="5533858"/>
                  <a:pt x="3233058" y="5573485"/>
                </a:cubicBezTo>
                <a:cubicBezTo>
                  <a:pt x="3223166" y="5606457"/>
                  <a:pt x="3208748" y="5638061"/>
                  <a:pt x="3200400" y="5671457"/>
                </a:cubicBezTo>
                <a:cubicBezTo>
                  <a:pt x="3183949" y="5737264"/>
                  <a:pt x="3194246" y="5700807"/>
                  <a:pt x="3167743" y="5780314"/>
                </a:cubicBezTo>
                <a:cubicBezTo>
                  <a:pt x="3164115" y="5805714"/>
                  <a:pt x="3164972" y="5832173"/>
                  <a:pt x="3156858" y="5856514"/>
                </a:cubicBezTo>
                <a:cubicBezTo>
                  <a:pt x="3153612" y="5866251"/>
                  <a:pt x="3139129" y="5868852"/>
                  <a:pt x="3135086" y="5878285"/>
                </a:cubicBezTo>
                <a:cubicBezTo>
                  <a:pt x="3122431" y="5907813"/>
                  <a:pt x="3120220" y="5999083"/>
                  <a:pt x="3113315" y="6019800"/>
                </a:cubicBezTo>
                <a:cubicBezTo>
                  <a:pt x="3107578" y="6037012"/>
                  <a:pt x="3089469" y="6047483"/>
                  <a:pt x="3080658" y="6063342"/>
                </a:cubicBezTo>
                <a:cubicBezTo>
                  <a:pt x="3071168" y="6080424"/>
                  <a:pt x="3064501" y="6099054"/>
                  <a:pt x="3058886" y="6117771"/>
                </a:cubicBezTo>
                <a:cubicBezTo>
                  <a:pt x="3053722" y="6134983"/>
                  <a:pt x="3045488" y="6196205"/>
                  <a:pt x="3037115" y="6215742"/>
                </a:cubicBezTo>
                <a:cubicBezTo>
                  <a:pt x="3031961" y="6227767"/>
                  <a:pt x="3022600" y="6237514"/>
                  <a:pt x="3015343" y="6248400"/>
                </a:cubicBezTo>
                <a:cubicBezTo>
                  <a:pt x="3011715" y="6259286"/>
                  <a:pt x="3007610" y="6270024"/>
                  <a:pt x="3004458" y="6281057"/>
                </a:cubicBezTo>
                <a:cubicBezTo>
                  <a:pt x="2999807" y="6297334"/>
                  <a:pt x="2991386" y="6339856"/>
                  <a:pt x="2982686" y="6357257"/>
                </a:cubicBezTo>
                <a:cubicBezTo>
                  <a:pt x="2976835" y="6368959"/>
                  <a:pt x="2968172" y="6379028"/>
                  <a:pt x="2960915" y="6389914"/>
                </a:cubicBezTo>
                <a:cubicBezTo>
                  <a:pt x="2945529" y="6466842"/>
                  <a:pt x="2955879" y="6426794"/>
                  <a:pt x="2928258" y="6509657"/>
                </a:cubicBezTo>
                <a:cubicBezTo>
                  <a:pt x="2924629" y="6520543"/>
                  <a:pt x="2925486" y="6534200"/>
                  <a:pt x="2917372" y="6542314"/>
                </a:cubicBezTo>
                <a:lnTo>
                  <a:pt x="2895600" y="6564085"/>
                </a:lnTo>
                <a:cubicBezTo>
                  <a:pt x="2891972" y="6574971"/>
                  <a:pt x="2890287" y="6586712"/>
                  <a:pt x="2884715" y="6596742"/>
                </a:cubicBezTo>
                <a:cubicBezTo>
                  <a:pt x="2872008" y="6619615"/>
                  <a:pt x="2849447" y="6637234"/>
                  <a:pt x="2841172" y="6662057"/>
                </a:cubicBezTo>
                <a:cubicBezTo>
                  <a:pt x="2833915" y="6683828"/>
                  <a:pt x="2832130" y="6708276"/>
                  <a:pt x="2819400" y="6727371"/>
                </a:cubicBezTo>
                <a:cubicBezTo>
                  <a:pt x="2812143" y="6738257"/>
                  <a:pt x="2803480" y="6748326"/>
                  <a:pt x="2797629" y="6760028"/>
                </a:cubicBezTo>
                <a:cubicBezTo>
                  <a:pt x="2792497" y="6770291"/>
                  <a:pt x="2792647" y="6782846"/>
                  <a:pt x="2786743" y="6792685"/>
                </a:cubicBezTo>
                <a:cubicBezTo>
                  <a:pt x="2781463" y="6801486"/>
                  <a:pt x="2771130" y="6806246"/>
                  <a:pt x="2764972" y="6814457"/>
                </a:cubicBezTo>
                <a:cubicBezTo>
                  <a:pt x="2701474" y="6899122"/>
                  <a:pt x="2749549" y="6861024"/>
                  <a:pt x="2688772" y="6901542"/>
                </a:cubicBezTo>
                <a:cubicBezTo>
                  <a:pt x="2605315" y="6897914"/>
                  <a:pt x="2521724" y="6896609"/>
                  <a:pt x="2438400" y="6890657"/>
                </a:cubicBezTo>
                <a:cubicBezTo>
                  <a:pt x="2419945" y="6889339"/>
                  <a:pt x="2402474" y="6879771"/>
                  <a:pt x="2383972" y="6879771"/>
                </a:cubicBezTo>
                <a:cubicBezTo>
                  <a:pt x="2260547" y="6879771"/>
                  <a:pt x="2137229" y="6887028"/>
                  <a:pt x="2013858" y="6890657"/>
                </a:cubicBezTo>
                <a:cubicBezTo>
                  <a:pt x="1421229" y="6989421"/>
                  <a:pt x="1911711" y="6911508"/>
                  <a:pt x="337458" y="6890657"/>
                </a:cubicBezTo>
                <a:cubicBezTo>
                  <a:pt x="325984" y="6890505"/>
                  <a:pt x="315981" y="6882351"/>
                  <a:pt x="304800" y="6879771"/>
                </a:cubicBezTo>
                <a:cubicBezTo>
                  <a:pt x="268743" y="6871450"/>
                  <a:pt x="232947" y="6858000"/>
                  <a:pt x="195943" y="6858000"/>
                </a:cubicBezTo>
                <a:lnTo>
                  <a:pt x="0" y="6879771"/>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5805" y="6439"/>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Preparation</a:t>
            </a:r>
          </a:p>
        </p:txBody>
      </p:sp>
      <p:sp>
        <p:nvSpPr>
          <p:cNvPr id="2" name="Rectangle 1"/>
          <p:cNvSpPr/>
          <p:nvPr/>
        </p:nvSpPr>
        <p:spPr>
          <a:xfrm>
            <a:off x="7409126" y="4316764"/>
            <a:ext cx="4523281" cy="2308324"/>
          </a:xfrm>
          <a:prstGeom prst="rect">
            <a:avLst/>
          </a:prstGeom>
        </p:spPr>
        <p:txBody>
          <a:bodyPr wrap="square">
            <a:spAutoFit/>
          </a:bodyPr>
          <a:lstStyle/>
          <a:p>
            <a:r>
              <a:rPr lang="en-US" b="0" i="0" dirty="0">
                <a:solidFill>
                  <a:schemeClr val="bg1"/>
                </a:solidFill>
                <a:effectLst/>
                <a:latin typeface="Calibri" panose="020F0502020204030204" pitchFamily="34" charset="0"/>
              </a:rPr>
              <a:t>Reminder:</a:t>
            </a:r>
          </a:p>
          <a:p>
            <a:r>
              <a:rPr lang="en-US" b="0" i="0" dirty="0">
                <a:solidFill>
                  <a:schemeClr val="bg1"/>
                </a:solidFill>
                <a:effectLst/>
                <a:latin typeface="Calibri" panose="020F0502020204030204" pitchFamily="34" charset="0"/>
              </a:rPr>
              <a:t>The tribes of Reuben and Gad and half the tribe of Manasseh were granted their land inheritances on the east of the Jordan River on the condition that the men would assist the remaining tribes of Israel in fighting for and obtaining their land inheritances on the west side of the river </a:t>
            </a:r>
            <a:endParaRPr lang="en-US" dirty="0">
              <a:solidFill>
                <a:schemeClr val="bg1"/>
              </a:solidFill>
            </a:endParaRPr>
          </a:p>
        </p:txBody>
      </p:sp>
      <p:grpSp>
        <p:nvGrpSpPr>
          <p:cNvPr id="16" name="Group 15"/>
          <p:cNvGrpSpPr/>
          <p:nvPr/>
        </p:nvGrpSpPr>
        <p:grpSpPr>
          <a:xfrm>
            <a:off x="10774437" y="3155273"/>
            <a:ext cx="924544" cy="1022564"/>
            <a:chOff x="5679008" y="4907252"/>
            <a:chExt cx="459033" cy="507700"/>
          </a:xfrm>
        </p:grpSpPr>
        <p:grpSp>
          <p:nvGrpSpPr>
            <p:cNvPr id="17" name="Group 16"/>
            <p:cNvGrpSpPr/>
            <p:nvPr/>
          </p:nvGrpSpPr>
          <p:grpSpPr>
            <a:xfrm>
              <a:off x="5679008" y="4907252"/>
              <a:ext cx="459033" cy="507700"/>
              <a:chOff x="6812404" y="4014427"/>
              <a:chExt cx="1532462" cy="1723166"/>
            </a:xfrm>
          </p:grpSpPr>
          <p:sp>
            <p:nvSpPr>
              <p:cNvPr id="48" name="Rectangle 4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9" name="Frame 4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8" name="Group 17"/>
            <p:cNvGrpSpPr/>
            <p:nvPr/>
          </p:nvGrpSpPr>
          <p:grpSpPr>
            <a:xfrm>
              <a:off x="5727564" y="4934139"/>
              <a:ext cx="365417" cy="441315"/>
              <a:chOff x="9490957" y="3436938"/>
              <a:chExt cx="1208250" cy="1401894"/>
            </a:xfrm>
          </p:grpSpPr>
          <p:sp>
            <p:nvSpPr>
              <p:cNvPr id="19" name="Oval 18"/>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rapezoid 19"/>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ound Diagonal Corner Rectangle 21"/>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ound Diagonal Corner Rectangle 22"/>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 name="Group 57"/>
              <p:cNvGrpSpPr/>
              <p:nvPr/>
            </p:nvGrpSpPr>
            <p:grpSpPr>
              <a:xfrm rot="10800000">
                <a:off x="9501077" y="3729182"/>
                <a:ext cx="1150804" cy="171151"/>
                <a:chOff x="6096000" y="1376597"/>
                <a:chExt cx="3810000" cy="1867525"/>
              </a:xfrm>
            </p:grpSpPr>
            <p:grpSp>
              <p:nvGrpSpPr>
                <p:cNvPr id="28" name="Group 34"/>
                <p:cNvGrpSpPr/>
                <p:nvPr/>
              </p:nvGrpSpPr>
              <p:grpSpPr>
                <a:xfrm>
                  <a:off x="6096000" y="1447800"/>
                  <a:ext cx="3810000" cy="1752600"/>
                  <a:chOff x="4800600" y="183630"/>
                  <a:chExt cx="5791200" cy="1311639"/>
                </a:xfrm>
              </p:grpSpPr>
              <p:grpSp>
                <p:nvGrpSpPr>
                  <p:cNvPr id="39" name="Group 28"/>
                  <p:cNvGrpSpPr/>
                  <p:nvPr/>
                </p:nvGrpSpPr>
                <p:grpSpPr>
                  <a:xfrm>
                    <a:off x="4800600" y="184879"/>
                    <a:ext cx="2895600" cy="1295400"/>
                    <a:chOff x="4800600" y="184879"/>
                    <a:chExt cx="2895600" cy="1295400"/>
                  </a:xfrm>
                </p:grpSpPr>
                <p:sp>
                  <p:nvSpPr>
                    <p:cNvPr id="45" name="Flowchart: Decision 44"/>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lowchart: Decision 45"/>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4-Point Star 46"/>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29"/>
                  <p:cNvGrpSpPr/>
                  <p:nvPr/>
                </p:nvGrpSpPr>
                <p:grpSpPr>
                  <a:xfrm>
                    <a:off x="7696200" y="183630"/>
                    <a:ext cx="2895600" cy="1295400"/>
                    <a:chOff x="4800600" y="184879"/>
                    <a:chExt cx="2895600" cy="1295400"/>
                  </a:xfrm>
                </p:grpSpPr>
                <p:sp>
                  <p:nvSpPr>
                    <p:cNvPr id="42" name="Flowchart: Decision 41"/>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Flowchart: Decision 42"/>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4-Point Star 43"/>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1" name="4-Point Star 40"/>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Oval 28"/>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Oval 36"/>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Oval 37"/>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50" name="Group 49"/>
          <p:cNvGrpSpPr/>
          <p:nvPr/>
        </p:nvGrpSpPr>
        <p:grpSpPr>
          <a:xfrm>
            <a:off x="9469173" y="3137769"/>
            <a:ext cx="964583" cy="1140846"/>
            <a:chOff x="8029894" y="3559127"/>
            <a:chExt cx="459033" cy="542915"/>
          </a:xfrm>
        </p:grpSpPr>
        <p:grpSp>
          <p:nvGrpSpPr>
            <p:cNvPr id="51" name="Group 50"/>
            <p:cNvGrpSpPr/>
            <p:nvPr/>
          </p:nvGrpSpPr>
          <p:grpSpPr>
            <a:xfrm>
              <a:off x="8029894" y="3559127"/>
              <a:ext cx="459033" cy="507700"/>
              <a:chOff x="6812404" y="4014427"/>
              <a:chExt cx="1532462" cy="1723166"/>
            </a:xfrm>
          </p:grpSpPr>
          <p:sp>
            <p:nvSpPr>
              <p:cNvPr id="94" name="Rectangle 9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5" name="Frame 9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2" name="Group 51"/>
            <p:cNvGrpSpPr/>
            <p:nvPr/>
          </p:nvGrpSpPr>
          <p:grpSpPr>
            <a:xfrm>
              <a:off x="8110751" y="3598299"/>
              <a:ext cx="321925" cy="503743"/>
              <a:chOff x="3434062" y="145729"/>
              <a:chExt cx="1036333" cy="1621637"/>
            </a:xfrm>
          </p:grpSpPr>
          <p:sp>
            <p:nvSpPr>
              <p:cNvPr id="53" name="Trapezoid 52"/>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Cloud 53"/>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Cloud 54"/>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Oval 55"/>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7" name="Group 26"/>
              <p:cNvGrpSpPr/>
              <p:nvPr/>
            </p:nvGrpSpPr>
            <p:grpSpPr>
              <a:xfrm>
                <a:off x="3575349" y="145729"/>
                <a:ext cx="752390" cy="503086"/>
                <a:chOff x="3276599" y="3962400"/>
                <a:chExt cx="2362200" cy="1430616"/>
              </a:xfrm>
            </p:grpSpPr>
            <p:sp>
              <p:nvSpPr>
                <p:cNvPr id="86" name="Moon 85"/>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Pentagon 89"/>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Pentagon 90"/>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Pentagon 91"/>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Moon 92"/>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8" name="Cloud 57"/>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0" name="Group 44"/>
              <p:cNvGrpSpPr/>
              <p:nvPr/>
            </p:nvGrpSpPr>
            <p:grpSpPr>
              <a:xfrm>
                <a:off x="3630420" y="1296759"/>
                <a:ext cx="543951" cy="288954"/>
                <a:chOff x="3416724" y="3667852"/>
                <a:chExt cx="2655030" cy="1513748"/>
              </a:xfrm>
            </p:grpSpPr>
            <p:grpSp>
              <p:nvGrpSpPr>
                <p:cNvPr id="74" name="Group 31"/>
                <p:cNvGrpSpPr/>
                <p:nvPr/>
              </p:nvGrpSpPr>
              <p:grpSpPr>
                <a:xfrm>
                  <a:off x="4114800" y="4495800"/>
                  <a:ext cx="1219200" cy="685800"/>
                  <a:chOff x="4114800" y="4495800"/>
                  <a:chExt cx="1219200" cy="685800"/>
                </a:xfrm>
              </p:grpSpPr>
              <p:sp>
                <p:nvSpPr>
                  <p:cNvPr id="83"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Trapezoid 8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Trapezoid 8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5" name="Group 36"/>
                <p:cNvGrpSpPr/>
                <p:nvPr/>
              </p:nvGrpSpPr>
              <p:grpSpPr>
                <a:xfrm rot="3976231">
                  <a:off x="3150024" y="3934552"/>
                  <a:ext cx="1219200" cy="685800"/>
                  <a:chOff x="4114800" y="4495800"/>
                  <a:chExt cx="1219200" cy="685800"/>
                </a:xfrm>
              </p:grpSpPr>
              <p:sp>
                <p:nvSpPr>
                  <p:cNvPr id="80" name="Trapezoid 7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rapezoid 8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Trapezoid 8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 name="Group 40"/>
                <p:cNvGrpSpPr/>
                <p:nvPr/>
              </p:nvGrpSpPr>
              <p:grpSpPr>
                <a:xfrm rot="18434064">
                  <a:off x="5119254" y="3990109"/>
                  <a:ext cx="1219200" cy="685800"/>
                  <a:chOff x="4114800" y="4495800"/>
                  <a:chExt cx="1219200" cy="685800"/>
                </a:xfrm>
              </p:grpSpPr>
              <p:sp>
                <p:nvSpPr>
                  <p:cNvPr id="77" name="Trapezoid 76"/>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rapezoid 7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Trapezoid 7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1" name="Group 60"/>
              <p:cNvGrpSpPr/>
              <p:nvPr/>
            </p:nvGrpSpPr>
            <p:grpSpPr>
              <a:xfrm>
                <a:off x="3713895" y="1505186"/>
                <a:ext cx="364753" cy="262180"/>
                <a:chOff x="4724400" y="4267200"/>
                <a:chExt cx="1905000" cy="1369291"/>
              </a:xfrm>
            </p:grpSpPr>
            <p:sp>
              <p:nvSpPr>
                <p:cNvPr id="62" name="Hexagon 61"/>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ounded Rectangle 62"/>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63"/>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ounded Rectangle 64"/>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65"/>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ounded Rectangle 66"/>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Rounded Rectangle 67"/>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val 72"/>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96" name="Group 95"/>
          <p:cNvGrpSpPr/>
          <p:nvPr/>
        </p:nvGrpSpPr>
        <p:grpSpPr>
          <a:xfrm>
            <a:off x="8245372" y="3185864"/>
            <a:ext cx="928297" cy="1043818"/>
            <a:chOff x="6812404" y="4782789"/>
            <a:chExt cx="849134" cy="954803"/>
          </a:xfrm>
        </p:grpSpPr>
        <p:grpSp>
          <p:nvGrpSpPr>
            <p:cNvPr id="97" name="Group 96"/>
            <p:cNvGrpSpPr/>
            <p:nvPr/>
          </p:nvGrpSpPr>
          <p:grpSpPr>
            <a:xfrm>
              <a:off x="6812404" y="4782789"/>
              <a:ext cx="849134" cy="954803"/>
              <a:chOff x="6812404" y="4014427"/>
              <a:chExt cx="1532462" cy="1723166"/>
            </a:xfrm>
          </p:grpSpPr>
          <p:sp>
            <p:nvSpPr>
              <p:cNvPr id="109" name="Rectangle 10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0" name="Frame 10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98" name="Group 97"/>
            <p:cNvGrpSpPr/>
            <p:nvPr/>
          </p:nvGrpSpPr>
          <p:grpSpPr>
            <a:xfrm>
              <a:off x="6888541" y="4860256"/>
              <a:ext cx="657510" cy="817888"/>
              <a:chOff x="1717426" y="610207"/>
              <a:chExt cx="1272475" cy="1582855"/>
            </a:xfrm>
          </p:grpSpPr>
          <p:sp>
            <p:nvSpPr>
              <p:cNvPr id="99" name="Cloud 98"/>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Cloud 99"/>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Cloud 100"/>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Oval 101"/>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Cloud 102"/>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Rounded Rectangle 103"/>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5"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06" name="Trapezoid 105"/>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7" name="Cloud 106"/>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Oval 107"/>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2" name="Rectangle 11"/>
          <p:cNvSpPr/>
          <p:nvPr/>
        </p:nvSpPr>
        <p:spPr>
          <a:xfrm>
            <a:off x="42467" y="6384762"/>
            <a:ext cx="1906076" cy="369332"/>
          </a:xfrm>
          <a:prstGeom prst="rect">
            <a:avLst/>
          </a:prstGeom>
        </p:spPr>
        <p:txBody>
          <a:bodyPr wrap="square">
            <a:spAutoFit/>
          </a:bodyPr>
          <a:lstStyle/>
          <a:p>
            <a:r>
              <a:rPr lang="en-US" dirty="0">
                <a:solidFill>
                  <a:schemeClr val="bg1"/>
                </a:solidFill>
              </a:rPr>
              <a:t>Joshua 1:10-18</a:t>
            </a:r>
          </a:p>
        </p:txBody>
      </p:sp>
      <p:grpSp>
        <p:nvGrpSpPr>
          <p:cNvPr id="11" name="Group 10"/>
          <p:cNvGrpSpPr/>
          <p:nvPr/>
        </p:nvGrpSpPr>
        <p:grpSpPr>
          <a:xfrm>
            <a:off x="4531507" y="1950445"/>
            <a:ext cx="3349228" cy="2009136"/>
            <a:chOff x="4531507" y="1950445"/>
            <a:chExt cx="3349228" cy="2009136"/>
          </a:xfrm>
        </p:grpSpPr>
        <p:sp>
          <p:nvSpPr>
            <p:cNvPr id="10" name="Rounded Rectangular Callout 9"/>
            <p:cNvSpPr/>
            <p:nvPr/>
          </p:nvSpPr>
          <p:spPr>
            <a:xfrm>
              <a:off x="4531507" y="1950445"/>
              <a:ext cx="3349228" cy="2009136"/>
            </a:xfrm>
            <a:prstGeom prst="wedgeRoundRectCallout">
              <a:avLst>
                <a:gd name="adj1" fmla="val -39684"/>
                <a:gd name="adj2" fmla="val 61958"/>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995" y="2040566"/>
              <a:ext cx="3058886" cy="1754326"/>
            </a:xfrm>
            <a:prstGeom prst="rect">
              <a:avLst/>
            </a:prstGeom>
          </p:spPr>
          <p:txBody>
            <a:bodyPr wrap="square">
              <a:spAutoFit/>
            </a:bodyPr>
            <a:lstStyle/>
            <a:p>
              <a:r>
                <a:rPr lang="en-US" b="0" i="1" dirty="0">
                  <a:effectLst/>
                  <a:latin typeface="Palatino"/>
                </a:rPr>
                <a:t>Prepare you victuals; for within three days ye shall pass over this Jordan, to go in to possess the land, which the </a:t>
              </a:r>
              <a:r>
                <a:rPr lang="en-US" b="0" i="1" cap="small" dirty="0">
                  <a:effectLst/>
                  <a:latin typeface="Palatino"/>
                </a:rPr>
                <a:t>Lord</a:t>
              </a:r>
              <a:r>
                <a:rPr lang="en-US" b="0" i="1" dirty="0">
                  <a:effectLst/>
                  <a:latin typeface="Palatino"/>
                </a:rPr>
                <a:t> your God giveth you to possess it.</a:t>
              </a:r>
              <a:endParaRPr lang="en-US" i="1" dirty="0"/>
            </a:p>
          </p:txBody>
        </p:sp>
      </p:grpSp>
      <p:grpSp>
        <p:nvGrpSpPr>
          <p:cNvPr id="113" name="Group 112"/>
          <p:cNvGrpSpPr/>
          <p:nvPr/>
        </p:nvGrpSpPr>
        <p:grpSpPr>
          <a:xfrm>
            <a:off x="3800403" y="3521604"/>
            <a:ext cx="1065511" cy="2162203"/>
            <a:chOff x="320681" y="685800"/>
            <a:chExt cx="2398555" cy="4953000"/>
          </a:xfrm>
        </p:grpSpPr>
        <p:grpSp>
          <p:nvGrpSpPr>
            <p:cNvPr id="114" name="Group 113"/>
            <p:cNvGrpSpPr/>
            <p:nvPr/>
          </p:nvGrpSpPr>
          <p:grpSpPr>
            <a:xfrm>
              <a:off x="320681" y="685800"/>
              <a:ext cx="2398555" cy="4953000"/>
              <a:chOff x="3521081" y="381000"/>
              <a:chExt cx="2398555" cy="4953000"/>
            </a:xfrm>
          </p:grpSpPr>
          <p:sp>
            <p:nvSpPr>
              <p:cNvPr id="132" name="Rounded Rectangle 131"/>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46"/>
              <p:cNvGrpSpPr/>
              <p:nvPr/>
            </p:nvGrpSpPr>
            <p:grpSpPr>
              <a:xfrm>
                <a:off x="3657600" y="381000"/>
                <a:ext cx="2193567" cy="1008603"/>
                <a:chOff x="518540" y="1084217"/>
                <a:chExt cx="2193567" cy="1008603"/>
              </a:xfrm>
            </p:grpSpPr>
            <p:sp>
              <p:nvSpPr>
                <p:cNvPr id="169" name="Moon 168"/>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ounded Rectangle 146"/>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53"/>
              <p:cNvGrpSpPr/>
              <p:nvPr/>
            </p:nvGrpSpPr>
            <p:grpSpPr>
              <a:xfrm>
                <a:off x="4212236" y="3367790"/>
                <a:ext cx="1064302" cy="484682"/>
                <a:chOff x="6477000" y="762000"/>
                <a:chExt cx="1905000" cy="914400"/>
              </a:xfrm>
            </p:grpSpPr>
            <p:sp>
              <p:nvSpPr>
                <p:cNvPr id="163" name="Rounded Rectangle 162"/>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49"/>
                <p:cNvGrpSpPr/>
                <p:nvPr/>
              </p:nvGrpSpPr>
              <p:grpSpPr>
                <a:xfrm>
                  <a:off x="7696200" y="762000"/>
                  <a:ext cx="685800" cy="914400"/>
                  <a:chOff x="7696200" y="762000"/>
                  <a:chExt cx="685800" cy="914400"/>
                </a:xfrm>
              </p:grpSpPr>
              <p:sp>
                <p:nvSpPr>
                  <p:cNvPr id="167" name="6-Point Star 166"/>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6-Point Star 164"/>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54"/>
              <p:cNvGrpSpPr/>
              <p:nvPr/>
            </p:nvGrpSpPr>
            <p:grpSpPr>
              <a:xfrm>
                <a:off x="4298430" y="2920584"/>
                <a:ext cx="920646" cy="379751"/>
                <a:chOff x="6477000" y="762000"/>
                <a:chExt cx="1905000" cy="914400"/>
              </a:xfrm>
            </p:grpSpPr>
            <p:sp>
              <p:nvSpPr>
                <p:cNvPr id="157" name="Rounded Rectangle 15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49"/>
                <p:cNvGrpSpPr/>
                <p:nvPr/>
              </p:nvGrpSpPr>
              <p:grpSpPr>
                <a:xfrm>
                  <a:off x="7696200" y="762000"/>
                  <a:ext cx="685800" cy="914400"/>
                  <a:chOff x="7696200" y="762000"/>
                  <a:chExt cx="685800" cy="914400"/>
                </a:xfrm>
              </p:grpSpPr>
              <p:sp>
                <p:nvSpPr>
                  <p:cNvPr id="161" name="6-Point Star 16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6-Point Star 15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61"/>
              <p:cNvGrpSpPr/>
              <p:nvPr/>
            </p:nvGrpSpPr>
            <p:grpSpPr>
              <a:xfrm>
                <a:off x="4313420" y="2365947"/>
                <a:ext cx="858187" cy="467194"/>
                <a:chOff x="6477000" y="762000"/>
                <a:chExt cx="1905000" cy="914400"/>
              </a:xfrm>
            </p:grpSpPr>
            <p:sp>
              <p:nvSpPr>
                <p:cNvPr id="151" name="Rounded Rectangle 15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49"/>
                <p:cNvGrpSpPr/>
                <p:nvPr/>
              </p:nvGrpSpPr>
              <p:grpSpPr>
                <a:xfrm>
                  <a:off x="7696200" y="762000"/>
                  <a:ext cx="685800" cy="914400"/>
                  <a:chOff x="7696200" y="762000"/>
                  <a:chExt cx="685800" cy="914400"/>
                </a:xfrm>
              </p:grpSpPr>
              <p:sp>
                <p:nvSpPr>
                  <p:cNvPr id="155" name="6-Point Star 15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6-Point Star 15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a:off x="819005" y="993433"/>
              <a:ext cx="308947" cy="467194"/>
              <a:chOff x="819005" y="993433"/>
              <a:chExt cx="308947" cy="467194"/>
            </a:xfrm>
          </p:grpSpPr>
          <p:sp>
            <p:nvSpPr>
              <p:cNvPr id="130" name="6-Point Star 12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1154409" y="996380"/>
              <a:ext cx="308947" cy="467194"/>
              <a:chOff x="819005" y="993433"/>
              <a:chExt cx="308947" cy="467194"/>
            </a:xfrm>
          </p:grpSpPr>
          <p:sp>
            <p:nvSpPr>
              <p:cNvPr id="128" name="6-Point Star 12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1467149" y="989151"/>
              <a:ext cx="308947" cy="467194"/>
              <a:chOff x="819005" y="993433"/>
              <a:chExt cx="308947" cy="467194"/>
            </a:xfrm>
          </p:grpSpPr>
          <p:sp>
            <p:nvSpPr>
              <p:cNvPr id="126" name="6-Point Star 12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1790183" y="998352"/>
              <a:ext cx="308947" cy="467194"/>
              <a:chOff x="819005" y="993433"/>
              <a:chExt cx="308947" cy="467194"/>
            </a:xfrm>
          </p:grpSpPr>
          <p:sp>
            <p:nvSpPr>
              <p:cNvPr id="124" name="6-Point Star 12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2112072" y="1008483"/>
              <a:ext cx="308947" cy="467194"/>
              <a:chOff x="819005" y="993433"/>
              <a:chExt cx="308947" cy="467194"/>
            </a:xfrm>
          </p:grpSpPr>
          <p:sp>
            <p:nvSpPr>
              <p:cNvPr id="122" name="6-Point Star 12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Oval 119"/>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ctangle 178"/>
          <p:cNvSpPr/>
          <p:nvPr/>
        </p:nvSpPr>
        <p:spPr>
          <a:xfrm>
            <a:off x="446105" y="1366141"/>
            <a:ext cx="4523281" cy="369332"/>
          </a:xfrm>
          <a:prstGeom prst="rect">
            <a:avLst/>
          </a:prstGeom>
        </p:spPr>
        <p:txBody>
          <a:bodyPr wrap="square">
            <a:spAutoFit/>
          </a:bodyPr>
          <a:lstStyle/>
          <a:p>
            <a:r>
              <a:rPr lang="en-US" b="0" i="0" dirty="0">
                <a:solidFill>
                  <a:schemeClr val="bg1"/>
                </a:solidFill>
                <a:effectLst/>
                <a:latin typeface="Calibri" panose="020F0502020204030204" pitchFamily="34" charset="0"/>
              </a:rPr>
              <a:t>Victuals—food and provisions</a:t>
            </a:r>
            <a:endParaRPr lang="en-US" dirty="0">
              <a:solidFill>
                <a:schemeClr val="bg1"/>
              </a:solidFill>
            </a:endParaRPr>
          </a:p>
        </p:txBody>
      </p:sp>
    </p:spTree>
    <p:extLst>
      <p:ext uri="{BB962C8B-B14F-4D97-AF65-F5344CB8AC3E}">
        <p14:creationId xmlns:p14="http://schemas.microsoft.com/office/powerpoint/2010/main" val="26813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Freeform 14"/>
          <p:cNvSpPr/>
          <p:nvPr/>
        </p:nvSpPr>
        <p:spPr>
          <a:xfrm>
            <a:off x="1918531" y="0"/>
            <a:ext cx="6237515" cy="6939563"/>
          </a:xfrm>
          <a:custGeom>
            <a:avLst/>
            <a:gdLst>
              <a:gd name="connsiteX0" fmla="*/ 0 w 6237515"/>
              <a:gd name="connsiteY0" fmla="*/ 6879771 h 6939563"/>
              <a:gd name="connsiteX1" fmla="*/ 0 w 6237515"/>
              <a:gd name="connsiteY1" fmla="*/ 6879771 h 6939563"/>
              <a:gd name="connsiteX2" fmla="*/ 141515 w 6237515"/>
              <a:gd name="connsiteY2" fmla="*/ 6770914 h 6939563"/>
              <a:gd name="connsiteX3" fmla="*/ 174172 w 6237515"/>
              <a:gd name="connsiteY3" fmla="*/ 6727371 h 6939563"/>
              <a:gd name="connsiteX4" fmla="*/ 283029 w 6237515"/>
              <a:gd name="connsiteY4" fmla="*/ 6640285 h 6939563"/>
              <a:gd name="connsiteX5" fmla="*/ 304800 w 6237515"/>
              <a:gd name="connsiteY5" fmla="*/ 6596742 h 6939563"/>
              <a:gd name="connsiteX6" fmla="*/ 315686 w 6237515"/>
              <a:gd name="connsiteY6" fmla="*/ 6564085 h 6939563"/>
              <a:gd name="connsiteX7" fmla="*/ 359229 w 6237515"/>
              <a:gd name="connsiteY7" fmla="*/ 6531428 h 6939563"/>
              <a:gd name="connsiteX8" fmla="*/ 446315 w 6237515"/>
              <a:gd name="connsiteY8" fmla="*/ 6422571 h 6939563"/>
              <a:gd name="connsiteX9" fmla="*/ 468086 w 6237515"/>
              <a:gd name="connsiteY9" fmla="*/ 6389914 h 6939563"/>
              <a:gd name="connsiteX10" fmla="*/ 511629 w 6237515"/>
              <a:gd name="connsiteY10" fmla="*/ 6368142 h 6939563"/>
              <a:gd name="connsiteX11" fmla="*/ 566058 w 6237515"/>
              <a:gd name="connsiteY11" fmla="*/ 6313714 h 6939563"/>
              <a:gd name="connsiteX12" fmla="*/ 598715 w 6237515"/>
              <a:gd name="connsiteY12" fmla="*/ 6281057 h 6939563"/>
              <a:gd name="connsiteX13" fmla="*/ 631372 w 6237515"/>
              <a:gd name="connsiteY13" fmla="*/ 6259285 h 6939563"/>
              <a:gd name="connsiteX14" fmla="*/ 685800 w 6237515"/>
              <a:gd name="connsiteY14" fmla="*/ 6204857 h 6939563"/>
              <a:gd name="connsiteX15" fmla="*/ 740229 w 6237515"/>
              <a:gd name="connsiteY15" fmla="*/ 6161314 h 6939563"/>
              <a:gd name="connsiteX16" fmla="*/ 827315 w 6237515"/>
              <a:gd name="connsiteY16" fmla="*/ 6074228 h 6939563"/>
              <a:gd name="connsiteX17" fmla="*/ 849086 w 6237515"/>
              <a:gd name="connsiteY17" fmla="*/ 6030685 h 6939563"/>
              <a:gd name="connsiteX18" fmla="*/ 936172 w 6237515"/>
              <a:gd name="connsiteY18" fmla="*/ 5954485 h 6939563"/>
              <a:gd name="connsiteX19" fmla="*/ 957943 w 6237515"/>
              <a:gd name="connsiteY19" fmla="*/ 5921828 h 6939563"/>
              <a:gd name="connsiteX20" fmla="*/ 1001486 w 6237515"/>
              <a:gd name="connsiteY20" fmla="*/ 5878285 h 6939563"/>
              <a:gd name="connsiteX21" fmla="*/ 1045029 w 6237515"/>
              <a:gd name="connsiteY21" fmla="*/ 5791200 h 6939563"/>
              <a:gd name="connsiteX22" fmla="*/ 1055915 w 6237515"/>
              <a:gd name="connsiteY22" fmla="*/ 5715000 h 6939563"/>
              <a:gd name="connsiteX23" fmla="*/ 1066800 w 6237515"/>
              <a:gd name="connsiteY23" fmla="*/ 5671457 h 6939563"/>
              <a:gd name="connsiteX24" fmla="*/ 1077686 w 6237515"/>
              <a:gd name="connsiteY24" fmla="*/ 5584371 h 6939563"/>
              <a:gd name="connsiteX25" fmla="*/ 1099458 w 6237515"/>
              <a:gd name="connsiteY25" fmla="*/ 5464628 h 6939563"/>
              <a:gd name="connsiteX26" fmla="*/ 1110343 w 6237515"/>
              <a:gd name="connsiteY26" fmla="*/ 5431971 h 6939563"/>
              <a:gd name="connsiteX27" fmla="*/ 1121229 w 6237515"/>
              <a:gd name="connsiteY27" fmla="*/ 5377542 h 6939563"/>
              <a:gd name="connsiteX28" fmla="*/ 1153886 w 6237515"/>
              <a:gd name="connsiteY28" fmla="*/ 5301342 h 6939563"/>
              <a:gd name="connsiteX29" fmla="*/ 1175658 w 6237515"/>
              <a:gd name="connsiteY29" fmla="*/ 5236028 h 6939563"/>
              <a:gd name="connsiteX30" fmla="*/ 1186543 w 6237515"/>
              <a:gd name="connsiteY30" fmla="*/ 5192485 h 6939563"/>
              <a:gd name="connsiteX31" fmla="*/ 1230086 w 6237515"/>
              <a:gd name="connsiteY31" fmla="*/ 5105400 h 6939563"/>
              <a:gd name="connsiteX32" fmla="*/ 1251858 w 6237515"/>
              <a:gd name="connsiteY32" fmla="*/ 5061857 h 6939563"/>
              <a:gd name="connsiteX33" fmla="*/ 1284515 w 6237515"/>
              <a:gd name="connsiteY33" fmla="*/ 4985657 h 6939563"/>
              <a:gd name="connsiteX34" fmla="*/ 1317172 w 6237515"/>
              <a:gd name="connsiteY34" fmla="*/ 4942114 h 6939563"/>
              <a:gd name="connsiteX35" fmla="*/ 1371600 w 6237515"/>
              <a:gd name="connsiteY35" fmla="*/ 4811485 h 6939563"/>
              <a:gd name="connsiteX36" fmla="*/ 1393372 w 6237515"/>
              <a:gd name="connsiteY36" fmla="*/ 4778828 h 6939563"/>
              <a:gd name="connsiteX37" fmla="*/ 1415143 w 6237515"/>
              <a:gd name="connsiteY37" fmla="*/ 4724400 h 6939563"/>
              <a:gd name="connsiteX38" fmla="*/ 1447800 w 6237515"/>
              <a:gd name="connsiteY38" fmla="*/ 4669971 h 6939563"/>
              <a:gd name="connsiteX39" fmla="*/ 1458686 w 6237515"/>
              <a:gd name="connsiteY39" fmla="*/ 4637314 h 6939563"/>
              <a:gd name="connsiteX40" fmla="*/ 1502229 w 6237515"/>
              <a:gd name="connsiteY40" fmla="*/ 4550228 h 6939563"/>
              <a:gd name="connsiteX41" fmla="*/ 1513115 w 6237515"/>
              <a:gd name="connsiteY41" fmla="*/ 4517571 h 6939563"/>
              <a:gd name="connsiteX42" fmla="*/ 1534886 w 6237515"/>
              <a:gd name="connsiteY42" fmla="*/ 4484914 h 6939563"/>
              <a:gd name="connsiteX43" fmla="*/ 1589315 w 6237515"/>
              <a:gd name="connsiteY43" fmla="*/ 4376057 h 6939563"/>
              <a:gd name="connsiteX44" fmla="*/ 1611086 w 6237515"/>
              <a:gd name="connsiteY44" fmla="*/ 4343400 h 6939563"/>
              <a:gd name="connsiteX45" fmla="*/ 1621972 w 6237515"/>
              <a:gd name="connsiteY45" fmla="*/ 4310742 h 6939563"/>
              <a:gd name="connsiteX46" fmla="*/ 1643743 w 6237515"/>
              <a:gd name="connsiteY46" fmla="*/ 4267200 h 6939563"/>
              <a:gd name="connsiteX47" fmla="*/ 1654629 w 6237515"/>
              <a:gd name="connsiteY47" fmla="*/ 4234542 h 6939563"/>
              <a:gd name="connsiteX48" fmla="*/ 1687286 w 6237515"/>
              <a:gd name="connsiteY48" fmla="*/ 4191000 h 6939563"/>
              <a:gd name="connsiteX49" fmla="*/ 1763486 w 6237515"/>
              <a:gd name="connsiteY49" fmla="*/ 4082142 h 6939563"/>
              <a:gd name="connsiteX50" fmla="*/ 1828800 w 6237515"/>
              <a:gd name="connsiteY50" fmla="*/ 3995057 h 6939563"/>
              <a:gd name="connsiteX51" fmla="*/ 1872343 w 6237515"/>
              <a:gd name="connsiteY51" fmla="*/ 3929742 h 6939563"/>
              <a:gd name="connsiteX52" fmla="*/ 1894115 w 6237515"/>
              <a:gd name="connsiteY52" fmla="*/ 3907971 h 6939563"/>
              <a:gd name="connsiteX53" fmla="*/ 1926772 w 6237515"/>
              <a:gd name="connsiteY53" fmla="*/ 3853542 h 6939563"/>
              <a:gd name="connsiteX54" fmla="*/ 2166258 w 6237515"/>
              <a:gd name="connsiteY54" fmla="*/ 3570514 h 6939563"/>
              <a:gd name="connsiteX55" fmla="*/ 2253343 w 6237515"/>
              <a:gd name="connsiteY55" fmla="*/ 3461657 h 6939563"/>
              <a:gd name="connsiteX56" fmla="*/ 2438400 w 6237515"/>
              <a:gd name="connsiteY56" fmla="*/ 3243942 h 6939563"/>
              <a:gd name="connsiteX57" fmla="*/ 2471058 w 6237515"/>
              <a:gd name="connsiteY57" fmla="*/ 3189514 h 6939563"/>
              <a:gd name="connsiteX58" fmla="*/ 2667000 w 6237515"/>
              <a:gd name="connsiteY58" fmla="*/ 3004457 h 6939563"/>
              <a:gd name="connsiteX59" fmla="*/ 2699658 w 6237515"/>
              <a:gd name="connsiteY59" fmla="*/ 2993571 h 6939563"/>
              <a:gd name="connsiteX60" fmla="*/ 2732315 w 6237515"/>
              <a:gd name="connsiteY60" fmla="*/ 2971800 h 6939563"/>
              <a:gd name="connsiteX61" fmla="*/ 2775858 w 6237515"/>
              <a:gd name="connsiteY61" fmla="*/ 2939142 h 6939563"/>
              <a:gd name="connsiteX62" fmla="*/ 2819400 w 6237515"/>
              <a:gd name="connsiteY62" fmla="*/ 2928257 h 6939563"/>
              <a:gd name="connsiteX63" fmla="*/ 2906486 w 6237515"/>
              <a:gd name="connsiteY63" fmla="*/ 2895600 h 6939563"/>
              <a:gd name="connsiteX64" fmla="*/ 3004458 w 6237515"/>
              <a:gd name="connsiteY64" fmla="*/ 2852057 h 6939563"/>
              <a:gd name="connsiteX65" fmla="*/ 3069772 w 6237515"/>
              <a:gd name="connsiteY65" fmla="*/ 2808514 h 6939563"/>
              <a:gd name="connsiteX66" fmla="*/ 3309258 w 6237515"/>
              <a:gd name="connsiteY66" fmla="*/ 2677885 h 6939563"/>
              <a:gd name="connsiteX67" fmla="*/ 3374572 w 6237515"/>
              <a:gd name="connsiteY67" fmla="*/ 2656114 h 6939563"/>
              <a:gd name="connsiteX68" fmla="*/ 3472543 w 6237515"/>
              <a:gd name="connsiteY68" fmla="*/ 2590800 h 6939563"/>
              <a:gd name="connsiteX69" fmla="*/ 3516086 w 6237515"/>
              <a:gd name="connsiteY69" fmla="*/ 2558142 h 6939563"/>
              <a:gd name="connsiteX70" fmla="*/ 3657600 w 6237515"/>
              <a:gd name="connsiteY70" fmla="*/ 2460171 h 6939563"/>
              <a:gd name="connsiteX71" fmla="*/ 3690258 w 6237515"/>
              <a:gd name="connsiteY71" fmla="*/ 2438400 h 6939563"/>
              <a:gd name="connsiteX72" fmla="*/ 3755572 w 6237515"/>
              <a:gd name="connsiteY72" fmla="*/ 2362200 h 6939563"/>
              <a:gd name="connsiteX73" fmla="*/ 3799115 w 6237515"/>
              <a:gd name="connsiteY73" fmla="*/ 2329542 h 6939563"/>
              <a:gd name="connsiteX74" fmla="*/ 3831772 w 6237515"/>
              <a:gd name="connsiteY74" fmla="*/ 2286000 h 6939563"/>
              <a:gd name="connsiteX75" fmla="*/ 3864429 w 6237515"/>
              <a:gd name="connsiteY75" fmla="*/ 2264228 h 6939563"/>
              <a:gd name="connsiteX76" fmla="*/ 3907972 w 6237515"/>
              <a:gd name="connsiteY76" fmla="*/ 2209800 h 6939563"/>
              <a:gd name="connsiteX77" fmla="*/ 3940629 w 6237515"/>
              <a:gd name="connsiteY77" fmla="*/ 2177142 h 6939563"/>
              <a:gd name="connsiteX78" fmla="*/ 3973286 w 6237515"/>
              <a:gd name="connsiteY78" fmla="*/ 2133600 h 6939563"/>
              <a:gd name="connsiteX79" fmla="*/ 3995058 w 6237515"/>
              <a:gd name="connsiteY79" fmla="*/ 2111828 h 6939563"/>
              <a:gd name="connsiteX80" fmla="*/ 4049486 w 6237515"/>
              <a:gd name="connsiteY80" fmla="*/ 2035628 h 6939563"/>
              <a:gd name="connsiteX81" fmla="*/ 4071258 w 6237515"/>
              <a:gd name="connsiteY81" fmla="*/ 1992085 h 6939563"/>
              <a:gd name="connsiteX82" fmla="*/ 4147458 w 6237515"/>
              <a:gd name="connsiteY82" fmla="*/ 1915885 h 6939563"/>
              <a:gd name="connsiteX83" fmla="*/ 4201886 w 6237515"/>
              <a:gd name="connsiteY83" fmla="*/ 1839685 h 6939563"/>
              <a:gd name="connsiteX84" fmla="*/ 4354286 w 6237515"/>
              <a:gd name="connsiteY84" fmla="*/ 1665514 h 6939563"/>
              <a:gd name="connsiteX85" fmla="*/ 4452258 w 6237515"/>
              <a:gd name="connsiteY85" fmla="*/ 1513114 h 6939563"/>
              <a:gd name="connsiteX86" fmla="*/ 4484915 w 6237515"/>
              <a:gd name="connsiteY86" fmla="*/ 1436914 h 6939563"/>
              <a:gd name="connsiteX87" fmla="*/ 4528458 w 6237515"/>
              <a:gd name="connsiteY87" fmla="*/ 1349828 h 6939563"/>
              <a:gd name="connsiteX88" fmla="*/ 4593772 w 6237515"/>
              <a:gd name="connsiteY88" fmla="*/ 1251857 h 6939563"/>
              <a:gd name="connsiteX89" fmla="*/ 4615543 w 6237515"/>
              <a:gd name="connsiteY89" fmla="*/ 1219200 h 6939563"/>
              <a:gd name="connsiteX90" fmla="*/ 4626429 w 6237515"/>
              <a:gd name="connsiteY90" fmla="*/ 1186542 h 6939563"/>
              <a:gd name="connsiteX91" fmla="*/ 4680858 w 6237515"/>
              <a:gd name="connsiteY91" fmla="*/ 1099457 h 6939563"/>
              <a:gd name="connsiteX92" fmla="*/ 4746172 w 6237515"/>
              <a:gd name="connsiteY92" fmla="*/ 1034142 h 6939563"/>
              <a:gd name="connsiteX93" fmla="*/ 4767943 w 6237515"/>
              <a:gd name="connsiteY93" fmla="*/ 1001485 h 6939563"/>
              <a:gd name="connsiteX94" fmla="*/ 4811486 w 6237515"/>
              <a:gd name="connsiteY94" fmla="*/ 957942 h 6939563"/>
              <a:gd name="connsiteX95" fmla="*/ 4844143 w 6237515"/>
              <a:gd name="connsiteY95" fmla="*/ 925285 h 6939563"/>
              <a:gd name="connsiteX96" fmla="*/ 4865915 w 6237515"/>
              <a:gd name="connsiteY96" fmla="*/ 903514 h 6939563"/>
              <a:gd name="connsiteX97" fmla="*/ 4931229 w 6237515"/>
              <a:gd name="connsiteY97" fmla="*/ 881742 h 6939563"/>
              <a:gd name="connsiteX98" fmla="*/ 4963886 w 6237515"/>
              <a:gd name="connsiteY98" fmla="*/ 870857 h 6939563"/>
              <a:gd name="connsiteX99" fmla="*/ 5050972 w 6237515"/>
              <a:gd name="connsiteY99" fmla="*/ 859971 h 6939563"/>
              <a:gd name="connsiteX100" fmla="*/ 5192486 w 6237515"/>
              <a:gd name="connsiteY100" fmla="*/ 838200 h 6939563"/>
              <a:gd name="connsiteX101" fmla="*/ 5225143 w 6237515"/>
              <a:gd name="connsiteY101" fmla="*/ 827314 h 6939563"/>
              <a:gd name="connsiteX102" fmla="*/ 5268686 w 6237515"/>
              <a:gd name="connsiteY102" fmla="*/ 816428 h 6939563"/>
              <a:gd name="connsiteX103" fmla="*/ 5312229 w 6237515"/>
              <a:gd name="connsiteY103" fmla="*/ 794657 h 6939563"/>
              <a:gd name="connsiteX104" fmla="*/ 5388429 w 6237515"/>
              <a:gd name="connsiteY104" fmla="*/ 772885 h 6939563"/>
              <a:gd name="connsiteX105" fmla="*/ 5497286 w 6237515"/>
              <a:gd name="connsiteY105" fmla="*/ 718457 h 6939563"/>
              <a:gd name="connsiteX106" fmla="*/ 5540829 w 6237515"/>
              <a:gd name="connsiteY106" fmla="*/ 696685 h 6939563"/>
              <a:gd name="connsiteX107" fmla="*/ 5606143 w 6237515"/>
              <a:gd name="connsiteY107" fmla="*/ 653142 h 6939563"/>
              <a:gd name="connsiteX108" fmla="*/ 5671458 w 6237515"/>
              <a:gd name="connsiteY108" fmla="*/ 609600 h 6939563"/>
              <a:gd name="connsiteX109" fmla="*/ 5725886 w 6237515"/>
              <a:gd name="connsiteY109" fmla="*/ 555171 h 6939563"/>
              <a:gd name="connsiteX110" fmla="*/ 5747658 w 6237515"/>
              <a:gd name="connsiteY110" fmla="*/ 522514 h 6939563"/>
              <a:gd name="connsiteX111" fmla="*/ 5769429 w 6237515"/>
              <a:gd name="connsiteY111" fmla="*/ 500742 h 6939563"/>
              <a:gd name="connsiteX112" fmla="*/ 5802086 w 6237515"/>
              <a:gd name="connsiteY112" fmla="*/ 457200 h 6939563"/>
              <a:gd name="connsiteX113" fmla="*/ 5823858 w 6237515"/>
              <a:gd name="connsiteY113" fmla="*/ 435428 h 6939563"/>
              <a:gd name="connsiteX114" fmla="*/ 5845629 w 6237515"/>
              <a:gd name="connsiteY114" fmla="*/ 402771 h 6939563"/>
              <a:gd name="connsiteX115" fmla="*/ 5900058 w 6237515"/>
              <a:gd name="connsiteY115" fmla="*/ 348342 h 6939563"/>
              <a:gd name="connsiteX116" fmla="*/ 5954486 w 6237515"/>
              <a:gd name="connsiteY116" fmla="*/ 283028 h 6939563"/>
              <a:gd name="connsiteX117" fmla="*/ 6008915 w 6237515"/>
              <a:gd name="connsiteY117" fmla="*/ 239485 h 6939563"/>
              <a:gd name="connsiteX118" fmla="*/ 6030686 w 6237515"/>
              <a:gd name="connsiteY118" fmla="*/ 206828 h 6939563"/>
              <a:gd name="connsiteX119" fmla="*/ 6063343 w 6237515"/>
              <a:gd name="connsiteY119" fmla="*/ 185057 h 6939563"/>
              <a:gd name="connsiteX120" fmla="*/ 6117772 w 6237515"/>
              <a:gd name="connsiteY120" fmla="*/ 130628 h 6939563"/>
              <a:gd name="connsiteX121" fmla="*/ 6161315 w 6237515"/>
              <a:gd name="connsiteY121" fmla="*/ 76200 h 6939563"/>
              <a:gd name="connsiteX122" fmla="*/ 6183086 w 6237515"/>
              <a:gd name="connsiteY122" fmla="*/ 43542 h 6939563"/>
              <a:gd name="connsiteX123" fmla="*/ 6237515 w 6237515"/>
              <a:gd name="connsiteY123" fmla="*/ 0 h 6939563"/>
              <a:gd name="connsiteX124" fmla="*/ 6215743 w 6237515"/>
              <a:gd name="connsiteY124" fmla="*/ 43542 h 6939563"/>
              <a:gd name="connsiteX125" fmla="*/ 6204858 w 6237515"/>
              <a:gd name="connsiteY125" fmla="*/ 76200 h 6939563"/>
              <a:gd name="connsiteX126" fmla="*/ 6117772 w 6237515"/>
              <a:gd name="connsiteY126" fmla="*/ 195942 h 6939563"/>
              <a:gd name="connsiteX127" fmla="*/ 6074229 w 6237515"/>
              <a:gd name="connsiteY127" fmla="*/ 293914 h 6939563"/>
              <a:gd name="connsiteX128" fmla="*/ 6041572 w 6237515"/>
              <a:gd name="connsiteY128" fmla="*/ 337457 h 6939563"/>
              <a:gd name="connsiteX129" fmla="*/ 5998029 w 6237515"/>
              <a:gd name="connsiteY129" fmla="*/ 435428 h 6939563"/>
              <a:gd name="connsiteX130" fmla="*/ 5921829 w 6237515"/>
              <a:gd name="connsiteY130" fmla="*/ 555171 h 6939563"/>
              <a:gd name="connsiteX131" fmla="*/ 5900058 w 6237515"/>
              <a:gd name="connsiteY131" fmla="*/ 598714 h 6939563"/>
              <a:gd name="connsiteX132" fmla="*/ 5889172 w 6237515"/>
              <a:gd name="connsiteY132" fmla="*/ 631371 h 6939563"/>
              <a:gd name="connsiteX133" fmla="*/ 5867400 w 6237515"/>
              <a:gd name="connsiteY133" fmla="*/ 653142 h 6939563"/>
              <a:gd name="connsiteX134" fmla="*/ 5812972 w 6237515"/>
              <a:gd name="connsiteY134" fmla="*/ 751114 h 6939563"/>
              <a:gd name="connsiteX135" fmla="*/ 5791200 w 6237515"/>
              <a:gd name="connsiteY135" fmla="*/ 794657 h 6939563"/>
              <a:gd name="connsiteX136" fmla="*/ 5780315 w 6237515"/>
              <a:gd name="connsiteY136" fmla="*/ 827314 h 6939563"/>
              <a:gd name="connsiteX137" fmla="*/ 5758543 w 6237515"/>
              <a:gd name="connsiteY137" fmla="*/ 849085 h 6939563"/>
              <a:gd name="connsiteX138" fmla="*/ 5704115 w 6237515"/>
              <a:gd name="connsiteY138" fmla="*/ 947057 h 6939563"/>
              <a:gd name="connsiteX139" fmla="*/ 5660572 w 6237515"/>
              <a:gd name="connsiteY139" fmla="*/ 1001485 h 6939563"/>
              <a:gd name="connsiteX140" fmla="*/ 5649686 w 6237515"/>
              <a:gd name="connsiteY140" fmla="*/ 1034142 h 6939563"/>
              <a:gd name="connsiteX141" fmla="*/ 5606143 w 6237515"/>
              <a:gd name="connsiteY141" fmla="*/ 1099457 h 6939563"/>
              <a:gd name="connsiteX142" fmla="*/ 5573486 w 6237515"/>
              <a:gd name="connsiteY142" fmla="*/ 1164771 h 6939563"/>
              <a:gd name="connsiteX143" fmla="*/ 5540829 w 6237515"/>
              <a:gd name="connsiteY143" fmla="*/ 1197428 h 6939563"/>
              <a:gd name="connsiteX144" fmla="*/ 5431972 w 6237515"/>
              <a:gd name="connsiteY144" fmla="*/ 1404257 h 6939563"/>
              <a:gd name="connsiteX145" fmla="*/ 5366658 w 6237515"/>
              <a:gd name="connsiteY145" fmla="*/ 1469571 h 6939563"/>
              <a:gd name="connsiteX146" fmla="*/ 5312229 w 6237515"/>
              <a:gd name="connsiteY146" fmla="*/ 1578428 h 6939563"/>
              <a:gd name="connsiteX147" fmla="*/ 5268686 w 6237515"/>
              <a:gd name="connsiteY147" fmla="*/ 1621971 h 6939563"/>
              <a:gd name="connsiteX148" fmla="*/ 5246915 w 6237515"/>
              <a:gd name="connsiteY148" fmla="*/ 1665514 h 6939563"/>
              <a:gd name="connsiteX149" fmla="*/ 5170715 w 6237515"/>
              <a:gd name="connsiteY149" fmla="*/ 1774371 h 6939563"/>
              <a:gd name="connsiteX150" fmla="*/ 5094515 w 6237515"/>
              <a:gd name="connsiteY150" fmla="*/ 1915885 h 6939563"/>
              <a:gd name="connsiteX151" fmla="*/ 5061858 w 6237515"/>
              <a:gd name="connsiteY151" fmla="*/ 1948542 h 6939563"/>
              <a:gd name="connsiteX152" fmla="*/ 4985658 w 6237515"/>
              <a:gd name="connsiteY152" fmla="*/ 2057400 h 6939563"/>
              <a:gd name="connsiteX153" fmla="*/ 4963886 w 6237515"/>
              <a:gd name="connsiteY153" fmla="*/ 2100942 h 6939563"/>
              <a:gd name="connsiteX154" fmla="*/ 4931229 w 6237515"/>
              <a:gd name="connsiteY154" fmla="*/ 2144485 h 6939563"/>
              <a:gd name="connsiteX155" fmla="*/ 4887686 w 6237515"/>
              <a:gd name="connsiteY155" fmla="*/ 2209800 h 6939563"/>
              <a:gd name="connsiteX156" fmla="*/ 4833258 w 6237515"/>
              <a:gd name="connsiteY156" fmla="*/ 2275114 h 6939563"/>
              <a:gd name="connsiteX157" fmla="*/ 4811486 w 6237515"/>
              <a:gd name="connsiteY157" fmla="*/ 2318657 h 6939563"/>
              <a:gd name="connsiteX158" fmla="*/ 4778829 w 6237515"/>
              <a:gd name="connsiteY158" fmla="*/ 2351314 h 6939563"/>
              <a:gd name="connsiteX159" fmla="*/ 4702629 w 6237515"/>
              <a:gd name="connsiteY159" fmla="*/ 2427514 h 6939563"/>
              <a:gd name="connsiteX160" fmla="*/ 4648200 w 6237515"/>
              <a:gd name="connsiteY160" fmla="*/ 2503714 h 6939563"/>
              <a:gd name="connsiteX161" fmla="*/ 4615543 w 6237515"/>
              <a:gd name="connsiteY161" fmla="*/ 2558142 h 6939563"/>
              <a:gd name="connsiteX162" fmla="*/ 4572000 w 6237515"/>
              <a:gd name="connsiteY162" fmla="*/ 2601685 h 6939563"/>
              <a:gd name="connsiteX163" fmla="*/ 4452258 w 6237515"/>
              <a:gd name="connsiteY163" fmla="*/ 2754085 h 6939563"/>
              <a:gd name="connsiteX164" fmla="*/ 4408715 w 6237515"/>
              <a:gd name="connsiteY164" fmla="*/ 2808514 h 6939563"/>
              <a:gd name="connsiteX165" fmla="*/ 4321629 w 6237515"/>
              <a:gd name="connsiteY165" fmla="*/ 2939142 h 6939563"/>
              <a:gd name="connsiteX166" fmla="*/ 4245429 w 6237515"/>
              <a:gd name="connsiteY166" fmla="*/ 3037114 h 6939563"/>
              <a:gd name="connsiteX167" fmla="*/ 4234543 w 6237515"/>
              <a:gd name="connsiteY167" fmla="*/ 3091542 h 6939563"/>
              <a:gd name="connsiteX168" fmla="*/ 4191000 w 6237515"/>
              <a:gd name="connsiteY168" fmla="*/ 3145971 h 6939563"/>
              <a:gd name="connsiteX169" fmla="*/ 4158343 w 6237515"/>
              <a:gd name="connsiteY169" fmla="*/ 3200400 h 6939563"/>
              <a:gd name="connsiteX170" fmla="*/ 4136572 w 6237515"/>
              <a:gd name="connsiteY170" fmla="*/ 3254828 h 6939563"/>
              <a:gd name="connsiteX171" fmla="*/ 4060372 w 6237515"/>
              <a:gd name="connsiteY171" fmla="*/ 3418114 h 6939563"/>
              <a:gd name="connsiteX172" fmla="*/ 4049486 w 6237515"/>
              <a:gd name="connsiteY172" fmla="*/ 3450771 h 6939563"/>
              <a:gd name="connsiteX173" fmla="*/ 4016829 w 6237515"/>
              <a:gd name="connsiteY173" fmla="*/ 3516085 h 6939563"/>
              <a:gd name="connsiteX174" fmla="*/ 3951515 w 6237515"/>
              <a:gd name="connsiteY174" fmla="*/ 3722914 h 6939563"/>
              <a:gd name="connsiteX175" fmla="*/ 3929743 w 6237515"/>
              <a:gd name="connsiteY175" fmla="*/ 3831771 h 6939563"/>
              <a:gd name="connsiteX176" fmla="*/ 3907972 w 6237515"/>
              <a:gd name="connsiteY176" fmla="*/ 3907971 h 6939563"/>
              <a:gd name="connsiteX177" fmla="*/ 3886200 w 6237515"/>
              <a:gd name="connsiteY177" fmla="*/ 4038600 h 6939563"/>
              <a:gd name="connsiteX178" fmla="*/ 3853543 w 6237515"/>
              <a:gd name="connsiteY178" fmla="*/ 4125685 h 6939563"/>
              <a:gd name="connsiteX179" fmla="*/ 3820886 w 6237515"/>
              <a:gd name="connsiteY179" fmla="*/ 4288971 h 6939563"/>
              <a:gd name="connsiteX180" fmla="*/ 3766458 w 6237515"/>
              <a:gd name="connsiteY180" fmla="*/ 4474028 h 6939563"/>
              <a:gd name="connsiteX181" fmla="*/ 3701143 w 6237515"/>
              <a:gd name="connsiteY181" fmla="*/ 4582885 h 6939563"/>
              <a:gd name="connsiteX182" fmla="*/ 3690258 w 6237515"/>
              <a:gd name="connsiteY182" fmla="*/ 4626428 h 6939563"/>
              <a:gd name="connsiteX183" fmla="*/ 3624943 w 6237515"/>
              <a:gd name="connsiteY183" fmla="*/ 4724400 h 6939563"/>
              <a:gd name="connsiteX184" fmla="*/ 3592286 w 6237515"/>
              <a:gd name="connsiteY184" fmla="*/ 4778828 h 6939563"/>
              <a:gd name="connsiteX185" fmla="*/ 3570515 w 6237515"/>
              <a:gd name="connsiteY185" fmla="*/ 4822371 h 6939563"/>
              <a:gd name="connsiteX186" fmla="*/ 3483429 w 6237515"/>
              <a:gd name="connsiteY186" fmla="*/ 4963885 h 6939563"/>
              <a:gd name="connsiteX187" fmla="*/ 3461658 w 6237515"/>
              <a:gd name="connsiteY187" fmla="*/ 5007428 h 6939563"/>
              <a:gd name="connsiteX188" fmla="*/ 3418115 w 6237515"/>
              <a:gd name="connsiteY188" fmla="*/ 5083628 h 6939563"/>
              <a:gd name="connsiteX189" fmla="*/ 3363686 w 6237515"/>
              <a:gd name="connsiteY189" fmla="*/ 5192485 h 6939563"/>
              <a:gd name="connsiteX190" fmla="*/ 3352800 w 6237515"/>
              <a:gd name="connsiteY190" fmla="*/ 5236028 h 6939563"/>
              <a:gd name="connsiteX191" fmla="*/ 3298372 w 6237515"/>
              <a:gd name="connsiteY191" fmla="*/ 5355771 h 6939563"/>
              <a:gd name="connsiteX192" fmla="*/ 3276600 w 6237515"/>
              <a:gd name="connsiteY192" fmla="*/ 5421085 h 6939563"/>
              <a:gd name="connsiteX193" fmla="*/ 3265715 w 6237515"/>
              <a:gd name="connsiteY193" fmla="*/ 5453742 h 6939563"/>
              <a:gd name="connsiteX194" fmla="*/ 3233058 w 6237515"/>
              <a:gd name="connsiteY194" fmla="*/ 5573485 h 6939563"/>
              <a:gd name="connsiteX195" fmla="*/ 3200400 w 6237515"/>
              <a:gd name="connsiteY195" fmla="*/ 5671457 h 6939563"/>
              <a:gd name="connsiteX196" fmla="*/ 3167743 w 6237515"/>
              <a:gd name="connsiteY196" fmla="*/ 5780314 h 6939563"/>
              <a:gd name="connsiteX197" fmla="*/ 3156858 w 6237515"/>
              <a:gd name="connsiteY197" fmla="*/ 5856514 h 6939563"/>
              <a:gd name="connsiteX198" fmla="*/ 3135086 w 6237515"/>
              <a:gd name="connsiteY198" fmla="*/ 5878285 h 6939563"/>
              <a:gd name="connsiteX199" fmla="*/ 3113315 w 6237515"/>
              <a:gd name="connsiteY199" fmla="*/ 6019800 h 6939563"/>
              <a:gd name="connsiteX200" fmla="*/ 3080658 w 6237515"/>
              <a:gd name="connsiteY200" fmla="*/ 6063342 h 6939563"/>
              <a:gd name="connsiteX201" fmla="*/ 3058886 w 6237515"/>
              <a:gd name="connsiteY201" fmla="*/ 6117771 h 6939563"/>
              <a:gd name="connsiteX202" fmla="*/ 3037115 w 6237515"/>
              <a:gd name="connsiteY202" fmla="*/ 6215742 h 6939563"/>
              <a:gd name="connsiteX203" fmla="*/ 3015343 w 6237515"/>
              <a:gd name="connsiteY203" fmla="*/ 6248400 h 6939563"/>
              <a:gd name="connsiteX204" fmla="*/ 3004458 w 6237515"/>
              <a:gd name="connsiteY204" fmla="*/ 6281057 h 6939563"/>
              <a:gd name="connsiteX205" fmla="*/ 2982686 w 6237515"/>
              <a:gd name="connsiteY205" fmla="*/ 6357257 h 6939563"/>
              <a:gd name="connsiteX206" fmla="*/ 2960915 w 6237515"/>
              <a:gd name="connsiteY206" fmla="*/ 6389914 h 6939563"/>
              <a:gd name="connsiteX207" fmla="*/ 2928258 w 6237515"/>
              <a:gd name="connsiteY207" fmla="*/ 6509657 h 6939563"/>
              <a:gd name="connsiteX208" fmla="*/ 2917372 w 6237515"/>
              <a:gd name="connsiteY208" fmla="*/ 6542314 h 6939563"/>
              <a:gd name="connsiteX209" fmla="*/ 2895600 w 6237515"/>
              <a:gd name="connsiteY209" fmla="*/ 6564085 h 6939563"/>
              <a:gd name="connsiteX210" fmla="*/ 2884715 w 6237515"/>
              <a:gd name="connsiteY210" fmla="*/ 6596742 h 6939563"/>
              <a:gd name="connsiteX211" fmla="*/ 2841172 w 6237515"/>
              <a:gd name="connsiteY211" fmla="*/ 6662057 h 6939563"/>
              <a:gd name="connsiteX212" fmla="*/ 2819400 w 6237515"/>
              <a:gd name="connsiteY212" fmla="*/ 6727371 h 6939563"/>
              <a:gd name="connsiteX213" fmla="*/ 2797629 w 6237515"/>
              <a:gd name="connsiteY213" fmla="*/ 6760028 h 6939563"/>
              <a:gd name="connsiteX214" fmla="*/ 2786743 w 6237515"/>
              <a:gd name="connsiteY214" fmla="*/ 6792685 h 6939563"/>
              <a:gd name="connsiteX215" fmla="*/ 2764972 w 6237515"/>
              <a:gd name="connsiteY215" fmla="*/ 6814457 h 6939563"/>
              <a:gd name="connsiteX216" fmla="*/ 2688772 w 6237515"/>
              <a:gd name="connsiteY216" fmla="*/ 6901542 h 6939563"/>
              <a:gd name="connsiteX217" fmla="*/ 2438400 w 6237515"/>
              <a:gd name="connsiteY217" fmla="*/ 6890657 h 6939563"/>
              <a:gd name="connsiteX218" fmla="*/ 2383972 w 6237515"/>
              <a:gd name="connsiteY218" fmla="*/ 6879771 h 6939563"/>
              <a:gd name="connsiteX219" fmla="*/ 2013858 w 6237515"/>
              <a:gd name="connsiteY219" fmla="*/ 6890657 h 6939563"/>
              <a:gd name="connsiteX220" fmla="*/ 337458 w 6237515"/>
              <a:gd name="connsiteY220" fmla="*/ 6890657 h 6939563"/>
              <a:gd name="connsiteX221" fmla="*/ 304800 w 6237515"/>
              <a:gd name="connsiteY221" fmla="*/ 6879771 h 6939563"/>
              <a:gd name="connsiteX222" fmla="*/ 195943 w 6237515"/>
              <a:gd name="connsiteY222" fmla="*/ 6858000 h 6939563"/>
              <a:gd name="connsiteX223" fmla="*/ 0 w 6237515"/>
              <a:gd name="connsiteY223" fmla="*/ 6879771 h 693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237515" h="6939563">
                <a:moveTo>
                  <a:pt x="0" y="6879771"/>
                </a:moveTo>
                <a:lnTo>
                  <a:pt x="0" y="6879771"/>
                </a:lnTo>
                <a:cubicBezTo>
                  <a:pt x="47172" y="6843485"/>
                  <a:pt x="105807" y="6818525"/>
                  <a:pt x="141515" y="6770914"/>
                </a:cubicBezTo>
                <a:cubicBezTo>
                  <a:pt x="152401" y="6756400"/>
                  <a:pt x="160841" y="6739677"/>
                  <a:pt x="174172" y="6727371"/>
                </a:cubicBezTo>
                <a:cubicBezTo>
                  <a:pt x="208317" y="6695852"/>
                  <a:pt x="283029" y="6640285"/>
                  <a:pt x="283029" y="6640285"/>
                </a:cubicBezTo>
                <a:cubicBezTo>
                  <a:pt x="290286" y="6625771"/>
                  <a:pt x="298408" y="6611657"/>
                  <a:pt x="304800" y="6596742"/>
                </a:cubicBezTo>
                <a:cubicBezTo>
                  <a:pt x="309320" y="6586195"/>
                  <a:pt x="308340" y="6572900"/>
                  <a:pt x="315686" y="6564085"/>
                </a:cubicBezTo>
                <a:cubicBezTo>
                  <a:pt x="327301" y="6550147"/>
                  <a:pt x="346923" y="6544759"/>
                  <a:pt x="359229" y="6531428"/>
                </a:cubicBezTo>
                <a:cubicBezTo>
                  <a:pt x="390748" y="6497283"/>
                  <a:pt x="420539" y="6461235"/>
                  <a:pt x="446315" y="6422571"/>
                </a:cubicBezTo>
                <a:cubicBezTo>
                  <a:pt x="453572" y="6411685"/>
                  <a:pt x="458036" y="6398290"/>
                  <a:pt x="468086" y="6389914"/>
                </a:cubicBezTo>
                <a:cubicBezTo>
                  <a:pt x="480552" y="6379525"/>
                  <a:pt x="498820" y="6378105"/>
                  <a:pt x="511629" y="6368142"/>
                </a:cubicBezTo>
                <a:cubicBezTo>
                  <a:pt x="531882" y="6352390"/>
                  <a:pt x="547915" y="6331857"/>
                  <a:pt x="566058" y="6313714"/>
                </a:cubicBezTo>
                <a:cubicBezTo>
                  <a:pt x="576944" y="6302828"/>
                  <a:pt x="585906" y="6289597"/>
                  <a:pt x="598715" y="6281057"/>
                </a:cubicBezTo>
                <a:lnTo>
                  <a:pt x="631372" y="6259285"/>
                </a:lnTo>
                <a:cubicBezTo>
                  <a:pt x="689425" y="6172204"/>
                  <a:pt x="613232" y="6277424"/>
                  <a:pt x="685800" y="6204857"/>
                </a:cubicBezTo>
                <a:cubicBezTo>
                  <a:pt x="735040" y="6155618"/>
                  <a:pt x="676652" y="6182507"/>
                  <a:pt x="740229" y="6161314"/>
                </a:cubicBezTo>
                <a:cubicBezTo>
                  <a:pt x="769258" y="6132285"/>
                  <a:pt x="808956" y="6110947"/>
                  <a:pt x="827315" y="6074228"/>
                </a:cubicBezTo>
                <a:cubicBezTo>
                  <a:pt x="834572" y="6059714"/>
                  <a:pt x="839123" y="6043494"/>
                  <a:pt x="849086" y="6030685"/>
                </a:cubicBezTo>
                <a:cubicBezTo>
                  <a:pt x="883373" y="5986602"/>
                  <a:pt x="897154" y="5980498"/>
                  <a:pt x="936172" y="5954485"/>
                </a:cubicBezTo>
                <a:cubicBezTo>
                  <a:pt x="943429" y="5943599"/>
                  <a:pt x="949429" y="5931761"/>
                  <a:pt x="957943" y="5921828"/>
                </a:cubicBezTo>
                <a:cubicBezTo>
                  <a:pt x="971301" y="5906243"/>
                  <a:pt x="992306" y="5896644"/>
                  <a:pt x="1001486" y="5878285"/>
                </a:cubicBezTo>
                <a:lnTo>
                  <a:pt x="1045029" y="5791200"/>
                </a:lnTo>
                <a:cubicBezTo>
                  <a:pt x="1048658" y="5765800"/>
                  <a:pt x="1051325" y="5740244"/>
                  <a:pt x="1055915" y="5715000"/>
                </a:cubicBezTo>
                <a:cubicBezTo>
                  <a:pt x="1058591" y="5700280"/>
                  <a:pt x="1064340" y="5686214"/>
                  <a:pt x="1066800" y="5671457"/>
                </a:cubicBezTo>
                <a:cubicBezTo>
                  <a:pt x="1071609" y="5642600"/>
                  <a:pt x="1073123" y="5613268"/>
                  <a:pt x="1077686" y="5584371"/>
                </a:cubicBezTo>
                <a:cubicBezTo>
                  <a:pt x="1084013" y="5544299"/>
                  <a:pt x="1090958" y="5504296"/>
                  <a:pt x="1099458" y="5464628"/>
                </a:cubicBezTo>
                <a:cubicBezTo>
                  <a:pt x="1101862" y="5453408"/>
                  <a:pt x="1107560" y="5443103"/>
                  <a:pt x="1110343" y="5431971"/>
                </a:cubicBezTo>
                <a:cubicBezTo>
                  <a:pt x="1114830" y="5414021"/>
                  <a:pt x="1116741" y="5395492"/>
                  <a:pt x="1121229" y="5377542"/>
                </a:cubicBezTo>
                <a:cubicBezTo>
                  <a:pt x="1132908" y="5330826"/>
                  <a:pt x="1133119" y="5353259"/>
                  <a:pt x="1153886" y="5301342"/>
                </a:cubicBezTo>
                <a:cubicBezTo>
                  <a:pt x="1162409" y="5280034"/>
                  <a:pt x="1169064" y="5258009"/>
                  <a:pt x="1175658" y="5236028"/>
                </a:cubicBezTo>
                <a:cubicBezTo>
                  <a:pt x="1179957" y="5221698"/>
                  <a:pt x="1180789" y="5206295"/>
                  <a:pt x="1186543" y="5192485"/>
                </a:cubicBezTo>
                <a:cubicBezTo>
                  <a:pt x="1199026" y="5162527"/>
                  <a:pt x="1215572" y="5134428"/>
                  <a:pt x="1230086" y="5105400"/>
                </a:cubicBezTo>
                <a:cubicBezTo>
                  <a:pt x="1237343" y="5090886"/>
                  <a:pt x="1245466" y="5076773"/>
                  <a:pt x="1251858" y="5061857"/>
                </a:cubicBezTo>
                <a:cubicBezTo>
                  <a:pt x="1262744" y="5036457"/>
                  <a:pt x="1271282" y="5009917"/>
                  <a:pt x="1284515" y="4985657"/>
                </a:cubicBezTo>
                <a:cubicBezTo>
                  <a:pt x="1293203" y="4969729"/>
                  <a:pt x="1306286" y="4956628"/>
                  <a:pt x="1317172" y="4942114"/>
                </a:cubicBezTo>
                <a:cubicBezTo>
                  <a:pt x="1339895" y="4873943"/>
                  <a:pt x="1335834" y="4875863"/>
                  <a:pt x="1371600" y="4811485"/>
                </a:cubicBezTo>
                <a:cubicBezTo>
                  <a:pt x="1377954" y="4800048"/>
                  <a:pt x="1387521" y="4790530"/>
                  <a:pt x="1393372" y="4778828"/>
                </a:cubicBezTo>
                <a:cubicBezTo>
                  <a:pt x="1402111" y="4761351"/>
                  <a:pt x="1406404" y="4741877"/>
                  <a:pt x="1415143" y="4724400"/>
                </a:cubicBezTo>
                <a:cubicBezTo>
                  <a:pt x="1424605" y="4705476"/>
                  <a:pt x="1438338" y="4688895"/>
                  <a:pt x="1447800" y="4669971"/>
                </a:cubicBezTo>
                <a:cubicBezTo>
                  <a:pt x="1452932" y="4659708"/>
                  <a:pt x="1453938" y="4647760"/>
                  <a:pt x="1458686" y="4637314"/>
                </a:cubicBezTo>
                <a:cubicBezTo>
                  <a:pt x="1472116" y="4607768"/>
                  <a:pt x="1491966" y="4581017"/>
                  <a:pt x="1502229" y="4550228"/>
                </a:cubicBezTo>
                <a:cubicBezTo>
                  <a:pt x="1505858" y="4539342"/>
                  <a:pt x="1507983" y="4527834"/>
                  <a:pt x="1513115" y="4517571"/>
                </a:cubicBezTo>
                <a:cubicBezTo>
                  <a:pt x="1518966" y="4505869"/>
                  <a:pt x="1528683" y="4496433"/>
                  <a:pt x="1534886" y="4484914"/>
                </a:cubicBezTo>
                <a:cubicBezTo>
                  <a:pt x="1554120" y="4449194"/>
                  <a:pt x="1566812" y="4409812"/>
                  <a:pt x="1589315" y="4376057"/>
                </a:cubicBezTo>
                <a:cubicBezTo>
                  <a:pt x="1596572" y="4365171"/>
                  <a:pt x="1605235" y="4355102"/>
                  <a:pt x="1611086" y="4343400"/>
                </a:cubicBezTo>
                <a:cubicBezTo>
                  <a:pt x="1616218" y="4333137"/>
                  <a:pt x="1617452" y="4321289"/>
                  <a:pt x="1621972" y="4310742"/>
                </a:cubicBezTo>
                <a:cubicBezTo>
                  <a:pt x="1628364" y="4295827"/>
                  <a:pt x="1637351" y="4282115"/>
                  <a:pt x="1643743" y="4267200"/>
                </a:cubicBezTo>
                <a:cubicBezTo>
                  <a:pt x="1648263" y="4256653"/>
                  <a:pt x="1648936" y="4244505"/>
                  <a:pt x="1654629" y="4234542"/>
                </a:cubicBezTo>
                <a:cubicBezTo>
                  <a:pt x="1663630" y="4218790"/>
                  <a:pt x="1676741" y="4205763"/>
                  <a:pt x="1687286" y="4191000"/>
                </a:cubicBezTo>
                <a:cubicBezTo>
                  <a:pt x="1713031" y="4154958"/>
                  <a:pt x="1737741" y="4118184"/>
                  <a:pt x="1763486" y="4082142"/>
                </a:cubicBezTo>
                <a:cubicBezTo>
                  <a:pt x="1763501" y="4082121"/>
                  <a:pt x="1828786" y="3995078"/>
                  <a:pt x="1828800" y="3995057"/>
                </a:cubicBezTo>
                <a:cubicBezTo>
                  <a:pt x="1843314" y="3973285"/>
                  <a:pt x="1856643" y="3950675"/>
                  <a:pt x="1872343" y="3929742"/>
                </a:cubicBezTo>
                <a:cubicBezTo>
                  <a:pt x="1878501" y="3921531"/>
                  <a:pt x="1888150" y="3916322"/>
                  <a:pt x="1894115" y="3907971"/>
                </a:cubicBezTo>
                <a:cubicBezTo>
                  <a:pt x="1906413" y="3890754"/>
                  <a:pt x="1913490" y="3870012"/>
                  <a:pt x="1926772" y="3853542"/>
                </a:cubicBezTo>
                <a:cubicBezTo>
                  <a:pt x="2004353" y="3757342"/>
                  <a:pt x="2166258" y="3570514"/>
                  <a:pt x="2166258" y="3570514"/>
                </a:cubicBezTo>
                <a:cubicBezTo>
                  <a:pt x="2190297" y="3498393"/>
                  <a:pt x="2163409" y="3562833"/>
                  <a:pt x="2253343" y="3461657"/>
                </a:cubicBezTo>
                <a:cubicBezTo>
                  <a:pt x="2316621" y="3390469"/>
                  <a:pt x="2378900" y="3318316"/>
                  <a:pt x="2438400" y="3243942"/>
                </a:cubicBezTo>
                <a:cubicBezTo>
                  <a:pt x="2451617" y="3227420"/>
                  <a:pt x="2456449" y="3204819"/>
                  <a:pt x="2471058" y="3189514"/>
                </a:cubicBezTo>
                <a:cubicBezTo>
                  <a:pt x="2533090" y="3124529"/>
                  <a:pt x="2598789" y="3062923"/>
                  <a:pt x="2667000" y="3004457"/>
                </a:cubicBezTo>
                <a:cubicBezTo>
                  <a:pt x="2675712" y="2996989"/>
                  <a:pt x="2689395" y="2998703"/>
                  <a:pt x="2699658" y="2993571"/>
                </a:cubicBezTo>
                <a:cubicBezTo>
                  <a:pt x="2711360" y="2987720"/>
                  <a:pt x="2721669" y="2979404"/>
                  <a:pt x="2732315" y="2971800"/>
                </a:cubicBezTo>
                <a:cubicBezTo>
                  <a:pt x="2747079" y="2961255"/>
                  <a:pt x="2759630" y="2947256"/>
                  <a:pt x="2775858" y="2939142"/>
                </a:cubicBezTo>
                <a:cubicBezTo>
                  <a:pt x="2789239" y="2932451"/>
                  <a:pt x="2805015" y="2932367"/>
                  <a:pt x="2819400" y="2928257"/>
                </a:cubicBezTo>
                <a:cubicBezTo>
                  <a:pt x="2849262" y="2919725"/>
                  <a:pt x="2877732" y="2907101"/>
                  <a:pt x="2906486" y="2895600"/>
                </a:cubicBezTo>
                <a:cubicBezTo>
                  <a:pt x="2978813" y="2823271"/>
                  <a:pt x="2889459" y="2899973"/>
                  <a:pt x="3004458" y="2852057"/>
                </a:cubicBezTo>
                <a:cubicBezTo>
                  <a:pt x="3028611" y="2841993"/>
                  <a:pt x="3047445" y="2822158"/>
                  <a:pt x="3069772" y="2808514"/>
                </a:cubicBezTo>
                <a:cubicBezTo>
                  <a:pt x="3104103" y="2787534"/>
                  <a:pt x="3261013" y="2693967"/>
                  <a:pt x="3309258" y="2677885"/>
                </a:cubicBezTo>
                <a:lnTo>
                  <a:pt x="3374572" y="2656114"/>
                </a:lnTo>
                <a:cubicBezTo>
                  <a:pt x="3407229" y="2634343"/>
                  <a:pt x="3440273" y="2613141"/>
                  <a:pt x="3472543" y="2590800"/>
                </a:cubicBezTo>
                <a:cubicBezTo>
                  <a:pt x="3487460" y="2580473"/>
                  <a:pt x="3500990" y="2568206"/>
                  <a:pt x="3516086" y="2558142"/>
                </a:cubicBezTo>
                <a:cubicBezTo>
                  <a:pt x="3748057" y="2403495"/>
                  <a:pt x="3491477" y="2584763"/>
                  <a:pt x="3657600" y="2460171"/>
                </a:cubicBezTo>
                <a:cubicBezTo>
                  <a:pt x="3668067" y="2452321"/>
                  <a:pt x="3680325" y="2446914"/>
                  <a:pt x="3690258" y="2438400"/>
                </a:cubicBezTo>
                <a:cubicBezTo>
                  <a:pt x="3872305" y="2282360"/>
                  <a:pt x="3640029" y="2477743"/>
                  <a:pt x="3755572" y="2362200"/>
                </a:cubicBezTo>
                <a:cubicBezTo>
                  <a:pt x="3768401" y="2349371"/>
                  <a:pt x="3786286" y="2342371"/>
                  <a:pt x="3799115" y="2329542"/>
                </a:cubicBezTo>
                <a:cubicBezTo>
                  <a:pt x="3811944" y="2316713"/>
                  <a:pt x="3818943" y="2298829"/>
                  <a:pt x="3831772" y="2286000"/>
                </a:cubicBezTo>
                <a:cubicBezTo>
                  <a:pt x="3841023" y="2276749"/>
                  <a:pt x="3855178" y="2273479"/>
                  <a:pt x="3864429" y="2264228"/>
                </a:cubicBezTo>
                <a:cubicBezTo>
                  <a:pt x="3880858" y="2247799"/>
                  <a:pt x="3892672" y="2227285"/>
                  <a:pt x="3907972" y="2209800"/>
                </a:cubicBezTo>
                <a:cubicBezTo>
                  <a:pt x="3918110" y="2198214"/>
                  <a:pt x="3930610" y="2188831"/>
                  <a:pt x="3940629" y="2177142"/>
                </a:cubicBezTo>
                <a:cubicBezTo>
                  <a:pt x="3952436" y="2163367"/>
                  <a:pt x="3961671" y="2147537"/>
                  <a:pt x="3973286" y="2133600"/>
                </a:cubicBezTo>
                <a:cubicBezTo>
                  <a:pt x="3979857" y="2125715"/>
                  <a:pt x="3988757" y="2119929"/>
                  <a:pt x="3995058" y="2111828"/>
                </a:cubicBezTo>
                <a:cubicBezTo>
                  <a:pt x="4014221" y="2087189"/>
                  <a:pt x="4032728" y="2061962"/>
                  <a:pt x="4049486" y="2035628"/>
                </a:cubicBezTo>
                <a:cubicBezTo>
                  <a:pt x="4058198" y="2021937"/>
                  <a:pt x="4060982" y="2004644"/>
                  <a:pt x="4071258" y="1992085"/>
                </a:cubicBezTo>
                <a:cubicBezTo>
                  <a:pt x="4094005" y="1964284"/>
                  <a:pt x="4124081" y="1943158"/>
                  <a:pt x="4147458" y="1915885"/>
                </a:cubicBezTo>
                <a:cubicBezTo>
                  <a:pt x="4167772" y="1892185"/>
                  <a:pt x="4182006" y="1863750"/>
                  <a:pt x="4201886" y="1839685"/>
                </a:cubicBezTo>
                <a:cubicBezTo>
                  <a:pt x="4251018" y="1780210"/>
                  <a:pt x="4314596" y="1731665"/>
                  <a:pt x="4354286" y="1665514"/>
                </a:cubicBezTo>
                <a:cubicBezTo>
                  <a:pt x="4428935" y="1541099"/>
                  <a:pt x="4394210" y="1590509"/>
                  <a:pt x="4452258" y="1513114"/>
                </a:cubicBezTo>
                <a:cubicBezTo>
                  <a:pt x="4471606" y="1435717"/>
                  <a:pt x="4450218" y="1500525"/>
                  <a:pt x="4484915" y="1436914"/>
                </a:cubicBezTo>
                <a:cubicBezTo>
                  <a:pt x="4500456" y="1408422"/>
                  <a:pt x="4510455" y="1376832"/>
                  <a:pt x="4528458" y="1349828"/>
                </a:cubicBezTo>
                <a:lnTo>
                  <a:pt x="4593772" y="1251857"/>
                </a:lnTo>
                <a:cubicBezTo>
                  <a:pt x="4601029" y="1240971"/>
                  <a:pt x="4611406" y="1231612"/>
                  <a:pt x="4615543" y="1219200"/>
                </a:cubicBezTo>
                <a:cubicBezTo>
                  <a:pt x="4619172" y="1208314"/>
                  <a:pt x="4621909" y="1197089"/>
                  <a:pt x="4626429" y="1186542"/>
                </a:cubicBezTo>
                <a:cubicBezTo>
                  <a:pt x="4641270" y="1151912"/>
                  <a:pt x="4655283" y="1127873"/>
                  <a:pt x="4680858" y="1099457"/>
                </a:cubicBezTo>
                <a:cubicBezTo>
                  <a:pt x="4701455" y="1076571"/>
                  <a:pt x="4729093" y="1059761"/>
                  <a:pt x="4746172" y="1034142"/>
                </a:cubicBezTo>
                <a:cubicBezTo>
                  <a:pt x="4753429" y="1023256"/>
                  <a:pt x="4759429" y="1011418"/>
                  <a:pt x="4767943" y="1001485"/>
                </a:cubicBezTo>
                <a:cubicBezTo>
                  <a:pt x="4781301" y="985900"/>
                  <a:pt x="4796972" y="972456"/>
                  <a:pt x="4811486" y="957942"/>
                </a:cubicBezTo>
                <a:lnTo>
                  <a:pt x="4844143" y="925285"/>
                </a:lnTo>
                <a:cubicBezTo>
                  <a:pt x="4851400" y="918028"/>
                  <a:pt x="4856179" y="906760"/>
                  <a:pt x="4865915" y="903514"/>
                </a:cubicBezTo>
                <a:lnTo>
                  <a:pt x="4931229" y="881742"/>
                </a:lnTo>
                <a:cubicBezTo>
                  <a:pt x="4942115" y="878113"/>
                  <a:pt x="4952500" y="872280"/>
                  <a:pt x="4963886" y="870857"/>
                </a:cubicBezTo>
                <a:lnTo>
                  <a:pt x="5050972" y="859971"/>
                </a:lnTo>
                <a:cubicBezTo>
                  <a:pt x="5129578" y="833768"/>
                  <a:pt x="5036129" y="862254"/>
                  <a:pt x="5192486" y="838200"/>
                </a:cubicBezTo>
                <a:cubicBezTo>
                  <a:pt x="5203827" y="836455"/>
                  <a:pt x="5214110" y="830466"/>
                  <a:pt x="5225143" y="827314"/>
                </a:cubicBezTo>
                <a:cubicBezTo>
                  <a:pt x="5239528" y="823204"/>
                  <a:pt x="5254678" y="821681"/>
                  <a:pt x="5268686" y="816428"/>
                </a:cubicBezTo>
                <a:cubicBezTo>
                  <a:pt x="5283880" y="810730"/>
                  <a:pt x="5296979" y="800203"/>
                  <a:pt x="5312229" y="794657"/>
                </a:cubicBezTo>
                <a:cubicBezTo>
                  <a:pt x="5337055" y="785629"/>
                  <a:pt x="5364002" y="782943"/>
                  <a:pt x="5388429" y="772885"/>
                </a:cubicBezTo>
                <a:cubicBezTo>
                  <a:pt x="5425942" y="757439"/>
                  <a:pt x="5461000" y="736600"/>
                  <a:pt x="5497286" y="718457"/>
                </a:cubicBezTo>
                <a:cubicBezTo>
                  <a:pt x="5511800" y="711200"/>
                  <a:pt x="5527327" y="705686"/>
                  <a:pt x="5540829" y="696685"/>
                </a:cubicBezTo>
                <a:cubicBezTo>
                  <a:pt x="5562600" y="682171"/>
                  <a:pt x="5585489" y="669206"/>
                  <a:pt x="5606143" y="653142"/>
                </a:cubicBezTo>
                <a:cubicBezTo>
                  <a:pt x="5667297" y="605577"/>
                  <a:pt x="5609002" y="630417"/>
                  <a:pt x="5671458" y="609600"/>
                </a:cubicBezTo>
                <a:cubicBezTo>
                  <a:pt x="5729509" y="522519"/>
                  <a:pt x="5653320" y="627735"/>
                  <a:pt x="5725886" y="555171"/>
                </a:cubicBezTo>
                <a:cubicBezTo>
                  <a:pt x="5735137" y="545920"/>
                  <a:pt x="5739485" y="532730"/>
                  <a:pt x="5747658" y="522514"/>
                </a:cubicBezTo>
                <a:cubicBezTo>
                  <a:pt x="5754069" y="514500"/>
                  <a:pt x="5762859" y="508626"/>
                  <a:pt x="5769429" y="500742"/>
                </a:cubicBezTo>
                <a:cubicBezTo>
                  <a:pt x="5781044" y="486804"/>
                  <a:pt x="5790471" y="471137"/>
                  <a:pt x="5802086" y="457200"/>
                </a:cubicBezTo>
                <a:cubicBezTo>
                  <a:pt x="5808657" y="449315"/>
                  <a:pt x="5817447" y="443442"/>
                  <a:pt x="5823858" y="435428"/>
                </a:cubicBezTo>
                <a:cubicBezTo>
                  <a:pt x="5832031" y="425212"/>
                  <a:pt x="5837014" y="412617"/>
                  <a:pt x="5845629" y="402771"/>
                </a:cubicBezTo>
                <a:cubicBezTo>
                  <a:pt x="5862525" y="383461"/>
                  <a:pt x="5883162" y="367652"/>
                  <a:pt x="5900058" y="348342"/>
                </a:cubicBezTo>
                <a:cubicBezTo>
                  <a:pt x="5946165" y="295648"/>
                  <a:pt x="5893990" y="333441"/>
                  <a:pt x="5954486" y="283028"/>
                </a:cubicBezTo>
                <a:cubicBezTo>
                  <a:pt x="5988434" y="254738"/>
                  <a:pt x="5983578" y="271156"/>
                  <a:pt x="6008915" y="239485"/>
                </a:cubicBezTo>
                <a:cubicBezTo>
                  <a:pt x="6017088" y="229269"/>
                  <a:pt x="6021435" y="216079"/>
                  <a:pt x="6030686" y="206828"/>
                </a:cubicBezTo>
                <a:cubicBezTo>
                  <a:pt x="6039937" y="197577"/>
                  <a:pt x="6053497" y="193672"/>
                  <a:pt x="6063343" y="185057"/>
                </a:cubicBezTo>
                <a:cubicBezTo>
                  <a:pt x="6082653" y="168161"/>
                  <a:pt x="6117772" y="130628"/>
                  <a:pt x="6117772" y="130628"/>
                </a:cubicBezTo>
                <a:cubicBezTo>
                  <a:pt x="6138965" y="67049"/>
                  <a:pt x="6112076" y="125440"/>
                  <a:pt x="6161315" y="76200"/>
                </a:cubicBezTo>
                <a:cubicBezTo>
                  <a:pt x="6170566" y="66949"/>
                  <a:pt x="6174913" y="53758"/>
                  <a:pt x="6183086" y="43542"/>
                </a:cubicBezTo>
                <a:cubicBezTo>
                  <a:pt x="6200811" y="21385"/>
                  <a:pt x="6213270" y="16163"/>
                  <a:pt x="6237515" y="0"/>
                </a:cubicBezTo>
                <a:cubicBezTo>
                  <a:pt x="6230258" y="14514"/>
                  <a:pt x="6222135" y="28627"/>
                  <a:pt x="6215743" y="43542"/>
                </a:cubicBezTo>
                <a:cubicBezTo>
                  <a:pt x="6211223" y="54089"/>
                  <a:pt x="6210940" y="66469"/>
                  <a:pt x="6204858" y="76200"/>
                </a:cubicBezTo>
                <a:cubicBezTo>
                  <a:pt x="6177352" y="120210"/>
                  <a:pt x="6137733" y="146040"/>
                  <a:pt x="6117772" y="195942"/>
                </a:cubicBezTo>
                <a:cubicBezTo>
                  <a:pt x="6106304" y="224612"/>
                  <a:pt x="6091177" y="266797"/>
                  <a:pt x="6074229" y="293914"/>
                </a:cubicBezTo>
                <a:cubicBezTo>
                  <a:pt x="6064613" y="309299"/>
                  <a:pt x="6052458" y="322943"/>
                  <a:pt x="6041572" y="337457"/>
                </a:cubicBezTo>
                <a:cubicBezTo>
                  <a:pt x="6023018" y="411672"/>
                  <a:pt x="6041971" y="353822"/>
                  <a:pt x="5998029" y="435428"/>
                </a:cubicBezTo>
                <a:cubicBezTo>
                  <a:pt x="5939196" y="544688"/>
                  <a:pt x="5981422" y="495578"/>
                  <a:pt x="5921829" y="555171"/>
                </a:cubicBezTo>
                <a:cubicBezTo>
                  <a:pt x="5914572" y="569685"/>
                  <a:pt x="5906450" y="583799"/>
                  <a:pt x="5900058" y="598714"/>
                </a:cubicBezTo>
                <a:cubicBezTo>
                  <a:pt x="5895538" y="609261"/>
                  <a:pt x="5895076" y="621532"/>
                  <a:pt x="5889172" y="631371"/>
                </a:cubicBezTo>
                <a:cubicBezTo>
                  <a:pt x="5883891" y="640172"/>
                  <a:pt x="5874657" y="645885"/>
                  <a:pt x="5867400" y="653142"/>
                </a:cubicBezTo>
                <a:cubicBezTo>
                  <a:pt x="5824730" y="759820"/>
                  <a:pt x="5870501" y="659068"/>
                  <a:pt x="5812972" y="751114"/>
                </a:cubicBezTo>
                <a:cubicBezTo>
                  <a:pt x="5804371" y="764875"/>
                  <a:pt x="5797592" y="779741"/>
                  <a:pt x="5791200" y="794657"/>
                </a:cubicBezTo>
                <a:cubicBezTo>
                  <a:pt x="5786680" y="805204"/>
                  <a:pt x="5786219" y="817475"/>
                  <a:pt x="5780315" y="827314"/>
                </a:cubicBezTo>
                <a:cubicBezTo>
                  <a:pt x="5775035" y="836115"/>
                  <a:pt x="5765800" y="841828"/>
                  <a:pt x="5758543" y="849085"/>
                </a:cubicBezTo>
                <a:cubicBezTo>
                  <a:pt x="5740414" y="885343"/>
                  <a:pt x="5728035" y="912886"/>
                  <a:pt x="5704115" y="947057"/>
                </a:cubicBezTo>
                <a:cubicBezTo>
                  <a:pt x="5690791" y="966091"/>
                  <a:pt x="5675086" y="983342"/>
                  <a:pt x="5660572" y="1001485"/>
                </a:cubicBezTo>
                <a:cubicBezTo>
                  <a:pt x="5656943" y="1012371"/>
                  <a:pt x="5655259" y="1024111"/>
                  <a:pt x="5649686" y="1034142"/>
                </a:cubicBezTo>
                <a:cubicBezTo>
                  <a:pt x="5636979" y="1057015"/>
                  <a:pt x="5606143" y="1099457"/>
                  <a:pt x="5606143" y="1099457"/>
                </a:cubicBezTo>
                <a:cubicBezTo>
                  <a:pt x="5595233" y="1132189"/>
                  <a:pt x="5596935" y="1136633"/>
                  <a:pt x="5573486" y="1164771"/>
                </a:cubicBezTo>
                <a:cubicBezTo>
                  <a:pt x="5563631" y="1176597"/>
                  <a:pt x="5548749" y="1184227"/>
                  <a:pt x="5540829" y="1197428"/>
                </a:cubicBezTo>
                <a:cubicBezTo>
                  <a:pt x="5529414" y="1216453"/>
                  <a:pt x="5459417" y="1368578"/>
                  <a:pt x="5431972" y="1404257"/>
                </a:cubicBezTo>
                <a:cubicBezTo>
                  <a:pt x="5413199" y="1428661"/>
                  <a:pt x="5388429" y="1447800"/>
                  <a:pt x="5366658" y="1469571"/>
                </a:cubicBezTo>
                <a:cubicBezTo>
                  <a:pt x="5349404" y="1512706"/>
                  <a:pt x="5341540" y="1540743"/>
                  <a:pt x="5312229" y="1578428"/>
                </a:cubicBezTo>
                <a:cubicBezTo>
                  <a:pt x="5299627" y="1594631"/>
                  <a:pt x="5283200" y="1607457"/>
                  <a:pt x="5268686" y="1621971"/>
                </a:cubicBezTo>
                <a:cubicBezTo>
                  <a:pt x="5261429" y="1636485"/>
                  <a:pt x="5255515" y="1651753"/>
                  <a:pt x="5246915" y="1665514"/>
                </a:cubicBezTo>
                <a:cubicBezTo>
                  <a:pt x="5200035" y="1740523"/>
                  <a:pt x="5222193" y="1678770"/>
                  <a:pt x="5170715" y="1774371"/>
                </a:cubicBezTo>
                <a:cubicBezTo>
                  <a:pt x="5115261" y="1877356"/>
                  <a:pt x="5165213" y="1824989"/>
                  <a:pt x="5094515" y="1915885"/>
                </a:cubicBezTo>
                <a:cubicBezTo>
                  <a:pt x="5085064" y="1928037"/>
                  <a:pt x="5071244" y="1936340"/>
                  <a:pt x="5061858" y="1948542"/>
                </a:cubicBezTo>
                <a:cubicBezTo>
                  <a:pt x="5034852" y="1983649"/>
                  <a:pt x="5009610" y="2020142"/>
                  <a:pt x="4985658" y="2057400"/>
                </a:cubicBezTo>
                <a:cubicBezTo>
                  <a:pt x="4976883" y="2071050"/>
                  <a:pt x="4972487" y="2087181"/>
                  <a:pt x="4963886" y="2100942"/>
                </a:cubicBezTo>
                <a:cubicBezTo>
                  <a:pt x="4954270" y="2116327"/>
                  <a:pt x="4941633" y="2129622"/>
                  <a:pt x="4931229" y="2144485"/>
                </a:cubicBezTo>
                <a:cubicBezTo>
                  <a:pt x="4916224" y="2165921"/>
                  <a:pt x="4903386" y="2188867"/>
                  <a:pt x="4887686" y="2209800"/>
                </a:cubicBezTo>
                <a:cubicBezTo>
                  <a:pt x="4870682" y="2232472"/>
                  <a:pt x="4849510" y="2251897"/>
                  <a:pt x="4833258" y="2275114"/>
                </a:cubicBezTo>
                <a:cubicBezTo>
                  <a:pt x="4823952" y="2288408"/>
                  <a:pt x="4820918" y="2305452"/>
                  <a:pt x="4811486" y="2318657"/>
                </a:cubicBezTo>
                <a:cubicBezTo>
                  <a:pt x="4802538" y="2331184"/>
                  <a:pt x="4788848" y="2339625"/>
                  <a:pt x="4778829" y="2351314"/>
                </a:cubicBezTo>
                <a:cubicBezTo>
                  <a:pt x="4717869" y="2422434"/>
                  <a:pt x="4778103" y="2370909"/>
                  <a:pt x="4702629" y="2427514"/>
                </a:cubicBezTo>
                <a:cubicBezTo>
                  <a:pt x="4680439" y="2494082"/>
                  <a:pt x="4708466" y="2426229"/>
                  <a:pt x="4648200" y="2503714"/>
                </a:cubicBezTo>
                <a:cubicBezTo>
                  <a:pt x="4635210" y="2520415"/>
                  <a:pt x="4628533" y="2541441"/>
                  <a:pt x="4615543" y="2558142"/>
                </a:cubicBezTo>
                <a:cubicBezTo>
                  <a:pt x="4602941" y="2574345"/>
                  <a:pt x="4585141" y="2585916"/>
                  <a:pt x="4572000" y="2601685"/>
                </a:cubicBezTo>
                <a:cubicBezTo>
                  <a:pt x="4530641" y="2651316"/>
                  <a:pt x="4492290" y="2703378"/>
                  <a:pt x="4452258" y="2754085"/>
                </a:cubicBezTo>
                <a:cubicBezTo>
                  <a:pt x="4437861" y="2772321"/>
                  <a:pt x="4420669" y="2788591"/>
                  <a:pt x="4408715" y="2808514"/>
                </a:cubicBezTo>
                <a:cubicBezTo>
                  <a:pt x="4369043" y="2874634"/>
                  <a:pt x="4375012" y="2867964"/>
                  <a:pt x="4321629" y="2939142"/>
                </a:cubicBezTo>
                <a:cubicBezTo>
                  <a:pt x="4296806" y="2972240"/>
                  <a:pt x="4245429" y="3037114"/>
                  <a:pt x="4245429" y="3037114"/>
                </a:cubicBezTo>
                <a:cubicBezTo>
                  <a:pt x="4241800" y="3055257"/>
                  <a:pt x="4242817" y="3074993"/>
                  <a:pt x="4234543" y="3091542"/>
                </a:cubicBezTo>
                <a:cubicBezTo>
                  <a:pt x="4224152" y="3112323"/>
                  <a:pt x="4204324" y="3126937"/>
                  <a:pt x="4191000" y="3145971"/>
                </a:cubicBezTo>
                <a:cubicBezTo>
                  <a:pt x="4178867" y="3163304"/>
                  <a:pt x="4167805" y="3181476"/>
                  <a:pt x="4158343" y="3200400"/>
                </a:cubicBezTo>
                <a:cubicBezTo>
                  <a:pt x="4149604" y="3217877"/>
                  <a:pt x="4144658" y="3237039"/>
                  <a:pt x="4136572" y="3254828"/>
                </a:cubicBezTo>
                <a:cubicBezTo>
                  <a:pt x="4066580" y="3408811"/>
                  <a:pt x="4145151" y="3214645"/>
                  <a:pt x="4060372" y="3418114"/>
                </a:cubicBezTo>
                <a:cubicBezTo>
                  <a:pt x="4055959" y="3428706"/>
                  <a:pt x="4054146" y="3440285"/>
                  <a:pt x="4049486" y="3450771"/>
                </a:cubicBezTo>
                <a:cubicBezTo>
                  <a:pt x="4039600" y="3473014"/>
                  <a:pt x="4026097" y="3493577"/>
                  <a:pt x="4016829" y="3516085"/>
                </a:cubicBezTo>
                <a:cubicBezTo>
                  <a:pt x="3982390" y="3599723"/>
                  <a:pt x="3969969" y="3639873"/>
                  <a:pt x="3951515" y="3722914"/>
                </a:cubicBezTo>
                <a:cubicBezTo>
                  <a:pt x="3943488" y="3759037"/>
                  <a:pt x="3941444" y="3796665"/>
                  <a:pt x="3929743" y="3831771"/>
                </a:cubicBezTo>
                <a:cubicBezTo>
                  <a:pt x="3920418" y="3859748"/>
                  <a:pt x="3913439" y="3877904"/>
                  <a:pt x="3907972" y="3907971"/>
                </a:cubicBezTo>
                <a:cubicBezTo>
                  <a:pt x="3895681" y="3975572"/>
                  <a:pt x="3901245" y="3978421"/>
                  <a:pt x="3886200" y="4038600"/>
                </a:cubicBezTo>
                <a:cubicBezTo>
                  <a:pt x="3880510" y="4061362"/>
                  <a:pt x="3860208" y="4109023"/>
                  <a:pt x="3853543" y="4125685"/>
                </a:cubicBezTo>
                <a:cubicBezTo>
                  <a:pt x="3836834" y="4276073"/>
                  <a:pt x="3855346" y="4171807"/>
                  <a:pt x="3820886" y="4288971"/>
                </a:cubicBezTo>
                <a:cubicBezTo>
                  <a:pt x="3809575" y="4327427"/>
                  <a:pt x="3786122" y="4426836"/>
                  <a:pt x="3766458" y="4474028"/>
                </a:cubicBezTo>
                <a:cubicBezTo>
                  <a:pt x="3740977" y="4535181"/>
                  <a:pt x="3737007" y="4535066"/>
                  <a:pt x="3701143" y="4582885"/>
                </a:cubicBezTo>
                <a:cubicBezTo>
                  <a:pt x="3697515" y="4597399"/>
                  <a:pt x="3696334" y="4612756"/>
                  <a:pt x="3690258" y="4626428"/>
                </a:cubicBezTo>
                <a:cubicBezTo>
                  <a:pt x="3669176" y="4673863"/>
                  <a:pt x="3652365" y="4683267"/>
                  <a:pt x="3624943" y="4724400"/>
                </a:cubicBezTo>
                <a:cubicBezTo>
                  <a:pt x="3613207" y="4742004"/>
                  <a:pt x="3602561" y="4760333"/>
                  <a:pt x="3592286" y="4778828"/>
                </a:cubicBezTo>
                <a:cubicBezTo>
                  <a:pt x="3584405" y="4793013"/>
                  <a:pt x="3578743" y="4808384"/>
                  <a:pt x="3570515" y="4822371"/>
                </a:cubicBezTo>
                <a:cubicBezTo>
                  <a:pt x="3542432" y="4870112"/>
                  <a:pt x="3508199" y="4914345"/>
                  <a:pt x="3483429" y="4963885"/>
                </a:cubicBezTo>
                <a:cubicBezTo>
                  <a:pt x="3476172" y="4978399"/>
                  <a:pt x="3469429" y="4993182"/>
                  <a:pt x="3461658" y="5007428"/>
                </a:cubicBezTo>
                <a:cubicBezTo>
                  <a:pt x="3447649" y="5033110"/>
                  <a:pt x="3431198" y="5057462"/>
                  <a:pt x="3418115" y="5083628"/>
                </a:cubicBezTo>
                <a:cubicBezTo>
                  <a:pt x="3344042" y="5231773"/>
                  <a:pt x="3454518" y="5041100"/>
                  <a:pt x="3363686" y="5192485"/>
                </a:cubicBezTo>
                <a:cubicBezTo>
                  <a:pt x="3360057" y="5206999"/>
                  <a:pt x="3358356" y="5222137"/>
                  <a:pt x="3352800" y="5236028"/>
                </a:cubicBezTo>
                <a:cubicBezTo>
                  <a:pt x="3266984" y="5450566"/>
                  <a:pt x="3364842" y="5172978"/>
                  <a:pt x="3298372" y="5355771"/>
                </a:cubicBezTo>
                <a:cubicBezTo>
                  <a:pt x="3290529" y="5377338"/>
                  <a:pt x="3283857" y="5399314"/>
                  <a:pt x="3276600" y="5421085"/>
                </a:cubicBezTo>
                <a:cubicBezTo>
                  <a:pt x="3272971" y="5431971"/>
                  <a:pt x="3268734" y="5442672"/>
                  <a:pt x="3265715" y="5453742"/>
                </a:cubicBezTo>
                <a:cubicBezTo>
                  <a:pt x="3254829" y="5493656"/>
                  <a:pt x="3244946" y="5533858"/>
                  <a:pt x="3233058" y="5573485"/>
                </a:cubicBezTo>
                <a:cubicBezTo>
                  <a:pt x="3223166" y="5606457"/>
                  <a:pt x="3208748" y="5638061"/>
                  <a:pt x="3200400" y="5671457"/>
                </a:cubicBezTo>
                <a:cubicBezTo>
                  <a:pt x="3183949" y="5737264"/>
                  <a:pt x="3194246" y="5700807"/>
                  <a:pt x="3167743" y="5780314"/>
                </a:cubicBezTo>
                <a:cubicBezTo>
                  <a:pt x="3164115" y="5805714"/>
                  <a:pt x="3164972" y="5832173"/>
                  <a:pt x="3156858" y="5856514"/>
                </a:cubicBezTo>
                <a:cubicBezTo>
                  <a:pt x="3153612" y="5866251"/>
                  <a:pt x="3139129" y="5868852"/>
                  <a:pt x="3135086" y="5878285"/>
                </a:cubicBezTo>
                <a:cubicBezTo>
                  <a:pt x="3122431" y="5907813"/>
                  <a:pt x="3120220" y="5999083"/>
                  <a:pt x="3113315" y="6019800"/>
                </a:cubicBezTo>
                <a:cubicBezTo>
                  <a:pt x="3107578" y="6037012"/>
                  <a:pt x="3089469" y="6047483"/>
                  <a:pt x="3080658" y="6063342"/>
                </a:cubicBezTo>
                <a:cubicBezTo>
                  <a:pt x="3071168" y="6080424"/>
                  <a:pt x="3064501" y="6099054"/>
                  <a:pt x="3058886" y="6117771"/>
                </a:cubicBezTo>
                <a:cubicBezTo>
                  <a:pt x="3053722" y="6134983"/>
                  <a:pt x="3045488" y="6196205"/>
                  <a:pt x="3037115" y="6215742"/>
                </a:cubicBezTo>
                <a:cubicBezTo>
                  <a:pt x="3031961" y="6227767"/>
                  <a:pt x="3022600" y="6237514"/>
                  <a:pt x="3015343" y="6248400"/>
                </a:cubicBezTo>
                <a:cubicBezTo>
                  <a:pt x="3011715" y="6259286"/>
                  <a:pt x="3007610" y="6270024"/>
                  <a:pt x="3004458" y="6281057"/>
                </a:cubicBezTo>
                <a:cubicBezTo>
                  <a:pt x="2999807" y="6297334"/>
                  <a:pt x="2991386" y="6339856"/>
                  <a:pt x="2982686" y="6357257"/>
                </a:cubicBezTo>
                <a:cubicBezTo>
                  <a:pt x="2976835" y="6368959"/>
                  <a:pt x="2968172" y="6379028"/>
                  <a:pt x="2960915" y="6389914"/>
                </a:cubicBezTo>
                <a:cubicBezTo>
                  <a:pt x="2945529" y="6466842"/>
                  <a:pt x="2955879" y="6426794"/>
                  <a:pt x="2928258" y="6509657"/>
                </a:cubicBezTo>
                <a:cubicBezTo>
                  <a:pt x="2924629" y="6520543"/>
                  <a:pt x="2925486" y="6534200"/>
                  <a:pt x="2917372" y="6542314"/>
                </a:cubicBezTo>
                <a:lnTo>
                  <a:pt x="2895600" y="6564085"/>
                </a:lnTo>
                <a:cubicBezTo>
                  <a:pt x="2891972" y="6574971"/>
                  <a:pt x="2890287" y="6586712"/>
                  <a:pt x="2884715" y="6596742"/>
                </a:cubicBezTo>
                <a:cubicBezTo>
                  <a:pt x="2872008" y="6619615"/>
                  <a:pt x="2849447" y="6637234"/>
                  <a:pt x="2841172" y="6662057"/>
                </a:cubicBezTo>
                <a:cubicBezTo>
                  <a:pt x="2833915" y="6683828"/>
                  <a:pt x="2832130" y="6708276"/>
                  <a:pt x="2819400" y="6727371"/>
                </a:cubicBezTo>
                <a:cubicBezTo>
                  <a:pt x="2812143" y="6738257"/>
                  <a:pt x="2803480" y="6748326"/>
                  <a:pt x="2797629" y="6760028"/>
                </a:cubicBezTo>
                <a:cubicBezTo>
                  <a:pt x="2792497" y="6770291"/>
                  <a:pt x="2792647" y="6782846"/>
                  <a:pt x="2786743" y="6792685"/>
                </a:cubicBezTo>
                <a:cubicBezTo>
                  <a:pt x="2781463" y="6801486"/>
                  <a:pt x="2771130" y="6806246"/>
                  <a:pt x="2764972" y="6814457"/>
                </a:cubicBezTo>
                <a:cubicBezTo>
                  <a:pt x="2701474" y="6899122"/>
                  <a:pt x="2749549" y="6861024"/>
                  <a:pt x="2688772" y="6901542"/>
                </a:cubicBezTo>
                <a:cubicBezTo>
                  <a:pt x="2605315" y="6897914"/>
                  <a:pt x="2521724" y="6896609"/>
                  <a:pt x="2438400" y="6890657"/>
                </a:cubicBezTo>
                <a:cubicBezTo>
                  <a:pt x="2419945" y="6889339"/>
                  <a:pt x="2402474" y="6879771"/>
                  <a:pt x="2383972" y="6879771"/>
                </a:cubicBezTo>
                <a:cubicBezTo>
                  <a:pt x="2260547" y="6879771"/>
                  <a:pt x="2137229" y="6887028"/>
                  <a:pt x="2013858" y="6890657"/>
                </a:cubicBezTo>
                <a:cubicBezTo>
                  <a:pt x="1421229" y="6989421"/>
                  <a:pt x="1911711" y="6911508"/>
                  <a:pt x="337458" y="6890657"/>
                </a:cubicBezTo>
                <a:cubicBezTo>
                  <a:pt x="325984" y="6890505"/>
                  <a:pt x="315981" y="6882351"/>
                  <a:pt x="304800" y="6879771"/>
                </a:cubicBezTo>
                <a:cubicBezTo>
                  <a:pt x="268743" y="6871450"/>
                  <a:pt x="232947" y="6858000"/>
                  <a:pt x="195943" y="6858000"/>
                </a:cubicBezTo>
                <a:lnTo>
                  <a:pt x="0" y="6879771"/>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5805" y="6439"/>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Spies to Jericho</a:t>
            </a:r>
          </a:p>
        </p:txBody>
      </p:sp>
      <p:sp>
        <p:nvSpPr>
          <p:cNvPr id="12" name="Rectangle 11"/>
          <p:cNvSpPr/>
          <p:nvPr/>
        </p:nvSpPr>
        <p:spPr>
          <a:xfrm>
            <a:off x="42467" y="6384762"/>
            <a:ext cx="1906076" cy="369332"/>
          </a:xfrm>
          <a:prstGeom prst="rect">
            <a:avLst/>
          </a:prstGeom>
        </p:spPr>
        <p:txBody>
          <a:bodyPr wrap="square">
            <a:spAutoFit/>
          </a:bodyPr>
          <a:lstStyle/>
          <a:p>
            <a:r>
              <a:rPr lang="en-US" dirty="0">
                <a:solidFill>
                  <a:schemeClr val="bg1"/>
                </a:solidFill>
              </a:rPr>
              <a:t>Joshua 2:1-8</a:t>
            </a:r>
          </a:p>
        </p:txBody>
      </p:sp>
      <p:sp>
        <p:nvSpPr>
          <p:cNvPr id="3" name="Rectangle 2"/>
          <p:cNvSpPr/>
          <p:nvPr/>
        </p:nvSpPr>
        <p:spPr>
          <a:xfrm>
            <a:off x="6406603" y="2899627"/>
            <a:ext cx="5194976" cy="2677656"/>
          </a:xfrm>
          <a:prstGeom prst="rect">
            <a:avLst/>
          </a:prstGeom>
        </p:spPr>
        <p:txBody>
          <a:bodyPr wrap="square">
            <a:spAutoFit/>
          </a:bodyPr>
          <a:lstStyle/>
          <a:p>
            <a:r>
              <a:rPr lang="en-US" sz="2800" b="0" i="0" dirty="0">
                <a:solidFill>
                  <a:schemeClr val="bg1"/>
                </a:solidFill>
                <a:effectLst/>
                <a:latin typeface="Calibri" panose="020F0502020204030204" pitchFamily="34" charset="0"/>
              </a:rPr>
              <a:t>Joshua sent two spies across the Jordan River to the city of Jericho. Jericho was the first city on the west side of the Jordan River that the Israelites were commanded to conquer.</a:t>
            </a:r>
            <a:endParaRPr lang="en-US" sz="2800" dirty="0">
              <a:solidFill>
                <a:schemeClr val="bg1"/>
              </a:solidFill>
            </a:endParaRPr>
          </a:p>
        </p:txBody>
      </p:sp>
      <p:grpSp>
        <p:nvGrpSpPr>
          <p:cNvPr id="252" name="Group 251"/>
          <p:cNvGrpSpPr/>
          <p:nvPr/>
        </p:nvGrpSpPr>
        <p:grpSpPr>
          <a:xfrm>
            <a:off x="438341" y="966407"/>
            <a:ext cx="4013916" cy="1929193"/>
            <a:chOff x="3581400" y="4166807"/>
            <a:chExt cx="4953000" cy="2233993"/>
          </a:xfrm>
        </p:grpSpPr>
        <p:sp>
          <p:nvSpPr>
            <p:cNvPr id="253" name="Rounded Rectangle 252"/>
            <p:cNvSpPr/>
            <p:nvPr/>
          </p:nvSpPr>
          <p:spPr>
            <a:xfrm>
              <a:off x="4796835" y="4166807"/>
              <a:ext cx="922185" cy="217527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253"/>
            <p:cNvGrpSpPr/>
            <p:nvPr/>
          </p:nvGrpSpPr>
          <p:grpSpPr>
            <a:xfrm>
              <a:off x="3581400" y="4918473"/>
              <a:ext cx="4953000" cy="1482327"/>
              <a:chOff x="3581400" y="4918473"/>
              <a:chExt cx="4953000" cy="1482327"/>
            </a:xfrm>
          </p:grpSpPr>
          <p:grpSp>
            <p:nvGrpSpPr>
              <p:cNvPr id="259" name="Group 258"/>
              <p:cNvGrpSpPr/>
              <p:nvPr/>
            </p:nvGrpSpPr>
            <p:grpSpPr>
              <a:xfrm>
                <a:off x="3894104" y="4979343"/>
                <a:ext cx="985963" cy="929670"/>
                <a:chOff x="2209800" y="2743200"/>
                <a:chExt cx="1676400" cy="1371600"/>
              </a:xfrm>
            </p:grpSpPr>
            <p:sp>
              <p:nvSpPr>
                <p:cNvPr id="324" name="Rounded Rectangle 323"/>
                <p:cNvSpPr/>
                <p:nvPr/>
              </p:nvSpPr>
              <p:spPr>
                <a:xfrm>
                  <a:off x="2209800" y="2743200"/>
                  <a:ext cx="1676400" cy="1371600"/>
                </a:xfrm>
                <a:prstGeom prst="roundRect">
                  <a:avLst>
                    <a:gd name="adj" fmla="val 10545"/>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2438400" y="3465156"/>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p:nvSpPr>
              <p:spPr>
                <a:xfrm>
                  <a:off x="3276600" y="3465156"/>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2845448" y="3495280"/>
                  <a:ext cx="312576" cy="61757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a:off x="2438400" y="2933700"/>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ed Rectangle 328"/>
                <p:cNvSpPr/>
                <p:nvPr/>
              </p:nvSpPr>
              <p:spPr>
                <a:xfrm>
                  <a:off x="3276600" y="2933700"/>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p:cNvSpPr/>
                <p:nvPr/>
              </p:nvSpPr>
              <p:spPr>
                <a:xfrm>
                  <a:off x="2845837" y="2944586"/>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5452391" y="4918473"/>
                <a:ext cx="2656116" cy="807924"/>
                <a:chOff x="990599" y="1002069"/>
                <a:chExt cx="4865917" cy="1016509"/>
              </a:xfrm>
            </p:grpSpPr>
            <p:grpSp>
              <p:nvGrpSpPr>
                <p:cNvPr id="284" name="Group 283"/>
                <p:cNvGrpSpPr/>
                <p:nvPr/>
              </p:nvGrpSpPr>
              <p:grpSpPr>
                <a:xfrm>
                  <a:off x="990599" y="1002069"/>
                  <a:ext cx="4865917" cy="1016509"/>
                  <a:chOff x="990599" y="1002069"/>
                  <a:chExt cx="4865917" cy="1016509"/>
                </a:xfrm>
                <a:blipFill>
                  <a:blip r:embed="rId4"/>
                  <a:tile tx="0" ty="0" sx="100000" sy="100000" flip="none" algn="tl"/>
                </a:blipFill>
              </p:grpSpPr>
              <p:grpSp>
                <p:nvGrpSpPr>
                  <p:cNvPr id="294" name="Group 293"/>
                  <p:cNvGrpSpPr/>
                  <p:nvPr/>
                </p:nvGrpSpPr>
                <p:grpSpPr>
                  <a:xfrm>
                    <a:off x="990599" y="1676400"/>
                    <a:ext cx="4865917" cy="342178"/>
                    <a:chOff x="990599" y="1676400"/>
                    <a:chExt cx="4865917" cy="342178"/>
                  </a:xfrm>
                  <a:grpFill/>
                </p:grpSpPr>
                <p:sp>
                  <p:nvSpPr>
                    <p:cNvPr id="315" name="Rounded Rectangle 314"/>
                    <p:cNvSpPr/>
                    <p:nvPr/>
                  </p:nvSpPr>
                  <p:spPr>
                    <a:xfrm flipH="1">
                      <a:off x="2051957"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flipH="1">
                      <a:off x="3113315"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flipH="1">
                      <a:off x="4174672"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317"/>
                    <p:cNvSpPr/>
                    <p:nvPr/>
                  </p:nvSpPr>
                  <p:spPr>
                    <a:xfrm flipH="1">
                      <a:off x="990600" y="1676400"/>
                      <a:ext cx="1121229"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flipH="1">
                      <a:off x="1569096"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p:cNvSpPr/>
                    <p:nvPr/>
                  </p:nvSpPr>
                  <p:spPr>
                    <a:xfrm flipH="1">
                      <a:off x="2630454"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flipH="1">
                      <a:off x="3691811"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321"/>
                    <p:cNvSpPr/>
                    <p:nvPr/>
                  </p:nvSpPr>
                  <p:spPr>
                    <a:xfrm flipH="1">
                      <a:off x="990599" y="1837464"/>
                      <a:ext cx="638368"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p:nvSpPr>
                  <p:spPr>
                    <a:xfrm flipH="1">
                      <a:off x="5316895" y="1847489"/>
                      <a:ext cx="539621" cy="171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p:cNvGrpSpPr/>
                  <p:nvPr/>
                </p:nvGrpSpPr>
                <p:grpSpPr>
                  <a:xfrm>
                    <a:off x="990599" y="1334222"/>
                    <a:ext cx="4865917" cy="342178"/>
                    <a:chOff x="990599" y="1676400"/>
                    <a:chExt cx="4865917" cy="342178"/>
                  </a:xfrm>
                  <a:grpFill/>
                </p:grpSpPr>
                <p:sp>
                  <p:nvSpPr>
                    <p:cNvPr id="306" name="Rounded Rectangle 305"/>
                    <p:cNvSpPr/>
                    <p:nvPr/>
                  </p:nvSpPr>
                  <p:spPr>
                    <a:xfrm flipH="1">
                      <a:off x="2051957"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flipH="1">
                      <a:off x="3113315"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flipH="1">
                      <a:off x="4174672"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flipH="1">
                      <a:off x="990600" y="1676400"/>
                      <a:ext cx="1121229"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flipH="1">
                      <a:off x="1569096"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flipH="1">
                      <a:off x="2630454"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flipH="1">
                      <a:off x="3691811"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flipH="1">
                      <a:off x="990599" y="1837464"/>
                      <a:ext cx="638368"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flipH="1">
                      <a:off x="5316895" y="1847489"/>
                      <a:ext cx="539621" cy="171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p:cNvGrpSpPr/>
                  <p:nvPr/>
                </p:nvGrpSpPr>
                <p:grpSpPr>
                  <a:xfrm>
                    <a:off x="990599" y="1002069"/>
                    <a:ext cx="4865917" cy="342178"/>
                    <a:chOff x="990599" y="1676400"/>
                    <a:chExt cx="4865917" cy="342178"/>
                  </a:xfrm>
                  <a:grpFill/>
                </p:grpSpPr>
                <p:sp>
                  <p:nvSpPr>
                    <p:cNvPr id="297" name="Rounded Rectangle 296"/>
                    <p:cNvSpPr/>
                    <p:nvPr/>
                  </p:nvSpPr>
                  <p:spPr>
                    <a:xfrm flipH="1">
                      <a:off x="2051957"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97"/>
                    <p:cNvSpPr/>
                    <p:nvPr/>
                  </p:nvSpPr>
                  <p:spPr>
                    <a:xfrm flipH="1">
                      <a:off x="3113315"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flipH="1">
                      <a:off x="4174672"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flipH="1">
                      <a:off x="990600" y="1676400"/>
                      <a:ext cx="1121229"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flipH="1">
                      <a:off x="1569096"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flipH="1">
                      <a:off x="2630454"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flipH="1">
                      <a:off x="3691811"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flipH="1">
                      <a:off x="990599" y="1837464"/>
                      <a:ext cx="638368"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flipH="1">
                      <a:off x="5316895" y="1847489"/>
                      <a:ext cx="539621" cy="171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5" name="Rounded Rectangle 284"/>
                <p:cNvSpPr/>
                <p:nvPr/>
              </p:nvSpPr>
              <p:spPr>
                <a:xfrm>
                  <a:off x="1270515" y="1272379"/>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2108715" y="1272379"/>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2855940" y="1272379"/>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a:off x="3694140" y="1272379"/>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4361672" y="1253805"/>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a:off x="5199872" y="1253805"/>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290"/>
                <p:cNvSpPr/>
                <p:nvPr/>
              </p:nvSpPr>
              <p:spPr>
                <a:xfrm>
                  <a:off x="1645100" y="1399835"/>
                  <a:ext cx="312576" cy="61757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3212448" y="1380114"/>
                  <a:ext cx="312576" cy="61757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4734506" y="1394360"/>
                  <a:ext cx="312576" cy="61757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p:cNvGrpSpPr/>
              <p:nvPr/>
            </p:nvGrpSpPr>
            <p:grpSpPr>
              <a:xfrm>
                <a:off x="3581400" y="5410200"/>
                <a:ext cx="4953000" cy="990600"/>
                <a:chOff x="609600" y="3102429"/>
                <a:chExt cx="6400800" cy="3069771"/>
              </a:xfrm>
            </p:grpSpPr>
            <p:grpSp>
              <p:nvGrpSpPr>
                <p:cNvPr id="262" name="Group 261"/>
                <p:cNvGrpSpPr/>
                <p:nvPr/>
              </p:nvGrpSpPr>
              <p:grpSpPr>
                <a:xfrm>
                  <a:off x="609600" y="4648200"/>
                  <a:ext cx="6400800" cy="1524000"/>
                  <a:chOff x="1295400" y="609600"/>
                  <a:chExt cx="6400800" cy="1524000"/>
                </a:xfrm>
              </p:grpSpPr>
              <p:sp>
                <p:nvSpPr>
                  <p:cNvPr id="274" name="Rounded Rectangle 273"/>
                  <p:cNvSpPr/>
                  <p:nvPr/>
                </p:nvSpPr>
                <p:spPr>
                  <a:xfrm>
                    <a:off x="12954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26670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p:cNvSpPr/>
                  <p:nvPr/>
                </p:nvSpPr>
                <p:spPr>
                  <a:xfrm>
                    <a:off x="40386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54102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6781800" y="1371600"/>
                    <a:ext cx="8382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22098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35814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49530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a:off x="63246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a:off x="1295400" y="609600"/>
                    <a:ext cx="9144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609600" y="3102429"/>
                  <a:ext cx="6400800" cy="1524000"/>
                  <a:chOff x="1295400" y="609600"/>
                  <a:chExt cx="6400800" cy="1524000"/>
                </a:xfrm>
              </p:grpSpPr>
              <p:sp>
                <p:nvSpPr>
                  <p:cNvPr id="264" name="Rounded Rectangle 263"/>
                  <p:cNvSpPr/>
                  <p:nvPr/>
                </p:nvSpPr>
                <p:spPr>
                  <a:xfrm>
                    <a:off x="12954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26670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40386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a:off x="54102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6781800" y="1371600"/>
                    <a:ext cx="8382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a:off x="22098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69"/>
                  <p:cNvSpPr/>
                  <p:nvPr/>
                </p:nvSpPr>
                <p:spPr>
                  <a:xfrm>
                    <a:off x="35814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70"/>
                  <p:cNvSpPr/>
                  <p:nvPr/>
                </p:nvSpPr>
                <p:spPr>
                  <a:xfrm>
                    <a:off x="49530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p:cNvSpPr/>
                  <p:nvPr/>
                </p:nvSpPr>
                <p:spPr>
                  <a:xfrm>
                    <a:off x="63246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a:off x="1295400" y="609600"/>
                    <a:ext cx="9144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5" name="Rounded Rectangle 254"/>
            <p:cNvSpPr/>
            <p:nvPr/>
          </p:nvSpPr>
          <p:spPr>
            <a:xfrm>
              <a:off x="4953000" y="4355667"/>
              <a:ext cx="652186" cy="14013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255"/>
            <p:cNvSpPr/>
            <p:nvPr/>
          </p:nvSpPr>
          <p:spPr>
            <a:xfrm>
              <a:off x="4949089" y="4579912"/>
              <a:ext cx="134450" cy="20659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a:off x="5168568" y="4569957"/>
              <a:ext cx="134450" cy="20659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a:off x="5415595" y="4582794"/>
              <a:ext cx="134450" cy="20659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636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35805" y="6439"/>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Story of Rahab</a:t>
            </a:r>
          </a:p>
        </p:txBody>
      </p:sp>
      <p:sp>
        <p:nvSpPr>
          <p:cNvPr id="12" name="Rectangle 11"/>
          <p:cNvSpPr/>
          <p:nvPr/>
        </p:nvSpPr>
        <p:spPr>
          <a:xfrm>
            <a:off x="42467" y="6384762"/>
            <a:ext cx="1906076" cy="369332"/>
          </a:xfrm>
          <a:prstGeom prst="rect">
            <a:avLst/>
          </a:prstGeom>
        </p:spPr>
        <p:txBody>
          <a:bodyPr wrap="square">
            <a:spAutoFit/>
          </a:bodyPr>
          <a:lstStyle/>
          <a:p>
            <a:r>
              <a:rPr lang="en-US" dirty="0">
                <a:solidFill>
                  <a:schemeClr val="bg1"/>
                </a:solidFill>
              </a:rPr>
              <a:t>Joshua 2:1-8</a:t>
            </a:r>
          </a:p>
        </p:txBody>
      </p:sp>
      <p:sp>
        <p:nvSpPr>
          <p:cNvPr id="3" name="Rectangle 2"/>
          <p:cNvSpPr/>
          <p:nvPr/>
        </p:nvSpPr>
        <p:spPr>
          <a:xfrm>
            <a:off x="394107" y="1306449"/>
            <a:ext cx="6096000" cy="5078313"/>
          </a:xfrm>
          <a:prstGeom prst="rect">
            <a:avLst/>
          </a:prstGeom>
        </p:spPr>
        <p:txBody>
          <a:bodyPr>
            <a:spAutoFit/>
          </a:bodyPr>
          <a:lstStyle/>
          <a:p>
            <a:r>
              <a:rPr lang="en-US" dirty="0">
                <a:solidFill>
                  <a:schemeClr val="bg1"/>
                </a:solidFill>
                <a:latin typeface="Calibri" panose="020F0502020204030204" pitchFamily="34" charset="0"/>
              </a:rPr>
              <a:t>The two spies entered into city and made contact with an innkeeper named Rahab</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They made their lodgings there.</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The spies were followed by a man, and he sent word to the King of Jericho who quickly sent messengers to the inn.</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She hid them on the roof of the inn under drying flax.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She told the messengers of the king that the Hebrews were making their way back to the river.</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Rahab and her family were saved from death by Joshua and given “certain lands immediately and had her in great esteem ever afterwards.” (6)</a:t>
            </a:r>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endParaRPr>
          </a:p>
        </p:txBody>
      </p:sp>
      <p:pic>
        <p:nvPicPr>
          <p:cNvPr id="15362" name="Picture 2" descr="http://www.fuzzysharkdesign.com/spies/images/history/raha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9031" y="4033819"/>
            <a:ext cx="3236685" cy="242751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4.bp.blogspot.com/_qOHaXX7Hyu8/S9V8nB8cIdI/AAAAAAAASXw/Pv3W0-AJYjg/s1600/rahab+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6128" y="1113905"/>
            <a:ext cx="3294625" cy="262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4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5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2467" y="6384762"/>
            <a:ext cx="1906076" cy="369332"/>
          </a:xfrm>
          <a:prstGeom prst="rect">
            <a:avLst/>
          </a:prstGeom>
        </p:spPr>
        <p:txBody>
          <a:bodyPr wrap="square">
            <a:spAutoFit/>
          </a:bodyPr>
          <a:lstStyle/>
          <a:p>
            <a:r>
              <a:rPr lang="en-US" dirty="0">
                <a:solidFill>
                  <a:schemeClr val="bg1"/>
                </a:solidFill>
              </a:rPr>
              <a:t>Joshua 2:9-14</a:t>
            </a:r>
          </a:p>
        </p:txBody>
      </p:sp>
      <p:sp>
        <p:nvSpPr>
          <p:cNvPr id="2" name="Rectangle 1"/>
          <p:cNvSpPr/>
          <p:nvPr/>
        </p:nvSpPr>
        <p:spPr>
          <a:xfrm>
            <a:off x="294775" y="1677893"/>
            <a:ext cx="6096000" cy="2308324"/>
          </a:xfrm>
          <a:prstGeom prst="rect">
            <a:avLst/>
          </a:prstGeom>
        </p:spPr>
        <p:txBody>
          <a:bodyPr>
            <a:spAutoFit/>
          </a:bodyPr>
          <a:lstStyle/>
          <a:p>
            <a:r>
              <a:rPr lang="en-US" b="0" i="0" dirty="0">
                <a:solidFill>
                  <a:schemeClr val="bg1"/>
                </a:solidFill>
                <a:effectLst/>
                <a:latin typeface="Arial" panose="020B0604020202020204" pitchFamily="34" charset="0"/>
              </a:rPr>
              <a:t>As Rahab offered to shelter the spies and aid them in their escape, she told them she knew of their journeys and their promised to </a:t>
            </a:r>
            <a:r>
              <a:rPr lang="en-US" dirty="0">
                <a:solidFill>
                  <a:schemeClr val="bg1"/>
                </a:solidFill>
                <a:latin typeface="Arial" panose="020B0604020202020204" pitchFamily="34" charset="0"/>
              </a:rPr>
              <a:t>inherit </a:t>
            </a:r>
            <a:r>
              <a:rPr lang="en-US" b="0" i="0" dirty="0">
                <a:solidFill>
                  <a:schemeClr val="bg1"/>
                </a:solidFill>
                <a:effectLst/>
                <a:latin typeface="Arial" panose="020B0604020202020204" pitchFamily="34" charset="0"/>
              </a:rPr>
              <a:t>the land of Canaan.</a:t>
            </a:r>
          </a:p>
          <a:p>
            <a:endParaRPr lang="en-US" dirty="0">
              <a:solidFill>
                <a:schemeClr val="bg1"/>
              </a:solidFill>
              <a:latin typeface="Arial" panose="020B0604020202020204" pitchFamily="34" charset="0"/>
            </a:endParaRPr>
          </a:p>
          <a:p>
            <a:r>
              <a:rPr lang="en-US" b="0" i="0" dirty="0">
                <a:solidFill>
                  <a:schemeClr val="bg1"/>
                </a:solidFill>
                <a:effectLst/>
                <a:latin typeface="Arial" panose="020B0604020202020204" pitchFamily="34" charset="0"/>
              </a:rPr>
              <a:t>She let down a </a:t>
            </a:r>
            <a:r>
              <a:rPr lang="en-US" dirty="0">
                <a:solidFill>
                  <a:schemeClr val="bg1"/>
                </a:solidFill>
                <a:latin typeface="Arial" panose="020B0604020202020204" pitchFamily="34" charset="0"/>
              </a:rPr>
              <a:t>scarlet rope so the spies could escape</a:t>
            </a:r>
          </a:p>
          <a:p>
            <a:r>
              <a:rPr lang="en-US" dirty="0">
                <a:solidFill>
                  <a:schemeClr val="bg1"/>
                </a:solidFill>
                <a:latin typeface="Arial" panose="020B0604020202020204" pitchFamily="34" charset="0"/>
              </a:rPr>
              <a:t> and </a:t>
            </a:r>
            <a:r>
              <a:rPr lang="en-US" b="0" i="0" dirty="0">
                <a:solidFill>
                  <a:schemeClr val="bg1"/>
                </a:solidFill>
                <a:effectLst/>
                <a:latin typeface="Arial" panose="020B0604020202020204" pitchFamily="34" charset="0"/>
              </a:rPr>
              <a:t>she received from them the promise that when they returned to her country, along with Joshua and his army, that she and her family would be spared alive.</a:t>
            </a:r>
            <a:endParaRPr lang="en-US" dirty="0">
              <a:solidFill>
                <a:schemeClr val="bg1"/>
              </a:solidFill>
            </a:endParaRPr>
          </a:p>
        </p:txBody>
      </p:sp>
      <p:sp>
        <p:nvSpPr>
          <p:cNvPr id="10" name="TextBox 9"/>
          <p:cNvSpPr txBox="1"/>
          <p:nvPr/>
        </p:nvSpPr>
        <p:spPr>
          <a:xfrm>
            <a:off x="-135805" y="6439"/>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Our Live For Yours</a:t>
            </a:r>
          </a:p>
        </p:txBody>
      </p:sp>
      <p:sp>
        <p:nvSpPr>
          <p:cNvPr id="4" name="Rectangle 3"/>
          <p:cNvSpPr/>
          <p:nvPr/>
        </p:nvSpPr>
        <p:spPr>
          <a:xfrm>
            <a:off x="5431971" y="5013131"/>
            <a:ext cx="6096000" cy="923330"/>
          </a:xfrm>
          <a:prstGeom prst="rect">
            <a:avLst/>
          </a:prstGeom>
        </p:spPr>
        <p:txBody>
          <a:bodyPr>
            <a:spAutoFit/>
          </a:bodyPr>
          <a:lstStyle/>
          <a:p>
            <a:r>
              <a:rPr lang="en-US" b="0" i="0" dirty="0">
                <a:solidFill>
                  <a:schemeClr val="bg1"/>
                </a:solidFill>
                <a:effectLst/>
                <a:latin typeface="Arial" panose="020B0604020202020204" pitchFamily="34" charset="0"/>
              </a:rPr>
              <a:t>She awaited her own deliverance. That red token at the window was likewise a signal to the outside world that Rahab believed in the ultimate triumph of Jehovah.</a:t>
            </a:r>
            <a:endParaRPr lang="en-US" dirty="0">
              <a:solidFill>
                <a:schemeClr val="bg1"/>
              </a:solidFill>
            </a:endParaRPr>
          </a:p>
        </p:txBody>
      </p:sp>
      <p:pic>
        <p:nvPicPr>
          <p:cNvPr id="14338" name="Picture 2" descr="https://jamesbrett.files.wordpress.com/2011/03/scarletc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754" y="1460899"/>
            <a:ext cx="4387850" cy="329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37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500"/>
                                        <p:tgtEl>
                                          <p:spTgt spid="1433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439672" y="158869"/>
            <a:ext cx="11348626" cy="1107996"/>
          </a:xfrm>
          <a:prstGeom prst="rect">
            <a:avLst/>
          </a:prstGeom>
          <a:noFill/>
        </p:spPr>
        <p:txBody>
          <a:bodyPr wrap="square" rtlCol="0">
            <a:spAutoFit/>
          </a:bodyPr>
          <a:lstStyle/>
          <a:p>
            <a:r>
              <a:rPr lang="en-US" sz="6600" dirty="0">
                <a:solidFill>
                  <a:schemeClr val="bg1"/>
                </a:solidFill>
                <a:latin typeface="Bodoni MT Black" panose="02070A03080606020203" pitchFamily="18" charset="0"/>
              </a:rPr>
              <a:t>Jesus—Lineage </a:t>
            </a:r>
          </a:p>
        </p:txBody>
      </p:sp>
      <p:sp>
        <p:nvSpPr>
          <p:cNvPr id="3" name="Rectangle 2"/>
          <p:cNvSpPr/>
          <p:nvPr/>
        </p:nvSpPr>
        <p:spPr>
          <a:xfrm>
            <a:off x="423834" y="1328684"/>
            <a:ext cx="6353013" cy="3108543"/>
          </a:xfrm>
          <a:prstGeom prst="rect">
            <a:avLst/>
          </a:prstGeom>
        </p:spPr>
        <p:txBody>
          <a:bodyPr wrap="square">
            <a:spAutoFit/>
          </a:bodyPr>
          <a:lstStyle/>
          <a:p>
            <a:r>
              <a:rPr lang="en-US" sz="2800" b="1" i="1" dirty="0">
                <a:solidFill>
                  <a:srgbClr val="FFFF00"/>
                </a:solidFill>
                <a:latin typeface="Calibri" panose="020F0502020204030204" pitchFamily="34" charset="0"/>
              </a:rPr>
              <a:t>Likewise also was not Rahab the harlot justified by works, when she had received the messengers, and had sent them out another way?</a:t>
            </a:r>
          </a:p>
          <a:p>
            <a:r>
              <a:rPr lang="en-US" sz="2800" b="1" i="1" dirty="0">
                <a:solidFill>
                  <a:srgbClr val="FFFF00"/>
                </a:solidFill>
                <a:latin typeface="Calibri" panose="020F0502020204030204" pitchFamily="34" charset="0"/>
              </a:rPr>
              <a:t>James 2:25</a:t>
            </a:r>
          </a:p>
          <a:p>
            <a:r>
              <a:rPr lang="en-US" sz="2800" b="1" i="1" dirty="0">
                <a:solidFill>
                  <a:srgbClr val="FFFF00"/>
                </a:solidFill>
                <a:latin typeface="Calibri" panose="020F0502020204030204" pitchFamily="34" charset="0"/>
              </a:rPr>
              <a:t>See * Rahab in notes</a:t>
            </a:r>
          </a:p>
          <a:p>
            <a:endParaRPr lang="en-US" sz="2800" b="1" i="1" dirty="0">
              <a:solidFill>
                <a:srgbClr val="FFFF00"/>
              </a:solidFill>
              <a:latin typeface="Calibri" panose="020F0502020204030204" pitchFamily="34" charset="0"/>
            </a:endParaRPr>
          </a:p>
        </p:txBody>
      </p:sp>
      <p:sp>
        <p:nvSpPr>
          <p:cNvPr id="2" name="Rectangle 1"/>
          <p:cNvSpPr/>
          <p:nvPr/>
        </p:nvSpPr>
        <p:spPr>
          <a:xfrm>
            <a:off x="2250024" y="4352296"/>
            <a:ext cx="6096000" cy="923330"/>
          </a:xfrm>
          <a:prstGeom prst="rect">
            <a:avLst/>
          </a:prstGeom>
        </p:spPr>
        <p:txBody>
          <a:bodyPr>
            <a:spAutoFit/>
          </a:bodyPr>
          <a:lstStyle/>
          <a:p>
            <a:r>
              <a:rPr lang="en-US" b="1" i="1" dirty="0">
                <a:solidFill>
                  <a:srgbClr val="FFFF00"/>
                </a:solidFill>
                <a:effectLst/>
              </a:rPr>
              <a:t>And Salmon begat Booz of </a:t>
            </a:r>
            <a:r>
              <a:rPr lang="en-US" b="1" i="1" dirty="0" err="1">
                <a:solidFill>
                  <a:srgbClr val="FFFF00"/>
                </a:solidFill>
                <a:effectLst/>
              </a:rPr>
              <a:t>Rachab</a:t>
            </a:r>
            <a:r>
              <a:rPr lang="en-US" b="1" i="1" dirty="0">
                <a:solidFill>
                  <a:srgbClr val="FFFF00"/>
                </a:solidFill>
                <a:effectLst/>
              </a:rPr>
              <a:t>; and Booz begat Obed of Ruth; and Obed begat Jesse; </a:t>
            </a:r>
          </a:p>
          <a:p>
            <a:r>
              <a:rPr lang="en-US" b="1" i="1" dirty="0">
                <a:solidFill>
                  <a:srgbClr val="FFFF00"/>
                </a:solidFill>
                <a:effectLst/>
              </a:rPr>
              <a:t>Matthew 1:5</a:t>
            </a:r>
            <a:endParaRPr lang="en-US" b="1" i="1" dirty="0">
              <a:solidFill>
                <a:srgbClr val="FFFF00"/>
              </a:solidFill>
            </a:endParaRPr>
          </a:p>
        </p:txBody>
      </p:sp>
      <p:grpSp>
        <p:nvGrpSpPr>
          <p:cNvPr id="22" name="Group 21"/>
          <p:cNvGrpSpPr/>
          <p:nvPr/>
        </p:nvGrpSpPr>
        <p:grpSpPr>
          <a:xfrm>
            <a:off x="6890762" y="198292"/>
            <a:ext cx="4779996" cy="6461415"/>
            <a:chOff x="3614162" y="353450"/>
            <a:chExt cx="4779996" cy="6461415"/>
          </a:xfrm>
        </p:grpSpPr>
        <p:sp>
          <p:nvSpPr>
            <p:cNvPr id="23" name="Rectangle 22"/>
            <p:cNvSpPr/>
            <p:nvPr/>
          </p:nvSpPr>
          <p:spPr>
            <a:xfrm>
              <a:off x="4494321" y="1270933"/>
              <a:ext cx="1069757" cy="33444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sp>
          <p:nvSpPr>
            <p:cNvPr id="24" name="Rectangle 23"/>
            <p:cNvSpPr/>
            <p:nvPr/>
          </p:nvSpPr>
          <p:spPr>
            <a:xfrm>
              <a:off x="4501469" y="35345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25" name="Rectangle 24"/>
            <p:cNvSpPr/>
            <p:nvPr/>
          </p:nvSpPr>
          <p:spPr>
            <a:xfrm>
              <a:off x="4507361" y="171900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Judas</a:t>
              </a:r>
            </a:p>
          </p:txBody>
        </p:sp>
        <p:sp>
          <p:nvSpPr>
            <p:cNvPr id="26" name="Rectangle 25"/>
            <p:cNvSpPr/>
            <p:nvPr/>
          </p:nvSpPr>
          <p:spPr>
            <a:xfrm>
              <a:off x="4501469" y="822863"/>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sp>
          <p:nvSpPr>
            <p:cNvPr id="27" name="Rectangle 26"/>
            <p:cNvSpPr/>
            <p:nvPr/>
          </p:nvSpPr>
          <p:spPr>
            <a:xfrm>
              <a:off x="5394098" y="2145730"/>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Phares</a:t>
              </a:r>
              <a:endParaRPr lang="en-US" dirty="0"/>
            </a:p>
          </p:txBody>
        </p:sp>
        <p:sp>
          <p:nvSpPr>
            <p:cNvPr id="28" name="Rectangle 27"/>
            <p:cNvSpPr/>
            <p:nvPr/>
          </p:nvSpPr>
          <p:spPr>
            <a:xfrm>
              <a:off x="5394097" y="2579369"/>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Esrom</a:t>
              </a:r>
              <a:endParaRPr lang="en-US" dirty="0"/>
            </a:p>
          </p:txBody>
        </p:sp>
        <p:sp>
          <p:nvSpPr>
            <p:cNvPr id="29" name="Rectangle 28"/>
            <p:cNvSpPr/>
            <p:nvPr/>
          </p:nvSpPr>
          <p:spPr>
            <a:xfrm>
              <a:off x="5394103" y="306321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Aram</a:t>
              </a:r>
            </a:p>
          </p:txBody>
        </p:sp>
        <p:sp>
          <p:nvSpPr>
            <p:cNvPr id="30" name="Rectangle 29"/>
            <p:cNvSpPr/>
            <p:nvPr/>
          </p:nvSpPr>
          <p:spPr>
            <a:xfrm>
              <a:off x="5315060" y="3489940"/>
              <a:ext cx="1227830"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Aminadab</a:t>
              </a:r>
              <a:endParaRPr lang="en-US" dirty="0"/>
            </a:p>
          </p:txBody>
        </p:sp>
        <p:sp>
          <p:nvSpPr>
            <p:cNvPr id="31" name="Rectangle 30"/>
            <p:cNvSpPr/>
            <p:nvPr/>
          </p:nvSpPr>
          <p:spPr>
            <a:xfrm>
              <a:off x="5394101" y="395935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Naasson</a:t>
              </a:r>
              <a:endParaRPr lang="en-US" dirty="0"/>
            </a:p>
          </p:txBody>
        </p:sp>
        <p:sp>
          <p:nvSpPr>
            <p:cNvPr id="32" name="Rectangle 31"/>
            <p:cNvSpPr/>
            <p:nvPr/>
          </p:nvSpPr>
          <p:spPr>
            <a:xfrm>
              <a:off x="5394100" y="440742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Salmon</a:t>
              </a:r>
            </a:p>
          </p:txBody>
        </p:sp>
        <p:sp>
          <p:nvSpPr>
            <p:cNvPr id="33" name="Rectangle 32"/>
            <p:cNvSpPr/>
            <p:nvPr/>
          </p:nvSpPr>
          <p:spPr>
            <a:xfrm>
              <a:off x="6103722" y="4969119"/>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Booz</a:t>
              </a:r>
            </a:p>
          </p:txBody>
        </p:sp>
        <p:sp>
          <p:nvSpPr>
            <p:cNvPr id="34" name="Rectangle 33"/>
            <p:cNvSpPr/>
            <p:nvPr/>
          </p:nvSpPr>
          <p:spPr>
            <a:xfrm>
              <a:off x="6103722" y="5396290"/>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Obed</a:t>
              </a:r>
            </a:p>
          </p:txBody>
        </p:sp>
        <p:sp>
          <p:nvSpPr>
            <p:cNvPr id="35" name="Rectangle 34"/>
            <p:cNvSpPr/>
            <p:nvPr/>
          </p:nvSpPr>
          <p:spPr>
            <a:xfrm>
              <a:off x="3614162" y="2145730"/>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Zara</a:t>
              </a:r>
            </a:p>
          </p:txBody>
        </p:sp>
        <p:sp>
          <p:nvSpPr>
            <p:cNvPr id="36" name="Rectangle 35"/>
            <p:cNvSpPr/>
            <p:nvPr/>
          </p:nvSpPr>
          <p:spPr>
            <a:xfrm>
              <a:off x="6638601" y="4407423"/>
              <a:ext cx="1069757" cy="334444"/>
            </a:xfrm>
            <a:prstGeom prst="rect">
              <a:avLst/>
            </a:prstGeom>
            <a:solidFill>
              <a:srgbClr val="F2A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Rachab</a:t>
              </a:r>
              <a:endParaRPr lang="en-US" dirty="0"/>
            </a:p>
          </p:txBody>
        </p:sp>
        <p:sp>
          <p:nvSpPr>
            <p:cNvPr id="37" name="Rectangle 36"/>
            <p:cNvSpPr/>
            <p:nvPr/>
          </p:nvSpPr>
          <p:spPr>
            <a:xfrm>
              <a:off x="7324401" y="5396290"/>
              <a:ext cx="1069757" cy="334444"/>
            </a:xfrm>
            <a:prstGeom prst="rect">
              <a:avLst/>
            </a:prstGeom>
            <a:solidFill>
              <a:srgbClr val="F2A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Ruth</a:t>
              </a:r>
            </a:p>
          </p:txBody>
        </p:sp>
        <p:sp>
          <p:nvSpPr>
            <p:cNvPr id="38" name="Rectangle 37"/>
            <p:cNvSpPr/>
            <p:nvPr/>
          </p:nvSpPr>
          <p:spPr>
            <a:xfrm>
              <a:off x="6103722" y="581166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Jesse</a:t>
              </a:r>
            </a:p>
          </p:txBody>
        </p:sp>
        <p:sp>
          <p:nvSpPr>
            <p:cNvPr id="39" name="Rectangle 38"/>
            <p:cNvSpPr/>
            <p:nvPr/>
          </p:nvSpPr>
          <p:spPr>
            <a:xfrm>
              <a:off x="6103722" y="6234008"/>
              <a:ext cx="1069757" cy="5808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King David</a:t>
              </a:r>
            </a:p>
          </p:txBody>
        </p:sp>
      </p:grpSp>
      <p:sp>
        <p:nvSpPr>
          <p:cNvPr id="6" name="TextBox 5"/>
          <p:cNvSpPr txBox="1"/>
          <p:nvPr/>
        </p:nvSpPr>
        <p:spPr>
          <a:xfrm>
            <a:off x="11093" y="6514465"/>
            <a:ext cx="4284682" cy="369332"/>
          </a:xfrm>
          <a:prstGeom prst="rect">
            <a:avLst/>
          </a:prstGeom>
          <a:noFill/>
        </p:spPr>
        <p:txBody>
          <a:bodyPr wrap="square" rtlCol="0">
            <a:spAutoFit/>
          </a:bodyPr>
          <a:lstStyle/>
          <a:p>
            <a:r>
              <a:rPr lang="en-US" dirty="0">
                <a:solidFill>
                  <a:schemeClr val="bg1"/>
                </a:solidFill>
              </a:rPr>
              <a:t>Matthew 1:1-16</a:t>
            </a:r>
          </a:p>
        </p:txBody>
      </p:sp>
    </p:spTree>
    <p:extLst>
      <p:ext uri="{BB962C8B-B14F-4D97-AF65-F5344CB8AC3E}">
        <p14:creationId xmlns:p14="http://schemas.microsoft.com/office/powerpoint/2010/main" val="393109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2" cy="6858000"/>
            <a:chOff x="-1" y="0"/>
            <a:chExt cx="12192002" cy="6858000"/>
          </a:xfrm>
        </p:grpSpPr>
        <p:pic>
          <p:nvPicPr>
            <p:cNvPr id="6"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959668"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0" y="72428"/>
            <a:ext cx="12077323" cy="4524315"/>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#114 </a:t>
            </a:r>
            <a:r>
              <a:rPr lang="en-US" i="1" dirty="0">
                <a:solidFill>
                  <a:schemeClr val="bg1"/>
                </a:solidFill>
                <a:latin typeface="Calibri" panose="020F0502020204030204" pitchFamily="34" charset="0"/>
              </a:rPr>
              <a:t>Come Unto Him</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Bible Dictionary</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Sherrie Johnson </a:t>
            </a:r>
            <a:r>
              <a:rPr lang="en-US" i="1" dirty="0">
                <a:solidFill>
                  <a:schemeClr val="bg1"/>
                </a:solidFill>
                <a:latin typeface="Calibri" panose="020F0502020204030204" pitchFamily="34" charset="0"/>
              </a:rPr>
              <a:t>Joshua: Spiritual Giant </a:t>
            </a:r>
            <a:r>
              <a:rPr lang="en-US" dirty="0">
                <a:solidFill>
                  <a:schemeClr val="bg1"/>
                </a:solidFill>
                <a:latin typeface="Calibri" panose="020F0502020204030204" pitchFamily="34" charset="0"/>
              </a:rPr>
              <a:t>Friend January 1987</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a:t>
            </a:r>
            <a:r>
              <a:rPr lang="en-US" i="1" dirty="0">
                <a:solidFill>
                  <a:schemeClr val="bg1"/>
                </a:solidFill>
                <a:latin typeface="Calibri" panose="020F0502020204030204" pitchFamily="34" charset="0"/>
              </a:rPr>
              <a:t>Who’s Who in the Old Testament </a:t>
            </a:r>
            <a:r>
              <a:rPr lang="en-US" dirty="0">
                <a:solidFill>
                  <a:schemeClr val="bg1"/>
                </a:solidFill>
                <a:latin typeface="Calibri" panose="020F0502020204030204" pitchFamily="34" charset="0"/>
              </a:rPr>
              <a:t> p. 109-110</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Howard W. Hunter “Commitment to God,”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Nov. 1982, 57</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b="0" i="0" dirty="0">
                <a:solidFill>
                  <a:schemeClr val="bg1"/>
                </a:solidFill>
                <a:effectLst/>
                <a:latin typeface="Calibri" panose="020F0502020204030204" pitchFamily="34" charset="0"/>
              </a:rPr>
              <a:t>President Ezra Taft Benson (See </a:t>
            </a:r>
            <a:r>
              <a:rPr lang="en-US" b="0" i="0" u="none" strike="noStrike" dirty="0">
                <a:solidFill>
                  <a:schemeClr val="bg1"/>
                </a:solidFill>
                <a:effectLst/>
                <a:latin typeface="Calibri" panose="020F0502020204030204" pitchFamily="34" charset="0"/>
              </a:rPr>
              <a:t>2 Nephi 2:25</a:t>
            </a:r>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“The Power of the Word,”</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May 1986, 81).</a:t>
            </a:r>
          </a:p>
          <a:p>
            <a:pPr marL="342900" indent="-342900">
              <a:buFontTx/>
              <a:buAutoNum type="arabicPeriod"/>
            </a:pPr>
            <a:endParaRPr lang="en-US" b="0" i="0" dirty="0">
              <a:solidFill>
                <a:schemeClr val="bg1"/>
              </a:solidFill>
              <a:effectLst/>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Josephus “The Antiquities of the Jews” page 152 (5.1.7)</a:t>
            </a:r>
            <a:endParaRPr lang="en-US" dirty="0">
              <a:solidFill>
                <a:schemeClr val="bg1"/>
              </a:solidFill>
            </a:endParaRPr>
          </a:p>
          <a:p>
            <a:pPr marL="342900" indent="-342900">
              <a:buAutoNum type="arabicPeriod"/>
            </a:pPr>
            <a:endParaRPr lang="en-US" dirty="0">
              <a:solidFill>
                <a:schemeClr val="bg1"/>
              </a:solidFill>
              <a:latin typeface="Calibri" panose="020F0502020204030204" pitchFamily="34" charset="0"/>
            </a:endParaRPr>
          </a:p>
        </p:txBody>
      </p:sp>
      <p:sp>
        <p:nvSpPr>
          <p:cNvPr id="8" name="Footer Placeholder 14">
            <a:extLst>
              <a:ext uri="{FF2B5EF4-FFF2-40B4-BE49-F238E27FC236}">
                <a16:creationId xmlns:a16="http://schemas.microsoft.com/office/drawing/2014/main" id="{83FB95D5-44EA-4985-B6D8-5C717BC278D8}"/>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50753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2031325"/>
          </a:xfrm>
          <a:prstGeom prst="rect">
            <a:avLst/>
          </a:prstGeom>
          <a:ln>
            <a:solidFill>
              <a:schemeClr val="tx1"/>
            </a:solidFill>
          </a:ln>
        </p:spPr>
        <p:txBody>
          <a:bodyPr>
            <a:spAutoFit/>
          </a:bodyPr>
          <a:lstStyle/>
          <a:p>
            <a:r>
              <a:rPr lang="en-US" b="1" i="1" dirty="0"/>
              <a:t>*</a:t>
            </a:r>
            <a:r>
              <a:rPr lang="en-US" sz="1200" i="1" dirty="0"/>
              <a:t>For if Jesus had given them rest, then would he not afterward have spoken of another day. Hebrews 4:8 </a:t>
            </a:r>
            <a:endParaRPr lang="en-US" sz="1200" b="0" i="1" dirty="0">
              <a:solidFill>
                <a:srgbClr val="333333"/>
              </a:solidFill>
              <a:effectLst/>
              <a:latin typeface="Calibri" panose="020F0502020204030204" pitchFamily="34" charset="0"/>
            </a:endParaRPr>
          </a:p>
          <a:p>
            <a:r>
              <a:rPr lang="en-US" sz="1200" b="0" i="1" dirty="0">
                <a:solidFill>
                  <a:srgbClr val="333333"/>
                </a:solidFill>
                <a:effectLst/>
                <a:latin typeface="Calibri" panose="020F0502020204030204" pitchFamily="34" charset="0"/>
              </a:rPr>
              <a:t>Jesus</a:t>
            </a:r>
            <a:r>
              <a:rPr lang="en-US" sz="1200" b="0" i="0" dirty="0">
                <a:solidFill>
                  <a:srgbClr val="333333"/>
                </a:solidFill>
                <a:effectLst/>
                <a:latin typeface="Calibri" panose="020F0502020204030204" pitchFamily="34" charset="0"/>
              </a:rPr>
              <a:t> is the Greek form of the Hebrew name </a:t>
            </a:r>
            <a:r>
              <a:rPr lang="en-US" sz="1200" b="0" i="1" dirty="0" err="1">
                <a:solidFill>
                  <a:srgbClr val="333333"/>
                </a:solidFill>
                <a:effectLst/>
                <a:latin typeface="Calibri" panose="020F0502020204030204" pitchFamily="34" charset="0"/>
              </a:rPr>
              <a:t>Yeshua</a:t>
            </a:r>
            <a:r>
              <a:rPr lang="en-US" sz="1200" b="0" i="0" dirty="0">
                <a:solidFill>
                  <a:srgbClr val="333333"/>
                </a:solidFill>
                <a:effectLst/>
                <a:latin typeface="Calibri" panose="020F0502020204030204" pitchFamily="34" charset="0"/>
              </a:rPr>
              <a:t> and is transferred into the English as Joshua. Paul has reference here to the man Joshua of the Old Testament rather than to Jesus Christ. His point is that the Israelites did not find their “rest” under Moses nor Joshua, under whose direction they found and entered the promised land, or even under David, their greatest king.</a:t>
            </a:r>
          </a:p>
          <a:p>
            <a:pPr fontAlgn="base"/>
            <a:r>
              <a:rPr lang="en-US" sz="1200" dirty="0"/>
              <a:t>Chapter 46: “Let Us Go on unto Perfection”</a:t>
            </a:r>
          </a:p>
          <a:p>
            <a:pPr fontAlgn="base"/>
            <a:r>
              <a:rPr lang="en-US" sz="1200" i="1" dirty="0"/>
              <a:t>The Life and Teachings of Jesus and His Apostles</a:t>
            </a:r>
            <a:r>
              <a:rPr lang="en-US" sz="1200" dirty="0"/>
              <a:t>, (1979), 380–87</a:t>
            </a:r>
          </a:p>
          <a:p>
            <a:endParaRPr lang="en-US" sz="1200" dirty="0"/>
          </a:p>
        </p:txBody>
      </p:sp>
      <p:sp>
        <p:nvSpPr>
          <p:cNvPr id="4" name="Rectangle 3"/>
          <p:cNvSpPr/>
          <p:nvPr/>
        </p:nvSpPr>
        <p:spPr>
          <a:xfrm>
            <a:off x="6096000" y="0"/>
            <a:ext cx="6096000" cy="7109639"/>
          </a:xfrm>
          <a:prstGeom prst="rect">
            <a:avLst/>
          </a:prstGeom>
          <a:ln>
            <a:solidFill>
              <a:schemeClr val="tx1"/>
            </a:solidFill>
          </a:ln>
        </p:spPr>
        <p:txBody>
          <a:bodyPr>
            <a:spAutoFit/>
          </a:bodyPr>
          <a:lstStyle/>
          <a:p>
            <a:r>
              <a:rPr lang="en-US" sz="1200" b="1" i="0" dirty="0">
                <a:effectLst/>
              </a:rPr>
              <a:t>Rahab:</a:t>
            </a:r>
          </a:p>
          <a:p>
            <a:r>
              <a:rPr lang="en-US" sz="1200" b="0" i="0" dirty="0">
                <a:effectLst/>
              </a:rPr>
              <a:t>While Rahab’s parents, brothers and sisters were alive at the time of her association with the spies Joshua sent out, we are not given any of their names (</a:t>
            </a:r>
            <a:r>
              <a:rPr lang="en-US" sz="1200" b="0" i="0" u="none" strike="noStrike" dirty="0">
                <a:effectLst/>
              </a:rPr>
              <a:t>Joshua 2:13</a:t>
            </a:r>
            <a:r>
              <a:rPr lang="en-US" sz="1200" b="0" i="0" dirty="0">
                <a:effectLst/>
              </a:rPr>
              <a:t>). Some of the ancient Jewish fathers who held her in high reputation reckoned that she was the wife of Joshua himself, but in the royal genealogy of Jesus, Rahab is referred to as being the wife of Salmon, one of the two spies she sheltered. In turn, she became the mother of Boaz, who married Ruth from whose son, Obed, Jesse the father of David came, through whose line Jesus was born (</a:t>
            </a:r>
            <a:r>
              <a:rPr lang="en-US" sz="1200" b="0" i="0" u="none" strike="noStrike" dirty="0">
                <a:effectLst/>
              </a:rPr>
              <a:t>Matthew 1:5</a:t>
            </a:r>
            <a:r>
              <a:rPr lang="en-US" sz="1200" b="0" i="0" dirty="0">
                <a:effectLst/>
              </a:rPr>
              <a:t>, where the </a:t>
            </a:r>
            <a:r>
              <a:rPr lang="en-US" sz="1200" b="0" i="0" cap="small" dirty="0" err="1">
                <a:effectLst/>
              </a:rPr>
              <a:t>asv</a:t>
            </a:r>
            <a:r>
              <a:rPr lang="en-US" sz="1200" b="0" i="0" dirty="0">
                <a:effectLst/>
              </a:rPr>
              <a:t> reads, “Salmon begat Boaz of Rahab”—not </a:t>
            </a:r>
            <a:r>
              <a:rPr lang="en-US" sz="1200" b="0" i="0" dirty="0" err="1">
                <a:effectLst/>
              </a:rPr>
              <a:t>Rachab</a:t>
            </a:r>
            <a:r>
              <a:rPr lang="en-US" sz="1200" b="0" i="0" dirty="0">
                <a:effectLst/>
              </a:rPr>
              <a:t>).</a:t>
            </a:r>
          </a:p>
          <a:p>
            <a:endParaRPr lang="en-US" sz="1200" dirty="0"/>
          </a:p>
          <a:p>
            <a:r>
              <a:rPr lang="en-US" sz="1200" b="0" i="0" dirty="0">
                <a:effectLst/>
              </a:rPr>
              <a:t>Salmon was a prince of the house of Judah, and thus, Rahab, the one time heathen harlot, married into one of the leading families of Israel and became an ancestress of our Lord, the other foreign ancestresses being Tamar, Ruth and Bathsheba. The gratitude Salmon felt for Rahab ripened into love, and when grace erased her former life of shame he made her his wife. Jerome’s comment of the inclusion of the four foreign women in Matthew’s genealogy is suggestive—</a:t>
            </a:r>
          </a:p>
          <a:p>
            <a:endParaRPr lang="en-US" sz="1200" b="0" i="0" dirty="0">
              <a:effectLst/>
            </a:endParaRPr>
          </a:p>
          <a:p>
            <a:r>
              <a:rPr lang="en-US" sz="1200" dirty="0"/>
              <a:t>It has been suggested that the word “harlot” can be translated “innkeeper,” thus making Rahab the landlady of a wayside tavern. Guesses have been made that she had been a concubine, such as Hagar and </a:t>
            </a:r>
            <a:r>
              <a:rPr lang="en-US" sz="1200" dirty="0" err="1"/>
              <a:t>Zilpah</a:t>
            </a:r>
            <a:r>
              <a:rPr lang="en-US" sz="1200" dirty="0"/>
              <a:t> had been, but that in Jericho she was a reputable woman identified with a respectable business. The Bible, however, makes no attempt to smooth over the unpleasant fact that Rahab had been a harlot. Endeavoring to understand her character, we have—</a:t>
            </a:r>
          </a:p>
          <a:p>
            <a:endParaRPr lang="en-US" sz="1200" dirty="0"/>
          </a:p>
          <a:p>
            <a:r>
              <a:rPr lang="en-US" sz="1200" dirty="0"/>
              <a:t>Rahab became an ancestress in the royal line from which Jesus came as the </a:t>
            </a:r>
            <a:r>
              <a:rPr lang="en-US" sz="1200" dirty="0" err="1"/>
              <a:t>Saviour</a:t>
            </a:r>
            <a:r>
              <a:rPr lang="en-US" sz="1200" dirty="0"/>
              <a:t> of lost souls. </a:t>
            </a:r>
          </a:p>
          <a:p>
            <a:r>
              <a:rPr lang="en-US" sz="1200" dirty="0"/>
              <a:t>Paul highly commends Rahab for her energetic faith and gives her a place on the illustrious roll of the Old Testament of those who triumphed by faith. “By faith the harlot Rahab perished not with them that believed not, when she received the spies with peace” (Hebrews 11:31)</a:t>
            </a:r>
          </a:p>
          <a:p>
            <a:endParaRPr lang="en-US" sz="1200" dirty="0"/>
          </a:p>
          <a:p>
            <a:r>
              <a:rPr lang="en-US" sz="1200" dirty="0"/>
              <a:t>The Apostle James adds to Paul’s record about Rahab being justified by faith by saying that she was likewise justified by works (James 2:25)</a:t>
            </a:r>
          </a:p>
          <a:p>
            <a:r>
              <a:rPr lang="en-US" sz="1200" dirty="0"/>
              <a:t>Excerpt from </a:t>
            </a:r>
            <a:r>
              <a:rPr lang="en-US" sz="1200" dirty="0" err="1"/>
              <a:t>Biblegateway</a:t>
            </a:r>
            <a:endParaRPr lang="en-US" sz="1200" dirty="0"/>
          </a:p>
          <a:p>
            <a:endParaRPr lang="en-US" sz="1200" dirty="0"/>
          </a:p>
          <a:p>
            <a:r>
              <a:rPr lang="en-US" sz="1200" dirty="0"/>
              <a:t>*Dr. Adam Clarke counts the modern Bible translator’s error, “I am fully satisfied that the term </a:t>
            </a:r>
            <a:r>
              <a:rPr lang="en-US" sz="1200" i="1" dirty="0" err="1"/>
              <a:t>zonah</a:t>
            </a:r>
            <a:r>
              <a:rPr lang="en-US" sz="1200" dirty="0"/>
              <a:t> in the test, which we translate harlot, should be rendered tavern or inn-keeper or hostess” Dr. Clarke feels there was no excuse for the translators to presume as much just simply because she kept a public house of lodging. Clake’s Bible Commentary Vol. 2 p. 11</a:t>
            </a:r>
          </a:p>
          <a:p>
            <a:endParaRPr lang="en-US" sz="1200" dirty="0"/>
          </a:p>
        </p:txBody>
      </p:sp>
      <p:sp>
        <p:nvSpPr>
          <p:cNvPr id="5" name="Rectangle 4"/>
          <p:cNvSpPr/>
          <p:nvPr/>
        </p:nvSpPr>
        <p:spPr>
          <a:xfrm>
            <a:off x="0" y="2031325"/>
            <a:ext cx="6096000" cy="2308324"/>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Being Strong and Having Courage</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The Young Men general presidency in 2010 taught how the Lord’s promises to Joshua apply to youth:</a:t>
            </a:r>
          </a:p>
          <a:p>
            <a:pPr fontAlgn="base"/>
            <a:r>
              <a:rPr lang="en-US" sz="1200" b="0" i="0" dirty="0">
                <a:effectLst/>
                <a:latin typeface="Calibri" panose="020F0502020204030204" pitchFamily="34" charset="0"/>
              </a:rPr>
              <a:t>“In the space of four verses in the first chapter of Joshua, the Lord commands Joshua to be strong and courageous—three times! (see </a:t>
            </a:r>
            <a:r>
              <a:rPr lang="en-US" sz="1200" b="0" i="0" u="none" strike="noStrike" dirty="0">
                <a:effectLst/>
                <a:latin typeface="Calibri" panose="020F0502020204030204" pitchFamily="34" charset="0"/>
              </a:rPr>
              <a:t>verses 6–9</a:t>
            </a:r>
            <a:r>
              <a:rPr lang="en-US" sz="1200" b="0" i="0" dirty="0">
                <a:effectLst/>
                <a:latin typeface="Calibri" panose="020F0502020204030204" pitchFamily="34" charset="0"/>
              </a:rPr>
              <a:t>). Then the Lord promises Joshua that he will succeed in bringing the Israelites to their land of inheritance, that strength and courage will come to him because of his obedience to all the law, and—most significantly—that the Lord will be with him wherever he goes. …</a:t>
            </a:r>
          </a:p>
          <a:p>
            <a:pPr fontAlgn="base"/>
            <a:r>
              <a:rPr lang="en-US" sz="1200" b="0" i="0" dirty="0">
                <a:effectLst/>
                <a:latin typeface="Calibri" panose="020F0502020204030204" pitchFamily="34" charset="0"/>
              </a:rPr>
              <a:t>“That same call to courage is yours. And the same promises are yours as well. With the Savior’s help, you too will succeed in your callings and in your life. You will have strength to withstand any temptation as you obey the commandments and keep the standards found in </a:t>
            </a:r>
            <a:r>
              <a:rPr lang="en-US" sz="1200" b="0" i="1" dirty="0">
                <a:effectLst/>
                <a:latin typeface="Calibri" panose="020F0502020204030204" pitchFamily="34" charset="0"/>
              </a:rPr>
              <a:t>For the Strength of Youth</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“Facing Challenges with Courage,”</a:t>
            </a:r>
            <a:r>
              <a:rPr lang="en-US" sz="1200" i="1" dirty="0">
                <a:latin typeface="Calibri" panose="020F0502020204030204" pitchFamily="34" charset="0"/>
              </a:rPr>
              <a:t> </a:t>
            </a:r>
            <a:r>
              <a:rPr lang="en-US" sz="1200" b="0" i="1" dirty="0">
                <a:effectLst/>
                <a:latin typeface="Calibri" panose="020F0502020204030204" pitchFamily="34" charset="0"/>
              </a:rPr>
              <a:t>New Era,</a:t>
            </a:r>
            <a:r>
              <a:rPr lang="en-US" sz="1200" b="0" i="0" dirty="0">
                <a:effectLst/>
                <a:latin typeface="Calibri" panose="020F0502020204030204" pitchFamily="34" charset="0"/>
              </a:rPr>
              <a:t> Jan. 2010, 7).</a:t>
            </a:r>
          </a:p>
        </p:txBody>
      </p:sp>
      <p:sp>
        <p:nvSpPr>
          <p:cNvPr id="6" name="Rectangle 5"/>
          <p:cNvSpPr/>
          <p:nvPr/>
        </p:nvSpPr>
        <p:spPr>
          <a:xfrm>
            <a:off x="0" y="4348670"/>
            <a:ext cx="6096000" cy="2123658"/>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Meditation: </a:t>
            </a:r>
            <a:r>
              <a:rPr lang="en-US" sz="1200" b="0" i="0" dirty="0">
                <a:effectLst/>
                <a:latin typeface="Calibri" panose="020F0502020204030204" pitchFamily="34" charset="0"/>
              </a:rPr>
              <a:t>Elder Richard G. Scott of the Quorum of the Twelve Apostles taught how pondering on the scriptures blesses us:</a:t>
            </a:r>
          </a:p>
          <a:p>
            <a:pPr fontAlgn="base"/>
            <a:r>
              <a:rPr lang="en-US" sz="1200" b="0" i="0" dirty="0">
                <a:effectLst/>
                <a:latin typeface="Calibri" panose="020F0502020204030204" pitchFamily="34" charset="0"/>
              </a:rPr>
              <a:t>“As you ponder—not just read but ponder and meditate—on scriptural passages, the power of the </a:t>
            </a:r>
            <a:r>
              <a:rPr lang="en-US" sz="1200" b="0" i="0" u="none" strike="noStrike" dirty="0">
                <a:effectLst/>
                <a:latin typeface="Calibri" panose="020F0502020204030204" pitchFamily="34" charset="0"/>
              </a:rPr>
              <a:t>Holy Ghost</a:t>
            </a:r>
            <a:r>
              <a:rPr lang="en-US" sz="1200" b="0" i="0" dirty="0">
                <a:effectLst/>
                <a:latin typeface="Calibri" panose="020F0502020204030204" pitchFamily="34" charset="0"/>
              </a:rPr>
              <a:t> will distill truths in your mind and heart as a secure foundation in this uncertain time in which we live” (</a:t>
            </a:r>
            <a:r>
              <a:rPr lang="en-US" sz="1200" b="0" i="0" u="none" strike="noStrike" dirty="0">
                <a:effectLst/>
                <a:latin typeface="Calibri" panose="020F0502020204030204" pitchFamily="34" charset="0"/>
              </a:rPr>
              <a:t>“He Lives! All Glory to His Name!”</a:t>
            </a:r>
            <a:r>
              <a:rPr lang="en-US" sz="1200" b="0" i="1" dirty="0">
                <a:effectLst/>
                <a:latin typeface="Calibri" panose="020F0502020204030204" pitchFamily="34" charset="0"/>
              </a:rPr>
              <a:t> 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May 2010, 78).</a:t>
            </a:r>
          </a:p>
          <a:p>
            <a:pPr fontAlgn="base"/>
            <a:r>
              <a:rPr lang="en-US" sz="1200" b="1" i="0" dirty="0">
                <a:effectLst/>
                <a:latin typeface="Calibri" panose="020F0502020204030204" pitchFamily="34" charset="0"/>
              </a:rPr>
              <a:t>President Thomas S. Monson </a:t>
            </a:r>
            <a:r>
              <a:rPr lang="en-US" sz="1200" b="0" i="0" dirty="0">
                <a:effectLst/>
                <a:latin typeface="Calibri" panose="020F0502020204030204" pitchFamily="34" charset="0"/>
              </a:rPr>
              <a:t>explained the benefits of daily scripture study:</a:t>
            </a:r>
          </a:p>
          <a:p>
            <a:pPr fontAlgn="base"/>
            <a:r>
              <a:rPr lang="en-US" sz="1200" b="0" i="0" dirty="0">
                <a:effectLst/>
                <a:latin typeface="Calibri" panose="020F0502020204030204" pitchFamily="34" charset="0"/>
              </a:rPr>
              <a:t>“I would encourage all of us to continue to read and study the scriptures, that we might understand them and apply in our lives the lessons we find there. …</a:t>
            </a:r>
          </a:p>
          <a:p>
            <a:pPr fontAlgn="base"/>
            <a:r>
              <a:rPr lang="en-US" sz="1200" b="0" i="0" dirty="0">
                <a:effectLst/>
                <a:latin typeface="Calibri" panose="020F0502020204030204" pitchFamily="34" charset="0"/>
              </a:rPr>
              <a:t>“Spending time each day in scripture study will, without doubt, strengthen our foundations of faith and our testimonies of truth” (</a:t>
            </a:r>
            <a:r>
              <a:rPr lang="en-US" sz="1200" b="0" i="0" u="none" strike="noStrike" dirty="0">
                <a:effectLst/>
                <a:latin typeface="Calibri" panose="020F0502020204030204" pitchFamily="34" charset="0"/>
              </a:rPr>
              <a:t>“How Firm a Foundation,”</a:t>
            </a:r>
            <a:r>
              <a:rPr lang="en-US" sz="1200" b="0" i="1" dirty="0">
                <a:effectLst/>
                <a:latin typeface="Calibri" panose="020F0502020204030204" pitchFamily="34" charset="0"/>
              </a:rPr>
              <a:t> 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2006, 68).</a:t>
            </a:r>
          </a:p>
        </p:txBody>
      </p:sp>
    </p:spTree>
    <p:extLst>
      <p:ext uri="{BB962C8B-B14F-4D97-AF65-F5344CB8AC3E}">
        <p14:creationId xmlns:p14="http://schemas.microsoft.com/office/powerpoint/2010/main" val="775046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82775813"/>
              </p:ext>
            </p:extLst>
          </p:nvPr>
        </p:nvGraphicFramePr>
        <p:xfrm>
          <a:off x="293913" y="959151"/>
          <a:ext cx="11756572" cy="3571240"/>
        </p:xfrm>
        <a:graphic>
          <a:graphicData uri="http://schemas.openxmlformats.org/drawingml/2006/table">
            <a:tbl>
              <a:tblPr firstRow="1" bandRow="1">
                <a:tableStyleId>{22838BEF-8BB2-4498-84A7-C5851F593DF1}</a:tableStyleId>
              </a:tblPr>
              <a:tblGrid>
                <a:gridCol w="2939143">
                  <a:extLst>
                    <a:ext uri="{9D8B030D-6E8A-4147-A177-3AD203B41FA5}">
                      <a16:colId xmlns:a16="http://schemas.microsoft.com/office/drawing/2014/main" val="20000"/>
                    </a:ext>
                  </a:extLst>
                </a:gridCol>
                <a:gridCol w="2939143">
                  <a:extLst>
                    <a:ext uri="{9D8B030D-6E8A-4147-A177-3AD203B41FA5}">
                      <a16:colId xmlns:a16="http://schemas.microsoft.com/office/drawing/2014/main" val="20001"/>
                    </a:ext>
                  </a:extLst>
                </a:gridCol>
                <a:gridCol w="2939143">
                  <a:extLst>
                    <a:ext uri="{9D8B030D-6E8A-4147-A177-3AD203B41FA5}">
                      <a16:colId xmlns:a16="http://schemas.microsoft.com/office/drawing/2014/main" val="20002"/>
                    </a:ext>
                  </a:extLst>
                </a:gridCol>
                <a:gridCol w="2939143">
                  <a:extLst>
                    <a:ext uri="{9D8B030D-6E8A-4147-A177-3AD203B41FA5}">
                      <a16:colId xmlns:a16="http://schemas.microsoft.com/office/drawing/2014/main" val="20003"/>
                    </a:ext>
                  </a:extLst>
                </a:gridCol>
              </a:tblGrid>
              <a:tr h="370840">
                <a:tc>
                  <a:txBody>
                    <a:bodyPr/>
                    <a:lstStyle/>
                    <a:p>
                      <a:pPr algn="ctr"/>
                      <a:r>
                        <a:rPr lang="en-US" dirty="0"/>
                        <a:t>Joshua 1-6</a:t>
                      </a:r>
                    </a:p>
                  </a:txBody>
                  <a:tcPr/>
                </a:tc>
                <a:tc>
                  <a:txBody>
                    <a:bodyPr/>
                    <a:lstStyle/>
                    <a:p>
                      <a:pPr algn="ctr"/>
                      <a:r>
                        <a:rPr lang="en-US" dirty="0"/>
                        <a:t>Joshua 7-12</a:t>
                      </a:r>
                    </a:p>
                  </a:txBody>
                  <a:tcPr/>
                </a:tc>
                <a:tc>
                  <a:txBody>
                    <a:bodyPr/>
                    <a:lstStyle/>
                    <a:p>
                      <a:pPr algn="ctr"/>
                      <a:r>
                        <a:rPr lang="en-US" dirty="0"/>
                        <a:t>Joshua 13-21</a:t>
                      </a:r>
                    </a:p>
                  </a:txBody>
                  <a:tcPr/>
                </a:tc>
                <a:tc>
                  <a:txBody>
                    <a:bodyPr/>
                    <a:lstStyle/>
                    <a:p>
                      <a:pPr algn="ctr"/>
                      <a:r>
                        <a:rPr lang="en-US" dirty="0"/>
                        <a:t>Joshua 22-24</a:t>
                      </a:r>
                    </a:p>
                  </a:txBody>
                  <a:tcPr/>
                </a:tc>
                <a:extLst>
                  <a:ext uri="{0D108BD9-81ED-4DB2-BD59-A6C34878D82A}">
                    <a16:rowId xmlns:a16="http://schemas.microsoft.com/office/drawing/2014/main" val="10000"/>
                  </a:ext>
                </a:extLst>
              </a:tr>
              <a:tr h="370840">
                <a:tc>
                  <a:txBody>
                    <a:bodyPr/>
                    <a:lstStyle/>
                    <a:p>
                      <a:r>
                        <a:rPr lang="en-US" sz="1800" kern="1200" dirty="0">
                          <a:effectLst/>
                        </a:rPr>
                        <a:t>The children of Israel miraculously cross the Jordan River and enter the promised land. They begin their conquest of the land by destroying the city of Jericho.</a:t>
                      </a:r>
                      <a:endParaRPr lang="en-US" sz="1800" dirty="0"/>
                    </a:p>
                  </a:txBody>
                  <a:tcPr/>
                </a:tc>
                <a:tc>
                  <a:txBody>
                    <a:bodyPr/>
                    <a:lstStyle/>
                    <a:p>
                      <a:r>
                        <a:rPr lang="en-US" sz="1800" kern="1200" dirty="0">
                          <a:effectLst/>
                        </a:rPr>
                        <a:t>Israel loses a battle against the people of Ai because of disobedience. After repenting of their disobedience, the Israelites prosper in battle as the Lord fights for them. They gain control of the promised land.</a:t>
                      </a:r>
                      <a:endParaRPr lang="en-US" sz="1800" dirty="0"/>
                    </a:p>
                  </a:txBody>
                  <a:tcPr/>
                </a:tc>
                <a:tc>
                  <a:txBody>
                    <a:bodyPr/>
                    <a:lstStyle/>
                    <a:p>
                      <a:r>
                        <a:rPr lang="en-US" sz="1800" kern="1200" dirty="0">
                          <a:effectLst/>
                        </a:rPr>
                        <a:t>The promised land is divided among the tribes of Israel. However, not all of the wicked inhabitants are driven out of the land. The Israelites set up the tabernacle in a place called Shiloh. Certain cities are designated as cities of refuge.</a:t>
                      </a:r>
                      <a:endParaRPr lang="en-US" sz="1800" dirty="0"/>
                    </a:p>
                  </a:txBody>
                  <a:tcPr/>
                </a:tc>
                <a:tc>
                  <a:txBody>
                    <a:bodyPr/>
                    <a:lstStyle/>
                    <a:p>
                      <a:r>
                        <a:rPr lang="en-US" sz="1800" kern="1200" dirty="0">
                          <a:effectLst/>
                        </a:rPr>
                        <a:t>Prior to his death, Joshua exhorts the people to have courage, keep the Lord’s commandments, and love the Lord. He and the people covenant to choose the Lord and serve only Him. Joshua and </a:t>
                      </a:r>
                      <a:r>
                        <a:rPr lang="en-US" sz="1800" kern="1200" dirty="0" err="1">
                          <a:effectLst/>
                        </a:rPr>
                        <a:t>Eleazar</a:t>
                      </a:r>
                      <a:r>
                        <a:rPr lang="en-US" sz="1800" kern="1200" dirty="0">
                          <a:effectLst/>
                        </a:rPr>
                        <a:t>, the third son of Aaron, die.</a:t>
                      </a:r>
                      <a:endParaRPr lang="en-US" sz="1800" dirty="0"/>
                    </a:p>
                  </a:txBody>
                  <a:tcPr/>
                </a:tc>
                <a:extLst>
                  <a:ext uri="{0D108BD9-81ED-4DB2-BD59-A6C34878D82A}">
                    <a16:rowId xmlns:a16="http://schemas.microsoft.com/office/drawing/2014/main" val="10001"/>
                  </a:ext>
                </a:extLst>
              </a:tr>
              <a:tr h="370840">
                <a:tc>
                  <a:txBody>
                    <a:bodyPr/>
                    <a:lstStyle/>
                    <a:p>
                      <a:r>
                        <a:rPr lang="en-US" sz="1800" dirty="0"/>
                        <a:t>One Month (March-April)</a:t>
                      </a:r>
                    </a:p>
                    <a:p>
                      <a:r>
                        <a:rPr lang="en-US" sz="1800" dirty="0"/>
                        <a:t>1405</a:t>
                      </a:r>
                      <a:r>
                        <a:rPr lang="en-US" sz="1800" baseline="0" dirty="0"/>
                        <a:t> B.C.</a:t>
                      </a:r>
                      <a:endParaRPr lang="en-US" sz="1800" dirty="0"/>
                    </a:p>
                  </a:txBody>
                  <a:tcPr/>
                </a:tc>
                <a:tc>
                  <a:txBody>
                    <a:bodyPr/>
                    <a:lstStyle/>
                    <a:p>
                      <a:r>
                        <a:rPr lang="en-US" sz="1800" dirty="0"/>
                        <a:t> 7 years (April)</a:t>
                      </a:r>
                    </a:p>
                    <a:p>
                      <a:r>
                        <a:rPr lang="en-US" sz="1800" dirty="0"/>
                        <a:t>1405-1398 B.C.</a:t>
                      </a:r>
                    </a:p>
                  </a:txBody>
                  <a:tcPr/>
                </a:tc>
                <a:tc>
                  <a:txBody>
                    <a:bodyPr/>
                    <a:lstStyle/>
                    <a:p>
                      <a:r>
                        <a:rPr lang="en-US" sz="1800" dirty="0"/>
                        <a:t>8 years </a:t>
                      </a:r>
                    </a:p>
                    <a:p>
                      <a:r>
                        <a:rPr lang="en-US" sz="1800" dirty="0"/>
                        <a:t>1398/7-1390 B.C.</a:t>
                      </a:r>
                    </a:p>
                  </a:txBody>
                  <a:tcPr/>
                </a:tc>
                <a:tc>
                  <a:txBody>
                    <a:bodyPr/>
                    <a:lstStyle/>
                    <a:p>
                      <a:r>
                        <a:rPr lang="en-US" sz="1800" dirty="0"/>
                        <a:t>Joshua dies at 110</a:t>
                      </a:r>
                      <a:r>
                        <a:rPr lang="en-US" sz="1800" baseline="0" dirty="0"/>
                        <a:t> 1390 B.C.</a:t>
                      </a:r>
                      <a:endParaRPr lang="en-US" sz="1800"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3668486" y="4822371"/>
            <a:ext cx="5301343" cy="646331"/>
          </a:xfrm>
          <a:prstGeom prst="rect">
            <a:avLst/>
          </a:prstGeom>
          <a:noFill/>
        </p:spPr>
        <p:txBody>
          <a:bodyPr wrap="square" rtlCol="0">
            <a:spAutoFit/>
          </a:bodyPr>
          <a:lstStyle/>
          <a:p>
            <a:r>
              <a:rPr lang="en-US" dirty="0"/>
              <a:t>Approximate Dates taken from </a:t>
            </a:r>
            <a:r>
              <a:rPr lang="en-US" i="1" dirty="0"/>
              <a:t>Talk thru the Bible by </a:t>
            </a:r>
            <a:r>
              <a:rPr lang="en-US" dirty="0"/>
              <a:t>Bruce Wilkinson and Kenneth Boa</a:t>
            </a:r>
          </a:p>
        </p:txBody>
      </p:sp>
    </p:spTree>
    <p:extLst>
      <p:ext uri="{BB962C8B-B14F-4D97-AF65-F5344CB8AC3E}">
        <p14:creationId xmlns:p14="http://schemas.microsoft.com/office/powerpoint/2010/main" val="15039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1" cy="6858000"/>
            <a:chOff x="0" y="0"/>
            <a:chExt cx="12192001" cy="6858000"/>
          </a:xfrm>
        </p:grpSpPr>
        <p:pic>
          <p:nvPicPr>
            <p:cNvPr id="2050"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0" y="0"/>
              <a:ext cx="1010542"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48612" y="3837065"/>
            <a:ext cx="1910281" cy="923330"/>
          </a:xfrm>
          <a:prstGeom prst="rect">
            <a:avLst/>
          </a:prstGeom>
          <a:noFill/>
        </p:spPr>
        <p:txBody>
          <a:bodyPr wrap="square" rtlCol="0">
            <a:spAutoFit/>
          </a:bodyPr>
          <a:lstStyle/>
          <a:p>
            <a:r>
              <a:rPr lang="en-US" dirty="0">
                <a:solidFill>
                  <a:schemeClr val="bg1"/>
                </a:solidFill>
                <a:latin typeface="Calibri" panose="020F0502020204030204" pitchFamily="34" charset="0"/>
              </a:rPr>
              <a:t>Joshua is the first of 12 historical books.</a:t>
            </a:r>
          </a:p>
        </p:txBody>
      </p:sp>
      <p:sp>
        <p:nvSpPr>
          <p:cNvPr id="5" name="TextBox 4"/>
          <p:cNvSpPr txBox="1"/>
          <p:nvPr/>
        </p:nvSpPr>
        <p:spPr>
          <a:xfrm>
            <a:off x="42175" y="0"/>
            <a:ext cx="12192002" cy="1323439"/>
          </a:xfrm>
          <a:prstGeom prst="rect">
            <a:avLst/>
          </a:prstGeom>
          <a:noFill/>
        </p:spPr>
        <p:txBody>
          <a:bodyPr wrap="square" rtlCol="0">
            <a:spAutoFit/>
          </a:bodyPr>
          <a:lstStyle/>
          <a:p>
            <a:pPr algn="ctr"/>
            <a:r>
              <a:rPr lang="en-US" sz="8000" dirty="0">
                <a:solidFill>
                  <a:schemeClr val="bg1"/>
                </a:solidFill>
                <a:latin typeface="Bodoni MT Black" panose="02070A03080606020203" pitchFamily="18" charset="0"/>
              </a:rPr>
              <a:t>Joshua</a:t>
            </a:r>
          </a:p>
        </p:txBody>
      </p:sp>
      <p:grpSp>
        <p:nvGrpSpPr>
          <p:cNvPr id="2" name="Group 1"/>
          <p:cNvGrpSpPr/>
          <p:nvPr/>
        </p:nvGrpSpPr>
        <p:grpSpPr>
          <a:xfrm>
            <a:off x="2664644" y="1088394"/>
            <a:ext cx="7265575" cy="2526780"/>
            <a:chOff x="627614" y="1034073"/>
            <a:chExt cx="7265575" cy="2526780"/>
          </a:xfrm>
        </p:grpSpPr>
        <p:grpSp>
          <p:nvGrpSpPr>
            <p:cNvPr id="39" name="Group 38"/>
            <p:cNvGrpSpPr/>
            <p:nvPr/>
          </p:nvGrpSpPr>
          <p:grpSpPr>
            <a:xfrm>
              <a:off x="627614" y="1034073"/>
              <a:ext cx="3020978" cy="2521676"/>
              <a:chOff x="457200" y="457200"/>
              <a:chExt cx="3020978" cy="2521676"/>
            </a:xfrm>
          </p:grpSpPr>
          <p:grpSp>
            <p:nvGrpSpPr>
              <p:cNvPr id="40" name="Group 39"/>
              <p:cNvGrpSpPr/>
              <p:nvPr/>
            </p:nvGrpSpPr>
            <p:grpSpPr>
              <a:xfrm>
                <a:off x="457200" y="457200"/>
                <a:ext cx="1215358" cy="2497726"/>
                <a:chOff x="5410200" y="1299205"/>
                <a:chExt cx="1215358" cy="2497726"/>
              </a:xfrm>
            </p:grpSpPr>
            <p:grpSp>
              <p:nvGrpSpPr>
                <p:cNvPr id="62" name="Group 61"/>
                <p:cNvGrpSpPr/>
                <p:nvPr/>
              </p:nvGrpSpPr>
              <p:grpSpPr>
                <a:xfrm>
                  <a:off x="5410200" y="1299205"/>
                  <a:ext cx="607679" cy="2497726"/>
                  <a:chOff x="533400" y="381000"/>
                  <a:chExt cx="457200" cy="2497726"/>
                </a:xfrm>
              </p:grpSpPr>
              <p:sp>
                <p:nvSpPr>
                  <p:cNvPr id="68" name="Oval 67"/>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p:cNvSpPr/>
                  <p:nvPr/>
                </p:nvSpPr>
                <p:spPr>
                  <a:xfrm>
                    <a:off x="533400" y="956854"/>
                    <a:ext cx="457200" cy="1524000"/>
                  </a:xfrm>
                  <a:prstGeom prst="roundRect">
                    <a:avLst/>
                  </a:prstGeom>
                  <a:solidFill>
                    <a:srgbClr val="B38D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33400" y="868679"/>
                    <a:ext cx="457200" cy="152400"/>
                  </a:xfrm>
                  <a:prstGeom prst="ellipse">
                    <a:avLst/>
                  </a:prstGeom>
                  <a:solidFill>
                    <a:srgbClr val="B38D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017879" y="1299205"/>
                  <a:ext cx="607679" cy="2497726"/>
                  <a:chOff x="2714897" y="457200"/>
                  <a:chExt cx="457200" cy="2497726"/>
                </a:xfrm>
              </p:grpSpPr>
              <p:sp>
                <p:nvSpPr>
                  <p:cNvPr id="64" name="Oval 6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p:cNvGrpSpPr/>
              <p:nvPr/>
            </p:nvGrpSpPr>
            <p:grpSpPr>
              <a:xfrm>
                <a:off x="1655141" y="459377"/>
                <a:ext cx="1215358" cy="2497726"/>
                <a:chOff x="5410200" y="1299205"/>
                <a:chExt cx="1215358" cy="2497726"/>
              </a:xfrm>
            </p:grpSpPr>
            <p:grpSp>
              <p:nvGrpSpPr>
                <p:cNvPr id="52" name="Group 51"/>
                <p:cNvGrpSpPr/>
                <p:nvPr/>
              </p:nvGrpSpPr>
              <p:grpSpPr>
                <a:xfrm>
                  <a:off x="5410200" y="1299205"/>
                  <a:ext cx="607679" cy="2497726"/>
                  <a:chOff x="533400" y="381000"/>
                  <a:chExt cx="457200" cy="2497726"/>
                </a:xfrm>
              </p:grpSpPr>
              <p:sp>
                <p:nvSpPr>
                  <p:cNvPr id="58" name="Oval 5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017879" y="1299205"/>
                  <a:ext cx="607679" cy="2497726"/>
                  <a:chOff x="2714897" y="457200"/>
                  <a:chExt cx="457200" cy="2497726"/>
                </a:xfrm>
              </p:grpSpPr>
              <p:sp>
                <p:nvSpPr>
                  <p:cNvPr id="54" name="Oval 5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2870499" y="481150"/>
                <a:ext cx="607679" cy="2497726"/>
                <a:chOff x="533400" y="381000"/>
                <a:chExt cx="457200" cy="2497726"/>
              </a:xfrm>
            </p:grpSpPr>
            <p:sp>
              <p:nvSpPr>
                <p:cNvPr id="48" name="Oval 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44" name="TextBox 43"/>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45" name="TextBox 44"/>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46" name="TextBox 45"/>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47" name="TextBox 46"/>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72" name="Group 71"/>
            <p:cNvGrpSpPr/>
            <p:nvPr/>
          </p:nvGrpSpPr>
          <p:grpSpPr>
            <a:xfrm>
              <a:off x="3655956" y="1039177"/>
              <a:ext cx="3020978" cy="2521676"/>
              <a:chOff x="457200" y="457200"/>
              <a:chExt cx="3020978" cy="2521676"/>
            </a:xfrm>
          </p:grpSpPr>
          <p:grpSp>
            <p:nvGrpSpPr>
              <p:cNvPr id="73" name="Group 72"/>
              <p:cNvGrpSpPr/>
              <p:nvPr/>
            </p:nvGrpSpPr>
            <p:grpSpPr>
              <a:xfrm>
                <a:off x="457200" y="457200"/>
                <a:ext cx="1215358" cy="2497726"/>
                <a:chOff x="5410200" y="1299205"/>
                <a:chExt cx="1215358" cy="2497726"/>
              </a:xfrm>
            </p:grpSpPr>
            <p:grpSp>
              <p:nvGrpSpPr>
                <p:cNvPr id="95" name="Group 94"/>
                <p:cNvGrpSpPr/>
                <p:nvPr/>
              </p:nvGrpSpPr>
              <p:grpSpPr>
                <a:xfrm>
                  <a:off x="5410200" y="1299205"/>
                  <a:ext cx="607679" cy="2497726"/>
                  <a:chOff x="533400" y="381000"/>
                  <a:chExt cx="457200" cy="2497726"/>
                </a:xfrm>
              </p:grpSpPr>
              <p:sp>
                <p:nvSpPr>
                  <p:cNvPr id="101" name="Oval 10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ounded Rectangle 10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017879" y="1299205"/>
                  <a:ext cx="607679" cy="2497726"/>
                  <a:chOff x="2714897" y="457200"/>
                  <a:chExt cx="457200" cy="2497726"/>
                </a:xfrm>
              </p:grpSpPr>
              <p:sp>
                <p:nvSpPr>
                  <p:cNvPr id="97" name="Oval 9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1655141" y="459377"/>
                <a:ext cx="1215358" cy="2497726"/>
                <a:chOff x="5410200" y="1299205"/>
                <a:chExt cx="1215358" cy="2497726"/>
              </a:xfrm>
            </p:grpSpPr>
            <p:grpSp>
              <p:nvGrpSpPr>
                <p:cNvPr id="85" name="Group 84"/>
                <p:cNvGrpSpPr/>
                <p:nvPr/>
              </p:nvGrpSpPr>
              <p:grpSpPr>
                <a:xfrm>
                  <a:off x="5410200" y="1299205"/>
                  <a:ext cx="607679" cy="2497726"/>
                  <a:chOff x="533400" y="381000"/>
                  <a:chExt cx="457200" cy="2497726"/>
                </a:xfrm>
              </p:grpSpPr>
              <p:sp>
                <p:nvSpPr>
                  <p:cNvPr id="91" name="Oval 9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017879" y="1299205"/>
                  <a:ext cx="607679" cy="2497726"/>
                  <a:chOff x="2714897" y="457200"/>
                  <a:chExt cx="457200" cy="2497726"/>
                </a:xfrm>
              </p:grpSpPr>
              <p:sp>
                <p:nvSpPr>
                  <p:cNvPr id="87" name="Oval 8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2870499" y="481150"/>
                <a:ext cx="607679"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77" name="TextBox 76"/>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78" name="TextBox 77"/>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79" name="TextBox 78"/>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80" name="TextBox 79"/>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106" name="Group 105"/>
            <p:cNvGrpSpPr/>
            <p:nvPr/>
          </p:nvGrpSpPr>
          <p:grpSpPr>
            <a:xfrm>
              <a:off x="6677831" y="1057129"/>
              <a:ext cx="1215358" cy="2497726"/>
              <a:chOff x="5410200" y="1299205"/>
              <a:chExt cx="1215358" cy="2497726"/>
            </a:xfrm>
          </p:grpSpPr>
          <p:grpSp>
            <p:nvGrpSpPr>
              <p:cNvPr id="128" name="Group 127"/>
              <p:cNvGrpSpPr/>
              <p:nvPr/>
            </p:nvGrpSpPr>
            <p:grpSpPr>
              <a:xfrm>
                <a:off x="5410200" y="1299205"/>
                <a:ext cx="607679" cy="2497726"/>
                <a:chOff x="533400" y="381000"/>
                <a:chExt cx="457200" cy="2497726"/>
              </a:xfrm>
            </p:grpSpPr>
            <p:sp>
              <p:nvSpPr>
                <p:cNvPr id="134" name="Oval 1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ounded Rectangle 1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6017879" y="1299205"/>
                <a:ext cx="607679" cy="2497726"/>
                <a:chOff x="2714897" y="457200"/>
                <a:chExt cx="457200" cy="2497726"/>
              </a:xfrm>
            </p:grpSpPr>
            <p:sp>
              <p:nvSpPr>
                <p:cNvPr id="130" name="Oval 1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9" name="TextBox 108"/>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10" name="TextBox 109"/>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
        <p:nvSpPr>
          <p:cNvPr id="141" name="TextBox 140"/>
          <p:cNvSpPr txBox="1"/>
          <p:nvPr/>
        </p:nvSpPr>
        <p:spPr>
          <a:xfrm>
            <a:off x="3654278" y="3837065"/>
            <a:ext cx="2847329" cy="923330"/>
          </a:xfrm>
          <a:prstGeom prst="rect">
            <a:avLst/>
          </a:prstGeom>
          <a:noFill/>
        </p:spPr>
        <p:txBody>
          <a:bodyPr wrap="square" rtlCol="0">
            <a:spAutoFit/>
          </a:bodyPr>
          <a:lstStyle/>
          <a:p>
            <a:r>
              <a:rPr lang="en-US" dirty="0">
                <a:solidFill>
                  <a:schemeClr val="bg1"/>
                </a:solidFill>
                <a:latin typeface="Calibri" panose="020F0502020204030204" pitchFamily="34" charset="0"/>
              </a:rPr>
              <a:t>It is a link between the Pentateuch and the remainder of Israel’s history</a:t>
            </a:r>
          </a:p>
        </p:txBody>
      </p:sp>
      <p:sp>
        <p:nvSpPr>
          <p:cNvPr id="142" name="TextBox 141"/>
          <p:cNvSpPr txBox="1"/>
          <p:nvPr/>
        </p:nvSpPr>
        <p:spPr>
          <a:xfrm>
            <a:off x="7194766" y="3731047"/>
            <a:ext cx="3751198" cy="1200329"/>
          </a:xfrm>
          <a:prstGeom prst="rect">
            <a:avLst/>
          </a:prstGeom>
          <a:noFill/>
        </p:spPr>
        <p:txBody>
          <a:bodyPr wrap="square" rtlCol="0">
            <a:spAutoFit/>
          </a:bodyPr>
          <a:lstStyle/>
          <a:p>
            <a:r>
              <a:rPr lang="en-US" dirty="0">
                <a:solidFill>
                  <a:schemeClr val="bg1"/>
                </a:solidFill>
                <a:latin typeface="Calibri" panose="020F0502020204030204" pitchFamily="34" charset="0"/>
              </a:rPr>
              <a:t>Through 3 military campaigns involving more than 33 enemy armies, the people of Israel learn a crucial lesson under Joshua’s leadership.</a:t>
            </a:r>
          </a:p>
        </p:txBody>
      </p:sp>
      <p:grpSp>
        <p:nvGrpSpPr>
          <p:cNvPr id="143" name="Group 142"/>
          <p:cNvGrpSpPr/>
          <p:nvPr/>
        </p:nvGrpSpPr>
        <p:grpSpPr>
          <a:xfrm>
            <a:off x="417398" y="264546"/>
            <a:ext cx="1777206" cy="3415420"/>
            <a:chOff x="320681" y="685800"/>
            <a:chExt cx="2398555" cy="4953000"/>
          </a:xfrm>
        </p:grpSpPr>
        <p:grpSp>
          <p:nvGrpSpPr>
            <p:cNvPr id="144" name="Group 143"/>
            <p:cNvGrpSpPr/>
            <p:nvPr/>
          </p:nvGrpSpPr>
          <p:grpSpPr>
            <a:xfrm>
              <a:off x="320681" y="685800"/>
              <a:ext cx="2398555" cy="4953000"/>
              <a:chOff x="3521081" y="381000"/>
              <a:chExt cx="2398555" cy="4953000"/>
            </a:xfrm>
          </p:grpSpPr>
          <p:sp>
            <p:nvSpPr>
              <p:cNvPr id="162" name="Rounded Rectangle 161"/>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46"/>
              <p:cNvGrpSpPr/>
              <p:nvPr/>
            </p:nvGrpSpPr>
            <p:grpSpPr>
              <a:xfrm>
                <a:off x="3657600" y="381000"/>
                <a:ext cx="2193567" cy="1008603"/>
                <a:chOff x="518540" y="1084217"/>
                <a:chExt cx="2193567" cy="1008603"/>
              </a:xfrm>
            </p:grpSpPr>
            <p:sp>
              <p:nvSpPr>
                <p:cNvPr id="199" name="Moon 198"/>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ounded Rectangle 176"/>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53"/>
              <p:cNvGrpSpPr/>
              <p:nvPr/>
            </p:nvGrpSpPr>
            <p:grpSpPr>
              <a:xfrm>
                <a:off x="4212236" y="3367790"/>
                <a:ext cx="1064302" cy="484682"/>
                <a:chOff x="6477000" y="762000"/>
                <a:chExt cx="1905000" cy="914400"/>
              </a:xfrm>
            </p:grpSpPr>
            <p:sp>
              <p:nvSpPr>
                <p:cNvPr id="193" name="Rounded Rectangle 192"/>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49"/>
                <p:cNvGrpSpPr/>
                <p:nvPr/>
              </p:nvGrpSpPr>
              <p:grpSpPr>
                <a:xfrm>
                  <a:off x="7696200" y="762000"/>
                  <a:ext cx="685800" cy="914400"/>
                  <a:chOff x="7696200" y="762000"/>
                  <a:chExt cx="685800" cy="914400"/>
                </a:xfrm>
              </p:grpSpPr>
              <p:sp>
                <p:nvSpPr>
                  <p:cNvPr id="197" name="6-Point Star 196"/>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6-Point Star 194"/>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54"/>
              <p:cNvGrpSpPr/>
              <p:nvPr/>
            </p:nvGrpSpPr>
            <p:grpSpPr>
              <a:xfrm>
                <a:off x="4298430" y="2920584"/>
                <a:ext cx="920646" cy="379751"/>
                <a:chOff x="6477000" y="762000"/>
                <a:chExt cx="1905000" cy="914400"/>
              </a:xfrm>
            </p:grpSpPr>
            <p:sp>
              <p:nvSpPr>
                <p:cNvPr id="187" name="Rounded Rectangle 18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49"/>
                <p:cNvGrpSpPr/>
                <p:nvPr/>
              </p:nvGrpSpPr>
              <p:grpSpPr>
                <a:xfrm>
                  <a:off x="7696200" y="762000"/>
                  <a:ext cx="685800" cy="914400"/>
                  <a:chOff x="7696200" y="762000"/>
                  <a:chExt cx="685800" cy="914400"/>
                </a:xfrm>
              </p:grpSpPr>
              <p:sp>
                <p:nvSpPr>
                  <p:cNvPr id="191" name="6-Point Star 19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6-Point Star 18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61"/>
              <p:cNvGrpSpPr/>
              <p:nvPr/>
            </p:nvGrpSpPr>
            <p:grpSpPr>
              <a:xfrm>
                <a:off x="4313420" y="2365947"/>
                <a:ext cx="858187" cy="467194"/>
                <a:chOff x="6477000" y="762000"/>
                <a:chExt cx="1905000" cy="914400"/>
              </a:xfrm>
            </p:grpSpPr>
            <p:sp>
              <p:nvSpPr>
                <p:cNvPr id="181" name="Rounded Rectangle 18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49"/>
                <p:cNvGrpSpPr/>
                <p:nvPr/>
              </p:nvGrpSpPr>
              <p:grpSpPr>
                <a:xfrm>
                  <a:off x="7696200" y="762000"/>
                  <a:ext cx="685800" cy="914400"/>
                  <a:chOff x="7696200" y="762000"/>
                  <a:chExt cx="685800" cy="914400"/>
                </a:xfrm>
              </p:grpSpPr>
              <p:sp>
                <p:nvSpPr>
                  <p:cNvPr id="185" name="6-Point Star 18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6-Point Star 18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144"/>
            <p:cNvGrpSpPr/>
            <p:nvPr/>
          </p:nvGrpSpPr>
          <p:grpSpPr>
            <a:xfrm>
              <a:off x="819005" y="993433"/>
              <a:ext cx="308947" cy="467194"/>
              <a:chOff x="819005" y="993433"/>
              <a:chExt cx="308947" cy="467194"/>
            </a:xfrm>
          </p:grpSpPr>
          <p:sp>
            <p:nvSpPr>
              <p:cNvPr id="160" name="6-Point Star 15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1154409" y="996380"/>
              <a:ext cx="308947" cy="467194"/>
              <a:chOff x="819005" y="993433"/>
              <a:chExt cx="308947" cy="467194"/>
            </a:xfrm>
          </p:grpSpPr>
          <p:sp>
            <p:nvSpPr>
              <p:cNvPr id="158" name="6-Point Star 15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1467149" y="989151"/>
              <a:ext cx="308947" cy="467194"/>
              <a:chOff x="819005" y="993433"/>
              <a:chExt cx="308947" cy="467194"/>
            </a:xfrm>
          </p:grpSpPr>
          <p:sp>
            <p:nvSpPr>
              <p:cNvPr id="156" name="6-Point Star 15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1790183" y="998352"/>
              <a:ext cx="308947" cy="467194"/>
              <a:chOff x="819005" y="993433"/>
              <a:chExt cx="308947" cy="467194"/>
            </a:xfrm>
          </p:grpSpPr>
          <p:sp>
            <p:nvSpPr>
              <p:cNvPr id="154" name="6-Point Star 15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2112072" y="1008483"/>
              <a:ext cx="308947" cy="467194"/>
              <a:chOff x="819005" y="993433"/>
              <a:chExt cx="308947" cy="467194"/>
            </a:xfrm>
          </p:grpSpPr>
          <p:sp>
            <p:nvSpPr>
              <p:cNvPr id="152" name="6-Point Star 15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Oval 149"/>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TextBox 207"/>
          <p:cNvSpPr txBox="1"/>
          <p:nvPr/>
        </p:nvSpPr>
        <p:spPr>
          <a:xfrm>
            <a:off x="8278960" y="5346020"/>
            <a:ext cx="3302518" cy="1200329"/>
          </a:xfrm>
          <a:prstGeom prst="rect">
            <a:avLst/>
          </a:prstGeom>
          <a:solidFill>
            <a:schemeClr val="tx1">
              <a:lumMod val="95000"/>
              <a:lumOff val="5000"/>
            </a:schemeClr>
          </a:solidFill>
        </p:spPr>
        <p:txBody>
          <a:bodyPr wrap="square" rtlCol="0">
            <a:spAutoFit/>
          </a:bodyPr>
          <a:lstStyle/>
          <a:p>
            <a:r>
              <a:rPr lang="en-US" sz="2400" dirty="0">
                <a:solidFill>
                  <a:srgbClr val="00B0F0"/>
                </a:solidFill>
                <a:latin typeface="Calibri" panose="020F0502020204030204" pitchFamily="34" charset="0"/>
              </a:rPr>
              <a:t>Victory comes through faith in God and obedience to His word</a:t>
            </a:r>
          </a:p>
        </p:txBody>
      </p:sp>
      <p:sp>
        <p:nvSpPr>
          <p:cNvPr id="2048" name="Rectangle 2047"/>
          <p:cNvSpPr/>
          <p:nvPr/>
        </p:nvSpPr>
        <p:spPr>
          <a:xfrm>
            <a:off x="1398143" y="5188869"/>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We do not know for certain who wrote the book of Joshua. The book is named for Joshua—its principal figure and </a:t>
            </a:r>
            <a:r>
              <a:rPr lang="en-US" b="0" i="0" u="none" strike="noStrike" dirty="0">
                <a:solidFill>
                  <a:schemeClr val="bg1"/>
                </a:solidFill>
                <a:effectLst/>
                <a:latin typeface="Calibri" panose="020F0502020204030204" pitchFamily="34" charset="0"/>
              </a:rPr>
              <a:t>Moses</a:t>
            </a:r>
            <a:r>
              <a:rPr lang="en-US" b="0" i="0" dirty="0">
                <a:solidFill>
                  <a:schemeClr val="bg1"/>
                </a:solidFill>
                <a:effectLst/>
                <a:latin typeface="Calibri" panose="020F0502020204030204" pitchFamily="34" charset="0"/>
              </a:rPr>
              <a:t>’s successor as the Lord’s prophet to Israel—most likely written in Canaan (2) </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428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8"/>
                                        </p:tgtEl>
                                        <p:attrNameLst>
                                          <p:attrName>style.visibility</p:attrName>
                                        </p:attrNameLst>
                                      </p:cBhvr>
                                      <p:to>
                                        <p:strVal val="visible"/>
                                      </p:to>
                                    </p:set>
                                    <p:animEffect transition="in" filter="fade">
                                      <p:cBhvr>
                                        <p:cTn id="19" dur="500"/>
                                        <p:tgtEl>
                                          <p:spTgt spid="20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1" grpId="0"/>
      <p:bldP spid="142" grpId="0"/>
      <p:bldP spid="208" grpId="0" animBg="1"/>
      <p:bldP spid="20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1" cy="6858000"/>
            <a:chOff x="0" y="0"/>
            <a:chExt cx="12192001" cy="6858000"/>
          </a:xfrm>
        </p:grpSpPr>
        <p:pic>
          <p:nvPicPr>
            <p:cNvPr id="2050"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0" y="0"/>
              <a:ext cx="1010542"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3937079" y="1138773"/>
            <a:ext cx="4790461"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Meaning—God is Help</a:t>
            </a:r>
          </a:p>
        </p:txBody>
      </p:sp>
      <p:sp>
        <p:nvSpPr>
          <p:cNvPr id="5" name="TextBox 4"/>
          <p:cNvSpPr txBox="1"/>
          <p:nvPr/>
        </p:nvSpPr>
        <p:spPr>
          <a:xfrm>
            <a:off x="42175" y="0"/>
            <a:ext cx="12192002" cy="1323439"/>
          </a:xfrm>
          <a:prstGeom prst="rect">
            <a:avLst/>
          </a:prstGeom>
          <a:noFill/>
        </p:spPr>
        <p:txBody>
          <a:bodyPr wrap="square" rtlCol="0">
            <a:spAutoFit/>
          </a:bodyPr>
          <a:lstStyle/>
          <a:p>
            <a:pPr algn="ctr"/>
            <a:r>
              <a:rPr lang="en-US" sz="8000" dirty="0">
                <a:solidFill>
                  <a:schemeClr val="bg1"/>
                </a:solidFill>
                <a:latin typeface="Bodoni MT Black" panose="02070A03080606020203" pitchFamily="18" charset="0"/>
              </a:rPr>
              <a:t>Joshua’s Names</a:t>
            </a:r>
          </a:p>
        </p:txBody>
      </p:sp>
      <p:sp>
        <p:nvSpPr>
          <p:cNvPr id="141" name="TextBox 140"/>
          <p:cNvSpPr txBox="1"/>
          <p:nvPr/>
        </p:nvSpPr>
        <p:spPr>
          <a:xfrm>
            <a:off x="1097628" y="1508105"/>
            <a:ext cx="4609722" cy="4524315"/>
          </a:xfrm>
          <a:prstGeom prst="rect">
            <a:avLst/>
          </a:prstGeom>
          <a:noFill/>
        </p:spPr>
        <p:txBody>
          <a:bodyPr wrap="square" rtlCol="0">
            <a:spAutoFit/>
          </a:bodyPr>
          <a:lstStyle/>
          <a:p>
            <a:r>
              <a:rPr lang="en-US" dirty="0" err="1">
                <a:solidFill>
                  <a:schemeClr val="bg1"/>
                </a:solidFill>
                <a:latin typeface="Calibri" panose="020F0502020204030204" pitchFamily="34" charset="0"/>
              </a:rPr>
              <a:t>Hoshea</a:t>
            </a:r>
            <a:r>
              <a:rPr lang="en-US" dirty="0">
                <a:solidFill>
                  <a:schemeClr val="bg1"/>
                </a:solidFill>
                <a:latin typeface="Calibri" panose="020F0502020204030204" pitchFamily="34" charset="0"/>
              </a:rPr>
              <a:t>  (Deut. 32:44)</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Oshea</a:t>
            </a:r>
            <a:r>
              <a:rPr lang="en-US" dirty="0">
                <a:solidFill>
                  <a:schemeClr val="bg1"/>
                </a:solidFill>
                <a:latin typeface="Calibri" panose="020F0502020204030204" pitchFamily="34" charset="0"/>
              </a:rPr>
              <a:t>, of the tribe of Ephraim (Numbers 13:8)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Moses changes his name to Jehoshua in (Numbers 13:16)</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Jeshua</a:t>
            </a:r>
            <a:r>
              <a:rPr lang="en-US" dirty="0">
                <a:solidFill>
                  <a:schemeClr val="bg1"/>
                </a:solidFill>
                <a:latin typeface="Calibri" panose="020F0502020204030204" pitchFamily="34" charset="0"/>
              </a:rPr>
              <a:t> (Ezra 2:2)</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is also called </a:t>
            </a:r>
            <a:r>
              <a:rPr lang="en-US" dirty="0" err="1">
                <a:solidFill>
                  <a:schemeClr val="bg1"/>
                </a:solidFill>
                <a:latin typeface="Calibri" panose="020F0502020204030204" pitchFamily="34" charset="0"/>
              </a:rPr>
              <a:t>Yeshua</a:t>
            </a:r>
            <a:r>
              <a:rPr lang="en-US" dirty="0">
                <a:solidFill>
                  <a:schemeClr val="bg1"/>
                </a:solidFill>
                <a:latin typeface="Calibri" panose="020F0502020204030204" pitchFamily="34" charset="0"/>
              </a:rPr>
              <a:t>...see notes*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Joshua, the son of Nun (Numbers 27:18)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Jesus, (</a:t>
            </a:r>
            <a:r>
              <a:rPr lang="en-US" i="1" dirty="0" err="1">
                <a:solidFill>
                  <a:schemeClr val="bg1"/>
                </a:solidFill>
                <a:latin typeface="Calibri" panose="020F0502020204030204" pitchFamily="34" charset="0"/>
              </a:rPr>
              <a:t>Iesous</a:t>
            </a:r>
            <a:r>
              <a:rPr lang="en-US" dirty="0">
                <a:solidFill>
                  <a:schemeClr val="bg1"/>
                </a:solidFill>
                <a:latin typeface="Calibri" panose="020F0502020204030204" pitchFamily="34" charset="0"/>
              </a:rPr>
              <a:t>) (from the Greek) is equivalent to the Hebrew name Joshua (Acts 7:45, and Hebrews 4:8)</a:t>
            </a:r>
          </a:p>
        </p:txBody>
      </p:sp>
      <p:sp>
        <p:nvSpPr>
          <p:cNvPr id="142" name="TextBox 141"/>
          <p:cNvSpPr txBox="1"/>
          <p:nvPr/>
        </p:nvSpPr>
        <p:spPr>
          <a:xfrm>
            <a:off x="6219394" y="1812491"/>
            <a:ext cx="4990461" cy="923330"/>
          </a:xfrm>
          <a:prstGeom prst="rect">
            <a:avLst/>
          </a:prstGeom>
          <a:noFill/>
        </p:spPr>
        <p:txBody>
          <a:bodyPr wrap="square" rtlCol="0">
            <a:spAutoFit/>
          </a:bodyPr>
          <a:lstStyle/>
          <a:p>
            <a:r>
              <a:rPr lang="en-US" dirty="0">
                <a:solidFill>
                  <a:schemeClr val="bg1"/>
                </a:solidFill>
                <a:latin typeface="Calibri" panose="020F0502020204030204" pitchFamily="34" charset="0"/>
              </a:rPr>
              <a:t>His name is symbolic of the fact that although he is the leader of the Israelite nation during the conquest, the Lord is the Conqueror.</a:t>
            </a:r>
          </a:p>
        </p:txBody>
      </p:sp>
      <p:pic>
        <p:nvPicPr>
          <p:cNvPr id="5124" name="Picture 4" descr="https://s-media-cache-ak0.pinimg.com/236x/94/de/b4/94deb4410b86638c30d016dc32f59b6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432" y="3006684"/>
            <a:ext cx="22479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2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40328" y="1191461"/>
            <a:ext cx="8847636" cy="5078313"/>
          </a:xfrm>
          <a:prstGeom prst="rect">
            <a:avLst/>
          </a:prstGeom>
          <a:noFill/>
        </p:spPr>
        <p:txBody>
          <a:bodyPr wrap="square" rtlCol="0">
            <a:spAutoFit/>
          </a:bodyPr>
          <a:lstStyle/>
          <a:p>
            <a:r>
              <a:rPr lang="en-US" dirty="0">
                <a:solidFill>
                  <a:schemeClr val="bg1"/>
                </a:solidFill>
                <a:latin typeface="Calibri" panose="020F0502020204030204" pitchFamily="34" charset="0"/>
              </a:rPr>
              <a:t>He was the son of Nun and born in Egypt, and from the Tribe of Ephraim (Joseph)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leader in the battle with Amalek</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one of the 12 spies Moses sent to the land of Canaan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the successor of Moses in leading the Israelites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first commandment was to have the people cross the Jordan River and the Levites carry the ark of the covenant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instructed to conquer Jericho by marching around the city for 6 days, then on the 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day the warriors circled around 7 times… the walls of Jericho fell and they captured the city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commanded to battle in the land of Ali</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110 when he died and was buried in his own city, </a:t>
            </a:r>
            <a:r>
              <a:rPr lang="en-US" dirty="0" err="1">
                <a:solidFill>
                  <a:schemeClr val="bg1"/>
                </a:solidFill>
                <a:latin typeface="Calibri" panose="020F0502020204030204" pitchFamily="34" charset="0"/>
              </a:rPr>
              <a:t>Timnath-Serah</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p:txBody>
      </p:sp>
      <p:sp>
        <p:nvSpPr>
          <p:cNvPr id="5" name="TextBox 4"/>
          <p:cNvSpPr txBox="1"/>
          <p:nvPr/>
        </p:nvSpPr>
        <p:spPr>
          <a:xfrm>
            <a:off x="-135805" y="6439"/>
            <a:ext cx="12192002" cy="1323439"/>
          </a:xfrm>
          <a:prstGeom prst="rect">
            <a:avLst/>
          </a:prstGeom>
          <a:noFill/>
        </p:spPr>
        <p:txBody>
          <a:bodyPr wrap="square" rtlCol="0">
            <a:spAutoFit/>
          </a:bodyPr>
          <a:lstStyle/>
          <a:p>
            <a:pPr algn="ctr"/>
            <a:r>
              <a:rPr lang="en-US" sz="8000" dirty="0">
                <a:solidFill>
                  <a:schemeClr val="bg1"/>
                </a:solidFill>
                <a:latin typeface="Bodoni MT Black" panose="02070A03080606020203" pitchFamily="18" charset="0"/>
              </a:rPr>
              <a:t>Joshua</a:t>
            </a:r>
          </a:p>
        </p:txBody>
      </p:sp>
      <p:sp>
        <p:nvSpPr>
          <p:cNvPr id="10" name="TextBox 9"/>
          <p:cNvSpPr txBox="1"/>
          <p:nvPr/>
        </p:nvSpPr>
        <p:spPr>
          <a:xfrm>
            <a:off x="7265736" y="6407890"/>
            <a:ext cx="4790461" cy="369332"/>
          </a:xfrm>
          <a:prstGeom prst="rect">
            <a:avLst/>
          </a:prstGeom>
          <a:noFill/>
        </p:spPr>
        <p:txBody>
          <a:bodyPr wrap="square" rtlCol="0">
            <a:spAutoFit/>
          </a:bodyPr>
          <a:lstStyle/>
          <a:p>
            <a:pPr algn="r"/>
            <a:r>
              <a:rPr lang="en-US" dirty="0">
                <a:solidFill>
                  <a:schemeClr val="bg1"/>
                </a:solidFill>
              </a:rPr>
              <a:t>(1, 2, 3)</a:t>
            </a:r>
          </a:p>
        </p:txBody>
      </p:sp>
      <p:grpSp>
        <p:nvGrpSpPr>
          <p:cNvPr id="11" name="Group 10"/>
          <p:cNvGrpSpPr/>
          <p:nvPr/>
        </p:nvGrpSpPr>
        <p:grpSpPr>
          <a:xfrm>
            <a:off x="9153992" y="1694481"/>
            <a:ext cx="1777206" cy="3415420"/>
            <a:chOff x="320681" y="685800"/>
            <a:chExt cx="2398555" cy="4953000"/>
          </a:xfrm>
        </p:grpSpPr>
        <p:grpSp>
          <p:nvGrpSpPr>
            <p:cNvPr id="12" name="Group 11"/>
            <p:cNvGrpSpPr/>
            <p:nvPr/>
          </p:nvGrpSpPr>
          <p:grpSpPr>
            <a:xfrm>
              <a:off x="320681" y="685800"/>
              <a:ext cx="2398555" cy="4953000"/>
              <a:chOff x="3521081" y="381000"/>
              <a:chExt cx="2398555" cy="4953000"/>
            </a:xfrm>
          </p:grpSpPr>
          <p:sp>
            <p:nvSpPr>
              <p:cNvPr id="30" name="Rounded Rectangle 29"/>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6"/>
              <p:cNvGrpSpPr/>
              <p:nvPr/>
            </p:nvGrpSpPr>
            <p:grpSpPr>
              <a:xfrm>
                <a:off x="3657600" y="381000"/>
                <a:ext cx="2193567" cy="1008603"/>
                <a:chOff x="518540" y="1084217"/>
                <a:chExt cx="2193567" cy="1008603"/>
              </a:xfrm>
            </p:grpSpPr>
            <p:sp>
              <p:nvSpPr>
                <p:cNvPr id="67" name="Moon 66"/>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ounded Rectangle 44"/>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53"/>
              <p:cNvGrpSpPr/>
              <p:nvPr/>
            </p:nvGrpSpPr>
            <p:grpSpPr>
              <a:xfrm>
                <a:off x="4212236" y="3367790"/>
                <a:ext cx="1064302" cy="484682"/>
                <a:chOff x="6477000" y="762000"/>
                <a:chExt cx="1905000" cy="914400"/>
              </a:xfrm>
            </p:grpSpPr>
            <p:sp>
              <p:nvSpPr>
                <p:cNvPr id="61" name="Rounded Rectangle 6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9"/>
                <p:cNvGrpSpPr/>
                <p:nvPr/>
              </p:nvGrpSpPr>
              <p:grpSpPr>
                <a:xfrm>
                  <a:off x="7696200" y="762000"/>
                  <a:ext cx="685800" cy="914400"/>
                  <a:chOff x="7696200" y="762000"/>
                  <a:chExt cx="685800" cy="914400"/>
                </a:xfrm>
              </p:grpSpPr>
              <p:sp>
                <p:nvSpPr>
                  <p:cNvPr id="65" name="6-Point Star 6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6-Point Star 6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54"/>
              <p:cNvGrpSpPr/>
              <p:nvPr/>
            </p:nvGrpSpPr>
            <p:grpSpPr>
              <a:xfrm>
                <a:off x="4298430" y="2920584"/>
                <a:ext cx="920646" cy="379751"/>
                <a:chOff x="6477000" y="762000"/>
                <a:chExt cx="1905000" cy="914400"/>
              </a:xfrm>
            </p:grpSpPr>
            <p:sp>
              <p:nvSpPr>
                <p:cNvPr id="55" name="Rounded Rectangle 5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49"/>
                <p:cNvGrpSpPr/>
                <p:nvPr/>
              </p:nvGrpSpPr>
              <p:grpSpPr>
                <a:xfrm>
                  <a:off x="7696200" y="762000"/>
                  <a:ext cx="685800" cy="914400"/>
                  <a:chOff x="7696200" y="762000"/>
                  <a:chExt cx="685800" cy="914400"/>
                </a:xfrm>
              </p:grpSpPr>
              <p:sp>
                <p:nvSpPr>
                  <p:cNvPr id="59" name="6-Point Star 5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6-Point Star 5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61"/>
              <p:cNvGrpSpPr/>
              <p:nvPr/>
            </p:nvGrpSpPr>
            <p:grpSpPr>
              <a:xfrm>
                <a:off x="4313420" y="2365947"/>
                <a:ext cx="858187" cy="467194"/>
                <a:chOff x="6477000" y="762000"/>
                <a:chExt cx="1905000" cy="914400"/>
              </a:xfrm>
            </p:grpSpPr>
            <p:sp>
              <p:nvSpPr>
                <p:cNvPr id="49" name="Rounded Rectangle 48"/>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7696200" y="762000"/>
                  <a:ext cx="685800" cy="914400"/>
                  <a:chOff x="7696200" y="762000"/>
                  <a:chExt cx="685800" cy="914400"/>
                </a:xfrm>
              </p:grpSpPr>
              <p:sp>
                <p:nvSpPr>
                  <p:cNvPr id="53" name="6-Point Star 52"/>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6-Point Star 50"/>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819005" y="993433"/>
              <a:ext cx="308947" cy="467194"/>
              <a:chOff x="819005" y="993433"/>
              <a:chExt cx="308947" cy="467194"/>
            </a:xfrm>
          </p:grpSpPr>
          <p:sp>
            <p:nvSpPr>
              <p:cNvPr id="28" name="6-Point Star 2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154409" y="996380"/>
              <a:ext cx="308947" cy="467194"/>
              <a:chOff x="819005" y="993433"/>
              <a:chExt cx="308947" cy="467194"/>
            </a:xfrm>
          </p:grpSpPr>
          <p:sp>
            <p:nvSpPr>
              <p:cNvPr id="26" name="6-Point Star 2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467149" y="989151"/>
              <a:ext cx="308947" cy="467194"/>
              <a:chOff x="819005" y="993433"/>
              <a:chExt cx="308947" cy="467194"/>
            </a:xfrm>
          </p:grpSpPr>
          <p:sp>
            <p:nvSpPr>
              <p:cNvPr id="24" name="6-Point Star 2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790183" y="998352"/>
              <a:ext cx="308947" cy="467194"/>
              <a:chOff x="819005" y="993433"/>
              <a:chExt cx="308947" cy="467194"/>
            </a:xfrm>
          </p:grpSpPr>
          <p:sp>
            <p:nvSpPr>
              <p:cNvPr id="22" name="6-Point Star 2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112072" y="1008483"/>
              <a:ext cx="308947" cy="467194"/>
              <a:chOff x="819005" y="993433"/>
              <a:chExt cx="308947" cy="467194"/>
            </a:xfrm>
          </p:grpSpPr>
          <p:sp>
            <p:nvSpPr>
              <p:cNvPr id="20" name="6-Point Star 1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73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228600" y="1318992"/>
            <a:ext cx="8341242" cy="1754326"/>
          </a:xfrm>
          <a:prstGeom prst="rect">
            <a:avLst/>
          </a:prstGeom>
          <a:noFill/>
        </p:spPr>
        <p:txBody>
          <a:bodyPr wrap="square" rtlCol="0">
            <a:spAutoFit/>
          </a:bodyPr>
          <a:lstStyle/>
          <a:p>
            <a:r>
              <a:rPr lang="en-US" dirty="0">
                <a:solidFill>
                  <a:schemeClr val="bg1"/>
                </a:solidFill>
                <a:latin typeface="Calibri" panose="020F0502020204030204" pitchFamily="34" charset="0"/>
              </a:rPr>
              <a:t>“Joshua is remembered as the one who, on the death of Moses, took command and completed the task of giving leadership to the tribes of Israel.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Perhaps to comfort Joshua, who now had the responsibility for the children of Israel, who didn’t yet have a homeland, and perhaps to comfort that large body of people who had just lost their leader of more than forty years, the Lord spoke to Joshua and said:</a:t>
            </a:r>
          </a:p>
        </p:txBody>
      </p:sp>
      <p:sp>
        <p:nvSpPr>
          <p:cNvPr id="5" name="TextBox 4"/>
          <p:cNvSpPr txBox="1"/>
          <p:nvPr/>
        </p:nvSpPr>
        <p:spPr>
          <a:xfrm>
            <a:off x="-135805" y="6439"/>
            <a:ext cx="12192002" cy="1323439"/>
          </a:xfrm>
          <a:prstGeom prst="rect">
            <a:avLst/>
          </a:prstGeom>
          <a:noFill/>
        </p:spPr>
        <p:txBody>
          <a:bodyPr wrap="square" rtlCol="0">
            <a:spAutoFit/>
          </a:bodyPr>
          <a:lstStyle/>
          <a:p>
            <a:pPr algn="ctr"/>
            <a:r>
              <a:rPr lang="en-US" sz="8000" dirty="0">
                <a:solidFill>
                  <a:schemeClr val="bg1"/>
                </a:solidFill>
                <a:latin typeface="Bodoni MT Black" panose="02070A03080606020203" pitchFamily="18" charset="0"/>
              </a:rPr>
              <a:t>Task of Leadership</a:t>
            </a:r>
          </a:p>
        </p:txBody>
      </p:sp>
      <p:sp>
        <p:nvSpPr>
          <p:cNvPr id="2" name="Rectangle 1"/>
          <p:cNvSpPr/>
          <p:nvPr/>
        </p:nvSpPr>
        <p:spPr>
          <a:xfrm>
            <a:off x="-239486" y="4097209"/>
            <a:ext cx="6096000" cy="1477328"/>
          </a:xfrm>
          <a:prstGeom prst="rect">
            <a:avLst/>
          </a:prstGeom>
        </p:spPr>
        <p:txBody>
          <a:bodyPr>
            <a:spAutoFit/>
          </a:bodyPr>
          <a:lstStyle/>
          <a:p>
            <a:pPr marL="914400" fontAlgn="base"/>
            <a:r>
              <a:rPr lang="en-US" b="0" i="1" dirty="0">
                <a:solidFill>
                  <a:srgbClr val="FFFF00"/>
                </a:solidFill>
                <a:effectLst/>
                <a:latin typeface="Calibri" panose="020F0502020204030204" pitchFamily="34" charset="0"/>
              </a:rPr>
              <a:t>As I was with Moses, so I will be with thee: I will not fail thee, nor forsake thee.</a:t>
            </a:r>
          </a:p>
          <a:p>
            <a:pPr marL="914400" fontAlgn="base"/>
            <a:r>
              <a:rPr lang="en-US" b="0" i="1" dirty="0">
                <a:solidFill>
                  <a:srgbClr val="FFFF00"/>
                </a:solidFill>
                <a:effectLst/>
                <a:latin typeface="Calibri" panose="020F0502020204030204" pitchFamily="34" charset="0"/>
              </a:rPr>
              <a:t>Be strong and of a good courage: for unto this people shalt thou divide for an inheritance the land, which I </a:t>
            </a:r>
            <a:r>
              <a:rPr lang="en-US" b="0" i="1" dirty="0" err="1">
                <a:solidFill>
                  <a:srgbClr val="FFFF00"/>
                </a:solidFill>
                <a:effectLst/>
                <a:latin typeface="Calibri" panose="020F0502020204030204" pitchFamily="34" charset="0"/>
              </a:rPr>
              <a:t>sware</a:t>
            </a:r>
            <a:r>
              <a:rPr lang="en-US" b="0" i="1" dirty="0">
                <a:solidFill>
                  <a:srgbClr val="FFFF00"/>
                </a:solidFill>
                <a:effectLst/>
                <a:latin typeface="Calibri" panose="020F0502020204030204" pitchFamily="34" charset="0"/>
              </a:rPr>
              <a:t> unto their fathers to give them. (Josh. 1:5–8)</a:t>
            </a:r>
          </a:p>
        </p:txBody>
      </p:sp>
      <p:sp>
        <p:nvSpPr>
          <p:cNvPr id="3" name="Rectangle 2"/>
          <p:cNvSpPr/>
          <p:nvPr/>
        </p:nvSpPr>
        <p:spPr>
          <a:xfrm>
            <a:off x="6095999" y="4048324"/>
            <a:ext cx="6096000" cy="2585323"/>
          </a:xfrm>
          <a:prstGeom prst="rect">
            <a:avLst/>
          </a:prstGeom>
        </p:spPr>
        <p:txBody>
          <a:bodyPr>
            <a:spAutoFit/>
          </a:bodyPr>
          <a:lstStyle/>
          <a:p>
            <a:r>
              <a:rPr lang="en-US" b="0" i="0" dirty="0">
                <a:solidFill>
                  <a:schemeClr val="bg1"/>
                </a:solidFill>
                <a:effectLst/>
                <a:latin typeface="Calibri" panose="020F0502020204030204" pitchFamily="34" charset="0"/>
              </a:rPr>
              <a:t>“Joshua would need courage for what he had to do. He would need the Lord’s help at every step. Here is a commitment of the Lord to provide that help.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With faith in the Lord, Joshua could now go forward, knowing that the Lord would direct him in the way he should go. Joshua knew that his obedience would bring success, and although he did not know exactly how he would succeed, he now had confidence in the result.”</a:t>
            </a:r>
            <a:endParaRPr lang="en-US"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513" y="1336317"/>
            <a:ext cx="1787952" cy="2325791"/>
          </a:xfrm>
          <a:prstGeom prst="rect">
            <a:avLst/>
          </a:prstGeom>
        </p:spPr>
      </p:pic>
      <p:sp>
        <p:nvSpPr>
          <p:cNvPr id="76" name="TextBox 75"/>
          <p:cNvSpPr txBox="1"/>
          <p:nvPr/>
        </p:nvSpPr>
        <p:spPr>
          <a:xfrm>
            <a:off x="0" y="6448981"/>
            <a:ext cx="1614535" cy="369332"/>
          </a:xfrm>
          <a:prstGeom prst="rect">
            <a:avLst/>
          </a:prstGeom>
          <a:noFill/>
        </p:spPr>
        <p:txBody>
          <a:bodyPr wrap="square" rtlCol="0">
            <a:spAutoFit/>
          </a:bodyPr>
          <a:lstStyle/>
          <a:p>
            <a:r>
              <a:rPr lang="en-US" dirty="0">
                <a:solidFill>
                  <a:schemeClr val="bg1"/>
                </a:solidFill>
              </a:rPr>
              <a:t>Joshua 1-9</a:t>
            </a:r>
          </a:p>
        </p:txBody>
      </p:sp>
      <p:sp>
        <p:nvSpPr>
          <p:cNvPr id="77" name="TextBox 76"/>
          <p:cNvSpPr txBox="1"/>
          <p:nvPr/>
        </p:nvSpPr>
        <p:spPr>
          <a:xfrm>
            <a:off x="10577465" y="6466015"/>
            <a:ext cx="1614535"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223066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614535" y="1424687"/>
            <a:ext cx="6204857" cy="830997"/>
          </a:xfrm>
          <a:prstGeom prst="rect">
            <a:avLst/>
          </a:prstGeom>
          <a:noFill/>
        </p:spPr>
        <p:txBody>
          <a:bodyPr wrap="square" rtlCol="0">
            <a:spAutoFit/>
          </a:bodyPr>
          <a:lstStyle/>
          <a:p>
            <a:r>
              <a:rPr lang="en-US" sz="2400" dirty="0">
                <a:solidFill>
                  <a:schemeClr val="bg1"/>
                </a:solidFill>
                <a:latin typeface="Calibri" panose="020F0502020204030204" pitchFamily="34" charset="0"/>
              </a:rPr>
              <a:t>How many times is the word Strong and Courageous (Courage) mentioned in Chapter 1?</a:t>
            </a:r>
          </a:p>
        </p:txBody>
      </p:sp>
      <p:sp>
        <p:nvSpPr>
          <p:cNvPr id="5" name="TextBox 4"/>
          <p:cNvSpPr txBox="1"/>
          <p:nvPr/>
        </p:nvSpPr>
        <p:spPr>
          <a:xfrm>
            <a:off x="-135805" y="6439"/>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Strong and Courageous</a:t>
            </a:r>
          </a:p>
        </p:txBody>
      </p:sp>
      <p:sp>
        <p:nvSpPr>
          <p:cNvPr id="76" name="TextBox 75"/>
          <p:cNvSpPr txBox="1"/>
          <p:nvPr/>
        </p:nvSpPr>
        <p:spPr>
          <a:xfrm>
            <a:off x="0" y="6448981"/>
            <a:ext cx="1614535" cy="369332"/>
          </a:xfrm>
          <a:prstGeom prst="rect">
            <a:avLst/>
          </a:prstGeom>
          <a:noFill/>
        </p:spPr>
        <p:txBody>
          <a:bodyPr wrap="square" rtlCol="0">
            <a:spAutoFit/>
          </a:bodyPr>
          <a:lstStyle/>
          <a:p>
            <a:r>
              <a:rPr lang="en-US" dirty="0">
                <a:solidFill>
                  <a:schemeClr val="bg1"/>
                </a:solidFill>
              </a:rPr>
              <a:t>Joshua 1-19</a:t>
            </a:r>
          </a:p>
        </p:txBody>
      </p:sp>
      <p:pic>
        <p:nvPicPr>
          <p:cNvPr id="7170" name="Picture 2" descr="http://toons.artie.com/alphabet/numbers/arg-8-50-tran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98971" y="720283"/>
            <a:ext cx="3450135" cy="3070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32564" y="3563964"/>
            <a:ext cx="944179" cy="2599818"/>
            <a:chOff x="2001512" y="2238261"/>
            <a:chExt cx="1275204" cy="3511304"/>
          </a:xfrm>
        </p:grpSpPr>
        <p:sp>
          <p:nvSpPr>
            <p:cNvPr id="25" name="Oval 24"/>
            <p:cNvSpPr/>
            <p:nvPr/>
          </p:nvSpPr>
          <p:spPr>
            <a:xfrm>
              <a:off x="2153667" y="2238261"/>
              <a:ext cx="10160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547440">
              <a:off x="2258637" y="4729404"/>
              <a:ext cx="365278" cy="958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458467" y="3152660"/>
              <a:ext cx="381000" cy="1828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9551715">
              <a:off x="2781517" y="4614312"/>
              <a:ext cx="381000" cy="113525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9647296">
              <a:off x="2001512" y="2381307"/>
              <a:ext cx="329977" cy="16500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006001">
              <a:off x="2946739" y="2421056"/>
              <a:ext cx="329977" cy="16500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839591" y="2943517"/>
            <a:ext cx="4256410" cy="1441687"/>
            <a:chOff x="2590800" y="0"/>
            <a:chExt cx="4724400" cy="1600200"/>
          </a:xfrm>
        </p:grpSpPr>
        <p:sp>
          <p:nvSpPr>
            <p:cNvPr id="14" name="Rounded Rectangle 13"/>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irect Access Storage 14"/>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irect Access Storage 15"/>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irect Access Storage 16"/>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irect Access Storage 18"/>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irect Access Storage 19"/>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irect Access Storage 20"/>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525991" y="4065723"/>
            <a:ext cx="3505068" cy="2501531"/>
            <a:chOff x="228600" y="381000"/>
            <a:chExt cx="3505068" cy="2501531"/>
          </a:xfrm>
        </p:grpSpPr>
        <p:grpSp>
          <p:nvGrpSpPr>
            <p:cNvPr id="33" name="Group 32"/>
            <p:cNvGrpSpPr/>
            <p:nvPr/>
          </p:nvGrpSpPr>
          <p:grpSpPr>
            <a:xfrm>
              <a:off x="228600" y="381000"/>
              <a:ext cx="3505068" cy="2501531"/>
              <a:chOff x="534986" y="381000"/>
              <a:chExt cx="2637111" cy="2501531"/>
            </a:xfrm>
          </p:grpSpPr>
          <p:sp>
            <p:nvSpPr>
              <p:cNvPr id="35" name="Rectangle 3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534986" y="384805"/>
                <a:ext cx="457200" cy="2497726"/>
                <a:chOff x="533400" y="381000"/>
                <a:chExt cx="457200" cy="2497726"/>
              </a:xfrm>
            </p:grpSpPr>
            <p:sp>
              <p:nvSpPr>
                <p:cNvPr id="42" name="Oval 4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714897" y="381000"/>
                <a:ext cx="457200" cy="2497726"/>
                <a:chOff x="2714897" y="457200"/>
                <a:chExt cx="457200" cy="2497726"/>
              </a:xfrm>
            </p:grpSpPr>
            <p:sp>
              <p:nvSpPr>
                <p:cNvPr id="38" name="Oval 3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Rectangle 33"/>
            <p:cNvSpPr/>
            <p:nvPr/>
          </p:nvSpPr>
          <p:spPr>
            <a:xfrm>
              <a:off x="885748" y="1216267"/>
              <a:ext cx="2293346" cy="830997"/>
            </a:xfrm>
            <a:prstGeom prst="rect">
              <a:avLst/>
            </a:prstGeom>
          </p:spPr>
          <p:txBody>
            <a:bodyPr wrap="square">
              <a:spAutoFit/>
            </a:bodyPr>
            <a:lstStyle/>
            <a:p>
              <a:pPr algn="ctr"/>
              <a:r>
                <a:rPr lang="en-US" sz="1600" b="1" dirty="0"/>
                <a:t>When the Lord is with us, we can be strong and of a good courage</a:t>
              </a:r>
              <a:endParaRPr lang="en-US" sz="1600" i="1" dirty="0"/>
            </a:p>
          </p:txBody>
        </p:sp>
      </p:grpSp>
    </p:spTree>
    <p:extLst>
      <p:ext uri="{BB962C8B-B14F-4D97-AF65-F5344CB8AC3E}">
        <p14:creationId xmlns:p14="http://schemas.microsoft.com/office/powerpoint/2010/main" val="24412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35805" y="6439"/>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Times of Courage</a:t>
            </a:r>
          </a:p>
        </p:txBody>
      </p:sp>
      <p:pic>
        <p:nvPicPr>
          <p:cNvPr id="9218" name="Picture 2" descr="https://www.lds.org/youth/bc/youth/content/images/Speaking-Sac-Mtg-inline-2-2011-1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184" y="3846749"/>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lds.org/youth/bc/youth/article/speaking-in-sacrament-meeting/images/Speaking-Sac-Mtg-517x268-2011-09-27.jpg"/>
          <p:cNvPicPr>
            <a:picLocks noChangeAspect="1" noChangeArrowheads="1"/>
          </p:cNvPicPr>
          <p:nvPr/>
        </p:nvPicPr>
        <p:blipFill rotWithShape="1">
          <a:blip r:embed="rId5">
            <a:extLst>
              <a:ext uri="{28A0092B-C50C-407E-A947-70E740481C1C}">
                <a14:useLocalDpi xmlns:a14="http://schemas.microsoft.com/office/drawing/2010/main" val="0"/>
              </a:ext>
            </a:extLst>
          </a:blip>
          <a:srcRect l="24685" t="467" r="24252" b="6141"/>
          <a:stretch/>
        </p:blipFill>
        <p:spPr bwMode="auto">
          <a:xfrm>
            <a:off x="9145073" y="4116279"/>
            <a:ext cx="2078277" cy="197031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encrypted-tbn3.gstatic.com/images?q=tbn:ANd9GcR5aBwm6Bl6qj7MECHAqTMV75y-HvfRLNJI_L4S-6ie59QD1ia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1232" y="1177018"/>
            <a:ext cx="180975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s-media-cache-ak0.pinimg.com/originals/8f/f2/15/8ff21597838415a2ee3ea1bdb0aedb3c.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405" b="21671"/>
          <a:stretch/>
        </p:blipFill>
        <p:spPr bwMode="auto">
          <a:xfrm>
            <a:off x="5943600" y="1177019"/>
            <a:ext cx="2054584" cy="251598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s://www.lds.org/bc/content/shared/content/images/gospel-library/manual/10589/mormon-first-vision-joseph-smith_1114136_t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0505" y="3887048"/>
            <a:ext cx="2035538" cy="271127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fineartamerica.com/images-medium/daniel-in-the-lions-den-briton-rivier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183" y="1114435"/>
            <a:ext cx="3876603" cy="245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2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220"/>
                                        </p:tgtEl>
                                        <p:attrNameLst>
                                          <p:attrName>style.visibility</p:attrName>
                                        </p:attrNameLst>
                                      </p:cBhvr>
                                      <p:to>
                                        <p:strVal val="visible"/>
                                      </p:to>
                                    </p:set>
                                    <p:animEffect transition="in" filter="fade">
                                      <p:cBhvr>
                                        <p:cTn id="23" dur="500"/>
                                        <p:tgtEl>
                                          <p:spTgt spid="9220"/>
                                        </p:tgtEl>
                                      </p:cBhvr>
                                    </p:animEffect>
                                  </p:childTnLst>
                                </p:cTn>
                              </p:par>
                              <p:par>
                                <p:cTn id="24" presetID="10" presetClass="entr" presetSubtype="0" fill="hold" nodeType="with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fade">
                                      <p:cBhvr>
                                        <p:cTn id="2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1571636" y="374206"/>
            <a:ext cx="9934564" cy="5885080"/>
            <a:chOff x="965200" y="2286000"/>
            <a:chExt cx="7264400" cy="2743200"/>
          </a:xfrm>
        </p:grpSpPr>
        <p:grpSp>
          <p:nvGrpSpPr>
            <p:cNvPr id="13"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357966" y="2449308"/>
              <a:ext cx="3002901" cy="329965"/>
            </a:xfrm>
            <a:prstGeom prst="rect">
              <a:avLst/>
            </a:prstGeom>
            <a:noFill/>
          </p:spPr>
          <p:txBody>
            <a:bodyPr wrap="square" rtlCol="0">
              <a:spAutoFit/>
            </a:bodyPr>
            <a:lstStyle/>
            <a:p>
              <a:pPr algn="ctr"/>
              <a:r>
                <a:rPr lang="en-US" sz="4000" dirty="0">
                  <a:solidFill>
                    <a:schemeClr val="bg1"/>
                  </a:solidFill>
                </a:rPr>
                <a:t>Book of Law</a:t>
              </a:r>
            </a:p>
          </p:txBody>
        </p:sp>
      </p:grpSp>
      <p:grpSp>
        <p:nvGrpSpPr>
          <p:cNvPr id="20" name="Group 19"/>
          <p:cNvGrpSpPr/>
          <p:nvPr/>
        </p:nvGrpSpPr>
        <p:grpSpPr>
          <a:xfrm>
            <a:off x="2200158" y="539532"/>
            <a:ext cx="1823549" cy="1522156"/>
            <a:chOff x="457200" y="457200"/>
            <a:chExt cx="3020978" cy="2521676"/>
          </a:xfrm>
        </p:grpSpPr>
        <p:grpSp>
          <p:nvGrpSpPr>
            <p:cNvPr id="21" name="Group 20"/>
            <p:cNvGrpSpPr/>
            <p:nvPr/>
          </p:nvGrpSpPr>
          <p:grpSpPr>
            <a:xfrm>
              <a:off x="457200" y="457200"/>
              <a:ext cx="1215358" cy="2497726"/>
              <a:chOff x="5410200" y="1299205"/>
              <a:chExt cx="1215358" cy="2497726"/>
            </a:xfrm>
          </p:grpSpPr>
          <p:grpSp>
            <p:nvGrpSpPr>
              <p:cNvPr id="43" name="Group 42"/>
              <p:cNvGrpSpPr/>
              <p:nvPr/>
            </p:nvGrpSpPr>
            <p:grpSpPr>
              <a:xfrm>
                <a:off x="5410200" y="1299205"/>
                <a:ext cx="607679" cy="2497726"/>
                <a:chOff x="533400" y="381000"/>
                <a:chExt cx="457200" cy="2497726"/>
              </a:xfrm>
            </p:grpSpPr>
            <p:sp>
              <p:nvSpPr>
                <p:cNvPr id="49" name="Oval 4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017879" y="1299205"/>
                <a:ext cx="607679" cy="2497726"/>
                <a:chOff x="2714897" y="457200"/>
                <a:chExt cx="457200" cy="2497726"/>
              </a:xfrm>
            </p:grpSpPr>
            <p:sp>
              <p:nvSpPr>
                <p:cNvPr id="45" name="Oval 4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1655141" y="459377"/>
              <a:ext cx="1215358" cy="2497726"/>
              <a:chOff x="5410200" y="1299205"/>
              <a:chExt cx="1215358" cy="2497726"/>
            </a:xfrm>
          </p:grpSpPr>
          <p:grpSp>
            <p:nvGrpSpPr>
              <p:cNvPr id="33" name="Group 32"/>
              <p:cNvGrpSpPr/>
              <p:nvPr/>
            </p:nvGrpSpPr>
            <p:grpSpPr>
              <a:xfrm>
                <a:off x="5410200" y="1299205"/>
                <a:ext cx="607679" cy="2497726"/>
                <a:chOff x="533400" y="381000"/>
                <a:chExt cx="457200" cy="2497726"/>
              </a:xfrm>
            </p:grpSpPr>
            <p:sp>
              <p:nvSpPr>
                <p:cNvPr id="39" name="Oval 3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017879" y="1299205"/>
                <a:ext cx="607679" cy="2497726"/>
                <a:chOff x="2714897" y="457200"/>
                <a:chExt cx="457200" cy="2497726"/>
              </a:xfrm>
            </p:grpSpPr>
            <p:sp>
              <p:nvSpPr>
                <p:cNvPr id="35" name="Oval 3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2870499" y="481150"/>
              <a:ext cx="607679" cy="2497726"/>
              <a:chOff x="533400" y="381000"/>
              <a:chExt cx="457200" cy="2497726"/>
            </a:xfrm>
          </p:grpSpPr>
          <p:sp>
            <p:nvSpPr>
              <p:cNvPr id="29" name="Oval 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rot="16200000">
              <a:off x="172742" y="1575555"/>
              <a:ext cx="1141130" cy="407901"/>
            </a:xfrm>
            <a:prstGeom prst="rect">
              <a:avLst/>
            </a:prstGeom>
            <a:noFill/>
          </p:spPr>
          <p:txBody>
            <a:bodyPr wrap="square" rtlCol="0">
              <a:spAutoFit/>
            </a:bodyPr>
            <a:lstStyle/>
            <a:p>
              <a:r>
                <a:rPr lang="en-US" sz="1000" dirty="0">
                  <a:latin typeface="Harrington" panose="04040505050A02020702" pitchFamily="82" charset="0"/>
                </a:rPr>
                <a:t>Genesis</a:t>
              </a:r>
            </a:p>
          </p:txBody>
        </p:sp>
        <p:sp>
          <p:nvSpPr>
            <p:cNvPr id="25" name="TextBox 24"/>
            <p:cNvSpPr txBox="1"/>
            <p:nvPr/>
          </p:nvSpPr>
          <p:spPr>
            <a:xfrm rot="16200000">
              <a:off x="756116" y="1550128"/>
              <a:ext cx="1141130" cy="407901"/>
            </a:xfrm>
            <a:prstGeom prst="rect">
              <a:avLst/>
            </a:prstGeom>
            <a:noFill/>
          </p:spPr>
          <p:txBody>
            <a:bodyPr wrap="square" rtlCol="0">
              <a:spAutoFit/>
            </a:bodyPr>
            <a:lstStyle/>
            <a:p>
              <a:r>
                <a:rPr lang="en-US" sz="1000" dirty="0">
                  <a:latin typeface="Harrington" panose="04040505050A02020702" pitchFamily="82" charset="0"/>
                </a:rPr>
                <a:t>Exodus</a:t>
              </a:r>
            </a:p>
          </p:txBody>
        </p:sp>
        <p:sp>
          <p:nvSpPr>
            <p:cNvPr id="26" name="TextBox 25"/>
            <p:cNvSpPr txBox="1"/>
            <p:nvPr/>
          </p:nvSpPr>
          <p:spPr>
            <a:xfrm rot="16200000">
              <a:off x="1359568" y="1580066"/>
              <a:ext cx="1216243" cy="407901"/>
            </a:xfrm>
            <a:prstGeom prst="rect">
              <a:avLst/>
            </a:prstGeom>
            <a:noFill/>
          </p:spPr>
          <p:txBody>
            <a:bodyPr wrap="square" rtlCol="0">
              <a:spAutoFit/>
            </a:bodyPr>
            <a:lstStyle/>
            <a:p>
              <a:r>
                <a:rPr lang="en-US" sz="1000" dirty="0">
                  <a:latin typeface="Harrington" panose="04040505050A02020702" pitchFamily="82" charset="0"/>
                </a:rPr>
                <a:t>Leviticus</a:t>
              </a:r>
            </a:p>
          </p:txBody>
        </p:sp>
        <p:sp>
          <p:nvSpPr>
            <p:cNvPr id="27" name="TextBox 26"/>
            <p:cNvSpPr txBox="1"/>
            <p:nvPr/>
          </p:nvSpPr>
          <p:spPr>
            <a:xfrm rot="16200000">
              <a:off x="1977761" y="1594566"/>
              <a:ext cx="1187241" cy="407901"/>
            </a:xfrm>
            <a:prstGeom prst="rect">
              <a:avLst/>
            </a:prstGeom>
            <a:noFill/>
          </p:spPr>
          <p:txBody>
            <a:bodyPr wrap="square" rtlCol="0">
              <a:spAutoFit/>
            </a:bodyPr>
            <a:lstStyle/>
            <a:p>
              <a:r>
                <a:rPr lang="en-US" sz="1000" dirty="0">
                  <a:latin typeface="Harrington" panose="04040505050A02020702" pitchFamily="82" charset="0"/>
                </a:rPr>
                <a:t>Numbers</a:t>
              </a:r>
            </a:p>
          </p:txBody>
        </p:sp>
        <p:sp>
          <p:nvSpPr>
            <p:cNvPr id="28" name="TextBox 27"/>
            <p:cNvSpPr txBox="1"/>
            <p:nvPr/>
          </p:nvSpPr>
          <p:spPr>
            <a:xfrm rot="16200000">
              <a:off x="2366814" y="1576953"/>
              <a:ext cx="1600201" cy="407901"/>
            </a:xfrm>
            <a:prstGeom prst="rect">
              <a:avLst/>
            </a:prstGeom>
            <a:noFill/>
          </p:spPr>
          <p:txBody>
            <a:bodyPr wrap="square" rtlCol="0">
              <a:spAutoFit/>
            </a:bodyPr>
            <a:lstStyle/>
            <a:p>
              <a:r>
                <a:rPr lang="en-US" sz="1000" dirty="0">
                  <a:latin typeface="Harrington" panose="04040505050A02020702" pitchFamily="82" charset="0"/>
                </a:rPr>
                <a:t>Deuteronomy</a:t>
              </a:r>
            </a:p>
          </p:txBody>
        </p:sp>
      </p:grpSp>
      <p:sp>
        <p:nvSpPr>
          <p:cNvPr id="2" name="Rectangle 1"/>
          <p:cNvSpPr/>
          <p:nvPr/>
        </p:nvSpPr>
        <p:spPr>
          <a:xfrm>
            <a:off x="6778262" y="1585267"/>
            <a:ext cx="2653034" cy="369332"/>
          </a:xfrm>
          <a:prstGeom prst="rect">
            <a:avLst/>
          </a:prstGeom>
        </p:spPr>
        <p:txBody>
          <a:bodyPr wrap="none">
            <a:spAutoFit/>
          </a:bodyPr>
          <a:lstStyle/>
          <a:p>
            <a:r>
              <a:rPr lang="en-US" b="0" i="1" dirty="0">
                <a:solidFill>
                  <a:schemeClr val="bg1"/>
                </a:solidFill>
                <a:effectLst/>
                <a:latin typeface="Calibri" panose="020F0502020204030204" pitchFamily="34" charset="0"/>
              </a:rPr>
              <a:t>Meditate on the scriptures</a:t>
            </a:r>
            <a:endParaRPr lang="en-US" dirty="0">
              <a:solidFill>
                <a:schemeClr val="bg1"/>
              </a:solidFill>
            </a:endParaRPr>
          </a:p>
        </p:txBody>
      </p:sp>
      <p:sp>
        <p:nvSpPr>
          <p:cNvPr id="3" name="Rectangle 2"/>
          <p:cNvSpPr/>
          <p:nvPr/>
        </p:nvSpPr>
        <p:spPr>
          <a:xfrm>
            <a:off x="5343087" y="1964980"/>
            <a:ext cx="5465342" cy="369332"/>
          </a:xfrm>
          <a:prstGeom prst="rect">
            <a:avLst/>
          </a:prstGeom>
        </p:spPr>
        <p:txBody>
          <a:bodyPr wrap="none">
            <a:spAutoFit/>
          </a:bodyPr>
          <a:lstStyle/>
          <a:p>
            <a:r>
              <a:rPr lang="en-US" b="0" i="0" dirty="0">
                <a:solidFill>
                  <a:schemeClr val="bg1"/>
                </a:solidFill>
                <a:effectLst/>
                <a:latin typeface="Calibri" panose="020F0502020204030204" pitchFamily="34" charset="0"/>
              </a:rPr>
              <a:t> </a:t>
            </a:r>
            <a:r>
              <a:rPr lang="en-US" b="0" i="1" dirty="0">
                <a:solidFill>
                  <a:schemeClr val="bg1"/>
                </a:solidFill>
                <a:effectLst/>
                <a:latin typeface="Calibri" panose="020F0502020204030204" pitchFamily="34" charset="0"/>
              </a:rPr>
              <a:t>contemplate, ponder, reflect, consider, think,</a:t>
            </a:r>
            <a:r>
              <a:rPr lang="en-US" b="0" i="0" dirty="0">
                <a:solidFill>
                  <a:schemeClr val="bg1"/>
                </a:solidFill>
                <a:effectLst/>
                <a:latin typeface="Calibri" panose="020F0502020204030204" pitchFamily="34" charset="0"/>
              </a:rPr>
              <a:t> and </a:t>
            </a:r>
            <a:r>
              <a:rPr lang="en-US" b="0" i="1" dirty="0">
                <a:solidFill>
                  <a:schemeClr val="bg1"/>
                </a:solidFill>
                <a:effectLst/>
                <a:latin typeface="Calibri" panose="020F0502020204030204" pitchFamily="34" charset="0"/>
              </a:rPr>
              <a:t>study</a:t>
            </a:r>
            <a:endParaRPr lang="en-US" dirty="0">
              <a:solidFill>
                <a:schemeClr val="bg1"/>
              </a:solidFill>
            </a:endParaRPr>
          </a:p>
        </p:txBody>
      </p:sp>
      <p:sp>
        <p:nvSpPr>
          <p:cNvPr id="68" name="Rectangle 67"/>
          <p:cNvSpPr/>
          <p:nvPr/>
        </p:nvSpPr>
        <p:spPr>
          <a:xfrm>
            <a:off x="79831" y="6451650"/>
            <a:ext cx="1172116" cy="369332"/>
          </a:xfrm>
          <a:prstGeom prst="rect">
            <a:avLst/>
          </a:prstGeom>
        </p:spPr>
        <p:txBody>
          <a:bodyPr wrap="none">
            <a:spAutoFit/>
          </a:bodyPr>
          <a:lstStyle/>
          <a:p>
            <a:r>
              <a:rPr lang="en-US" b="0" i="1" dirty="0">
                <a:solidFill>
                  <a:schemeClr val="bg1"/>
                </a:solidFill>
                <a:effectLst/>
                <a:latin typeface="Calibri" panose="020F0502020204030204" pitchFamily="34" charset="0"/>
              </a:rPr>
              <a:t>Joshua 1:8</a:t>
            </a:r>
            <a:endParaRPr lang="en-US" dirty="0">
              <a:solidFill>
                <a:schemeClr val="bg1"/>
              </a:solidFill>
            </a:endParaRPr>
          </a:p>
        </p:txBody>
      </p:sp>
      <p:grpSp>
        <p:nvGrpSpPr>
          <p:cNvPr id="83" name="Group 82"/>
          <p:cNvGrpSpPr/>
          <p:nvPr/>
        </p:nvGrpSpPr>
        <p:grpSpPr>
          <a:xfrm>
            <a:off x="6875322" y="3462754"/>
            <a:ext cx="3773053" cy="2692788"/>
            <a:chOff x="228600" y="381000"/>
            <a:chExt cx="3505068" cy="2501531"/>
          </a:xfrm>
        </p:grpSpPr>
        <p:grpSp>
          <p:nvGrpSpPr>
            <p:cNvPr id="84" name="Group 83"/>
            <p:cNvGrpSpPr/>
            <p:nvPr/>
          </p:nvGrpSpPr>
          <p:grpSpPr>
            <a:xfrm>
              <a:off x="228600" y="381000"/>
              <a:ext cx="3505068" cy="2501531"/>
              <a:chOff x="534986" y="381000"/>
              <a:chExt cx="2637111" cy="2501531"/>
            </a:xfrm>
          </p:grpSpPr>
          <p:sp>
            <p:nvSpPr>
              <p:cNvPr id="86" name="Rectangle 8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534986" y="384805"/>
                <a:ext cx="457200" cy="2497726"/>
                <a:chOff x="533400" y="381000"/>
                <a:chExt cx="457200" cy="2497726"/>
              </a:xfrm>
            </p:grpSpPr>
            <p:sp>
              <p:nvSpPr>
                <p:cNvPr id="93" name="Oval 9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2714897" y="381000"/>
                <a:ext cx="457200" cy="2497726"/>
                <a:chOff x="2714897" y="457200"/>
                <a:chExt cx="457200" cy="2497726"/>
              </a:xfrm>
            </p:grpSpPr>
            <p:sp>
              <p:nvSpPr>
                <p:cNvPr id="89" name="Oval 8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Rectangle 84"/>
            <p:cNvSpPr/>
            <p:nvPr/>
          </p:nvSpPr>
          <p:spPr>
            <a:xfrm>
              <a:off x="690150" y="1044267"/>
              <a:ext cx="2560631" cy="1229441"/>
            </a:xfrm>
            <a:prstGeom prst="rect">
              <a:avLst/>
            </a:prstGeom>
          </p:spPr>
          <p:txBody>
            <a:bodyPr wrap="square">
              <a:spAutoFit/>
            </a:bodyPr>
            <a:lstStyle/>
            <a:p>
              <a:pPr algn="ctr"/>
              <a:r>
                <a:rPr lang="en-US" sz="1600" b="1" dirty="0"/>
                <a:t>If we meditate on the scriptures daily and live according to the teachings therein, then we will prosper and have success</a:t>
              </a:r>
              <a:endParaRPr lang="en-US" sz="1600" i="1" dirty="0"/>
            </a:p>
          </p:txBody>
        </p:sp>
      </p:grpSp>
    </p:spTree>
    <p:extLst>
      <p:ext uri="{BB962C8B-B14F-4D97-AF65-F5344CB8AC3E}">
        <p14:creationId xmlns:p14="http://schemas.microsoft.com/office/powerpoint/2010/main" val="27651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barn(outVertical)">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295399" y="1482022"/>
            <a:ext cx="6096000" cy="3539430"/>
          </a:xfrm>
          <a:prstGeom prst="rect">
            <a:avLst/>
          </a:prstGeom>
        </p:spPr>
        <p:txBody>
          <a:bodyPr>
            <a:spAutoFit/>
          </a:bodyPr>
          <a:lstStyle/>
          <a:p>
            <a:r>
              <a:rPr lang="en-US" sz="3200" b="0" i="0" dirty="0">
                <a:solidFill>
                  <a:schemeClr val="bg1"/>
                </a:solidFill>
                <a:effectLst/>
                <a:latin typeface="Calibri" panose="020F0502020204030204" pitchFamily="34" charset="0"/>
              </a:rPr>
              <a:t>“The Lord was not promising Joshua material wealth and fame, but that his life would prosper in righteousness and that he would have success in that which matters most in life, namely the quest to find true joy. </a:t>
            </a:r>
            <a:r>
              <a:rPr lang="en-US" sz="1200" b="0" i="0" dirty="0">
                <a:solidFill>
                  <a:schemeClr val="bg1"/>
                </a:solidFill>
                <a:effectLst/>
                <a:latin typeface="Calibri" panose="020F0502020204030204" pitchFamily="34" charset="0"/>
              </a:rPr>
              <a:t>(5)</a:t>
            </a:r>
            <a:endParaRPr lang="en-US" sz="1200" dirty="0">
              <a:solidFill>
                <a:schemeClr val="bg1"/>
              </a:solidFill>
            </a:endParaRPr>
          </a:p>
        </p:txBody>
      </p:sp>
      <p:pic>
        <p:nvPicPr>
          <p:cNvPr id="13314" name="Picture 2" descr="President Ezra Taft Ben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604" y="1831746"/>
            <a:ext cx="2446111" cy="325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7633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2525</Words>
  <Application>Microsoft Office PowerPoint</Application>
  <PresentationFormat>Widescreen</PresentationFormat>
  <Paragraphs>201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 Light</vt:lpstr>
      <vt:lpstr>Harrington</vt:lpstr>
      <vt:lpstr>Palatino</vt:lpstr>
      <vt:lpstr>Arial</vt:lpstr>
      <vt:lpstr>Calibri</vt:lpstr>
      <vt:lpstr>Bodoni MT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40</cp:revision>
  <dcterms:created xsi:type="dcterms:W3CDTF">2015-11-20T14:52:48Z</dcterms:created>
  <dcterms:modified xsi:type="dcterms:W3CDTF">2023-05-03T15:06:56Z</dcterms:modified>
</cp:coreProperties>
</file>