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0"/>
  </p:notesMasterIdLst>
  <p:sldIdLst>
    <p:sldId id="407" r:id="rId2"/>
    <p:sldId id="282" r:id="rId3"/>
    <p:sldId id="335" r:id="rId4"/>
    <p:sldId id="387" r:id="rId5"/>
    <p:sldId id="388" r:id="rId6"/>
    <p:sldId id="292" r:id="rId7"/>
    <p:sldId id="389" r:id="rId8"/>
    <p:sldId id="390" r:id="rId9"/>
    <p:sldId id="391" r:id="rId10"/>
    <p:sldId id="392" r:id="rId11"/>
    <p:sldId id="393" r:id="rId12"/>
    <p:sldId id="394" r:id="rId13"/>
    <p:sldId id="395" r:id="rId14"/>
    <p:sldId id="396" r:id="rId15"/>
    <p:sldId id="397" r:id="rId16"/>
    <p:sldId id="398" r:id="rId17"/>
    <p:sldId id="305" r:id="rId18"/>
    <p:sldId id="399" r:id="rId19"/>
    <p:sldId id="400" r:id="rId20"/>
    <p:sldId id="401" r:id="rId21"/>
    <p:sldId id="402" r:id="rId22"/>
    <p:sldId id="287" r:id="rId23"/>
    <p:sldId id="408" r:id="rId24"/>
    <p:sldId id="288" r:id="rId25"/>
    <p:sldId id="290" r:id="rId26"/>
    <p:sldId id="334" r:id="rId27"/>
    <p:sldId id="303" r:id="rId28"/>
    <p:sldId id="328" r:id="rId29"/>
    <p:sldId id="289" r:id="rId30"/>
    <p:sldId id="329" r:id="rId31"/>
    <p:sldId id="330" r:id="rId32"/>
    <p:sldId id="331" r:id="rId33"/>
    <p:sldId id="332" r:id="rId34"/>
    <p:sldId id="333" r:id="rId35"/>
    <p:sldId id="304" r:id="rId36"/>
    <p:sldId id="306" r:id="rId37"/>
    <p:sldId id="307" r:id="rId38"/>
    <p:sldId id="308" r:id="rId39"/>
    <p:sldId id="309" r:id="rId40"/>
    <p:sldId id="291" r:id="rId41"/>
    <p:sldId id="294" r:id="rId42"/>
    <p:sldId id="339" r:id="rId43"/>
    <p:sldId id="295" r:id="rId44"/>
    <p:sldId id="337" r:id="rId45"/>
    <p:sldId id="340" r:id="rId46"/>
    <p:sldId id="296" r:id="rId47"/>
    <p:sldId id="343" r:id="rId48"/>
    <p:sldId id="301" r:id="rId49"/>
    <p:sldId id="342" r:id="rId50"/>
    <p:sldId id="344" r:id="rId51"/>
    <p:sldId id="345" r:id="rId52"/>
    <p:sldId id="297" r:id="rId53"/>
    <p:sldId id="298" r:id="rId54"/>
    <p:sldId id="299" r:id="rId55"/>
    <p:sldId id="302" r:id="rId56"/>
    <p:sldId id="409" r:id="rId57"/>
    <p:sldId id="300" r:id="rId58"/>
    <p:sldId id="293" r:id="rId59"/>
    <p:sldId id="284" r:id="rId60"/>
    <p:sldId id="350" r:id="rId61"/>
    <p:sldId id="404" r:id="rId62"/>
    <p:sldId id="347" r:id="rId63"/>
    <p:sldId id="405" r:id="rId64"/>
    <p:sldId id="286" r:id="rId65"/>
    <p:sldId id="348" r:id="rId66"/>
    <p:sldId id="349" r:id="rId67"/>
    <p:sldId id="351" r:id="rId68"/>
    <p:sldId id="352" r:id="rId69"/>
    <p:sldId id="361" r:id="rId70"/>
    <p:sldId id="362" r:id="rId71"/>
    <p:sldId id="315"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375" r:id="rId85"/>
    <p:sldId id="376" r:id="rId86"/>
    <p:sldId id="377" r:id="rId87"/>
    <p:sldId id="378" r:id="rId88"/>
    <p:sldId id="379" r:id="rId89"/>
    <p:sldId id="380" r:id="rId90"/>
    <p:sldId id="381" r:id="rId91"/>
    <p:sldId id="382" r:id="rId92"/>
    <p:sldId id="383" r:id="rId93"/>
    <p:sldId id="384" r:id="rId94"/>
    <p:sldId id="385" r:id="rId95"/>
    <p:sldId id="386" r:id="rId96"/>
    <p:sldId id="257" r:id="rId97"/>
    <p:sldId id="258" r:id="rId98"/>
    <p:sldId id="259" r:id="rId99"/>
    <p:sldId id="260" r:id="rId100"/>
    <p:sldId id="261" r:id="rId101"/>
    <p:sldId id="262" r:id="rId102"/>
    <p:sldId id="263" r:id="rId103"/>
    <p:sldId id="264" r:id="rId104"/>
    <p:sldId id="265" r:id="rId105"/>
    <p:sldId id="353" r:id="rId106"/>
    <p:sldId id="354" r:id="rId107"/>
    <p:sldId id="266" r:id="rId108"/>
    <p:sldId id="268" r:id="rId109"/>
    <p:sldId id="355" r:id="rId110"/>
    <p:sldId id="269" r:id="rId111"/>
    <p:sldId id="270" r:id="rId112"/>
    <p:sldId id="271" r:id="rId113"/>
    <p:sldId id="272" r:id="rId114"/>
    <p:sldId id="273" r:id="rId115"/>
    <p:sldId id="274" r:id="rId116"/>
    <p:sldId id="275" r:id="rId117"/>
    <p:sldId id="276" r:id="rId118"/>
    <p:sldId id="277" r:id="rId119"/>
    <p:sldId id="278" r:id="rId120"/>
    <p:sldId id="279" r:id="rId121"/>
    <p:sldId id="280" r:id="rId122"/>
    <p:sldId id="281" r:id="rId123"/>
    <p:sldId id="356" r:id="rId124"/>
    <p:sldId id="357" r:id="rId125"/>
    <p:sldId id="358" r:id="rId126"/>
    <p:sldId id="283" r:id="rId127"/>
    <p:sldId id="359" r:id="rId128"/>
    <p:sldId id="360" r:id="rId129"/>
  </p:sldIdLst>
  <p:sldSz cx="12192000" cy="6858000"/>
  <p:notesSz cx="6858000" cy="9144000"/>
  <p:embeddedFontLst>
    <p:embeddedFont>
      <p:font typeface="Abadi" panose="020B0604020104020204" pitchFamily="34" charset="0"/>
      <p:regular r:id="rId131"/>
    </p:embeddedFont>
    <p:embeddedFont>
      <p:font typeface="AR ESSENCE" panose="02000000000000000000" pitchFamily="2" charset="0"/>
      <p:regular r:id="rId132"/>
    </p:embeddedFont>
    <p:embeddedFont>
      <p:font typeface="Calibri" panose="020F0502020204030204" pitchFamily="34" charset="0"/>
      <p:regular r:id="rId133"/>
      <p:bold r:id="rId134"/>
      <p:italic r:id="rId135"/>
      <p:boldItalic r:id="rId136"/>
    </p:embeddedFont>
    <p:embeddedFont>
      <p:font typeface="Calibri Light" panose="020F0302020204030204" pitchFamily="34" charset="0"/>
      <p:regular r:id="rId137"/>
      <p:italic r:id="rId138"/>
    </p:embeddedFont>
    <p:embeddedFont>
      <p:font typeface="Colonna MT" panose="04020805060202030203" pitchFamily="82" charset="0"/>
      <p:regular r:id="rId139"/>
    </p:embeddedFont>
    <p:embeddedFont>
      <p:font typeface="Eurostile" panose="020B0500000000000000" pitchFamily="34" charset="0"/>
      <p:bold r:id="rId140"/>
      <p:italic r:id="rId141"/>
    </p:embeddedFont>
    <p:embeddedFont>
      <p:font typeface="helvetica" panose="020B0604020202020204" pitchFamily="34" charset="0"/>
      <p:regular r:id="rId142"/>
      <p:bold r:id="rId143"/>
      <p:italic r:id="rId144"/>
      <p:boldItalic r:id="rId145"/>
    </p:embeddedFont>
    <p:embeddedFont>
      <p:font typeface="Leelawadee" panose="020B0502040204020203" pitchFamily="34" charset="-34"/>
      <p:regular r:id="rId146"/>
      <p:bold r:id="rId147"/>
    </p:embeddedFont>
    <p:embeddedFont>
      <p:font typeface="Open Sans" panose="020B0606030504020204" pitchFamily="34" charset="0"/>
      <p:regular r:id="rId148"/>
      <p:bold r:id="rId149"/>
      <p:italic r:id="rId150"/>
      <p:boldItalic r:id="rId151"/>
    </p:embeddedFont>
    <p:embeddedFont>
      <p:font typeface="Palatino" pitchFamily="2" charset="0"/>
      <p:regular r:id="rId1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blau" initials="lb" lastIdx="1" clrIdx="0">
    <p:extLst>
      <p:ext uri="{19B8F6BF-5375-455C-9EA6-DF929625EA0E}">
        <p15:presenceInfo xmlns:p15="http://schemas.microsoft.com/office/powerpoint/2012/main" userId="c7defd4c2523e0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3.fntdata"/><Relationship Id="rId138" Type="http://schemas.openxmlformats.org/officeDocument/2006/relationships/font" Target="fonts/font8.fntdata"/><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4.fntdata"/><Relationship Id="rId14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4.fntdata"/><Relationship Id="rId139" Type="http://schemas.openxmlformats.org/officeDocument/2006/relationships/font" Target="fonts/font9.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0.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2.fntdata"/><Relationship Id="rId140" Type="http://schemas.openxmlformats.org/officeDocument/2006/relationships/font" Target="fonts/font10.fntdata"/><Relationship Id="rId145" Type="http://schemas.openxmlformats.org/officeDocument/2006/relationships/font" Target="fonts/font15.fntdata"/><Relationship Id="rId15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font" Target="fonts/font5.fntdata"/><Relationship Id="rId143" Type="http://schemas.openxmlformats.org/officeDocument/2006/relationships/font" Target="fonts/font13.fntdata"/><Relationship Id="rId148" Type="http://schemas.openxmlformats.org/officeDocument/2006/relationships/font" Target="fonts/font18.fntdata"/><Relationship Id="rId151" Type="http://schemas.openxmlformats.org/officeDocument/2006/relationships/font" Target="fonts/font21.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1.fntdata"/><Relationship Id="rId14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fntdata"/><Relationship Id="rId136" Type="http://schemas.openxmlformats.org/officeDocument/2006/relationships/font" Target="fonts/font6.fntdata"/><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CA105-5692-4476-93D0-0D945B54F5CD}"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4DC28-3E98-4F87-89F7-7A8416BC13B5}" type="slidenum">
              <a:rPr lang="en-US" smtClean="0"/>
              <a:t>‹#›</a:t>
            </a:fld>
            <a:endParaRPr lang="en-US"/>
          </a:p>
        </p:txBody>
      </p:sp>
    </p:spTree>
    <p:extLst>
      <p:ext uri="{BB962C8B-B14F-4D97-AF65-F5344CB8AC3E}">
        <p14:creationId xmlns:p14="http://schemas.microsoft.com/office/powerpoint/2010/main" val="337667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3A747-A537-4C51-8EE3-CCC1DA54B88C}" type="slidenum">
              <a:rPr lang="en-US" smtClean="0"/>
              <a:pPr/>
              <a:t>118</a:t>
            </a:fld>
            <a:endParaRPr lang="en-US"/>
          </a:p>
        </p:txBody>
      </p:sp>
    </p:spTree>
    <p:extLst>
      <p:ext uri="{BB962C8B-B14F-4D97-AF65-F5344CB8AC3E}">
        <p14:creationId xmlns:p14="http://schemas.microsoft.com/office/powerpoint/2010/main" val="8994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63C6-91C8-AE40-ACF6-3941D2F9F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A7968-57A9-0A33-AAEC-38A72FF107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84CF6-05B0-6847-4989-42F6E6535A38}"/>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CBF0EDA9-9A6D-769B-2ED4-27A32F944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23114-958D-F325-9A06-76A85219613C}"/>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123905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0464-271C-9B01-F05D-276F0091A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8945D-8038-1ACA-6FD4-A467E5794F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CA54C-1057-2494-F2D6-19FEBB1E01D1}"/>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22F0747D-C8C6-E1D2-2484-4D9FAF7A3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048F2-CBC9-4FF1-CB8F-4331A11F5A7F}"/>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863208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0F42B-D6FC-FE35-0B86-6A79B6D8FE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B77DF-EC09-22DD-6F53-3F7091F074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CA1D0-AB43-FF9F-B9C1-3B7ECCEA3C5C}"/>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203ED8B3-966F-3CCE-157D-F1E50C074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50F7A-67B4-C38C-A561-90293FE36228}"/>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374082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87E5-4670-D0FE-B4D0-8335D94FB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20D871-7F0A-8CB3-CA4E-157FB40FA9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978C9-479B-868F-AE41-4F3E7EDDE73D}"/>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831A7453-3C4C-765B-3610-F97CA084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6DD20-2CE6-2F48-282B-149440528201}"/>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265326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63CF-00CF-0437-CA3E-7E949A70E5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81EF23-C7AD-4BFF-616C-D76706676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6B7BE-3885-715E-69AF-9C043885B827}"/>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8506155C-7FC0-70C7-2E11-C9DAAF05A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D33C0-A02D-B168-2D32-41792B7DD5B7}"/>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386858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1187-E7E8-E310-76B1-3A36256EB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1D417-CA45-329F-4386-EEB69BA8B5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7CE40-CA24-5CB2-6AAA-276814863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A07504-66E9-ACB6-09BC-C11E299C8B8E}"/>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6" name="Footer Placeholder 5">
            <a:extLst>
              <a:ext uri="{FF2B5EF4-FFF2-40B4-BE49-F238E27FC236}">
                <a16:creationId xmlns:a16="http://schemas.microsoft.com/office/drawing/2014/main" id="{997CDD2D-F78A-A17D-04ED-AAED240A4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BBABE6-892D-625D-0B58-4952ACFD4EC8}"/>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275761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D81B-6945-3379-CAC6-3A95495CC9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251A52-5325-FB79-FF4E-DB6451BB5B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AAF2E1-9C50-94F8-01E2-54023163F1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08A0E4-193E-55FE-93EE-9CCA8883A6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71843-2D2F-AE0E-14AB-A92D54B81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157BFA-A3AB-5B9E-726C-7D0623E64825}"/>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8" name="Footer Placeholder 7">
            <a:extLst>
              <a:ext uri="{FF2B5EF4-FFF2-40B4-BE49-F238E27FC236}">
                <a16:creationId xmlns:a16="http://schemas.microsoft.com/office/drawing/2014/main" id="{FE093792-B72A-3D33-7D1D-22ADEEC660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0AEBB7-D51C-FE97-D98F-BC94E0FD9C92}"/>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290627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31A5-45C0-591D-91E9-87707960B0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ED5B28-32E4-8839-640A-D9BD8D462005}"/>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4" name="Footer Placeholder 3">
            <a:extLst>
              <a:ext uri="{FF2B5EF4-FFF2-40B4-BE49-F238E27FC236}">
                <a16:creationId xmlns:a16="http://schemas.microsoft.com/office/drawing/2014/main" id="{CE34D2BD-64ED-F8E4-D193-E28D7E48B6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91C7F-5DF7-5C40-438F-257716287EF5}"/>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41704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A2750-FADF-DB49-CCCD-99628C1A365B}"/>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3" name="Footer Placeholder 2">
            <a:extLst>
              <a:ext uri="{FF2B5EF4-FFF2-40B4-BE49-F238E27FC236}">
                <a16:creationId xmlns:a16="http://schemas.microsoft.com/office/drawing/2014/main" id="{B899703C-1335-B775-0413-3A9DDA09E8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13843-0795-AE2B-6D8B-98AC2D86804A}"/>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226326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2E9F-D25D-3B7C-65EC-9AC7D751E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86E27-78CB-CFDC-97DB-494475675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FEC93-2CD5-868B-813D-747BB614A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A342E-594B-E201-BB7D-6BD844CFAE81}"/>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6" name="Footer Placeholder 5">
            <a:extLst>
              <a:ext uri="{FF2B5EF4-FFF2-40B4-BE49-F238E27FC236}">
                <a16:creationId xmlns:a16="http://schemas.microsoft.com/office/drawing/2014/main" id="{E27D76F8-1B63-F5C8-B799-CEF7CEFC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8C994-735E-D4C8-4269-08326B792FAD}"/>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817348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149-9D09-C031-2411-DC2CF0192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83142-B750-621D-CE01-FF15490242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59285-E24A-8918-C538-59F0A940D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3304C-C51F-7F91-A9AA-047B1119FE71}"/>
              </a:ext>
            </a:extLst>
          </p:cNvPr>
          <p:cNvSpPr>
            <a:spLocks noGrp="1"/>
          </p:cNvSpPr>
          <p:nvPr>
            <p:ph type="dt" sz="half" idx="10"/>
          </p:nvPr>
        </p:nvSpPr>
        <p:spPr/>
        <p:txBody>
          <a:bodyPr/>
          <a:lstStyle/>
          <a:p>
            <a:fld id="{DAE84B7F-D2D6-4D4A-A171-46F257CA2495}" type="datetimeFigureOut">
              <a:rPr lang="en-US" smtClean="0"/>
              <a:t>2/9/2023</a:t>
            </a:fld>
            <a:endParaRPr lang="en-US"/>
          </a:p>
        </p:txBody>
      </p:sp>
      <p:sp>
        <p:nvSpPr>
          <p:cNvPr id="6" name="Footer Placeholder 5">
            <a:extLst>
              <a:ext uri="{FF2B5EF4-FFF2-40B4-BE49-F238E27FC236}">
                <a16:creationId xmlns:a16="http://schemas.microsoft.com/office/drawing/2014/main" id="{4176BD6E-F8C7-4938-3134-CB101848A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20249-E527-3259-5F91-935588F1B3C6}"/>
              </a:ext>
            </a:extLst>
          </p:cNvPr>
          <p:cNvSpPr>
            <a:spLocks noGrp="1"/>
          </p:cNvSpPr>
          <p:nvPr>
            <p:ph type="sldNum" sz="quarter" idx="12"/>
          </p:nvPr>
        </p:nvSpPr>
        <p:spPr/>
        <p:txBody>
          <a:bodyPr/>
          <a:lstStyle/>
          <a:p>
            <a:fld id="{C91C1E7D-BE93-4F42-8287-3DB07840B9FC}" type="slidenum">
              <a:rPr lang="en-US" smtClean="0"/>
              <a:t>‹#›</a:t>
            </a:fld>
            <a:endParaRPr lang="en-US"/>
          </a:p>
        </p:txBody>
      </p:sp>
    </p:spTree>
    <p:extLst>
      <p:ext uri="{BB962C8B-B14F-4D97-AF65-F5344CB8AC3E}">
        <p14:creationId xmlns:p14="http://schemas.microsoft.com/office/powerpoint/2010/main" val="138829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B676F-2531-65E4-5524-13FC0C536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08D4AB-42CE-C670-1685-9EC2F0740F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A8F6-005D-9686-6795-14CD7DC97F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84B7F-D2D6-4D4A-A171-46F257CA2495}" type="datetimeFigureOut">
              <a:rPr lang="en-US" smtClean="0"/>
              <a:t>2/9/2023</a:t>
            </a:fld>
            <a:endParaRPr lang="en-US"/>
          </a:p>
        </p:txBody>
      </p:sp>
      <p:sp>
        <p:nvSpPr>
          <p:cNvPr id="5" name="Footer Placeholder 4">
            <a:extLst>
              <a:ext uri="{FF2B5EF4-FFF2-40B4-BE49-F238E27FC236}">
                <a16:creationId xmlns:a16="http://schemas.microsoft.com/office/drawing/2014/main" id="{4916FFE2-BAC7-F312-7FB2-F96D79BED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F3FDB0-016C-1BA0-302F-B8E6D07D5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C1E7D-BE93-4F42-8287-3DB07840B9FC}" type="slidenum">
              <a:rPr lang="en-US" smtClean="0"/>
              <a:t>‹#›</a:t>
            </a:fld>
            <a:endParaRPr lang="en-US"/>
          </a:p>
        </p:txBody>
      </p:sp>
    </p:spTree>
    <p:extLst>
      <p:ext uri="{BB962C8B-B14F-4D97-AF65-F5344CB8AC3E}">
        <p14:creationId xmlns:p14="http://schemas.microsoft.com/office/powerpoint/2010/main" val="317626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47.jpg"/></Relationships>
</file>

<file path=ppt/slides/_rels/slide1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56.jpg"/><Relationship Id="rId4" Type="http://schemas.openxmlformats.org/officeDocument/2006/relationships/image" Target="../media/image1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67.jpg"/></Relationships>
</file>

<file path=ppt/slides/_rels/slide11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68.jpg"/></Relationships>
</file>

<file path=ppt/slides/_rels/slide11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74.jpg"/><Relationship Id="rId4" Type="http://schemas.openxmlformats.org/officeDocument/2006/relationships/image" Target="../media/image17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s://www.lds.org/general-conference/2010/04/healing-the-sick?lang=eng&amp;_r=1#note1"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gif"/><Relationship Id="rId4" Type="http://schemas.openxmlformats.org/officeDocument/2006/relationships/image" Target="../media/image100.gif"/></Relationships>
</file>

<file path=ppt/slides/_rels/slide7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52.jp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20.jpg"/><Relationship Id="rId4" Type="http://schemas.openxmlformats.org/officeDocument/2006/relationships/image" Target="../media/image119.jpeg"/></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20.jpg"/></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23.jpg"/><Relationship Id="rId4" Type="http://schemas.openxmlformats.org/officeDocument/2006/relationships/image" Target="../media/image120.jpg"/></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9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23F8AFC4-8DA8-7306-1561-B872BF907176}"/>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2" name="TextBox 1">
            <a:extLst>
              <a:ext uri="{FF2B5EF4-FFF2-40B4-BE49-F238E27FC236}">
                <a16:creationId xmlns:a16="http://schemas.microsoft.com/office/drawing/2014/main" id="{2003BF0B-AC75-A1D6-98B0-8EBF63B0B4E7}"/>
              </a:ext>
            </a:extLst>
          </p:cNvPr>
          <p:cNvSpPr txBox="1"/>
          <p:nvPr/>
        </p:nvSpPr>
        <p:spPr>
          <a:xfrm>
            <a:off x="0" y="686555"/>
            <a:ext cx="12192000" cy="923330"/>
          </a:xfrm>
          <a:prstGeom prst="rect">
            <a:avLst/>
          </a:prstGeom>
          <a:noFill/>
        </p:spPr>
        <p:txBody>
          <a:bodyPr wrap="square" rtlCol="0">
            <a:spAutoFit/>
          </a:bodyPr>
          <a:lstStyle/>
          <a:p>
            <a:pPr algn="ctr"/>
            <a:r>
              <a:rPr lang="en-US" sz="5400" dirty="0">
                <a:solidFill>
                  <a:schemeClr val="bg1"/>
                </a:solidFill>
                <a:latin typeface="AR ESSENCE" panose="02000000000000000000" pitchFamily="2" charset="0"/>
              </a:rPr>
              <a:t>Matthew 28; Luke 24; Mark 16; John 20-21</a:t>
            </a:r>
          </a:p>
        </p:txBody>
      </p:sp>
      <p:grpSp>
        <p:nvGrpSpPr>
          <p:cNvPr id="4" name="Group 3">
            <a:extLst>
              <a:ext uri="{FF2B5EF4-FFF2-40B4-BE49-F238E27FC236}">
                <a16:creationId xmlns:a16="http://schemas.microsoft.com/office/drawing/2014/main" id="{82A23A0A-DE2A-2721-7678-30276F78EE64}"/>
              </a:ext>
            </a:extLst>
          </p:cNvPr>
          <p:cNvGrpSpPr/>
          <p:nvPr/>
        </p:nvGrpSpPr>
        <p:grpSpPr>
          <a:xfrm>
            <a:off x="9695300" y="2162102"/>
            <a:ext cx="1336784" cy="3382507"/>
            <a:chOff x="6934200" y="1265656"/>
            <a:chExt cx="1985484" cy="4373144"/>
          </a:xfrm>
        </p:grpSpPr>
        <p:sp>
          <p:nvSpPr>
            <p:cNvPr id="5" name="Oval 4">
              <a:extLst>
                <a:ext uri="{FF2B5EF4-FFF2-40B4-BE49-F238E27FC236}">
                  <a16:creationId xmlns:a16="http://schemas.microsoft.com/office/drawing/2014/main" id="{F1E6E16E-06F2-A2CB-90E3-4ADC831BC517}"/>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7A443-3A23-FC95-1A2E-6C17230C6CF2}"/>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9CBBEE30-5F81-1662-0851-2166999606EF}"/>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A03CE5-68A1-6918-F650-1742B94F8F10}"/>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50027E-49D8-5807-434F-EE79AE9E57A8}"/>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6F669B7E-CFA0-AC0F-6F07-E9386EEA25B2}"/>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5C9CB80-CD8D-752C-B6E4-5D10B4E7A436}"/>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B0C901B8-716D-4776-5C32-C03CE9CA280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B1A62009-128E-D2E2-9CA4-9412AFC6A5AB}"/>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BBE769A2-02B9-040B-0554-08BCD13CEA01}"/>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A976F31-70D6-87A0-A7B5-605997977806}"/>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CCB833CB-FC3C-9454-0910-973E16660735}"/>
                </a:ext>
              </a:extLst>
            </p:cNvPr>
            <p:cNvGrpSpPr/>
            <p:nvPr/>
          </p:nvGrpSpPr>
          <p:grpSpPr>
            <a:xfrm>
              <a:off x="7108136" y="2388756"/>
              <a:ext cx="1544360" cy="2210894"/>
              <a:chOff x="4553133" y="901823"/>
              <a:chExt cx="2186627" cy="3449921"/>
            </a:xfrm>
          </p:grpSpPr>
          <p:sp>
            <p:nvSpPr>
              <p:cNvPr id="83" name="Double Wave 23">
                <a:extLst>
                  <a:ext uri="{FF2B5EF4-FFF2-40B4-BE49-F238E27FC236}">
                    <a16:creationId xmlns:a16="http://schemas.microsoft.com/office/drawing/2014/main" id="{92774344-2726-74C9-004D-79B10283D414}"/>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6">
                <a:extLst>
                  <a:ext uri="{FF2B5EF4-FFF2-40B4-BE49-F238E27FC236}">
                    <a16:creationId xmlns:a16="http://schemas.microsoft.com/office/drawing/2014/main" id="{AB1FF7BE-5B9D-071A-CBBA-B5A22298D8FE}"/>
                  </a:ext>
                </a:extLst>
              </p:cNvPr>
              <p:cNvGrpSpPr/>
              <p:nvPr/>
            </p:nvGrpSpPr>
            <p:grpSpPr>
              <a:xfrm>
                <a:off x="4694566" y="901823"/>
                <a:ext cx="2045194" cy="1982724"/>
                <a:chOff x="2594848" y="2213440"/>
                <a:chExt cx="2045194" cy="1982724"/>
              </a:xfrm>
              <a:solidFill>
                <a:srgbClr val="E0C13C"/>
              </a:solidFill>
            </p:grpSpPr>
            <p:sp>
              <p:nvSpPr>
                <p:cNvPr id="85" name="Pie 17">
                  <a:extLst>
                    <a:ext uri="{FF2B5EF4-FFF2-40B4-BE49-F238E27FC236}">
                      <a16:creationId xmlns:a16="http://schemas.microsoft.com/office/drawing/2014/main" id="{265AC0D8-3234-2241-DCA8-5EB57BA027B1}"/>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5">
                  <a:extLst>
                    <a:ext uri="{FF2B5EF4-FFF2-40B4-BE49-F238E27FC236}">
                      <a16:creationId xmlns:a16="http://schemas.microsoft.com/office/drawing/2014/main" id="{2BCE0933-69ED-B328-F8F6-FCB2C16C561B}"/>
                    </a:ext>
                  </a:extLst>
                </p:cNvPr>
                <p:cNvGrpSpPr/>
                <p:nvPr/>
              </p:nvGrpSpPr>
              <p:grpSpPr>
                <a:xfrm>
                  <a:off x="2840416" y="2333435"/>
                  <a:ext cx="1586009" cy="1634505"/>
                  <a:chOff x="2838154" y="2333435"/>
                  <a:chExt cx="1586009" cy="1634505"/>
                </a:xfrm>
                <a:grpFill/>
              </p:grpSpPr>
              <p:sp>
                <p:nvSpPr>
                  <p:cNvPr id="87" name="Moon 3">
                    <a:extLst>
                      <a:ext uri="{FF2B5EF4-FFF2-40B4-BE49-F238E27FC236}">
                        <a16:creationId xmlns:a16="http://schemas.microsoft.com/office/drawing/2014/main" id="{BA4DAD13-ADE6-3601-2A20-75285807643C}"/>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20">
                    <a:extLst>
                      <a:ext uri="{FF2B5EF4-FFF2-40B4-BE49-F238E27FC236}">
                        <a16:creationId xmlns:a16="http://schemas.microsoft.com/office/drawing/2014/main" id="{92A3BD58-7F84-B075-C789-474A6B734E8E}"/>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0CAE34A5-8942-E500-F1C3-3594A90E29BC}"/>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3A670C98-BF3E-1C48-4065-986930A5C27F}"/>
                </a:ext>
              </a:extLst>
            </p:cNvPr>
            <p:cNvGrpSpPr/>
            <p:nvPr/>
          </p:nvGrpSpPr>
          <p:grpSpPr>
            <a:xfrm rot="175281">
              <a:off x="7281771" y="4966315"/>
              <a:ext cx="1319546" cy="446802"/>
              <a:chOff x="3810000" y="1677648"/>
              <a:chExt cx="4705061" cy="1827552"/>
            </a:xfrm>
          </p:grpSpPr>
          <p:grpSp>
            <p:nvGrpSpPr>
              <p:cNvPr id="53" name="Group 37">
                <a:extLst>
                  <a:ext uri="{FF2B5EF4-FFF2-40B4-BE49-F238E27FC236}">
                    <a16:creationId xmlns:a16="http://schemas.microsoft.com/office/drawing/2014/main" id="{21C1FEBB-66EE-B58F-6360-09FE08EA981F}"/>
                  </a:ext>
                </a:extLst>
              </p:cNvPr>
              <p:cNvGrpSpPr/>
              <p:nvPr/>
            </p:nvGrpSpPr>
            <p:grpSpPr>
              <a:xfrm>
                <a:off x="3810000" y="1828800"/>
                <a:ext cx="1776984" cy="1676400"/>
                <a:chOff x="3810000" y="1828800"/>
                <a:chExt cx="4038600" cy="3810000"/>
              </a:xfrm>
            </p:grpSpPr>
            <p:sp>
              <p:nvSpPr>
                <p:cNvPr id="74" name="Half Frame 73">
                  <a:extLst>
                    <a:ext uri="{FF2B5EF4-FFF2-40B4-BE49-F238E27FC236}">
                      <a16:creationId xmlns:a16="http://schemas.microsoft.com/office/drawing/2014/main" id="{5024417A-BC96-0AAC-F31C-ADC1F14F72B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A31FFC73-C335-54CC-6C72-8A892B35307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A8D77790-9FE6-F9DE-A410-B1B6E9A12EB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A96F1746-5339-12FB-26ED-2CF8C7AD363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5">
                  <a:extLst>
                    <a:ext uri="{FF2B5EF4-FFF2-40B4-BE49-F238E27FC236}">
                      <a16:creationId xmlns:a16="http://schemas.microsoft.com/office/drawing/2014/main" id="{94C79840-759E-0277-E6D3-B902675C317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16609C15-3F31-F023-33E7-CD6E225FF88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68E9FB13-D610-C953-9856-0978D95CBCF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9C95897B-9AE5-F04B-2BB0-22BA7E557AE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B764AB28-DA92-5B39-9BF4-C8D3D58F2F9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8">
                <a:extLst>
                  <a:ext uri="{FF2B5EF4-FFF2-40B4-BE49-F238E27FC236}">
                    <a16:creationId xmlns:a16="http://schemas.microsoft.com/office/drawing/2014/main" id="{21637914-677C-9648-0AAA-EBD3C2EE60DA}"/>
                  </a:ext>
                </a:extLst>
              </p:cNvPr>
              <p:cNvGrpSpPr/>
              <p:nvPr/>
            </p:nvGrpSpPr>
            <p:grpSpPr>
              <a:xfrm>
                <a:off x="5314014" y="1757596"/>
                <a:ext cx="1776984" cy="1676400"/>
                <a:chOff x="3810000" y="1828800"/>
                <a:chExt cx="4038600" cy="3810000"/>
              </a:xfrm>
            </p:grpSpPr>
            <p:sp>
              <p:nvSpPr>
                <p:cNvPr id="65" name="Half Frame 64">
                  <a:extLst>
                    <a:ext uri="{FF2B5EF4-FFF2-40B4-BE49-F238E27FC236}">
                      <a16:creationId xmlns:a16="http://schemas.microsoft.com/office/drawing/2014/main" id="{C2C263F6-DD6C-7F21-6B4B-35CEF010EA6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60EF756E-54B4-163F-ED29-5EAB9858825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5CC0CA27-C7A4-52DC-7AAE-C33FE7FEAC6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DF67CEC6-3405-11CA-CDC8-DB3B278C968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766">
                  <a:extLst>
                    <a:ext uri="{FF2B5EF4-FFF2-40B4-BE49-F238E27FC236}">
                      <a16:creationId xmlns:a16="http://schemas.microsoft.com/office/drawing/2014/main" id="{667CA4C7-DF98-41AF-1A96-6EA964D0157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mond 69">
                  <a:extLst>
                    <a:ext uri="{FF2B5EF4-FFF2-40B4-BE49-F238E27FC236}">
                      <a16:creationId xmlns:a16="http://schemas.microsoft.com/office/drawing/2014/main" id="{A2B89B11-51BA-ADFD-841A-591A40EDF5D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1F84A2D8-DE99-D648-254B-3182A9F34B6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0BE72D4F-318B-F29D-0CFB-EB1D4C567B0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ECDC99A8-F7C9-CFA9-68EC-44226C5FC2E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8">
                <a:extLst>
                  <a:ext uri="{FF2B5EF4-FFF2-40B4-BE49-F238E27FC236}">
                    <a16:creationId xmlns:a16="http://schemas.microsoft.com/office/drawing/2014/main" id="{70F630B9-9856-3C17-33BB-4A00B3468ACF}"/>
                  </a:ext>
                </a:extLst>
              </p:cNvPr>
              <p:cNvGrpSpPr/>
              <p:nvPr/>
            </p:nvGrpSpPr>
            <p:grpSpPr>
              <a:xfrm>
                <a:off x="6738077" y="1677648"/>
                <a:ext cx="1776984" cy="1676400"/>
                <a:chOff x="3810000" y="1828800"/>
                <a:chExt cx="4038600" cy="3810000"/>
              </a:xfrm>
            </p:grpSpPr>
            <p:sp>
              <p:nvSpPr>
                <p:cNvPr id="56" name="Half Frame 55">
                  <a:extLst>
                    <a:ext uri="{FF2B5EF4-FFF2-40B4-BE49-F238E27FC236}">
                      <a16:creationId xmlns:a16="http://schemas.microsoft.com/office/drawing/2014/main" id="{B95829D5-A8DB-0718-E239-55CBEA1DE0F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0">
                  <a:extLst>
                    <a:ext uri="{FF2B5EF4-FFF2-40B4-BE49-F238E27FC236}">
                      <a16:creationId xmlns:a16="http://schemas.microsoft.com/office/drawing/2014/main" id="{B81B2C86-CAA1-21CE-A8F0-28CDDA46FBB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1">
                  <a:extLst>
                    <a:ext uri="{FF2B5EF4-FFF2-40B4-BE49-F238E27FC236}">
                      <a16:creationId xmlns:a16="http://schemas.microsoft.com/office/drawing/2014/main" id="{791B80A5-4F73-03E3-C4DB-17421F229C9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2">
                  <a:extLst>
                    <a:ext uri="{FF2B5EF4-FFF2-40B4-BE49-F238E27FC236}">
                      <a16:creationId xmlns:a16="http://schemas.microsoft.com/office/drawing/2014/main" id="{D777E331-ECA5-76C6-77D4-95491E6C33D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57">
                  <a:extLst>
                    <a:ext uri="{FF2B5EF4-FFF2-40B4-BE49-F238E27FC236}">
                      <a16:creationId xmlns:a16="http://schemas.microsoft.com/office/drawing/2014/main" id="{9030E8C8-73FB-518B-5C05-BC7890036C5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mond 60">
                  <a:extLst>
                    <a:ext uri="{FF2B5EF4-FFF2-40B4-BE49-F238E27FC236}">
                      <a16:creationId xmlns:a16="http://schemas.microsoft.com/office/drawing/2014/main" id="{51DB404D-C199-5EC3-BA52-8FBC033C30B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C3B40B18-E9C2-851F-4E6D-AF0D2B403D2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51BF68CF-C864-6544-A06A-596FEE1AC7B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F1123A95-4BC4-3491-2767-805F4EF3C5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F6C851AA-1B16-D77A-1A2E-AA94C6DEB3C4}"/>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4A6B3E4-34B3-D0E2-F5F7-545FFDE2B589}"/>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F7BBF1B7-3387-3EDF-65BC-21169F796368}"/>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53DA53EE-CD56-B06A-FFB6-0812AA25BD23}"/>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8E1B91F6-98A3-826F-461A-024D0C2B0641}"/>
                    </a:ext>
                  </a:extLst>
                </p:cNvPr>
                <p:cNvGrpSpPr/>
                <p:nvPr/>
              </p:nvGrpSpPr>
              <p:grpSpPr>
                <a:xfrm>
                  <a:off x="3810000" y="1828800"/>
                  <a:ext cx="1776984" cy="1676400"/>
                  <a:chOff x="3810000" y="1828800"/>
                  <a:chExt cx="4038600" cy="3810000"/>
                </a:xfrm>
              </p:grpSpPr>
              <p:sp>
                <p:nvSpPr>
                  <p:cNvPr id="44" name="Half Frame 43">
                    <a:extLst>
                      <a:ext uri="{FF2B5EF4-FFF2-40B4-BE49-F238E27FC236}">
                        <a16:creationId xmlns:a16="http://schemas.microsoft.com/office/drawing/2014/main" id="{A95C8EE2-8A98-EDB8-5183-30ED0E2AF92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Half Frame 44">
                    <a:extLst>
                      <a:ext uri="{FF2B5EF4-FFF2-40B4-BE49-F238E27FC236}">
                        <a16:creationId xmlns:a16="http://schemas.microsoft.com/office/drawing/2014/main" id="{658A3E63-ECC3-B8DE-056D-EADD45F77AC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18A05235-7717-006D-652D-D264C2B6045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2FA240ED-6F20-E050-A488-80D6B421718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45">
                    <a:extLst>
                      <a:ext uri="{FF2B5EF4-FFF2-40B4-BE49-F238E27FC236}">
                        <a16:creationId xmlns:a16="http://schemas.microsoft.com/office/drawing/2014/main" id="{60758A9C-AED1-E7D6-A0DB-A9EC3ECE312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mond 48">
                    <a:extLst>
                      <a:ext uri="{FF2B5EF4-FFF2-40B4-BE49-F238E27FC236}">
                        <a16:creationId xmlns:a16="http://schemas.microsoft.com/office/drawing/2014/main" id="{2978265A-F979-3302-7E32-B0E546E92E8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9F862469-4D1F-51F3-6D00-DDFEEF2990A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9CCF53CC-E4F4-E74F-B2EF-574B1FBA20D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93417007-B8C8-820A-89CC-36985A1EEC0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003F33D4-D4E3-ABBA-6E8C-006236550F27}"/>
                    </a:ext>
                  </a:extLst>
                </p:cNvPr>
                <p:cNvGrpSpPr/>
                <p:nvPr/>
              </p:nvGrpSpPr>
              <p:grpSpPr>
                <a:xfrm>
                  <a:off x="5314014" y="1757596"/>
                  <a:ext cx="1776984" cy="1676400"/>
                  <a:chOff x="3810000" y="1828800"/>
                  <a:chExt cx="4038600" cy="3810000"/>
                </a:xfrm>
              </p:grpSpPr>
              <p:sp>
                <p:nvSpPr>
                  <p:cNvPr id="35" name="Half Frame 34">
                    <a:extLst>
                      <a:ext uri="{FF2B5EF4-FFF2-40B4-BE49-F238E27FC236}">
                        <a16:creationId xmlns:a16="http://schemas.microsoft.com/office/drawing/2014/main" id="{B1DDCB10-F15F-52E5-4EE0-5876A4B38A2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69F7C981-D32F-5340-C367-A4039AE275C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83C4F2C6-90E8-1B3B-C59A-AF07268301B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7DFEC616-F434-27C4-C910-2B6365D4FA0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736">
                    <a:extLst>
                      <a:ext uri="{FF2B5EF4-FFF2-40B4-BE49-F238E27FC236}">
                        <a16:creationId xmlns:a16="http://schemas.microsoft.com/office/drawing/2014/main" id="{A4C5FD97-4654-1EF9-F41A-9CC66B2FD4B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iamond 39">
                    <a:extLst>
                      <a:ext uri="{FF2B5EF4-FFF2-40B4-BE49-F238E27FC236}">
                        <a16:creationId xmlns:a16="http://schemas.microsoft.com/office/drawing/2014/main" id="{788CA52C-7A5F-C5C6-3C9E-1FA1124149A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41DE93E7-3F83-6E2A-28B5-E2803B4A473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6F03D014-1FA2-F808-5BB8-29525879AEF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2B752965-83B7-4EE0-15A3-5446F0F1E53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01F69D4B-640D-7DD4-7420-945FAA30F5B7}"/>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9AF1D574-6D53-70AB-6FA9-ADB8FA917F1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2E317816-03A8-D196-50FF-8B2A997871B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B9CDF355-031A-FB06-C6F6-212228AD913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F4F2EDE8-4201-7ECA-C95F-659912464E7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602CCEFB-4B4F-50CE-3635-CE31DE500AA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A58A208F-7E2F-77E0-B963-F5A0BAF0361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EBFFE5C8-D47B-AF4D-5346-8836188F258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D91C7AF1-6404-7104-66B3-33B33F5F075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954C9EC2-9AC9-7BE3-E166-0664676F296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9" name="Group 88">
            <a:extLst>
              <a:ext uri="{FF2B5EF4-FFF2-40B4-BE49-F238E27FC236}">
                <a16:creationId xmlns:a16="http://schemas.microsoft.com/office/drawing/2014/main" id="{8A947917-9E17-CD7D-840E-F9BD109A12C2}"/>
              </a:ext>
            </a:extLst>
          </p:cNvPr>
          <p:cNvGrpSpPr/>
          <p:nvPr/>
        </p:nvGrpSpPr>
        <p:grpSpPr>
          <a:xfrm>
            <a:off x="1243551" y="2383016"/>
            <a:ext cx="1518758" cy="3288506"/>
            <a:chOff x="4480033" y="397086"/>
            <a:chExt cx="2842657" cy="6155090"/>
          </a:xfrm>
        </p:grpSpPr>
        <p:sp>
          <p:nvSpPr>
            <p:cNvPr id="90" name="Cloud 89">
              <a:extLst>
                <a:ext uri="{FF2B5EF4-FFF2-40B4-BE49-F238E27FC236}">
                  <a16:creationId xmlns:a16="http://schemas.microsoft.com/office/drawing/2014/main" id="{C60EC54A-4BA0-9608-3CEC-B240660D1CE5}"/>
                </a:ext>
              </a:extLst>
            </p:cNvPr>
            <p:cNvSpPr/>
            <p:nvPr/>
          </p:nvSpPr>
          <p:spPr>
            <a:xfrm rot="4581231">
              <a:off x="5793342" y="895504"/>
              <a:ext cx="1394355" cy="70730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47">
              <a:extLst>
                <a:ext uri="{FF2B5EF4-FFF2-40B4-BE49-F238E27FC236}">
                  <a16:creationId xmlns:a16="http://schemas.microsoft.com/office/drawing/2014/main" id="{6AE9D217-8E37-E0AD-5428-8BC3B794CE40}"/>
                </a:ext>
              </a:extLst>
            </p:cNvPr>
            <p:cNvGrpSpPr/>
            <p:nvPr/>
          </p:nvGrpSpPr>
          <p:grpSpPr>
            <a:xfrm rot="2613352">
              <a:off x="5007862" y="5598491"/>
              <a:ext cx="848352" cy="944387"/>
              <a:chOff x="6077428" y="4039302"/>
              <a:chExt cx="695423" cy="774146"/>
            </a:xfrm>
          </p:grpSpPr>
          <p:sp>
            <p:nvSpPr>
              <p:cNvPr id="137" name="Oval 136">
                <a:extLst>
                  <a:ext uri="{FF2B5EF4-FFF2-40B4-BE49-F238E27FC236}">
                    <a16:creationId xmlns:a16="http://schemas.microsoft.com/office/drawing/2014/main" id="{BB97F4B5-68F0-E615-6203-7F6C8FFEF014}"/>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BB4941B-9A5B-822F-8C52-570128A80A37}"/>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B981467-DB51-443B-3AB2-CD26B2D0749C}"/>
                  </a:ext>
                </a:extLst>
              </p:cNvPr>
              <p:cNvSpPr/>
              <p:nvPr/>
            </p:nvSpPr>
            <p:spPr>
              <a:xfrm rot="20163506">
                <a:off x="6077428" y="4092849"/>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46">
              <a:extLst>
                <a:ext uri="{FF2B5EF4-FFF2-40B4-BE49-F238E27FC236}">
                  <a16:creationId xmlns:a16="http://schemas.microsoft.com/office/drawing/2014/main" id="{D62AD30A-FD24-B35D-B956-5D13B13AA6E0}"/>
                </a:ext>
              </a:extLst>
            </p:cNvPr>
            <p:cNvGrpSpPr/>
            <p:nvPr/>
          </p:nvGrpSpPr>
          <p:grpSpPr>
            <a:xfrm>
              <a:off x="6031456" y="5607789"/>
              <a:ext cx="694531" cy="944387"/>
              <a:chOff x="6203520" y="4039302"/>
              <a:chExt cx="569331" cy="774146"/>
            </a:xfrm>
          </p:grpSpPr>
          <p:sp>
            <p:nvSpPr>
              <p:cNvPr id="134" name="Oval 43">
                <a:extLst>
                  <a:ext uri="{FF2B5EF4-FFF2-40B4-BE49-F238E27FC236}">
                    <a16:creationId xmlns:a16="http://schemas.microsoft.com/office/drawing/2014/main" id="{2E6F5473-418C-E284-F9AD-0FC455A19B1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44">
                <a:extLst>
                  <a:ext uri="{FF2B5EF4-FFF2-40B4-BE49-F238E27FC236}">
                    <a16:creationId xmlns:a16="http://schemas.microsoft.com/office/drawing/2014/main" id="{3B2E0ED6-8F7D-5B1D-FFA5-8A40C94832A4}"/>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45">
                <a:extLst>
                  <a:ext uri="{FF2B5EF4-FFF2-40B4-BE49-F238E27FC236}">
                    <a16:creationId xmlns:a16="http://schemas.microsoft.com/office/drawing/2014/main" id="{306CCA62-BAEC-EEDA-B4F2-14A5A710D9F0}"/>
                  </a:ext>
                </a:extLst>
              </p:cNvPr>
              <p:cNvSpPr/>
              <p:nvPr/>
            </p:nvSpPr>
            <p:spPr>
              <a:xfrm rot="20163506">
                <a:off x="6203520" y="405377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Oval 92">
              <a:extLst>
                <a:ext uri="{FF2B5EF4-FFF2-40B4-BE49-F238E27FC236}">
                  <a16:creationId xmlns:a16="http://schemas.microsoft.com/office/drawing/2014/main" id="{E8C5E448-A7BB-AACD-0E93-13967FBB1657}"/>
                </a:ext>
              </a:extLst>
            </p:cNvPr>
            <p:cNvSpPr/>
            <p:nvPr/>
          </p:nvSpPr>
          <p:spPr>
            <a:xfrm>
              <a:off x="6755449" y="3998659"/>
              <a:ext cx="567241"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26BA4D0-0F46-2533-334F-870D3B2DB1E4}"/>
                </a:ext>
              </a:extLst>
            </p:cNvPr>
            <p:cNvSpPr/>
            <p:nvPr/>
          </p:nvSpPr>
          <p:spPr>
            <a:xfrm>
              <a:off x="4480033" y="4136383"/>
              <a:ext cx="548598"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9C6C72C6-73CD-CBC1-D16B-88609F6D972D}"/>
                </a:ext>
              </a:extLst>
            </p:cNvPr>
            <p:cNvSpPr/>
            <p:nvPr/>
          </p:nvSpPr>
          <p:spPr>
            <a:xfrm rot="20299854">
              <a:off x="6067613" y="1949298"/>
              <a:ext cx="972553" cy="260932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B1783B26-7D82-D752-C511-8B14156769E0}"/>
                </a:ext>
              </a:extLst>
            </p:cNvPr>
            <p:cNvSpPr/>
            <p:nvPr/>
          </p:nvSpPr>
          <p:spPr>
            <a:xfrm rot="1174596">
              <a:off x="4744100" y="2190799"/>
              <a:ext cx="972553" cy="2514013"/>
            </a:xfrm>
            <a:prstGeom prst="trapezoid">
              <a:avLst>
                <a:gd name="adj" fmla="val 3400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8739ABE5-A9A5-8666-B6D6-805097BE27EF}"/>
                </a:ext>
              </a:extLst>
            </p:cNvPr>
            <p:cNvSpPr/>
            <p:nvPr/>
          </p:nvSpPr>
          <p:spPr>
            <a:xfrm>
              <a:off x="4960057" y="2153807"/>
              <a:ext cx="2045055" cy="3718281"/>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F9A1CC56-DBE2-F763-3A24-AD6E063F90A1}"/>
                </a:ext>
              </a:extLst>
            </p:cNvPr>
            <p:cNvSpPr/>
            <p:nvPr/>
          </p:nvSpPr>
          <p:spPr>
            <a:xfrm>
              <a:off x="4960057" y="1967893"/>
              <a:ext cx="2045055" cy="3160539"/>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B78274AF-B36A-AAD4-4DBF-A9134EFD6F9A}"/>
                </a:ext>
              </a:extLst>
            </p:cNvPr>
            <p:cNvSpPr/>
            <p:nvPr/>
          </p:nvSpPr>
          <p:spPr>
            <a:xfrm rot="20837616">
              <a:off x="6122267" y="2189740"/>
              <a:ext cx="740022" cy="302679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662D71AF-2262-0576-237E-7F7462A3DD4C}"/>
                </a:ext>
              </a:extLst>
            </p:cNvPr>
            <p:cNvSpPr/>
            <p:nvPr/>
          </p:nvSpPr>
          <p:spPr>
            <a:xfrm rot="662481">
              <a:off x="5010194" y="2259071"/>
              <a:ext cx="798828" cy="2998938"/>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3">
              <a:extLst>
                <a:ext uri="{FF2B5EF4-FFF2-40B4-BE49-F238E27FC236}">
                  <a16:creationId xmlns:a16="http://schemas.microsoft.com/office/drawing/2014/main" id="{BCD02AA8-68F4-3A4E-4857-4FAF932B9B32}"/>
                </a:ext>
              </a:extLst>
            </p:cNvPr>
            <p:cNvSpPr/>
            <p:nvPr/>
          </p:nvSpPr>
          <p:spPr>
            <a:xfrm>
              <a:off x="5503871" y="1565610"/>
              <a:ext cx="896046" cy="10575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4">
              <a:extLst>
                <a:ext uri="{FF2B5EF4-FFF2-40B4-BE49-F238E27FC236}">
                  <a16:creationId xmlns:a16="http://schemas.microsoft.com/office/drawing/2014/main" id="{6705095A-D1FF-B108-78CE-0C13FE7112D3}"/>
                </a:ext>
              </a:extLst>
            </p:cNvPr>
            <p:cNvSpPr/>
            <p:nvPr/>
          </p:nvSpPr>
          <p:spPr>
            <a:xfrm>
              <a:off x="5244810" y="520225"/>
              <a:ext cx="1392832" cy="18179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26">
              <a:extLst>
                <a:ext uri="{FF2B5EF4-FFF2-40B4-BE49-F238E27FC236}">
                  <a16:creationId xmlns:a16="http://schemas.microsoft.com/office/drawing/2014/main" id="{8DE5737C-4EDE-807D-E493-58A4385A23A8}"/>
                </a:ext>
              </a:extLst>
            </p:cNvPr>
            <p:cNvGrpSpPr/>
            <p:nvPr/>
          </p:nvGrpSpPr>
          <p:grpSpPr>
            <a:xfrm rot="4766122">
              <a:off x="5146094" y="3591416"/>
              <a:ext cx="2688850" cy="398522"/>
              <a:chOff x="5029200" y="1371600"/>
              <a:chExt cx="6791793" cy="1933731"/>
            </a:xfrm>
          </p:grpSpPr>
          <p:grpSp>
            <p:nvGrpSpPr>
              <p:cNvPr id="122" name="Group 16">
                <a:extLst>
                  <a:ext uri="{FF2B5EF4-FFF2-40B4-BE49-F238E27FC236}">
                    <a16:creationId xmlns:a16="http://schemas.microsoft.com/office/drawing/2014/main" id="{7324A038-B328-4D72-B7CE-126B8886E959}"/>
                  </a:ext>
                </a:extLst>
              </p:cNvPr>
              <p:cNvGrpSpPr/>
              <p:nvPr/>
            </p:nvGrpSpPr>
            <p:grpSpPr>
              <a:xfrm>
                <a:off x="5029200" y="1371600"/>
                <a:ext cx="1752600" cy="1905000"/>
                <a:chOff x="5029200" y="1371600"/>
                <a:chExt cx="1752600" cy="1905000"/>
              </a:xfrm>
            </p:grpSpPr>
            <p:sp>
              <p:nvSpPr>
                <p:cNvPr id="132" name="4-Point Star 14">
                  <a:extLst>
                    <a:ext uri="{FF2B5EF4-FFF2-40B4-BE49-F238E27FC236}">
                      <a16:creationId xmlns:a16="http://schemas.microsoft.com/office/drawing/2014/main" id="{4A7F95C5-BE32-3BEB-38DE-E1F781C85E2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4-Point Star 15">
                  <a:extLst>
                    <a:ext uri="{FF2B5EF4-FFF2-40B4-BE49-F238E27FC236}">
                      <a16:creationId xmlns:a16="http://schemas.microsoft.com/office/drawing/2014/main" id="{C22F0E78-94EC-C560-1E79-53D5FC8997D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7">
                <a:extLst>
                  <a:ext uri="{FF2B5EF4-FFF2-40B4-BE49-F238E27FC236}">
                    <a16:creationId xmlns:a16="http://schemas.microsoft.com/office/drawing/2014/main" id="{FFC39C3B-2D4F-5030-A4A7-383B56CACC88}"/>
                  </a:ext>
                </a:extLst>
              </p:cNvPr>
              <p:cNvGrpSpPr/>
              <p:nvPr/>
            </p:nvGrpSpPr>
            <p:grpSpPr>
              <a:xfrm>
                <a:off x="6713095" y="1400331"/>
                <a:ext cx="1752600" cy="1905000"/>
                <a:chOff x="5029200" y="1371600"/>
                <a:chExt cx="1752600" cy="1905000"/>
              </a:xfrm>
            </p:grpSpPr>
            <p:sp>
              <p:nvSpPr>
                <p:cNvPr id="130" name="4-Point Star 205">
                  <a:extLst>
                    <a:ext uri="{FF2B5EF4-FFF2-40B4-BE49-F238E27FC236}">
                      <a16:creationId xmlns:a16="http://schemas.microsoft.com/office/drawing/2014/main" id="{5D2040BC-8801-384C-DDB3-F0F3C1EB99F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4-Point Star 206">
                  <a:extLst>
                    <a:ext uri="{FF2B5EF4-FFF2-40B4-BE49-F238E27FC236}">
                      <a16:creationId xmlns:a16="http://schemas.microsoft.com/office/drawing/2014/main" id="{224FFD4D-F71B-B8FA-C65E-D0640B2B694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0">
                <a:extLst>
                  <a:ext uri="{FF2B5EF4-FFF2-40B4-BE49-F238E27FC236}">
                    <a16:creationId xmlns:a16="http://schemas.microsoft.com/office/drawing/2014/main" id="{CC516C0E-9BFD-6A62-1512-2E5966B2FB52}"/>
                  </a:ext>
                </a:extLst>
              </p:cNvPr>
              <p:cNvGrpSpPr/>
              <p:nvPr/>
            </p:nvGrpSpPr>
            <p:grpSpPr>
              <a:xfrm>
                <a:off x="8404486" y="1389088"/>
                <a:ext cx="1752600" cy="1905000"/>
                <a:chOff x="5029200" y="1371600"/>
                <a:chExt cx="1752600" cy="1905000"/>
              </a:xfrm>
            </p:grpSpPr>
            <p:sp>
              <p:nvSpPr>
                <p:cNvPr id="128" name="4-Point Star 203">
                  <a:extLst>
                    <a:ext uri="{FF2B5EF4-FFF2-40B4-BE49-F238E27FC236}">
                      <a16:creationId xmlns:a16="http://schemas.microsoft.com/office/drawing/2014/main" id="{678954B7-BB96-5903-2BAA-3B272918E5E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4-Point Star 204">
                  <a:extLst>
                    <a:ext uri="{FF2B5EF4-FFF2-40B4-BE49-F238E27FC236}">
                      <a16:creationId xmlns:a16="http://schemas.microsoft.com/office/drawing/2014/main" id="{DBB19649-CDB8-C3D3-4F0A-FFB5D34D7CD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23">
                <a:extLst>
                  <a:ext uri="{FF2B5EF4-FFF2-40B4-BE49-F238E27FC236}">
                    <a16:creationId xmlns:a16="http://schemas.microsoft.com/office/drawing/2014/main" id="{51693D3E-FA8E-C590-47CD-24E3D787013B}"/>
                  </a:ext>
                </a:extLst>
              </p:cNvPr>
              <p:cNvGrpSpPr/>
              <p:nvPr/>
            </p:nvGrpSpPr>
            <p:grpSpPr>
              <a:xfrm>
                <a:off x="10068393" y="1389089"/>
                <a:ext cx="1752600" cy="1905000"/>
                <a:chOff x="5029200" y="1371600"/>
                <a:chExt cx="1752600" cy="1905000"/>
              </a:xfrm>
            </p:grpSpPr>
            <p:sp>
              <p:nvSpPr>
                <p:cNvPr id="126" name="4-Point Star 24">
                  <a:extLst>
                    <a:ext uri="{FF2B5EF4-FFF2-40B4-BE49-F238E27FC236}">
                      <a16:creationId xmlns:a16="http://schemas.microsoft.com/office/drawing/2014/main" id="{4C3832F9-B096-1CEF-E472-2BD6B78BD0B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4-Point Star 25">
                  <a:extLst>
                    <a:ext uri="{FF2B5EF4-FFF2-40B4-BE49-F238E27FC236}">
                      <a16:creationId xmlns:a16="http://schemas.microsoft.com/office/drawing/2014/main" id="{9D8D5A77-5F40-8363-A887-9945AB711F1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 name="Group 27">
              <a:extLst>
                <a:ext uri="{FF2B5EF4-FFF2-40B4-BE49-F238E27FC236}">
                  <a16:creationId xmlns:a16="http://schemas.microsoft.com/office/drawing/2014/main" id="{302C2463-9668-0E34-A0E6-0668484E86D5}"/>
                </a:ext>
              </a:extLst>
            </p:cNvPr>
            <p:cNvGrpSpPr/>
            <p:nvPr/>
          </p:nvGrpSpPr>
          <p:grpSpPr>
            <a:xfrm rot="5880367">
              <a:off x="4096866" y="3624802"/>
              <a:ext cx="2703945" cy="378861"/>
              <a:chOff x="5029200" y="1371600"/>
              <a:chExt cx="6791793" cy="1933731"/>
            </a:xfrm>
          </p:grpSpPr>
          <p:grpSp>
            <p:nvGrpSpPr>
              <p:cNvPr id="110" name="Group 16">
                <a:extLst>
                  <a:ext uri="{FF2B5EF4-FFF2-40B4-BE49-F238E27FC236}">
                    <a16:creationId xmlns:a16="http://schemas.microsoft.com/office/drawing/2014/main" id="{19CFD8BA-EE7D-56C9-6353-744516A38781}"/>
                  </a:ext>
                </a:extLst>
              </p:cNvPr>
              <p:cNvGrpSpPr/>
              <p:nvPr/>
            </p:nvGrpSpPr>
            <p:grpSpPr>
              <a:xfrm>
                <a:off x="5029200" y="1371600"/>
                <a:ext cx="1752600" cy="1905000"/>
                <a:chOff x="5029200" y="1371600"/>
                <a:chExt cx="1752600" cy="1905000"/>
              </a:xfrm>
            </p:grpSpPr>
            <p:sp>
              <p:nvSpPr>
                <p:cNvPr id="120" name="4-Point Star 195">
                  <a:extLst>
                    <a:ext uri="{FF2B5EF4-FFF2-40B4-BE49-F238E27FC236}">
                      <a16:creationId xmlns:a16="http://schemas.microsoft.com/office/drawing/2014/main" id="{E6E0C85B-0CE1-D797-16C7-535B2887A26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4-Point Star 196">
                  <a:extLst>
                    <a:ext uri="{FF2B5EF4-FFF2-40B4-BE49-F238E27FC236}">
                      <a16:creationId xmlns:a16="http://schemas.microsoft.com/office/drawing/2014/main" id="{8FC6BFEE-57F6-F775-8242-95B35AF6235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7">
                <a:extLst>
                  <a:ext uri="{FF2B5EF4-FFF2-40B4-BE49-F238E27FC236}">
                    <a16:creationId xmlns:a16="http://schemas.microsoft.com/office/drawing/2014/main" id="{C6DC2D0D-3163-F1C7-AC3A-52C32DDBFDDE}"/>
                  </a:ext>
                </a:extLst>
              </p:cNvPr>
              <p:cNvGrpSpPr/>
              <p:nvPr/>
            </p:nvGrpSpPr>
            <p:grpSpPr>
              <a:xfrm>
                <a:off x="6713095" y="1400331"/>
                <a:ext cx="1752600" cy="1905000"/>
                <a:chOff x="5029200" y="1371600"/>
                <a:chExt cx="1752600" cy="1905000"/>
              </a:xfrm>
            </p:grpSpPr>
            <p:sp>
              <p:nvSpPr>
                <p:cNvPr id="118" name="4-Point Star 193">
                  <a:extLst>
                    <a:ext uri="{FF2B5EF4-FFF2-40B4-BE49-F238E27FC236}">
                      <a16:creationId xmlns:a16="http://schemas.microsoft.com/office/drawing/2014/main" id="{37CFD455-E2D9-EA16-30EA-FDD589CC276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4-Point Star 194">
                  <a:extLst>
                    <a:ext uri="{FF2B5EF4-FFF2-40B4-BE49-F238E27FC236}">
                      <a16:creationId xmlns:a16="http://schemas.microsoft.com/office/drawing/2014/main" id="{9942769A-910E-5E0D-73E2-8E1F21B114F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0">
                <a:extLst>
                  <a:ext uri="{FF2B5EF4-FFF2-40B4-BE49-F238E27FC236}">
                    <a16:creationId xmlns:a16="http://schemas.microsoft.com/office/drawing/2014/main" id="{4C9B2DFA-A0BD-440A-CA28-7B34BC5AE381}"/>
                  </a:ext>
                </a:extLst>
              </p:cNvPr>
              <p:cNvGrpSpPr/>
              <p:nvPr/>
            </p:nvGrpSpPr>
            <p:grpSpPr>
              <a:xfrm>
                <a:off x="8404486" y="1389088"/>
                <a:ext cx="1752600" cy="1905000"/>
                <a:chOff x="5029200" y="1371600"/>
                <a:chExt cx="1752600" cy="1905000"/>
              </a:xfrm>
            </p:grpSpPr>
            <p:sp>
              <p:nvSpPr>
                <p:cNvPr id="116" name="4-Point Star 191">
                  <a:extLst>
                    <a:ext uri="{FF2B5EF4-FFF2-40B4-BE49-F238E27FC236}">
                      <a16:creationId xmlns:a16="http://schemas.microsoft.com/office/drawing/2014/main" id="{EF3D9623-2378-5B46-17E8-007A02F56E7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4-Point Star 192">
                  <a:extLst>
                    <a:ext uri="{FF2B5EF4-FFF2-40B4-BE49-F238E27FC236}">
                      <a16:creationId xmlns:a16="http://schemas.microsoft.com/office/drawing/2014/main" id="{E7BF47E1-5BF4-6183-6AE7-A7EA2B9BC8F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23">
                <a:extLst>
                  <a:ext uri="{FF2B5EF4-FFF2-40B4-BE49-F238E27FC236}">
                    <a16:creationId xmlns:a16="http://schemas.microsoft.com/office/drawing/2014/main" id="{CFFDD887-81AA-26F8-272B-04C256CF8CC6}"/>
                  </a:ext>
                </a:extLst>
              </p:cNvPr>
              <p:cNvGrpSpPr/>
              <p:nvPr/>
            </p:nvGrpSpPr>
            <p:grpSpPr>
              <a:xfrm>
                <a:off x="10068393" y="1389089"/>
                <a:ext cx="1752600" cy="1905000"/>
                <a:chOff x="5029200" y="1371600"/>
                <a:chExt cx="1752600" cy="1905000"/>
              </a:xfrm>
            </p:grpSpPr>
            <p:sp>
              <p:nvSpPr>
                <p:cNvPr id="114" name="4-Point Star 27">
                  <a:extLst>
                    <a:ext uri="{FF2B5EF4-FFF2-40B4-BE49-F238E27FC236}">
                      <a16:creationId xmlns:a16="http://schemas.microsoft.com/office/drawing/2014/main" id="{743CFBE6-C005-2EAF-EB04-B43748395F3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4-Point Star 190">
                  <a:extLst>
                    <a:ext uri="{FF2B5EF4-FFF2-40B4-BE49-F238E27FC236}">
                      <a16:creationId xmlns:a16="http://schemas.microsoft.com/office/drawing/2014/main" id="{CF68CDD8-1C50-E873-45A1-9D6B140CA35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Rounded Rectangle 178">
              <a:extLst>
                <a:ext uri="{FF2B5EF4-FFF2-40B4-BE49-F238E27FC236}">
                  <a16:creationId xmlns:a16="http://schemas.microsoft.com/office/drawing/2014/main" id="{7F033362-F1B0-0DA1-0419-94D1A8C04136}"/>
                </a:ext>
              </a:extLst>
            </p:cNvPr>
            <p:cNvSpPr/>
            <p:nvPr/>
          </p:nvSpPr>
          <p:spPr>
            <a:xfrm>
              <a:off x="5610756" y="3083378"/>
              <a:ext cx="650699" cy="27887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79">
              <a:extLst>
                <a:ext uri="{FF2B5EF4-FFF2-40B4-BE49-F238E27FC236}">
                  <a16:creationId xmlns:a16="http://schemas.microsoft.com/office/drawing/2014/main" id="{ECB6B31D-C39B-F8E3-1159-15847C09D493}"/>
                </a:ext>
              </a:extLst>
            </p:cNvPr>
            <p:cNvSpPr/>
            <p:nvPr/>
          </p:nvSpPr>
          <p:spPr>
            <a:xfrm>
              <a:off x="5595517" y="3624357"/>
              <a:ext cx="665938" cy="29563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8A739BED-97CC-033D-AE7D-391DAB33D93A}"/>
                </a:ext>
              </a:extLst>
            </p:cNvPr>
            <p:cNvSpPr/>
            <p:nvPr/>
          </p:nvSpPr>
          <p:spPr>
            <a:xfrm>
              <a:off x="4924251" y="397086"/>
              <a:ext cx="1709464" cy="1639843"/>
            </a:xfrm>
            <a:custGeom>
              <a:avLst/>
              <a:gdLst>
                <a:gd name="connsiteX0" fmla="*/ 1410256 w 1709464"/>
                <a:gd name="connsiteY0" fmla="*/ 418 h 1639843"/>
                <a:gd name="connsiteX1" fmla="*/ 1459093 w 1709464"/>
                <a:gd name="connsiteY1" fmla="*/ 7088 h 1639843"/>
                <a:gd name="connsiteX2" fmla="*/ 1551243 w 1709464"/>
                <a:gd name="connsiteY2" fmla="*/ 70170 h 1639843"/>
                <a:gd name="connsiteX3" fmla="*/ 1551751 w 1709464"/>
                <a:gd name="connsiteY3" fmla="*/ 70326 h 1639843"/>
                <a:gd name="connsiteX4" fmla="*/ 1624511 w 1709464"/>
                <a:gd name="connsiteY4" fmla="*/ 92657 h 1639843"/>
                <a:gd name="connsiteX5" fmla="*/ 1669505 w 1709464"/>
                <a:gd name="connsiteY5" fmla="*/ 131393 h 1639843"/>
                <a:gd name="connsiteX6" fmla="*/ 1664212 w 1709464"/>
                <a:gd name="connsiteY6" fmla="*/ 197779 h 1639843"/>
                <a:gd name="connsiteX7" fmla="*/ 1702879 w 1709464"/>
                <a:gd name="connsiteY7" fmla="*/ 299283 h 1639843"/>
                <a:gd name="connsiteX8" fmla="*/ 1521742 w 1709464"/>
                <a:gd name="connsiteY8" fmla="*/ 388135 h 1639843"/>
                <a:gd name="connsiteX9" fmla="*/ 1456898 w 1709464"/>
                <a:gd name="connsiteY9" fmla="*/ 464269 h 1639843"/>
                <a:gd name="connsiteX10" fmla="*/ 1236125 w 1709464"/>
                <a:gd name="connsiteY10" fmla="*/ 473487 h 1639843"/>
                <a:gd name="connsiteX11" fmla="*/ 1078357 w 1709464"/>
                <a:gd name="connsiteY11" fmla="*/ 554708 h 1639843"/>
                <a:gd name="connsiteX12" fmla="*/ 846384 w 1709464"/>
                <a:gd name="connsiteY12" fmla="*/ 505131 h 1639843"/>
                <a:gd name="connsiteX13" fmla="*/ 751819 w 1709464"/>
                <a:gd name="connsiteY13" fmla="*/ 523366 h 1639843"/>
                <a:gd name="connsiteX14" fmla="*/ 680038 w 1709464"/>
                <a:gd name="connsiteY14" fmla="*/ 521012 h 1639843"/>
                <a:gd name="connsiteX15" fmla="*/ 680840 w 1709464"/>
                <a:gd name="connsiteY15" fmla="*/ 523069 h 1639843"/>
                <a:gd name="connsiteX16" fmla="*/ 652911 w 1709464"/>
                <a:gd name="connsiteY16" fmla="*/ 732654 h 1639843"/>
                <a:gd name="connsiteX17" fmla="*/ 652951 w 1709464"/>
                <a:gd name="connsiteY17" fmla="*/ 732719 h 1639843"/>
                <a:gd name="connsiteX18" fmla="*/ 688417 w 1709464"/>
                <a:gd name="connsiteY18" fmla="*/ 791026 h 1639843"/>
                <a:gd name="connsiteX19" fmla="*/ 650080 w 1709464"/>
                <a:gd name="connsiteY19" fmla="*/ 1006945 h 1639843"/>
                <a:gd name="connsiteX20" fmla="*/ 650752 w 1709464"/>
                <a:gd name="connsiteY20" fmla="*/ 1008002 h 1639843"/>
                <a:gd name="connsiteX21" fmla="*/ 680290 w 1709464"/>
                <a:gd name="connsiteY21" fmla="*/ 1054469 h 1639843"/>
                <a:gd name="connsiteX22" fmla="*/ 690321 w 1709464"/>
                <a:gd name="connsiteY22" fmla="*/ 1118649 h 1639843"/>
                <a:gd name="connsiteX23" fmla="*/ 675561 w 1709464"/>
                <a:gd name="connsiteY23" fmla="*/ 1190668 h 1639843"/>
                <a:gd name="connsiteX24" fmla="*/ 639039 w 1709464"/>
                <a:gd name="connsiteY24" fmla="*/ 1243668 h 1639843"/>
                <a:gd name="connsiteX25" fmla="*/ 637948 w 1709464"/>
                <a:gd name="connsiteY25" fmla="*/ 1245250 h 1639843"/>
                <a:gd name="connsiteX26" fmla="*/ 660075 w 1709464"/>
                <a:gd name="connsiteY26" fmla="*/ 1381615 h 1639843"/>
                <a:gd name="connsiteX27" fmla="*/ 646012 w 1709464"/>
                <a:gd name="connsiteY27" fmla="*/ 1429142 h 1639843"/>
                <a:gd name="connsiteX28" fmla="*/ 555874 w 1709464"/>
                <a:gd name="connsiteY28" fmla="*/ 1511399 h 1639843"/>
                <a:gd name="connsiteX29" fmla="*/ 555619 w 1709464"/>
                <a:gd name="connsiteY29" fmla="*/ 1511881 h 1639843"/>
                <a:gd name="connsiteX30" fmla="*/ 519057 w 1709464"/>
                <a:gd name="connsiteY30" fmla="*/ 1580869 h 1639843"/>
                <a:gd name="connsiteX31" fmla="*/ 465051 w 1709464"/>
                <a:gd name="connsiteY31" fmla="*/ 1619866 h 1639843"/>
                <a:gd name="connsiteX32" fmla="*/ 382043 w 1709464"/>
                <a:gd name="connsiteY32" fmla="*/ 1604850 h 1639843"/>
                <a:gd name="connsiteX33" fmla="*/ 249706 w 1709464"/>
                <a:gd name="connsiteY33" fmla="*/ 1628338 h 1639843"/>
                <a:gd name="connsiteX34" fmla="*/ 158783 w 1709464"/>
                <a:gd name="connsiteY34" fmla="*/ 1435362 h 1639843"/>
                <a:gd name="connsiteX35" fmla="*/ 70400 w 1709464"/>
                <a:gd name="connsiteY35" fmla="*/ 1359764 h 1639843"/>
                <a:gd name="connsiteX36" fmla="*/ 84377 w 1709464"/>
                <a:gd name="connsiteY36" fmla="*/ 1139124 h 1639843"/>
                <a:gd name="connsiteX37" fmla="*/ 356 w 1709464"/>
                <a:gd name="connsiteY37" fmla="*/ 970481 h 1639843"/>
                <a:gd name="connsiteX38" fmla="*/ 89690 w 1709464"/>
                <a:gd name="connsiteY38" fmla="*/ 747358 h 1639843"/>
                <a:gd name="connsiteX39" fmla="*/ 191328 w 1709464"/>
                <a:gd name="connsiteY39" fmla="*/ 412294 h 1639843"/>
                <a:gd name="connsiteX40" fmla="*/ 277548 w 1709464"/>
                <a:gd name="connsiteY40" fmla="*/ 269820 h 1639843"/>
                <a:gd name="connsiteX41" fmla="*/ 302957 w 1709464"/>
                <a:gd name="connsiteY41" fmla="*/ 267157 h 1639843"/>
                <a:gd name="connsiteX42" fmla="*/ 315157 w 1709464"/>
                <a:gd name="connsiteY42" fmla="*/ 270527 h 1639843"/>
                <a:gd name="connsiteX43" fmla="*/ 314301 w 1709464"/>
                <a:gd name="connsiteY43" fmla="*/ 252572 h 1639843"/>
                <a:gd name="connsiteX44" fmla="*/ 439148 w 1709464"/>
                <a:gd name="connsiteY44" fmla="*/ 185475 h 1639843"/>
                <a:gd name="connsiteX45" fmla="*/ 440343 w 1709464"/>
                <a:gd name="connsiteY45" fmla="*/ 183707 h 1639843"/>
                <a:gd name="connsiteX46" fmla="*/ 495955 w 1709464"/>
                <a:gd name="connsiteY46" fmla="*/ 87354 h 1639843"/>
                <a:gd name="connsiteX47" fmla="*/ 766499 w 1709464"/>
                <a:gd name="connsiteY47" fmla="*/ 65341 h 1639843"/>
                <a:gd name="connsiteX48" fmla="*/ 766559 w 1709464"/>
                <a:gd name="connsiteY48" fmla="*/ 65304 h 1639843"/>
                <a:gd name="connsiteX49" fmla="*/ 820362 w 1709464"/>
                <a:gd name="connsiteY49" fmla="*/ 32197 h 1639843"/>
                <a:gd name="connsiteX50" fmla="*/ 1039270 w 1709464"/>
                <a:gd name="connsiteY50" fmla="*/ 42490 h 1639843"/>
                <a:gd name="connsiteX51" fmla="*/ 1040242 w 1709464"/>
                <a:gd name="connsiteY51" fmla="*/ 41867 h 1639843"/>
                <a:gd name="connsiteX52" fmla="*/ 1082972 w 1709464"/>
                <a:gd name="connsiteY52" fmla="*/ 14485 h 1639843"/>
                <a:gd name="connsiteX53" fmla="*/ 1145557 w 1709464"/>
                <a:gd name="connsiteY53" fmla="*/ 762 h 1639843"/>
                <a:gd name="connsiteX54" fmla="*/ 1218801 w 1709464"/>
                <a:gd name="connsiteY54" fmla="*/ 5741 h 1639843"/>
                <a:gd name="connsiteX55" fmla="*/ 1275677 w 1709464"/>
                <a:gd name="connsiteY55" fmla="*/ 29502 h 1639843"/>
                <a:gd name="connsiteX56" fmla="*/ 1277375 w 1709464"/>
                <a:gd name="connsiteY56" fmla="*/ 30212 h 1639843"/>
                <a:gd name="connsiteX57" fmla="*/ 1410256 w 1709464"/>
                <a:gd name="connsiteY57" fmla="*/ 418 h 16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9464" h="1639843">
                  <a:moveTo>
                    <a:pt x="1410256" y="418"/>
                  </a:moveTo>
                  <a:cubicBezTo>
                    <a:pt x="1426776" y="1179"/>
                    <a:pt x="1443261" y="3377"/>
                    <a:pt x="1459093" y="7088"/>
                  </a:cubicBezTo>
                  <a:cubicBezTo>
                    <a:pt x="1507347" y="18398"/>
                    <a:pt x="1541947" y="42076"/>
                    <a:pt x="1551243" y="70170"/>
                  </a:cubicBezTo>
                  <a:lnTo>
                    <a:pt x="1551751" y="70326"/>
                  </a:lnTo>
                  <a:lnTo>
                    <a:pt x="1624511" y="92657"/>
                  </a:lnTo>
                  <a:cubicBezTo>
                    <a:pt x="1644846" y="103183"/>
                    <a:pt x="1660468" y="116416"/>
                    <a:pt x="1669505" y="131393"/>
                  </a:cubicBezTo>
                  <a:cubicBezTo>
                    <a:pt x="1682642" y="153134"/>
                    <a:pt x="1680770" y="176748"/>
                    <a:pt x="1664212" y="197779"/>
                  </a:cubicBezTo>
                  <a:cubicBezTo>
                    <a:pt x="1704913" y="226622"/>
                    <a:pt x="1719147" y="264011"/>
                    <a:pt x="1702879" y="299283"/>
                  </a:cubicBezTo>
                  <a:cubicBezTo>
                    <a:pt x="1681254" y="346175"/>
                    <a:pt x="1609664" y="381292"/>
                    <a:pt x="1521742" y="388135"/>
                  </a:cubicBezTo>
                  <a:cubicBezTo>
                    <a:pt x="1521323" y="417403"/>
                    <a:pt x="1497664" y="445161"/>
                    <a:pt x="1456898" y="464269"/>
                  </a:cubicBezTo>
                  <a:cubicBezTo>
                    <a:pt x="1394959" y="493305"/>
                    <a:pt x="1305488" y="497036"/>
                    <a:pt x="1236125" y="473487"/>
                  </a:cubicBezTo>
                  <a:cubicBezTo>
                    <a:pt x="1213693" y="513936"/>
                    <a:pt x="1153626" y="544858"/>
                    <a:pt x="1078357" y="554708"/>
                  </a:cubicBezTo>
                  <a:cubicBezTo>
                    <a:pt x="989660" y="566315"/>
                    <a:pt x="897091" y="546536"/>
                    <a:pt x="846384" y="505131"/>
                  </a:cubicBezTo>
                  <a:cubicBezTo>
                    <a:pt x="816463" y="514956"/>
                    <a:pt x="784308" y="520945"/>
                    <a:pt x="751819" y="523366"/>
                  </a:cubicBezTo>
                  <a:lnTo>
                    <a:pt x="680038" y="521012"/>
                  </a:lnTo>
                  <a:lnTo>
                    <a:pt x="680840" y="523069"/>
                  </a:lnTo>
                  <a:cubicBezTo>
                    <a:pt x="696693" y="590484"/>
                    <a:pt x="687251" y="669858"/>
                    <a:pt x="652911" y="732654"/>
                  </a:cubicBezTo>
                  <a:lnTo>
                    <a:pt x="652951" y="732719"/>
                  </a:lnTo>
                  <a:lnTo>
                    <a:pt x="688417" y="791026"/>
                  </a:lnTo>
                  <a:cubicBezTo>
                    <a:pt x="711784" y="859274"/>
                    <a:pt x="698803" y="950677"/>
                    <a:pt x="650080" y="1006945"/>
                  </a:cubicBezTo>
                  <a:lnTo>
                    <a:pt x="650752" y="1008002"/>
                  </a:lnTo>
                  <a:lnTo>
                    <a:pt x="680290" y="1054469"/>
                  </a:lnTo>
                  <a:cubicBezTo>
                    <a:pt x="687202" y="1073652"/>
                    <a:pt x="690751" y="1095611"/>
                    <a:pt x="690321" y="1118649"/>
                  </a:cubicBezTo>
                  <a:cubicBezTo>
                    <a:pt x="689851" y="1144006"/>
                    <a:pt x="684610" y="1168790"/>
                    <a:pt x="675561" y="1190668"/>
                  </a:cubicBezTo>
                  <a:lnTo>
                    <a:pt x="639039" y="1243668"/>
                  </a:lnTo>
                  <a:lnTo>
                    <a:pt x="637948" y="1245250"/>
                  </a:lnTo>
                  <a:cubicBezTo>
                    <a:pt x="661074" y="1281631"/>
                    <a:pt x="668696" y="1332726"/>
                    <a:pt x="660075" y="1381615"/>
                  </a:cubicBezTo>
                  <a:cubicBezTo>
                    <a:pt x="657201" y="1397912"/>
                    <a:pt x="652523" y="1413963"/>
                    <a:pt x="646012" y="1429142"/>
                  </a:cubicBezTo>
                  <a:cubicBezTo>
                    <a:pt x="626174" y="1475409"/>
                    <a:pt x="592338" y="1506296"/>
                    <a:pt x="555874" y="1511399"/>
                  </a:cubicBezTo>
                  <a:lnTo>
                    <a:pt x="555619" y="1511881"/>
                  </a:lnTo>
                  <a:lnTo>
                    <a:pt x="519057" y="1580869"/>
                  </a:lnTo>
                  <a:cubicBezTo>
                    <a:pt x="503442" y="1599519"/>
                    <a:pt x="484963" y="1613090"/>
                    <a:pt x="465051" y="1619866"/>
                  </a:cubicBezTo>
                  <a:cubicBezTo>
                    <a:pt x="436142" y="1629718"/>
                    <a:pt x="406616" y="1624388"/>
                    <a:pt x="382043" y="1604850"/>
                  </a:cubicBezTo>
                  <a:cubicBezTo>
                    <a:pt x="340996" y="1641038"/>
                    <a:pt x="292250" y="1649680"/>
                    <a:pt x="249706" y="1628338"/>
                  </a:cubicBezTo>
                  <a:cubicBezTo>
                    <a:pt x="193148" y="1599966"/>
                    <a:pt x="157212" y="1523697"/>
                    <a:pt x="158783" y="1435362"/>
                  </a:cubicBezTo>
                  <a:cubicBezTo>
                    <a:pt x="121965" y="1430643"/>
                    <a:pt x="89743" y="1403064"/>
                    <a:pt x="70400" y="1359764"/>
                  </a:cubicBezTo>
                  <a:cubicBezTo>
                    <a:pt x="41005" y="1293975"/>
                    <a:pt x="46675" y="1204558"/>
                    <a:pt x="84377" y="1139124"/>
                  </a:cubicBezTo>
                  <a:cubicBezTo>
                    <a:pt x="36027" y="1110898"/>
                    <a:pt x="4040" y="1046691"/>
                    <a:pt x="356" y="970481"/>
                  </a:cubicBezTo>
                  <a:cubicBezTo>
                    <a:pt x="-3983" y="880676"/>
                    <a:pt x="31660" y="791638"/>
                    <a:pt x="89690" y="747358"/>
                  </a:cubicBezTo>
                  <a:cubicBezTo>
                    <a:pt x="54059" y="622706"/>
                    <a:pt x="99901" y="471556"/>
                    <a:pt x="191328" y="412294"/>
                  </a:cubicBezTo>
                  <a:cubicBezTo>
                    <a:pt x="193756" y="343881"/>
                    <a:pt x="230211" y="283631"/>
                    <a:pt x="277548" y="269820"/>
                  </a:cubicBezTo>
                  <a:cubicBezTo>
                    <a:pt x="286111" y="267318"/>
                    <a:pt x="294646" y="266461"/>
                    <a:pt x="302957" y="267157"/>
                  </a:cubicBezTo>
                  <a:lnTo>
                    <a:pt x="315157" y="270527"/>
                  </a:lnTo>
                  <a:lnTo>
                    <a:pt x="314301" y="252572"/>
                  </a:lnTo>
                  <a:cubicBezTo>
                    <a:pt x="322177" y="217003"/>
                    <a:pt x="374014" y="189142"/>
                    <a:pt x="439148" y="185475"/>
                  </a:cubicBezTo>
                  <a:cubicBezTo>
                    <a:pt x="439536" y="184882"/>
                    <a:pt x="439955" y="184301"/>
                    <a:pt x="440343" y="183707"/>
                  </a:cubicBezTo>
                  <a:cubicBezTo>
                    <a:pt x="431596" y="148680"/>
                    <a:pt x="451994" y="113356"/>
                    <a:pt x="495955" y="87354"/>
                  </a:cubicBezTo>
                  <a:cubicBezTo>
                    <a:pt x="565415" y="46285"/>
                    <a:pt x="678028" y="37132"/>
                    <a:pt x="766499" y="65341"/>
                  </a:cubicBezTo>
                  <a:lnTo>
                    <a:pt x="766559" y="65304"/>
                  </a:lnTo>
                  <a:lnTo>
                    <a:pt x="820362" y="32197"/>
                  </a:lnTo>
                  <a:cubicBezTo>
                    <a:pt x="885443" y="7657"/>
                    <a:pt x="977734" y="9471"/>
                    <a:pt x="1039270" y="42490"/>
                  </a:cubicBezTo>
                  <a:lnTo>
                    <a:pt x="1040242" y="41867"/>
                  </a:lnTo>
                  <a:lnTo>
                    <a:pt x="1082972" y="14485"/>
                  </a:lnTo>
                  <a:cubicBezTo>
                    <a:pt x="1101225" y="7318"/>
                    <a:pt x="1122624" y="2531"/>
                    <a:pt x="1145557" y="762"/>
                  </a:cubicBezTo>
                  <a:cubicBezTo>
                    <a:pt x="1170797" y="-1187"/>
                    <a:pt x="1196022" y="652"/>
                    <a:pt x="1218801" y="5741"/>
                  </a:cubicBezTo>
                  <a:lnTo>
                    <a:pt x="1275677" y="29502"/>
                  </a:lnTo>
                  <a:lnTo>
                    <a:pt x="1277375" y="30212"/>
                  </a:lnTo>
                  <a:cubicBezTo>
                    <a:pt x="1310830" y="8773"/>
                    <a:pt x="1360697" y="-1866"/>
                    <a:pt x="1410256" y="418"/>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Cloud 107">
              <a:extLst>
                <a:ext uri="{FF2B5EF4-FFF2-40B4-BE49-F238E27FC236}">
                  <a16:creationId xmlns:a16="http://schemas.microsoft.com/office/drawing/2014/main" id="{21756BA5-DAFC-3308-5A3E-63112BC5D795}"/>
                </a:ext>
              </a:extLst>
            </p:cNvPr>
            <p:cNvSpPr/>
            <p:nvPr/>
          </p:nvSpPr>
          <p:spPr>
            <a:xfrm rot="5799345">
              <a:off x="5464445" y="1831822"/>
              <a:ext cx="1029731" cy="89561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97939CF-6D4D-07A9-BD0F-8D1AB187A79C}"/>
                </a:ext>
              </a:extLst>
            </p:cNvPr>
            <p:cNvSpPr/>
            <p:nvPr/>
          </p:nvSpPr>
          <p:spPr>
            <a:xfrm>
              <a:off x="5806248" y="1882750"/>
              <a:ext cx="365184" cy="1694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584C860A-3FA8-A3DB-50E1-EC6A4B77758E}"/>
              </a:ext>
            </a:extLst>
          </p:cNvPr>
          <p:cNvGrpSpPr/>
          <p:nvPr/>
        </p:nvGrpSpPr>
        <p:grpSpPr>
          <a:xfrm>
            <a:off x="4198758" y="2260443"/>
            <a:ext cx="1561354" cy="3584209"/>
            <a:chOff x="2438400" y="618365"/>
            <a:chExt cx="2286586" cy="5249035"/>
          </a:xfrm>
        </p:grpSpPr>
        <p:sp>
          <p:nvSpPr>
            <p:cNvPr id="141" name="Round Diagonal Corner Rectangle 266">
              <a:extLst>
                <a:ext uri="{FF2B5EF4-FFF2-40B4-BE49-F238E27FC236}">
                  <a16:creationId xmlns:a16="http://schemas.microsoft.com/office/drawing/2014/main" id="{51F01452-E1B2-A1E6-1093-22CB1CEF6AE6}"/>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 Diagonal Corner Rectangle 265">
              <a:extLst>
                <a:ext uri="{FF2B5EF4-FFF2-40B4-BE49-F238E27FC236}">
                  <a16:creationId xmlns:a16="http://schemas.microsoft.com/office/drawing/2014/main" id="{1D78D4D9-B0D8-A2F1-5BA4-D1E7294C1B27}"/>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47">
              <a:extLst>
                <a:ext uri="{FF2B5EF4-FFF2-40B4-BE49-F238E27FC236}">
                  <a16:creationId xmlns:a16="http://schemas.microsoft.com/office/drawing/2014/main" id="{9298F634-87A1-28D3-B0F7-AB5CC1384E8F}"/>
                </a:ext>
              </a:extLst>
            </p:cNvPr>
            <p:cNvGrpSpPr/>
            <p:nvPr/>
          </p:nvGrpSpPr>
          <p:grpSpPr>
            <a:xfrm>
              <a:off x="3471131" y="5233160"/>
              <a:ext cx="501493" cy="634240"/>
              <a:chOff x="6106804" y="4039302"/>
              <a:chExt cx="666047" cy="774146"/>
            </a:xfrm>
          </p:grpSpPr>
          <p:sp>
            <p:nvSpPr>
              <p:cNvPr id="205" name="Oval 204">
                <a:extLst>
                  <a:ext uri="{FF2B5EF4-FFF2-40B4-BE49-F238E27FC236}">
                    <a16:creationId xmlns:a16="http://schemas.microsoft.com/office/drawing/2014/main" id="{254C7812-EF5F-DD51-EBEC-DB8E386D4350}"/>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486F62FC-3513-21E5-50AA-B0D61823FC97}"/>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11B0EEF3-320A-6E23-0F09-67105539A3D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47">
              <a:extLst>
                <a:ext uri="{FF2B5EF4-FFF2-40B4-BE49-F238E27FC236}">
                  <a16:creationId xmlns:a16="http://schemas.microsoft.com/office/drawing/2014/main" id="{76BB3D4D-C59C-C537-9F22-136E539FB70F}"/>
                </a:ext>
              </a:extLst>
            </p:cNvPr>
            <p:cNvGrpSpPr/>
            <p:nvPr/>
          </p:nvGrpSpPr>
          <p:grpSpPr>
            <a:xfrm rot="2613352">
              <a:off x="3086557" y="5132460"/>
              <a:ext cx="501493" cy="634240"/>
              <a:chOff x="6106804" y="4039302"/>
              <a:chExt cx="666047" cy="774146"/>
            </a:xfrm>
          </p:grpSpPr>
          <p:sp>
            <p:nvSpPr>
              <p:cNvPr id="202" name="Oval 201">
                <a:extLst>
                  <a:ext uri="{FF2B5EF4-FFF2-40B4-BE49-F238E27FC236}">
                    <a16:creationId xmlns:a16="http://schemas.microsoft.com/office/drawing/2014/main" id="{14D829DA-751A-9C46-CCF4-F2BFD729D1B8}"/>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E81ED3F-F04D-0726-F9C8-B01107039AF9}"/>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5A4D86B5-764A-EC42-55E5-C8FD72CDF23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77">
              <a:extLst>
                <a:ext uri="{FF2B5EF4-FFF2-40B4-BE49-F238E27FC236}">
                  <a16:creationId xmlns:a16="http://schemas.microsoft.com/office/drawing/2014/main" id="{D6AB9769-1977-94E4-B79B-3D4A252B85ED}"/>
                </a:ext>
              </a:extLst>
            </p:cNvPr>
            <p:cNvGrpSpPr/>
            <p:nvPr/>
          </p:nvGrpSpPr>
          <p:grpSpPr>
            <a:xfrm>
              <a:off x="2438400" y="2059236"/>
              <a:ext cx="2286586" cy="3431088"/>
              <a:chOff x="3886200" y="1447800"/>
              <a:chExt cx="3036880" cy="4187946"/>
            </a:xfrm>
          </p:grpSpPr>
          <p:grpSp>
            <p:nvGrpSpPr>
              <p:cNvPr id="190" name="Group 189">
                <a:extLst>
                  <a:ext uri="{FF2B5EF4-FFF2-40B4-BE49-F238E27FC236}">
                    <a16:creationId xmlns:a16="http://schemas.microsoft.com/office/drawing/2014/main" id="{ADD31629-E3E5-EE91-AAEE-8329C9C28EA7}"/>
                  </a:ext>
                </a:extLst>
              </p:cNvPr>
              <p:cNvGrpSpPr/>
              <p:nvPr/>
            </p:nvGrpSpPr>
            <p:grpSpPr>
              <a:xfrm>
                <a:off x="3886200" y="1447800"/>
                <a:ext cx="3036880" cy="4187946"/>
                <a:chOff x="4419600" y="2060454"/>
                <a:chExt cx="3036880" cy="4187946"/>
              </a:xfrm>
            </p:grpSpPr>
            <p:sp>
              <p:nvSpPr>
                <p:cNvPr id="193" name="Oval 192">
                  <a:extLst>
                    <a:ext uri="{FF2B5EF4-FFF2-40B4-BE49-F238E27FC236}">
                      <a16:creationId xmlns:a16="http://schemas.microsoft.com/office/drawing/2014/main" id="{341AB5EA-FB84-56E8-D77F-AA31DB8F418C}"/>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A845447B-3256-11EB-811D-08853078C90B}"/>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C39C6B11-375F-39B2-692D-52AE3A6C1424}"/>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1D6E997D-4C6D-559C-B89D-DD942B24E78B}"/>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B015766C-2E3D-1C2B-FEE3-4AA5322EDB3D}"/>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a:extLst>
                    <a:ext uri="{FF2B5EF4-FFF2-40B4-BE49-F238E27FC236}">
                      <a16:creationId xmlns:a16="http://schemas.microsoft.com/office/drawing/2014/main" id="{6EE1D394-6C3F-F2DE-D008-DCDCEF711C28}"/>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E01450E-50F7-B50E-C9F6-ABC88236845F}"/>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12F7B492-6B86-22C7-2EFC-F9F0DB1C2037}"/>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B1A7710D-6705-A1F3-0B8D-08459B2F3D8F}"/>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1" name="Oval 190">
                <a:extLst>
                  <a:ext uri="{FF2B5EF4-FFF2-40B4-BE49-F238E27FC236}">
                    <a16:creationId xmlns:a16="http://schemas.microsoft.com/office/drawing/2014/main" id="{E41BCD43-363A-D711-FEDF-89AE9ADEF966}"/>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4614464B-FA64-D38C-925C-9F68B6F210C7}"/>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67">
              <a:extLst>
                <a:ext uri="{FF2B5EF4-FFF2-40B4-BE49-F238E27FC236}">
                  <a16:creationId xmlns:a16="http://schemas.microsoft.com/office/drawing/2014/main" id="{A44C5A75-45F2-9960-0085-70CB2E258B27}"/>
                </a:ext>
              </a:extLst>
            </p:cNvPr>
            <p:cNvGrpSpPr/>
            <p:nvPr/>
          </p:nvGrpSpPr>
          <p:grpSpPr>
            <a:xfrm rot="3964948">
              <a:off x="3047837" y="2527156"/>
              <a:ext cx="846586" cy="157044"/>
              <a:chOff x="6764312" y="5017957"/>
              <a:chExt cx="3174167" cy="544643"/>
            </a:xfrm>
          </p:grpSpPr>
          <p:sp>
            <p:nvSpPr>
              <p:cNvPr id="181" name="Rounded Rectangle 68">
                <a:extLst>
                  <a:ext uri="{FF2B5EF4-FFF2-40B4-BE49-F238E27FC236}">
                    <a16:creationId xmlns:a16="http://schemas.microsoft.com/office/drawing/2014/main" id="{3BED6706-EECD-B4CF-652C-56FD6B03E8B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15">
                <a:extLst>
                  <a:ext uri="{FF2B5EF4-FFF2-40B4-BE49-F238E27FC236}">
                    <a16:creationId xmlns:a16="http://schemas.microsoft.com/office/drawing/2014/main" id="{F664DFF6-669C-00A0-350B-3467610AFDF8}"/>
                  </a:ext>
                </a:extLst>
              </p:cNvPr>
              <p:cNvGrpSpPr/>
              <p:nvPr/>
            </p:nvGrpSpPr>
            <p:grpSpPr>
              <a:xfrm>
                <a:off x="6764312" y="5017957"/>
                <a:ext cx="3174167" cy="543394"/>
                <a:chOff x="4419600" y="6019800"/>
                <a:chExt cx="4553263" cy="718278"/>
              </a:xfrm>
            </p:grpSpPr>
            <p:sp>
              <p:nvSpPr>
                <p:cNvPr id="183" name="Multiply 70">
                  <a:extLst>
                    <a:ext uri="{FF2B5EF4-FFF2-40B4-BE49-F238E27FC236}">
                      <a16:creationId xmlns:a16="http://schemas.microsoft.com/office/drawing/2014/main" id="{4E2FEF65-C923-80F4-9170-EAF2B5117315}"/>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ultiply 71">
                  <a:extLst>
                    <a:ext uri="{FF2B5EF4-FFF2-40B4-BE49-F238E27FC236}">
                      <a16:creationId xmlns:a16="http://schemas.microsoft.com/office/drawing/2014/main" id="{4AA73739-51AF-C421-B9C5-3EDF42C8B1D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491E78BA-2B40-D513-EB96-C6A3DC7A217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1E0400DC-3F99-8CDB-74FD-CA1139248FB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ultiply 74">
                  <a:extLst>
                    <a:ext uri="{FF2B5EF4-FFF2-40B4-BE49-F238E27FC236}">
                      <a16:creationId xmlns:a16="http://schemas.microsoft.com/office/drawing/2014/main" id="{B361EB0D-E8B4-D50C-49DB-7E779D120B1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AA178E9D-6BA7-9CF2-7D92-D2BDEF4A166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ultiply 76">
                  <a:extLst>
                    <a:ext uri="{FF2B5EF4-FFF2-40B4-BE49-F238E27FC236}">
                      <a16:creationId xmlns:a16="http://schemas.microsoft.com/office/drawing/2014/main" id="{F56FFCCC-0DD4-5217-38C6-FA0A3F8EFD2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Oval 146">
              <a:extLst>
                <a:ext uri="{FF2B5EF4-FFF2-40B4-BE49-F238E27FC236}">
                  <a16:creationId xmlns:a16="http://schemas.microsoft.com/office/drawing/2014/main" id="{F0144F89-33CD-BB04-DB7A-28328FD17446}"/>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 Diagonal Corner Rectangle 82">
              <a:extLst>
                <a:ext uri="{FF2B5EF4-FFF2-40B4-BE49-F238E27FC236}">
                  <a16:creationId xmlns:a16="http://schemas.microsoft.com/office/drawing/2014/main" id="{2C35DE79-A1E3-3E9A-B6BD-7E6962ADCE52}"/>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Delay 148">
              <a:extLst>
                <a:ext uri="{FF2B5EF4-FFF2-40B4-BE49-F238E27FC236}">
                  <a16:creationId xmlns:a16="http://schemas.microsoft.com/office/drawing/2014/main" id="{1D673050-252F-2ABA-FD29-CBCC3D415880}"/>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84">
              <a:extLst>
                <a:ext uri="{FF2B5EF4-FFF2-40B4-BE49-F238E27FC236}">
                  <a16:creationId xmlns:a16="http://schemas.microsoft.com/office/drawing/2014/main" id="{A3D8BF2C-46B6-B8CC-52B9-569C72E0C366}"/>
                </a:ext>
              </a:extLst>
            </p:cNvPr>
            <p:cNvGrpSpPr/>
            <p:nvPr/>
          </p:nvGrpSpPr>
          <p:grpSpPr>
            <a:xfrm rot="17635052" flipH="1">
              <a:off x="3277333" y="2527157"/>
              <a:ext cx="846586" cy="157044"/>
              <a:chOff x="6764312" y="5017957"/>
              <a:chExt cx="3174167" cy="544643"/>
            </a:xfrm>
          </p:grpSpPr>
          <p:sp>
            <p:nvSpPr>
              <p:cNvPr id="172" name="Rounded Rectangle 85">
                <a:extLst>
                  <a:ext uri="{FF2B5EF4-FFF2-40B4-BE49-F238E27FC236}">
                    <a16:creationId xmlns:a16="http://schemas.microsoft.com/office/drawing/2014/main" id="{19D08AC8-3CEF-B9B0-3642-CE56FD8064C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15">
                <a:extLst>
                  <a:ext uri="{FF2B5EF4-FFF2-40B4-BE49-F238E27FC236}">
                    <a16:creationId xmlns:a16="http://schemas.microsoft.com/office/drawing/2014/main" id="{C361FA8F-F81A-D299-315C-9AABA42C1EAA}"/>
                  </a:ext>
                </a:extLst>
              </p:cNvPr>
              <p:cNvGrpSpPr/>
              <p:nvPr/>
            </p:nvGrpSpPr>
            <p:grpSpPr>
              <a:xfrm>
                <a:off x="6764312" y="5017957"/>
                <a:ext cx="3174167" cy="543394"/>
                <a:chOff x="4419600" y="6019800"/>
                <a:chExt cx="4553263" cy="718278"/>
              </a:xfrm>
            </p:grpSpPr>
            <p:sp>
              <p:nvSpPr>
                <p:cNvPr id="174" name="Multiply 87">
                  <a:extLst>
                    <a:ext uri="{FF2B5EF4-FFF2-40B4-BE49-F238E27FC236}">
                      <a16:creationId xmlns:a16="http://schemas.microsoft.com/office/drawing/2014/main" id="{BA705C0A-D599-B5D7-7E3B-BFAAFB67229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ultiply 88">
                  <a:extLst>
                    <a:ext uri="{FF2B5EF4-FFF2-40B4-BE49-F238E27FC236}">
                      <a16:creationId xmlns:a16="http://schemas.microsoft.com/office/drawing/2014/main" id="{30A4D220-0C66-2E0E-7BD3-0C2EDB752ADE}"/>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4C6ADB8B-9169-9234-D60A-DBFB9F18BABC}"/>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DF46A30A-490F-B828-4551-E75632E0750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ultiply 91">
                  <a:extLst>
                    <a:ext uri="{FF2B5EF4-FFF2-40B4-BE49-F238E27FC236}">
                      <a16:creationId xmlns:a16="http://schemas.microsoft.com/office/drawing/2014/main" id="{EDC72FC0-D011-FD1B-1A89-C1403B697A9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59335D5B-22F4-5A7C-3945-505FE26EAA3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ultiply 93">
                  <a:extLst>
                    <a:ext uri="{FF2B5EF4-FFF2-40B4-BE49-F238E27FC236}">
                      <a16:creationId xmlns:a16="http://schemas.microsoft.com/office/drawing/2014/main" id="{ACE49628-4394-1814-C1FA-6FC42301DAB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4F27D0F1-6BDB-BB38-9225-D0D14A488B24}"/>
                </a:ext>
              </a:extLst>
            </p:cNvPr>
            <p:cNvGrpSpPr/>
            <p:nvPr/>
          </p:nvGrpSpPr>
          <p:grpSpPr>
            <a:xfrm flipH="1">
              <a:off x="2725269" y="5305541"/>
              <a:ext cx="1764485" cy="211849"/>
              <a:chOff x="6764312" y="5017957"/>
              <a:chExt cx="3174167" cy="544643"/>
            </a:xfrm>
          </p:grpSpPr>
          <p:sp>
            <p:nvSpPr>
              <p:cNvPr id="163" name="Rounded Rectangle 95">
                <a:extLst>
                  <a:ext uri="{FF2B5EF4-FFF2-40B4-BE49-F238E27FC236}">
                    <a16:creationId xmlns:a16="http://schemas.microsoft.com/office/drawing/2014/main" id="{DC32C16C-BA0D-5240-BE29-88F5A55D826F}"/>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15">
                <a:extLst>
                  <a:ext uri="{FF2B5EF4-FFF2-40B4-BE49-F238E27FC236}">
                    <a16:creationId xmlns:a16="http://schemas.microsoft.com/office/drawing/2014/main" id="{6E1CB925-4AC2-31CE-A035-D32C3A899363}"/>
                  </a:ext>
                </a:extLst>
              </p:cNvPr>
              <p:cNvGrpSpPr/>
              <p:nvPr/>
            </p:nvGrpSpPr>
            <p:grpSpPr>
              <a:xfrm>
                <a:off x="6764312" y="5017957"/>
                <a:ext cx="3174167" cy="543394"/>
                <a:chOff x="4419600" y="6019800"/>
                <a:chExt cx="4553263" cy="718278"/>
              </a:xfrm>
            </p:grpSpPr>
            <p:sp>
              <p:nvSpPr>
                <p:cNvPr id="165" name="Multiply 97">
                  <a:extLst>
                    <a:ext uri="{FF2B5EF4-FFF2-40B4-BE49-F238E27FC236}">
                      <a16:creationId xmlns:a16="http://schemas.microsoft.com/office/drawing/2014/main" id="{31B1EA85-E2D7-6CC9-A901-434C1F217B3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ultiply 98">
                  <a:extLst>
                    <a:ext uri="{FF2B5EF4-FFF2-40B4-BE49-F238E27FC236}">
                      <a16:creationId xmlns:a16="http://schemas.microsoft.com/office/drawing/2014/main" id="{DFE5FC3F-34DD-4D6C-EB54-8019BE9AB39C}"/>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8EFCDCC4-5203-74B8-E618-1B14F8DFE673}"/>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B6FE870F-A992-D645-CE24-17BC62635097}"/>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ultiply 101">
                  <a:extLst>
                    <a:ext uri="{FF2B5EF4-FFF2-40B4-BE49-F238E27FC236}">
                      <a16:creationId xmlns:a16="http://schemas.microsoft.com/office/drawing/2014/main" id="{FA7F1D68-A13E-C131-FCAA-082D2545C7B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53E9BA51-3F95-F0D9-5247-B2583EA2ED52}"/>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ultiply 103">
                  <a:extLst>
                    <a:ext uri="{FF2B5EF4-FFF2-40B4-BE49-F238E27FC236}">
                      <a16:creationId xmlns:a16="http://schemas.microsoft.com/office/drawing/2014/main" id="{B1EF01D8-C82D-0686-D498-6FB0E5ACF88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2" name="Rounded Rectangle 83">
              <a:extLst>
                <a:ext uri="{FF2B5EF4-FFF2-40B4-BE49-F238E27FC236}">
                  <a16:creationId xmlns:a16="http://schemas.microsoft.com/office/drawing/2014/main" id="{94002802-0F9B-A263-364C-D5C17D8C4CA9}"/>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84">
              <a:extLst>
                <a:ext uri="{FF2B5EF4-FFF2-40B4-BE49-F238E27FC236}">
                  <a16:creationId xmlns:a16="http://schemas.microsoft.com/office/drawing/2014/main" id="{A57029C3-4656-18A9-5A9C-71BE01E1D4BF}"/>
                </a:ext>
              </a:extLst>
            </p:cNvPr>
            <p:cNvGrpSpPr/>
            <p:nvPr/>
          </p:nvGrpSpPr>
          <p:grpSpPr>
            <a:xfrm flipH="1">
              <a:off x="2958376" y="971261"/>
              <a:ext cx="1241512" cy="164101"/>
              <a:chOff x="6764312" y="5017957"/>
              <a:chExt cx="3174167" cy="544643"/>
            </a:xfrm>
          </p:grpSpPr>
          <p:sp>
            <p:nvSpPr>
              <p:cNvPr id="154" name="Rounded Rectangle 268">
                <a:extLst>
                  <a:ext uri="{FF2B5EF4-FFF2-40B4-BE49-F238E27FC236}">
                    <a16:creationId xmlns:a16="http://schemas.microsoft.com/office/drawing/2014/main" id="{715158F0-847B-42C3-15CE-5012924792A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15">
                <a:extLst>
                  <a:ext uri="{FF2B5EF4-FFF2-40B4-BE49-F238E27FC236}">
                    <a16:creationId xmlns:a16="http://schemas.microsoft.com/office/drawing/2014/main" id="{8A6E7243-9CC7-658B-1BF0-2A0E29ED984A}"/>
                  </a:ext>
                </a:extLst>
              </p:cNvPr>
              <p:cNvGrpSpPr/>
              <p:nvPr/>
            </p:nvGrpSpPr>
            <p:grpSpPr>
              <a:xfrm>
                <a:off x="6764312" y="5017957"/>
                <a:ext cx="3174167" cy="543394"/>
                <a:chOff x="4419600" y="6019800"/>
                <a:chExt cx="4553263" cy="718278"/>
              </a:xfrm>
            </p:grpSpPr>
            <p:sp>
              <p:nvSpPr>
                <p:cNvPr id="156" name="Multiply 270">
                  <a:extLst>
                    <a:ext uri="{FF2B5EF4-FFF2-40B4-BE49-F238E27FC236}">
                      <a16:creationId xmlns:a16="http://schemas.microsoft.com/office/drawing/2014/main" id="{032A2C79-2B0B-4075-54A6-2D2BA367E4C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ultiply 271">
                  <a:extLst>
                    <a:ext uri="{FF2B5EF4-FFF2-40B4-BE49-F238E27FC236}">
                      <a16:creationId xmlns:a16="http://schemas.microsoft.com/office/drawing/2014/main" id="{F2828D8C-A2ED-6F46-05C3-5579BE06E080}"/>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03AB5E8C-4061-8F42-FF01-1A531665616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B530C8D0-4D46-1313-BD8A-C23D5FB76EB4}"/>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ultiply 274">
                  <a:extLst>
                    <a:ext uri="{FF2B5EF4-FFF2-40B4-BE49-F238E27FC236}">
                      <a16:creationId xmlns:a16="http://schemas.microsoft.com/office/drawing/2014/main" id="{B210D416-B13D-9231-04AC-465B3BB41C55}"/>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29320C46-752A-7C77-20C1-B50B9CD4893C}"/>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ultiply 276">
                  <a:extLst>
                    <a:ext uri="{FF2B5EF4-FFF2-40B4-BE49-F238E27FC236}">
                      <a16:creationId xmlns:a16="http://schemas.microsoft.com/office/drawing/2014/main" id="{11CB9F2C-2E84-5D9D-341E-40E97F08997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8" name="Group 207">
            <a:extLst>
              <a:ext uri="{FF2B5EF4-FFF2-40B4-BE49-F238E27FC236}">
                <a16:creationId xmlns:a16="http://schemas.microsoft.com/office/drawing/2014/main" id="{B321E6C6-37F4-81B7-41E6-63F326E7A499}"/>
              </a:ext>
            </a:extLst>
          </p:cNvPr>
          <p:cNvGrpSpPr/>
          <p:nvPr/>
        </p:nvGrpSpPr>
        <p:grpSpPr>
          <a:xfrm>
            <a:off x="7002024" y="2250514"/>
            <a:ext cx="1537180" cy="3338096"/>
            <a:chOff x="441685" y="536029"/>
            <a:chExt cx="2911243" cy="6321972"/>
          </a:xfrm>
        </p:grpSpPr>
        <p:sp>
          <p:nvSpPr>
            <p:cNvPr id="209" name="Oval 208">
              <a:extLst>
                <a:ext uri="{FF2B5EF4-FFF2-40B4-BE49-F238E27FC236}">
                  <a16:creationId xmlns:a16="http://schemas.microsoft.com/office/drawing/2014/main" id="{368618AB-D037-A43E-3B64-D51AFE86AF59}"/>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486D0E3-DE7B-C718-E27D-0E64DA9459C6}"/>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D7D763E9-35A6-C03B-34F1-62BCAF9C59DF}"/>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a:extLst>
                <a:ext uri="{FF2B5EF4-FFF2-40B4-BE49-F238E27FC236}">
                  <a16:creationId xmlns:a16="http://schemas.microsoft.com/office/drawing/2014/main" id="{348ADAD3-13C3-DAF7-9E9D-CDC2B092193F}"/>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loud 212">
              <a:extLst>
                <a:ext uri="{FF2B5EF4-FFF2-40B4-BE49-F238E27FC236}">
                  <a16:creationId xmlns:a16="http://schemas.microsoft.com/office/drawing/2014/main" id="{4332138B-F77B-D13E-74E5-262F26E38CC6}"/>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loud 213">
              <a:extLst>
                <a:ext uri="{FF2B5EF4-FFF2-40B4-BE49-F238E27FC236}">
                  <a16:creationId xmlns:a16="http://schemas.microsoft.com/office/drawing/2014/main" id="{B02CDF0D-D0EB-44DB-87E5-C72FA688F1C1}"/>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04C652AB-95D2-385A-2C61-4C26E8999100}"/>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FB4067B1-FE7D-D2F2-1C89-802F7B2505B0}"/>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27FFE5E0-2412-1B6F-6C56-DCE818171A6E}"/>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FAC5DC91-055F-5B22-2417-795254FEBE8C}"/>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2694509B-726F-2D61-4575-92E833DC98E4}"/>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1B84E0B9-CA6F-2B00-9CBE-131BC0382FC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335B31AB-6780-57F2-1D3F-14335C412650}"/>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loud 221">
              <a:extLst>
                <a:ext uri="{FF2B5EF4-FFF2-40B4-BE49-F238E27FC236}">
                  <a16:creationId xmlns:a16="http://schemas.microsoft.com/office/drawing/2014/main" id="{EA8959FE-86C5-FAB0-062F-48014C06376C}"/>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162">
              <a:extLst>
                <a:ext uri="{FF2B5EF4-FFF2-40B4-BE49-F238E27FC236}">
                  <a16:creationId xmlns:a16="http://schemas.microsoft.com/office/drawing/2014/main" id="{F624B1EE-2140-522C-1A10-A94DEFA208E9}"/>
                </a:ext>
              </a:extLst>
            </p:cNvPr>
            <p:cNvGrpSpPr/>
            <p:nvPr/>
          </p:nvGrpSpPr>
          <p:grpSpPr>
            <a:xfrm>
              <a:off x="982450" y="936411"/>
              <a:ext cx="1858215" cy="300286"/>
              <a:chOff x="6571728" y="1086622"/>
              <a:chExt cx="1528420" cy="286099"/>
            </a:xfrm>
          </p:grpSpPr>
          <p:sp>
            <p:nvSpPr>
              <p:cNvPr id="248" name="Rounded Rectangle 42">
                <a:extLst>
                  <a:ext uri="{FF2B5EF4-FFF2-40B4-BE49-F238E27FC236}">
                    <a16:creationId xmlns:a16="http://schemas.microsoft.com/office/drawing/2014/main" id="{1D312A39-0448-CA08-65EB-63A3C972334D}"/>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61AAA6CD-BD6C-CAA1-0165-5AC91BE40DBE}"/>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BDAB92E8-8AE9-544C-7E08-4E24FD1E99A0}"/>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52AC0C66-DBE3-DC93-533A-2BBF3004FAD3}"/>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a:extLst>
                  <a:ext uri="{FF2B5EF4-FFF2-40B4-BE49-F238E27FC236}">
                    <a16:creationId xmlns:a16="http://schemas.microsoft.com/office/drawing/2014/main" id="{8E8064BD-E9E3-5853-5AF7-E8DC984CD386}"/>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a:extLst>
                  <a:ext uri="{FF2B5EF4-FFF2-40B4-BE49-F238E27FC236}">
                    <a16:creationId xmlns:a16="http://schemas.microsoft.com/office/drawing/2014/main" id="{C99BF31B-4BE8-B0C3-7AD7-9422BB070269}"/>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Cloud 223">
              <a:extLst>
                <a:ext uri="{FF2B5EF4-FFF2-40B4-BE49-F238E27FC236}">
                  <a16:creationId xmlns:a16="http://schemas.microsoft.com/office/drawing/2014/main" id="{A0C47557-B9D9-9BED-CA3D-1ED1DACC686F}"/>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0EE96FAC-642A-935A-D9DB-F67AEB8B7219}"/>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163">
              <a:extLst>
                <a:ext uri="{FF2B5EF4-FFF2-40B4-BE49-F238E27FC236}">
                  <a16:creationId xmlns:a16="http://schemas.microsoft.com/office/drawing/2014/main" id="{05BA6953-1E25-53C2-C626-19B48335A10C}"/>
                </a:ext>
              </a:extLst>
            </p:cNvPr>
            <p:cNvGrpSpPr/>
            <p:nvPr/>
          </p:nvGrpSpPr>
          <p:grpSpPr>
            <a:xfrm>
              <a:off x="982444" y="3839179"/>
              <a:ext cx="1742078" cy="1801718"/>
              <a:chOff x="7543801" y="3581401"/>
              <a:chExt cx="1176618" cy="1066800"/>
            </a:xfrm>
          </p:grpSpPr>
          <p:sp>
            <p:nvSpPr>
              <p:cNvPr id="243" name="Rounded Rectangle 37">
                <a:extLst>
                  <a:ext uri="{FF2B5EF4-FFF2-40B4-BE49-F238E27FC236}">
                    <a16:creationId xmlns:a16="http://schemas.microsoft.com/office/drawing/2014/main" id="{F2C09A43-CF35-6B62-D02C-013512C09403}"/>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62">
                <a:extLst>
                  <a:ext uri="{FF2B5EF4-FFF2-40B4-BE49-F238E27FC236}">
                    <a16:creationId xmlns:a16="http://schemas.microsoft.com/office/drawing/2014/main" id="{CD76185A-DE1E-81ED-7F8B-2D4326830A3D}"/>
                  </a:ext>
                </a:extLst>
              </p:cNvPr>
              <p:cNvGrpSpPr/>
              <p:nvPr/>
            </p:nvGrpSpPr>
            <p:grpSpPr>
              <a:xfrm>
                <a:off x="7543801" y="3581401"/>
                <a:ext cx="457200" cy="1066800"/>
                <a:chOff x="6827799" y="4800600"/>
                <a:chExt cx="868401" cy="2043177"/>
              </a:xfrm>
              <a:solidFill>
                <a:srgbClr val="D98A33"/>
              </a:solidFill>
            </p:grpSpPr>
            <p:sp>
              <p:nvSpPr>
                <p:cNvPr id="245" name="Double Wave 244">
                  <a:extLst>
                    <a:ext uri="{FF2B5EF4-FFF2-40B4-BE49-F238E27FC236}">
                      <a16:creationId xmlns:a16="http://schemas.microsoft.com/office/drawing/2014/main" id="{792FFFC8-CE0B-2C5F-CE3E-0CED49E2EAA0}"/>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ouble Wave 245">
                  <a:extLst>
                    <a:ext uri="{FF2B5EF4-FFF2-40B4-BE49-F238E27FC236}">
                      <a16:creationId xmlns:a16="http://schemas.microsoft.com/office/drawing/2014/main" id="{8987EA6B-AEC0-A90F-7369-A9ED6EB9BD66}"/>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41">
                  <a:extLst>
                    <a:ext uri="{FF2B5EF4-FFF2-40B4-BE49-F238E27FC236}">
                      <a16:creationId xmlns:a16="http://schemas.microsoft.com/office/drawing/2014/main" id="{CE611C6E-4604-A04C-92E5-C62B43D4A730}"/>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7" name="Group 169">
              <a:extLst>
                <a:ext uri="{FF2B5EF4-FFF2-40B4-BE49-F238E27FC236}">
                  <a16:creationId xmlns:a16="http://schemas.microsoft.com/office/drawing/2014/main" id="{319883AC-D329-E24B-DD37-64F5DEEBDCB9}"/>
                </a:ext>
              </a:extLst>
            </p:cNvPr>
            <p:cNvGrpSpPr/>
            <p:nvPr/>
          </p:nvGrpSpPr>
          <p:grpSpPr>
            <a:xfrm>
              <a:off x="796629" y="5340611"/>
              <a:ext cx="2194826" cy="800764"/>
              <a:chOff x="0" y="4648200"/>
              <a:chExt cx="3986134" cy="1541489"/>
            </a:xfrm>
          </p:grpSpPr>
          <p:grpSp>
            <p:nvGrpSpPr>
              <p:cNvPr id="228" name="Group 138">
                <a:extLst>
                  <a:ext uri="{FF2B5EF4-FFF2-40B4-BE49-F238E27FC236}">
                    <a16:creationId xmlns:a16="http://schemas.microsoft.com/office/drawing/2014/main" id="{FCE07E87-F861-EA56-5FE2-4CB8DE423C20}"/>
                  </a:ext>
                </a:extLst>
              </p:cNvPr>
              <p:cNvGrpSpPr/>
              <p:nvPr/>
            </p:nvGrpSpPr>
            <p:grpSpPr>
              <a:xfrm>
                <a:off x="0" y="4648200"/>
                <a:ext cx="1600200" cy="1524000"/>
                <a:chOff x="533400" y="4648200"/>
                <a:chExt cx="1905000" cy="1828800"/>
              </a:xfrm>
            </p:grpSpPr>
            <p:sp>
              <p:nvSpPr>
                <p:cNvPr id="239" name="Plus 33">
                  <a:extLst>
                    <a:ext uri="{FF2B5EF4-FFF2-40B4-BE49-F238E27FC236}">
                      <a16:creationId xmlns:a16="http://schemas.microsoft.com/office/drawing/2014/main" id="{E0AEED4B-E192-1BA5-4A3E-ACB5E1A047D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3D597BBA-2C0B-D535-2B89-224E648E23C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1AE250FF-1AE8-00C0-A2E9-B78230B5E992}"/>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41D38DF8-1740-4388-C264-8E5FD0B5FFF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139">
                <a:extLst>
                  <a:ext uri="{FF2B5EF4-FFF2-40B4-BE49-F238E27FC236}">
                    <a16:creationId xmlns:a16="http://schemas.microsoft.com/office/drawing/2014/main" id="{9A463A8E-0B87-38FC-8FD5-916EA3C1DCF6}"/>
                  </a:ext>
                </a:extLst>
              </p:cNvPr>
              <p:cNvGrpSpPr/>
              <p:nvPr/>
            </p:nvGrpSpPr>
            <p:grpSpPr>
              <a:xfrm>
                <a:off x="1182973" y="4665689"/>
                <a:ext cx="1600200" cy="1524000"/>
                <a:chOff x="533400" y="4648200"/>
                <a:chExt cx="1905000" cy="1828800"/>
              </a:xfrm>
            </p:grpSpPr>
            <p:sp>
              <p:nvSpPr>
                <p:cNvPr id="235" name="Plus 29">
                  <a:extLst>
                    <a:ext uri="{FF2B5EF4-FFF2-40B4-BE49-F238E27FC236}">
                      <a16:creationId xmlns:a16="http://schemas.microsoft.com/office/drawing/2014/main" id="{E8AF81BC-302C-D3BA-3019-07CB67C47FF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C291D60B-FFDE-429E-8EA8-BB639AF31AC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a:extLst>
                    <a:ext uri="{FF2B5EF4-FFF2-40B4-BE49-F238E27FC236}">
                      <a16:creationId xmlns:a16="http://schemas.microsoft.com/office/drawing/2014/main" id="{5E703C7D-2A3C-6251-203A-666FD1C7F782}"/>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6860BA66-6181-FB03-FC76-B0B19BEC856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54A607B8-AAC0-9C45-B397-A909596F4957}"/>
                  </a:ext>
                </a:extLst>
              </p:cNvPr>
              <p:cNvGrpSpPr/>
              <p:nvPr/>
            </p:nvGrpSpPr>
            <p:grpSpPr>
              <a:xfrm>
                <a:off x="2385934" y="4665689"/>
                <a:ext cx="1600200" cy="1524000"/>
                <a:chOff x="533400" y="4648200"/>
                <a:chExt cx="1905000" cy="1828800"/>
              </a:xfrm>
            </p:grpSpPr>
            <p:sp>
              <p:nvSpPr>
                <p:cNvPr id="231" name="Plus 25">
                  <a:extLst>
                    <a:ext uri="{FF2B5EF4-FFF2-40B4-BE49-F238E27FC236}">
                      <a16:creationId xmlns:a16="http://schemas.microsoft.com/office/drawing/2014/main" id="{72EB8426-1EFC-FBDC-ED41-CAB61404FEE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E2378040-6DFD-B6E0-4A07-41C31DC41F3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401C9B68-4177-AB3E-A6EC-704B01E7463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FF9B7CC0-E873-290D-7FD3-53F35F8E934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418279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115FDE31-9073-71D7-430F-F79E93335FD8}"/>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Rectangle 6"/>
          <p:cNvSpPr/>
          <p:nvPr/>
        </p:nvSpPr>
        <p:spPr>
          <a:xfrm>
            <a:off x="314037" y="187235"/>
            <a:ext cx="6096000" cy="1477328"/>
          </a:xfrm>
          <a:prstGeom prst="rect">
            <a:avLst/>
          </a:prstGeom>
        </p:spPr>
        <p:txBody>
          <a:bodyPr>
            <a:spAutoFit/>
          </a:bodyPr>
          <a:lstStyle/>
          <a:p>
            <a:r>
              <a:rPr lang="en-US" dirty="0">
                <a:solidFill>
                  <a:schemeClr val="bg1"/>
                </a:solidFill>
              </a:rPr>
              <a:t>The Resurrection consists in the uniting of a spirit body with a body of flesh and bones, never again to be divided. The Resurrection shall come to all, because of Christ’s victory over death. Jesus Christ was the first to be resurrected on this earth. </a:t>
            </a:r>
          </a:p>
        </p:txBody>
      </p:sp>
      <p:sp>
        <p:nvSpPr>
          <p:cNvPr id="8" name="Rectangle 7"/>
          <p:cNvSpPr/>
          <p:nvPr/>
        </p:nvSpPr>
        <p:spPr>
          <a:xfrm>
            <a:off x="1089891" y="4860836"/>
            <a:ext cx="4257962" cy="1200329"/>
          </a:xfrm>
          <a:prstGeom prst="rect">
            <a:avLst/>
          </a:prstGeom>
        </p:spPr>
        <p:txBody>
          <a:bodyPr wrap="square">
            <a:spAutoFit/>
          </a:bodyPr>
          <a:lstStyle/>
          <a:p>
            <a:r>
              <a:rPr lang="en-US" dirty="0">
                <a:solidFill>
                  <a:schemeClr val="bg1"/>
                </a:solidFill>
              </a:rPr>
              <a:t>Others had been brought back from death but were restored to mortality whereas a resurrection means to become immortal, with a body of flesh and bone.</a:t>
            </a:r>
          </a:p>
        </p:txBody>
      </p:sp>
      <p:sp>
        <p:nvSpPr>
          <p:cNvPr id="9" name="TextBox 8"/>
          <p:cNvSpPr txBox="1"/>
          <p:nvPr/>
        </p:nvSpPr>
        <p:spPr>
          <a:xfrm>
            <a:off x="10526162" y="6550223"/>
            <a:ext cx="1665838" cy="307777"/>
          </a:xfrm>
          <a:prstGeom prst="rect">
            <a:avLst/>
          </a:prstGeom>
          <a:noFill/>
        </p:spPr>
        <p:txBody>
          <a:bodyPr wrap="square" rtlCol="0">
            <a:spAutoFit/>
          </a:bodyPr>
          <a:lstStyle/>
          <a:p>
            <a:pPr algn="r"/>
            <a:r>
              <a:rPr lang="en-US" sz="1400" dirty="0"/>
              <a:t>(3)</a:t>
            </a:r>
          </a:p>
        </p:txBody>
      </p:sp>
      <p:sp>
        <p:nvSpPr>
          <p:cNvPr id="10" name="Rectangle 9"/>
          <p:cNvSpPr/>
          <p:nvPr/>
        </p:nvSpPr>
        <p:spPr>
          <a:xfrm>
            <a:off x="5828145" y="4796135"/>
            <a:ext cx="6096000" cy="1477328"/>
          </a:xfrm>
          <a:prstGeom prst="rect">
            <a:avLst/>
          </a:prstGeom>
        </p:spPr>
        <p:txBody>
          <a:bodyPr>
            <a:spAutoFit/>
          </a:bodyPr>
          <a:lstStyle/>
          <a:p>
            <a:r>
              <a:rPr lang="en-US" dirty="0">
                <a:solidFill>
                  <a:schemeClr val="bg1"/>
                </a:solidFill>
              </a:rPr>
              <a:t>All will not be raised to the same glory in the Resurrection nor will all come forth at the same time. Christ was first; the righteous have precedence over the wicked and come forth in the First Resurrection, whereas the unrepentant sinners come forth in the last resurrection.</a:t>
            </a:r>
          </a:p>
        </p:txBody>
      </p:sp>
      <p:pic>
        <p:nvPicPr>
          <p:cNvPr id="6146" name="Picture 2" descr="https://brosimonsays.files.wordpress.com/2013/03/resurrected-christ-wilson-ong-212048-print.jpg"/>
          <p:cNvPicPr>
            <a:picLocks noChangeAspect="1" noChangeArrowheads="1"/>
          </p:cNvPicPr>
          <p:nvPr/>
        </p:nvPicPr>
        <p:blipFill>
          <a:blip r:embed="rId3" cstate="print"/>
          <a:srcRect/>
          <a:stretch>
            <a:fillRect/>
          </a:stretch>
        </p:blipFill>
        <p:spPr bwMode="auto">
          <a:xfrm>
            <a:off x="6809408" y="214744"/>
            <a:ext cx="3640878" cy="4542971"/>
          </a:xfrm>
          <a:prstGeom prst="rect">
            <a:avLst/>
          </a:prstGeom>
          <a:noFill/>
        </p:spPr>
      </p:pic>
      <p:pic>
        <p:nvPicPr>
          <p:cNvPr id="6148" name="Picture 4" descr="http://reneeannsmith.com/wp-content/uploads/2011/04/lazarus-and-jesus1.jpg"/>
          <p:cNvPicPr>
            <a:picLocks noChangeAspect="1" noChangeArrowheads="1"/>
          </p:cNvPicPr>
          <p:nvPr/>
        </p:nvPicPr>
        <p:blipFill>
          <a:blip r:embed="rId4" cstate="print"/>
          <a:srcRect/>
          <a:stretch>
            <a:fillRect/>
          </a:stretch>
        </p:blipFill>
        <p:spPr bwMode="auto">
          <a:xfrm>
            <a:off x="2113828" y="1494703"/>
            <a:ext cx="2373601" cy="3308207"/>
          </a:xfrm>
          <a:prstGeom prst="rect">
            <a:avLst/>
          </a:prstGeom>
          <a:noFill/>
        </p:spPr>
      </p:pic>
      <p:sp>
        <p:nvSpPr>
          <p:cNvPr id="11" name="TextBox 10"/>
          <p:cNvSpPr txBox="1"/>
          <p:nvPr/>
        </p:nvSpPr>
        <p:spPr>
          <a:xfrm>
            <a:off x="0" y="6550223"/>
            <a:ext cx="3546764" cy="307777"/>
          </a:xfrm>
          <a:prstGeom prst="rect">
            <a:avLst/>
          </a:prstGeom>
          <a:noFill/>
        </p:spPr>
        <p:txBody>
          <a:bodyPr wrap="square" rtlCol="0">
            <a:spAutoFit/>
          </a:bodyPr>
          <a:lstStyle/>
          <a:p>
            <a:r>
              <a:rPr lang="en-US" sz="1400" dirty="0">
                <a:solidFill>
                  <a:schemeClr val="bg1"/>
                </a:solidFill>
              </a:rPr>
              <a:t>Matthew 28:6</a:t>
            </a:r>
          </a:p>
        </p:txBody>
      </p:sp>
    </p:spTree>
    <p:extLst>
      <p:ext uri="{BB962C8B-B14F-4D97-AF65-F5344CB8AC3E}">
        <p14:creationId xmlns:p14="http://schemas.microsoft.com/office/powerpoint/2010/main" val="28865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59659" y="5261221"/>
            <a:ext cx="9108163"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he said unto them, Go ye into all the world and preach the gospel to every creature.”</a:t>
            </a:r>
          </a:p>
        </p:txBody>
      </p:sp>
      <p:sp>
        <p:nvSpPr>
          <p:cNvPr id="9" name="TextBox 8"/>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Matthew 28:19; Mark 16:15</a:t>
            </a:r>
          </a:p>
        </p:txBody>
      </p:sp>
      <p:pic>
        <p:nvPicPr>
          <p:cNvPr id="13" name="Picture 4" descr="http://spiritledleader.files.wordpress.com/2012/09/jesus-and-disciples-artwork18950_usmn_100829_6.jpg"/>
          <p:cNvPicPr>
            <a:picLocks noChangeAspect="1" noChangeArrowheads="1"/>
          </p:cNvPicPr>
          <p:nvPr/>
        </p:nvPicPr>
        <p:blipFill>
          <a:blip r:embed="rId3" cstate="print"/>
          <a:srcRect/>
          <a:stretch>
            <a:fillRect/>
          </a:stretch>
        </p:blipFill>
        <p:spPr bwMode="auto">
          <a:xfrm>
            <a:off x="5012224" y="1686919"/>
            <a:ext cx="5181600" cy="3454401"/>
          </a:xfrm>
          <a:prstGeom prst="rect">
            <a:avLst/>
          </a:prstGeom>
          <a:noFill/>
        </p:spPr>
      </p:pic>
      <p:sp>
        <p:nvSpPr>
          <p:cNvPr id="2" name="Rectangle 1"/>
          <p:cNvSpPr/>
          <p:nvPr/>
        </p:nvSpPr>
        <p:spPr>
          <a:xfrm>
            <a:off x="413441" y="305577"/>
            <a:ext cx="6983239" cy="1815882"/>
          </a:xfrm>
          <a:prstGeom prst="rect">
            <a:avLst/>
          </a:prstGeom>
        </p:spPr>
        <p:txBody>
          <a:bodyPr wrap="square">
            <a:spAutoFit/>
          </a:bodyPr>
          <a:lstStyle/>
          <a:p>
            <a:r>
              <a:rPr lang="en-US" sz="2800" b="0" i="1" dirty="0">
                <a:solidFill>
                  <a:srgbClr val="FFFF00"/>
                </a:solidFill>
                <a:effectLst/>
                <a:latin typeface="Palatino"/>
              </a:rPr>
              <a:t>Go ye therefore, and teach all nations, baptizing them in the name of the Father, and of the Son, and of the Holy Ghost:</a:t>
            </a:r>
            <a:endParaRPr lang="en-US" sz="2800" i="1" dirty="0">
              <a:solidFill>
                <a:srgbClr val="FFFF00"/>
              </a:solidFill>
            </a:endParaRPr>
          </a:p>
        </p:txBody>
      </p:sp>
    </p:spTree>
    <p:extLst>
      <p:ext uri="{BB962C8B-B14F-4D97-AF65-F5344CB8AC3E}">
        <p14:creationId xmlns:p14="http://schemas.microsoft.com/office/powerpoint/2010/main" val="32867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499" y="239918"/>
            <a:ext cx="3886200"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“Teaching them to observe all things whatsoever I have commanded you…</a:t>
            </a:r>
          </a:p>
        </p:txBody>
      </p:sp>
      <p:sp>
        <p:nvSpPr>
          <p:cNvPr id="7" name="TextBox 6"/>
          <p:cNvSpPr txBox="1"/>
          <p:nvPr/>
        </p:nvSpPr>
        <p:spPr>
          <a:xfrm>
            <a:off x="84499"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Matthew 28:20</a:t>
            </a:r>
          </a:p>
        </p:txBody>
      </p:sp>
      <p:sp>
        <p:nvSpPr>
          <p:cNvPr id="2" name="Rectangle 1"/>
          <p:cNvSpPr/>
          <p:nvPr/>
        </p:nvSpPr>
        <p:spPr>
          <a:xfrm>
            <a:off x="1689980" y="4857451"/>
            <a:ext cx="6096000" cy="1384995"/>
          </a:xfrm>
          <a:prstGeom prst="rect">
            <a:avLst/>
          </a:prstGeom>
        </p:spPr>
        <p:txBody>
          <a:bodyPr>
            <a:spAutoFit/>
          </a:bodyPr>
          <a:lstStyle/>
          <a:p>
            <a:r>
              <a:rPr lang="en-US" sz="2800" b="0" i="1" dirty="0">
                <a:solidFill>
                  <a:srgbClr val="FFFF00"/>
                </a:solidFill>
                <a:effectLst/>
                <a:latin typeface="Palatino"/>
              </a:rPr>
              <a:t>…and, lo, I am with you </a:t>
            </a:r>
            <a:r>
              <a:rPr lang="en-US" sz="2800" b="0" i="1" dirty="0" err="1">
                <a:solidFill>
                  <a:srgbClr val="FFFF00"/>
                </a:solidFill>
                <a:effectLst/>
                <a:latin typeface="Palatino"/>
              </a:rPr>
              <a:t>alway</a:t>
            </a:r>
            <a:r>
              <a:rPr lang="en-US" sz="2800" b="0" i="1" dirty="0">
                <a:solidFill>
                  <a:srgbClr val="FFFF00"/>
                </a:solidFill>
                <a:effectLst/>
                <a:latin typeface="Palatino"/>
              </a:rPr>
              <a:t>, even unto the end of the world. Amen.</a:t>
            </a:r>
            <a:endParaRPr lang="en-US" sz="2800" i="1" dirty="0">
              <a:solidFill>
                <a:srgbClr val="FFFF00"/>
              </a:solidFill>
            </a:endParaRPr>
          </a:p>
        </p:txBody>
      </p:sp>
      <p:sp>
        <p:nvSpPr>
          <p:cNvPr id="8" name="Rectangle 7"/>
          <p:cNvSpPr/>
          <p:nvPr/>
        </p:nvSpPr>
        <p:spPr>
          <a:xfrm>
            <a:off x="7065852" y="4241899"/>
            <a:ext cx="5126148" cy="2308324"/>
          </a:xfrm>
          <a:prstGeom prst="rect">
            <a:avLst/>
          </a:prstGeom>
        </p:spPr>
        <p:txBody>
          <a:bodyPr wrap="square">
            <a:spAutoFit/>
          </a:bodyPr>
          <a:lstStyle/>
          <a:p>
            <a:r>
              <a:rPr lang="en-US" b="0" i="0" dirty="0">
                <a:solidFill>
                  <a:schemeClr val="bg1"/>
                </a:solidFill>
                <a:effectLst/>
                <a:latin typeface="Abadi" panose="020B0604020104020204" pitchFamily="34" charset="0"/>
              </a:rPr>
              <a:t>Matthew records the word of the Lord at this important meeting. Yet, he records only three verses. Did the Lord gather all these people together just to give them three verses?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Certainly, the location on a mountain and the scarcity of the record </a:t>
            </a:r>
            <a:r>
              <a:rPr lang="en-US" b="1" i="0" dirty="0">
                <a:solidFill>
                  <a:schemeClr val="bg1"/>
                </a:solidFill>
                <a:effectLst/>
                <a:latin typeface="Abadi" panose="020B0604020104020204" pitchFamily="34" charset="0"/>
              </a:rPr>
              <a:t>implies</a:t>
            </a:r>
            <a:r>
              <a:rPr lang="en-US" b="0" i="0" dirty="0">
                <a:solidFill>
                  <a:schemeClr val="bg1"/>
                </a:solidFill>
                <a:effectLst/>
                <a:latin typeface="Abadi" panose="020B0604020104020204" pitchFamily="34" charset="0"/>
              </a:rPr>
              <a:t> that this was a temple experience. (2)</a:t>
            </a:r>
            <a:endParaRPr lang="en-US" dirty="0">
              <a:solidFill>
                <a:schemeClr val="bg1"/>
              </a:solidFill>
            </a:endParaRPr>
          </a:p>
        </p:txBody>
      </p:sp>
      <p:pic>
        <p:nvPicPr>
          <p:cNvPr id="9" name="Picture 8" descr="http://thesteppingstones.files.wordpress.com/2010/09/gods-love.jpg"/>
          <p:cNvPicPr>
            <a:picLocks noChangeAspect="1" noChangeArrowheads="1"/>
          </p:cNvPicPr>
          <p:nvPr/>
        </p:nvPicPr>
        <p:blipFill>
          <a:blip r:embed="rId3" cstate="print"/>
          <a:srcRect/>
          <a:stretch>
            <a:fillRect/>
          </a:stretch>
        </p:blipFill>
        <p:spPr bwMode="auto">
          <a:xfrm>
            <a:off x="581816" y="2609798"/>
            <a:ext cx="2807067" cy="2179605"/>
          </a:xfrm>
          <a:prstGeom prst="rect">
            <a:avLst/>
          </a:prstGeom>
          <a:noFill/>
        </p:spPr>
      </p:pic>
      <p:pic>
        <p:nvPicPr>
          <p:cNvPr id="24578" name="Picture 2" descr="Image result for jesus teaches the disci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984" y="320072"/>
            <a:ext cx="5130421" cy="330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3742" y="935132"/>
            <a:ext cx="5320420"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“He that believeth and is baptized shall be saved;</a:t>
            </a:r>
          </a:p>
        </p:txBody>
      </p:sp>
      <p:sp>
        <p:nvSpPr>
          <p:cNvPr id="7" name="TextBox 6"/>
          <p:cNvSpPr txBox="1"/>
          <p:nvPr/>
        </p:nvSpPr>
        <p:spPr>
          <a:xfrm>
            <a:off x="0" y="6525905"/>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16:16</a:t>
            </a:r>
          </a:p>
        </p:txBody>
      </p:sp>
      <p:sp>
        <p:nvSpPr>
          <p:cNvPr id="8" name="TextBox 7"/>
          <p:cNvSpPr txBox="1"/>
          <p:nvPr/>
        </p:nvSpPr>
        <p:spPr>
          <a:xfrm>
            <a:off x="5648109" y="4958687"/>
            <a:ext cx="5320420"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“…but he that believeth not shall be damned.”</a:t>
            </a:r>
          </a:p>
        </p:txBody>
      </p:sp>
      <p:pic>
        <p:nvPicPr>
          <p:cNvPr id="6" name="Picture 6" descr="http://www.evelynwilliams.com/images/P_SeaOfFaces.jpg"/>
          <p:cNvPicPr>
            <a:picLocks noChangeAspect="1" noChangeArrowheads="1"/>
          </p:cNvPicPr>
          <p:nvPr/>
        </p:nvPicPr>
        <p:blipFill>
          <a:blip r:embed="rId3" cstate="print"/>
          <a:srcRect/>
          <a:stretch>
            <a:fillRect/>
          </a:stretch>
        </p:blipFill>
        <p:spPr bwMode="auto">
          <a:xfrm>
            <a:off x="5954162" y="1863235"/>
            <a:ext cx="4416387" cy="2571939"/>
          </a:xfrm>
          <a:prstGeom prst="rect">
            <a:avLst/>
          </a:prstGeom>
          <a:noFill/>
        </p:spPr>
      </p:pic>
      <p:pic>
        <p:nvPicPr>
          <p:cNvPr id="15362" name="Picture 2" descr="http://s2.hubimg.com/u/6407801_f260.jpg"/>
          <p:cNvPicPr>
            <a:picLocks noChangeAspect="1" noChangeArrowheads="1"/>
          </p:cNvPicPr>
          <p:nvPr/>
        </p:nvPicPr>
        <p:blipFill>
          <a:blip r:embed="rId4" cstate="print"/>
          <a:srcRect/>
          <a:stretch>
            <a:fillRect/>
          </a:stretch>
        </p:blipFill>
        <p:spPr bwMode="auto">
          <a:xfrm>
            <a:off x="1431768" y="2167108"/>
            <a:ext cx="3042908" cy="4154740"/>
          </a:xfrm>
          <a:prstGeom prst="rect">
            <a:avLst/>
          </a:prstGeom>
          <a:noFill/>
        </p:spPr>
      </p:pic>
      <p:sp>
        <p:nvSpPr>
          <p:cNvPr id="10" name="TextBox 9"/>
          <p:cNvSpPr txBox="1"/>
          <p:nvPr/>
        </p:nvSpPr>
        <p:spPr>
          <a:xfrm>
            <a:off x="2060892" y="22406"/>
            <a:ext cx="7686392" cy="830997"/>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Saved VS Damned</a:t>
            </a:r>
          </a:p>
        </p:txBody>
      </p:sp>
    </p:spTree>
    <p:extLst>
      <p:ext uri="{BB962C8B-B14F-4D97-AF65-F5344CB8AC3E}">
        <p14:creationId xmlns:p14="http://schemas.microsoft.com/office/powerpoint/2010/main" val="3930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1178" y="1120169"/>
            <a:ext cx="3886200"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these signs shall follow them that believe;… </a:t>
            </a:r>
          </a:p>
        </p:txBody>
      </p:sp>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16:17</a:t>
            </a:r>
          </a:p>
        </p:txBody>
      </p:sp>
      <p:sp>
        <p:nvSpPr>
          <p:cNvPr id="8" name="TextBox 7"/>
          <p:cNvSpPr txBox="1"/>
          <p:nvPr/>
        </p:nvSpPr>
        <p:spPr>
          <a:xfrm>
            <a:off x="8567454" y="1034497"/>
            <a:ext cx="3296216" cy="2554545"/>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…In my name shall they cast out devils; they shall speak with new tongues:”</a:t>
            </a:r>
          </a:p>
        </p:txBody>
      </p:sp>
      <p:pic>
        <p:nvPicPr>
          <p:cNvPr id="6" name="Picture 2" descr="http://new.rejesus.co.uk/images/blog_uploads/2008_Passion_disciples.jpg"/>
          <p:cNvPicPr>
            <a:picLocks noChangeAspect="1" noChangeArrowheads="1"/>
          </p:cNvPicPr>
          <p:nvPr/>
        </p:nvPicPr>
        <p:blipFill>
          <a:blip r:embed="rId3" cstate="print"/>
          <a:srcRect/>
          <a:stretch>
            <a:fillRect/>
          </a:stretch>
        </p:blipFill>
        <p:spPr bwMode="auto">
          <a:xfrm>
            <a:off x="3886200" y="855820"/>
            <a:ext cx="4521875" cy="2733222"/>
          </a:xfrm>
          <a:prstGeom prst="rect">
            <a:avLst/>
          </a:prstGeom>
          <a:noFill/>
        </p:spPr>
      </p:pic>
      <p:grpSp>
        <p:nvGrpSpPr>
          <p:cNvPr id="10" name="Group 9"/>
          <p:cNvGrpSpPr/>
          <p:nvPr/>
        </p:nvGrpSpPr>
        <p:grpSpPr>
          <a:xfrm>
            <a:off x="2452923" y="4330968"/>
            <a:ext cx="7286154" cy="1477328"/>
            <a:chOff x="1857846" y="4332199"/>
            <a:chExt cx="7286154" cy="1477328"/>
          </a:xfrm>
        </p:grpSpPr>
        <p:sp>
          <p:nvSpPr>
            <p:cNvPr id="3" name="Rectangle 2"/>
            <p:cNvSpPr/>
            <p:nvPr/>
          </p:nvSpPr>
          <p:spPr>
            <a:xfrm>
              <a:off x="3048000" y="4332199"/>
              <a:ext cx="6096000" cy="1477328"/>
            </a:xfrm>
            <a:prstGeom prst="rect">
              <a:avLst/>
            </a:prstGeom>
          </p:spPr>
          <p:txBody>
            <a:bodyPr>
              <a:spAutoFit/>
            </a:bodyPr>
            <a:lstStyle/>
            <a:p>
              <a:r>
                <a:rPr lang="en-US" b="0" i="0" dirty="0">
                  <a:solidFill>
                    <a:schemeClr val="bg1"/>
                  </a:solidFill>
                  <a:effectLst/>
                  <a:latin typeface="Abadi" panose="020B0604020104020204" pitchFamily="34" charset="0"/>
                </a:rPr>
                <a:t>Such miracles have always been a witness of His church on the earth, and they are known among us-I could even say they are common among us-but they are not often talked about. We regard them with humility and with unmeasured reverence. (3)</a:t>
              </a:r>
              <a:endParaRPr lang="en-US"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846" y="4452157"/>
              <a:ext cx="992863" cy="1237411"/>
            </a:xfrm>
            <a:prstGeom prst="rect">
              <a:avLst/>
            </a:prstGeom>
          </p:spPr>
        </p:pic>
      </p:grpSp>
    </p:spTree>
    <p:extLst>
      <p:ext uri="{BB962C8B-B14F-4D97-AF65-F5344CB8AC3E}">
        <p14:creationId xmlns:p14="http://schemas.microsoft.com/office/powerpoint/2010/main" val="20047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5000" y="457200"/>
            <a:ext cx="3886200" cy="1077218"/>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“They shall take up serpents…</a:t>
            </a:r>
          </a:p>
        </p:txBody>
      </p:sp>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16:18</a:t>
            </a:r>
          </a:p>
        </p:txBody>
      </p:sp>
      <p:sp>
        <p:nvSpPr>
          <p:cNvPr id="8" name="TextBox 7"/>
          <p:cNvSpPr txBox="1"/>
          <p:nvPr/>
        </p:nvSpPr>
        <p:spPr>
          <a:xfrm>
            <a:off x="4434690" y="4932306"/>
            <a:ext cx="7217120" cy="1077218"/>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…and if they drink any deadly thing, it shall not hurt them…</a:t>
            </a:r>
          </a:p>
        </p:txBody>
      </p:sp>
      <p:pic>
        <p:nvPicPr>
          <p:cNvPr id="13314" name="Picture 2" descr="http://www.thegodmurders.com/images/sup.jpg"/>
          <p:cNvPicPr>
            <a:picLocks noChangeAspect="1" noChangeArrowheads="1"/>
          </p:cNvPicPr>
          <p:nvPr/>
        </p:nvPicPr>
        <p:blipFill>
          <a:blip r:embed="rId3" cstate="print"/>
          <a:srcRect/>
          <a:stretch>
            <a:fillRect/>
          </a:stretch>
        </p:blipFill>
        <p:spPr bwMode="auto">
          <a:xfrm>
            <a:off x="5360531" y="1168718"/>
            <a:ext cx="4671337" cy="3521808"/>
          </a:xfrm>
          <a:prstGeom prst="rect">
            <a:avLst/>
          </a:prstGeom>
          <a:noFill/>
        </p:spPr>
      </p:pic>
    </p:spTree>
    <p:extLst>
      <p:ext uri="{BB962C8B-B14F-4D97-AF65-F5344CB8AC3E}">
        <p14:creationId xmlns:p14="http://schemas.microsoft.com/office/powerpoint/2010/main" val="9563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16:18</a:t>
            </a:r>
          </a:p>
        </p:txBody>
      </p:sp>
      <p:sp>
        <p:nvSpPr>
          <p:cNvPr id="2" name="Rectangle 1"/>
          <p:cNvSpPr/>
          <p:nvPr/>
        </p:nvSpPr>
        <p:spPr>
          <a:xfrm>
            <a:off x="264060" y="900313"/>
            <a:ext cx="5567881" cy="3139321"/>
          </a:xfrm>
          <a:prstGeom prst="rect">
            <a:avLst/>
          </a:prstGeom>
        </p:spPr>
        <p:txBody>
          <a:bodyPr wrap="square">
            <a:spAutoFit/>
          </a:bodyPr>
          <a:lstStyle/>
          <a:p>
            <a:r>
              <a:rPr lang="en-US" b="0" i="0" dirty="0">
                <a:solidFill>
                  <a:schemeClr val="bg1"/>
                </a:solidFill>
                <a:effectLst/>
                <a:latin typeface="Abadi" panose="020B0604020104020204" pitchFamily="34" charset="0"/>
              </a:rPr>
              <a:t>“This promise of our Great Redeemer was also made to every creature in all the world who should believe the gospel.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use of this miraculous gift was to preserve life, in case any believer should accidentally be bitten by a poisonous serpent as Paul was.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or should unintentionally swallow a deadly poison, as the sons of the prophets did…</a:t>
            </a:r>
          </a:p>
          <a:p>
            <a:endParaRPr lang="en-US" dirty="0">
              <a:solidFill>
                <a:schemeClr val="bg1"/>
              </a:solidFill>
              <a:latin typeface="Abadi" panose="020B0604020104020204" pitchFamily="34" charset="0"/>
            </a:endParaRPr>
          </a:p>
        </p:txBody>
      </p:sp>
      <p:grpSp>
        <p:nvGrpSpPr>
          <p:cNvPr id="6" name="Group 5"/>
          <p:cNvGrpSpPr/>
          <p:nvPr/>
        </p:nvGrpSpPr>
        <p:grpSpPr>
          <a:xfrm>
            <a:off x="6111843" y="1610461"/>
            <a:ext cx="6096000" cy="2227153"/>
            <a:chOff x="6111843" y="1610461"/>
            <a:chExt cx="6096000" cy="2227153"/>
          </a:xfrm>
        </p:grpSpPr>
        <p:pic>
          <p:nvPicPr>
            <p:cNvPr id="1026" name="Picture 2" descr="Image result for paul bitten by serpent"/>
            <p:cNvPicPr>
              <a:picLocks noChangeAspect="1" noChangeArrowheads="1"/>
            </p:cNvPicPr>
            <p:nvPr/>
          </p:nvPicPr>
          <p:blipFill rotWithShape="1">
            <a:blip r:embed="rId3">
              <a:extLst>
                <a:ext uri="{28A0092B-C50C-407E-A947-70E740481C1C}">
                  <a14:useLocalDpi xmlns:a14="http://schemas.microsoft.com/office/drawing/2010/main" val="0"/>
                </a:ext>
              </a:extLst>
            </a:blip>
            <a:srcRect l="1" r="1552" b="10916"/>
            <a:stretch/>
          </p:blipFill>
          <p:spPr bwMode="auto">
            <a:xfrm>
              <a:off x="6111843" y="1610461"/>
              <a:ext cx="2055138" cy="22271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05800" y="1849572"/>
              <a:ext cx="3902043" cy="1477328"/>
            </a:xfrm>
            <a:prstGeom prst="rect">
              <a:avLst/>
            </a:prstGeom>
          </p:spPr>
          <p:txBody>
            <a:bodyPr wrap="square">
              <a:spAutoFit/>
            </a:bodyPr>
            <a:lstStyle/>
            <a:p>
              <a:r>
                <a:rPr lang="en-US" b="0" i="1" dirty="0">
                  <a:solidFill>
                    <a:srgbClr val="FFFF00"/>
                  </a:solidFill>
                  <a:effectLst/>
                  <a:latin typeface="Palatino"/>
                </a:rPr>
                <a:t>And when Paul had gathered a bundle of sticks, and laid them on the fire, there came a viper out of the heat, and fastened on his hand. Acts 28:3</a:t>
              </a:r>
              <a:endParaRPr lang="en-US" i="1" dirty="0">
                <a:solidFill>
                  <a:srgbClr val="FFFF00"/>
                </a:solidFill>
              </a:endParaRPr>
            </a:p>
          </p:txBody>
        </p:sp>
      </p:grpSp>
      <p:sp>
        <p:nvSpPr>
          <p:cNvPr id="4" name="Rectangle 3"/>
          <p:cNvSpPr/>
          <p:nvPr/>
        </p:nvSpPr>
        <p:spPr>
          <a:xfrm>
            <a:off x="4683660" y="4436038"/>
            <a:ext cx="5557318" cy="2031325"/>
          </a:xfrm>
          <a:prstGeom prst="rect">
            <a:avLst/>
          </a:prstGeom>
        </p:spPr>
        <p:txBody>
          <a:bodyPr wrap="square">
            <a:spAutoFit/>
          </a:bodyPr>
          <a:lstStyle/>
          <a:p>
            <a:r>
              <a:rPr lang="en-US" b="0" i="1" dirty="0">
                <a:solidFill>
                  <a:srgbClr val="FFFF00"/>
                </a:solidFill>
                <a:effectLst/>
                <a:latin typeface="Open Sans"/>
              </a:rPr>
              <a:t>Set on the great pot, and seethe pottage for the sons of the prophets.</a:t>
            </a:r>
          </a:p>
          <a:p>
            <a:r>
              <a:rPr lang="en-US" i="1" dirty="0">
                <a:solidFill>
                  <a:srgbClr val="FFFF00"/>
                </a:solidFill>
                <a:latin typeface="Open Sans"/>
              </a:rPr>
              <a:t> So they poured out for the men to eat. And it came to pass, as they were eating of the pottage, that they cried out, and said, O thou man of God, there is death in the pot. And they could not eat thereof. 2 Kings 40:38-40</a:t>
            </a:r>
          </a:p>
        </p:txBody>
      </p:sp>
      <p:pic>
        <p:nvPicPr>
          <p:cNvPr id="1028" name="Picture 4" descr="Image result for elisha in gilg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730" y="4032018"/>
            <a:ext cx="2697933" cy="21583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22406"/>
            <a:ext cx="12192000" cy="830997"/>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The Promise of Our Great Redeemer</a:t>
            </a:r>
          </a:p>
        </p:txBody>
      </p:sp>
      <p:sp>
        <p:nvSpPr>
          <p:cNvPr id="14" name="TextBox 13"/>
          <p:cNvSpPr txBox="1"/>
          <p:nvPr/>
        </p:nvSpPr>
        <p:spPr>
          <a:xfrm>
            <a:off x="8305800" y="6528769"/>
            <a:ext cx="3886200" cy="307777"/>
          </a:xfrm>
          <a:prstGeom prst="rect">
            <a:avLst/>
          </a:prstGeom>
          <a:noFill/>
        </p:spPr>
        <p:txBody>
          <a:bodyPr wrap="square" rtlCol="0">
            <a:spAutoFit/>
          </a:bodyPr>
          <a:lstStyle/>
          <a:p>
            <a:pPr algn="r"/>
            <a:r>
              <a:rPr lang="en-US" sz="1400" dirty="0">
                <a:solidFill>
                  <a:schemeClr val="bg1"/>
                </a:solidFill>
                <a:latin typeface="Leelawadee" pitchFamily="34" charset="-34"/>
                <a:cs typeface="Leelawadee" pitchFamily="34" charset="-34"/>
              </a:rPr>
              <a:t>(4)</a:t>
            </a:r>
          </a:p>
        </p:txBody>
      </p:sp>
      <p:pic>
        <p:nvPicPr>
          <p:cNvPr id="15" name="Picture 4" descr="Image result for orson prat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2922" y="94915"/>
            <a:ext cx="924315" cy="109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3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16:18</a:t>
            </a:r>
          </a:p>
        </p:txBody>
      </p:sp>
      <p:sp>
        <p:nvSpPr>
          <p:cNvPr id="2" name="Rectangle 1"/>
          <p:cNvSpPr/>
          <p:nvPr/>
        </p:nvSpPr>
        <p:spPr>
          <a:xfrm>
            <a:off x="4204500" y="1192165"/>
            <a:ext cx="5567881" cy="1200329"/>
          </a:xfrm>
          <a:prstGeom prst="rect">
            <a:avLst/>
          </a:prstGeom>
        </p:spPr>
        <p:txBody>
          <a:bodyPr wrap="square">
            <a:spAutoFit/>
          </a:bodyPr>
          <a:lstStyle/>
          <a:p>
            <a:r>
              <a:rPr lang="en-US" b="0" i="0" dirty="0">
                <a:solidFill>
                  <a:schemeClr val="bg1"/>
                </a:solidFill>
                <a:effectLst/>
                <a:latin typeface="Abadi" panose="020B0604020104020204" pitchFamily="34" charset="0"/>
              </a:rPr>
              <a:t>…and when the Israelites were bitten by poisonous serpents, they were healed by simply looking at a brazen serpent which the Lord commanded Moses to raise up in the wilderness; …</a:t>
            </a:r>
            <a:endParaRPr lang="en-US" dirty="0">
              <a:solidFill>
                <a:schemeClr val="bg1"/>
              </a:solidFill>
            </a:endParaRPr>
          </a:p>
        </p:txBody>
      </p:sp>
      <p:sp>
        <p:nvSpPr>
          <p:cNvPr id="10" name="TextBox 9"/>
          <p:cNvSpPr txBox="1"/>
          <p:nvPr/>
        </p:nvSpPr>
        <p:spPr>
          <a:xfrm>
            <a:off x="8305800" y="6528769"/>
            <a:ext cx="3886200" cy="307777"/>
          </a:xfrm>
          <a:prstGeom prst="rect">
            <a:avLst/>
          </a:prstGeom>
          <a:noFill/>
        </p:spPr>
        <p:txBody>
          <a:bodyPr wrap="square" rtlCol="0">
            <a:spAutoFit/>
          </a:bodyPr>
          <a:lstStyle/>
          <a:p>
            <a:pPr algn="r"/>
            <a:r>
              <a:rPr lang="en-US" sz="1400" dirty="0">
                <a:solidFill>
                  <a:schemeClr val="bg1"/>
                </a:solidFill>
                <a:latin typeface="Leelawadee" pitchFamily="34" charset="-34"/>
                <a:cs typeface="Leelawadee" pitchFamily="34" charset="-34"/>
              </a:rPr>
              <a:t>(4)</a:t>
            </a:r>
          </a:p>
        </p:txBody>
      </p:sp>
      <p:pic>
        <p:nvPicPr>
          <p:cNvPr id="30722" name="Picture 2" descr="Image result for moses and snake on 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2" y="305903"/>
            <a:ext cx="2911709" cy="38949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48820" y="2785483"/>
            <a:ext cx="7404980" cy="2031325"/>
          </a:xfrm>
          <a:prstGeom prst="rect">
            <a:avLst/>
          </a:prstGeom>
        </p:spPr>
        <p:txBody>
          <a:bodyPr wrap="square">
            <a:spAutoFit/>
          </a:bodyPr>
          <a:lstStyle/>
          <a:p>
            <a:pPr fontAlgn="base"/>
            <a:r>
              <a:rPr lang="en-US" b="0" i="1" dirty="0">
                <a:solidFill>
                  <a:srgbClr val="FFFF00"/>
                </a:solidFill>
                <a:effectLst/>
                <a:latin typeface="Palatino"/>
              </a:rPr>
              <a:t>And the </a:t>
            </a:r>
            <a:r>
              <a:rPr lang="en-US" b="0" i="1" cap="small" dirty="0">
                <a:solidFill>
                  <a:srgbClr val="FFFF00"/>
                </a:solidFill>
                <a:effectLst/>
                <a:latin typeface="Palatino"/>
              </a:rPr>
              <a:t>Lord</a:t>
            </a:r>
            <a:r>
              <a:rPr lang="en-US" b="0" i="1" dirty="0">
                <a:solidFill>
                  <a:srgbClr val="FFFF00"/>
                </a:solidFill>
                <a:effectLst/>
                <a:latin typeface="Palatino"/>
              </a:rPr>
              <a:t> said unto Moses, Make thee a fiery serpent, and set it upon a pole: and it shall come to pass, that every one that is bitten, when he </a:t>
            </a:r>
            <a:r>
              <a:rPr lang="en-US" b="0" i="1" dirty="0" err="1">
                <a:solidFill>
                  <a:srgbClr val="FFFF00"/>
                </a:solidFill>
                <a:effectLst/>
                <a:latin typeface="Palatino"/>
              </a:rPr>
              <a:t>looketh</a:t>
            </a:r>
            <a:r>
              <a:rPr lang="en-US" b="0" i="1" dirty="0">
                <a:solidFill>
                  <a:srgbClr val="FFFF00"/>
                </a:solidFill>
                <a:effectLst/>
                <a:latin typeface="Palatino"/>
              </a:rPr>
              <a:t> upon it, shall live.</a:t>
            </a:r>
          </a:p>
          <a:p>
            <a:pPr fontAlgn="base"/>
            <a:endParaRPr lang="en-US" i="1" dirty="0">
              <a:solidFill>
                <a:srgbClr val="FFFF00"/>
              </a:solidFill>
              <a:latin typeface="Palatino"/>
            </a:endParaRPr>
          </a:p>
          <a:p>
            <a:pPr fontAlgn="base"/>
            <a:r>
              <a:rPr lang="en-US" b="0" i="1" dirty="0">
                <a:solidFill>
                  <a:srgbClr val="FFFF00"/>
                </a:solidFill>
                <a:effectLst/>
                <a:latin typeface="Palatino"/>
              </a:rPr>
              <a:t>And Moses made a serpent of brass, and put it upon a pole, and it came to pass, that if a serpent had bitten any man, when he beheld the serpent of brass, he lived. Number 21:8-9</a:t>
            </a:r>
          </a:p>
        </p:txBody>
      </p:sp>
      <p:sp>
        <p:nvSpPr>
          <p:cNvPr id="6" name="Rectangle 5"/>
          <p:cNvSpPr/>
          <p:nvPr/>
        </p:nvSpPr>
        <p:spPr>
          <a:xfrm>
            <a:off x="3528588" y="5451104"/>
            <a:ext cx="6096000" cy="923330"/>
          </a:xfrm>
          <a:prstGeom prst="rect">
            <a:avLst/>
          </a:prstGeom>
        </p:spPr>
        <p:txBody>
          <a:bodyPr>
            <a:spAutoFit/>
          </a:bodyPr>
          <a:lstStyle/>
          <a:p>
            <a:r>
              <a:rPr lang="en-US" b="0" i="0" dirty="0">
                <a:solidFill>
                  <a:schemeClr val="bg1"/>
                </a:solidFill>
                <a:effectLst/>
                <a:latin typeface="Abadi" panose="020B0604020104020204" pitchFamily="34" charset="0"/>
              </a:rPr>
              <a:t>…so the believers in Christ can prevail against deadly poisons by simply looking to Him in faith; for Jesus cannot fail to fulfill His promise to the believer.” </a:t>
            </a:r>
            <a:endParaRPr lang="en-US" dirty="0">
              <a:solidFill>
                <a:schemeClr val="bg1"/>
              </a:solidFill>
            </a:endParaRPr>
          </a:p>
        </p:txBody>
      </p:sp>
      <p:pic>
        <p:nvPicPr>
          <p:cNvPr id="30724" name="Picture 4" descr="Image result for orson prat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5695" y="144856"/>
            <a:ext cx="1236210" cy="146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804" y="695624"/>
            <a:ext cx="3886200"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“…they shall lay hands on the sick…</a:t>
            </a:r>
          </a:p>
        </p:txBody>
      </p:sp>
      <p:sp>
        <p:nvSpPr>
          <p:cNvPr id="7" name="TextBox 6"/>
          <p:cNvSpPr txBox="1"/>
          <p:nvPr/>
        </p:nvSpPr>
        <p:spPr>
          <a:xfrm>
            <a:off x="84499"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16:18</a:t>
            </a:r>
          </a:p>
        </p:txBody>
      </p:sp>
      <p:sp>
        <p:nvSpPr>
          <p:cNvPr id="8" name="TextBox 7"/>
          <p:cNvSpPr txBox="1"/>
          <p:nvPr/>
        </p:nvSpPr>
        <p:spPr>
          <a:xfrm>
            <a:off x="7188452" y="1480454"/>
            <a:ext cx="5269871" cy="584775"/>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they shall recover.”</a:t>
            </a:r>
          </a:p>
        </p:txBody>
      </p:sp>
      <p:pic>
        <p:nvPicPr>
          <p:cNvPr id="20482" name="Picture 2" descr="Image result for blessing the sick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146" y="1952478"/>
            <a:ext cx="1768821" cy="265323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peter and john heal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022" y="306325"/>
            <a:ext cx="3047685" cy="3701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78967" y="4225685"/>
            <a:ext cx="8897859" cy="2308324"/>
          </a:xfrm>
          <a:prstGeom prst="rect">
            <a:avLst/>
          </a:prstGeom>
        </p:spPr>
        <p:txBody>
          <a:bodyPr wrap="square">
            <a:spAutoFit/>
          </a:bodyPr>
          <a:lstStyle/>
          <a:p>
            <a:r>
              <a:rPr lang="en-US" b="0" i="0" dirty="0">
                <a:solidFill>
                  <a:schemeClr val="bg1"/>
                </a:solidFill>
                <a:effectLst/>
                <a:latin typeface="Open Sans"/>
              </a:rPr>
              <a:t>“Miracles happen when the authority of the priesthood is used to bless the sick.</a:t>
            </a:r>
          </a:p>
          <a:p>
            <a:endParaRPr lang="en-US" b="0" i="0" dirty="0">
              <a:solidFill>
                <a:schemeClr val="bg1"/>
              </a:solidFill>
              <a:effectLst/>
              <a:latin typeface="Open Sans"/>
            </a:endParaRPr>
          </a:p>
          <a:p>
            <a:r>
              <a:rPr lang="en-US" dirty="0">
                <a:solidFill>
                  <a:schemeClr val="bg1"/>
                </a:solidFill>
              </a:rPr>
              <a:t>There are five parts to the use of priesthood authority to bless the sick: </a:t>
            </a:r>
          </a:p>
          <a:p>
            <a:pPr marL="342900" indent="-342900">
              <a:buAutoNum type="arabicParenBoth"/>
            </a:pPr>
            <a:r>
              <a:rPr lang="en-US" dirty="0">
                <a:solidFill>
                  <a:schemeClr val="bg1"/>
                </a:solidFill>
              </a:rPr>
              <a:t>the anointing, </a:t>
            </a:r>
          </a:p>
          <a:p>
            <a:r>
              <a:rPr lang="en-US" dirty="0">
                <a:solidFill>
                  <a:schemeClr val="bg1"/>
                </a:solidFill>
              </a:rPr>
              <a:t>(2) the sealing of the anointing,</a:t>
            </a:r>
          </a:p>
          <a:p>
            <a:r>
              <a:rPr lang="en-US" dirty="0">
                <a:solidFill>
                  <a:schemeClr val="bg1"/>
                </a:solidFill>
              </a:rPr>
              <a:t>(3) faith,</a:t>
            </a:r>
          </a:p>
          <a:p>
            <a:r>
              <a:rPr lang="en-US" dirty="0">
                <a:solidFill>
                  <a:schemeClr val="bg1"/>
                </a:solidFill>
              </a:rPr>
              <a:t>(4) the words of the blessing, and </a:t>
            </a:r>
          </a:p>
          <a:p>
            <a:r>
              <a:rPr lang="en-US" dirty="0">
                <a:solidFill>
                  <a:schemeClr val="bg1"/>
                </a:solidFill>
              </a:rPr>
              <a:t>(5) the will of the Lord.”</a:t>
            </a:r>
          </a:p>
        </p:txBody>
      </p:sp>
      <p:sp>
        <p:nvSpPr>
          <p:cNvPr id="3" name="Rectangle 2"/>
          <p:cNvSpPr/>
          <p:nvPr/>
        </p:nvSpPr>
        <p:spPr>
          <a:xfrm>
            <a:off x="8086442" y="5274867"/>
            <a:ext cx="4105558" cy="1477328"/>
          </a:xfrm>
          <a:prstGeom prst="rect">
            <a:avLst/>
          </a:prstGeom>
        </p:spPr>
        <p:txBody>
          <a:bodyPr wrap="square">
            <a:spAutoFit/>
          </a:bodyPr>
          <a:lstStyle/>
          <a:p>
            <a:r>
              <a:rPr lang="en-US" dirty="0">
                <a:solidFill>
                  <a:schemeClr val="bg1"/>
                </a:solidFill>
                <a:latin typeface="Open Sans"/>
              </a:rPr>
              <a:t>“W</a:t>
            </a:r>
            <a:r>
              <a:rPr lang="en-US" b="0" i="0" dirty="0">
                <a:solidFill>
                  <a:schemeClr val="bg1"/>
                </a:solidFill>
                <a:effectLst/>
                <a:latin typeface="Open Sans"/>
              </a:rPr>
              <a:t>e must always remember that faith and the healing power of the priesthood cannot produce a result contrary to the will of Him whose priesthood it is.” (5)</a:t>
            </a:r>
            <a:endParaRPr lang="en-US"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810" y="5347295"/>
            <a:ext cx="1023309" cy="1275356"/>
          </a:xfrm>
          <a:prstGeom prst="rect">
            <a:avLst/>
          </a:prstGeom>
        </p:spPr>
      </p:pic>
    </p:spTree>
    <p:extLst>
      <p:ext uri="{BB962C8B-B14F-4D97-AF65-F5344CB8AC3E}">
        <p14:creationId xmlns:p14="http://schemas.microsoft.com/office/powerpoint/2010/main" val="36493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86029"/>
            <a:ext cx="7162800" cy="769441"/>
          </a:xfrm>
          <a:prstGeom prst="rect">
            <a:avLst/>
          </a:prstGeom>
          <a:noFill/>
        </p:spPr>
        <p:txBody>
          <a:bodyPr wrap="square" rtlCol="0">
            <a:spAutoFit/>
          </a:bodyPr>
          <a:lstStyle/>
          <a:p>
            <a:pPr algn="ctr"/>
            <a:r>
              <a:rPr lang="en-US" sz="4400" i="1" dirty="0">
                <a:solidFill>
                  <a:schemeClr val="bg1"/>
                </a:solidFill>
                <a:latin typeface="Leelawadee" pitchFamily="34" charset="-34"/>
                <a:cs typeface="Leelawadee" pitchFamily="34" charset="-34"/>
              </a:rPr>
              <a:t>Their Eyes Were Open</a:t>
            </a:r>
          </a:p>
        </p:txBody>
      </p:sp>
      <p:sp>
        <p:nvSpPr>
          <p:cNvPr id="9" name="TextBox 8"/>
          <p:cNvSpPr txBox="1"/>
          <p:nvPr/>
        </p:nvSpPr>
        <p:spPr>
          <a:xfrm>
            <a:off x="0" y="6455079"/>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24:31-32</a:t>
            </a:r>
          </a:p>
        </p:txBody>
      </p:sp>
      <p:pic>
        <p:nvPicPr>
          <p:cNvPr id="10" name="Picture 2" descr="http://oscottcollege.files.wordpress.com/2012/02/mission.jpg"/>
          <p:cNvPicPr>
            <a:picLocks noChangeAspect="1" noChangeArrowheads="1"/>
          </p:cNvPicPr>
          <p:nvPr/>
        </p:nvPicPr>
        <p:blipFill>
          <a:blip r:embed="rId3" cstate="print"/>
          <a:srcRect/>
          <a:stretch>
            <a:fillRect/>
          </a:stretch>
        </p:blipFill>
        <p:spPr bwMode="auto">
          <a:xfrm>
            <a:off x="617146" y="1482452"/>
            <a:ext cx="4724400" cy="2356175"/>
          </a:xfrm>
          <a:prstGeom prst="rect">
            <a:avLst/>
          </a:prstGeom>
          <a:noFill/>
        </p:spPr>
      </p:pic>
      <p:sp>
        <p:nvSpPr>
          <p:cNvPr id="2" name="Rectangle 1"/>
          <p:cNvSpPr/>
          <p:nvPr/>
        </p:nvSpPr>
        <p:spPr>
          <a:xfrm>
            <a:off x="5718773" y="3087737"/>
            <a:ext cx="6096000" cy="3139321"/>
          </a:xfrm>
          <a:prstGeom prst="rect">
            <a:avLst/>
          </a:prstGeom>
        </p:spPr>
        <p:txBody>
          <a:bodyPr>
            <a:spAutoFit/>
          </a:bodyPr>
          <a:lstStyle/>
          <a:p>
            <a:pPr fontAlgn="base"/>
            <a:r>
              <a:rPr lang="en-US" b="0" i="0" dirty="0">
                <a:solidFill>
                  <a:schemeClr val="bg1"/>
                </a:solidFill>
                <a:effectLst/>
                <a:latin typeface="Abadi" panose="020B0604020104020204" pitchFamily="34" charset="0"/>
              </a:rPr>
              <a:t>"...while he was teaching them they had no realization, of the greatness of the experience that was theirs. It was only at their journey's end, when they sat to eat and Christ broke bread and blessed it, that their 'eyes were opened, and they knew him.' Only then did the one turn to the other and say, 'Did not our heart burn within us, while he talked with us by the way, and while he opened to us the scriptures?' </a:t>
            </a:r>
          </a:p>
          <a:p>
            <a:pPr fontAlgn="base"/>
            <a:endParaRPr lang="en-US" dirty="0">
              <a:solidFill>
                <a:schemeClr val="bg1"/>
              </a:solidFill>
              <a:latin typeface="Abadi" panose="020B0604020104020204" pitchFamily="34" charset="0"/>
            </a:endParaRPr>
          </a:p>
          <a:p>
            <a:pPr fontAlgn="base"/>
            <a:r>
              <a:rPr lang="en-US" b="0" i="0" dirty="0">
                <a:solidFill>
                  <a:schemeClr val="bg1"/>
                </a:solidFill>
                <a:effectLst/>
                <a:latin typeface="Abadi" panose="020B0604020104020204" pitchFamily="34" charset="0"/>
              </a:rPr>
              <a:t>"As is so often the case, the spiritual hindsight of these two disciples was appreciably better than their immediate spiritual insight." (6)</a:t>
            </a:r>
          </a:p>
        </p:txBody>
      </p:sp>
    </p:spTree>
    <p:extLst>
      <p:ext uri="{BB962C8B-B14F-4D97-AF65-F5344CB8AC3E}">
        <p14:creationId xmlns:p14="http://schemas.microsoft.com/office/powerpoint/2010/main" val="290949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52900" y="37238"/>
            <a:ext cx="3886200" cy="769441"/>
          </a:xfrm>
          <a:prstGeom prst="rect">
            <a:avLst/>
          </a:prstGeom>
          <a:noFill/>
        </p:spPr>
        <p:txBody>
          <a:bodyPr wrap="square" rtlCol="0">
            <a:spAutoFit/>
          </a:bodyPr>
          <a:lstStyle/>
          <a:p>
            <a:r>
              <a:rPr lang="en-US" sz="4400" i="1" dirty="0">
                <a:solidFill>
                  <a:schemeClr val="bg1"/>
                </a:solidFill>
                <a:latin typeface="Leelawadee" pitchFamily="34" charset="-34"/>
                <a:cs typeface="Leelawadee" pitchFamily="34" charset="-34"/>
              </a:rPr>
              <a:t>The Ascension</a:t>
            </a:r>
          </a:p>
        </p:txBody>
      </p:sp>
      <p:sp>
        <p:nvSpPr>
          <p:cNvPr id="5" name="TextBox 4"/>
          <p:cNvSpPr txBox="1"/>
          <p:nvPr/>
        </p:nvSpPr>
        <p:spPr>
          <a:xfrm>
            <a:off x="6477000" y="914400"/>
            <a:ext cx="3886200"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behold, I send the promise of my Father upon you…</a:t>
            </a:r>
          </a:p>
        </p:txBody>
      </p:sp>
      <p:sp>
        <p:nvSpPr>
          <p:cNvPr id="8" name="TextBox 7"/>
          <p:cNvSpPr txBox="1"/>
          <p:nvPr/>
        </p:nvSpPr>
        <p:spPr>
          <a:xfrm>
            <a:off x="1358020" y="3764846"/>
            <a:ext cx="5275152"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…but tarry ye in the city of Jerusalem, until ye be endued with power from on high.”</a:t>
            </a:r>
          </a:p>
        </p:txBody>
      </p:sp>
      <p:sp>
        <p:nvSpPr>
          <p:cNvPr id="9" name="TextBox 8"/>
          <p:cNvSpPr txBox="1"/>
          <p:nvPr/>
        </p:nvSpPr>
        <p:spPr>
          <a:xfrm>
            <a:off x="0" y="6455079"/>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24:49</a:t>
            </a:r>
          </a:p>
        </p:txBody>
      </p:sp>
      <p:pic>
        <p:nvPicPr>
          <p:cNvPr id="10" name="Picture 2" descr="http://oscottcollege.files.wordpress.com/2012/02/mission.jpg"/>
          <p:cNvPicPr>
            <a:picLocks noChangeAspect="1" noChangeArrowheads="1"/>
          </p:cNvPicPr>
          <p:nvPr/>
        </p:nvPicPr>
        <p:blipFill>
          <a:blip r:embed="rId3" cstate="print"/>
          <a:srcRect/>
          <a:stretch>
            <a:fillRect/>
          </a:stretch>
        </p:blipFill>
        <p:spPr bwMode="auto">
          <a:xfrm>
            <a:off x="876300" y="1140737"/>
            <a:ext cx="4724400" cy="2356175"/>
          </a:xfrm>
          <a:prstGeom prst="rect">
            <a:avLst/>
          </a:prstGeom>
          <a:noFill/>
        </p:spPr>
      </p:pic>
    </p:spTree>
    <p:extLst>
      <p:ext uri="{BB962C8B-B14F-4D97-AF65-F5344CB8AC3E}">
        <p14:creationId xmlns:p14="http://schemas.microsoft.com/office/powerpoint/2010/main" val="37059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82CC3F77-3576-CC34-5CA3-1413B63C401B}"/>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b="1" dirty="0">
                <a:solidFill>
                  <a:schemeClr val="bg1"/>
                </a:solidFill>
                <a:latin typeface="AR ESSENCE" panose="02000000000000000000" pitchFamily="2" charset="0"/>
              </a:rPr>
              <a:t>“He is Risen”</a:t>
            </a:r>
          </a:p>
        </p:txBody>
      </p:sp>
      <p:sp>
        <p:nvSpPr>
          <p:cNvPr id="7" name="Rectangle 6"/>
          <p:cNvSpPr/>
          <p:nvPr/>
        </p:nvSpPr>
        <p:spPr>
          <a:xfrm>
            <a:off x="434109" y="907672"/>
            <a:ext cx="6096000" cy="646331"/>
          </a:xfrm>
          <a:prstGeom prst="rect">
            <a:avLst/>
          </a:prstGeom>
        </p:spPr>
        <p:txBody>
          <a:bodyPr>
            <a:spAutoFit/>
          </a:bodyPr>
          <a:lstStyle/>
          <a:p>
            <a:r>
              <a:rPr lang="en-US" dirty="0">
                <a:solidFill>
                  <a:schemeClr val="bg1"/>
                </a:solidFill>
              </a:rPr>
              <a:t>The New Testament gives ample evidence that Jesus rose with His physical body: He ate fish and honey   </a:t>
            </a:r>
          </a:p>
        </p:txBody>
      </p:sp>
      <p:sp>
        <p:nvSpPr>
          <p:cNvPr id="8" name="Rectangle 7"/>
          <p:cNvSpPr/>
          <p:nvPr/>
        </p:nvSpPr>
        <p:spPr>
          <a:xfrm>
            <a:off x="5301673" y="3105926"/>
            <a:ext cx="6096000" cy="646331"/>
          </a:xfrm>
          <a:prstGeom prst="rect">
            <a:avLst/>
          </a:prstGeom>
        </p:spPr>
        <p:txBody>
          <a:bodyPr>
            <a:spAutoFit/>
          </a:bodyPr>
          <a:lstStyle/>
          <a:p>
            <a:r>
              <a:rPr lang="en-US" dirty="0">
                <a:solidFill>
                  <a:schemeClr val="bg1"/>
                </a:solidFill>
              </a:rPr>
              <a:t>He said He had flesh and bones the people touched Him.  the tomb was empty and the angels said He had risen.  </a:t>
            </a:r>
          </a:p>
        </p:txBody>
      </p:sp>
      <p:sp>
        <p:nvSpPr>
          <p:cNvPr id="9" name="TextBox 8"/>
          <p:cNvSpPr txBox="1"/>
          <p:nvPr/>
        </p:nvSpPr>
        <p:spPr>
          <a:xfrm>
            <a:off x="10526162" y="6550223"/>
            <a:ext cx="1665838" cy="307777"/>
          </a:xfrm>
          <a:prstGeom prst="rect">
            <a:avLst/>
          </a:prstGeom>
          <a:noFill/>
        </p:spPr>
        <p:txBody>
          <a:bodyPr wrap="square" rtlCol="0">
            <a:spAutoFit/>
          </a:bodyPr>
          <a:lstStyle/>
          <a:p>
            <a:pPr algn="r"/>
            <a:r>
              <a:rPr lang="en-US" sz="1400" dirty="0"/>
              <a:t>(3)</a:t>
            </a:r>
          </a:p>
        </p:txBody>
      </p:sp>
      <p:sp>
        <p:nvSpPr>
          <p:cNvPr id="10" name="Rectangle 9"/>
          <p:cNvSpPr/>
          <p:nvPr/>
        </p:nvSpPr>
        <p:spPr>
          <a:xfrm>
            <a:off x="461818" y="4408207"/>
            <a:ext cx="6936508" cy="1477328"/>
          </a:xfrm>
          <a:prstGeom prst="rect">
            <a:avLst/>
          </a:prstGeom>
        </p:spPr>
        <p:txBody>
          <a:bodyPr wrap="square">
            <a:spAutoFit/>
          </a:bodyPr>
          <a:lstStyle/>
          <a:p>
            <a:r>
              <a:rPr lang="en-US" dirty="0">
                <a:solidFill>
                  <a:schemeClr val="bg1"/>
                </a:solidFill>
              </a:rPr>
              <a:t>One of the most fundamental doctrines taught by the Twelve was that Jesus was risen from the tomb, with His glorified, resurrected body, as in. To obtain a resurrection with a celestial, exalted body is the center point of hope in the gospel of Jesus Christ. The Resurrection of Jesus is the most glorious of all messages to mankind.</a:t>
            </a:r>
          </a:p>
        </p:txBody>
      </p:sp>
      <p:pic>
        <p:nvPicPr>
          <p:cNvPr id="11" name="Picture 10" descr="tomb 4.jpg"/>
          <p:cNvPicPr>
            <a:picLocks noChangeAspect="1"/>
          </p:cNvPicPr>
          <p:nvPr/>
        </p:nvPicPr>
        <p:blipFill>
          <a:blip r:embed="rId3" cstate="print"/>
          <a:stretch>
            <a:fillRect/>
          </a:stretch>
        </p:blipFill>
        <p:spPr>
          <a:xfrm>
            <a:off x="7951370" y="362687"/>
            <a:ext cx="3189125" cy="2657604"/>
          </a:xfrm>
          <a:prstGeom prst="rect">
            <a:avLst/>
          </a:prstGeom>
        </p:spPr>
      </p:pic>
      <p:pic>
        <p:nvPicPr>
          <p:cNvPr id="1026" name="Picture 2" descr="https://www.lds.org/bc/content/bible-videos/videos/jesus-is-laid-in-a-tomb/seeking-christ.jpg"/>
          <p:cNvPicPr>
            <a:picLocks noChangeAspect="1" noChangeArrowheads="1"/>
          </p:cNvPicPr>
          <p:nvPr/>
        </p:nvPicPr>
        <p:blipFill>
          <a:blip r:embed="rId4" cstate="print"/>
          <a:srcRect/>
          <a:stretch>
            <a:fillRect/>
          </a:stretch>
        </p:blipFill>
        <p:spPr bwMode="auto">
          <a:xfrm>
            <a:off x="1616364" y="1828799"/>
            <a:ext cx="3446028" cy="2297352"/>
          </a:xfrm>
          <a:prstGeom prst="rect">
            <a:avLst/>
          </a:prstGeom>
          <a:noFill/>
        </p:spPr>
      </p:pic>
      <p:pic>
        <p:nvPicPr>
          <p:cNvPr id="1028" name="Picture 4" descr="https://i.ytimg.com/vi/L6nNPoWCQUw/maxresdefault.jpg"/>
          <p:cNvPicPr>
            <a:picLocks noChangeAspect="1" noChangeArrowheads="1"/>
          </p:cNvPicPr>
          <p:nvPr/>
        </p:nvPicPr>
        <p:blipFill>
          <a:blip r:embed="rId5" cstate="print"/>
          <a:srcRect/>
          <a:stretch>
            <a:fillRect/>
          </a:stretch>
        </p:blipFill>
        <p:spPr bwMode="auto">
          <a:xfrm>
            <a:off x="7278255" y="3931950"/>
            <a:ext cx="4598266" cy="2586525"/>
          </a:xfrm>
          <a:prstGeom prst="rect">
            <a:avLst/>
          </a:prstGeom>
          <a:noFill/>
        </p:spPr>
      </p:pic>
      <p:sp>
        <p:nvSpPr>
          <p:cNvPr id="13" name="TextBox 12"/>
          <p:cNvSpPr txBox="1"/>
          <p:nvPr/>
        </p:nvSpPr>
        <p:spPr>
          <a:xfrm>
            <a:off x="0" y="6550223"/>
            <a:ext cx="3546764" cy="307777"/>
          </a:xfrm>
          <a:prstGeom prst="rect">
            <a:avLst/>
          </a:prstGeom>
          <a:noFill/>
        </p:spPr>
        <p:txBody>
          <a:bodyPr wrap="square" rtlCol="0">
            <a:spAutoFit/>
          </a:bodyPr>
          <a:lstStyle/>
          <a:p>
            <a:r>
              <a:rPr lang="en-US" sz="1400" dirty="0">
                <a:solidFill>
                  <a:schemeClr val="bg1"/>
                </a:solidFill>
              </a:rPr>
              <a:t>Matthew 28:6</a:t>
            </a:r>
          </a:p>
        </p:txBody>
      </p:sp>
    </p:spTree>
    <p:extLst>
      <p:ext uri="{BB962C8B-B14F-4D97-AF65-F5344CB8AC3E}">
        <p14:creationId xmlns:p14="http://schemas.microsoft.com/office/powerpoint/2010/main" val="245070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0" y="1066800"/>
            <a:ext cx="3886200" cy="1569660"/>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“And he led them out as far as to Bethany…</a:t>
            </a:r>
          </a:p>
        </p:txBody>
      </p:sp>
      <p:sp>
        <p:nvSpPr>
          <p:cNvPr id="8" name="TextBox 7"/>
          <p:cNvSpPr txBox="1"/>
          <p:nvPr/>
        </p:nvSpPr>
        <p:spPr>
          <a:xfrm>
            <a:off x="1905000" y="4303455"/>
            <a:ext cx="3886200" cy="1569660"/>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…and he lifted up his hands, and blessed them.”</a:t>
            </a:r>
          </a:p>
        </p:txBody>
      </p:sp>
      <p:sp>
        <p:nvSpPr>
          <p:cNvPr id="9" name="TextBox 8"/>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24:50</a:t>
            </a:r>
          </a:p>
        </p:txBody>
      </p:sp>
      <p:pic>
        <p:nvPicPr>
          <p:cNvPr id="7" name="Picture 2" descr="http://cdn.dipity.com/uploads/events/f03185e44d0c071cbd2b9655b38fb711_1M.png"/>
          <p:cNvPicPr>
            <a:picLocks noChangeAspect="1" noChangeArrowheads="1"/>
          </p:cNvPicPr>
          <p:nvPr/>
        </p:nvPicPr>
        <p:blipFill>
          <a:blip r:embed="rId3" cstate="print"/>
          <a:srcRect/>
          <a:stretch>
            <a:fillRect/>
          </a:stretch>
        </p:blipFill>
        <p:spPr bwMode="auto">
          <a:xfrm>
            <a:off x="2057400" y="609601"/>
            <a:ext cx="3810000" cy="2647951"/>
          </a:xfrm>
          <a:prstGeom prst="rect">
            <a:avLst/>
          </a:prstGeom>
          <a:noFill/>
        </p:spPr>
      </p:pic>
      <p:pic>
        <p:nvPicPr>
          <p:cNvPr id="10" name="Picture 6" descr="http://www.differentvoice.150m.com/wv/mvest/images/godhand.jpeg"/>
          <p:cNvPicPr>
            <a:picLocks noChangeAspect="1" noChangeArrowheads="1"/>
          </p:cNvPicPr>
          <p:nvPr/>
        </p:nvPicPr>
        <p:blipFill>
          <a:blip r:embed="rId4" cstate="print"/>
          <a:srcRect/>
          <a:stretch>
            <a:fillRect/>
          </a:stretch>
        </p:blipFill>
        <p:spPr bwMode="auto">
          <a:xfrm>
            <a:off x="6172200" y="3276600"/>
            <a:ext cx="3657600" cy="2743200"/>
          </a:xfrm>
          <a:prstGeom prst="rect">
            <a:avLst/>
          </a:prstGeom>
          <a:noFill/>
        </p:spPr>
      </p:pic>
    </p:spTree>
    <p:extLst>
      <p:ext uri="{BB962C8B-B14F-4D97-AF65-F5344CB8AC3E}">
        <p14:creationId xmlns:p14="http://schemas.microsoft.com/office/powerpoint/2010/main" val="30233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85818" y="700679"/>
            <a:ext cx="5568192"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“So then after the Lord had spoken unto them, he was received up into heaven, and sat on the right hand of God.”</a:t>
            </a:r>
          </a:p>
        </p:txBody>
      </p:sp>
      <p:sp>
        <p:nvSpPr>
          <p:cNvPr id="8" name="TextBox 7"/>
          <p:cNvSpPr txBox="1"/>
          <p:nvPr/>
        </p:nvSpPr>
        <p:spPr>
          <a:xfrm>
            <a:off x="669956" y="4276618"/>
            <a:ext cx="6690511"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it came to pass, while he blessed them, he was parted from them, and carried up into heaven.”</a:t>
            </a:r>
          </a:p>
        </p:txBody>
      </p:sp>
      <p:sp>
        <p:nvSpPr>
          <p:cNvPr id="7" name="TextBox 6"/>
          <p:cNvSpPr txBox="1"/>
          <p:nvPr/>
        </p:nvSpPr>
        <p:spPr>
          <a:xfrm>
            <a:off x="72428" y="6550223"/>
            <a:ext cx="5646344"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24:51; Mark 16:19</a:t>
            </a:r>
          </a:p>
        </p:txBody>
      </p:sp>
      <p:pic>
        <p:nvPicPr>
          <p:cNvPr id="10" name="Picture 4" descr="https://encrypted-tbn1.gstatic.com/images?q=tbn:ANd9GcTHL72wUP8FHjpctCMPw9A6MdlrzGar_Y28QNpw0pSdmbsAN42rdA"/>
          <p:cNvPicPr>
            <a:picLocks noChangeAspect="1" noChangeArrowheads="1"/>
          </p:cNvPicPr>
          <p:nvPr/>
        </p:nvPicPr>
        <p:blipFill>
          <a:blip r:embed="rId3" cstate="print"/>
          <a:srcRect/>
          <a:stretch>
            <a:fillRect/>
          </a:stretch>
        </p:blipFill>
        <p:spPr bwMode="auto">
          <a:xfrm>
            <a:off x="8030423" y="3006262"/>
            <a:ext cx="2753763" cy="3455973"/>
          </a:xfrm>
          <a:prstGeom prst="rect">
            <a:avLst/>
          </a:prstGeom>
          <a:noFill/>
        </p:spPr>
      </p:pic>
      <p:pic>
        <p:nvPicPr>
          <p:cNvPr id="16388" name="Picture 4" descr="Image result for ascension to heav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123" y="196087"/>
            <a:ext cx="3593572" cy="3593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914400"/>
            <a:ext cx="6934200" cy="1938992"/>
          </a:xfrm>
          <a:prstGeom prst="rect">
            <a:avLst/>
          </a:prstGeom>
          <a:noFill/>
        </p:spPr>
        <p:txBody>
          <a:bodyPr wrap="square" rtlCol="0">
            <a:spAutoFit/>
          </a:bodyPr>
          <a:lstStyle/>
          <a:p>
            <a:pPr algn="ctr"/>
            <a:r>
              <a:rPr lang="en-US" sz="4000" i="1" dirty="0">
                <a:solidFill>
                  <a:srgbClr val="FFFF00"/>
                </a:solidFill>
                <a:latin typeface="Leelawadee" pitchFamily="34" charset="-34"/>
                <a:cs typeface="Leelawadee" pitchFamily="34" charset="-34"/>
              </a:rPr>
              <a:t>“And they worshipped him, and returned to Jerusalem with great joy:”</a:t>
            </a:r>
          </a:p>
        </p:txBody>
      </p:sp>
      <p:sp>
        <p:nvSpPr>
          <p:cNvPr id="7" name="TextBox 6"/>
          <p:cNvSpPr txBox="1"/>
          <p:nvPr/>
        </p:nvSpPr>
        <p:spPr>
          <a:xfrm>
            <a:off x="129766" y="6477719"/>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24:52</a:t>
            </a:r>
          </a:p>
        </p:txBody>
      </p:sp>
      <p:pic>
        <p:nvPicPr>
          <p:cNvPr id="15362" name="Picture 2" descr="Image result for ascension to heaven"/>
          <p:cNvPicPr>
            <a:picLocks noChangeAspect="1" noChangeArrowheads="1"/>
          </p:cNvPicPr>
          <p:nvPr/>
        </p:nvPicPr>
        <p:blipFill rotWithShape="1">
          <a:blip r:embed="rId3">
            <a:extLst>
              <a:ext uri="{28A0092B-C50C-407E-A947-70E740481C1C}">
                <a14:useLocalDpi xmlns:a14="http://schemas.microsoft.com/office/drawing/2010/main" val="0"/>
              </a:ext>
            </a:extLst>
          </a:blip>
          <a:srcRect t="48728" r="-420"/>
          <a:stretch/>
        </p:blipFill>
        <p:spPr bwMode="auto">
          <a:xfrm>
            <a:off x="3805472" y="3188591"/>
            <a:ext cx="4200055" cy="32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64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7529" y="533401"/>
            <a:ext cx="5422271"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were continually in the temple, praising and blessing God. Amen.”</a:t>
            </a:r>
          </a:p>
        </p:txBody>
      </p:sp>
      <p:sp>
        <p:nvSpPr>
          <p:cNvPr id="7" name="TextBox 6"/>
          <p:cNvSpPr txBox="1"/>
          <p:nvPr/>
        </p:nvSpPr>
        <p:spPr>
          <a:xfrm>
            <a:off x="38100" y="650828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Luke 24:53</a:t>
            </a:r>
          </a:p>
        </p:txBody>
      </p:sp>
      <p:pic>
        <p:nvPicPr>
          <p:cNvPr id="6" name="Picture 5" descr="preaching in synogue apostles.jpg"/>
          <p:cNvPicPr>
            <a:picLocks noChangeAspect="1"/>
          </p:cNvPicPr>
          <p:nvPr/>
        </p:nvPicPr>
        <p:blipFill>
          <a:blip r:embed="rId3" cstate="print"/>
          <a:stretch>
            <a:fillRect/>
          </a:stretch>
        </p:blipFill>
        <p:spPr>
          <a:xfrm>
            <a:off x="4267199" y="2598345"/>
            <a:ext cx="6088919" cy="3792931"/>
          </a:xfrm>
          <a:prstGeom prst="rect">
            <a:avLst/>
          </a:prstGeom>
        </p:spPr>
      </p:pic>
    </p:spTree>
    <p:extLst>
      <p:ext uri="{BB962C8B-B14F-4D97-AF65-F5344CB8AC3E}">
        <p14:creationId xmlns:p14="http://schemas.microsoft.com/office/powerpoint/2010/main" val="2472616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2606"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Mark 16:20</a:t>
            </a:r>
          </a:p>
        </p:txBody>
      </p:sp>
      <p:sp>
        <p:nvSpPr>
          <p:cNvPr id="5" name="TextBox 4"/>
          <p:cNvSpPr txBox="1"/>
          <p:nvPr/>
        </p:nvSpPr>
        <p:spPr>
          <a:xfrm>
            <a:off x="488887" y="609601"/>
            <a:ext cx="4921313"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they went forth, and preached every where…</a:t>
            </a:r>
          </a:p>
        </p:txBody>
      </p:sp>
      <p:sp>
        <p:nvSpPr>
          <p:cNvPr id="6" name="TextBox 5"/>
          <p:cNvSpPr txBox="1"/>
          <p:nvPr/>
        </p:nvSpPr>
        <p:spPr>
          <a:xfrm>
            <a:off x="6705599" y="2819400"/>
            <a:ext cx="4584071"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“…the Lord working with them, and confirming the word with signs following. Amen”</a:t>
            </a:r>
          </a:p>
        </p:txBody>
      </p:sp>
      <p:pic>
        <p:nvPicPr>
          <p:cNvPr id="13314" name="Picture 2" descr="Image result for apostle preach after jesus is g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16" y="2231680"/>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2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6481454"/>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20:30</a:t>
            </a:r>
          </a:p>
        </p:txBody>
      </p:sp>
      <p:sp>
        <p:nvSpPr>
          <p:cNvPr id="5" name="TextBox 4"/>
          <p:cNvSpPr txBox="1"/>
          <p:nvPr/>
        </p:nvSpPr>
        <p:spPr>
          <a:xfrm>
            <a:off x="685800" y="769442"/>
            <a:ext cx="3276600"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many other signs…</a:t>
            </a:r>
          </a:p>
        </p:txBody>
      </p:sp>
      <p:sp>
        <p:nvSpPr>
          <p:cNvPr id="6" name="TextBox 5"/>
          <p:cNvSpPr txBox="1"/>
          <p:nvPr/>
        </p:nvSpPr>
        <p:spPr>
          <a:xfrm>
            <a:off x="7162800" y="4069142"/>
            <a:ext cx="3276600"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“…which are not written in this book.”</a:t>
            </a:r>
          </a:p>
        </p:txBody>
      </p:sp>
      <p:sp>
        <p:nvSpPr>
          <p:cNvPr id="9" name="TextBox 8"/>
          <p:cNvSpPr txBox="1"/>
          <p:nvPr/>
        </p:nvSpPr>
        <p:spPr>
          <a:xfrm>
            <a:off x="5943600" y="1"/>
            <a:ext cx="4495800" cy="769441"/>
          </a:xfrm>
          <a:prstGeom prst="rect">
            <a:avLst/>
          </a:prstGeom>
          <a:noFill/>
        </p:spPr>
        <p:txBody>
          <a:bodyPr wrap="square" rtlCol="0">
            <a:spAutoFit/>
          </a:bodyPr>
          <a:lstStyle/>
          <a:p>
            <a:r>
              <a:rPr lang="en-US" sz="4400" i="1" dirty="0">
                <a:solidFill>
                  <a:schemeClr val="bg1"/>
                </a:solidFill>
                <a:latin typeface="Leelawadee" pitchFamily="34" charset="-34"/>
                <a:cs typeface="Leelawadee" pitchFamily="34" charset="-34"/>
              </a:rPr>
              <a:t>John’s Testimony</a:t>
            </a:r>
          </a:p>
        </p:txBody>
      </p:sp>
      <p:pic>
        <p:nvPicPr>
          <p:cNvPr id="11" name="Picture 4" descr="http://www.jrdkirk.com/wp-content/uploads/2010/09/Bible-lightbulb.jpg"/>
          <p:cNvPicPr>
            <a:picLocks noChangeAspect="1" noChangeArrowheads="1"/>
          </p:cNvPicPr>
          <p:nvPr/>
        </p:nvPicPr>
        <p:blipFill>
          <a:blip r:embed="rId3" cstate="print"/>
          <a:srcRect/>
          <a:stretch>
            <a:fillRect/>
          </a:stretch>
        </p:blipFill>
        <p:spPr bwMode="auto">
          <a:xfrm>
            <a:off x="1752600" y="2217643"/>
            <a:ext cx="4937329" cy="3702998"/>
          </a:xfrm>
          <a:prstGeom prst="rect">
            <a:avLst/>
          </a:prstGeom>
          <a:noFill/>
        </p:spPr>
      </p:pic>
    </p:spTree>
    <p:extLst>
      <p:ext uri="{BB962C8B-B14F-4D97-AF65-F5344CB8AC3E}">
        <p14:creationId xmlns:p14="http://schemas.microsoft.com/office/powerpoint/2010/main" val="311807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766"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20:31</a:t>
            </a:r>
          </a:p>
        </p:txBody>
      </p:sp>
      <p:sp>
        <p:nvSpPr>
          <p:cNvPr id="8" name="TextBox 7"/>
          <p:cNvSpPr txBox="1"/>
          <p:nvPr/>
        </p:nvSpPr>
        <p:spPr>
          <a:xfrm>
            <a:off x="446638" y="912049"/>
            <a:ext cx="4516925"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“But these are written that ye might believe that Jesus is the Christ, the Son of God…</a:t>
            </a:r>
          </a:p>
        </p:txBody>
      </p:sp>
      <p:sp>
        <p:nvSpPr>
          <p:cNvPr id="9" name="TextBox 8"/>
          <p:cNvSpPr txBox="1"/>
          <p:nvPr/>
        </p:nvSpPr>
        <p:spPr>
          <a:xfrm>
            <a:off x="6832241" y="4373940"/>
            <a:ext cx="4368297"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that believing ye might have life through his name.”</a:t>
            </a:r>
          </a:p>
        </p:txBody>
      </p:sp>
      <p:pic>
        <p:nvPicPr>
          <p:cNvPr id="11" name="Picture 4" descr="http://i3.squidoocdn.com/resize/squidoo_images/-1/lens19886578_1351277984A--.png"/>
          <p:cNvPicPr>
            <a:picLocks noChangeAspect="1" noChangeArrowheads="1"/>
          </p:cNvPicPr>
          <p:nvPr/>
        </p:nvPicPr>
        <p:blipFill>
          <a:blip r:embed="rId3" cstate="print"/>
          <a:srcRect t="48780" r="4878"/>
          <a:stretch>
            <a:fillRect/>
          </a:stretch>
        </p:blipFill>
        <p:spPr bwMode="auto">
          <a:xfrm>
            <a:off x="1426029" y="3901470"/>
            <a:ext cx="4669971" cy="2514600"/>
          </a:xfrm>
          <a:prstGeom prst="rect">
            <a:avLst/>
          </a:prstGeom>
          <a:noFill/>
        </p:spPr>
      </p:pic>
      <p:pic>
        <p:nvPicPr>
          <p:cNvPr id="3" name="Picture 2">
            <a:extLst>
              <a:ext uri="{FF2B5EF4-FFF2-40B4-BE49-F238E27FC236}">
                <a16:creationId xmlns:a16="http://schemas.microsoft.com/office/drawing/2014/main" id="{00A1AEC0-37DA-48D9-981A-3F3864031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282" y="651004"/>
            <a:ext cx="4932465" cy="2777996"/>
          </a:xfrm>
          <a:prstGeom prst="rect">
            <a:avLst/>
          </a:prstGeom>
        </p:spPr>
      </p:pic>
    </p:spTree>
    <p:extLst>
      <p:ext uri="{BB962C8B-B14F-4D97-AF65-F5344CB8AC3E}">
        <p14:creationId xmlns:p14="http://schemas.microsoft.com/office/powerpoint/2010/main" val="4553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60483" y="5817516"/>
            <a:ext cx="7197505" cy="584775"/>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Special witnesses of Jesus--2019</a:t>
            </a:r>
          </a:p>
        </p:txBody>
      </p:sp>
      <p:pic>
        <p:nvPicPr>
          <p:cNvPr id="3" name="Picture 2">
            <a:extLst>
              <a:ext uri="{FF2B5EF4-FFF2-40B4-BE49-F238E27FC236}">
                <a16:creationId xmlns:a16="http://schemas.microsoft.com/office/drawing/2014/main" id="{9F399C3C-4A58-49E2-B7CB-E741EC372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181" y="1036800"/>
            <a:ext cx="7485948" cy="4216135"/>
          </a:xfrm>
          <a:prstGeom prst="rect">
            <a:avLst/>
          </a:prstGeom>
        </p:spPr>
      </p:pic>
      <p:pic>
        <p:nvPicPr>
          <p:cNvPr id="6" name="Picture 5">
            <a:extLst>
              <a:ext uri="{FF2B5EF4-FFF2-40B4-BE49-F238E27FC236}">
                <a16:creationId xmlns:a16="http://schemas.microsoft.com/office/drawing/2014/main" id="{D5C12FAA-749E-45CD-ADB1-CC362CC8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27" y="1715355"/>
            <a:ext cx="2700528" cy="2859024"/>
          </a:xfrm>
          <a:prstGeom prst="rect">
            <a:avLst/>
          </a:prstGeom>
        </p:spPr>
      </p:pic>
    </p:spTree>
    <p:extLst>
      <p:ext uri="{BB962C8B-B14F-4D97-AF65-F5344CB8AC3E}">
        <p14:creationId xmlns:p14="http://schemas.microsoft.com/office/powerpoint/2010/main" val="805639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0780" y="856358"/>
            <a:ext cx="5777620" cy="4524315"/>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Joseph Smith</a:t>
            </a:r>
          </a:p>
          <a:p>
            <a:r>
              <a:rPr lang="en-US" sz="3200" i="1" dirty="0">
                <a:solidFill>
                  <a:schemeClr val="bg1"/>
                </a:solidFill>
                <a:latin typeface="Leelawadee" pitchFamily="34" charset="-34"/>
                <a:cs typeface="Leelawadee" pitchFamily="34" charset="-34"/>
              </a:rPr>
              <a:t>“And now, after the many testimonies which have been given of him, this is the testimony, last of all, which we give of him: That he lives!”</a:t>
            </a:r>
          </a:p>
          <a:p>
            <a:endParaRPr lang="en-US" sz="3200" i="1" dirty="0">
              <a:solidFill>
                <a:schemeClr val="bg1"/>
              </a:solidFill>
              <a:latin typeface="Leelawadee" pitchFamily="34" charset="-34"/>
              <a:cs typeface="Leelawadee" pitchFamily="34" charset="-34"/>
            </a:endParaRPr>
          </a:p>
          <a:p>
            <a:r>
              <a:rPr lang="en-US" sz="3200" i="1" dirty="0">
                <a:solidFill>
                  <a:schemeClr val="bg1"/>
                </a:solidFill>
                <a:latin typeface="Leelawadee" pitchFamily="34" charset="-34"/>
                <a:cs typeface="Leelawadee" pitchFamily="34" charset="-34"/>
              </a:rPr>
              <a:t>D&amp;C 76:22</a:t>
            </a:r>
          </a:p>
          <a:p>
            <a:r>
              <a:rPr lang="en-US" sz="3200" i="1" dirty="0">
                <a:solidFill>
                  <a:schemeClr val="bg1"/>
                </a:solidFill>
                <a:latin typeface="Leelawadee" pitchFamily="34" charset="-34"/>
                <a:cs typeface="Leelawadee" pitchFamily="34" charset="-34"/>
              </a:rPr>
              <a:t>Read further D&amp;C 76:22-24</a:t>
            </a:r>
          </a:p>
        </p:txBody>
      </p:sp>
      <p:pic>
        <p:nvPicPr>
          <p:cNvPr id="48130" name="Picture 2" descr="https://byustudies.byu.edu/features/josephsmith/images%5CJosephSmith.jpg"/>
          <p:cNvPicPr>
            <a:picLocks noChangeAspect="1" noChangeArrowheads="1"/>
          </p:cNvPicPr>
          <p:nvPr/>
        </p:nvPicPr>
        <p:blipFill>
          <a:blip r:embed="rId4" cstate="print"/>
          <a:srcRect/>
          <a:stretch>
            <a:fillRect/>
          </a:stretch>
        </p:blipFill>
        <p:spPr bwMode="auto">
          <a:xfrm>
            <a:off x="7232210" y="1384425"/>
            <a:ext cx="2877764" cy="3633788"/>
          </a:xfrm>
          <a:prstGeom prst="rect">
            <a:avLst/>
          </a:prstGeom>
          <a:noFill/>
        </p:spPr>
      </p:pic>
    </p:spTree>
    <p:extLst>
      <p:ext uri="{BB962C8B-B14F-4D97-AF65-F5344CB8AC3E}">
        <p14:creationId xmlns:p14="http://schemas.microsoft.com/office/powerpoint/2010/main" val="16712395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2514600"/>
            <a:ext cx="8229600" cy="3970318"/>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Brigham Young</a:t>
            </a:r>
          </a:p>
          <a:p>
            <a:r>
              <a:rPr lang="en-US" sz="3200" i="1" dirty="0">
                <a:solidFill>
                  <a:schemeClr val="bg1"/>
                </a:solidFill>
                <a:latin typeface="Leelawadee" pitchFamily="34" charset="-34"/>
                <a:cs typeface="Leelawadee" pitchFamily="34" charset="-34"/>
              </a:rPr>
              <a:t>“…I know that I exist and have a being, and I testify that there is a God, and that Jesus Christ lives, and that he is the Savior of the world. “</a:t>
            </a:r>
          </a:p>
          <a:p>
            <a:endParaRPr lang="en-US" sz="3200" i="1" dirty="0">
              <a:solidFill>
                <a:schemeClr val="bg1"/>
              </a:solidFill>
              <a:latin typeface="Leelawadee" pitchFamily="34" charset="-34"/>
              <a:cs typeface="Leelawadee" pitchFamily="34" charset="-34"/>
            </a:endParaRPr>
          </a:p>
          <a:p>
            <a:endParaRPr lang="en-US" sz="3200" i="1" dirty="0">
              <a:solidFill>
                <a:schemeClr val="bg1"/>
              </a:solidFill>
              <a:latin typeface="Leelawadee" pitchFamily="34" charset="-34"/>
              <a:cs typeface="Leelawadee" pitchFamily="34" charset="-34"/>
            </a:endParaRPr>
          </a:p>
          <a:p>
            <a:r>
              <a:rPr lang="en-US" sz="2800" i="1" dirty="0">
                <a:solidFill>
                  <a:schemeClr val="bg1"/>
                </a:solidFill>
                <a:latin typeface="Leelawadee" pitchFamily="34" charset="-34"/>
                <a:cs typeface="Leelawadee" pitchFamily="34" charset="-34"/>
              </a:rPr>
              <a:t>Discourses of Brigham Young 1951 ed., p. 433</a:t>
            </a:r>
          </a:p>
        </p:txBody>
      </p:sp>
      <p:pic>
        <p:nvPicPr>
          <p:cNvPr id="47106" name="Picture 2" descr="http://www.lds.org/churchhistory/presidents/images/presidents/BY_hero.jpg"/>
          <p:cNvPicPr>
            <a:picLocks noChangeAspect="1" noChangeArrowheads="1"/>
          </p:cNvPicPr>
          <p:nvPr/>
        </p:nvPicPr>
        <p:blipFill>
          <a:blip r:embed="rId3" cstate="print"/>
          <a:srcRect/>
          <a:stretch>
            <a:fillRect/>
          </a:stretch>
        </p:blipFill>
        <p:spPr bwMode="auto">
          <a:xfrm>
            <a:off x="5867400" y="381000"/>
            <a:ext cx="2133600" cy="2667000"/>
          </a:xfrm>
          <a:prstGeom prst="rect">
            <a:avLst/>
          </a:prstGeom>
          <a:noFill/>
        </p:spPr>
      </p:pic>
    </p:spTree>
    <p:extLst>
      <p:ext uri="{BB962C8B-B14F-4D97-AF65-F5344CB8AC3E}">
        <p14:creationId xmlns:p14="http://schemas.microsoft.com/office/powerpoint/2010/main" val="325182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12-Point Star 319"/>
          <p:cNvSpPr/>
          <p:nvPr/>
        </p:nvSpPr>
        <p:spPr>
          <a:xfrm>
            <a:off x="6299200" y="1524000"/>
            <a:ext cx="2641600" cy="1828800"/>
          </a:xfrm>
          <a:prstGeom prst="star1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203200" y="228601"/>
            <a:ext cx="3860800" cy="954107"/>
          </a:xfrm>
          <a:prstGeom prst="rect">
            <a:avLst/>
          </a:prstGeom>
          <a:noFill/>
        </p:spPr>
        <p:txBody>
          <a:bodyPr wrap="square" rtlCol="0">
            <a:spAutoFit/>
          </a:bodyPr>
          <a:lstStyle/>
          <a:p>
            <a:pPr algn="ctr"/>
            <a:r>
              <a:rPr lang="en-US" sz="2800" dirty="0"/>
              <a:t>What day of the week was it? (Matthew 28:1)</a:t>
            </a:r>
          </a:p>
        </p:txBody>
      </p:sp>
      <p:grpSp>
        <p:nvGrpSpPr>
          <p:cNvPr id="3" name="Group 149"/>
          <p:cNvGrpSpPr/>
          <p:nvPr/>
        </p:nvGrpSpPr>
        <p:grpSpPr>
          <a:xfrm>
            <a:off x="4137891" y="2022764"/>
            <a:ext cx="4064000" cy="3683000"/>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20"/>
          <p:cNvGrpSpPr/>
          <p:nvPr/>
        </p:nvGrpSpPr>
        <p:grpSpPr>
          <a:xfrm>
            <a:off x="0" y="2362200"/>
            <a:ext cx="12192000" cy="3276600"/>
            <a:chOff x="0" y="2362200"/>
            <a:chExt cx="9144000" cy="3276600"/>
          </a:xfrm>
        </p:grpSpPr>
        <p:grpSp>
          <p:nvGrpSpPr>
            <p:cNvPr id="33" name="Group 33"/>
            <p:cNvGrpSpPr/>
            <p:nvPr/>
          </p:nvGrpSpPr>
          <p:grpSpPr>
            <a:xfrm>
              <a:off x="0" y="2438400"/>
              <a:ext cx="19812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a:off x="1066800" y="3048000"/>
              <a:ext cx="1066800" cy="2514600"/>
              <a:chOff x="914400" y="381000"/>
              <a:chExt cx="2133600" cy="4419600"/>
            </a:xfrm>
          </p:grpSpPr>
          <p:sp>
            <p:nvSpPr>
              <p:cNvPr id="357" name="Isosceles Triangle 356"/>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gular Pentagon 365"/>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Bent Arrow 366"/>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Rectangle 367"/>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Isosceles Triangle 373"/>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gular Pentagon 374"/>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gular Pentagon 375"/>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entagon 377"/>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entagon 378"/>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gular Pentagon 381"/>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gular Pentagon 382"/>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8"/>
            <p:cNvGrpSpPr/>
            <p:nvPr/>
          </p:nvGrpSpPr>
          <p:grpSpPr>
            <a:xfrm>
              <a:off x="7162800" y="2362200"/>
              <a:ext cx="19812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p:nvPr/>
          </p:nvGrpSpPr>
          <p:grpSpPr>
            <a:xfrm flipH="1">
              <a:off x="7467600" y="3048000"/>
              <a:ext cx="1066800" cy="2514600"/>
              <a:chOff x="914400" y="381000"/>
              <a:chExt cx="2133600" cy="4419600"/>
            </a:xfrm>
          </p:grpSpPr>
          <p:sp>
            <p:nvSpPr>
              <p:cNvPr id="326" name="Isosceles Triangle 325"/>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gular Pentagon 334"/>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Bent Arrow 335"/>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ectangle 336"/>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gular Pentagon 343"/>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gular Pentagon 344"/>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346"/>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347"/>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350"/>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351"/>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20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6" presetClass="path" presetSubtype="0" accel="50000" decel="50000" fill="hold" grpId="1" nodeType="clickEffect">
                                  <p:stCondLst>
                                    <p:cond delay="0"/>
                                  </p:stCondLst>
                                  <p:childTnLst>
                                    <p:animMotion origin="layout" path="M 0 0  L 0.25 -0.33295  E" pathEditMode="relative" ptsTypes="">
                                      <p:cBhvr>
                                        <p:cTn id="15" dur="2000" fill="hold"/>
                                        <p:tgtEl>
                                          <p:spTgt spid="3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0" grpId="1" animBg="1"/>
      <p:bldP spid="14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2514601"/>
            <a:ext cx="8229600" cy="4031873"/>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David O. McKay</a:t>
            </a:r>
          </a:p>
          <a:p>
            <a:r>
              <a:rPr lang="en-US" sz="3200" i="1" dirty="0">
                <a:solidFill>
                  <a:schemeClr val="bg1"/>
                </a:solidFill>
                <a:latin typeface="Leelawadee" pitchFamily="34" charset="-34"/>
                <a:cs typeface="Leelawadee" pitchFamily="34" charset="-34"/>
              </a:rPr>
              <a:t>“I know that his Father, our Creator, lives…I know because I have heard his voice, and I have received his guidance in matters pertaining to his kingdom here on earth.”</a:t>
            </a:r>
            <a:r>
              <a:rPr lang="en-US" sz="3200" dirty="0"/>
              <a:t> </a:t>
            </a:r>
            <a:endParaRPr lang="en-US" sz="3200" i="1" dirty="0">
              <a:solidFill>
                <a:schemeClr val="bg1"/>
              </a:solidFill>
              <a:latin typeface="Leelawadee" pitchFamily="34" charset="-34"/>
              <a:cs typeface="Leelawadee" pitchFamily="34" charset="-34"/>
            </a:endParaRPr>
          </a:p>
          <a:p>
            <a:endParaRPr lang="en-US" sz="3200" i="1" dirty="0">
              <a:solidFill>
                <a:schemeClr val="bg1"/>
              </a:solidFill>
              <a:latin typeface="Leelawadee" pitchFamily="34" charset="-34"/>
              <a:cs typeface="Leelawadee" pitchFamily="34" charset="-34"/>
            </a:endParaRPr>
          </a:p>
          <a:p>
            <a:r>
              <a:rPr lang="en-US" sz="3200" i="1" dirty="0">
                <a:solidFill>
                  <a:schemeClr val="bg1"/>
                </a:solidFill>
                <a:latin typeface="Leelawadee" pitchFamily="34" charset="-34"/>
                <a:cs typeface="Leelawadee" pitchFamily="34" charset="-34"/>
              </a:rPr>
              <a:t>D&amp;C 76:22</a:t>
            </a:r>
          </a:p>
          <a:p>
            <a:r>
              <a:rPr lang="en-US" sz="3200" i="1" dirty="0">
                <a:solidFill>
                  <a:schemeClr val="bg1"/>
                </a:solidFill>
                <a:latin typeface="Leelawadee" pitchFamily="34" charset="-34"/>
                <a:cs typeface="Leelawadee" pitchFamily="34" charset="-34"/>
              </a:rPr>
              <a:t>Read further D&amp;C 76:22-24</a:t>
            </a:r>
          </a:p>
        </p:txBody>
      </p:sp>
      <p:pic>
        <p:nvPicPr>
          <p:cNvPr id="5" name="Picture 4" descr="169604592.jpg"/>
          <p:cNvPicPr>
            <a:picLocks noChangeAspect="1"/>
          </p:cNvPicPr>
          <p:nvPr/>
        </p:nvPicPr>
        <p:blipFill>
          <a:blip r:embed="rId3" cstate="print"/>
          <a:srcRect r="2778" b="29942"/>
          <a:stretch>
            <a:fillRect/>
          </a:stretch>
        </p:blipFill>
        <p:spPr>
          <a:xfrm>
            <a:off x="6553201" y="304800"/>
            <a:ext cx="2360177" cy="2590800"/>
          </a:xfrm>
          <a:prstGeom prst="rect">
            <a:avLst/>
          </a:prstGeom>
        </p:spPr>
      </p:pic>
    </p:spTree>
    <p:extLst>
      <p:ext uri="{BB962C8B-B14F-4D97-AF65-F5344CB8AC3E}">
        <p14:creationId xmlns:p14="http://schemas.microsoft.com/office/powerpoint/2010/main" val="29050774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2514600"/>
            <a:ext cx="8229600" cy="3539430"/>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President Thomas S. Monson</a:t>
            </a:r>
          </a:p>
          <a:p>
            <a:endParaRPr lang="en-US" sz="3200" i="1" dirty="0">
              <a:solidFill>
                <a:schemeClr val="bg1"/>
              </a:solidFill>
              <a:latin typeface="Leelawadee" pitchFamily="34" charset="-34"/>
              <a:cs typeface="Leelawadee" pitchFamily="34" charset="-34"/>
            </a:endParaRPr>
          </a:p>
          <a:p>
            <a:r>
              <a:rPr lang="en-US" sz="3200" i="1" dirty="0">
                <a:solidFill>
                  <a:schemeClr val="bg1"/>
                </a:solidFill>
                <a:latin typeface="Leelawadee" pitchFamily="34" charset="-34"/>
                <a:cs typeface="Leelawadee" pitchFamily="34" charset="-34"/>
              </a:rPr>
              <a:t>“I leave with you my testimony that this work in which we are engaged is true. The Lord is at the helm. That we may ever follow Him is my sincere prayer, and I ask it in the name of Jesus Christ, amen.</a:t>
            </a:r>
          </a:p>
        </p:txBody>
      </p:sp>
      <p:pic>
        <p:nvPicPr>
          <p:cNvPr id="45058" name="Picture 2" descr="http://www.lds.org/bc/content/shared/content/images/leaders/thomas-s-monson-large.jpg"/>
          <p:cNvPicPr>
            <a:picLocks noChangeAspect="1" noChangeArrowheads="1"/>
          </p:cNvPicPr>
          <p:nvPr/>
        </p:nvPicPr>
        <p:blipFill>
          <a:blip r:embed="rId3" cstate="print"/>
          <a:srcRect/>
          <a:stretch>
            <a:fillRect/>
          </a:stretch>
        </p:blipFill>
        <p:spPr bwMode="auto">
          <a:xfrm>
            <a:off x="7696201" y="304800"/>
            <a:ext cx="2543175" cy="3171826"/>
          </a:xfrm>
          <a:prstGeom prst="rect">
            <a:avLst/>
          </a:prstGeom>
          <a:noFill/>
        </p:spPr>
      </p:pic>
    </p:spTree>
    <p:extLst>
      <p:ext uri="{BB962C8B-B14F-4D97-AF65-F5344CB8AC3E}">
        <p14:creationId xmlns:p14="http://schemas.microsoft.com/office/powerpoint/2010/main" val="958324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393" y="6474737"/>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21:18-25</a:t>
            </a:r>
          </a:p>
        </p:txBody>
      </p:sp>
      <p:sp>
        <p:nvSpPr>
          <p:cNvPr id="8" name="TextBox 7"/>
          <p:cNvSpPr txBox="1"/>
          <p:nvPr/>
        </p:nvSpPr>
        <p:spPr>
          <a:xfrm>
            <a:off x="615634" y="1272259"/>
            <a:ext cx="5739897" cy="2862322"/>
          </a:xfrm>
          <a:prstGeom prst="rect">
            <a:avLst/>
          </a:prstGeom>
          <a:noFill/>
        </p:spPr>
        <p:txBody>
          <a:bodyPr wrap="square" rtlCol="0">
            <a:spAutoFit/>
          </a:bodyPr>
          <a:lstStyle/>
          <a:p>
            <a:r>
              <a:rPr lang="en-US" sz="2000" dirty="0">
                <a:solidFill>
                  <a:schemeClr val="bg1"/>
                </a:solidFill>
              </a:rPr>
              <a:t>Jesus prophesied that when Peter became old he would “stretch forth [his] hands” and be carried where he did not want to go. It is traditionally believed that Peter died by crucifixion. </a:t>
            </a:r>
          </a:p>
          <a:p>
            <a:endParaRPr lang="en-US" sz="2000" dirty="0">
              <a:solidFill>
                <a:schemeClr val="bg1"/>
              </a:solidFill>
            </a:endParaRPr>
          </a:p>
          <a:p>
            <a:r>
              <a:rPr lang="en-US" sz="2000" dirty="0">
                <a:solidFill>
                  <a:schemeClr val="bg1"/>
                </a:solidFill>
              </a:rPr>
              <a:t>However, it is said (tradition) that Peter requested to be crucified upside down because he considered himself unworthy to die in the same manner as the Savior (7)</a:t>
            </a:r>
            <a:endParaRPr lang="en-US" sz="2000" i="1" dirty="0">
              <a:solidFill>
                <a:schemeClr val="bg1"/>
              </a:solidFill>
              <a:latin typeface="Leelawadee" pitchFamily="34" charset="-34"/>
              <a:cs typeface="Leelawadee" pitchFamily="34" charset="-34"/>
            </a:endParaRPr>
          </a:p>
        </p:txBody>
      </p:sp>
      <p:sp>
        <p:nvSpPr>
          <p:cNvPr id="11" name="TextBox 10"/>
          <p:cNvSpPr txBox="1"/>
          <p:nvPr/>
        </p:nvSpPr>
        <p:spPr>
          <a:xfrm>
            <a:off x="2514600" y="86029"/>
            <a:ext cx="7162800" cy="769441"/>
          </a:xfrm>
          <a:prstGeom prst="rect">
            <a:avLst/>
          </a:prstGeom>
          <a:noFill/>
        </p:spPr>
        <p:txBody>
          <a:bodyPr wrap="square" rtlCol="0">
            <a:spAutoFit/>
          </a:bodyPr>
          <a:lstStyle/>
          <a:p>
            <a:pPr algn="ctr"/>
            <a:r>
              <a:rPr lang="en-US" sz="4400" i="1" dirty="0">
                <a:solidFill>
                  <a:schemeClr val="bg1"/>
                </a:solidFill>
                <a:latin typeface="Leelawadee" pitchFamily="34" charset="-34"/>
                <a:cs typeface="Leelawadee" pitchFamily="34" charset="-34"/>
              </a:rPr>
              <a:t>Peter’s </a:t>
            </a:r>
            <a:r>
              <a:rPr lang="en-US" sz="4400" i="1" dirty="0" err="1">
                <a:solidFill>
                  <a:schemeClr val="bg1"/>
                </a:solidFill>
                <a:latin typeface="Leelawadee" pitchFamily="34" charset="-34"/>
                <a:cs typeface="Leelawadee" pitchFamily="34" charset="-34"/>
              </a:rPr>
              <a:t>Marytrdom</a:t>
            </a:r>
            <a:endParaRPr lang="en-US" sz="4400" i="1" dirty="0">
              <a:solidFill>
                <a:schemeClr val="bg1"/>
              </a:solidFill>
              <a:latin typeface="Leelawadee" pitchFamily="34" charset="-34"/>
              <a:cs typeface="Leelawadee" pitchFamily="34" charset="-34"/>
            </a:endParaRPr>
          </a:p>
        </p:txBody>
      </p:sp>
      <p:grpSp>
        <p:nvGrpSpPr>
          <p:cNvPr id="4" name="Group 3"/>
          <p:cNvGrpSpPr/>
          <p:nvPr/>
        </p:nvGrpSpPr>
        <p:grpSpPr>
          <a:xfrm>
            <a:off x="7797831" y="1754424"/>
            <a:ext cx="3780310" cy="3814852"/>
            <a:chOff x="7797831" y="1754424"/>
            <a:chExt cx="3780310" cy="3814852"/>
          </a:xfrm>
        </p:grpSpPr>
        <p:pic>
          <p:nvPicPr>
            <p:cNvPr id="1026" name="Picture 2" descr="Image result for john the apostle grave"/>
            <p:cNvPicPr>
              <a:picLocks noChangeAspect="1" noChangeArrowheads="1"/>
            </p:cNvPicPr>
            <p:nvPr/>
          </p:nvPicPr>
          <p:blipFill rotWithShape="1">
            <a:blip r:embed="rId3">
              <a:extLst>
                <a:ext uri="{28A0092B-C50C-407E-A947-70E740481C1C}">
                  <a14:useLocalDpi xmlns:a14="http://schemas.microsoft.com/office/drawing/2010/main" val="0"/>
                </a:ext>
              </a:extLst>
            </a:blip>
            <a:srcRect b="9679"/>
            <a:stretch/>
          </p:blipFill>
          <p:spPr bwMode="auto">
            <a:xfrm>
              <a:off x="7797831" y="1754424"/>
              <a:ext cx="3759137" cy="3080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20541" y="4922945"/>
              <a:ext cx="3657600" cy="646331"/>
            </a:xfrm>
            <a:prstGeom prst="rect">
              <a:avLst/>
            </a:prstGeom>
          </p:spPr>
          <p:txBody>
            <a:bodyPr wrap="square">
              <a:spAutoFit/>
            </a:bodyPr>
            <a:lstStyle/>
            <a:p>
              <a:r>
                <a:rPr lang="en-US" sz="1200" dirty="0">
                  <a:solidFill>
                    <a:schemeClr val="bg1"/>
                  </a:solidFill>
                </a:rPr>
                <a:t>The charcoal inscription reads: "Shimon Bar </a:t>
              </a:r>
              <a:r>
                <a:rPr lang="en-US" sz="1200" dirty="0" err="1">
                  <a:solidFill>
                    <a:schemeClr val="bg1"/>
                  </a:solidFill>
                </a:rPr>
                <a:t>Yonah</a:t>
              </a:r>
              <a:r>
                <a:rPr lang="en-US" sz="1200" dirty="0">
                  <a:solidFill>
                    <a:schemeClr val="bg1"/>
                  </a:solidFill>
                </a:rPr>
                <a:t>" which means "Simon [Peter] son of Jonah".</a:t>
              </a:r>
            </a:p>
            <a:p>
              <a:r>
                <a:rPr lang="en-US" sz="1200" dirty="0">
                  <a:solidFill>
                    <a:schemeClr val="bg1"/>
                  </a:solidFill>
                </a:rPr>
                <a:t>Found in Jerusalem</a:t>
              </a:r>
            </a:p>
          </p:txBody>
        </p:sp>
      </p:grpSp>
      <p:grpSp>
        <p:nvGrpSpPr>
          <p:cNvPr id="3" name="Group 2"/>
          <p:cNvGrpSpPr/>
          <p:nvPr/>
        </p:nvGrpSpPr>
        <p:grpSpPr>
          <a:xfrm>
            <a:off x="3312814" y="4134581"/>
            <a:ext cx="3657600" cy="2512776"/>
            <a:chOff x="3312814" y="4134581"/>
            <a:chExt cx="3657600" cy="2512776"/>
          </a:xfrm>
        </p:grpSpPr>
        <p:pic>
          <p:nvPicPr>
            <p:cNvPr id="1028" name="Picture 4" descr="Image result for john the apostle gr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963" y="4134581"/>
              <a:ext cx="2903302" cy="21774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312814" y="6370358"/>
              <a:ext cx="3657600" cy="276999"/>
            </a:xfrm>
            <a:prstGeom prst="rect">
              <a:avLst/>
            </a:prstGeom>
          </p:spPr>
          <p:txBody>
            <a:bodyPr wrap="square">
              <a:spAutoFit/>
            </a:bodyPr>
            <a:lstStyle/>
            <a:p>
              <a:r>
                <a:rPr lang="en-US" sz="1200" dirty="0">
                  <a:solidFill>
                    <a:schemeClr val="bg1"/>
                  </a:solidFill>
                </a:rPr>
                <a:t>The tomb of St. Peter in the Basilica of St. Peter in Rome</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830" y="147497"/>
            <a:ext cx="831607" cy="1049276"/>
          </a:xfrm>
          <a:prstGeom prst="rect">
            <a:avLst/>
          </a:prstGeom>
        </p:spPr>
      </p:pic>
    </p:spTree>
    <p:extLst>
      <p:ext uri="{BB962C8B-B14F-4D97-AF65-F5344CB8AC3E}">
        <p14:creationId xmlns:p14="http://schemas.microsoft.com/office/powerpoint/2010/main" val="96294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393" y="6474737"/>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21:24</a:t>
            </a:r>
          </a:p>
        </p:txBody>
      </p:sp>
      <p:sp>
        <p:nvSpPr>
          <p:cNvPr id="8" name="TextBox 7"/>
          <p:cNvSpPr txBox="1"/>
          <p:nvPr/>
        </p:nvSpPr>
        <p:spPr>
          <a:xfrm>
            <a:off x="271604" y="228600"/>
            <a:ext cx="4833796"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“This is the disciple which </a:t>
            </a:r>
            <a:r>
              <a:rPr lang="en-US" sz="3200" i="1" dirty="0" err="1">
                <a:solidFill>
                  <a:srgbClr val="FFFF00"/>
                </a:solidFill>
                <a:latin typeface="Leelawadee" pitchFamily="34" charset="-34"/>
                <a:cs typeface="Leelawadee" pitchFamily="34" charset="-34"/>
              </a:rPr>
              <a:t>testifieth</a:t>
            </a:r>
            <a:r>
              <a:rPr lang="en-US" sz="3200" i="1" dirty="0">
                <a:solidFill>
                  <a:srgbClr val="FFFF00"/>
                </a:solidFill>
                <a:latin typeface="Leelawadee" pitchFamily="34" charset="-34"/>
                <a:cs typeface="Leelawadee" pitchFamily="34" charset="-34"/>
              </a:rPr>
              <a:t> of these things, and wrote these things:</a:t>
            </a:r>
          </a:p>
        </p:txBody>
      </p:sp>
      <p:sp>
        <p:nvSpPr>
          <p:cNvPr id="9" name="TextBox 8"/>
          <p:cNvSpPr txBox="1"/>
          <p:nvPr/>
        </p:nvSpPr>
        <p:spPr>
          <a:xfrm>
            <a:off x="7217228" y="3571593"/>
            <a:ext cx="4147457" cy="1077218"/>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we know that his testimony is true.”</a:t>
            </a:r>
          </a:p>
        </p:txBody>
      </p:sp>
      <p:pic>
        <p:nvPicPr>
          <p:cNvPr id="5122" name="Picture 2" descr="Image result for john the apos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572" y="2338314"/>
            <a:ext cx="3247988" cy="397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2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393" y="6474737"/>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21:24</a:t>
            </a:r>
          </a:p>
        </p:txBody>
      </p:sp>
      <p:sp>
        <p:nvSpPr>
          <p:cNvPr id="8" name="TextBox 7"/>
          <p:cNvSpPr txBox="1"/>
          <p:nvPr/>
        </p:nvSpPr>
        <p:spPr>
          <a:xfrm>
            <a:off x="4058593" y="1549061"/>
            <a:ext cx="4833796" cy="3170099"/>
          </a:xfrm>
          <a:prstGeom prst="rect">
            <a:avLst/>
          </a:prstGeom>
          <a:noFill/>
        </p:spPr>
        <p:txBody>
          <a:bodyPr wrap="square" rtlCol="0">
            <a:spAutoFit/>
          </a:bodyPr>
          <a:lstStyle/>
          <a:p>
            <a:r>
              <a:rPr lang="en-US" sz="2000" i="1" dirty="0">
                <a:solidFill>
                  <a:schemeClr val="bg1"/>
                </a:solidFill>
              </a:rPr>
              <a:t>Tarry</a:t>
            </a:r>
            <a:r>
              <a:rPr lang="en-US" sz="2000" dirty="0">
                <a:solidFill>
                  <a:schemeClr val="bg1"/>
                </a:solidFill>
              </a:rPr>
              <a:t> = to remain alive on the earth. </a:t>
            </a:r>
          </a:p>
          <a:p>
            <a:endParaRPr lang="en-US" sz="2000" dirty="0">
              <a:solidFill>
                <a:schemeClr val="bg1"/>
              </a:solidFill>
            </a:endParaRPr>
          </a:p>
          <a:p>
            <a:r>
              <a:rPr lang="en-US" sz="2000" dirty="0">
                <a:solidFill>
                  <a:schemeClr val="bg1"/>
                </a:solidFill>
              </a:rPr>
              <a:t>Thus, John would remain on the earth as a translated being until Jesus Christ’s Second Coming. </a:t>
            </a:r>
          </a:p>
          <a:p>
            <a:endParaRPr lang="en-US" sz="2000" dirty="0">
              <a:solidFill>
                <a:schemeClr val="bg1"/>
              </a:solidFill>
            </a:endParaRPr>
          </a:p>
          <a:p>
            <a:r>
              <a:rPr lang="en-US" sz="2000" dirty="0">
                <a:solidFill>
                  <a:schemeClr val="bg1"/>
                </a:solidFill>
              </a:rPr>
              <a:t>Translated beings are “persons who are changed so that they do not experience pain or death until their resurrection to immortality” (8)</a:t>
            </a:r>
            <a:endParaRPr lang="en-US" sz="2000" i="1" dirty="0">
              <a:solidFill>
                <a:schemeClr val="bg1"/>
              </a:solidFill>
              <a:latin typeface="Leelawadee" pitchFamily="34" charset="-34"/>
              <a:cs typeface="Leelawadee" pitchFamily="34" charset="-34"/>
            </a:endParaRPr>
          </a:p>
        </p:txBody>
      </p:sp>
      <p:sp>
        <p:nvSpPr>
          <p:cNvPr id="11" name="TextBox 10"/>
          <p:cNvSpPr txBox="1"/>
          <p:nvPr/>
        </p:nvSpPr>
        <p:spPr>
          <a:xfrm>
            <a:off x="2514600" y="159286"/>
            <a:ext cx="7162800" cy="769441"/>
          </a:xfrm>
          <a:prstGeom prst="rect">
            <a:avLst/>
          </a:prstGeom>
          <a:noFill/>
        </p:spPr>
        <p:txBody>
          <a:bodyPr wrap="square" rtlCol="0">
            <a:spAutoFit/>
          </a:bodyPr>
          <a:lstStyle/>
          <a:p>
            <a:pPr algn="ctr"/>
            <a:r>
              <a:rPr lang="en-US" sz="4400" i="1" dirty="0">
                <a:solidFill>
                  <a:schemeClr val="bg1"/>
                </a:solidFill>
                <a:latin typeface="Leelawadee" pitchFamily="34" charset="-34"/>
                <a:cs typeface="Leelawadee" pitchFamily="34" charset="-34"/>
              </a:rPr>
              <a:t>John’s Future</a:t>
            </a:r>
          </a:p>
        </p:txBody>
      </p:sp>
      <p:pic>
        <p:nvPicPr>
          <p:cNvPr id="2050" name="Picture 2" descr="Image result for john on pat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726" y="4562532"/>
            <a:ext cx="3060876" cy="20660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2586" y="643478"/>
            <a:ext cx="4833796" cy="5755773"/>
            <a:chOff x="-162586" y="643478"/>
            <a:chExt cx="4833796" cy="5755773"/>
          </a:xfrm>
        </p:grpSpPr>
        <p:pic>
          <p:nvPicPr>
            <p:cNvPr id="2052" name="Picture 4" descr="Image result for john on pat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68" y="643478"/>
              <a:ext cx="3360276" cy="5096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2586" y="5691365"/>
              <a:ext cx="4833796" cy="707886"/>
            </a:xfrm>
            <a:prstGeom prst="rect">
              <a:avLst/>
            </a:prstGeom>
            <a:noFill/>
          </p:spPr>
          <p:txBody>
            <a:bodyPr wrap="square" rtlCol="0">
              <a:spAutoFit/>
            </a:bodyPr>
            <a:lstStyle/>
            <a:p>
              <a:pPr algn="ctr"/>
              <a:r>
                <a:rPr lang="en-US" sz="2000" i="1" dirty="0">
                  <a:solidFill>
                    <a:schemeClr val="bg1"/>
                  </a:solidFill>
                </a:rPr>
                <a:t>Place where John wrote </a:t>
              </a:r>
            </a:p>
            <a:p>
              <a:pPr algn="ctr"/>
              <a:r>
                <a:rPr lang="en-US" sz="2000" i="1" dirty="0">
                  <a:solidFill>
                    <a:schemeClr val="bg1"/>
                  </a:solidFill>
                </a:rPr>
                <a:t>The Book of Revelation</a:t>
              </a:r>
              <a:endParaRPr lang="en-US" sz="2000" i="1" dirty="0">
                <a:solidFill>
                  <a:schemeClr val="bg1"/>
                </a:solidFill>
                <a:latin typeface="Leelawadee" pitchFamily="34" charset="-34"/>
                <a:cs typeface="Leelawadee" pitchFamily="34" charset="-34"/>
              </a:endParaRPr>
            </a:p>
          </p:txBody>
        </p:sp>
      </p:grpSp>
      <p:pic>
        <p:nvPicPr>
          <p:cNvPr id="2054" name="Picture 6" descr="Image result for john on pat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6880" y="531375"/>
            <a:ext cx="2391556" cy="293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7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8858" y="6469168"/>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John 21:25</a:t>
            </a:r>
          </a:p>
        </p:txBody>
      </p:sp>
      <p:sp>
        <p:nvSpPr>
          <p:cNvPr id="8" name="TextBox 7"/>
          <p:cNvSpPr txBox="1"/>
          <p:nvPr/>
        </p:nvSpPr>
        <p:spPr>
          <a:xfrm>
            <a:off x="495299" y="805544"/>
            <a:ext cx="3946071" cy="156966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“And there are also many other things which Jesus did…</a:t>
            </a:r>
          </a:p>
        </p:txBody>
      </p:sp>
      <p:sp>
        <p:nvSpPr>
          <p:cNvPr id="9" name="TextBox 8"/>
          <p:cNvSpPr txBox="1"/>
          <p:nvPr/>
        </p:nvSpPr>
        <p:spPr>
          <a:xfrm>
            <a:off x="3505200" y="4388015"/>
            <a:ext cx="7434943" cy="2062103"/>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…if they should be written every one, I suppose that even the world itself could not contain the books that should be written. Amen.”</a:t>
            </a:r>
          </a:p>
        </p:txBody>
      </p:sp>
      <p:pic>
        <p:nvPicPr>
          <p:cNvPr id="10" name="Picture 6" descr="http://4.bp.blogspot.com/-dwUrXEASFEw/T5N9dp_0ylI/AAAAAAAAALc/qpUXNZoCC1Q/s400/bible-prophet-writing.jpeg"/>
          <p:cNvPicPr>
            <a:picLocks noChangeAspect="1" noChangeArrowheads="1"/>
          </p:cNvPicPr>
          <p:nvPr/>
        </p:nvPicPr>
        <p:blipFill>
          <a:blip r:embed="rId3" cstate="print"/>
          <a:srcRect/>
          <a:stretch>
            <a:fillRect/>
          </a:stretch>
        </p:blipFill>
        <p:spPr bwMode="auto">
          <a:xfrm>
            <a:off x="4724400" y="609600"/>
            <a:ext cx="4343400" cy="3257550"/>
          </a:xfrm>
          <a:prstGeom prst="rect">
            <a:avLst/>
          </a:prstGeom>
          <a:noFill/>
        </p:spPr>
      </p:pic>
    </p:spTree>
    <p:extLst>
      <p:ext uri="{BB962C8B-B14F-4D97-AF65-F5344CB8AC3E}">
        <p14:creationId xmlns:p14="http://schemas.microsoft.com/office/powerpoint/2010/main" val="38500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5802" y="0"/>
            <a:ext cx="11850986" cy="483209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Elder James E. Talmage </a:t>
            </a:r>
            <a:r>
              <a:rPr lang="en-US" i="1" dirty="0">
                <a:solidFill>
                  <a:schemeClr val="bg1"/>
                </a:solidFill>
              </a:rPr>
              <a:t>Jesus the Christ p. 694</a:t>
            </a:r>
          </a:p>
          <a:p>
            <a:pPr marL="342900" indent="-342900">
              <a:buAutoNum type="arabicPeriod"/>
            </a:pPr>
            <a:r>
              <a:rPr lang="en-US" i="1" dirty="0">
                <a:solidFill>
                  <a:schemeClr val="bg1"/>
                </a:solidFill>
              </a:rPr>
              <a:t>Gospeldoctrine.com</a:t>
            </a:r>
          </a:p>
          <a:p>
            <a:pPr marL="342900" indent="-342900">
              <a:buFontTx/>
              <a:buAutoNum type="arabicPeriod"/>
            </a:pPr>
            <a:r>
              <a:rPr lang="en-US" b="0" i="0" dirty="0">
                <a:solidFill>
                  <a:schemeClr val="bg1"/>
                </a:solidFill>
                <a:effectLst/>
                <a:latin typeface="Abadi" panose="020B0604020104020204" pitchFamily="34" charset="0"/>
              </a:rPr>
              <a:t>Elder Boyd K. Packer (</a:t>
            </a:r>
            <a:r>
              <a:rPr lang="en-US" b="0" i="1" dirty="0">
                <a:solidFill>
                  <a:schemeClr val="bg1"/>
                </a:solidFill>
                <a:effectLst/>
                <a:latin typeface="Abadi" panose="020B0604020104020204" pitchFamily="34" charset="0"/>
              </a:rPr>
              <a:t>Things of the Soul </a:t>
            </a:r>
            <a:r>
              <a:rPr lang="en-US" b="0" i="0" dirty="0">
                <a:solidFill>
                  <a:schemeClr val="bg1"/>
                </a:solidFill>
                <a:effectLst/>
                <a:latin typeface="Abadi" panose="020B0604020104020204" pitchFamily="34" charset="0"/>
              </a:rPr>
              <a:t>[Salt Lake City: </a:t>
            </a:r>
            <a:r>
              <a:rPr lang="en-US" b="0" i="0" dirty="0" err="1">
                <a:solidFill>
                  <a:schemeClr val="bg1"/>
                </a:solidFill>
                <a:effectLst/>
                <a:latin typeface="Abadi" panose="020B0604020104020204" pitchFamily="34" charset="0"/>
              </a:rPr>
              <a:t>Bookcraft</a:t>
            </a:r>
            <a:r>
              <a:rPr lang="en-US" b="0" i="0" dirty="0">
                <a:solidFill>
                  <a:schemeClr val="bg1"/>
                </a:solidFill>
                <a:effectLst/>
                <a:latin typeface="Abadi" panose="020B0604020104020204" pitchFamily="34" charset="0"/>
              </a:rPr>
              <a:t>, 1996], 18.)</a:t>
            </a:r>
          </a:p>
          <a:p>
            <a:pPr marL="342900" indent="-342900">
              <a:buFontTx/>
              <a:buAutoNum type="arabicPeriod"/>
            </a:pPr>
            <a:r>
              <a:rPr lang="en-US" b="0" i="0" dirty="0">
                <a:solidFill>
                  <a:schemeClr val="bg1"/>
                </a:solidFill>
                <a:effectLst/>
                <a:latin typeface="Abadi" panose="020B0604020104020204" pitchFamily="34" charset="0"/>
              </a:rPr>
              <a:t>(</a:t>
            </a:r>
            <a:r>
              <a:rPr lang="en-US" b="0" i="1" dirty="0">
                <a:solidFill>
                  <a:schemeClr val="bg1"/>
                </a:solidFill>
                <a:effectLst/>
                <a:latin typeface="Abadi" panose="020B0604020104020204" pitchFamily="34" charset="0"/>
              </a:rPr>
              <a:t>Orson Pratt's Works</a:t>
            </a:r>
            <a:r>
              <a:rPr lang="en-US" b="0" i="0" dirty="0">
                <a:solidFill>
                  <a:schemeClr val="bg1"/>
                </a:solidFill>
                <a:effectLst/>
                <a:latin typeface="Abadi" panose="020B0604020104020204" pitchFamily="34" charset="0"/>
              </a:rPr>
              <a:t> [Salt Lake City: Deseret News Press, 1945], 85.)</a:t>
            </a:r>
          </a:p>
          <a:p>
            <a:pPr marL="342900" indent="-342900">
              <a:buFontTx/>
              <a:buAutoNum type="arabicPeriod"/>
            </a:pPr>
            <a:r>
              <a:rPr lang="en-US" dirty="0">
                <a:solidFill>
                  <a:schemeClr val="bg1"/>
                </a:solidFill>
                <a:latin typeface="Abadi" panose="020B0604020104020204" pitchFamily="34" charset="0"/>
              </a:rPr>
              <a:t>Elder Dallin H. Oaks </a:t>
            </a:r>
            <a:r>
              <a:rPr lang="en-US" i="1" dirty="0">
                <a:solidFill>
                  <a:schemeClr val="bg1"/>
                </a:solidFill>
                <a:latin typeface="Abadi" panose="020B0604020104020204" pitchFamily="34" charset="0"/>
              </a:rPr>
              <a:t>Healing the Sick</a:t>
            </a:r>
            <a:r>
              <a:rPr lang="en-US" dirty="0">
                <a:solidFill>
                  <a:schemeClr val="bg1"/>
                </a:solidFill>
                <a:latin typeface="Abadi" panose="020B0604020104020204" pitchFamily="34" charset="0"/>
              </a:rPr>
              <a:t> 2010 April Gen. Conf.</a:t>
            </a:r>
          </a:p>
          <a:p>
            <a:pPr marL="342900" indent="-342900">
              <a:buFontTx/>
              <a:buAutoNum type="arabicPeriod"/>
            </a:pPr>
            <a:r>
              <a:rPr lang="en-US" b="0" i="0" dirty="0">
                <a:solidFill>
                  <a:schemeClr val="bg1"/>
                </a:solidFill>
                <a:effectLst/>
                <a:latin typeface="Abadi" panose="020B0604020104020204" pitchFamily="34" charset="0"/>
              </a:rPr>
              <a:t>Joseph Fielding McConkie, </a:t>
            </a:r>
            <a:r>
              <a:rPr lang="en-US" b="0" i="1" dirty="0">
                <a:solidFill>
                  <a:schemeClr val="bg1"/>
                </a:solidFill>
                <a:effectLst/>
                <a:latin typeface="Abadi" panose="020B0604020104020204" pitchFamily="34" charset="0"/>
              </a:rPr>
              <a:t>Seeking the Spirit</a:t>
            </a:r>
            <a:r>
              <a:rPr lang="en-US" b="0" i="0" dirty="0">
                <a:solidFill>
                  <a:schemeClr val="bg1"/>
                </a:solidFill>
                <a:effectLst/>
                <a:latin typeface="Abadi" panose="020B0604020104020204" pitchFamily="34" charset="0"/>
              </a:rPr>
              <a:t> [Salt Lake City: Deseret Book Co., 1978], 7.</a:t>
            </a:r>
          </a:p>
          <a:p>
            <a:pPr marL="342900" indent="-342900">
              <a:buFontTx/>
              <a:buAutoNum type="arabicPeriod"/>
            </a:pPr>
            <a:r>
              <a:rPr lang="en-US" dirty="0">
                <a:solidFill>
                  <a:schemeClr val="bg1"/>
                </a:solidFill>
              </a:rPr>
              <a:t>Joseph Fielding Smith, </a:t>
            </a:r>
            <a:r>
              <a:rPr lang="en-US" i="1" dirty="0">
                <a:solidFill>
                  <a:schemeClr val="bg1"/>
                </a:solidFill>
              </a:rPr>
              <a:t>Doctrines of Salvation,</a:t>
            </a:r>
            <a:r>
              <a:rPr lang="en-US" dirty="0">
                <a:solidFill>
                  <a:schemeClr val="bg1"/>
                </a:solidFill>
              </a:rPr>
              <a:t> comp. Bruce R. McConkie, 3 vols. [1954–56], 3:151–52).</a:t>
            </a:r>
          </a:p>
          <a:p>
            <a:pPr marL="342900" indent="-342900">
              <a:buFontTx/>
              <a:buAutoNum type="arabicPeriod"/>
            </a:pPr>
            <a:r>
              <a:rPr lang="en-US" dirty="0">
                <a:solidFill>
                  <a:schemeClr val="bg1"/>
                </a:solidFill>
              </a:rPr>
              <a:t>(Guide to the Scriptures, “Translated Beings,” scriptures.lds.org).</a:t>
            </a:r>
            <a:endParaRPr lang="en-US" i="1" dirty="0">
              <a:solidFill>
                <a:schemeClr val="bg1"/>
              </a:solidFill>
              <a:latin typeface="Leelawadee" pitchFamily="34" charset="-34"/>
              <a:cs typeface="Leelawadee" pitchFamily="34" charset="-34"/>
            </a:endParaRPr>
          </a:p>
          <a:p>
            <a:pPr marL="342900" indent="-342900">
              <a:buFontTx/>
              <a:buAutoNum type="arabicPeriod"/>
            </a:pPr>
            <a:endParaRPr lang="en-US" i="1" dirty="0">
              <a:solidFill>
                <a:schemeClr val="bg1"/>
              </a:solidFill>
              <a:latin typeface="Leelawadee" pitchFamily="34" charset="-34"/>
              <a:cs typeface="Leelawadee" pitchFamily="34" charset="-34"/>
            </a:endParaRPr>
          </a:p>
          <a:p>
            <a:pPr marL="342900" indent="-342900">
              <a:buFontTx/>
              <a:buAutoNum type="arabicPeriod"/>
            </a:pPr>
            <a:endParaRPr lang="en-US" b="0" i="0" dirty="0">
              <a:solidFill>
                <a:schemeClr val="bg1"/>
              </a:solidFill>
              <a:effectLst/>
              <a:latin typeface="Abadi" panose="020B0604020104020204" pitchFamily="34" charset="0"/>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Footer Placeholder 14">
            <a:extLst>
              <a:ext uri="{FF2B5EF4-FFF2-40B4-BE49-F238E27FC236}">
                <a16:creationId xmlns:a16="http://schemas.microsoft.com/office/drawing/2014/main" id="{A24A0256-19D5-41CD-85EB-9A128C6BCF16}"/>
              </a:ext>
            </a:extLst>
          </p:cNvPr>
          <p:cNvSpPr>
            <a:spLocks noGrp="1"/>
          </p:cNvSpPr>
          <p:nvPr/>
        </p:nvSpPr>
        <p:spPr>
          <a:xfrm>
            <a:off x="56645" y="64850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1928026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04868" y="306104"/>
          <a:ext cx="10434045" cy="217704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Visits and Eats with 7 Disciples at the Sea of </a:t>
                      </a:r>
                      <a:r>
                        <a:rPr lang="en-US" sz="1200" dirty="0" err="1"/>
                        <a:t>Tiberias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Peter’s Love for Jesus to Be manifest by Service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21:15-17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Peter’s Death Foretold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21:18, 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Peter’s Questions Jesus About John’s Future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21:20-23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John’s Concluding Testimony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20:30, 31</a:t>
                      </a:r>
                    </a:p>
                    <a:p>
                      <a:r>
                        <a:rPr lang="en-US" sz="1200" dirty="0"/>
                        <a:t>21:24, 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0" y="2483144"/>
            <a:ext cx="7007382" cy="2123658"/>
          </a:xfrm>
          <a:prstGeom prst="rect">
            <a:avLst/>
          </a:prstGeom>
          <a:ln>
            <a:solidFill>
              <a:schemeClr val="tx1"/>
            </a:solidFill>
          </a:ln>
        </p:spPr>
        <p:txBody>
          <a:bodyPr wrap="square">
            <a:spAutoFit/>
          </a:bodyPr>
          <a:lstStyle/>
          <a:p>
            <a:pPr fontAlgn="base"/>
            <a:r>
              <a:rPr lang="en-US" sz="1200" b="1" i="0" dirty="0">
                <a:solidFill>
                  <a:srgbClr val="333333"/>
                </a:solidFill>
                <a:effectLst/>
              </a:rPr>
              <a:t>Meeting on the Mountain Matthew 28:16-18:</a:t>
            </a:r>
          </a:p>
          <a:p>
            <a:pPr fontAlgn="base"/>
            <a:r>
              <a:rPr lang="en-US" sz="1200" b="0" i="0" dirty="0">
                <a:solidFill>
                  <a:srgbClr val="333333"/>
                </a:solidFill>
                <a:effectLst/>
              </a:rPr>
              <a:t>"Of all the recorded appearances of the risen Christ to his disciples in Palestine, this one is paramount; and yet of it the present Bible preserves only a most fragmentary account. This was an appearance by appointment, by pre-arrangement, to which probably a great multitude of disciples was invited. It is likely the occasion of which, as Paul wrote later, 'he was seen of above five hundred brethren at once.' (1 Cor. 15:6.) If so, the seventies and leading brethren of the Church would have been present, as also perhaps the faithful women who are inheritors of like rewards with obedient priesthood holders.</a:t>
            </a:r>
          </a:p>
          <a:p>
            <a:pPr fontAlgn="base"/>
            <a:r>
              <a:rPr lang="en-US" sz="1200" b="0" i="0" dirty="0">
                <a:solidFill>
                  <a:srgbClr val="333333"/>
                </a:solidFill>
                <a:effectLst/>
              </a:rPr>
              <a:t>"We may suppose that great preparation preceded this meeting; that it dealt with many things, perhaps being similar to his resurrected ministry to multitudes of Nephites; and that from it, by the months of many witnesses, the sure testimony of his divine </a:t>
            </a:r>
            <a:r>
              <a:rPr lang="en-US" sz="1200" b="0" i="0" dirty="0" err="1">
                <a:solidFill>
                  <a:srgbClr val="333333"/>
                </a:solidFill>
                <a:effectLst/>
              </a:rPr>
              <a:t>Sonship</a:t>
            </a:r>
            <a:r>
              <a:rPr lang="en-US" sz="1200" b="0" i="0" dirty="0">
                <a:solidFill>
                  <a:srgbClr val="333333"/>
                </a:solidFill>
                <a:effectLst/>
              </a:rPr>
              <a:t> went forth to the world.“ Elder Bruce R. McConkie  (</a:t>
            </a:r>
            <a:r>
              <a:rPr lang="en-US" sz="1200" b="0" i="1" dirty="0">
                <a:solidFill>
                  <a:srgbClr val="333333"/>
                </a:solidFill>
                <a:effectLst/>
              </a:rPr>
              <a:t>Doctrinal New Testament Commentary, </a:t>
            </a:r>
            <a:r>
              <a:rPr lang="en-US" sz="1200" b="0" i="0" dirty="0">
                <a:solidFill>
                  <a:srgbClr val="333333"/>
                </a:solidFill>
                <a:effectLst/>
              </a:rPr>
              <a:t>3 vols. [Salt Lake City: </a:t>
            </a:r>
            <a:r>
              <a:rPr lang="en-US" sz="1200" b="0" i="0" dirty="0" err="1">
                <a:solidFill>
                  <a:srgbClr val="333333"/>
                </a:solidFill>
                <a:effectLst/>
              </a:rPr>
              <a:t>Bookcraft</a:t>
            </a:r>
            <a:r>
              <a:rPr lang="en-US" sz="1200" b="0" i="0" dirty="0">
                <a:solidFill>
                  <a:srgbClr val="333333"/>
                </a:solidFill>
                <a:effectLst/>
              </a:rPr>
              <a:t>, 1965-1973], 1: 866.)</a:t>
            </a:r>
          </a:p>
        </p:txBody>
      </p:sp>
      <p:sp>
        <p:nvSpPr>
          <p:cNvPr id="4" name="Rectangle 3"/>
          <p:cNvSpPr/>
          <p:nvPr/>
        </p:nvSpPr>
        <p:spPr>
          <a:xfrm>
            <a:off x="0" y="4606802"/>
            <a:ext cx="7007382" cy="2308324"/>
          </a:xfrm>
          <a:prstGeom prst="rect">
            <a:avLst/>
          </a:prstGeom>
          <a:ln>
            <a:solidFill>
              <a:schemeClr val="tx1"/>
            </a:solidFill>
          </a:ln>
        </p:spPr>
        <p:txBody>
          <a:bodyPr wrap="square">
            <a:spAutoFit/>
          </a:bodyPr>
          <a:lstStyle/>
          <a:p>
            <a:pPr fontAlgn="base"/>
            <a:r>
              <a:rPr lang="en-US" sz="1200" b="1" dirty="0"/>
              <a:t>All Power Matthew 28:18:</a:t>
            </a:r>
          </a:p>
          <a:p>
            <a:pPr fontAlgn="base"/>
            <a:r>
              <a:rPr lang="en-US" sz="1200" dirty="0"/>
              <a:t>The time is very near when he will come to the earth again with great power and glory, accompanied by his mighty angels in flaming fire. Jesus has power over life and death and every detail of our existence. He is the light of the sun and the power by which it was made. One of the primary purposes of his life is to give us power. And more than almost any other thing, that is what we are in greatest need of both here and hereafter. We have the power of repentance, the power of excellence, the power to be like God. Emerson said, 'Do the thing and you shall have the power.' That is, we learn to do by doing. Certainly our age of power is no place for incompetents, cowards, and weaklings. But the apostle John gives us a profitable direction for attaining power when he says of us and of Christ: 'But as many as received him, to them gave he power to become the sons of God....' (John 1:12.) We need the power to build character, the power to overcome temptation, the power to destroy the weaknesses and sins in ourselves." Sterling W. Sill (</a:t>
            </a:r>
            <a:r>
              <a:rPr lang="en-US" sz="1200" i="1" dirty="0"/>
              <a:t>Principles, Promises, and Powers</a:t>
            </a:r>
            <a:r>
              <a:rPr lang="en-US" sz="1200" dirty="0"/>
              <a:t> [Salt Lake City: Deseret Book Co., 1973], 26.)</a:t>
            </a:r>
            <a:endParaRPr lang="en-US" sz="1200" b="0" i="0" dirty="0">
              <a:solidFill>
                <a:srgbClr val="333333"/>
              </a:solidFill>
              <a:effectLst/>
            </a:endParaRPr>
          </a:p>
        </p:txBody>
      </p:sp>
      <p:sp>
        <p:nvSpPr>
          <p:cNvPr id="9" name="Rectangle 8"/>
          <p:cNvSpPr/>
          <p:nvPr/>
        </p:nvSpPr>
        <p:spPr>
          <a:xfrm>
            <a:off x="7007382" y="2483144"/>
            <a:ext cx="5163766" cy="2862322"/>
          </a:xfrm>
          <a:prstGeom prst="rect">
            <a:avLst/>
          </a:prstGeom>
          <a:ln>
            <a:solidFill>
              <a:schemeClr val="tx1"/>
            </a:solidFill>
          </a:ln>
        </p:spPr>
        <p:txBody>
          <a:bodyPr wrap="square">
            <a:spAutoFit/>
          </a:bodyPr>
          <a:lstStyle/>
          <a:p>
            <a:pPr fontAlgn="base"/>
            <a:r>
              <a:rPr lang="en-US" sz="1200" b="1" i="0" dirty="0">
                <a:solidFill>
                  <a:srgbClr val="333333"/>
                </a:solidFill>
                <a:effectLst/>
              </a:rPr>
              <a:t>Meeting on the Mountain Matthew 28:16-18:</a:t>
            </a:r>
          </a:p>
          <a:p>
            <a:pPr fontAlgn="base"/>
            <a:r>
              <a:rPr lang="en-US" sz="1200" b="0" i="0" dirty="0">
                <a:solidFill>
                  <a:srgbClr val="333333"/>
                </a:solidFill>
                <a:effectLst/>
              </a:rPr>
              <a:t>"Of all the recorded appearances of the risen Christ to his disciples in Palestine, this one is paramount; and yet of it the present Bible preserves only a most fragmentary account. This was an appearance by appointment, by pre-arrangement, to which probably a great multitude of disciples was invited. It is likely the occasion of which, as Paul wrote later, 'he was seen of above five hundred brethren at once.' (1 Cor. 15:6.) If so, the seventies and leading brethren of the Church would have been present, as also perhaps the faithful women who are inheritors of like rewards with obedient priesthood holders.</a:t>
            </a:r>
          </a:p>
          <a:p>
            <a:pPr fontAlgn="base"/>
            <a:r>
              <a:rPr lang="en-US" sz="1200" b="0" i="0" dirty="0">
                <a:solidFill>
                  <a:srgbClr val="333333"/>
                </a:solidFill>
                <a:effectLst/>
              </a:rPr>
              <a:t>"We may suppose that great preparation preceded this meeting; that it dealt with many things, perhaps being similar to his resurrected ministry to multitudes of Nephites; and that from it, by the months of many witnesses, the sure testimony of his divine </a:t>
            </a:r>
            <a:r>
              <a:rPr lang="en-US" sz="1200" b="0" i="0" dirty="0" err="1">
                <a:solidFill>
                  <a:srgbClr val="333333"/>
                </a:solidFill>
                <a:effectLst/>
              </a:rPr>
              <a:t>Sonship</a:t>
            </a:r>
            <a:r>
              <a:rPr lang="en-US" sz="1200" b="0" i="0" dirty="0">
                <a:solidFill>
                  <a:srgbClr val="333333"/>
                </a:solidFill>
                <a:effectLst/>
              </a:rPr>
              <a:t> went forth to the world.“ Elder Bruce R. McConkie  (</a:t>
            </a:r>
            <a:r>
              <a:rPr lang="en-US" sz="1200" b="0" i="1" dirty="0">
                <a:solidFill>
                  <a:srgbClr val="333333"/>
                </a:solidFill>
                <a:effectLst/>
              </a:rPr>
              <a:t>Doctrinal New Testament Commentary, </a:t>
            </a:r>
            <a:r>
              <a:rPr lang="en-US" sz="1200" b="0" i="0" dirty="0">
                <a:solidFill>
                  <a:srgbClr val="333333"/>
                </a:solidFill>
                <a:effectLst/>
              </a:rPr>
              <a:t>3 vols. [Salt Lake City: </a:t>
            </a:r>
            <a:r>
              <a:rPr lang="en-US" sz="1200" b="0" i="0" dirty="0" err="1">
                <a:solidFill>
                  <a:srgbClr val="333333"/>
                </a:solidFill>
                <a:effectLst/>
              </a:rPr>
              <a:t>Bookcraft</a:t>
            </a:r>
            <a:r>
              <a:rPr lang="en-US" sz="1200" b="0" i="0" dirty="0">
                <a:solidFill>
                  <a:srgbClr val="333333"/>
                </a:solidFill>
                <a:effectLst/>
              </a:rPr>
              <a:t>, 1965-1973], 1: 866.)</a:t>
            </a:r>
          </a:p>
        </p:txBody>
      </p:sp>
      <p:sp>
        <p:nvSpPr>
          <p:cNvPr id="10" name="Rectangle 9"/>
          <p:cNvSpPr/>
          <p:nvPr/>
        </p:nvSpPr>
        <p:spPr>
          <a:xfrm>
            <a:off x="7691749" y="5760964"/>
            <a:ext cx="2820003" cy="923330"/>
          </a:xfrm>
          <a:prstGeom prst="rect">
            <a:avLst/>
          </a:prstGeom>
        </p:spPr>
        <p:txBody>
          <a:bodyPr wrap="none">
            <a:spAutoFit/>
          </a:bodyPr>
          <a:lstStyle/>
          <a:p>
            <a:pPr algn="ctr" fontAlgn="base"/>
            <a:r>
              <a:rPr lang="en-US" b="0" i="0" dirty="0">
                <a:solidFill>
                  <a:srgbClr val="333333"/>
                </a:solidFill>
                <a:effectLst/>
                <a:latin typeface="Abadi" panose="020B0604020104020204" pitchFamily="34" charset="0"/>
              </a:rPr>
              <a:t>See Also:</a:t>
            </a:r>
          </a:p>
          <a:p>
            <a:pPr algn="ctr" fontAlgn="base"/>
            <a:r>
              <a:rPr lang="en-US" b="0" i="0" dirty="0">
                <a:solidFill>
                  <a:srgbClr val="333333"/>
                </a:solidFill>
                <a:effectLst/>
                <a:latin typeface="Abadi" panose="020B0604020104020204" pitchFamily="34" charset="0"/>
              </a:rPr>
              <a:t>Special Witnesses of Christ</a:t>
            </a:r>
          </a:p>
          <a:p>
            <a:pPr algn="ctr" fontAlgn="base"/>
            <a:r>
              <a:rPr lang="en-US" dirty="0">
                <a:solidFill>
                  <a:srgbClr val="333333"/>
                </a:solidFill>
                <a:latin typeface="Abadi" panose="020B0604020104020204" pitchFamily="34" charset="0"/>
              </a:rPr>
              <a:t>April 2001 Ensign</a:t>
            </a:r>
            <a:endParaRPr lang="en-US"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14646437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406"/>
            <a:ext cx="7007382" cy="3416320"/>
          </a:xfrm>
          <a:prstGeom prst="rect">
            <a:avLst/>
          </a:prstGeom>
          <a:ln>
            <a:solidFill>
              <a:schemeClr val="tx1"/>
            </a:solidFill>
          </a:ln>
        </p:spPr>
        <p:txBody>
          <a:bodyPr wrap="square">
            <a:spAutoFit/>
          </a:bodyPr>
          <a:lstStyle/>
          <a:p>
            <a:r>
              <a:rPr lang="en-US" sz="1200" dirty="0"/>
              <a:t>They will be healed Mark 16:18:</a:t>
            </a:r>
          </a:p>
          <a:p>
            <a:r>
              <a:rPr lang="en-US" sz="1200" dirty="0"/>
              <a:t>Latter-day Saints believe in applying the best available scientific knowledge and techniques. We use nutrition, exercise, and other practices to preserve health, and we enlist the help of healing practitioners, such as physicians and surgeons, to restore health.</a:t>
            </a:r>
          </a:p>
          <a:p>
            <a:r>
              <a:rPr lang="en-US" sz="1200" dirty="0"/>
              <a:t>The use of medical science is not at odds with our prayers of faith and our reliance on priesthood blessings. When a person requested a priesthood blessing, Brigham Young would ask, “Have you used any remedies?” To those who said no because “we wish the Elders to lay hands upon us, and we have faith that we shall be healed,”</a:t>
            </a:r>
          </a:p>
          <a:p>
            <a:endParaRPr lang="en-US" sz="1200" dirty="0"/>
          </a:p>
          <a:p>
            <a:r>
              <a:rPr lang="en-US" sz="1200" dirty="0"/>
              <a:t> President Young replied: “That is very inconsistent according to my faith. If we are sick, and ask the Lord to heal us, and to do all for us that is necessary to be done, according to my understanding of the Gospel of salvation, I might as well ask the Lord to cause my wheat and corn to grow, without my plowing the ground and casting in the seed. It appears consistent to me to apply every remedy that comes within the range of my knowledge, and [then] to ask my Father in Heaven … to sanctify that application to the healing of my body.”</a:t>
            </a:r>
            <a:r>
              <a:rPr lang="en-US" sz="1200" baseline="30000" dirty="0">
                <a:hlinkClick r:id="rId2"/>
              </a:rPr>
              <a:t>1</a:t>
            </a:r>
            <a:endParaRPr lang="en-US" sz="1200" dirty="0"/>
          </a:p>
          <a:p>
            <a:r>
              <a:rPr lang="en-US" sz="1200" dirty="0"/>
              <a:t>Of course we don’t wait until all other methods are exhausted before we pray in faith or give priesthood blessings for healing. In emergencies, prayers and blessings come first. Most often we pursue all efforts simultaneously. This follows the scriptural teachings that we should “pray always” (D&amp;C 90:24) and that all things should be done in wisdom and order. Elder Dallin H Oaks </a:t>
            </a:r>
            <a:r>
              <a:rPr lang="en-US" sz="1200" i="1" dirty="0"/>
              <a:t>Healing the Sick </a:t>
            </a:r>
            <a:r>
              <a:rPr lang="en-US" sz="1200" dirty="0"/>
              <a:t>April 2010 Gen. Conf.</a:t>
            </a:r>
          </a:p>
        </p:txBody>
      </p:sp>
      <p:sp>
        <p:nvSpPr>
          <p:cNvPr id="10" name="Rectangle 9"/>
          <p:cNvSpPr/>
          <p:nvPr/>
        </p:nvSpPr>
        <p:spPr>
          <a:xfrm>
            <a:off x="0" y="3438726"/>
            <a:ext cx="10366218" cy="3416320"/>
          </a:xfrm>
          <a:prstGeom prst="rect">
            <a:avLst/>
          </a:prstGeom>
          <a:ln>
            <a:solidFill>
              <a:schemeClr val="tx1"/>
            </a:solidFill>
          </a:ln>
        </p:spPr>
        <p:txBody>
          <a:bodyPr wrap="square">
            <a:spAutoFit/>
          </a:bodyPr>
          <a:lstStyle/>
          <a:p>
            <a:pPr fontAlgn="base"/>
            <a:r>
              <a:rPr lang="en-US" sz="1200" b="1" dirty="0"/>
              <a:t>After the Ascension: </a:t>
            </a:r>
          </a:p>
          <a:p>
            <a:pPr fontAlgn="base"/>
            <a:r>
              <a:rPr lang="en-US" sz="1200" dirty="0"/>
              <a:t>Following the Savior’s death, the Apostles spread the gospel, and the Church grew quickly throughout the Roman Empire. But almost immediately after the Ascension of the Savior, the Apostles began to be persecuted. James, the brother of John and one of the original Twelve Apostles, was killed by Herod (see Acts 12:1–2). Peter and Paul were also killed during New Testament times.</a:t>
            </a:r>
          </a:p>
          <a:p>
            <a:pPr fontAlgn="base"/>
            <a:r>
              <a:rPr lang="en-US" sz="1200" dirty="0"/>
              <a:t>We don’t have records of the deaths of all the Apostles, but we do know that all but John the Beloved died and, after a time, ceased to be replaced. The keys and authority of the holy priesthood were lost with the deaths of the Church leaders. Without this authority, no new revelation, doctrine, or scripture could come.</a:t>
            </a:r>
          </a:p>
          <a:p>
            <a:pPr fontAlgn="base"/>
            <a:r>
              <a:rPr lang="en-US" sz="1200" dirty="0"/>
              <a:t>The Apostles were killed during a time when the entire Church was being persecuted. Nero, a Roman emperor, was the first to make laws to exterminate Christians, in about A.D. 65. Under his reign, thousands were cruelly killed. A second round of persecutions began in about A.D. 93 under Emperor Domitian. Succeeding emperors continued torturing and killing Christians. As a result of these persecutions, thousands of Christians were martyred. Many others apostatized.</a:t>
            </a:r>
          </a:p>
          <a:p>
            <a:pPr fontAlgn="base"/>
            <a:r>
              <a:rPr lang="en-US" sz="1200" dirty="0"/>
              <a:t>In about A.D. 324 Constantine became the emperor of the Roman Empire. He made Christianity a legal religion, stopping centuries of persecution. His actions linked the church to the government, and corrupt church leaders began seeking power and the honors of the world.</a:t>
            </a:r>
          </a:p>
          <a:p>
            <a:pPr fontAlgn="base"/>
            <a:r>
              <a:rPr lang="en-US" sz="1200" dirty="0"/>
              <a:t>Teachers within the church began to adopt false religious concepts from Greek philosophy and pagan religions. False ordinances and ceremonies were also introduced. Even though the church still taught some truth, the true Church of Christ and the priesthood were no longer on the earth. And as Christianity spread to various parts of the world—including to Africa, Asia, Europe, and the Americas—new churches were formed and grew. None of these churches, however, was the true Church, since the Lord had already taken priesthood authority and priesthood keys from the earth.</a:t>
            </a:r>
          </a:p>
          <a:p>
            <a:pPr fontAlgn="base"/>
            <a:r>
              <a:rPr lang="en-US" sz="1200" dirty="0"/>
              <a:t>What Happened to Christ’s Church?</a:t>
            </a:r>
          </a:p>
          <a:p>
            <a:pPr fontAlgn="base"/>
            <a:r>
              <a:rPr lang="en-US" sz="1200" dirty="0">
                <a:effectLst/>
              </a:rPr>
              <a:t>By Shanna Butler Liahona Feb. 2005</a:t>
            </a:r>
          </a:p>
          <a:p>
            <a:pPr fontAlgn="base"/>
            <a:endParaRPr lang="en-US" sz="1200" dirty="0"/>
          </a:p>
        </p:txBody>
      </p:sp>
      <p:sp>
        <p:nvSpPr>
          <p:cNvPr id="11" name="Rectangle 10"/>
          <p:cNvSpPr/>
          <p:nvPr/>
        </p:nvSpPr>
        <p:spPr>
          <a:xfrm>
            <a:off x="7731659" y="971914"/>
            <a:ext cx="3664303" cy="1754326"/>
          </a:xfrm>
          <a:prstGeom prst="rect">
            <a:avLst/>
          </a:prstGeom>
        </p:spPr>
        <p:txBody>
          <a:bodyPr wrap="square">
            <a:spAutoFit/>
          </a:bodyPr>
          <a:lstStyle/>
          <a:p>
            <a:pPr algn="ctr" fontAlgn="base"/>
            <a:r>
              <a:rPr lang="en-US" b="0" i="0" dirty="0">
                <a:solidFill>
                  <a:srgbClr val="333333"/>
                </a:solidFill>
                <a:effectLst/>
                <a:latin typeface="Abadi" panose="020B0604020104020204" pitchFamily="34" charset="0"/>
              </a:rPr>
              <a:t>After the Ascension:</a:t>
            </a:r>
          </a:p>
          <a:p>
            <a:pPr algn="ctr" fontAlgn="base"/>
            <a:r>
              <a:rPr lang="en-US" dirty="0">
                <a:solidFill>
                  <a:srgbClr val="333333"/>
                </a:solidFill>
                <a:latin typeface="Abadi" panose="020B0604020104020204" pitchFamily="34" charset="0"/>
              </a:rPr>
              <a:t>See Also: </a:t>
            </a:r>
          </a:p>
          <a:p>
            <a:pPr algn="ctr" fontAlgn="base"/>
            <a:r>
              <a:rPr lang="en-US" b="0" i="0" dirty="0">
                <a:solidFill>
                  <a:srgbClr val="333333"/>
                </a:solidFill>
                <a:effectLst/>
                <a:latin typeface="Abadi" panose="020B0604020104020204" pitchFamily="34" charset="0"/>
              </a:rPr>
              <a:t>The Brothers of Jesus: Loving the Unbelieving Relative</a:t>
            </a:r>
          </a:p>
          <a:p>
            <a:pPr algn="ctr" fontAlgn="base"/>
            <a:r>
              <a:rPr lang="en-US" dirty="0"/>
              <a:t>By </a:t>
            </a:r>
            <a:r>
              <a:rPr lang="en-US" dirty="0" err="1"/>
              <a:t>Carlfred</a:t>
            </a:r>
            <a:r>
              <a:rPr lang="en-US" dirty="0"/>
              <a:t> B. Broderick</a:t>
            </a:r>
          </a:p>
          <a:p>
            <a:pPr algn="ctr" fontAlgn="base"/>
            <a:r>
              <a:rPr lang="en-US" b="0" i="0" dirty="0">
                <a:solidFill>
                  <a:srgbClr val="333333"/>
                </a:solidFill>
                <a:effectLst/>
                <a:latin typeface="Abadi" panose="020B0604020104020204" pitchFamily="34" charset="0"/>
              </a:rPr>
              <a:t>Ensign March 1987</a:t>
            </a:r>
          </a:p>
        </p:txBody>
      </p:sp>
    </p:spTree>
    <p:extLst>
      <p:ext uri="{BB962C8B-B14F-4D97-AF65-F5344CB8AC3E}">
        <p14:creationId xmlns:p14="http://schemas.microsoft.com/office/powerpoint/2010/main" val="418699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4165600" y="1976583"/>
            <a:ext cx="4064000" cy="3738418"/>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20"/>
          <p:cNvGrpSpPr/>
          <p:nvPr/>
        </p:nvGrpSpPr>
        <p:grpSpPr>
          <a:xfrm>
            <a:off x="0" y="2362200"/>
            <a:ext cx="12192000" cy="3276600"/>
            <a:chOff x="0" y="2362200"/>
            <a:chExt cx="9144000" cy="3276600"/>
          </a:xfrm>
        </p:grpSpPr>
        <p:grpSp>
          <p:nvGrpSpPr>
            <p:cNvPr id="33" name="Group 33"/>
            <p:cNvGrpSpPr/>
            <p:nvPr/>
          </p:nvGrpSpPr>
          <p:grpSpPr>
            <a:xfrm>
              <a:off x="0" y="2438400"/>
              <a:ext cx="19812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a:off x="1066800" y="3048000"/>
              <a:ext cx="1066800" cy="2514600"/>
              <a:chOff x="914400" y="381000"/>
              <a:chExt cx="2133600" cy="4419600"/>
            </a:xfrm>
          </p:grpSpPr>
          <p:sp>
            <p:nvSpPr>
              <p:cNvPr id="357" name="Isosceles Triangle 356"/>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gular Pentagon 365"/>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Bent Arrow 366"/>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Rectangle 367"/>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Isosceles Triangle 373"/>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gular Pentagon 374"/>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gular Pentagon 375"/>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entagon 377"/>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entagon 378"/>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gular Pentagon 381"/>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gular Pentagon 382"/>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8"/>
            <p:cNvGrpSpPr/>
            <p:nvPr/>
          </p:nvGrpSpPr>
          <p:grpSpPr>
            <a:xfrm>
              <a:off x="7162800" y="2362200"/>
              <a:ext cx="19812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p:nvPr/>
          </p:nvGrpSpPr>
          <p:grpSpPr>
            <a:xfrm flipH="1">
              <a:off x="7467600" y="3048000"/>
              <a:ext cx="1066800" cy="2514600"/>
              <a:chOff x="914400" y="381000"/>
              <a:chExt cx="2133600" cy="4419600"/>
            </a:xfrm>
          </p:grpSpPr>
          <p:sp>
            <p:nvSpPr>
              <p:cNvPr id="326" name="Isosceles Triangle 325"/>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gular Pentagon 334"/>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Bent Arrow 335"/>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ectangle 336"/>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gular Pentagon 343"/>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gular Pentagon 344"/>
              <p:cNvSpPr/>
              <p:nvPr/>
            </p:nvSpPr>
            <p:spPr>
              <a:xfrm rot="19219533">
                <a:off x="2246105" y="1891337"/>
                <a:ext cx="519439" cy="332126"/>
              </a:xfrm>
              <a:prstGeom prst="pentag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346"/>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347"/>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350"/>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351"/>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extBox 105"/>
          <p:cNvSpPr txBox="1"/>
          <p:nvPr/>
        </p:nvSpPr>
        <p:spPr>
          <a:xfrm>
            <a:off x="159895" y="259831"/>
            <a:ext cx="3860800" cy="1384995"/>
          </a:xfrm>
          <a:prstGeom prst="rect">
            <a:avLst/>
          </a:prstGeom>
          <a:noFill/>
        </p:spPr>
        <p:txBody>
          <a:bodyPr wrap="square" rtlCol="0">
            <a:spAutoFit/>
          </a:bodyPr>
          <a:lstStyle/>
          <a:p>
            <a:pPr algn="ctr"/>
            <a:r>
              <a:rPr lang="en-US" sz="2800" dirty="0"/>
              <a:t>Who went to the sepulcher?</a:t>
            </a:r>
          </a:p>
          <a:p>
            <a:pPr algn="ctr"/>
            <a:r>
              <a:rPr lang="en-US" sz="2800" dirty="0"/>
              <a:t>(Matthew 28:1)</a:t>
            </a:r>
          </a:p>
        </p:txBody>
      </p:sp>
      <p:grpSp>
        <p:nvGrpSpPr>
          <p:cNvPr id="37" name="Group 196"/>
          <p:cNvGrpSpPr/>
          <p:nvPr/>
        </p:nvGrpSpPr>
        <p:grpSpPr>
          <a:xfrm>
            <a:off x="3657600" y="3677934"/>
            <a:ext cx="2032000" cy="2722866"/>
            <a:chOff x="4343400" y="213336"/>
            <a:chExt cx="2680788" cy="4457871"/>
          </a:xfrm>
        </p:grpSpPr>
        <p:sp>
          <p:nvSpPr>
            <p:cNvPr id="198" name="Oval 197"/>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206"/>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Block Arc 211"/>
            <p:cNvSpPr/>
            <p:nvPr/>
          </p:nvSpPr>
          <p:spPr>
            <a:xfrm flipH="1">
              <a:off x="4669295" y="213336"/>
              <a:ext cx="2026302" cy="1678555"/>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Oval 212"/>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1"/>
            <p:cNvGrpSpPr/>
            <p:nvPr/>
          </p:nvGrpSpPr>
          <p:grpSpPr>
            <a:xfrm>
              <a:off x="4876800" y="3886200"/>
              <a:ext cx="1524000" cy="453844"/>
              <a:chOff x="0" y="4648200"/>
              <a:chExt cx="3986134" cy="1541489"/>
            </a:xfrm>
          </p:grpSpPr>
          <p:grpSp>
            <p:nvGrpSpPr>
              <p:cNvPr id="39" name="Group 138"/>
              <p:cNvGrpSpPr/>
              <p:nvPr/>
            </p:nvGrpSpPr>
            <p:grpSpPr>
              <a:xfrm>
                <a:off x="0" y="4648200"/>
                <a:ext cx="1600200" cy="1524000"/>
                <a:chOff x="533400" y="4648200"/>
                <a:chExt cx="1905000" cy="1828800"/>
              </a:xfrm>
            </p:grpSpPr>
            <p:sp>
              <p:nvSpPr>
                <p:cNvPr id="233" name="Plus 23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39"/>
              <p:cNvGrpSpPr/>
              <p:nvPr/>
            </p:nvGrpSpPr>
            <p:grpSpPr>
              <a:xfrm>
                <a:off x="1182973" y="4665689"/>
                <a:ext cx="1600200" cy="1524000"/>
                <a:chOff x="533400" y="4648200"/>
                <a:chExt cx="1905000" cy="1828800"/>
              </a:xfrm>
            </p:grpSpPr>
            <p:sp>
              <p:nvSpPr>
                <p:cNvPr id="229" name="Plus 228"/>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44"/>
              <p:cNvGrpSpPr/>
              <p:nvPr/>
            </p:nvGrpSpPr>
            <p:grpSpPr>
              <a:xfrm>
                <a:off x="2385934" y="4665689"/>
                <a:ext cx="1600200" cy="1524000"/>
                <a:chOff x="533400" y="4648200"/>
                <a:chExt cx="1905000" cy="1828800"/>
              </a:xfrm>
            </p:grpSpPr>
            <p:sp>
              <p:nvSpPr>
                <p:cNvPr id="225" name="Plus 224"/>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 name="Group 196"/>
          <p:cNvGrpSpPr/>
          <p:nvPr/>
        </p:nvGrpSpPr>
        <p:grpSpPr>
          <a:xfrm>
            <a:off x="5486400" y="3733801"/>
            <a:ext cx="1639504" cy="2532530"/>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72"/>
            <p:cNvGrpSpPr/>
            <p:nvPr/>
          </p:nvGrpSpPr>
          <p:grpSpPr>
            <a:xfrm>
              <a:off x="5829925" y="3939915"/>
              <a:ext cx="1371600" cy="532915"/>
              <a:chOff x="4838700" y="1333500"/>
              <a:chExt cx="5981700" cy="2324100"/>
            </a:xfrm>
          </p:grpSpPr>
          <p:grpSp>
            <p:nvGrpSpPr>
              <p:cNvPr id="44"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2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3000" fill="hold"/>
                                        <p:tgtEl>
                                          <p:spTgt spid="37"/>
                                        </p:tgtEl>
                                        <p:attrNameLst>
                                          <p:attrName>ppt_x</p:attrName>
                                        </p:attrNameLst>
                                      </p:cBhvr>
                                      <p:tavLst>
                                        <p:tav tm="0">
                                          <p:val>
                                            <p:strVal val="0-#ppt_w/2"/>
                                          </p:val>
                                        </p:tav>
                                        <p:tav tm="100000">
                                          <p:val>
                                            <p:strVal val="#ppt_x"/>
                                          </p:val>
                                        </p:tav>
                                      </p:tavLst>
                                    </p:anim>
                                    <p:anim calcmode="lin" valueType="num">
                                      <p:cBhvr additive="base">
                                        <p:cTn id="13" dur="30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3000" fill="hold"/>
                                        <p:tgtEl>
                                          <p:spTgt spid="42"/>
                                        </p:tgtEl>
                                        <p:attrNameLst>
                                          <p:attrName>ppt_x</p:attrName>
                                        </p:attrNameLst>
                                      </p:cBhvr>
                                      <p:tavLst>
                                        <p:tav tm="0">
                                          <p:val>
                                            <p:strVal val="0-#ppt_w/2"/>
                                          </p:val>
                                        </p:tav>
                                        <p:tav tm="100000">
                                          <p:val>
                                            <p:strVal val="#ppt_x"/>
                                          </p:val>
                                        </p:tav>
                                      </p:tavLst>
                                    </p:anim>
                                    <p:anim calcmode="lin" valueType="num">
                                      <p:cBhvr additive="base">
                                        <p:cTn id="17" dur="3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4165600" y="2161309"/>
            <a:ext cx="4064000" cy="3553691"/>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20"/>
          <p:cNvGrpSpPr/>
          <p:nvPr/>
        </p:nvGrpSpPr>
        <p:grpSpPr>
          <a:xfrm>
            <a:off x="0" y="2362200"/>
            <a:ext cx="12192000" cy="3276600"/>
            <a:chOff x="0" y="2362200"/>
            <a:chExt cx="9144000" cy="3276600"/>
          </a:xfrm>
        </p:grpSpPr>
        <p:grpSp>
          <p:nvGrpSpPr>
            <p:cNvPr id="33" name="Group 33"/>
            <p:cNvGrpSpPr/>
            <p:nvPr/>
          </p:nvGrpSpPr>
          <p:grpSpPr>
            <a:xfrm>
              <a:off x="0" y="2438400"/>
              <a:ext cx="19812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a:off x="1066800" y="3048000"/>
              <a:ext cx="1066800" cy="2514600"/>
              <a:chOff x="914400" y="381000"/>
              <a:chExt cx="2133600" cy="4419600"/>
            </a:xfrm>
          </p:grpSpPr>
          <p:sp>
            <p:nvSpPr>
              <p:cNvPr id="357" name="Isosceles Triangle 356"/>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gular Pentagon 365"/>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Bent Arrow 366"/>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Rectangle 367"/>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Isosceles Triangle 373"/>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gular Pentagon 374"/>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gular Pentagon 375"/>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entagon 377"/>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entagon 378"/>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gular Pentagon 381"/>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gular Pentagon 382"/>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8"/>
            <p:cNvGrpSpPr/>
            <p:nvPr/>
          </p:nvGrpSpPr>
          <p:grpSpPr>
            <a:xfrm>
              <a:off x="7162800" y="2362200"/>
              <a:ext cx="19812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p:nvPr/>
          </p:nvGrpSpPr>
          <p:grpSpPr>
            <a:xfrm flipH="1">
              <a:off x="7467600" y="3048000"/>
              <a:ext cx="1066800" cy="2514600"/>
              <a:chOff x="914400" y="381000"/>
              <a:chExt cx="2133600" cy="4419600"/>
            </a:xfrm>
          </p:grpSpPr>
          <p:sp>
            <p:nvSpPr>
              <p:cNvPr id="326" name="Isosceles Triangle 325"/>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gular Pentagon 334"/>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Bent Arrow 335"/>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ectangle 336"/>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gular Pentagon 343"/>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gular Pentagon 344"/>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346"/>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347"/>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350"/>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351"/>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7" name="TextBox 196"/>
          <p:cNvSpPr txBox="1"/>
          <p:nvPr/>
        </p:nvSpPr>
        <p:spPr>
          <a:xfrm>
            <a:off x="304800" y="381001"/>
            <a:ext cx="3860800" cy="954107"/>
          </a:xfrm>
          <a:prstGeom prst="rect">
            <a:avLst/>
          </a:prstGeom>
          <a:noFill/>
        </p:spPr>
        <p:txBody>
          <a:bodyPr wrap="square" rtlCol="0">
            <a:spAutoFit/>
          </a:bodyPr>
          <a:lstStyle/>
          <a:p>
            <a:pPr algn="ctr"/>
            <a:r>
              <a:rPr lang="en-US" sz="2800" dirty="0"/>
              <a:t>Who appeared?</a:t>
            </a:r>
          </a:p>
          <a:p>
            <a:pPr algn="ctr"/>
            <a:r>
              <a:rPr lang="en-US" sz="2800" dirty="0"/>
              <a:t>(Matthew 28:2)</a:t>
            </a:r>
          </a:p>
        </p:txBody>
      </p:sp>
      <p:grpSp>
        <p:nvGrpSpPr>
          <p:cNvPr id="37" name="Group 51"/>
          <p:cNvGrpSpPr/>
          <p:nvPr/>
        </p:nvGrpSpPr>
        <p:grpSpPr>
          <a:xfrm flipH="1">
            <a:off x="7112001" y="457200"/>
            <a:ext cx="1271340" cy="2383994"/>
            <a:chOff x="7772400" y="1708596"/>
            <a:chExt cx="1143000" cy="2711004"/>
          </a:xfrm>
        </p:grpSpPr>
        <p:sp>
          <p:nvSpPr>
            <p:cNvPr id="199"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Isosceles Triangle 203"/>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Isosceles Triangle 204"/>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08"/>
          <p:cNvGrpSpPr/>
          <p:nvPr/>
        </p:nvGrpSpPr>
        <p:grpSpPr>
          <a:xfrm>
            <a:off x="3657600" y="3715548"/>
            <a:ext cx="2032000" cy="2685252"/>
            <a:chOff x="4343400" y="274918"/>
            <a:chExt cx="2680788" cy="4396289"/>
          </a:xfrm>
        </p:grpSpPr>
        <p:sp>
          <p:nvSpPr>
            <p:cNvPr id="210" name="Oval 209"/>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16"/>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loud 218"/>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Block Arc 223"/>
            <p:cNvSpPr/>
            <p:nvPr/>
          </p:nvSpPr>
          <p:spPr>
            <a:xfrm flipH="1">
              <a:off x="4669295" y="274918"/>
              <a:ext cx="2026302" cy="1616975"/>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Oval 224"/>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1"/>
            <p:cNvGrpSpPr/>
            <p:nvPr/>
          </p:nvGrpSpPr>
          <p:grpSpPr>
            <a:xfrm>
              <a:off x="4876800" y="3886200"/>
              <a:ext cx="1524000" cy="453844"/>
              <a:chOff x="0" y="4648200"/>
              <a:chExt cx="3986134" cy="1541489"/>
            </a:xfrm>
          </p:grpSpPr>
          <p:grpSp>
            <p:nvGrpSpPr>
              <p:cNvPr id="40" name="Group 138"/>
              <p:cNvGrpSpPr/>
              <p:nvPr/>
            </p:nvGrpSpPr>
            <p:grpSpPr>
              <a:xfrm>
                <a:off x="0" y="4648200"/>
                <a:ext cx="1600200" cy="1524000"/>
                <a:chOff x="533400" y="4648200"/>
                <a:chExt cx="1905000" cy="1828800"/>
              </a:xfrm>
            </p:grpSpPr>
            <p:sp>
              <p:nvSpPr>
                <p:cNvPr id="245" name="Plus 244"/>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39"/>
              <p:cNvGrpSpPr/>
              <p:nvPr/>
            </p:nvGrpSpPr>
            <p:grpSpPr>
              <a:xfrm>
                <a:off x="1182973" y="4665689"/>
                <a:ext cx="1600200" cy="1524000"/>
                <a:chOff x="533400" y="4648200"/>
                <a:chExt cx="1905000" cy="1828800"/>
              </a:xfrm>
            </p:grpSpPr>
            <p:sp>
              <p:nvSpPr>
                <p:cNvPr id="241" name="Plus 240"/>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44"/>
              <p:cNvGrpSpPr/>
              <p:nvPr/>
            </p:nvGrpSpPr>
            <p:grpSpPr>
              <a:xfrm>
                <a:off x="2385934" y="4665689"/>
                <a:ext cx="1600200" cy="1524000"/>
                <a:chOff x="533400" y="4648200"/>
                <a:chExt cx="1905000" cy="1828800"/>
              </a:xfrm>
            </p:grpSpPr>
            <p:sp>
              <p:nvSpPr>
                <p:cNvPr id="237" name="Plus 236"/>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 name="Group 196"/>
          <p:cNvGrpSpPr/>
          <p:nvPr/>
        </p:nvGrpSpPr>
        <p:grpSpPr>
          <a:xfrm>
            <a:off x="5486400" y="3809153"/>
            <a:ext cx="1639504" cy="2457177"/>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72"/>
            <p:cNvGrpSpPr/>
            <p:nvPr/>
          </p:nvGrpSpPr>
          <p:grpSpPr>
            <a:xfrm>
              <a:off x="5829925" y="3939915"/>
              <a:ext cx="1371600" cy="532915"/>
              <a:chOff x="4838700" y="1333500"/>
              <a:chExt cx="5981700" cy="2324100"/>
            </a:xfrm>
          </p:grpSpPr>
          <p:grpSp>
            <p:nvGrpSpPr>
              <p:cNvPr id="45"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04114 0.0044 L 0.29114 0.0044 " pathEditMode="relative" rAng="0" ptsTypes="AA">
                                      <p:cBhvr>
                                        <p:cTn id="13" dur="2000" fill="hold"/>
                                        <p:tgtEl>
                                          <p:spTgt spid="43"/>
                                        </p:tgtEl>
                                        <p:attrNameLst>
                                          <p:attrName>ppt_x</p:attrName>
                                          <p:attrName>ppt_y</p:attrName>
                                        </p:attrNameLst>
                                      </p:cBhvr>
                                      <p:rCtr x="12500" y="0"/>
                                    </p:animMotion>
                                  </p:childTnLst>
                                </p:cTn>
                              </p:par>
                              <p:par>
                                <p:cTn id="14" presetID="63" presetClass="path" presetSubtype="0" accel="50000" decel="50000" fill="hold" nodeType="withEffect">
                                  <p:stCondLst>
                                    <p:cond delay="0"/>
                                  </p:stCondLst>
                                  <p:childTnLst>
                                    <p:animMotion origin="layout" path="M -3.33333E-6 -4.68208E-6 L 0.3 -0.00554 " pathEditMode="relative" rAng="0" ptsTypes="AA">
                                      <p:cBhvr>
                                        <p:cTn id="15" dur="2000" fill="hold"/>
                                        <p:tgtEl>
                                          <p:spTgt spid="38"/>
                                        </p:tgtEl>
                                        <p:attrNameLst>
                                          <p:attrName>ppt_x</p:attrName>
                                          <p:attrName>ppt_y</p:attrName>
                                        </p:attrNameLst>
                                      </p:cBhvr>
                                      <p:rCtr x="150"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4165600" y="1930400"/>
            <a:ext cx="4064000" cy="3784600"/>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20"/>
          <p:cNvGrpSpPr/>
          <p:nvPr/>
        </p:nvGrpSpPr>
        <p:grpSpPr>
          <a:xfrm>
            <a:off x="0" y="2362200"/>
            <a:ext cx="12192000" cy="3276600"/>
            <a:chOff x="0" y="2362200"/>
            <a:chExt cx="9144000" cy="3276600"/>
          </a:xfrm>
        </p:grpSpPr>
        <p:grpSp>
          <p:nvGrpSpPr>
            <p:cNvPr id="33" name="Group 33"/>
            <p:cNvGrpSpPr/>
            <p:nvPr/>
          </p:nvGrpSpPr>
          <p:grpSpPr>
            <a:xfrm>
              <a:off x="0" y="2438400"/>
              <a:ext cx="19812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a:off x="1066800" y="3048000"/>
              <a:ext cx="1066800" cy="2514600"/>
              <a:chOff x="914400" y="381000"/>
              <a:chExt cx="2133600" cy="4419600"/>
            </a:xfrm>
          </p:grpSpPr>
          <p:sp>
            <p:nvSpPr>
              <p:cNvPr id="357" name="Isosceles Triangle 356"/>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gular Pentagon 365"/>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Bent Arrow 366"/>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Rectangle 367"/>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Isosceles Triangle 373"/>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gular Pentagon 374"/>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gular Pentagon 375"/>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entagon 377"/>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entagon 378"/>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gular Pentagon 381"/>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gular Pentagon 382"/>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8"/>
            <p:cNvGrpSpPr/>
            <p:nvPr/>
          </p:nvGrpSpPr>
          <p:grpSpPr>
            <a:xfrm>
              <a:off x="7162800" y="2362200"/>
              <a:ext cx="19812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p:nvPr/>
          </p:nvGrpSpPr>
          <p:grpSpPr>
            <a:xfrm flipH="1">
              <a:off x="7467600" y="3048000"/>
              <a:ext cx="1066800" cy="2514600"/>
              <a:chOff x="914400" y="381000"/>
              <a:chExt cx="2133600" cy="4419600"/>
            </a:xfrm>
          </p:grpSpPr>
          <p:sp>
            <p:nvSpPr>
              <p:cNvPr id="326" name="Isosceles Triangle 325"/>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gular Pentagon 334"/>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Bent Arrow 335"/>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ectangle 336"/>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gular Pentagon 343"/>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gular Pentagon 344"/>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346"/>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347"/>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350"/>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351"/>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9" name="TextBox 208"/>
          <p:cNvSpPr txBox="1"/>
          <p:nvPr/>
        </p:nvSpPr>
        <p:spPr>
          <a:xfrm>
            <a:off x="4424218" y="3124201"/>
            <a:ext cx="3860800" cy="1815882"/>
          </a:xfrm>
          <a:prstGeom prst="rect">
            <a:avLst/>
          </a:prstGeom>
          <a:noFill/>
        </p:spPr>
        <p:txBody>
          <a:bodyPr wrap="square" rtlCol="0">
            <a:spAutoFit/>
          </a:bodyPr>
          <a:lstStyle/>
          <a:p>
            <a:pPr algn="ctr"/>
            <a:r>
              <a:rPr lang="en-US" sz="2800" dirty="0"/>
              <a:t>How was the stone rolled away from the sepulcher?</a:t>
            </a:r>
          </a:p>
          <a:p>
            <a:pPr algn="ctr"/>
            <a:r>
              <a:rPr lang="en-US" sz="2800" dirty="0"/>
              <a:t>(Matthew 28:2)</a:t>
            </a:r>
          </a:p>
        </p:txBody>
      </p:sp>
      <p:grpSp>
        <p:nvGrpSpPr>
          <p:cNvPr id="37" name="Group 51"/>
          <p:cNvGrpSpPr/>
          <p:nvPr/>
        </p:nvGrpSpPr>
        <p:grpSpPr>
          <a:xfrm flipH="1">
            <a:off x="7112001" y="457200"/>
            <a:ext cx="1271340" cy="2383994"/>
            <a:chOff x="7772400" y="1708596"/>
            <a:chExt cx="1143000" cy="2711004"/>
          </a:xfrm>
        </p:grpSpPr>
        <p:sp>
          <p:nvSpPr>
            <p:cNvPr id="211"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Isosceles Triangle 215"/>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Isosceles Triangle 216"/>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loud 219"/>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99"/>
          <p:cNvGrpSpPr/>
          <p:nvPr/>
        </p:nvGrpSpPr>
        <p:grpSpPr>
          <a:xfrm>
            <a:off x="7721600" y="3777092"/>
            <a:ext cx="2032000" cy="2699908"/>
            <a:chOff x="4343400" y="250923"/>
            <a:chExt cx="2680788" cy="4420284"/>
          </a:xfrm>
        </p:grpSpPr>
        <p:sp>
          <p:nvSpPr>
            <p:cNvPr id="201" name="Oval 200"/>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Isosceles Triangle 207"/>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loud 220"/>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loud 221"/>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Block Arc 226"/>
            <p:cNvSpPr/>
            <p:nvPr/>
          </p:nvSpPr>
          <p:spPr>
            <a:xfrm flipH="1">
              <a:off x="4669295" y="250923"/>
              <a:ext cx="2026302" cy="1640970"/>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Oval 227"/>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1"/>
            <p:cNvGrpSpPr/>
            <p:nvPr/>
          </p:nvGrpSpPr>
          <p:grpSpPr>
            <a:xfrm>
              <a:off x="4876800" y="3886200"/>
              <a:ext cx="1524000" cy="453844"/>
              <a:chOff x="0" y="4648200"/>
              <a:chExt cx="3986134" cy="1541489"/>
            </a:xfrm>
          </p:grpSpPr>
          <p:grpSp>
            <p:nvGrpSpPr>
              <p:cNvPr id="40" name="Group 138"/>
              <p:cNvGrpSpPr/>
              <p:nvPr/>
            </p:nvGrpSpPr>
            <p:grpSpPr>
              <a:xfrm>
                <a:off x="0" y="4648200"/>
                <a:ext cx="1600200" cy="1524000"/>
                <a:chOff x="533400" y="4648200"/>
                <a:chExt cx="1905000" cy="1828800"/>
              </a:xfrm>
            </p:grpSpPr>
            <p:sp>
              <p:nvSpPr>
                <p:cNvPr id="248" name="Plus 247"/>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Diamond 248"/>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39"/>
              <p:cNvGrpSpPr/>
              <p:nvPr/>
            </p:nvGrpSpPr>
            <p:grpSpPr>
              <a:xfrm>
                <a:off x="1182973" y="4665689"/>
                <a:ext cx="1600200" cy="1524000"/>
                <a:chOff x="533400" y="4648200"/>
                <a:chExt cx="1905000" cy="1828800"/>
              </a:xfrm>
            </p:grpSpPr>
            <p:sp>
              <p:nvSpPr>
                <p:cNvPr id="244" name="Plus 243"/>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44"/>
              <p:cNvGrpSpPr/>
              <p:nvPr/>
            </p:nvGrpSpPr>
            <p:grpSpPr>
              <a:xfrm>
                <a:off x="2385934" y="4665689"/>
                <a:ext cx="1600200" cy="1524000"/>
                <a:chOff x="533400" y="4648200"/>
                <a:chExt cx="1905000" cy="1828800"/>
              </a:xfrm>
            </p:grpSpPr>
            <p:sp>
              <p:nvSpPr>
                <p:cNvPr id="240" name="Plus 239"/>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 name="Group 196"/>
          <p:cNvGrpSpPr/>
          <p:nvPr/>
        </p:nvGrpSpPr>
        <p:grpSpPr>
          <a:xfrm>
            <a:off x="9412400" y="3869059"/>
            <a:ext cx="1639504" cy="2430336"/>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72"/>
            <p:cNvGrpSpPr/>
            <p:nvPr/>
          </p:nvGrpSpPr>
          <p:grpSpPr>
            <a:xfrm>
              <a:off x="5829925" y="3939915"/>
              <a:ext cx="1371600" cy="532915"/>
              <a:chOff x="4838700" y="1333500"/>
              <a:chExt cx="5981700" cy="2324100"/>
            </a:xfrm>
          </p:grpSpPr>
          <p:grpSp>
            <p:nvGrpSpPr>
              <p:cNvPr id="45"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0 0  L -0.25 0  E" pathEditMode="relative" ptsTypes="">
                                      <p:cBhvr>
                                        <p:cTn id="11"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1117600" y="2161309"/>
            <a:ext cx="4064000" cy="3629891"/>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3"/>
          <p:cNvGrpSpPr/>
          <p:nvPr/>
        </p:nvGrpSpPr>
        <p:grpSpPr>
          <a:xfrm>
            <a:off x="0" y="2438400"/>
            <a:ext cx="26416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43"/>
          <p:cNvGrpSpPr/>
          <p:nvPr/>
        </p:nvGrpSpPr>
        <p:grpSpPr>
          <a:xfrm>
            <a:off x="1422400" y="3048000"/>
            <a:ext cx="1422400" cy="2514600"/>
            <a:chOff x="914400" y="381000"/>
            <a:chExt cx="2133600" cy="4419600"/>
          </a:xfrm>
        </p:grpSpPr>
        <p:sp>
          <p:nvSpPr>
            <p:cNvPr id="357" name="Isosceles Triangle 356"/>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gular Pentagon 365"/>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Bent Arrow 366"/>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Rectangle 367"/>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Isosceles Triangle 373"/>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gular Pentagon 374"/>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gular Pentagon 375"/>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entagon 377"/>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entagon 378"/>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gular Pentagon 381"/>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gular Pentagon 382"/>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8"/>
          <p:cNvGrpSpPr/>
          <p:nvPr/>
        </p:nvGrpSpPr>
        <p:grpSpPr>
          <a:xfrm>
            <a:off x="9550400" y="2362200"/>
            <a:ext cx="26416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71"/>
          <p:cNvGrpSpPr/>
          <p:nvPr/>
        </p:nvGrpSpPr>
        <p:grpSpPr>
          <a:xfrm flipH="1">
            <a:off x="9956800" y="3048000"/>
            <a:ext cx="1422400" cy="2514600"/>
            <a:chOff x="914400" y="381000"/>
            <a:chExt cx="2133600" cy="4419600"/>
          </a:xfrm>
        </p:grpSpPr>
        <p:sp>
          <p:nvSpPr>
            <p:cNvPr id="326" name="Isosceles Triangle 325"/>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Isosceles Triangle 326"/>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sosceles Triangle 327"/>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gular Pentagon 334"/>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Bent Arrow 335"/>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Rectangle 336"/>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342"/>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gular Pentagon 343"/>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gular Pentagon 344"/>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346"/>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347"/>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350"/>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351"/>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51"/>
          <p:cNvGrpSpPr/>
          <p:nvPr/>
        </p:nvGrpSpPr>
        <p:grpSpPr>
          <a:xfrm flipH="1">
            <a:off x="7112001" y="457200"/>
            <a:ext cx="1271340" cy="2383994"/>
            <a:chOff x="7772400" y="1708596"/>
            <a:chExt cx="1143000" cy="2711004"/>
          </a:xfrm>
        </p:grpSpPr>
        <p:sp>
          <p:nvSpPr>
            <p:cNvPr id="199"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Isosceles Triangle 203"/>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Isosceles Triangle 204"/>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TextBox 209"/>
          <p:cNvSpPr txBox="1"/>
          <p:nvPr/>
        </p:nvSpPr>
        <p:spPr>
          <a:xfrm>
            <a:off x="249382" y="265547"/>
            <a:ext cx="3860800" cy="1384995"/>
          </a:xfrm>
          <a:prstGeom prst="rect">
            <a:avLst/>
          </a:prstGeom>
          <a:noFill/>
        </p:spPr>
        <p:txBody>
          <a:bodyPr wrap="square" rtlCol="0">
            <a:spAutoFit/>
          </a:bodyPr>
          <a:lstStyle/>
          <a:p>
            <a:pPr algn="ctr"/>
            <a:r>
              <a:rPr lang="en-US" sz="2800" dirty="0"/>
              <a:t>What happened to the soldiers?</a:t>
            </a:r>
          </a:p>
          <a:p>
            <a:pPr algn="ctr"/>
            <a:r>
              <a:rPr lang="en-US" sz="2800" dirty="0"/>
              <a:t>(Matthew 28:4)</a:t>
            </a:r>
          </a:p>
        </p:txBody>
      </p:sp>
      <p:grpSp>
        <p:nvGrpSpPr>
          <p:cNvPr id="37" name="Group 43"/>
          <p:cNvGrpSpPr/>
          <p:nvPr/>
        </p:nvGrpSpPr>
        <p:grpSpPr>
          <a:xfrm rot="16200000">
            <a:off x="1752600" y="3962400"/>
            <a:ext cx="1066800" cy="3352800"/>
            <a:chOff x="914400" y="381000"/>
            <a:chExt cx="2133600" cy="4419600"/>
          </a:xfrm>
        </p:grpSpPr>
        <p:sp>
          <p:nvSpPr>
            <p:cNvPr id="212" name="Isosceles Triangle 211"/>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gular Pentagon 220"/>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Bent Arrow 221"/>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Rectangle 222"/>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gular Pentagon 229"/>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gular Pentagon 230"/>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entagon 232"/>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entagon 233"/>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gular Pentagon 236"/>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71"/>
          <p:cNvGrpSpPr/>
          <p:nvPr/>
        </p:nvGrpSpPr>
        <p:grpSpPr>
          <a:xfrm rot="5400000" flipH="1">
            <a:off x="9779000" y="4055496"/>
            <a:ext cx="1066800" cy="3352800"/>
            <a:chOff x="914400" y="381000"/>
            <a:chExt cx="2133600" cy="4419600"/>
          </a:xfrm>
        </p:grpSpPr>
        <p:sp>
          <p:nvSpPr>
            <p:cNvPr id="240" name="Isosceles Triangle 239"/>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p:cNvSpPr/>
            <p:nvPr/>
          </p:nvSpPr>
          <p:spPr>
            <a:xfrm>
              <a:off x="2057400" y="3429000"/>
              <a:ext cx="304800" cy="1066800"/>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a:off x="1676400" y="3429000"/>
              <a:ext cx="304800" cy="1066800"/>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676400" y="1295400"/>
              <a:ext cx="685800" cy="6096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gular Pentagon 248"/>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Bent Arrow 249"/>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Rectangle 250"/>
            <p:cNvSpPr/>
            <p:nvPr/>
          </p:nvSpPr>
          <p:spPr>
            <a:xfrm>
              <a:off x="2438400" y="1905000"/>
              <a:ext cx="152400" cy="9144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256"/>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gular Pentagon 257"/>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gular Pentagon 258"/>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914400" y="2362200"/>
              <a:ext cx="381000" cy="2286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Pentagon 260"/>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entagon 261"/>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gular Pentagon 264"/>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gular Pentagon 265"/>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66"/>
          <p:cNvGrpSpPr/>
          <p:nvPr/>
        </p:nvGrpSpPr>
        <p:grpSpPr>
          <a:xfrm>
            <a:off x="8331200" y="3793066"/>
            <a:ext cx="2032000" cy="2683934"/>
            <a:chOff x="4343400" y="277076"/>
            <a:chExt cx="2680788" cy="4394131"/>
          </a:xfrm>
        </p:grpSpPr>
        <p:sp>
          <p:nvSpPr>
            <p:cNvPr id="268" name="Oval 267"/>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Isosceles Triangle 274"/>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Cloud 275"/>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loud 276"/>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Block Arc 281"/>
            <p:cNvSpPr/>
            <p:nvPr/>
          </p:nvSpPr>
          <p:spPr>
            <a:xfrm flipH="1">
              <a:off x="4669295" y="277076"/>
              <a:ext cx="2026302" cy="1614817"/>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Oval 282"/>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1"/>
            <p:cNvGrpSpPr/>
            <p:nvPr/>
          </p:nvGrpSpPr>
          <p:grpSpPr>
            <a:xfrm>
              <a:off x="4876800" y="3886200"/>
              <a:ext cx="1524000" cy="453844"/>
              <a:chOff x="0" y="4648200"/>
              <a:chExt cx="3986134" cy="1541489"/>
            </a:xfrm>
          </p:grpSpPr>
          <p:grpSp>
            <p:nvGrpSpPr>
              <p:cNvPr id="40" name="Group 138"/>
              <p:cNvGrpSpPr/>
              <p:nvPr/>
            </p:nvGrpSpPr>
            <p:grpSpPr>
              <a:xfrm>
                <a:off x="0" y="4648200"/>
                <a:ext cx="1600200" cy="1524000"/>
                <a:chOff x="533400" y="4648200"/>
                <a:chExt cx="1905000" cy="1828800"/>
              </a:xfrm>
            </p:grpSpPr>
            <p:sp>
              <p:nvSpPr>
                <p:cNvPr id="303" name="Plus 30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Diamond 30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39"/>
              <p:cNvGrpSpPr/>
              <p:nvPr/>
            </p:nvGrpSpPr>
            <p:grpSpPr>
              <a:xfrm>
                <a:off x="1182973" y="4665689"/>
                <a:ext cx="1600200" cy="1524000"/>
                <a:chOff x="533400" y="4648200"/>
                <a:chExt cx="1905000" cy="1828800"/>
              </a:xfrm>
            </p:grpSpPr>
            <p:sp>
              <p:nvSpPr>
                <p:cNvPr id="299" name="Plus 298"/>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Diamond 299"/>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44"/>
              <p:cNvGrpSpPr/>
              <p:nvPr/>
            </p:nvGrpSpPr>
            <p:grpSpPr>
              <a:xfrm>
                <a:off x="2385934" y="4665689"/>
                <a:ext cx="1600200" cy="1524000"/>
                <a:chOff x="533400" y="4648200"/>
                <a:chExt cx="1905000" cy="1828800"/>
              </a:xfrm>
            </p:grpSpPr>
            <p:sp>
              <p:nvSpPr>
                <p:cNvPr id="295" name="Plus 294"/>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 name="Group 196"/>
          <p:cNvGrpSpPr/>
          <p:nvPr/>
        </p:nvGrpSpPr>
        <p:grpSpPr>
          <a:xfrm>
            <a:off x="9996382" y="3896285"/>
            <a:ext cx="1639504" cy="2418230"/>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72"/>
            <p:cNvGrpSpPr/>
            <p:nvPr/>
          </p:nvGrpSpPr>
          <p:grpSpPr>
            <a:xfrm>
              <a:off x="5829925" y="3939915"/>
              <a:ext cx="1371600" cy="532915"/>
              <a:chOff x="4838700" y="1333500"/>
              <a:chExt cx="5981700" cy="2324100"/>
            </a:xfrm>
          </p:grpSpPr>
          <p:grpSp>
            <p:nvGrpSpPr>
              <p:cNvPr id="45"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6.25E-7 -4.44444E-6 L -0.25 -4.44444E-6 " pathEditMode="relative" rAng="0" ptsTypes="AA">
                                      <p:cBhvr>
                                        <p:cTn id="6" dur="2000" fill="hold"/>
                                        <p:tgtEl>
                                          <p:spTgt spid="43"/>
                                        </p:tgtEl>
                                        <p:attrNameLst>
                                          <p:attrName>ppt_x</p:attrName>
                                          <p:attrName>ppt_y</p:attrName>
                                        </p:attrNameLst>
                                      </p:cBhvr>
                                      <p:rCtr x="-12500" y="0"/>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38"/>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1117600" y="2207491"/>
            <a:ext cx="4064000" cy="3583709"/>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3"/>
          <p:cNvGrpSpPr/>
          <p:nvPr/>
        </p:nvGrpSpPr>
        <p:grpSpPr>
          <a:xfrm>
            <a:off x="0" y="2438400"/>
            <a:ext cx="26416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8"/>
          <p:cNvGrpSpPr/>
          <p:nvPr/>
        </p:nvGrpSpPr>
        <p:grpSpPr>
          <a:xfrm>
            <a:off x="9550400" y="2362200"/>
            <a:ext cx="26416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rot="16200000">
            <a:off x="1752600" y="3962400"/>
            <a:ext cx="1066800" cy="3352800"/>
            <a:chOff x="914400" y="381000"/>
            <a:chExt cx="2133600" cy="4419600"/>
          </a:xfrm>
        </p:grpSpPr>
        <p:sp>
          <p:nvSpPr>
            <p:cNvPr id="212" name="Isosceles Triangle 211"/>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gular Pentagon 220"/>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Bent Arrow 221"/>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Rectangle 222"/>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gular Pentagon 229"/>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gular Pentagon 230"/>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entagon 232"/>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entagon 233"/>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gular Pentagon 236"/>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71"/>
          <p:cNvGrpSpPr/>
          <p:nvPr/>
        </p:nvGrpSpPr>
        <p:grpSpPr>
          <a:xfrm rot="5400000" flipH="1">
            <a:off x="9677400" y="3886200"/>
            <a:ext cx="1066800" cy="3352800"/>
            <a:chOff x="914400" y="381000"/>
            <a:chExt cx="2133600" cy="4419600"/>
          </a:xfrm>
        </p:grpSpPr>
        <p:sp>
          <p:nvSpPr>
            <p:cNvPr id="240" name="Isosceles Triangle 239"/>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gular Pentagon 248"/>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Bent Arrow 249"/>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Rectangle 250"/>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256"/>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gular Pentagon 257"/>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gular Pentagon 258"/>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Pentagon 260"/>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entagon 261"/>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gular Pentagon 264"/>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gular Pentagon 265"/>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p:cNvSpPr txBox="1"/>
          <p:nvPr/>
        </p:nvSpPr>
        <p:spPr>
          <a:xfrm>
            <a:off x="508000" y="304800"/>
            <a:ext cx="3149600" cy="830997"/>
          </a:xfrm>
          <a:prstGeom prst="rect">
            <a:avLst/>
          </a:prstGeom>
          <a:noFill/>
        </p:spPr>
        <p:txBody>
          <a:bodyPr wrap="square" rtlCol="0">
            <a:spAutoFit/>
          </a:bodyPr>
          <a:lstStyle/>
          <a:p>
            <a:pPr algn="ctr"/>
            <a:r>
              <a:rPr lang="en-US" sz="2400" dirty="0"/>
              <a:t>What did the angel say?</a:t>
            </a:r>
          </a:p>
          <a:p>
            <a:pPr algn="ctr"/>
            <a:r>
              <a:rPr lang="en-US" sz="2400" dirty="0"/>
              <a:t>(Matthew 28:5-7)</a:t>
            </a:r>
          </a:p>
        </p:txBody>
      </p:sp>
      <p:sp>
        <p:nvSpPr>
          <p:cNvPr id="269" name="Rounded Rectangular Callout 268"/>
          <p:cNvSpPr/>
          <p:nvPr/>
        </p:nvSpPr>
        <p:spPr>
          <a:xfrm>
            <a:off x="8026400" y="2514600"/>
            <a:ext cx="3352800" cy="1371600"/>
          </a:xfrm>
          <a:prstGeom prst="wedgeRoundRectCallout">
            <a:avLst>
              <a:gd name="adj1" fmla="val -9808"/>
              <a:gd name="adj2" fmla="val 632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rPr>
              <a:t>He is not here: for he is risen, as he said. Come, see the place where the Lord lay.</a:t>
            </a:r>
          </a:p>
        </p:txBody>
      </p:sp>
      <p:grpSp>
        <p:nvGrpSpPr>
          <p:cNvPr id="36" name="Group 51"/>
          <p:cNvGrpSpPr/>
          <p:nvPr/>
        </p:nvGrpSpPr>
        <p:grpSpPr>
          <a:xfrm flipH="1">
            <a:off x="7111999" y="152400"/>
            <a:ext cx="1625600" cy="2688794"/>
            <a:chOff x="7772400" y="1708596"/>
            <a:chExt cx="1143000" cy="2711004"/>
          </a:xfrm>
        </p:grpSpPr>
        <p:sp>
          <p:nvSpPr>
            <p:cNvPr id="199"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Isosceles Triangle 203"/>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Isosceles Triangle 204"/>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08"/>
          <p:cNvGrpSpPr/>
          <p:nvPr/>
        </p:nvGrpSpPr>
        <p:grpSpPr>
          <a:xfrm>
            <a:off x="4876800" y="3839707"/>
            <a:ext cx="1996099" cy="2484893"/>
            <a:chOff x="4343400" y="221546"/>
            <a:chExt cx="2680788" cy="4449661"/>
          </a:xfrm>
        </p:grpSpPr>
        <p:sp>
          <p:nvSpPr>
            <p:cNvPr id="210" name="Oval 209"/>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loud 273"/>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loud 274"/>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Block Arc 279"/>
            <p:cNvSpPr/>
            <p:nvPr/>
          </p:nvSpPr>
          <p:spPr>
            <a:xfrm flipH="1">
              <a:off x="4669294" y="221546"/>
              <a:ext cx="2026303" cy="1670346"/>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Oval 280"/>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1"/>
            <p:cNvGrpSpPr/>
            <p:nvPr/>
          </p:nvGrpSpPr>
          <p:grpSpPr>
            <a:xfrm>
              <a:off x="4876800" y="3886200"/>
              <a:ext cx="1524000" cy="453844"/>
              <a:chOff x="0" y="4648200"/>
              <a:chExt cx="3986134" cy="1541489"/>
            </a:xfrm>
          </p:grpSpPr>
          <p:grpSp>
            <p:nvGrpSpPr>
              <p:cNvPr id="39" name="Group 138"/>
              <p:cNvGrpSpPr/>
              <p:nvPr/>
            </p:nvGrpSpPr>
            <p:grpSpPr>
              <a:xfrm>
                <a:off x="0" y="4648200"/>
                <a:ext cx="1600200" cy="1524000"/>
                <a:chOff x="533400" y="4648200"/>
                <a:chExt cx="1905000" cy="1828800"/>
              </a:xfrm>
            </p:grpSpPr>
            <p:sp>
              <p:nvSpPr>
                <p:cNvPr id="301" name="Plus 300"/>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Diamond 303"/>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39"/>
              <p:cNvGrpSpPr/>
              <p:nvPr/>
            </p:nvGrpSpPr>
            <p:grpSpPr>
              <a:xfrm>
                <a:off x="1182973" y="4665689"/>
                <a:ext cx="1600200" cy="1524000"/>
                <a:chOff x="533400" y="4648200"/>
                <a:chExt cx="1905000" cy="1828800"/>
              </a:xfrm>
            </p:grpSpPr>
            <p:sp>
              <p:nvSpPr>
                <p:cNvPr id="297" name="Plus 296"/>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Diamond 298"/>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Diamond 299"/>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44"/>
              <p:cNvGrpSpPr/>
              <p:nvPr/>
            </p:nvGrpSpPr>
            <p:grpSpPr>
              <a:xfrm>
                <a:off x="2385934" y="4665689"/>
                <a:ext cx="1600200" cy="1524000"/>
                <a:chOff x="533400" y="4648200"/>
                <a:chExt cx="1905000" cy="1828800"/>
              </a:xfrm>
            </p:grpSpPr>
            <p:sp>
              <p:nvSpPr>
                <p:cNvPr id="293" name="Plus 29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Diamond 29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iamond 29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 name="Group 196"/>
          <p:cNvGrpSpPr/>
          <p:nvPr/>
        </p:nvGrpSpPr>
        <p:grpSpPr>
          <a:xfrm>
            <a:off x="6604000" y="3789777"/>
            <a:ext cx="1639504" cy="2400354"/>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72"/>
            <p:cNvGrpSpPr/>
            <p:nvPr/>
          </p:nvGrpSpPr>
          <p:grpSpPr>
            <a:xfrm>
              <a:off x="5829925" y="3939915"/>
              <a:ext cx="1371600" cy="532915"/>
              <a:chOff x="4838700" y="1333500"/>
              <a:chExt cx="5981700" cy="2324100"/>
            </a:xfrm>
          </p:grpSpPr>
          <p:grpSp>
            <p:nvGrpSpPr>
              <p:cNvPr id="44"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0.00209 0.09272 L 0.18125 0.52555 " pathEditMode="relative" rAng="0" ptsTypes="AA">
                                      <p:cBhvr>
                                        <p:cTn id="10" dur="2000" fill="hold"/>
                                        <p:tgtEl>
                                          <p:spTgt spid="36"/>
                                        </p:tgtEl>
                                        <p:attrNameLst>
                                          <p:attrName>ppt_x</p:attrName>
                                          <p:attrName>ppt_y</p:attrName>
                                        </p:attrNameLst>
                                      </p:cBhvr>
                                      <p:rCtr x="9200" y="2160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9"/>
                                        </p:tgtEl>
                                        <p:attrNameLst>
                                          <p:attrName>style.visibility</p:attrName>
                                        </p:attrNameLst>
                                      </p:cBhvr>
                                      <p:to>
                                        <p:strVal val="visible"/>
                                      </p:to>
                                    </p:set>
                                    <p:animEffect transition="in" filter="fade">
                                      <p:cBhvr>
                                        <p:cTn id="15" dur="2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0" y="3733800"/>
            <a:ext cx="12192000" cy="31242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812800" y="1066800"/>
            <a:ext cx="10871200" cy="4495800"/>
            <a:chOff x="609600" y="1066800"/>
            <a:chExt cx="8153400" cy="4495800"/>
          </a:xfrm>
        </p:grpSpPr>
        <p:sp>
          <p:nvSpPr>
            <p:cNvPr id="5" name="Rounded Rectangle 4"/>
            <p:cNvSpPr/>
            <p:nvPr/>
          </p:nvSpPr>
          <p:spPr>
            <a:xfrm>
              <a:off x="2647950" y="25654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ounded Rectangle 5"/>
            <p:cNvSpPr/>
            <p:nvPr/>
          </p:nvSpPr>
          <p:spPr>
            <a:xfrm>
              <a:off x="3531235" y="25654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Rounded Rectangle 6"/>
            <p:cNvSpPr/>
            <p:nvPr/>
          </p:nvSpPr>
          <p:spPr>
            <a:xfrm>
              <a:off x="5026025"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 name="Rounded Rectangle 7"/>
            <p:cNvSpPr/>
            <p:nvPr/>
          </p:nvSpPr>
          <p:spPr>
            <a:xfrm>
              <a:off x="210439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Rounded Rectangle 8"/>
            <p:cNvSpPr/>
            <p:nvPr/>
          </p:nvSpPr>
          <p:spPr>
            <a:xfrm>
              <a:off x="577342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Rounded Rectangle 9"/>
            <p:cNvSpPr/>
            <p:nvPr/>
          </p:nvSpPr>
          <p:spPr>
            <a:xfrm>
              <a:off x="210439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Rounded Rectangle 10"/>
            <p:cNvSpPr/>
            <p:nvPr/>
          </p:nvSpPr>
          <p:spPr>
            <a:xfrm>
              <a:off x="3870960" y="3382818"/>
              <a:ext cx="1630680" cy="2179782"/>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Rounded Rectangle 11"/>
            <p:cNvSpPr/>
            <p:nvPr/>
          </p:nvSpPr>
          <p:spPr>
            <a:xfrm rot="5400000">
              <a:off x="267906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 name="Rounded Rectangle 12"/>
            <p:cNvSpPr/>
            <p:nvPr/>
          </p:nvSpPr>
          <p:spPr>
            <a:xfrm rot="5400000">
              <a:off x="4445635" y="4234815"/>
              <a:ext cx="2247900" cy="40767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Rounded Rectangle 13"/>
            <p:cNvSpPr/>
            <p:nvPr/>
          </p:nvSpPr>
          <p:spPr>
            <a:xfrm rot="10800000">
              <a:off x="3395345" y="2974109"/>
              <a:ext cx="2581910" cy="47682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Rounded Rectangle 14"/>
            <p:cNvSpPr/>
            <p:nvPr/>
          </p:nvSpPr>
          <p:spPr>
            <a:xfrm>
              <a:off x="609600" y="48133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ounded Rectangle 15"/>
            <p:cNvSpPr/>
            <p:nvPr/>
          </p:nvSpPr>
          <p:spPr>
            <a:xfrm>
              <a:off x="1424940" y="40640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Rounded Rectangle 16"/>
            <p:cNvSpPr/>
            <p:nvPr/>
          </p:nvSpPr>
          <p:spPr>
            <a:xfrm>
              <a:off x="577342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ounded Rectangle 17"/>
            <p:cNvSpPr/>
            <p:nvPr/>
          </p:nvSpPr>
          <p:spPr>
            <a:xfrm>
              <a:off x="7268210" y="48133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Rounded Rectangle 18"/>
            <p:cNvSpPr/>
            <p:nvPr/>
          </p:nvSpPr>
          <p:spPr>
            <a:xfrm>
              <a:off x="6520815" y="40640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ed Rectangle 19"/>
            <p:cNvSpPr/>
            <p:nvPr/>
          </p:nvSpPr>
          <p:spPr>
            <a:xfrm>
              <a:off x="2851785"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ounded Rectangle 20"/>
            <p:cNvSpPr/>
            <p:nvPr/>
          </p:nvSpPr>
          <p:spPr>
            <a:xfrm>
              <a:off x="5773420" y="4064000"/>
              <a:ext cx="747395"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ounded Rectangle 21"/>
            <p:cNvSpPr/>
            <p:nvPr/>
          </p:nvSpPr>
          <p:spPr>
            <a:xfrm>
              <a:off x="8015605" y="4064000"/>
              <a:ext cx="747395"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ounded Rectangle 22"/>
            <p:cNvSpPr/>
            <p:nvPr/>
          </p:nvSpPr>
          <p:spPr>
            <a:xfrm>
              <a:off x="745490" y="4064000"/>
              <a:ext cx="747395"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ounded Rectangle 23"/>
            <p:cNvSpPr/>
            <p:nvPr/>
          </p:nvSpPr>
          <p:spPr>
            <a:xfrm>
              <a:off x="7268210" y="33147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ounded Rectangle 24"/>
            <p:cNvSpPr/>
            <p:nvPr/>
          </p:nvSpPr>
          <p:spPr>
            <a:xfrm>
              <a:off x="609600" y="33147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 name="Rounded Rectangle 25"/>
            <p:cNvSpPr/>
            <p:nvPr/>
          </p:nvSpPr>
          <p:spPr>
            <a:xfrm>
              <a:off x="6520815" y="25654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ounded Rectangle 26"/>
            <p:cNvSpPr/>
            <p:nvPr/>
          </p:nvSpPr>
          <p:spPr>
            <a:xfrm>
              <a:off x="1153160" y="25654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ounded Rectangle 27"/>
            <p:cNvSpPr/>
            <p:nvPr/>
          </p:nvSpPr>
          <p:spPr>
            <a:xfrm>
              <a:off x="2172335" y="1816100"/>
              <a:ext cx="149479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ounded Rectangle 28"/>
            <p:cNvSpPr/>
            <p:nvPr/>
          </p:nvSpPr>
          <p:spPr>
            <a:xfrm>
              <a:off x="3667125" y="1816100"/>
              <a:ext cx="149479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 name="Rounded Rectangle 29"/>
            <p:cNvSpPr/>
            <p:nvPr/>
          </p:nvSpPr>
          <p:spPr>
            <a:xfrm>
              <a:off x="5161915" y="1816100"/>
              <a:ext cx="1494790" cy="7493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ounded Rectangle 30"/>
            <p:cNvSpPr/>
            <p:nvPr/>
          </p:nvSpPr>
          <p:spPr>
            <a:xfrm>
              <a:off x="3327400" y="1066800"/>
              <a:ext cx="951230" cy="749300"/>
            </a:xfrm>
            <a:prstGeom prst="roundRect">
              <a:avLst/>
            </a:prstGeom>
            <a:solidFill>
              <a:srgbClr val="DBB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ounded Rectangle 31"/>
            <p:cNvSpPr/>
            <p:nvPr/>
          </p:nvSpPr>
          <p:spPr>
            <a:xfrm>
              <a:off x="4278630" y="1066800"/>
              <a:ext cx="1358900" cy="749300"/>
            </a:xfrm>
            <a:prstGeom prst="roundRect">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43" name="Cloud 142"/>
          <p:cNvSpPr/>
          <p:nvPr/>
        </p:nvSpPr>
        <p:spPr>
          <a:xfrm>
            <a:off x="0" y="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49"/>
          <p:cNvGrpSpPr/>
          <p:nvPr/>
        </p:nvGrpSpPr>
        <p:grpSpPr>
          <a:xfrm>
            <a:off x="1117600" y="2170545"/>
            <a:ext cx="4064000" cy="3620655"/>
            <a:chOff x="3048000" y="2895600"/>
            <a:chExt cx="3048000" cy="2895600"/>
          </a:xfrm>
        </p:grpSpPr>
        <p:sp>
          <p:nvSpPr>
            <p:cNvPr id="151" name="Oval 150"/>
            <p:cNvSpPr/>
            <p:nvPr/>
          </p:nvSpPr>
          <p:spPr>
            <a:xfrm>
              <a:off x="3048000" y="2895600"/>
              <a:ext cx="2895600" cy="2895600"/>
            </a:xfrm>
            <a:prstGeom prst="ellipse">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200400" y="2895600"/>
              <a:ext cx="2895600" cy="2895600"/>
            </a:xfrm>
            <a:prstGeom prst="ellipse">
              <a:avLst/>
            </a:prstGeom>
            <a:solidFill>
              <a:srgbClr val="DBB26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3"/>
          <p:cNvGrpSpPr/>
          <p:nvPr/>
        </p:nvGrpSpPr>
        <p:grpSpPr>
          <a:xfrm>
            <a:off x="0" y="2438400"/>
            <a:ext cx="26416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8"/>
          <p:cNvGrpSpPr/>
          <p:nvPr/>
        </p:nvGrpSpPr>
        <p:grpSpPr>
          <a:xfrm>
            <a:off x="9550400" y="2362200"/>
            <a:ext cx="26416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p:cNvGrpSpPr/>
          <p:nvPr/>
        </p:nvGrpSpPr>
        <p:grpSpPr>
          <a:xfrm rot="16200000">
            <a:off x="1752600" y="3962400"/>
            <a:ext cx="1066800" cy="3352800"/>
            <a:chOff x="914400" y="381000"/>
            <a:chExt cx="2133600" cy="4419600"/>
          </a:xfrm>
        </p:grpSpPr>
        <p:sp>
          <p:nvSpPr>
            <p:cNvPr id="212" name="Isosceles Triangle 211"/>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p:cNvSpPr/>
            <p:nvPr/>
          </p:nvSpPr>
          <p:spPr>
            <a:xfrm>
              <a:off x="2057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apezoid 218"/>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gular Pentagon 220"/>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Bent Arrow 221"/>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Rectangle 222"/>
            <p:cNvSpPr/>
            <p:nvPr/>
          </p:nvSpPr>
          <p:spPr>
            <a:xfrm>
              <a:off x="2438400" y="1905000"/>
              <a:ext cx="152400" cy="9144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gular Pentagon 229"/>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gular Pentagon 230"/>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914400" y="23622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entagon 232"/>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entagon 233"/>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gular Pentagon 236"/>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71"/>
          <p:cNvGrpSpPr/>
          <p:nvPr/>
        </p:nvGrpSpPr>
        <p:grpSpPr>
          <a:xfrm rot="5400000" flipH="1">
            <a:off x="9677400" y="3886200"/>
            <a:ext cx="1066800" cy="3352800"/>
            <a:chOff x="914400" y="381000"/>
            <a:chExt cx="2133600" cy="4419600"/>
          </a:xfrm>
        </p:grpSpPr>
        <p:sp>
          <p:nvSpPr>
            <p:cNvPr id="240" name="Isosceles Triangle 239"/>
            <p:cNvSpPr/>
            <p:nvPr/>
          </p:nvSpPr>
          <p:spPr>
            <a:xfrm>
              <a:off x="19050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2057400" y="8382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p:nvSpPr>
          <p:spPr>
            <a:xfrm>
              <a:off x="1981200" y="762000"/>
              <a:ext cx="228600" cy="381000"/>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p:cNvSpPr/>
            <p:nvPr/>
          </p:nvSpPr>
          <p:spPr>
            <a:xfrm>
              <a:off x="2057400" y="3429000"/>
              <a:ext cx="304800" cy="1066800"/>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a:off x="1676400" y="3429000"/>
              <a:ext cx="304800" cy="1066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rot="10800000">
              <a:off x="1524000" y="1905000"/>
              <a:ext cx="1066800" cy="7620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676400" y="1295400"/>
              <a:ext cx="6858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p:cNvSpPr/>
            <p:nvPr/>
          </p:nvSpPr>
          <p:spPr>
            <a:xfrm>
              <a:off x="1524000" y="2819400"/>
              <a:ext cx="1066800" cy="838200"/>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1676400" y="2667000"/>
              <a:ext cx="7620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gular Pentagon 248"/>
            <p:cNvSpPr/>
            <p:nvPr/>
          </p:nvSpPr>
          <p:spPr>
            <a:xfrm>
              <a:off x="1676400" y="1066800"/>
              <a:ext cx="762000" cy="3810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Bent Arrow 249"/>
            <p:cNvSpPr/>
            <p:nvPr/>
          </p:nvSpPr>
          <p:spPr>
            <a:xfrm rot="11024720">
              <a:off x="1012266" y="1926666"/>
              <a:ext cx="685800" cy="685800"/>
            </a:xfrm>
            <a:prstGeom prst="bentArrow">
              <a:avLst>
                <a:gd name="adj1" fmla="val 25000"/>
                <a:gd name="adj2" fmla="val 17174"/>
                <a:gd name="adj3" fmla="val 25000"/>
                <a:gd name="adj4" fmla="val 4375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Rectangle 250"/>
            <p:cNvSpPr/>
            <p:nvPr/>
          </p:nvSpPr>
          <p:spPr>
            <a:xfrm>
              <a:off x="2438400" y="1905000"/>
              <a:ext cx="152400" cy="914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2209800" y="2362200"/>
              <a:ext cx="838200" cy="10668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1066800" y="914400"/>
              <a:ext cx="76200" cy="388620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a:off x="1981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p:cNvSpPr/>
            <p:nvPr/>
          </p:nvSpPr>
          <p:spPr>
            <a:xfrm>
              <a:off x="1600200" y="4419600"/>
              <a:ext cx="457200" cy="381000"/>
            </a:xfrm>
            <a:prstGeom prst="trapezoid">
              <a:avLst/>
            </a:prstGeom>
            <a:solidFill>
              <a:srgbClr val="B594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p:cNvSpPr/>
            <p:nvPr/>
          </p:nvSpPr>
          <p:spPr>
            <a:xfrm>
              <a:off x="990600" y="762000"/>
              <a:ext cx="2286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256"/>
            <p:cNvSpPr/>
            <p:nvPr/>
          </p:nvSpPr>
          <p:spPr>
            <a:xfrm>
              <a:off x="1066800" y="381000"/>
              <a:ext cx="76200" cy="3810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gular Pentagon 257"/>
            <p:cNvSpPr/>
            <p:nvPr/>
          </p:nvSpPr>
          <p:spPr>
            <a:xfrm rot="2011664">
              <a:off x="1409606" y="1882328"/>
              <a:ext cx="513143" cy="37386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gular Pentagon 258"/>
            <p:cNvSpPr/>
            <p:nvPr/>
          </p:nvSpPr>
          <p:spPr>
            <a:xfrm rot="19219533">
              <a:off x="2246105" y="1891337"/>
              <a:ext cx="519439" cy="332126"/>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914400" y="2362200"/>
              <a:ext cx="381000" cy="228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Pentagon 260"/>
            <p:cNvSpPr/>
            <p:nvPr/>
          </p:nvSpPr>
          <p:spPr>
            <a:xfrm rot="16200000">
              <a:off x="1605377"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entagon 261"/>
            <p:cNvSpPr/>
            <p:nvPr/>
          </p:nvSpPr>
          <p:spPr>
            <a:xfrm rot="16200000">
              <a:off x="1970402" y="4049398"/>
              <a:ext cx="462823" cy="288826"/>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2286000" y="2438400"/>
              <a:ext cx="685800" cy="914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2514600" y="2743200"/>
              <a:ext cx="228600" cy="304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gular Pentagon 264"/>
            <p:cNvSpPr/>
            <p:nvPr/>
          </p:nvSpPr>
          <p:spPr>
            <a:xfrm rot="3477440">
              <a:off x="2229470" y="1339272"/>
              <a:ext cx="445715" cy="293258"/>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gular Pentagon 265"/>
            <p:cNvSpPr/>
            <p:nvPr/>
          </p:nvSpPr>
          <p:spPr>
            <a:xfrm rot="18672052">
              <a:off x="1420517" y="1324279"/>
              <a:ext cx="425939" cy="323243"/>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51"/>
          <p:cNvGrpSpPr/>
          <p:nvPr/>
        </p:nvGrpSpPr>
        <p:grpSpPr>
          <a:xfrm flipH="1">
            <a:off x="9042400" y="3429000"/>
            <a:ext cx="1625600" cy="2688794"/>
            <a:chOff x="7772400" y="1708596"/>
            <a:chExt cx="1143000" cy="2711004"/>
          </a:xfrm>
        </p:grpSpPr>
        <p:sp>
          <p:nvSpPr>
            <p:cNvPr id="199"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Isosceles Triangle 203"/>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Isosceles Triangle 204"/>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TextBox 208"/>
          <p:cNvSpPr txBox="1"/>
          <p:nvPr/>
        </p:nvSpPr>
        <p:spPr>
          <a:xfrm>
            <a:off x="674254" y="228601"/>
            <a:ext cx="3186545" cy="1384995"/>
          </a:xfrm>
          <a:prstGeom prst="rect">
            <a:avLst/>
          </a:prstGeom>
          <a:noFill/>
        </p:spPr>
        <p:txBody>
          <a:bodyPr wrap="square" rtlCol="0">
            <a:spAutoFit/>
          </a:bodyPr>
          <a:lstStyle/>
          <a:p>
            <a:pPr algn="ctr"/>
            <a:r>
              <a:rPr lang="en-US" sz="2800" dirty="0"/>
              <a:t>Where did the women go?</a:t>
            </a:r>
          </a:p>
          <a:p>
            <a:pPr algn="ctr"/>
            <a:r>
              <a:rPr lang="en-US" sz="2800" dirty="0"/>
              <a:t>(Matthew 28:8)</a:t>
            </a:r>
          </a:p>
        </p:txBody>
      </p:sp>
      <p:grpSp>
        <p:nvGrpSpPr>
          <p:cNvPr id="37" name="Group 209"/>
          <p:cNvGrpSpPr/>
          <p:nvPr/>
        </p:nvGrpSpPr>
        <p:grpSpPr>
          <a:xfrm>
            <a:off x="4775200" y="3777092"/>
            <a:ext cx="2032000" cy="2699908"/>
            <a:chOff x="4343400" y="250923"/>
            <a:chExt cx="2680788" cy="4420284"/>
          </a:xfrm>
        </p:grpSpPr>
        <p:sp>
          <p:nvSpPr>
            <p:cNvPr id="211" name="Oval 210"/>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loud 272"/>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loud 273"/>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Block Arc 278"/>
            <p:cNvSpPr/>
            <p:nvPr/>
          </p:nvSpPr>
          <p:spPr>
            <a:xfrm flipH="1">
              <a:off x="4669295" y="250923"/>
              <a:ext cx="2026302" cy="1640970"/>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0" name="Oval 279"/>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1"/>
            <p:cNvGrpSpPr/>
            <p:nvPr/>
          </p:nvGrpSpPr>
          <p:grpSpPr>
            <a:xfrm>
              <a:off x="4876800" y="3886200"/>
              <a:ext cx="1524000" cy="453844"/>
              <a:chOff x="0" y="4648200"/>
              <a:chExt cx="3986134" cy="1541489"/>
            </a:xfrm>
          </p:grpSpPr>
          <p:grpSp>
            <p:nvGrpSpPr>
              <p:cNvPr id="39" name="Group 138"/>
              <p:cNvGrpSpPr/>
              <p:nvPr/>
            </p:nvGrpSpPr>
            <p:grpSpPr>
              <a:xfrm>
                <a:off x="0" y="4648200"/>
                <a:ext cx="1600200" cy="1524000"/>
                <a:chOff x="533400" y="4648200"/>
                <a:chExt cx="1905000" cy="1828800"/>
              </a:xfrm>
            </p:grpSpPr>
            <p:sp>
              <p:nvSpPr>
                <p:cNvPr id="300" name="Plus 299"/>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39"/>
              <p:cNvGrpSpPr/>
              <p:nvPr/>
            </p:nvGrpSpPr>
            <p:grpSpPr>
              <a:xfrm>
                <a:off x="1182973" y="4665689"/>
                <a:ext cx="1600200" cy="1524000"/>
                <a:chOff x="533400" y="4648200"/>
                <a:chExt cx="1905000" cy="1828800"/>
              </a:xfrm>
            </p:grpSpPr>
            <p:sp>
              <p:nvSpPr>
                <p:cNvPr id="296" name="Plus 295"/>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Diamond 298"/>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44"/>
              <p:cNvGrpSpPr/>
              <p:nvPr/>
            </p:nvGrpSpPr>
            <p:grpSpPr>
              <a:xfrm>
                <a:off x="2385934" y="4665689"/>
                <a:ext cx="1600200" cy="1524000"/>
                <a:chOff x="533400" y="4648200"/>
                <a:chExt cx="1905000" cy="1828800"/>
              </a:xfrm>
            </p:grpSpPr>
            <p:sp>
              <p:nvSpPr>
                <p:cNvPr id="292" name="Plus 291"/>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iamond 292"/>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Diamond 293"/>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iamond 294"/>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 name="Group 196"/>
          <p:cNvGrpSpPr/>
          <p:nvPr/>
        </p:nvGrpSpPr>
        <p:grpSpPr>
          <a:xfrm>
            <a:off x="6807200" y="3777093"/>
            <a:ext cx="1639504" cy="2489238"/>
            <a:chOff x="5291109" y="381000"/>
            <a:chExt cx="2449359" cy="4437529"/>
          </a:xfrm>
        </p:grpSpPr>
        <p:sp>
          <p:nvSpPr>
            <p:cNvPr id="158" name="Oval 157"/>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ross 171"/>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72"/>
            <p:cNvGrpSpPr/>
            <p:nvPr/>
          </p:nvGrpSpPr>
          <p:grpSpPr>
            <a:xfrm>
              <a:off x="5829925" y="3939915"/>
              <a:ext cx="1371600" cy="532915"/>
              <a:chOff x="4838700" y="1333500"/>
              <a:chExt cx="5981700" cy="2324100"/>
            </a:xfrm>
          </p:grpSpPr>
          <p:grpSp>
            <p:nvGrpSpPr>
              <p:cNvPr id="44" name="Group 58"/>
              <p:cNvGrpSpPr/>
              <p:nvPr/>
            </p:nvGrpSpPr>
            <p:grpSpPr>
              <a:xfrm>
                <a:off x="4838700" y="1333500"/>
                <a:ext cx="2209800" cy="2286000"/>
                <a:chOff x="4838700" y="1333500"/>
                <a:chExt cx="2209800" cy="2286000"/>
              </a:xfrm>
            </p:grpSpPr>
            <p:sp>
              <p:nvSpPr>
                <p:cNvPr id="191" name="Plus 190"/>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59"/>
              <p:cNvGrpSpPr/>
              <p:nvPr/>
            </p:nvGrpSpPr>
            <p:grpSpPr>
              <a:xfrm>
                <a:off x="6705600" y="1371600"/>
                <a:ext cx="2209800" cy="2286000"/>
                <a:chOff x="4838700" y="1333500"/>
                <a:chExt cx="2209800" cy="2286000"/>
              </a:xfrm>
            </p:grpSpPr>
            <p:sp>
              <p:nvSpPr>
                <p:cNvPr id="185" name="Plus 184"/>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66"/>
              <p:cNvGrpSpPr/>
              <p:nvPr/>
            </p:nvGrpSpPr>
            <p:grpSpPr>
              <a:xfrm>
                <a:off x="8610600" y="1341620"/>
                <a:ext cx="2209800" cy="2286000"/>
                <a:chOff x="4838700" y="1333500"/>
                <a:chExt cx="2209800" cy="2286000"/>
              </a:xfrm>
            </p:grpSpPr>
            <p:sp>
              <p:nvSpPr>
                <p:cNvPr id="179" name="Plus 17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par>
                                <p:cTn id="8" presetID="0" presetClass="path" presetSubtype="0" accel="50000" decel="50000" fill="hold" nodeType="withEffect">
                                  <p:stCondLst>
                                    <p:cond delay="0"/>
                                  </p:stCondLst>
                                  <p:childTnLst>
                                    <p:animMotion origin="layout" path="M -0.05052 -0.00672 L -0.65052 -0.01783 " pathEditMode="relative" rAng="0" ptsTypes="AA">
                                      <p:cBhvr>
                                        <p:cTn id="9" dur="2000" fill="hold"/>
                                        <p:tgtEl>
                                          <p:spTgt spid="42"/>
                                        </p:tgtEl>
                                        <p:attrNameLst>
                                          <p:attrName>ppt_x</p:attrName>
                                          <p:attrName>ppt_y</p:attrName>
                                        </p:attrNameLst>
                                      </p:cBhvr>
                                      <p:rCtr x="-30000" y="-556"/>
                                    </p:animMotion>
                                  </p:childTnLst>
                                </p:cTn>
                              </p:par>
                              <p:par>
                                <p:cTn id="10" presetID="0" presetClass="path" presetSubtype="0" accel="50000" decel="50000" fill="hold" nodeType="withEffect">
                                  <p:stCondLst>
                                    <p:cond delay="0"/>
                                  </p:stCondLst>
                                  <p:childTnLst>
                                    <p:animMotion origin="layout" path="M 3.33333E-6 4.33526E-6 L -0.58334 -0.0111 " pathEditMode="relative" ptsTypes="AA">
                                      <p:cBhvr>
                                        <p:cTn id="11" dur="20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8"/>
          <p:cNvGrpSpPr/>
          <p:nvPr/>
        </p:nvGrpSpPr>
        <p:grpSpPr>
          <a:xfrm>
            <a:off x="9956800" y="1905000"/>
            <a:ext cx="1727200" cy="2514600"/>
            <a:chOff x="152400" y="228600"/>
            <a:chExt cx="1981200" cy="3200400"/>
          </a:xfrm>
        </p:grpSpPr>
        <p:sp>
          <p:nvSpPr>
            <p:cNvPr id="449" name="Double Wave 448"/>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loud 449"/>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loud 450"/>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loud 451"/>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ectangle 133"/>
          <p:cNvSpPr/>
          <p:nvPr/>
        </p:nvSpPr>
        <p:spPr>
          <a:xfrm>
            <a:off x="0" y="5486400"/>
            <a:ext cx="12192000" cy="13716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Double Wave 358"/>
          <p:cNvSpPr/>
          <p:nvPr/>
        </p:nvSpPr>
        <p:spPr>
          <a:xfrm>
            <a:off x="0" y="3733800"/>
            <a:ext cx="12192000" cy="2209800"/>
          </a:xfrm>
          <a:prstGeom prst="doubleWave">
            <a:avLst/>
          </a:prstGeom>
          <a:solidFill>
            <a:srgbClr val="D8B5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p:cNvSpPr/>
          <p:nvPr/>
        </p:nvSpPr>
        <p:spPr>
          <a:xfrm>
            <a:off x="7823200" y="22860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3"/>
          <p:cNvGrpSpPr/>
          <p:nvPr/>
        </p:nvGrpSpPr>
        <p:grpSpPr>
          <a:xfrm>
            <a:off x="2743200" y="1066800"/>
            <a:ext cx="2641600" cy="3200400"/>
            <a:chOff x="152400" y="228600"/>
            <a:chExt cx="1981200" cy="3200400"/>
          </a:xfrm>
        </p:grpSpPr>
        <p:sp>
          <p:nvSpPr>
            <p:cNvPr id="384" name="Double Wave 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8"/>
          <p:cNvGrpSpPr/>
          <p:nvPr/>
        </p:nvGrpSpPr>
        <p:grpSpPr>
          <a:xfrm>
            <a:off x="4572000" y="1752600"/>
            <a:ext cx="2641600" cy="3200400"/>
            <a:chOff x="152400" y="228600"/>
            <a:chExt cx="1981200" cy="3200400"/>
          </a:xfrm>
        </p:grpSpPr>
        <p:sp>
          <p:nvSpPr>
            <p:cNvPr id="353" name="Double Wave 352"/>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TextBox 209"/>
          <p:cNvSpPr txBox="1"/>
          <p:nvPr/>
        </p:nvSpPr>
        <p:spPr>
          <a:xfrm>
            <a:off x="8358908" y="457201"/>
            <a:ext cx="3528291" cy="1200329"/>
          </a:xfrm>
          <a:prstGeom prst="rect">
            <a:avLst/>
          </a:prstGeom>
          <a:noFill/>
        </p:spPr>
        <p:txBody>
          <a:bodyPr wrap="square" rtlCol="0">
            <a:spAutoFit/>
          </a:bodyPr>
          <a:lstStyle/>
          <a:p>
            <a:pPr algn="ctr"/>
            <a:r>
              <a:rPr lang="en-US" sz="2400" dirty="0"/>
              <a:t>What happened to them on the way?</a:t>
            </a:r>
          </a:p>
          <a:p>
            <a:pPr algn="ctr"/>
            <a:r>
              <a:rPr lang="en-US" sz="2400" dirty="0"/>
              <a:t>(Matthew 28:9-10)</a:t>
            </a:r>
          </a:p>
        </p:txBody>
      </p:sp>
      <p:grpSp>
        <p:nvGrpSpPr>
          <p:cNvPr id="5" name="Group 38"/>
          <p:cNvGrpSpPr/>
          <p:nvPr/>
        </p:nvGrpSpPr>
        <p:grpSpPr>
          <a:xfrm>
            <a:off x="1422400" y="1600200"/>
            <a:ext cx="2743200" cy="3429000"/>
            <a:chOff x="152400" y="228600"/>
            <a:chExt cx="1981200" cy="3200400"/>
          </a:xfrm>
        </p:grpSpPr>
        <p:sp>
          <p:nvSpPr>
            <p:cNvPr id="267" name="Double Wave 266"/>
            <p:cNvSpPr/>
            <p:nvPr/>
          </p:nvSpPr>
          <p:spPr>
            <a:xfrm rot="16200000">
              <a:off x="152400" y="2209800"/>
              <a:ext cx="1981200" cy="457200"/>
            </a:xfrm>
            <a:prstGeom prst="doubleWave">
              <a:avLst>
                <a:gd name="adj1" fmla="val 5379"/>
                <a:gd name="adj2" fmla="val 755"/>
              </a:avLst>
            </a:prstGeom>
            <a:solidFill>
              <a:srgbClr val="9966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loud 267"/>
            <p:cNvSpPr/>
            <p:nvPr/>
          </p:nvSpPr>
          <p:spPr>
            <a:xfrm>
              <a:off x="152400" y="9144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loud 268"/>
            <p:cNvSpPr/>
            <p:nvPr/>
          </p:nvSpPr>
          <p:spPr>
            <a:xfrm>
              <a:off x="838200" y="1066800"/>
              <a:ext cx="1295400" cy="9906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loud 269"/>
            <p:cNvSpPr/>
            <p:nvPr/>
          </p:nvSpPr>
          <p:spPr>
            <a:xfrm>
              <a:off x="304800" y="228600"/>
              <a:ext cx="1524000" cy="1143000"/>
            </a:xfrm>
            <a:prstGeom prst="cloud">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7" name="Rounded Rectangular Callout 446"/>
          <p:cNvSpPr/>
          <p:nvPr/>
        </p:nvSpPr>
        <p:spPr>
          <a:xfrm>
            <a:off x="2366809" y="1249735"/>
            <a:ext cx="3759200" cy="1524000"/>
          </a:xfrm>
          <a:prstGeom prst="wedgeRoundRectCallout">
            <a:avLst>
              <a:gd name="adj1" fmla="val -10390"/>
              <a:gd name="adj2" fmla="val 6323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rPr>
              <a:t>Be not afraid: go tell my brethren that they go into Galilee, and there shall they see me.</a:t>
            </a:r>
          </a:p>
        </p:txBody>
      </p:sp>
      <p:grpSp>
        <p:nvGrpSpPr>
          <p:cNvPr id="7" name="Group 139"/>
          <p:cNvGrpSpPr/>
          <p:nvPr/>
        </p:nvGrpSpPr>
        <p:grpSpPr>
          <a:xfrm>
            <a:off x="8636000" y="3701094"/>
            <a:ext cx="2032000" cy="2699706"/>
            <a:chOff x="4343400" y="251254"/>
            <a:chExt cx="2680788" cy="4419953"/>
          </a:xfrm>
        </p:grpSpPr>
        <p:sp>
          <p:nvSpPr>
            <p:cNvPr id="141" name="Oval 140"/>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Block Arc 155"/>
            <p:cNvSpPr/>
            <p:nvPr/>
          </p:nvSpPr>
          <p:spPr>
            <a:xfrm flipH="1">
              <a:off x="4669295" y="251254"/>
              <a:ext cx="2026302" cy="1640639"/>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Oval 156"/>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1"/>
            <p:cNvGrpSpPr/>
            <p:nvPr/>
          </p:nvGrpSpPr>
          <p:grpSpPr>
            <a:xfrm>
              <a:off x="4876800" y="3886200"/>
              <a:ext cx="1524000" cy="453844"/>
              <a:chOff x="0" y="4648200"/>
              <a:chExt cx="3986134" cy="1541489"/>
            </a:xfrm>
          </p:grpSpPr>
          <p:grpSp>
            <p:nvGrpSpPr>
              <p:cNvPr id="9" name="Group 138"/>
              <p:cNvGrpSpPr/>
              <p:nvPr/>
            </p:nvGrpSpPr>
            <p:grpSpPr>
              <a:xfrm>
                <a:off x="0" y="4648200"/>
                <a:ext cx="1600200" cy="1524000"/>
                <a:chOff x="533400" y="4648200"/>
                <a:chExt cx="1905000" cy="1828800"/>
              </a:xfrm>
            </p:grpSpPr>
            <p:sp>
              <p:nvSpPr>
                <p:cNvPr id="177" name="Plus 176"/>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39"/>
              <p:cNvGrpSpPr/>
              <p:nvPr/>
            </p:nvGrpSpPr>
            <p:grpSpPr>
              <a:xfrm>
                <a:off x="1182973" y="4665689"/>
                <a:ext cx="1600200" cy="1524000"/>
                <a:chOff x="533400" y="4648200"/>
                <a:chExt cx="1905000" cy="1828800"/>
              </a:xfrm>
            </p:grpSpPr>
            <p:sp>
              <p:nvSpPr>
                <p:cNvPr id="173" name="Plus 17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4"/>
              <p:cNvGrpSpPr/>
              <p:nvPr/>
            </p:nvGrpSpPr>
            <p:grpSpPr>
              <a:xfrm>
                <a:off x="2385934" y="4665689"/>
                <a:ext cx="1600200" cy="1524000"/>
                <a:chOff x="533400" y="4648200"/>
                <a:chExt cx="1905000" cy="1828800"/>
              </a:xfrm>
            </p:grpSpPr>
            <p:sp>
              <p:nvSpPr>
                <p:cNvPr id="169" name="Plus 168"/>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196"/>
          <p:cNvGrpSpPr/>
          <p:nvPr/>
        </p:nvGrpSpPr>
        <p:grpSpPr>
          <a:xfrm>
            <a:off x="10552496" y="3646921"/>
            <a:ext cx="1639504" cy="2543210"/>
            <a:chOff x="5291109" y="381000"/>
            <a:chExt cx="2449359" cy="4437529"/>
          </a:xfrm>
        </p:grpSpPr>
        <p:sp>
          <p:nvSpPr>
            <p:cNvPr id="316" name="Oval 315"/>
            <p:cNvSpPr/>
            <p:nvPr/>
          </p:nvSpPr>
          <p:spPr>
            <a:xfrm rot="3435232" flipH="1">
              <a:off x="7166830" y="3314960"/>
              <a:ext cx="629369" cy="517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rot="18164768">
              <a:off x="5365520" y="3259495"/>
              <a:ext cx="629369" cy="5899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rot="20260128">
              <a:off x="5843954" y="4534836"/>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rot="2101605">
              <a:off x="6204522" y="4566781"/>
              <a:ext cx="849923" cy="251748"/>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p:cNvSpPr/>
            <p:nvPr/>
          </p:nvSpPr>
          <p:spPr>
            <a:xfrm>
              <a:off x="5843954" y="2520855"/>
              <a:ext cx="1359878" cy="2139855"/>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p:cNvSpPr/>
            <p:nvPr/>
          </p:nvSpPr>
          <p:spPr>
            <a:xfrm rot="20676161" flipH="1">
              <a:off x="6751681" y="2209829"/>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321"/>
            <p:cNvSpPr/>
            <p:nvPr/>
          </p:nvSpPr>
          <p:spPr>
            <a:xfrm rot="996339">
              <a:off x="5407774" y="2212821"/>
              <a:ext cx="926330" cy="136332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loud 322"/>
            <p:cNvSpPr/>
            <p:nvPr/>
          </p:nvSpPr>
          <p:spPr>
            <a:xfrm rot="21374563">
              <a:off x="5334000" y="381000"/>
              <a:ext cx="2379786" cy="2895098"/>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p:cNvSpPr/>
            <p:nvPr/>
          </p:nvSpPr>
          <p:spPr>
            <a:xfrm>
              <a:off x="5843954" y="2269107"/>
              <a:ext cx="1359878" cy="2139855"/>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6183923" y="1765612"/>
              <a:ext cx="679939" cy="7552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5673969" y="632748"/>
              <a:ext cx="1699847" cy="17622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Cloud 326"/>
            <p:cNvSpPr/>
            <p:nvPr/>
          </p:nvSpPr>
          <p:spPr>
            <a:xfrm>
              <a:off x="5843954" y="632748"/>
              <a:ext cx="1189893" cy="6293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rot="996339">
              <a:off x="5291109" y="659268"/>
              <a:ext cx="665843" cy="209410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rot="20603661" flipH="1">
              <a:off x="7065399" y="659323"/>
              <a:ext cx="665843" cy="2104198"/>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ross 329"/>
            <p:cNvSpPr/>
            <p:nvPr/>
          </p:nvSpPr>
          <p:spPr>
            <a:xfrm>
              <a:off x="5843954" y="632748"/>
              <a:ext cx="1359878" cy="377621"/>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72"/>
            <p:cNvGrpSpPr/>
            <p:nvPr/>
          </p:nvGrpSpPr>
          <p:grpSpPr>
            <a:xfrm>
              <a:off x="5829925" y="3939915"/>
              <a:ext cx="1371600" cy="532915"/>
              <a:chOff x="4838700" y="1333500"/>
              <a:chExt cx="5981700" cy="2324100"/>
            </a:xfrm>
          </p:grpSpPr>
          <p:grpSp>
            <p:nvGrpSpPr>
              <p:cNvPr id="14" name="Group 58"/>
              <p:cNvGrpSpPr/>
              <p:nvPr/>
            </p:nvGrpSpPr>
            <p:grpSpPr>
              <a:xfrm>
                <a:off x="4838700" y="1333500"/>
                <a:ext cx="2209800" cy="2286000"/>
                <a:chOff x="4838700" y="1333500"/>
                <a:chExt cx="2209800" cy="2286000"/>
              </a:xfrm>
            </p:grpSpPr>
            <p:sp>
              <p:nvSpPr>
                <p:cNvPr id="349" name="Plus 348"/>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Diamond 349"/>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Diamond 350"/>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iamond 351"/>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59"/>
              <p:cNvGrpSpPr/>
              <p:nvPr/>
            </p:nvGrpSpPr>
            <p:grpSpPr>
              <a:xfrm>
                <a:off x="6705600" y="1371600"/>
                <a:ext cx="2209800" cy="2286000"/>
                <a:chOff x="4838700" y="1333500"/>
                <a:chExt cx="2209800" cy="2286000"/>
              </a:xfrm>
            </p:grpSpPr>
            <p:sp>
              <p:nvSpPr>
                <p:cNvPr id="343" name="Plus 342"/>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Diamond 343"/>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Diamond 344"/>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Diamond 345"/>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Diamond 346"/>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66"/>
              <p:cNvGrpSpPr/>
              <p:nvPr/>
            </p:nvGrpSpPr>
            <p:grpSpPr>
              <a:xfrm>
                <a:off x="8610600" y="1341620"/>
                <a:ext cx="2209800" cy="2286000"/>
                <a:chOff x="4838700" y="1333500"/>
                <a:chExt cx="2209800" cy="2286000"/>
              </a:xfrm>
            </p:grpSpPr>
            <p:sp>
              <p:nvSpPr>
                <p:cNvPr id="337" name="Plus 336"/>
                <p:cNvSpPr/>
                <p:nvPr/>
              </p:nvSpPr>
              <p:spPr>
                <a:xfrm rot="2762613">
                  <a:off x="4800600" y="1371600"/>
                  <a:ext cx="2286000" cy="2209800"/>
                </a:xfrm>
                <a:prstGeom prst="mathPlus">
                  <a:avLst>
                    <a:gd name="adj1" fmla="val 452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337"/>
                <p:cNvSpPr/>
                <p:nvPr/>
              </p:nvSpPr>
              <p:spPr>
                <a:xfrm>
                  <a:off x="5728738" y="1447800"/>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338"/>
                <p:cNvSpPr/>
                <p:nvPr/>
              </p:nvSpPr>
              <p:spPr>
                <a:xfrm>
                  <a:off x="5721243" y="2632023"/>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p:cNvSpPr/>
                <p:nvPr/>
              </p:nvSpPr>
              <p:spPr>
                <a:xfrm rot="5400000">
                  <a:off x="6328347" y="2063045"/>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p:cNvSpPr/>
                <p:nvPr/>
              </p:nvSpPr>
              <p:spPr>
                <a:xfrm rot="5400000">
                  <a:off x="5126636" y="2053052"/>
                  <a:ext cx="414728"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5789948" y="2241029"/>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5" name="Oval 334"/>
              <p:cNvSpPr/>
              <p:nvPr/>
            </p:nvSpPr>
            <p:spPr>
              <a:xfrm>
                <a:off x="6705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8610600" y="2286000"/>
                <a:ext cx="304800" cy="3048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6" name="Group 135">
            <a:extLst>
              <a:ext uri="{FF2B5EF4-FFF2-40B4-BE49-F238E27FC236}">
                <a16:creationId xmlns:a16="http://schemas.microsoft.com/office/drawing/2014/main" id="{919FF786-92AB-4111-83C0-9C314D6F56C4}"/>
              </a:ext>
            </a:extLst>
          </p:cNvPr>
          <p:cNvGrpSpPr/>
          <p:nvPr/>
        </p:nvGrpSpPr>
        <p:grpSpPr>
          <a:xfrm>
            <a:off x="622906" y="2889656"/>
            <a:ext cx="2100756" cy="3443601"/>
            <a:chOff x="23539" y="1287948"/>
            <a:chExt cx="2999432" cy="4916728"/>
          </a:xfrm>
        </p:grpSpPr>
        <p:sp>
          <p:nvSpPr>
            <p:cNvPr id="137" name="Oval 45">
              <a:extLst>
                <a:ext uri="{FF2B5EF4-FFF2-40B4-BE49-F238E27FC236}">
                  <a16:creationId xmlns:a16="http://schemas.microsoft.com/office/drawing/2014/main" id="{0164766F-3A7D-47EC-A860-4BFAC08A2332}"/>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5">
              <a:extLst>
                <a:ext uri="{FF2B5EF4-FFF2-40B4-BE49-F238E27FC236}">
                  <a16:creationId xmlns:a16="http://schemas.microsoft.com/office/drawing/2014/main" id="{83494298-95ED-4FDB-B5C8-0C2CA9886EE8}"/>
                </a:ext>
              </a:extLst>
            </p:cNvPr>
            <p:cNvSpPr/>
            <p:nvPr/>
          </p:nvSpPr>
          <p:spPr>
            <a:xfrm rot="20061683">
              <a:off x="2244964" y="4093205"/>
              <a:ext cx="415101" cy="6408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B8F9F5E5-038A-4356-8955-0E0B330E081D}"/>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0" name="Trapezoid 139">
              <a:extLst>
                <a:ext uri="{FF2B5EF4-FFF2-40B4-BE49-F238E27FC236}">
                  <a16:creationId xmlns:a16="http://schemas.microsoft.com/office/drawing/2014/main" id="{063A04A0-44FD-4CB3-A535-676D0B6A8203}"/>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BEE03BC4-5314-4BD3-9D84-F52A3AA9661B}"/>
                </a:ext>
              </a:extLst>
            </p:cNvPr>
            <p:cNvSpPr/>
            <p:nvPr/>
          </p:nvSpPr>
          <p:spPr>
            <a:xfrm rot="976600">
              <a:off x="467058" y="4037024"/>
              <a:ext cx="449222" cy="650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1591F38B-3973-4E4E-AD73-C2979884EB6C}"/>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2A79571E-1B49-4AFD-83C8-BA8916D55720}"/>
                </a:ext>
              </a:extLst>
            </p:cNvPr>
            <p:cNvSpPr/>
            <p:nvPr/>
          </p:nvSpPr>
          <p:spPr>
            <a:xfrm rot="886948" flipH="1">
              <a:off x="1487855"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A34843A-BF1F-4683-BAC9-CA40197E0658}"/>
                </a:ext>
              </a:extLst>
            </p:cNvPr>
            <p:cNvSpPr/>
            <p:nvPr/>
          </p:nvSpPr>
          <p:spPr>
            <a:xfrm rot="20713052">
              <a:off x="763009"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a:extLst>
                <a:ext uri="{FF2B5EF4-FFF2-40B4-BE49-F238E27FC236}">
                  <a16:creationId xmlns:a16="http://schemas.microsoft.com/office/drawing/2014/main" id="{AFB4BC4D-C17D-4BE1-A24D-5AE32305D180}"/>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81EAB837-DB04-47DE-A62B-72BD558C79E3}"/>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0">
              <a:extLst>
                <a:ext uri="{FF2B5EF4-FFF2-40B4-BE49-F238E27FC236}">
                  <a16:creationId xmlns:a16="http://schemas.microsoft.com/office/drawing/2014/main" id="{0FBA6021-3875-47C7-8271-1887805ADF3C}"/>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1">
              <a:extLst>
                <a:ext uri="{FF2B5EF4-FFF2-40B4-BE49-F238E27FC236}">
                  <a16:creationId xmlns:a16="http://schemas.microsoft.com/office/drawing/2014/main" id="{40ACDC06-0EA2-418F-AA4E-E2EC13D69F6B}"/>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2">
              <a:extLst>
                <a:ext uri="{FF2B5EF4-FFF2-40B4-BE49-F238E27FC236}">
                  <a16:creationId xmlns:a16="http://schemas.microsoft.com/office/drawing/2014/main" id="{154E9ED3-A690-4938-8431-03B835449702}"/>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3">
              <a:extLst>
                <a:ext uri="{FF2B5EF4-FFF2-40B4-BE49-F238E27FC236}">
                  <a16:creationId xmlns:a16="http://schemas.microsoft.com/office/drawing/2014/main" id="{CEC63649-EFF5-44D5-8FE7-3E163BEEDA2B}"/>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6342C755-0CDA-4A53-A000-7DA9F11F53E0}"/>
                </a:ext>
              </a:extLst>
            </p:cNvPr>
            <p:cNvSpPr/>
            <p:nvPr/>
          </p:nvSpPr>
          <p:spPr>
            <a:xfrm>
              <a:off x="1013288" y="1459929"/>
              <a:ext cx="994550" cy="14618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B35CC5CA-0017-47E7-85B7-F6A0D099466C}"/>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reeform: Shape 188">
              <a:extLst>
                <a:ext uri="{FF2B5EF4-FFF2-40B4-BE49-F238E27FC236}">
                  <a16:creationId xmlns:a16="http://schemas.microsoft.com/office/drawing/2014/main" id="{E626A3B3-B4E4-4493-9147-A79DAB469253}"/>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0" name="Oval 189">
              <a:extLst>
                <a:ext uri="{FF2B5EF4-FFF2-40B4-BE49-F238E27FC236}">
                  <a16:creationId xmlns:a16="http://schemas.microsoft.com/office/drawing/2014/main" id="{4B750191-E7A8-418B-BC24-3106D3D45D29}"/>
                </a:ext>
              </a:extLst>
            </p:cNvPr>
            <p:cNvSpPr/>
            <p:nvPr/>
          </p:nvSpPr>
          <p:spPr>
            <a:xfrm>
              <a:off x="1321656" y="2473764"/>
              <a:ext cx="365188" cy="177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Shape 190">
              <a:extLst>
                <a:ext uri="{FF2B5EF4-FFF2-40B4-BE49-F238E27FC236}">
                  <a16:creationId xmlns:a16="http://schemas.microsoft.com/office/drawing/2014/main" id="{264006EE-0540-476C-B96A-7124AFC01D62}"/>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2" name="Oval 191">
              <a:extLst>
                <a:ext uri="{FF2B5EF4-FFF2-40B4-BE49-F238E27FC236}">
                  <a16:creationId xmlns:a16="http://schemas.microsoft.com/office/drawing/2014/main" id="{E0DA5439-2B17-4C13-8D79-A4612699D52D}"/>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52CF051-E51F-4607-A47D-8B006D251CFC}"/>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2000"/>
                                        <p:tgtEl>
                                          <p:spTgt spid="2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35" presetClass="path" presetSubtype="0" accel="50000" decel="50000" fill="hold" nodeType="withEffect">
                                  <p:stCondLst>
                                    <p:cond delay="0"/>
                                  </p:stCondLst>
                                  <p:childTnLst>
                                    <p:animMotion origin="layout" path="M 0.02565 0.0044 L -0.22435 0.0044 " pathEditMode="relative" rAng="0" ptsTypes="AA">
                                      <p:cBhvr>
                                        <p:cTn id="12" dur="2000" fill="hold"/>
                                        <p:tgtEl>
                                          <p:spTgt spid="12"/>
                                        </p:tgtEl>
                                        <p:attrNameLst>
                                          <p:attrName>ppt_x</p:attrName>
                                          <p:attrName>ppt_y</p:attrName>
                                        </p:attrNameLst>
                                      </p:cBhvr>
                                      <p:rCtr x="-12500" y="0"/>
                                    </p:animMotion>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5" presetClass="path" presetSubtype="0" accel="50000" decel="50000" fill="hold" nodeType="withEffect">
                                  <p:stCondLst>
                                    <p:cond delay="0"/>
                                  </p:stCondLst>
                                  <p:childTnLst>
                                    <p:animMotion origin="layout" path="M 3.33333E-6 -2.59259E-6 L -0.25 -2.59259E-6 " pathEditMode="relative" rAng="0" ptsTypes="AA">
                                      <p:cBhvr>
                                        <p:cTn id="16" dur="2000" fill="hold"/>
                                        <p:tgtEl>
                                          <p:spTgt spid="7"/>
                                        </p:tgtEl>
                                        <p:attrNameLst>
                                          <p:attrName>ppt_x</p:attrName>
                                          <p:attrName>ppt_y</p:attrName>
                                        </p:attrNameLst>
                                      </p:cBhvr>
                                      <p:rCtr x="-12500" y="0"/>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 calcmode="lin" valueType="num">
                                      <p:cBhvr additive="base">
                                        <p:cTn id="21" dur="1000" fill="hold"/>
                                        <p:tgtEl>
                                          <p:spTgt spid="136"/>
                                        </p:tgtEl>
                                        <p:attrNameLst>
                                          <p:attrName>ppt_x</p:attrName>
                                        </p:attrNameLst>
                                      </p:cBhvr>
                                      <p:tavLst>
                                        <p:tav tm="0">
                                          <p:val>
                                            <p:strVal val="0-#ppt_w/2"/>
                                          </p:val>
                                        </p:tav>
                                        <p:tav tm="100000">
                                          <p:val>
                                            <p:strVal val="#ppt_x"/>
                                          </p:val>
                                        </p:tav>
                                      </p:tavLst>
                                    </p:anim>
                                    <p:anim calcmode="lin" valueType="num">
                                      <p:cBhvr additive="base">
                                        <p:cTn id="22" dur="10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7 -2.22222E-6 L 0.22109 0.01991 " pathEditMode="relative" rAng="0" ptsTypes="AA">
                                      <p:cBhvr>
                                        <p:cTn id="26" dur="2000" fill="hold"/>
                                        <p:tgtEl>
                                          <p:spTgt spid="136"/>
                                        </p:tgtEl>
                                        <p:attrNameLst>
                                          <p:attrName>ppt_x</p:attrName>
                                          <p:attrName>ppt_y</p:attrName>
                                        </p:attrNameLst>
                                      </p:cBhvr>
                                      <p:rCtr x="11055" y="995"/>
                                    </p:animMotion>
                                  </p:childTnLst>
                                </p:cTn>
                              </p:par>
                              <p:par>
                                <p:cTn id="27" presetID="10" presetClass="entr" presetSubtype="0" fill="hold" grpId="0" nodeType="withEffect">
                                  <p:stCondLst>
                                    <p:cond delay="0"/>
                                  </p:stCondLst>
                                  <p:childTnLst>
                                    <p:set>
                                      <p:cBhvr>
                                        <p:cTn id="28" dur="1" fill="hold">
                                          <p:stCondLst>
                                            <p:cond delay="0"/>
                                          </p:stCondLst>
                                        </p:cTn>
                                        <p:tgtEl>
                                          <p:spTgt spid="447"/>
                                        </p:tgtEl>
                                        <p:attrNameLst>
                                          <p:attrName>style.visibility</p:attrName>
                                        </p:attrNameLst>
                                      </p:cBhvr>
                                      <p:to>
                                        <p:strVal val="visible"/>
                                      </p:to>
                                    </p:set>
                                    <p:animEffect transition="in" filter="fade">
                                      <p:cBhvr>
                                        <p:cTn id="29" dur="2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4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B8CF1-6A1D-47B9-8660-01D83539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2862322"/>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Resurrection and Ascension of Jesus Christ</a:t>
            </a:r>
          </a:p>
          <a:p>
            <a:pPr algn="ctr"/>
            <a:r>
              <a:rPr lang="en-US" sz="6000" dirty="0">
                <a:solidFill>
                  <a:schemeClr val="bg1"/>
                </a:solidFill>
                <a:latin typeface="AR ESSENCE" panose="02000000000000000000" pitchFamily="2" charset="0"/>
              </a:rPr>
              <a:t>Luke 24</a:t>
            </a:r>
            <a:endParaRPr lang="en-US" sz="4400" dirty="0">
              <a:solidFill>
                <a:schemeClr val="bg1"/>
              </a:solidFill>
              <a:latin typeface="AR ESSENCE" panose="02000000000000000000" pitchFamily="2" charset="0"/>
            </a:endParaRPr>
          </a:p>
        </p:txBody>
      </p:sp>
      <p:sp>
        <p:nvSpPr>
          <p:cNvPr id="7" name="Rectangle 6"/>
          <p:cNvSpPr/>
          <p:nvPr/>
        </p:nvSpPr>
        <p:spPr>
          <a:xfrm>
            <a:off x="3380509" y="3789464"/>
            <a:ext cx="5708072" cy="1754326"/>
          </a:xfrm>
          <a:prstGeom prst="rect">
            <a:avLst/>
          </a:prstGeom>
        </p:spPr>
        <p:txBody>
          <a:bodyPr wrap="square">
            <a:spAutoFit/>
          </a:bodyPr>
          <a:lstStyle/>
          <a:p>
            <a:pPr algn="ctr"/>
            <a:r>
              <a:rPr lang="en-US" dirty="0">
                <a:solidFill>
                  <a:schemeClr val="bg1"/>
                </a:solidFill>
              </a:rPr>
              <a:t>“Believe in the Son of God, that he will come to redeem his people, and that he shall suffer and die to atone for their sins; and that he shall rise again from the dead, which shall bring to pass the resurrection, that all men shall stand before him, to be judged at the last and judgment day” </a:t>
            </a:r>
          </a:p>
          <a:p>
            <a:pPr algn="ctr"/>
            <a:r>
              <a:rPr lang="en-US" dirty="0">
                <a:solidFill>
                  <a:schemeClr val="bg1"/>
                </a:solidFill>
              </a:rPr>
              <a:t>(Alma 33:22).</a:t>
            </a:r>
          </a:p>
        </p:txBody>
      </p:sp>
      <p:grpSp>
        <p:nvGrpSpPr>
          <p:cNvPr id="35" name="Group 34">
            <a:extLst>
              <a:ext uri="{FF2B5EF4-FFF2-40B4-BE49-F238E27FC236}">
                <a16:creationId xmlns:a16="http://schemas.microsoft.com/office/drawing/2014/main" id="{7666748E-4E01-44B5-B479-2E24DD1FE93F}"/>
              </a:ext>
            </a:extLst>
          </p:cNvPr>
          <p:cNvGrpSpPr/>
          <p:nvPr/>
        </p:nvGrpSpPr>
        <p:grpSpPr>
          <a:xfrm>
            <a:off x="9267286" y="3113817"/>
            <a:ext cx="1975659" cy="3238539"/>
            <a:chOff x="23539" y="1287948"/>
            <a:chExt cx="2999432" cy="4916728"/>
          </a:xfrm>
        </p:grpSpPr>
        <p:sp>
          <p:nvSpPr>
            <p:cNvPr id="36" name="Oval 45">
              <a:extLst>
                <a:ext uri="{FF2B5EF4-FFF2-40B4-BE49-F238E27FC236}">
                  <a16:creationId xmlns:a16="http://schemas.microsoft.com/office/drawing/2014/main" id="{8E4D2E1F-3D63-475B-97E2-32843C757899}"/>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5">
              <a:extLst>
                <a:ext uri="{FF2B5EF4-FFF2-40B4-BE49-F238E27FC236}">
                  <a16:creationId xmlns:a16="http://schemas.microsoft.com/office/drawing/2014/main" id="{D845EA8C-21AE-43A2-A10C-C4A2BAA46053}"/>
                </a:ext>
              </a:extLst>
            </p:cNvPr>
            <p:cNvSpPr/>
            <p:nvPr/>
          </p:nvSpPr>
          <p:spPr>
            <a:xfrm rot="20061683">
              <a:off x="2244964" y="4093205"/>
              <a:ext cx="415101" cy="6408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0DECFB1-DB7F-4EB6-9935-88EE082D976A}"/>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9" name="Trapezoid 38">
              <a:extLst>
                <a:ext uri="{FF2B5EF4-FFF2-40B4-BE49-F238E27FC236}">
                  <a16:creationId xmlns:a16="http://schemas.microsoft.com/office/drawing/2014/main" id="{2E594316-6AD5-44F0-8DF4-81D8153D94D9}"/>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4C87BCC-E4D2-477C-8907-E45DFE08F7CD}"/>
                </a:ext>
              </a:extLst>
            </p:cNvPr>
            <p:cNvSpPr/>
            <p:nvPr/>
          </p:nvSpPr>
          <p:spPr>
            <a:xfrm rot="976600">
              <a:off x="467058" y="4037024"/>
              <a:ext cx="449222" cy="650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28FFBEEE-37BC-4281-8201-C53071EBBBA5}"/>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8C90CE6-7C7E-4DFE-82BF-CF20FCA08D7D}"/>
                </a:ext>
              </a:extLst>
            </p:cNvPr>
            <p:cNvSpPr/>
            <p:nvPr/>
          </p:nvSpPr>
          <p:spPr>
            <a:xfrm rot="886948" flipH="1">
              <a:off x="1487855"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D3D60E-E4B8-4BB9-AB8B-6436FF710EDD}"/>
                </a:ext>
              </a:extLst>
            </p:cNvPr>
            <p:cNvSpPr/>
            <p:nvPr/>
          </p:nvSpPr>
          <p:spPr>
            <a:xfrm rot="20713052">
              <a:off x="763009"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967CD471-5980-44DF-9823-447FC281765E}"/>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38A8C70-6AF8-4D51-847D-D19B54674023}"/>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0">
              <a:extLst>
                <a:ext uri="{FF2B5EF4-FFF2-40B4-BE49-F238E27FC236}">
                  <a16:creationId xmlns:a16="http://schemas.microsoft.com/office/drawing/2014/main" id="{BFA24DF5-24BC-434C-81C3-E6E34CA0ED18}"/>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1">
              <a:extLst>
                <a:ext uri="{FF2B5EF4-FFF2-40B4-BE49-F238E27FC236}">
                  <a16:creationId xmlns:a16="http://schemas.microsoft.com/office/drawing/2014/main" id="{C67EBD95-701D-40B5-800C-45040D264343}"/>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2">
              <a:extLst>
                <a:ext uri="{FF2B5EF4-FFF2-40B4-BE49-F238E27FC236}">
                  <a16:creationId xmlns:a16="http://schemas.microsoft.com/office/drawing/2014/main" id="{F21A8751-D738-4898-B96B-9D6827C0C31B}"/>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13">
              <a:extLst>
                <a:ext uri="{FF2B5EF4-FFF2-40B4-BE49-F238E27FC236}">
                  <a16:creationId xmlns:a16="http://schemas.microsoft.com/office/drawing/2014/main" id="{252B6D13-E518-4290-870E-014EA2240ACA}"/>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C7E295A-0A8D-4CD7-811F-E8642530F9FB}"/>
                </a:ext>
              </a:extLst>
            </p:cNvPr>
            <p:cNvSpPr/>
            <p:nvPr/>
          </p:nvSpPr>
          <p:spPr>
            <a:xfrm>
              <a:off x="1013288" y="1459929"/>
              <a:ext cx="994550" cy="14618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75773CC-3EF6-4C66-80D6-FE518E05DF6C}"/>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B6827706-96F2-4C31-A399-6ADAF5379EDA}"/>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3" name="Oval 52">
              <a:extLst>
                <a:ext uri="{FF2B5EF4-FFF2-40B4-BE49-F238E27FC236}">
                  <a16:creationId xmlns:a16="http://schemas.microsoft.com/office/drawing/2014/main" id="{3CB3D455-9850-4C7C-A63B-4F8C5020D841}"/>
                </a:ext>
              </a:extLst>
            </p:cNvPr>
            <p:cNvSpPr/>
            <p:nvPr/>
          </p:nvSpPr>
          <p:spPr>
            <a:xfrm>
              <a:off x="1321656" y="2473764"/>
              <a:ext cx="365188" cy="177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D3F554C9-06BB-48CB-8841-79F22CF8348A}"/>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5" name="Oval 54">
              <a:extLst>
                <a:ext uri="{FF2B5EF4-FFF2-40B4-BE49-F238E27FC236}">
                  <a16:creationId xmlns:a16="http://schemas.microsoft.com/office/drawing/2014/main" id="{CB82703A-7919-484E-B764-DC0E3AC30D42}"/>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7D07663-AAA4-4540-842F-0FC5389D311D}"/>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0" y="0"/>
            <a:ext cx="12192000" cy="4038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8"/>
          <p:cNvGrpSpPr/>
          <p:nvPr/>
        </p:nvGrpSpPr>
        <p:grpSpPr>
          <a:xfrm>
            <a:off x="0" y="1676400"/>
            <a:ext cx="1727200" cy="2514600"/>
            <a:chOff x="152400" y="228600"/>
            <a:chExt cx="1981200" cy="3200400"/>
          </a:xfrm>
          <a:solidFill>
            <a:schemeClr val="accent6">
              <a:lumMod val="75000"/>
            </a:schemeClr>
          </a:solidFill>
        </p:grpSpPr>
        <p:sp>
          <p:nvSpPr>
            <p:cNvPr id="142" name="Double Wave 141"/>
            <p:cNvSpPr/>
            <p:nvPr/>
          </p:nvSpPr>
          <p:spPr>
            <a:xfrm rot="16200000">
              <a:off x="152400" y="2209800"/>
              <a:ext cx="1981200" cy="457200"/>
            </a:xfrm>
            <a:prstGeom prst="doubleWave">
              <a:avLst>
                <a:gd name="adj1" fmla="val 5379"/>
                <a:gd name="adj2" fmla="val 755"/>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143"/>
            <p:cNvSpPr/>
            <p:nvPr/>
          </p:nvSpPr>
          <p:spPr>
            <a:xfrm>
              <a:off x="152400" y="9144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144"/>
            <p:cNvSpPr/>
            <p:nvPr/>
          </p:nvSpPr>
          <p:spPr>
            <a:xfrm>
              <a:off x="838200" y="10668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145"/>
            <p:cNvSpPr/>
            <p:nvPr/>
          </p:nvSpPr>
          <p:spPr>
            <a:xfrm>
              <a:off x="304800" y="228600"/>
              <a:ext cx="1524000" cy="1143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8"/>
          <p:cNvGrpSpPr/>
          <p:nvPr/>
        </p:nvGrpSpPr>
        <p:grpSpPr>
          <a:xfrm>
            <a:off x="5617101" y="1676400"/>
            <a:ext cx="1727200" cy="2514600"/>
            <a:chOff x="152400" y="228600"/>
            <a:chExt cx="1981200" cy="3200400"/>
          </a:xfrm>
          <a:solidFill>
            <a:schemeClr val="accent6">
              <a:lumMod val="75000"/>
            </a:schemeClr>
          </a:solidFill>
        </p:grpSpPr>
        <p:sp>
          <p:nvSpPr>
            <p:cNvPr id="449" name="Double Wave 448"/>
            <p:cNvSpPr/>
            <p:nvPr/>
          </p:nvSpPr>
          <p:spPr>
            <a:xfrm rot="16200000">
              <a:off x="152400" y="2209800"/>
              <a:ext cx="1981200" cy="457200"/>
            </a:xfrm>
            <a:prstGeom prst="doubleWave">
              <a:avLst>
                <a:gd name="adj1" fmla="val 5379"/>
                <a:gd name="adj2" fmla="val 755"/>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loud 449"/>
            <p:cNvSpPr/>
            <p:nvPr/>
          </p:nvSpPr>
          <p:spPr>
            <a:xfrm>
              <a:off x="152400" y="9144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loud 450"/>
            <p:cNvSpPr/>
            <p:nvPr/>
          </p:nvSpPr>
          <p:spPr>
            <a:xfrm>
              <a:off x="838200" y="10668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loud 451"/>
            <p:cNvSpPr/>
            <p:nvPr/>
          </p:nvSpPr>
          <p:spPr>
            <a:xfrm>
              <a:off x="304800" y="228600"/>
              <a:ext cx="1524000" cy="1143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ectangle 133"/>
          <p:cNvSpPr/>
          <p:nvPr/>
        </p:nvSpPr>
        <p:spPr>
          <a:xfrm>
            <a:off x="0" y="5486400"/>
            <a:ext cx="12192000" cy="1371600"/>
          </a:xfrm>
          <a:prstGeom prst="rect">
            <a:avLst/>
          </a:prstGeom>
          <a:solidFill>
            <a:srgbClr val="E8DA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Double Wave 358"/>
          <p:cNvSpPr/>
          <p:nvPr/>
        </p:nvSpPr>
        <p:spPr>
          <a:xfrm>
            <a:off x="0" y="3733800"/>
            <a:ext cx="12192000" cy="2209800"/>
          </a:xfrm>
          <a:prstGeom prst="doubleWave">
            <a:avLst/>
          </a:prstGeom>
          <a:solidFill>
            <a:srgbClr val="D8B5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p:cNvSpPr/>
          <p:nvPr/>
        </p:nvSpPr>
        <p:spPr>
          <a:xfrm>
            <a:off x="7620000" y="228600"/>
            <a:ext cx="40640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3"/>
          <p:cNvGrpSpPr/>
          <p:nvPr/>
        </p:nvGrpSpPr>
        <p:grpSpPr>
          <a:xfrm>
            <a:off x="2235200" y="914400"/>
            <a:ext cx="2641600" cy="3200400"/>
            <a:chOff x="152400" y="228600"/>
            <a:chExt cx="1981200" cy="3200400"/>
          </a:xfrm>
          <a:solidFill>
            <a:schemeClr val="accent6">
              <a:lumMod val="75000"/>
            </a:schemeClr>
          </a:solidFill>
        </p:grpSpPr>
        <p:sp>
          <p:nvSpPr>
            <p:cNvPr id="384" name="Double Wave 2"/>
            <p:cNvSpPr/>
            <p:nvPr/>
          </p:nvSpPr>
          <p:spPr>
            <a:xfrm rot="16200000">
              <a:off x="152400" y="2209800"/>
              <a:ext cx="1981200" cy="457200"/>
            </a:xfrm>
            <a:prstGeom prst="doubleWave">
              <a:avLst>
                <a:gd name="adj1" fmla="val 5379"/>
                <a:gd name="adj2" fmla="val 755"/>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loud 3"/>
            <p:cNvSpPr/>
            <p:nvPr/>
          </p:nvSpPr>
          <p:spPr>
            <a:xfrm>
              <a:off x="152400" y="9144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loud 4"/>
            <p:cNvSpPr/>
            <p:nvPr/>
          </p:nvSpPr>
          <p:spPr>
            <a:xfrm>
              <a:off x="838200" y="10668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loud 5"/>
            <p:cNvSpPr/>
            <p:nvPr/>
          </p:nvSpPr>
          <p:spPr>
            <a:xfrm>
              <a:off x="304800" y="228600"/>
              <a:ext cx="1524000" cy="1143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8"/>
          <p:cNvGrpSpPr/>
          <p:nvPr/>
        </p:nvGrpSpPr>
        <p:grpSpPr>
          <a:xfrm>
            <a:off x="3657600" y="1676400"/>
            <a:ext cx="2641600" cy="3200400"/>
            <a:chOff x="152400" y="228600"/>
            <a:chExt cx="1981200" cy="3200400"/>
          </a:xfrm>
          <a:solidFill>
            <a:schemeClr val="accent6">
              <a:lumMod val="75000"/>
            </a:schemeClr>
          </a:solidFill>
        </p:grpSpPr>
        <p:sp>
          <p:nvSpPr>
            <p:cNvPr id="353" name="Double Wave 352"/>
            <p:cNvSpPr/>
            <p:nvPr/>
          </p:nvSpPr>
          <p:spPr>
            <a:xfrm rot="16200000">
              <a:off x="152400" y="2209800"/>
              <a:ext cx="1981200" cy="457200"/>
            </a:xfrm>
            <a:prstGeom prst="doubleWave">
              <a:avLst>
                <a:gd name="adj1" fmla="val 5379"/>
                <a:gd name="adj2" fmla="val 755"/>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loud 353"/>
            <p:cNvSpPr/>
            <p:nvPr/>
          </p:nvSpPr>
          <p:spPr>
            <a:xfrm>
              <a:off x="152400" y="9144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p:cNvSpPr/>
            <p:nvPr/>
          </p:nvSpPr>
          <p:spPr>
            <a:xfrm>
              <a:off x="838200" y="10668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a:off x="304800" y="228600"/>
              <a:ext cx="1524000" cy="1143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8"/>
          <p:cNvGrpSpPr/>
          <p:nvPr/>
        </p:nvGrpSpPr>
        <p:grpSpPr>
          <a:xfrm>
            <a:off x="609600" y="914400"/>
            <a:ext cx="2743200" cy="3429000"/>
            <a:chOff x="152400" y="228600"/>
            <a:chExt cx="1981200" cy="3200400"/>
          </a:xfrm>
          <a:solidFill>
            <a:schemeClr val="accent6">
              <a:lumMod val="75000"/>
            </a:schemeClr>
          </a:solidFill>
        </p:grpSpPr>
        <p:sp>
          <p:nvSpPr>
            <p:cNvPr id="267" name="Double Wave 266"/>
            <p:cNvSpPr/>
            <p:nvPr/>
          </p:nvSpPr>
          <p:spPr>
            <a:xfrm rot="16200000">
              <a:off x="152400" y="2209800"/>
              <a:ext cx="1981200" cy="457200"/>
            </a:xfrm>
            <a:prstGeom prst="doubleWave">
              <a:avLst>
                <a:gd name="adj1" fmla="val 5379"/>
                <a:gd name="adj2" fmla="val 755"/>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loud 267"/>
            <p:cNvSpPr/>
            <p:nvPr/>
          </p:nvSpPr>
          <p:spPr>
            <a:xfrm>
              <a:off x="152400" y="9144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loud 268"/>
            <p:cNvSpPr/>
            <p:nvPr/>
          </p:nvSpPr>
          <p:spPr>
            <a:xfrm>
              <a:off x="838200" y="1066800"/>
              <a:ext cx="1295400" cy="990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loud 269"/>
            <p:cNvSpPr/>
            <p:nvPr/>
          </p:nvSpPr>
          <p:spPr>
            <a:xfrm>
              <a:off x="304800" y="228600"/>
              <a:ext cx="1524000" cy="1143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p:cNvSpPr txBox="1"/>
          <p:nvPr/>
        </p:nvSpPr>
        <p:spPr>
          <a:xfrm>
            <a:off x="8192655" y="512619"/>
            <a:ext cx="3251200" cy="1200329"/>
          </a:xfrm>
          <a:prstGeom prst="rect">
            <a:avLst/>
          </a:prstGeom>
          <a:noFill/>
        </p:spPr>
        <p:txBody>
          <a:bodyPr wrap="square" rtlCol="0">
            <a:spAutoFit/>
          </a:bodyPr>
          <a:lstStyle/>
          <a:p>
            <a:pPr algn="ctr"/>
            <a:r>
              <a:rPr lang="en-US" dirty="0"/>
              <a:t>What happened to some of the dead in Jerusalem after Christ was resurrected?</a:t>
            </a:r>
          </a:p>
          <a:p>
            <a:pPr algn="ctr"/>
            <a:r>
              <a:rPr lang="en-US" dirty="0"/>
              <a:t>(Matthew 28:52-53)</a:t>
            </a:r>
          </a:p>
        </p:txBody>
      </p:sp>
      <p:grpSp>
        <p:nvGrpSpPr>
          <p:cNvPr id="7" name="Group 34"/>
          <p:cNvGrpSpPr/>
          <p:nvPr/>
        </p:nvGrpSpPr>
        <p:grpSpPr>
          <a:xfrm>
            <a:off x="2743201" y="3810000"/>
            <a:ext cx="970420" cy="1676400"/>
            <a:chOff x="609600" y="533400"/>
            <a:chExt cx="1607376" cy="3810000"/>
          </a:xfrm>
        </p:grpSpPr>
        <p:sp>
          <p:nvSpPr>
            <p:cNvPr id="218" name="Oval 217"/>
            <p:cNvSpPr/>
            <p:nvPr/>
          </p:nvSpPr>
          <p:spPr>
            <a:xfrm>
              <a:off x="921576" y="3429000"/>
              <a:ext cx="457200" cy="914400"/>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54976" y="3429000"/>
              <a:ext cx="457200" cy="914400"/>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1683576" y="2590800"/>
              <a:ext cx="5334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616776" y="2590800"/>
              <a:ext cx="5334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rot="19843731">
              <a:off x="1500967" y="1857017"/>
              <a:ext cx="685800" cy="990600"/>
            </a:xfrm>
            <a:prstGeom prst="trapezoid">
              <a:avLst>
                <a:gd name="adj" fmla="val 28314"/>
              </a:avLst>
            </a:prstGeom>
            <a:solidFill>
              <a:srgbClr val="F7DB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rot="2089276">
              <a:off x="609600" y="1859713"/>
              <a:ext cx="685800" cy="990600"/>
            </a:xfrm>
            <a:prstGeom prst="trapezoid">
              <a:avLst>
                <a:gd name="adj" fmla="val 28314"/>
              </a:avLst>
            </a:prstGeom>
            <a:solidFill>
              <a:srgbClr val="F7DB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p:cNvSpPr/>
            <p:nvPr/>
          </p:nvSpPr>
          <p:spPr>
            <a:xfrm>
              <a:off x="769176" y="2057400"/>
              <a:ext cx="1295400" cy="1600200"/>
            </a:xfrm>
            <a:prstGeom prst="trapezoid">
              <a:avLst>
                <a:gd name="adj" fmla="val 33948"/>
              </a:avLst>
            </a:prstGeom>
            <a:solidFill>
              <a:srgbClr val="F7DB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845376" y="3962400"/>
              <a:ext cx="533400" cy="3810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1454976" y="3962400"/>
              <a:ext cx="533400" cy="3810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5"/>
            <p:cNvGrpSpPr/>
            <p:nvPr/>
          </p:nvGrpSpPr>
          <p:grpSpPr>
            <a:xfrm>
              <a:off x="838200" y="3352800"/>
              <a:ext cx="1143000" cy="304800"/>
              <a:chOff x="3048000" y="457200"/>
              <a:chExt cx="1524000" cy="381000"/>
            </a:xfrm>
          </p:grpSpPr>
          <p:sp>
            <p:nvSpPr>
              <p:cNvPr id="234" name="Quad Arrow 233"/>
              <p:cNvSpPr/>
              <p:nvPr/>
            </p:nvSpPr>
            <p:spPr>
              <a:xfrm>
                <a:off x="3048000" y="457200"/>
                <a:ext cx="304800" cy="3810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234"/>
              <p:cNvSpPr/>
              <p:nvPr/>
            </p:nvSpPr>
            <p:spPr>
              <a:xfrm>
                <a:off x="3352800" y="457200"/>
                <a:ext cx="304800" cy="3810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235"/>
              <p:cNvSpPr/>
              <p:nvPr/>
            </p:nvSpPr>
            <p:spPr>
              <a:xfrm>
                <a:off x="3657600" y="457200"/>
                <a:ext cx="304800" cy="3810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236"/>
              <p:cNvSpPr/>
              <p:nvPr/>
            </p:nvSpPr>
            <p:spPr>
              <a:xfrm>
                <a:off x="3962400" y="457200"/>
                <a:ext cx="304800" cy="3810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237"/>
              <p:cNvSpPr/>
              <p:nvPr/>
            </p:nvSpPr>
            <p:spPr>
              <a:xfrm>
                <a:off x="4267200" y="457200"/>
                <a:ext cx="304800" cy="3810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Oval 227"/>
            <p:cNvSpPr/>
            <p:nvPr/>
          </p:nvSpPr>
          <p:spPr>
            <a:xfrm>
              <a:off x="1219200" y="19050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921576" y="7620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loud 229"/>
            <p:cNvSpPr/>
            <p:nvPr/>
          </p:nvSpPr>
          <p:spPr>
            <a:xfrm>
              <a:off x="1607376" y="914400"/>
              <a:ext cx="457200" cy="6858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loud 15"/>
            <p:cNvSpPr/>
            <p:nvPr/>
          </p:nvSpPr>
          <p:spPr>
            <a:xfrm>
              <a:off x="769176" y="914400"/>
              <a:ext cx="457200" cy="6858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loud 231"/>
            <p:cNvSpPr/>
            <p:nvPr/>
          </p:nvSpPr>
          <p:spPr>
            <a:xfrm>
              <a:off x="845376" y="609600"/>
              <a:ext cx="1066800" cy="6858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Delay 232"/>
            <p:cNvSpPr/>
            <p:nvPr/>
          </p:nvSpPr>
          <p:spPr>
            <a:xfrm rot="16200000">
              <a:off x="1219200" y="152400"/>
              <a:ext cx="381000" cy="1143000"/>
            </a:xfrm>
            <a:prstGeom prst="flowChartDelay">
              <a:avLst/>
            </a:prstGeom>
            <a:solidFill>
              <a:srgbClr val="F7DB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9"/>
          <p:cNvGrpSpPr/>
          <p:nvPr/>
        </p:nvGrpSpPr>
        <p:grpSpPr>
          <a:xfrm>
            <a:off x="4253289" y="3718010"/>
            <a:ext cx="1320800" cy="1839686"/>
            <a:chOff x="4495800" y="838200"/>
            <a:chExt cx="3181553" cy="5469075"/>
          </a:xfrm>
        </p:grpSpPr>
        <p:sp>
          <p:nvSpPr>
            <p:cNvPr id="240" name="Oval 239"/>
            <p:cNvSpPr/>
            <p:nvPr/>
          </p:nvSpPr>
          <p:spPr>
            <a:xfrm rot="2542647">
              <a:off x="4495800" y="3495852"/>
              <a:ext cx="530543" cy="8568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rot="19057353" flipH="1">
              <a:off x="7086601" y="3495851"/>
              <a:ext cx="530543" cy="8568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rot="2500661">
              <a:off x="5349229" y="5285599"/>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rot="19779230">
              <a:off x="6240037" y="5284851"/>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rot="19779230">
              <a:off x="6099036" y="4976960"/>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rot="2542647">
              <a:off x="5460656" y="5044751"/>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245"/>
            <p:cNvSpPr/>
            <p:nvPr/>
          </p:nvSpPr>
          <p:spPr>
            <a:xfrm rot="2292215" flipH="1">
              <a:off x="4933260" y="2673213"/>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246"/>
            <p:cNvSpPr/>
            <p:nvPr/>
          </p:nvSpPr>
          <p:spPr>
            <a:xfrm rot="19307785">
              <a:off x="6533460" y="2673214"/>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p:cNvSpPr/>
            <p:nvPr/>
          </p:nvSpPr>
          <p:spPr>
            <a:xfrm>
              <a:off x="5166279" y="2811106"/>
              <a:ext cx="1905000" cy="2057400"/>
            </a:xfrm>
            <a:prstGeom prst="trapezoid">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6004479" y="2811106"/>
              <a:ext cx="152400" cy="20574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rot="19307785">
              <a:off x="6853491" y="3622368"/>
              <a:ext cx="823862" cy="364391"/>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p:cNvSpPr/>
            <p:nvPr/>
          </p:nvSpPr>
          <p:spPr>
            <a:xfrm rot="2292215" flipH="1">
              <a:off x="4504931" y="3560244"/>
              <a:ext cx="823862" cy="364391"/>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5257800" y="990600"/>
              <a:ext cx="1600200" cy="1905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p:cNvSpPr/>
            <p:nvPr/>
          </p:nvSpPr>
          <p:spPr>
            <a:xfrm>
              <a:off x="4962131" y="4800600"/>
              <a:ext cx="2286000" cy="7620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Block Arc 253"/>
            <p:cNvSpPr/>
            <p:nvPr/>
          </p:nvSpPr>
          <p:spPr>
            <a:xfrm>
              <a:off x="5343131" y="5638800"/>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Block Arc 254"/>
            <p:cNvSpPr/>
            <p:nvPr/>
          </p:nvSpPr>
          <p:spPr>
            <a:xfrm rot="21278537">
              <a:off x="6190338" y="5597676"/>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Quad Arrow 255"/>
            <p:cNvSpPr/>
            <p:nvPr/>
          </p:nvSpPr>
          <p:spPr>
            <a:xfrm>
              <a:off x="5029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Quad Arrow 256"/>
            <p:cNvSpPr/>
            <p:nvPr/>
          </p:nvSpPr>
          <p:spPr>
            <a:xfrm>
              <a:off x="5410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Quad Arrow 257"/>
            <p:cNvSpPr/>
            <p:nvPr/>
          </p:nvSpPr>
          <p:spPr>
            <a:xfrm>
              <a:off x="5791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Quad Arrow 258"/>
            <p:cNvSpPr/>
            <p:nvPr/>
          </p:nvSpPr>
          <p:spPr>
            <a:xfrm>
              <a:off x="62484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Quad Arrow 259"/>
            <p:cNvSpPr/>
            <p:nvPr/>
          </p:nvSpPr>
          <p:spPr>
            <a:xfrm>
              <a:off x="66294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Quad Arrow 260"/>
            <p:cNvSpPr/>
            <p:nvPr/>
          </p:nvSpPr>
          <p:spPr>
            <a:xfrm rot="2046229">
              <a:off x="4585044" y="3412302"/>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Quad Arrow 261"/>
            <p:cNvSpPr/>
            <p:nvPr/>
          </p:nvSpPr>
          <p:spPr>
            <a:xfrm rot="2046229">
              <a:off x="4889845" y="3638497"/>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Quad Arrow 262"/>
            <p:cNvSpPr/>
            <p:nvPr/>
          </p:nvSpPr>
          <p:spPr>
            <a:xfrm rot="19553771" flipH="1">
              <a:off x="7023445" y="3638496"/>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263"/>
            <p:cNvSpPr/>
            <p:nvPr/>
          </p:nvSpPr>
          <p:spPr>
            <a:xfrm rot="19553771" flipH="1">
              <a:off x="7252045" y="3486096"/>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rot="3201000">
              <a:off x="5501728" y="27338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1914900">
              <a:off x="5654128" y="28862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rot="18907975">
              <a:off x="6125358" y="2725786"/>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rot="18907975">
              <a:off x="6049158" y="2954388"/>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rot="317470">
              <a:off x="5806528" y="30386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loud 288"/>
            <p:cNvSpPr/>
            <p:nvPr/>
          </p:nvSpPr>
          <p:spPr>
            <a:xfrm>
              <a:off x="4953000" y="838200"/>
              <a:ext cx="2133600" cy="762000"/>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loud 289"/>
            <p:cNvSpPr/>
            <p:nvPr/>
          </p:nvSpPr>
          <p:spPr>
            <a:xfrm rot="16448485">
              <a:off x="4578592" y="1894537"/>
              <a:ext cx="1526776" cy="516647"/>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p:cNvSpPr/>
            <p:nvPr/>
          </p:nvSpPr>
          <p:spPr>
            <a:xfrm rot="16448485">
              <a:off x="6011199" y="1815716"/>
              <a:ext cx="1634754" cy="635767"/>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5029200" y="1447800"/>
              <a:ext cx="304800" cy="1371600"/>
            </a:xfrm>
            <a:prstGeom prst="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6858000" y="1447800"/>
              <a:ext cx="304800" cy="1371600"/>
            </a:xfrm>
            <a:prstGeom prst="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p:cNvSpPr/>
            <p:nvPr/>
          </p:nvSpPr>
          <p:spPr>
            <a:xfrm>
              <a:off x="4953000" y="1219200"/>
              <a:ext cx="2286000" cy="381000"/>
            </a:xfrm>
            <a:prstGeom prst="trapezoid">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Quad Arrow 314"/>
            <p:cNvSpPr/>
            <p:nvPr/>
          </p:nvSpPr>
          <p:spPr>
            <a:xfrm>
              <a:off x="51816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Quad Arrow 330"/>
            <p:cNvSpPr/>
            <p:nvPr/>
          </p:nvSpPr>
          <p:spPr>
            <a:xfrm>
              <a:off x="55626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Quad Arrow 331"/>
            <p:cNvSpPr/>
            <p:nvPr/>
          </p:nvSpPr>
          <p:spPr>
            <a:xfrm>
              <a:off x="5867400" y="1143000"/>
              <a:ext cx="381000" cy="5334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Quad Arrow 332"/>
            <p:cNvSpPr/>
            <p:nvPr/>
          </p:nvSpPr>
          <p:spPr>
            <a:xfrm>
              <a:off x="62484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Quad Arrow 333"/>
            <p:cNvSpPr/>
            <p:nvPr/>
          </p:nvSpPr>
          <p:spPr>
            <a:xfrm>
              <a:off x="66294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6"/>
          <p:cNvGrpSpPr/>
          <p:nvPr/>
        </p:nvGrpSpPr>
        <p:grpSpPr>
          <a:xfrm>
            <a:off x="835452" y="4648200"/>
            <a:ext cx="996747" cy="1676400"/>
            <a:chOff x="2814754" y="304800"/>
            <a:chExt cx="2385434" cy="3771554"/>
          </a:xfrm>
        </p:grpSpPr>
        <p:sp>
          <p:nvSpPr>
            <p:cNvPr id="361" name="Oval 360"/>
            <p:cNvSpPr/>
            <p:nvPr/>
          </p:nvSpPr>
          <p:spPr>
            <a:xfrm>
              <a:off x="2971798" y="304800"/>
              <a:ext cx="1981198" cy="2601072"/>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rot="4427519">
              <a:off x="3535734" y="3434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rot="17172481" flipH="1">
              <a:off x="4069134" y="3434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Isosceles Triangle 363"/>
            <p:cNvSpPr/>
            <p:nvPr/>
          </p:nvSpPr>
          <p:spPr>
            <a:xfrm>
              <a:off x="3234606" y="1676400"/>
              <a:ext cx="1676400" cy="2133600"/>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Isosceles Triangle 395"/>
            <p:cNvSpPr/>
            <p:nvPr/>
          </p:nvSpPr>
          <p:spPr>
            <a:xfrm rot="10800000">
              <a:off x="3844206" y="1905000"/>
              <a:ext cx="381000" cy="4572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rot="19411276">
              <a:off x="4566449" y="2220993"/>
              <a:ext cx="633739" cy="751722"/>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rot="2820608">
              <a:off x="2958687" y="2347321"/>
              <a:ext cx="466009" cy="753876"/>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Isosceles Triangle 398"/>
            <p:cNvSpPr/>
            <p:nvPr/>
          </p:nvSpPr>
          <p:spPr>
            <a:xfrm rot="1915606">
              <a:off x="3208538" y="1520222"/>
              <a:ext cx="914399" cy="1255679"/>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Isosceles Triangle 399"/>
            <p:cNvSpPr/>
            <p:nvPr/>
          </p:nvSpPr>
          <p:spPr>
            <a:xfrm rot="19284057">
              <a:off x="3983610" y="1519669"/>
              <a:ext cx="914400" cy="1255680"/>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3539406" y="609600"/>
              <a:ext cx="990600" cy="14478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loud 401"/>
            <p:cNvSpPr/>
            <p:nvPr/>
          </p:nvSpPr>
          <p:spPr>
            <a:xfrm>
              <a:off x="3539406" y="609600"/>
              <a:ext cx="990600" cy="381000"/>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loud 402"/>
            <p:cNvSpPr/>
            <p:nvPr/>
          </p:nvSpPr>
          <p:spPr>
            <a:xfrm rot="5107997">
              <a:off x="4041679" y="1076272"/>
              <a:ext cx="1200554" cy="570062"/>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Cloud 403"/>
            <p:cNvSpPr/>
            <p:nvPr/>
          </p:nvSpPr>
          <p:spPr>
            <a:xfrm rot="6038579">
              <a:off x="2795611" y="1017359"/>
              <a:ext cx="1206533" cy="641052"/>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rapezoid 404"/>
            <p:cNvSpPr/>
            <p:nvPr/>
          </p:nvSpPr>
          <p:spPr>
            <a:xfrm rot="1062586">
              <a:off x="2948999" y="461940"/>
              <a:ext cx="462280" cy="1844703"/>
            </a:xfrm>
            <a:prstGeom prst="trapezoid">
              <a:avLst>
                <a:gd name="adj" fmla="val 2193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Trapezoid 405"/>
            <p:cNvSpPr/>
            <p:nvPr/>
          </p:nvSpPr>
          <p:spPr>
            <a:xfrm>
              <a:off x="3505200" y="2895600"/>
              <a:ext cx="1143000" cy="228600"/>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406"/>
            <p:cNvSpPr/>
            <p:nvPr/>
          </p:nvSpPr>
          <p:spPr>
            <a:xfrm rot="20537414" flipH="1">
              <a:off x="4619816" y="482741"/>
              <a:ext cx="462280" cy="1889380"/>
            </a:xfrm>
            <a:prstGeom prst="trapezoid">
              <a:avLst>
                <a:gd name="adj" fmla="val 2193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lowchart: Stored Data 407"/>
            <p:cNvSpPr/>
            <p:nvPr/>
          </p:nvSpPr>
          <p:spPr>
            <a:xfrm rot="5400000">
              <a:off x="3657600" y="-228600"/>
              <a:ext cx="685800" cy="17526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56"/>
          <p:cNvGrpSpPr/>
          <p:nvPr/>
        </p:nvGrpSpPr>
        <p:grpSpPr>
          <a:xfrm>
            <a:off x="6299200" y="3124200"/>
            <a:ext cx="1027867" cy="1695778"/>
            <a:chOff x="1524000" y="1478095"/>
            <a:chExt cx="2457354" cy="4817499"/>
          </a:xfrm>
        </p:grpSpPr>
        <p:sp>
          <p:nvSpPr>
            <p:cNvPr id="410" name="Oval 409"/>
            <p:cNvSpPr/>
            <p:nvPr/>
          </p:nvSpPr>
          <p:spPr>
            <a:xfrm rot="2648374">
              <a:off x="2057399" y="5257799"/>
              <a:ext cx="762001" cy="9906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rot="19444033">
              <a:off x="2733144" y="5195884"/>
              <a:ext cx="710549" cy="109971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p:cNvSpPr/>
            <p:nvPr/>
          </p:nvSpPr>
          <p:spPr>
            <a:xfrm>
              <a:off x="1524000" y="4114800"/>
              <a:ext cx="762001" cy="1128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3295554" y="4392870"/>
              <a:ext cx="685800" cy="8381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p:cNvSpPr/>
            <p:nvPr/>
          </p:nvSpPr>
          <p:spPr>
            <a:xfrm>
              <a:off x="1905000" y="5105400"/>
              <a:ext cx="1600200" cy="685800"/>
            </a:xfrm>
            <a:prstGeom prst="trapezoid">
              <a:avLst>
                <a:gd name="adj" fmla="val 35984"/>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p:cNvSpPr/>
            <p:nvPr/>
          </p:nvSpPr>
          <p:spPr>
            <a:xfrm rot="2088477">
              <a:off x="1851679" y="2575636"/>
              <a:ext cx="914655" cy="2235732"/>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Trapezoid 415"/>
            <p:cNvSpPr/>
            <p:nvPr/>
          </p:nvSpPr>
          <p:spPr>
            <a:xfrm rot="19932635">
              <a:off x="2597004" y="2647126"/>
              <a:ext cx="986356" cy="2235732"/>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rapezoid 416"/>
            <p:cNvSpPr/>
            <p:nvPr/>
          </p:nvSpPr>
          <p:spPr>
            <a:xfrm>
              <a:off x="1905000" y="3048000"/>
              <a:ext cx="1447800" cy="2286000"/>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p:nvPr/>
          </p:nvSpPr>
          <p:spPr>
            <a:xfrm>
              <a:off x="2362199" y="2743200"/>
              <a:ext cx="660808" cy="9209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p:cNvSpPr/>
            <p:nvPr/>
          </p:nvSpPr>
          <p:spPr>
            <a:xfrm rot="21293170">
              <a:off x="2740392" y="3208793"/>
              <a:ext cx="830153" cy="2692828"/>
            </a:xfrm>
            <a:prstGeom prst="trapezoid">
              <a:avLst>
                <a:gd name="adj" fmla="val 35984"/>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rapezoid 419"/>
            <p:cNvSpPr/>
            <p:nvPr/>
          </p:nvSpPr>
          <p:spPr>
            <a:xfrm rot="287694">
              <a:off x="1808953" y="3229762"/>
              <a:ext cx="891264" cy="2581677"/>
            </a:xfrm>
            <a:prstGeom prst="trapezoid">
              <a:avLst>
                <a:gd name="adj" fmla="val 35984"/>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p:cNvSpPr/>
            <p:nvPr/>
          </p:nvSpPr>
          <p:spPr>
            <a:xfrm>
              <a:off x="1932820" y="1550450"/>
              <a:ext cx="1559540" cy="187082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rot="19066372">
              <a:off x="2722041" y="1478095"/>
              <a:ext cx="795875" cy="105119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rot="3077158">
              <a:off x="2039910" y="1250601"/>
              <a:ext cx="685800" cy="126095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23"/>
          <p:cNvGrpSpPr/>
          <p:nvPr/>
        </p:nvGrpSpPr>
        <p:grpSpPr>
          <a:xfrm>
            <a:off x="7924801" y="2667000"/>
            <a:ext cx="1016000" cy="1295400"/>
            <a:chOff x="7243695" y="3657601"/>
            <a:chExt cx="1609100" cy="2924089"/>
          </a:xfrm>
        </p:grpSpPr>
        <p:sp>
          <p:nvSpPr>
            <p:cNvPr id="425" name="Cloud 424"/>
            <p:cNvSpPr/>
            <p:nvPr/>
          </p:nvSpPr>
          <p:spPr>
            <a:xfrm>
              <a:off x="8382000" y="3962400"/>
              <a:ext cx="304800" cy="762000"/>
            </a:xfrm>
            <a:prstGeom prst="clou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loud 425"/>
            <p:cNvSpPr/>
            <p:nvPr/>
          </p:nvSpPr>
          <p:spPr>
            <a:xfrm>
              <a:off x="7467600" y="3962400"/>
              <a:ext cx="304800" cy="762000"/>
            </a:xfrm>
            <a:prstGeom prst="clou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rot="6128217">
              <a:off x="8187288" y="6199704"/>
              <a:ext cx="280332" cy="483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p:cNvSpPr/>
            <p:nvPr/>
          </p:nvSpPr>
          <p:spPr>
            <a:xfrm rot="4472555">
              <a:off x="7724609" y="6173318"/>
              <a:ext cx="242471" cy="53568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p:cNvSpPr/>
            <p:nvPr/>
          </p:nvSpPr>
          <p:spPr>
            <a:xfrm rot="2901859">
              <a:off x="7323988" y="5170035"/>
              <a:ext cx="277908" cy="43849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rot="20226769">
              <a:off x="8596271" y="5191585"/>
              <a:ext cx="256524" cy="4136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Trapezoid 430"/>
            <p:cNvSpPr/>
            <p:nvPr/>
          </p:nvSpPr>
          <p:spPr>
            <a:xfrm>
              <a:off x="7515578" y="4638511"/>
              <a:ext cx="1177462" cy="1750807"/>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p:cNvSpPr/>
            <p:nvPr/>
          </p:nvSpPr>
          <p:spPr>
            <a:xfrm rot="1442139">
              <a:off x="7473613" y="4533883"/>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p:cNvSpPr/>
            <p:nvPr/>
          </p:nvSpPr>
          <p:spPr>
            <a:xfrm rot="20249249">
              <a:off x="8369163" y="4534931"/>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ounded Rectangle 433"/>
            <p:cNvSpPr/>
            <p:nvPr/>
          </p:nvSpPr>
          <p:spPr>
            <a:xfrm rot="5400000">
              <a:off x="7894623" y="3330854"/>
              <a:ext cx="333136" cy="986629"/>
            </a:xfrm>
            <a:prstGeom prst="roundRect">
              <a:avLst>
                <a:gd name="adj" fmla="val 50000"/>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p:cNvSpPr/>
            <p:nvPr/>
          </p:nvSpPr>
          <p:spPr>
            <a:xfrm>
              <a:off x="7391400" y="4800600"/>
              <a:ext cx="1371600" cy="1590460"/>
            </a:xfrm>
            <a:prstGeom prst="trapezoid">
              <a:avLst>
                <a:gd name="adj" fmla="val 42843"/>
              </a:avLst>
            </a:prstGeom>
            <a:solidFill>
              <a:srgbClr val="E4D6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p:cNvSpPr/>
            <p:nvPr/>
          </p:nvSpPr>
          <p:spPr>
            <a:xfrm>
              <a:off x="7391400" y="4648200"/>
              <a:ext cx="838200" cy="1676400"/>
            </a:xfrm>
            <a:prstGeom prst="trapezoid">
              <a:avLst>
                <a:gd name="adj" fmla="val 42843"/>
              </a:avLst>
            </a:prstGeom>
            <a:solidFill>
              <a:srgbClr val="DB924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p:cNvSpPr/>
            <p:nvPr/>
          </p:nvSpPr>
          <p:spPr>
            <a:xfrm>
              <a:off x="7924800" y="4648200"/>
              <a:ext cx="838200" cy="1676400"/>
            </a:xfrm>
            <a:prstGeom prst="trapezoid">
              <a:avLst>
                <a:gd name="adj" fmla="val 42843"/>
              </a:avLst>
            </a:prstGeom>
            <a:solidFill>
              <a:srgbClr val="DB924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7848600" y="4419600"/>
              <a:ext cx="445704" cy="5778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7633652" y="3857482"/>
              <a:ext cx="860453" cy="9792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ounded Rectangle 439"/>
            <p:cNvSpPr/>
            <p:nvPr/>
          </p:nvSpPr>
          <p:spPr>
            <a:xfrm>
              <a:off x="7567876" y="38574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43"/>
            <p:cNvGrpSpPr/>
            <p:nvPr/>
          </p:nvGrpSpPr>
          <p:grpSpPr>
            <a:xfrm>
              <a:off x="7467600" y="5486400"/>
              <a:ext cx="1327870" cy="745538"/>
              <a:chOff x="4309849" y="4876800"/>
              <a:chExt cx="1063369" cy="745538"/>
            </a:xfrm>
          </p:grpSpPr>
          <p:sp>
            <p:nvSpPr>
              <p:cNvPr id="442" name="Diagonal Stripe 441"/>
              <p:cNvSpPr/>
              <p:nvPr/>
            </p:nvSpPr>
            <p:spPr>
              <a:xfrm rot="1443364">
                <a:off x="4309849" y="4945456"/>
                <a:ext cx="896741" cy="466807"/>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3" name="Diagonal Stripe 442"/>
              <p:cNvSpPr/>
              <p:nvPr/>
            </p:nvSpPr>
            <p:spPr>
              <a:xfrm rot="16200000" flipH="1">
                <a:off x="4746158" y="5159842"/>
                <a:ext cx="669336" cy="255653"/>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Diagonal Stripe 443"/>
              <p:cNvSpPr/>
              <p:nvPr/>
            </p:nvSpPr>
            <p:spPr>
              <a:xfrm rot="5400000">
                <a:off x="4904641" y="5153760"/>
                <a:ext cx="669336" cy="267819"/>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Flowchart: Display 444"/>
              <p:cNvSpPr/>
              <p:nvPr/>
            </p:nvSpPr>
            <p:spPr>
              <a:xfrm>
                <a:off x="4969250" y="4876800"/>
                <a:ext cx="330702" cy="267439"/>
              </a:xfrm>
              <a:prstGeom prst="flowChartDisplay">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26"/>
          <p:cNvGrpSpPr/>
          <p:nvPr/>
        </p:nvGrpSpPr>
        <p:grpSpPr>
          <a:xfrm rot="21176308" flipH="1">
            <a:off x="2395377" y="3742184"/>
            <a:ext cx="1891755" cy="2221112"/>
            <a:chOff x="5638800" y="2057400"/>
            <a:chExt cx="1981200" cy="2514600"/>
          </a:xfrm>
        </p:grpSpPr>
        <p:sp>
          <p:nvSpPr>
            <p:cNvPr id="215" name="Flowchart: Delay 214"/>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Delay 215"/>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6"/>
          <p:cNvGrpSpPr/>
          <p:nvPr/>
        </p:nvGrpSpPr>
        <p:grpSpPr>
          <a:xfrm rot="21326202" flipH="1">
            <a:off x="6141132" y="2978587"/>
            <a:ext cx="1727255" cy="2229691"/>
            <a:chOff x="5638800" y="2057400"/>
            <a:chExt cx="1981200" cy="2514600"/>
          </a:xfrm>
        </p:grpSpPr>
        <p:sp>
          <p:nvSpPr>
            <p:cNvPr id="179" name="Flowchart: Delay 178"/>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Delay 179"/>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6"/>
          <p:cNvGrpSpPr/>
          <p:nvPr/>
        </p:nvGrpSpPr>
        <p:grpSpPr>
          <a:xfrm rot="21326202" flipH="1">
            <a:off x="4212464" y="3506953"/>
            <a:ext cx="1727255" cy="2309668"/>
            <a:chOff x="5638800" y="2057400"/>
            <a:chExt cx="1981200" cy="2514600"/>
          </a:xfrm>
        </p:grpSpPr>
        <p:sp>
          <p:nvSpPr>
            <p:cNvPr id="448" name="Flowchart: Delay 447"/>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lowchart: Delay 452"/>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6"/>
          <p:cNvGrpSpPr/>
          <p:nvPr/>
        </p:nvGrpSpPr>
        <p:grpSpPr>
          <a:xfrm rot="21326202" flipH="1">
            <a:off x="613871" y="3975102"/>
            <a:ext cx="1727255" cy="2317252"/>
            <a:chOff x="5638800" y="2057400"/>
            <a:chExt cx="1981200" cy="2514600"/>
          </a:xfrm>
        </p:grpSpPr>
        <p:sp>
          <p:nvSpPr>
            <p:cNvPr id="455" name="Flowchart: Delay 454"/>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lowchart: Delay 455"/>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6"/>
          <p:cNvGrpSpPr/>
          <p:nvPr/>
        </p:nvGrpSpPr>
        <p:grpSpPr>
          <a:xfrm rot="21326202" flipH="1">
            <a:off x="7782237" y="2469044"/>
            <a:ext cx="1558629" cy="1607145"/>
            <a:chOff x="5638800" y="2057400"/>
            <a:chExt cx="1981200" cy="2514600"/>
          </a:xfrm>
        </p:grpSpPr>
        <p:sp>
          <p:nvSpPr>
            <p:cNvPr id="458" name="Flowchart: Delay 457"/>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lowchart: Delay 458"/>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7"/>
          <p:cNvGrpSpPr/>
          <p:nvPr/>
        </p:nvGrpSpPr>
        <p:grpSpPr>
          <a:xfrm rot="20295685" flipH="1">
            <a:off x="679209" y="6090044"/>
            <a:ext cx="894588" cy="767956"/>
            <a:chOff x="7185317" y="571382"/>
            <a:chExt cx="1433175" cy="1409818"/>
          </a:xfrm>
          <a:solidFill>
            <a:srgbClr val="92D050"/>
          </a:solidFill>
        </p:grpSpPr>
        <p:sp>
          <p:nvSpPr>
            <p:cNvPr id="211" name="Moon 210"/>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ardrop 213"/>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52"/>
          <p:cNvGrpSpPr/>
          <p:nvPr/>
        </p:nvGrpSpPr>
        <p:grpSpPr>
          <a:xfrm rot="20295685" flipH="1">
            <a:off x="1406806" y="6022740"/>
            <a:ext cx="894588" cy="767956"/>
            <a:chOff x="7185317" y="571382"/>
            <a:chExt cx="1433175" cy="1409818"/>
          </a:xfrm>
          <a:solidFill>
            <a:srgbClr val="92D050"/>
          </a:solidFill>
        </p:grpSpPr>
        <p:sp>
          <p:nvSpPr>
            <p:cNvPr id="197" name="Moon 196"/>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ardrop 199"/>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2"/>
          <p:cNvGrpSpPr/>
          <p:nvPr/>
        </p:nvGrpSpPr>
        <p:grpSpPr>
          <a:xfrm rot="853103" flipH="1">
            <a:off x="1006959" y="6106166"/>
            <a:ext cx="752647" cy="701753"/>
            <a:chOff x="4159960" y="2007821"/>
            <a:chExt cx="1548702" cy="1871767"/>
          </a:xfrm>
        </p:grpSpPr>
        <p:sp>
          <p:nvSpPr>
            <p:cNvPr id="188" name="Teardrop 187"/>
            <p:cNvSpPr/>
            <p:nvPr/>
          </p:nvSpPr>
          <p:spPr>
            <a:xfrm rot="8215946">
              <a:off x="4752919" y="2007821"/>
              <a:ext cx="500030" cy="504016"/>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ouble Wave 188"/>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ardrop 189"/>
            <p:cNvSpPr/>
            <p:nvPr/>
          </p:nvSpPr>
          <p:spPr>
            <a:xfrm>
              <a:off x="4343400" y="2819400"/>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ardrop 190"/>
            <p:cNvSpPr/>
            <p:nvPr/>
          </p:nvSpPr>
          <p:spPr>
            <a:xfrm rot="16809704">
              <a:off x="5033372" y="2830893"/>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ardrop 191"/>
            <p:cNvSpPr/>
            <p:nvPr/>
          </p:nvSpPr>
          <p:spPr>
            <a:xfrm rot="4742171">
              <a:off x="4198060" y="2224802"/>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ardrop 192"/>
            <p:cNvSpPr/>
            <p:nvPr/>
          </p:nvSpPr>
          <p:spPr>
            <a:xfrm rot="11700921">
              <a:off x="5175262" y="2192289"/>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94" name="Oval 193"/>
            <p:cNvSpPr/>
            <p:nvPr/>
          </p:nvSpPr>
          <p:spPr>
            <a:xfrm>
              <a:off x="4724400" y="2514600"/>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Heart 194"/>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Heart 195"/>
            <p:cNvSpPr/>
            <p:nvPr/>
          </p:nvSpPr>
          <p:spPr>
            <a:xfrm rot="3738236">
              <a:off x="5018033" y="3103053"/>
              <a:ext cx="228600" cy="457200"/>
            </a:xfrm>
            <a:prstGeom prst="hear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42"/>
          <p:cNvGrpSpPr/>
          <p:nvPr/>
        </p:nvGrpSpPr>
        <p:grpSpPr>
          <a:xfrm rot="853103" flipH="1">
            <a:off x="2582570" y="5417128"/>
            <a:ext cx="752647" cy="701753"/>
            <a:chOff x="4159960" y="2007821"/>
            <a:chExt cx="1548702" cy="1871767"/>
          </a:xfrm>
        </p:grpSpPr>
        <p:sp>
          <p:nvSpPr>
            <p:cNvPr id="461" name="Teardrop 460"/>
            <p:cNvSpPr/>
            <p:nvPr/>
          </p:nvSpPr>
          <p:spPr>
            <a:xfrm rot="8215946">
              <a:off x="4752919" y="2007821"/>
              <a:ext cx="500030" cy="504016"/>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Double Wave 461"/>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Teardrop 462"/>
            <p:cNvSpPr/>
            <p:nvPr/>
          </p:nvSpPr>
          <p:spPr>
            <a:xfrm>
              <a:off x="4343400" y="2819400"/>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eardrop 463"/>
            <p:cNvSpPr/>
            <p:nvPr/>
          </p:nvSpPr>
          <p:spPr>
            <a:xfrm rot="16809704">
              <a:off x="5033372" y="2830893"/>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Teardrop 464"/>
            <p:cNvSpPr/>
            <p:nvPr/>
          </p:nvSpPr>
          <p:spPr>
            <a:xfrm rot="4742171">
              <a:off x="4198060" y="2224802"/>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eardrop 465"/>
            <p:cNvSpPr/>
            <p:nvPr/>
          </p:nvSpPr>
          <p:spPr>
            <a:xfrm rot="11700921">
              <a:off x="5175262" y="2192289"/>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467" name="Oval 466"/>
            <p:cNvSpPr/>
            <p:nvPr/>
          </p:nvSpPr>
          <p:spPr>
            <a:xfrm>
              <a:off x="4724400" y="2514600"/>
              <a:ext cx="457200" cy="4572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Heart 467"/>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Heart 468"/>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rot="21391535" flipH="1">
            <a:off x="7149542" y="4341239"/>
            <a:ext cx="837335" cy="808780"/>
            <a:chOff x="4159960" y="2007821"/>
            <a:chExt cx="1548702" cy="1871767"/>
          </a:xfrm>
        </p:grpSpPr>
        <p:sp>
          <p:nvSpPr>
            <p:cNvPr id="511" name="Teardrop 510"/>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Double Wave 511"/>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Teardrop 512"/>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eardrop 513"/>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eardrop 514"/>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eardrop 515"/>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Heart 517"/>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Heart 518"/>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7"/>
          <p:cNvGrpSpPr/>
          <p:nvPr/>
        </p:nvGrpSpPr>
        <p:grpSpPr>
          <a:xfrm rot="20684993" flipH="1">
            <a:off x="7824157" y="3636561"/>
            <a:ext cx="675733" cy="652690"/>
            <a:chOff x="4159960" y="2007821"/>
            <a:chExt cx="1548702" cy="1871767"/>
          </a:xfrm>
        </p:grpSpPr>
        <p:sp>
          <p:nvSpPr>
            <p:cNvPr id="521" name="Teardrop 520"/>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ouble Wave 521"/>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Teardrop 522"/>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Teardrop 523"/>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Teardrop 524"/>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Teardrop 525"/>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Heart 527"/>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Heart 528"/>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52"/>
          <p:cNvGrpSpPr/>
          <p:nvPr/>
        </p:nvGrpSpPr>
        <p:grpSpPr>
          <a:xfrm rot="20295685" flipH="1">
            <a:off x="5161260" y="5095514"/>
            <a:ext cx="894588" cy="767956"/>
            <a:chOff x="7185317" y="571382"/>
            <a:chExt cx="1433175" cy="1409818"/>
          </a:xfrm>
          <a:solidFill>
            <a:srgbClr val="92D050"/>
          </a:solidFill>
        </p:grpSpPr>
        <p:sp>
          <p:nvSpPr>
            <p:cNvPr id="531" name="Moon 530"/>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Moon 531"/>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Moon 532"/>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Teardrop 533"/>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52"/>
          <p:cNvGrpSpPr/>
          <p:nvPr/>
        </p:nvGrpSpPr>
        <p:grpSpPr>
          <a:xfrm rot="19364252" flipH="1">
            <a:off x="3359067" y="5441199"/>
            <a:ext cx="708677" cy="518642"/>
            <a:chOff x="7185317" y="571382"/>
            <a:chExt cx="1433175" cy="1409818"/>
          </a:xfrm>
          <a:solidFill>
            <a:srgbClr val="92D050"/>
          </a:solidFill>
        </p:grpSpPr>
        <p:sp>
          <p:nvSpPr>
            <p:cNvPr id="536" name="Moon 535"/>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Moon 536"/>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Moon 537"/>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Teardrop 538"/>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52"/>
          <p:cNvGrpSpPr/>
          <p:nvPr/>
        </p:nvGrpSpPr>
        <p:grpSpPr>
          <a:xfrm rot="19364252" flipH="1">
            <a:off x="6929316" y="4677783"/>
            <a:ext cx="679081" cy="474236"/>
            <a:chOff x="7185317" y="571382"/>
            <a:chExt cx="1433175" cy="1409818"/>
          </a:xfrm>
          <a:solidFill>
            <a:srgbClr val="92D050"/>
          </a:solidFill>
        </p:grpSpPr>
        <p:sp>
          <p:nvSpPr>
            <p:cNvPr id="541" name="Moon 540"/>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Moon 541"/>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Moon 542"/>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Teardrop 543"/>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42">
            <a:extLst>
              <a:ext uri="{FF2B5EF4-FFF2-40B4-BE49-F238E27FC236}">
                <a16:creationId xmlns:a16="http://schemas.microsoft.com/office/drawing/2014/main" id="{BA1AA639-E3BF-1C79-10F9-7E428B5475BC}"/>
              </a:ext>
            </a:extLst>
          </p:cNvPr>
          <p:cNvGrpSpPr/>
          <p:nvPr/>
        </p:nvGrpSpPr>
        <p:grpSpPr>
          <a:xfrm rot="853103" flipH="1">
            <a:off x="6275313" y="4624057"/>
            <a:ext cx="752647" cy="701753"/>
            <a:chOff x="4159960" y="2007821"/>
            <a:chExt cx="1548702" cy="1871767"/>
          </a:xfrm>
        </p:grpSpPr>
        <p:sp>
          <p:nvSpPr>
            <p:cNvPr id="130" name="Teardrop 129">
              <a:extLst>
                <a:ext uri="{FF2B5EF4-FFF2-40B4-BE49-F238E27FC236}">
                  <a16:creationId xmlns:a16="http://schemas.microsoft.com/office/drawing/2014/main" id="{C1BEA1AC-8401-F4CC-829D-1B6A85023A7D}"/>
                </a:ext>
              </a:extLst>
            </p:cNvPr>
            <p:cNvSpPr/>
            <p:nvPr/>
          </p:nvSpPr>
          <p:spPr>
            <a:xfrm rot="8215946">
              <a:off x="4752919" y="2007821"/>
              <a:ext cx="500030" cy="504016"/>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ouble Wave 130">
              <a:extLst>
                <a:ext uri="{FF2B5EF4-FFF2-40B4-BE49-F238E27FC236}">
                  <a16:creationId xmlns:a16="http://schemas.microsoft.com/office/drawing/2014/main" id="{6C4B1927-F8BC-B48B-EEA3-8DF4BCABED39}"/>
                </a:ext>
              </a:extLst>
            </p:cNvPr>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ardrop 131">
              <a:extLst>
                <a:ext uri="{FF2B5EF4-FFF2-40B4-BE49-F238E27FC236}">
                  <a16:creationId xmlns:a16="http://schemas.microsoft.com/office/drawing/2014/main" id="{2A120681-B489-C348-C095-E1E3D16D0072}"/>
                </a:ext>
              </a:extLst>
            </p:cNvPr>
            <p:cNvSpPr/>
            <p:nvPr/>
          </p:nvSpPr>
          <p:spPr>
            <a:xfrm>
              <a:off x="4343400" y="2819400"/>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ardrop 134">
              <a:extLst>
                <a:ext uri="{FF2B5EF4-FFF2-40B4-BE49-F238E27FC236}">
                  <a16:creationId xmlns:a16="http://schemas.microsoft.com/office/drawing/2014/main" id="{A38715E3-31AC-A58F-3C12-7FAE554450C8}"/>
                </a:ext>
              </a:extLst>
            </p:cNvPr>
            <p:cNvSpPr/>
            <p:nvPr/>
          </p:nvSpPr>
          <p:spPr>
            <a:xfrm rot="16809704">
              <a:off x="5033372" y="2830893"/>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ardrop 135">
              <a:extLst>
                <a:ext uri="{FF2B5EF4-FFF2-40B4-BE49-F238E27FC236}">
                  <a16:creationId xmlns:a16="http://schemas.microsoft.com/office/drawing/2014/main" id="{853C9A2C-69B0-5009-9274-A5612AE0F7AD}"/>
                </a:ext>
              </a:extLst>
            </p:cNvPr>
            <p:cNvSpPr/>
            <p:nvPr/>
          </p:nvSpPr>
          <p:spPr>
            <a:xfrm rot="4742171">
              <a:off x="4198060" y="2224802"/>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ardrop 136">
              <a:extLst>
                <a:ext uri="{FF2B5EF4-FFF2-40B4-BE49-F238E27FC236}">
                  <a16:creationId xmlns:a16="http://schemas.microsoft.com/office/drawing/2014/main" id="{38F7C71B-B22E-8B77-B5A6-474D6FE57AC6}"/>
                </a:ext>
              </a:extLst>
            </p:cNvPr>
            <p:cNvSpPr/>
            <p:nvPr/>
          </p:nvSpPr>
          <p:spPr>
            <a:xfrm rot="11700921">
              <a:off x="5175262" y="2192289"/>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38" name="Oval 137">
              <a:extLst>
                <a:ext uri="{FF2B5EF4-FFF2-40B4-BE49-F238E27FC236}">
                  <a16:creationId xmlns:a16="http://schemas.microsoft.com/office/drawing/2014/main" id="{82BAF3ED-7888-E3E4-2125-4944FAB99CA6}"/>
                </a:ext>
              </a:extLst>
            </p:cNvPr>
            <p:cNvSpPr/>
            <p:nvPr/>
          </p:nvSpPr>
          <p:spPr>
            <a:xfrm>
              <a:off x="4724400" y="2514600"/>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Heart 138">
              <a:extLst>
                <a:ext uri="{FF2B5EF4-FFF2-40B4-BE49-F238E27FC236}">
                  <a16:creationId xmlns:a16="http://schemas.microsoft.com/office/drawing/2014/main" id="{8A1162E8-DC68-4D48-C049-D49BC3926852}"/>
                </a:ext>
              </a:extLst>
            </p:cNvPr>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eart 140">
              <a:extLst>
                <a:ext uri="{FF2B5EF4-FFF2-40B4-BE49-F238E27FC236}">
                  <a16:creationId xmlns:a16="http://schemas.microsoft.com/office/drawing/2014/main" id="{BCABBE39-2787-B286-612F-92748A083822}"/>
                </a:ext>
              </a:extLst>
            </p:cNvPr>
            <p:cNvSpPr/>
            <p:nvPr/>
          </p:nvSpPr>
          <p:spPr>
            <a:xfrm rot="3738236">
              <a:off x="5018033" y="3103053"/>
              <a:ext cx="228600" cy="457200"/>
            </a:xfrm>
            <a:prstGeom prst="hear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42">
            <a:extLst>
              <a:ext uri="{FF2B5EF4-FFF2-40B4-BE49-F238E27FC236}">
                <a16:creationId xmlns:a16="http://schemas.microsoft.com/office/drawing/2014/main" id="{E9544465-3CBA-4433-0356-87D4F9D33095}"/>
              </a:ext>
            </a:extLst>
          </p:cNvPr>
          <p:cNvGrpSpPr/>
          <p:nvPr/>
        </p:nvGrpSpPr>
        <p:grpSpPr>
          <a:xfrm rot="853103" flipH="1">
            <a:off x="9086696" y="3586390"/>
            <a:ext cx="656092" cy="611727"/>
            <a:chOff x="4159960" y="2007821"/>
            <a:chExt cx="1548702" cy="1871767"/>
          </a:xfrm>
        </p:grpSpPr>
        <p:sp>
          <p:nvSpPr>
            <p:cNvPr id="148" name="Teardrop 147">
              <a:extLst>
                <a:ext uri="{FF2B5EF4-FFF2-40B4-BE49-F238E27FC236}">
                  <a16:creationId xmlns:a16="http://schemas.microsoft.com/office/drawing/2014/main" id="{D472D9EA-43D1-1F0B-3840-0B24B9C5AB6A}"/>
                </a:ext>
              </a:extLst>
            </p:cNvPr>
            <p:cNvSpPr/>
            <p:nvPr/>
          </p:nvSpPr>
          <p:spPr>
            <a:xfrm rot="8215946">
              <a:off x="4752919" y="2007821"/>
              <a:ext cx="500030" cy="504016"/>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ouble Wave 148">
              <a:extLst>
                <a:ext uri="{FF2B5EF4-FFF2-40B4-BE49-F238E27FC236}">
                  <a16:creationId xmlns:a16="http://schemas.microsoft.com/office/drawing/2014/main" id="{A7977572-9074-3651-FF76-611435BAC71C}"/>
                </a:ext>
              </a:extLst>
            </p:cNvPr>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ardrop 149">
              <a:extLst>
                <a:ext uri="{FF2B5EF4-FFF2-40B4-BE49-F238E27FC236}">
                  <a16:creationId xmlns:a16="http://schemas.microsoft.com/office/drawing/2014/main" id="{5FA16C9F-3A47-3ED4-DAEB-7783FF2006E1}"/>
                </a:ext>
              </a:extLst>
            </p:cNvPr>
            <p:cNvSpPr/>
            <p:nvPr/>
          </p:nvSpPr>
          <p:spPr>
            <a:xfrm>
              <a:off x="4343400" y="2819400"/>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ardrop 150">
              <a:extLst>
                <a:ext uri="{FF2B5EF4-FFF2-40B4-BE49-F238E27FC236}">
                  <a16:creationId xmlns:a16="http://schemas.microsoft.com/office/drawing/2014/main" id="{F2E06A62-B19C-1040-1D84-1C280A454EB8}"/>
                </a:ext>
              </a:extLst>
            </p:cNvPr>
            <p:cNvSpPr/>
            <p:nvPr/>
          </p:nvSpPr>
          <p:spPr>
            <a:xfrm rot="16809704">
              <a:off x="5033372" y="2830893"/>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ardrop 151">
              <a:extLst>
                <a:ext uri="{FF2B5EF4-FFF2-40B4-BE49-F238E27FC236}">
                  <a16:creationId xmlns:a16="http://schemas.microsoft.com/office/drawing/2014/main" id="{BEAD7A70-C6AE-757F-3BF3-593DFC593AAB}"/>
                </a:ext>
              </a:extLst>
            </p:cNvPr>
            <p:cNvSpPr/>
            <p:nvPr/>
          </p:nvSpPr>
          <p:spPr>
            <a:xfrm rot="4742171">
              <a:off x="4198060" y="2224802"/>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ardrop 152">
              <a:extLst>
                <a:ext uri="{FF2B5EF4-FFF2-40B4-BE49-F238E27FC236}">
                  <a16:creationId xmlns:a16="http://schemas.microsoft.com/office/drawing/2014/main" id="{33C78234-00C6-06E4-F51C-587EC27C3078}"/>
                </a:ext>
              </a:extLst>
            </p:cNvPr>
            <p:cNvSpPr/>
            <p:nvPr/>
          </p:nvSpPr>
          <p:spPr>
            <a:xfrm rot="11700921">
              <a:off x="5175262" y="2192289"/>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54" name="Oval 153">
              <a:extLst>
                <a:ext uri="{FF2B5EF4-FFF2-40B4-BE49-F238E27FC236}">
                  <a16:creationId xmlns:a16="http://schemas.microsoft.com/office/drawing/2014/main" id="{B72E917E-C296-127C-DDA8-AA0A907AEC6F}"/>
                </a:ext>
              </a:extLst>
            </p:cNvPr>
            <p:cNvSpPr/>
            <p:nvPr/>
          </p:nvSpPr>
          <p:spPr>
            <a:xfrm>
              <a:off x="4724400" y="2514600"/>
              <a:ext cx="457200" cy="4572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Heart 154">
              <a:extLst>
                <a:ext uri="{FF2B5EF4-FFF2-40B4-BE49-F238E27FC236}">
                  <a16:creationId xmlns:a16="http://schemas.microsoft.com/office/drawing/2014/main" id="{642A7DB2-1859-0F17-4742-BCE737DEE42A}"/>
                </a:ext>
              </a:extLst>
            </p:cNvPr>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Heart 155">
              <a:extLst>
                <a:ext uri="{FF2B5EF4-FFF2-40B4-BE49-F238E27FC236}">
                  <a16:creationId xmlns:a16="http://schemas.microsoft.com/office/drawing/2014/main" id="{1778A884-B57B-701F-2A15-8AB3861CCF98}"/>
                </a:ext>
              </a:extLst>
            </p:cNvPr>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42">
            <a:extLst>
              <a:ext uri="{FF2B5EF4-FFF2-40B4-BE49-F238E27FC236}">
                <a16:creationId xmlns:a16="http://schemas.microsoft.com/office/drawing/2014/main" id="{9D01A300-903C-88D5-EC5A-4EA535719C43}"/>
              </a:ext>
            </a:extLst>
          </p:cNvPr>
          <p:cNvGrpSpPr/>
          <p:nvPr/>
        </p:nvGrpSpPr>
        <p:grpSpPr>
          <a:xfrm rot="20480463" flipH="1">
            <a:off x="4612365" y="5219877"/>
            <a:ext cx="752647" cy="701753"/>
            <a:chOff x="4159960" y="2007821"/>
            <a:chExt cx="1548702" cy="1871767"/>
          </a:xfrm>
        </p:grpSpPr>
        <p:sp>
          <p:nvSpPr>
            <p:cNvPr id="158" name="Teardrop 157">
              <a:extLst>
                <a:ext uri="{FF2B5EF4-FFF2-40B4-BE49-F238E27FC236}">
                  <a16:creationId xmlns:a16="http://schemas.microsoft.com/office/drawing/2014/main" id="{F363EFCB-0A33-9AB9-1D91-0B8092660895}"/>
                </a:ext>
              </a:extLst>
            </p:cNvPr>
            <p:cNvSpPr/>
            <p:nvPr/>
          </p:nvSpPr>
          <p:spPr>
            <a:xfrm rot="8215946">
              <a:off x="4752919" y="2007821"/>
              <a:ext cx="500030" cy="504016"/>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ouble Wave 158">
              <a:extLst>
                <a:ext uri="{FF2B5EF4-FFF2-40B4-BE49-F238E27FC236}">
                  <a16:creationId xmlns:a16="http://schemas.microsoft.com/office/drawing/2014/main" id="{1BAB4530-DE20-A138-46E7-B6B8B5C36C3D}"/>
                </a:ext>
              </a:extLst>
            </p:cNvPr>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ardrop 159">
              <a:extLst>
                <a:ext uri="{FF2B5EF4-FFF2-40B4-BE49-F238E27FC236}">
                  <a16:creationId xmlns:a16="http://schemas.microsoft.com/office/drawing/2014/main" id="{FB2F0BE6-016B-B341-BF0D-63DE114FA748}"/>
                </a:ext>
              </a:extLst>
            </p:cNvPr>
            <p:cNvSpPr/>
            <p:nvPr/>
          </p:nvSpPr>
          <p:spPr>
            <a:xfrm>
              <a:off x="4343400" y="2819400"/>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ardrop 160">
              <a:extLst>
                <a:ext uri="{FF2B5EF4-FFF2-40B4-BE49-F238E27FC236}">
                  <a16:creationId xmlns:a16="http://schemas.microsoft.com/office/drawing/2014/main" id="{DED95E18-A071-996A-55B4-46CEBE32F0C6}"/>
                </a:ext>
              </a:extLst>
            </p:cNvPr>
            <p:cNvSpPr/>
            <p:nvPr/>
          </p:nvSpPr>
          <p:spPr>
            <a:xfrm rot="16809704">
              <a:off x="5033372" y="2830893"/>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ardrop 161">
              <a:extLst>
                <a:ext uri="{FF2B5EF4-FFF2-40B4-BE49-F238E27FC236}">
                  <a16:creationId xmlns:a16="http://schemas.microsoft.com/office/drawing/2014/main" id="{049DA860-CC85-EA5E-426F-DA6D1AB26E58}"/>
                </a:ext>
              </a:extLst>
            </p:cNvPr>
            <p:cNvSpPr/>
            <p:nvPr/>
          </p:nvSpPr>
          <p:spPr>
            <a:xfrm rot="4742171">
              <a:off x="4198060" y="2224802"/>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ardrop 162">
              <a:extLst>
                <a:ext uri="{FF2B5EF4-FFF2-40B4-BE49-F238E27FC236}">
                  <a16:creationId xmlns:a16="http://schemas.microsoft.com/office/drawing/2014/main" id="{E245BC04-A587-C47A-6034-55282FB976E6}"/>
                </a:ext>
              </a:extLst>
            </p:cNvPr>
            <p:cNvSpPr/>
            <p:nvPr/>
          </p:nvSpPr>
          <p:spPr>
            <a:xfrm rot="11700921">
              <a:off x="5175262" y="2192289"/>
              <a:ext cx="533400" cy="609600"/>
            </a:xfrm>
            <a:prstGeom prst="teardrop">
              <a:avLst>
                <a:gd name="adj" fmla="val 13558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64" name="Oval 163">
              <a:extLst>
                <a:ext uri="{FF2B5EF4-FFF2-40B4-BE49-F238E27FC236}">
                  <a16:creationId xmlns:a16="http://schemas.microsoft.com/office/drawing/2014/main" id="{F03E63C9-4033-300F-82CF-63BD87775303}"/>
                </a:ext>
              </a:extLst>
            </p:cNvPr>
            <p:cNvSpPr/>
            <p:nvPr/>
          </p:nvSpPr>
          <p:spPr>
            <a:xfrm>
              <a:off x="4724400" y="2514600"/>
              <a:ext cx="457200" cy="4572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eart 164">
              <a:extLst>
                <a:ext uri="{FF2B5EF4-FFF2-40B4-BE49-F238E27FC236}">
                  <a16:creationId xmlns:a16="http://schemas.microsoft.com/office/drawing/2014/main" id="{8555B85E-D5F4-BB99-A695-DE2AE09DC37C}"/>
                </a:ext>
              </a:extLst>
            </p:cNvPr>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Heart 165">
              <a:extLst>
                <a:ext uri="{FF2B5EF4-FFF2-40B4-BE49-F238E27FC236}">
                  <a16:creationId xmlns:a16="http://schemas.microsoft.com/office/drawing/2014/main" id="{313F6593-4FC6-4CEB-F765-506F0BF59441}"/>
                </a:ext>
              </a:extLst>
            </p:cNvPr>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7"/>
          <p:cNvGrpSpPr/>
          <p:nvPr/>
        </p:nvGrpSpPr>
        <p:grpSpPr>
          <a:xfrm rot="1018181" flipH="1">
            <a:off x="1804266" y="5829491"/>
            <a:ext cx="837335" cy="808780"/>
            <a:chOff x="4159960" y="2007821"/>
            <a:chExt cx="1548702" cy="1871767"/>
          </a:xfrm>
        </p:grpSpPr>
        <p:sp>
          <p:nvSpPr>
            <p:cNvPr id="201" name="Teardrop 200"/>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ouble Wave 201"/>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ardrop 202"/>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ardrop 203"/>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ardrop 204"/>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ardrop 205"/>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Heart 207"/>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Heart 208"/>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20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33333E-6 -4.56647E-6 L 0.25 0.17203 " pathEditMode="relative" rAng="0" ptsTypes="AA">
                                      <p:cBhvr>
                                        <p:cTn id="11" dur="2000" fill="hold"/>
                                        <p:tgtEl>
                                          <p:spTgt spid="12"/>
                                        </p:tgtEl>
                                        <p:attrNameLst>
                                          <p:attrName>ppt_x</p:attrName>
                                          <p:attrName>ppt_y</p:attrName>
                                        </p:attrNameLst>
                                      </p:cBhvr>
                                      <p:rCtr x="12500" y="8600"/>
                                    </p:animMotion>
                                  </p:childTnLst>
                                </p:cTn>
                              </p:par>
                              <p:par>
                                <p:cTn id="12" presetID="0" presetClass="path" presetSubtype="0" accel="50000" decel="50000" fill="hold" nodeType="withEffect">
                                  <p:stCondLst>
                                    <p:cond delay="0"/>
                                  </p:stCondLst>
                                  <p:childTnLst>
                                    <p:animMotion origin="layout" path="M -4.16667E-6 2.89017E-6 L 0.29115 -0.03468 " pathEditMode="relative" rAng="0" ptsTypes="AA">
                                      <p:cBhvr>
                                        <p:cTn id="13" dur="2000" fill="hold"/>
                                        <p:tgtEl>
                                          <p:spTgt spid="11"/>
                                        </p:tgtEl>
                                        <p:attrNameLst>
                                          <p:attrName>ppt_x</p:attrName>
                                          <p:attrName>ppt_y</p:attrName>
                                        </p:attrNameLst>
                                      </p:cBhvr>
                                      <p:rCtr x="14500" y="-1700"/>
                                    </p:animMotion>
                                  </p:childTnLst>
                                </p:cTn>
                              </p:par>
                              <p:par>
                                <p:cTn id="14" presetID="0" presetClass="path" presetSubtype="0" accel="50000" decel="50000" fill="hold" nodeType="withEffect">
                                  <p:stCondLst>
                                    <p:cond delay="0"/>
                                  </p:stCondLst>
                                  <p:childTnLst>
                                    <p:animMotion origin="layout" path="M -4.79167E-6 2.59259E-6 L 0.07917 -0.12269 " pathEditMode="relative" rAng="0" ptsTypes="AA">
                                      <p:cBhvr>
                                        <p:cTn id="15" dur="2000" fill="hold"/>
                                        <p:tgtEl>
                                          <p:spTgt spid="9"/>
                                        </p:tgtEl>
                                        <p:attrNameLst>
                                          <p:attrName>ppt_x</p:attrName>
                                          <p:attrName>ppt_y</p:attrName>
                                        </p:attrNameLst>
                                      </p:cBhvr>
                                      <p:rCtr x="3958" y="-6134"/>
                                    </p:animMotion>
                                  </p:childTnLst>
                                </p:cTn>
                              </p:par>
                              <p:par>
                                <p:cTn id="16" presetID="0" presetClass="path" presetSubtype="0" accel="50000" decel="50000" fill="hold" nodeType="withEffect">
                                  <p:stCondLst>
                                    <p:cond delay="0"/>
                                  </p:stCondLst>
                                  <p:childTnLst>
                                    <p:animMotion origin="layout" path="M 3.05556E-6 -4.21965E-6 L -0.18143 -0.11098 " pathEditMode="relative" rAng="0" ptsTypes="AA">
                                      <p:cBhvr>
                                        <p:cTn id="17" dur="2000" fill="hold"/>
                                        <p:tgtEl>
                                          <p:spTgt spid="7"/>
                                        </p:tgtEl>
                                        <p:attrNameLst>
                                          <p:attrName>ppt_x</p:attrName>
                                          <p:attrName>ppt_y</p:attrName>
                                        </p:attrNameLst>
                                      </p:cBhvr>
                                      <p:rCtr x="-9100" y="-5500"/>
                                    </p:animMotion>
                                  </p:childTnLst>
                                </p:cTn>
                              </p:par>
                              <p:par>
                                <p:cTn id="18" presetID="0" presetClass="path" presetSubtype="0" accel="50000" decel="50000" fill="hold" nodeType="withEffect">
                                  <p:stCondLst>
                                    <p:cond delay="0"/>
                                  </p:stCondLst>
                                  <p:childTnLst>
                                    <p:animMotion origin="layout" path="M 5E-6 0 L 0.04167 -0.2331 " pathEditMode="relative" rAng="0" ptsTypes="AA">
                                      <p:cBhvr>
                                        <p:cTn id="19" dur="2000" fill="hold"/>
                                        <p:tgtEl>
                                          <p:spTgt spid="10"/>
                                        </p:tgtEl>
                                        <p:attrNameLst>
                                          <p:attrName>ppt_x</p:attrName>
                                          <p:attrName>ppt_y</p:attrName>
                                        </p:attrNameLst>
                                      </p:cBhvr>
                                      <p:rCtr x="2083"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9202A8CF-D236-9D04-1450-691D5FA751EB}"/>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Rectangle 6"/>
          <p:cNvSpPr/>
          <p:nvPr/>
        </p:nvSpPr>
        <p:spPr>
          <a:xfrm>
            <a:off x="258618" y="187235"/>
            <a:ext cx="6096000" cy="1477328"/>
          </a:xfrm>
          <a:prstGeom prst="rect">
            <a:avLst/>
          </a:prstGeom>
        </p:spPr>
        <p:txBody>
          <a:bodyPr>
            <a:spAutoFit/>
          </a:bodyPr>
          <a:lstStyle/>
          <a:p>
            <a:r>
              <a:rPr lang="en-US" dirty="0">
                <a:solidFill>
                  <a:schemeClr val="bg1"/>
                </a:solidFill>
              </a:rPr>
              <a:t>“The miracle of that resurrection morning, that first Easter Sunday, is a miracle for all mankind. It is the miracle of the power of God, whose Beloved Son gave His life to atone for the sins of all, a sacrifice of love for every son and daughter of God. In so doing He broke the seals of death. …</a:t>
            </a:r>
          </a:p>
        </p:txBody>
      </p:sp>
      <p:sp>
        <p:nvSpPr>
          <p:cNvPr id="9" name="TextBox 8"/>
          <p:cNvSpPr txBox="1"/>
          <p:nvPr/>
        </p:nvSpPr>
        <p:spPr>
          <a:xfrm>
            <a:off x="10526162" y="6550223"/>
            <a:ext cx="1665838" cy="307777"/>
          </a:xfrm>
          <a:prstGeom prst="rect">
            <a:avLst/>
          </a:prstGeom>
          <a:noFill/>
        </p:spPr>
        <p:txBody>
          <a:bodyPr wrap="square" rtlCol="0">
            <a:spAutoFit/>
          </a:bodyPr>
          <a:lstStyle/>
          <a:p>
            <a:pPr algn="r"/>
            <a:r>
              <a:rPr lang="en-US" sz="1400" dirty="0"/>
              <a:t>(4)</a:t>
            </a:r>
          </a:p>
        </p:txBody>
      </p:sp>
      <p:sp>
        <p:nvSpPr>
          <p:cNvPr id="13" name="Rectangle 12"/>
          <p:cNvSpPr/>
          <p:nvPr/>
        </p:nvSpPr>
        <p:spPr>
          <a:xfrm>
            <a:off x="5084323" y="2421441"/>
            <a:ext cx="6096000" cy="923330"/>
          </a:xfrm>
          <a:prstGeom prst="rect">
            <a:avLst/>
          </a:prstGeom>
        </p:spPr>
        <p:txBody>
          <a:bodyPr>
            <a:spAutoFit/>
          </a:bodyPr>
          <a:lstStyle/>
          <a:p>
            <a:r>
              <a:rPr lang="en-US" dirty="0">
                <a:solidFill>
                  <a:schemeClr val="bg1"/>
                </a:solidFill>
              </a:rPr>
              <a:t>“And just as He took up His body and came forth from the tomb, even so shall all of us enjoy a reunion of body and spirit to become living souls in the day of our own resurrection.</a:t>
            </a:r>
          </a:p>
        </p:txBody>
      </p:sp>
      <p:sp>
        <p:nvSpPr>
          <p:cNvPr id="14" name="Rectangle 13"/>
          <p:cNvSpPr/>
          <p:nvPr/>
        </p:nvSpPr>
        <p:spPr>
          <a:xfrm>
            <a:off x="5084323" y="4347332"/>
            <a:ext cx="6096000" cy="1200329"/>
          </a:xfrm>
          <a:prstGeom prst="rect">
            <a:avLst/>
          </a:prstGeom>
        </p:spPr>
        <p:txBody>
          <a:bodyPr>
            <a:spAutoFit/>
          </a:bodyPr>
          <a:lstStyle/>
          <a:p>
            <a:r>
              <a:rPr lang="en-US" dirty="0">
                <a:solidFill>
                  <a:schemeClr val="bg1"/>
                </a:solidFill>
              </a:rPr>
              <a:t>“We rejoice, therefore, as do many, and as should all mankind, when we remember the most glorious, the most comforting, the most reassuring of all events of human history—the victory over death.” (13)</a:t>
            </a:r>
          </a:p>
        </p:txBody>
      </p:sp>
      <p:pic>
        <p:nvPicPr>
          <p:cNvPr id="28674" name="Picture 2" descr="President Gordon B. Hinckley"/>
          <p:cNvPicPr>
            <a:picLocks noChangeAspect="1" noChangeArrowheads="1"/>
          </p:cNvPicPr>
          <p:nvPr/>
        </p:nvPicPr>
        <p:blipFill>
          <a:blip r:embed="rId3" cstate="print"/>
          <a:srcRect/>
          <a:stretch>
            <a:fillRect/>
          </a:stretch>
        </p:blipFill>
        <p:spPr bwMode="auto">
          <a:xfrm>
            <a:off x="10906703" y="174481"/>
            <a:ext cx="1095375" cy="1457326"/>
          </a:xfrm>
          <a:prstGeom prst="rect">
            <a:avLst/>
          </a:prstGeom>
          <a:noFill/>
        </p:spPr>
      </p:pic>
      <p:pic>
        <p:nvPicPr>
          <p:cNvPr id="15" name="Picture 14" descr="the-savior-jesus-christ-557289-lg.jpg"/>
          <p:cNvPicPr>
            <a:picLocks noChangeAspect="1"/>
          </p:cNvPicPr>
          <p:nvPr/>
        </p:nvPicPr>
        <p:blipFill>
          <a:blip r:embed="rId4" cstate="print"/>
          <a:stretch>
            <a:fillRect/>
          </a:stretch>
        </p:blipFill>
        <p:spPr>
          <a:xfrm>
            <a:off x="1011677" y="1899681"/>
            <a:ext cx="3625813" cy="4508095"/>
          </a:xfrm>
          <a:prstGeom prst="rect">
            <a:avLst/>
          </a:prstGeom>
        </p:spPr>
      </p:pic>
    </p:spTree>
    <p:extLst>
      <p:ext uri="{BB962C8B-B14F-4D97-AF65-F5344CB8AC3E}">
        <p14:creationId xmlns:p14="http://schemas.microsoft.com/office/powerpoint/2010/main" val="104402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4876798" y="1163781"/>
            <a:ext cx="3121893" cy="1938992"/>
          </a:xfrm>
          <a:prstGeom prst="rect">
            <a:avLst/>
          </a:prstGeom>
          <a:noFill/>
        </p:spPr>
        <p:txBody>
          <a:bodyPr wrap="square" rtlCol="0">
            <a:spAutoFit/>
          </a:bodyPr>
          <a:lstStyle/>
          <a:p>
            <a:r>
              <a:rPr lang="en-US" sz="2000" dirty="0">
                <a:solidFill>
                  <a:schemeClr val="bg1"/>
                </a:solidFill>
              </a:rPr>
              <a:t>After the day of the Sabbath when Mary Magdalene and other women came to the Savior’s tomb on Sunday morning, they found the body of Jesus gone.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Day After Sabbath</a:t>
            </a:r>
            <a:endParaRPr lang="en-US" sz="4400" dirty="0">
              <a:solidFill>
                <a:schemeClr val="bg1"/>
              </a:solidFill>
              <a:latin typeface="AR ESSENCE" panose="02000000000000000000" pitchFamily="2" charset="0"/>
            </a:endParaRPr>
          </a:p>
        </p:txBody>
      </p:sp>
      <p:sp>
        <p:nvSpPr>
          <p:cNvPr id="7" name="Rectangle 6"/>
          <p:cNvSpPr/>
          <p:nvPr/>
        </p:nvSpPr>
        <p:spPr>
          <a:xfrm>
            <a:off x="1357745" y="4205099"/>
            <a:ext cx="5430982" cy="1323439"/>
          </a:xfrm>
          <a:prstGeom prst="rect">
            <a:avLst/>
          </a:prstGeom>
        </p:spPr>
        <p:txBody>
          <a:bodyPr wrap="square">
            <a:spAutoFit/>
          </a:bodyPr>
          <a:lstStyle/>
          <a:p>
            <a:r>
              <a:rPr lang="en-US" sz="2000" dirty="0">
                <a:solidFill>
                  <a:schemeClr val="bg1"/>
                </a:solidFill>
              </a:rPr>
              <a:t>Two heavenly messengers reminded them that Jesus had spoken to them about his death and Resurrection while they were in Galilee. At that time He had testified, </a:t>
            </a:r>
          </a:p>
        </p:txBody>
      </p:sp>
      <p:sp>
        <p:nvSpPr>
          <p:cNvPr id="8" name="Rectangle 7"/>
          <p:cNvSpPr/>
          <p:nvPr/>
        </p:nvSpPr>
        <p:spPr>
          <a:xfrm>
            <a:off x="2854037" y="5701252"/>
            <a:ext cx="4498110" cy="923330"/>
          </a:xfrm>
          <a:prstGeom prst="rect">
            <a:avLst/>
          </a:prstGeom>
        </p:spPr>
        <p:txBody>
          <a:bodyPr wrap="square">
            <a:spAutoFit/>
          </a:bodyPr>
          <a:lstStyle/>
          <a:p>
            <a:r>
              <a:rPr lang="en-US" i="1" dirty="0">
                <a:solidFill>
                  <a:srgbClr val="FFFF00"/>
                </a:solidFill>
              </a:rPr>
              <a:t>“The Son of man must be delivered into the hands of sinful men, and be crucified, and the </a:t>
            </a:r>
            <a:r>
              <a:rPr lang="en-US" b="1" i="1" dirty="0">
                <a:solidFill>
                  <a:srgbClr val="FFFF00"/>
                </a:solidFill>
              </a:rPr>
              <a:t>third day rise again</a:t>
            </a:r>
            <a:r>
              <a:rPr lang="en-US" i="1" dirty="0">
                <a:solidFill>
                  <a:srgbClr val="FFFF00"/>
                </a:solidFill>
              </a:rPr>
              <a:t>”</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24:1-7; Matthew 17:22-23</a:t>
            </a:r>
          </a:p>
        </p:txBody>
      </p:sp>
      <p:pic>
        <p:nvPicPr>
          <p:cNvPr id="10" name="Picture 9" descr="angels appears to women.jpg"/>
          <p:cNvPicPr>
            <a:picLocks noChangeAspect="1"/>
          </p:cNvPicPr>
          <p:nvPr/>
        </p:nvPicPr>
        <p:blipFill>
          <a:blip r:embed="rId3" cstate="print"/>
          <a:stretch>
            <a:fillRect/>
          </a:stretch>
        </p:blipFill>
        <p:spPr>
          <a:xfrm>
            <a:off x="7179795" y="3297381"/>
            <a:ext cx="3327538" cy="2846648"/>
          </a:xfrm>
          <a:prstGeom prst="rect">
            <a:avLst/>
          </a:prstGeom>
        </p:spPr>
      </p:pic>
      <p:pic>
        <p:nvPicPr>
          <p:cNvPr id="11" name="Picture 10" descr="tomb 5.jpg"/>
          <p:cNvPicPr>
            <a:picLocks noChangeAspect="1"/>
          </p:cNvPicPr>
          <p:nvPr/>
        </p:nvPicPr>
        <p:blipFill>
          <a:blip r:embed="rId4" cstate="print"/>
          <a:stretch>
            <a:fillRect/>
          </a:stretch>
        </p:blipFill>
        <p:spPr>
          <a:xfrm>
            <a:off x="456371" y="886692"/>
            <a:ext cx="4193440" cy="2655845"/>
          </a:xfrm>
          <a:prstGeom prst="rect">
            <a:avLst/>
          </a:prstGeom>
        </p:spPr>
      </p:pic>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pic>
        <p:nvPicPr>
          <p:cNvPr id="14" name="Picture 13" descr="Women going to sepulchre.jpg"/>
          <p:cNvPicPr>
            <a:picLocks noChangeAspect="1"/>
          </p:cNvPicPr>
          <p:nvPr/>
        </p:nvPicPr>
        <p:blipFill>
          <a:blip r:embed="rId5" cstate="print"/>
          <a:stretch>
            <a:fillRect/>
          </a:stretch>
        </p:blipFill>
        <p:spPr>
          <a:xfrm>
            <a:off x="8146472" y="957407"/>
            <a:ext cx="3679536" cy="2195456"/>
          </a:xfrm>
          <a:prstGeom prst="rect">
            <a:avLst/>
          </a:prstGeom>
        </p:spPr>
      </p:pic>
    </p:spTree>
    <p:extLst>
      <p:ext uri="{BB962C8B-B14F-4D97-AF65-F5344CB8AC3E}">
        <p14:creationId xmlns:p14="http://schemas.microsoft.com/office/powerpoint/2010/main" val="154541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C5A040F8-A3CE-C1D1-68C3-A28CCD2A42A5}"/>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426829" y="1766646"/>
            <a:ext cx="4008582" cy="2585323"/>
          </a:xfrm>
          <a:prstGeom prst="rect">
            <a:avLst/>
          </a:prstGeom>
          <a:noFill/>
        </p:spPr>
        <p:txBody>
          <a:bodyPr wrap="square" rtlCol="0">
            <a:spAutoFit/>
          </a:bodyPr>
          <a:lstStyle/>
          <a:p>
            <a:pPr fontAlgn="base"/>
            <a:r>
              <a:rPr lang="en-US" b="1" dirty="0">
                <a:solidFill>
                  <a:schemeClr val="bg1"/>
                </a:solidFill>
              </a:rPr>
              <a:t>“Without the Resurrection, the gospel of Jesus Christ becomes a litany of wise sayings and seemingly unexplainable miracles—but sayings and miracles with no ultimate triumph. No, the ultimate triumph is in the ultimate miracle: for the first time in the history of mankind, one who was dead raised himself into living immortality.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“He is Risen; He is Not Here”</a:t>
            </a:r>
          </a:p>
        </p:txBody>
      </p:sp>
      <p:sp>
        <p:nvSpPr>
          <p:cNvPr id="16" name="Rectangle 15"/>
          <p:cNvSpPr/>
          <p:nvPr/>
        </p:nvSpPr>
        <p:spPr>
          <a:xfrm>
            <a:off x="4528969" y="1009443"/>
            <a:ext cx="5852160" cy="923330"/>
          </a:xfrm>
          <a:prstGeom prst="rect">
            <a:avLst/>
          </a:prstGeom>
        </p:spPr>
        <p:txBody>
          <a:bodyPr wrap="square">
            <a:spAutoFit/>
          </a:bodyPr>
          <a:lstStyle/>
          <a:p>
            <a:r>
              <a:rPr lang="en-US" b="1" dirty="0">
                <a:solidFill>
                  <a:schemeClr val="bg1"/>
                </a:solidFill>
              </a:rPr>
              <a:t>He </a:t>
            </a:r>
            <a:r>
              <a:rPr lang="en-US" b="1" i="1" dirty="0">
                <a:solidFill>
                  <a:schemeClr val="bg1"/>
                </a:solidFill>
              </a:rPr>
              <a:t>was</a:t>
            </a:r>
            <a:r>
              <a:rPr lang="en-US" b="1" dirty="0">
                <a:solidFill>
                  <a:schemeClr val="bg1"/>
                </a:solidFill>
              </a:rPr>
              <a:t> the Son of God, the Son of our immortal Father in Heaven, and his triumph over physical and spiritual death is the good news every Christian tongue should speak. …</a:t>
            </a:r>
            <a:endParaRPr lang="en-US" dirty="0">
              <a:solidFill>
                <a:schemeClr val="bg1"/>
              </a:solidFill>
            </a:endParaRPr>
          </a:p>
        </p:txBody>
      </p:sp>
      <p:sp>
        <p:nvSpPr>
          <p:cNvPr id="18" name="Rectangle 17"/>
          <p:cNvSpPr/>
          <p:nvPr/>
        </p:nvSpPr>
        <p:spPr>
          <a:xfrm>
            <a:off x="0" y="6550223"/>
            <a:ext cx="4553528" cy="307777"/>
          </a:xfrm>
          <a:prstGeom prst="rect">
            <a:avLst/>
          </a:prstGeom>
        </p:spPr>
        <p:txBody>
          <a:bodyPr wrap="square">
            <a:spAutoFit/>
          </a:bodyPr>
          <a:lstStyle/>
          <a:p>
            <a:r>
              <a:rPr lang="en-US" sz="1400" dirty="0">
                <a:solidFill>
                  <a:schemeClr val="bg1"/>
                </a:solidFill>
              </a:rPr>
              <a:t>Mark 16</a:t>
            </a:r>
          </a:p>
        </p:txBody>
      </p:sp>
      <p:sp>
        <p:nvSpPr>
          <p:cNvPr id="19" name="TextBox 18"/>
          <p:cNvSpPr txBox="1"/>
          <p:nvPr/>
        </p:nvSpPr>
        <p:spPr>
          <a:xfrm>
            <a:off x="11545455" y="6488668"/>
            <a:ext cx="646545" cy="369332"/>
          </a:xfrm>
          <a:prstGeom prst="rect">
            <a:avLst/>
          </a:prstGeom>
          <a:noFill/>
        </p:spPr>
        <p:txBody>
          <a:bodyPr wrap="square" rtlCol="0">
            <a:spAutoFit/>
          </a:bodyPr>
          <a:lstStyle/>
          <a:p>
            <a:pPr algn="r"/>
            <a:r>
              <a:rPr lang="en-US" dirty="0"/>
              <a:t>(14)</a:t>
            </a:r>
          </a:p>
        </p:txBody>
      </p:sp>
      <p:grpSp>
        <p:nvGrpSpPr>
          <p:cNvPr id="21" name="Group 20"/>
          <p:cNvGrpSpPr/>
          <p:nvPr/>
        </p:nvGrpSpPr>
        <p:grpSpPr>
          <a:xfrm>
            <a:off x="5834224" y="2248404"/>
            <a:ext cx="4298397" cy="3219451"/>
            <a:chOff x="5264068" y="2818559"/>
            <a:chExt cx="4298397" cy="3219451"/>
          </a:xfrm>
        </p:grpSpPr>
        <p:pic>
          <p:nvPicPr>
            <p:cNvPr id="43010" name="Picture 2" descr="empty burial cloths"/>
            <p:cNvPicPr>
              <a:picLocks noChangeAspect="1" noChangeArrowheads="1"/>
            </p:cNvPicPr>
            <p:nvPr/>
          </p:nvPicPr>
          <p:blipFill>
            <a:blip r:embed="rId3" cstate="print"/>
            <a:srcRect/>
            <a:stretch>
              <a:fillRect/>
            </a:stretch>
          </p:blipFill>
          <p:spPr bwMode="auto">
            <a:xfrm>
              <a:off x="5276215" y="2818559"/>
              <a:ext cx="4286250" cy="3219451"/>
            </a:xfrm>
            <a:prstGeom prst="rect">
              <a:avLst/>
            </a:prstGeom>
            <a:noFill/>
          </p:spPr>
        </p:pic>
        <p:sp>
          <p:nvSpPr>
            <p:cNvPr id="20" name="Rectangle 19"/>
            <p:cNvSpPr/>
            <p:nvPr/>
          </p:nvSpPr>
          <p:spPr>
            <a:xfrm>
              <a:off x="5264068" y="5761624"/>
              <a:ext cx="830677" cy="246221"/>
            </a:xfrm>
            <a:prstGeom prst="rect">
              <a:avLst/>
            </a:prstGeom>
          </p:spPr>
          <p:txBody>
            <a:bodyPr wrap="none">
              <a:spAutoFit/>
            </a:bodyPr>
            <a:lstStyle/>
            <a:p>
              <a:r>
                <a:rPr lang="en-US" sz="1000" dirty="0"/>
                <a:t>Walter </a:t>
              </a:r>
              <a:r>
                <a:rPr lang="en-US" sz="1000" dirty="0" err="1"/>
                <a:t>Rane</a:t>
              </a:r>
              <a:endParaRPr lang="en-US" sz="1000" dirty="0"/>
            </a:p>
          </p:txBody>
        </p:sp>
      </p:grpSp>
      <p:sp>
        <p:nvSpPr>
          <p:cNvPr id="22" name="Rectangle 21"/>
          <p:cNvSpPr/>
          <p:nvPr/>
        </p:nvSpPr>
        <p:spPr>
          <a:xfrm>
            <a:off x="1477383" y="5668855"/>
            <a:ext cx="7569797" cy="923330"/>
          </a:xfrm>
          <a:prstGeom prst="rect">
            <a:avLst/>
          </a:prstGeom>
        </p:spPr>
        <p:txBody>
          <a:bodyPr wrap="square">
            <a:spAutoFit/>
          </a:bodyPr>
          <a:lstStyle/>
          <a:p>
            <a:r>
              <a:rPr lang="en-US" b="1" dirty="0">
                <a:solidFill>
                  <a:schemeClr val="bg1"/>
                </a:solidFill>
              </a:rPr>
              <a:t>“On the third day, he did arise to live again—the Savior of all mankind and the </a:t>
            </a:r>
            <a:r>
              <a:rPr lang="en-US" b="1" dirty="0" err="1">
                <a:solidFill>
                  <a:schemeClr val="bg1"/>
                </a:solidFill>
              </a:rPr>
              <a:t>firstfruits</a:t>
            </a:r>
            <a:r>
              <a:rPr lang="en-US" b="1" dirty="0">
                <a:solidFill>
                  <a:schemeClr val="bg1"/>
                </a:solidFill>
              </a:rPr>
              <a:t> of the Resurrection. Through this atoning sacrifice, all men shall be saved from the grave and shall live again.”</a:t>
            </a:r>
          </a:p>
        </p:txBody>
      </p:sp>
      <p:pic>
        <p:nvPicPr>
          <p:cNvPr id="23" name="Picture 22" descr="howard-w-hunter-.jpg"/>
          <p:cNvPicPr>
            <a:picLocks noChangeAspect="1"/>
          </p:cNvPicPr>
          <p:nvPr/>
        </p:nvPicPr>
        <p:blipFill>
          <a:blip r:embed="rId4" cstate="print"/>
          <a:stretch>
            <a:fillRect/>
          </a:stretch>
        </p:blipFill>
        <p:spPr>
          <a:xfrm>
            <a:off x="10873554" y="140935"/>
            <a:ext cx="1156958" cy="1504986"/>
          </a:xfrm>
          <a:prstGeom prst="rect">
            <a:avLst/>
          </a:prstGeom>
        </p:spPr>
      </p:pic>
    </p:spTree>
    <p:extLst>
      <p:ext uri="{BB962C8B-B14F-4D97-AF65-F5344CB8AC3E}">
        <p14:creationId xmlns:p14="http://schemas.microsoft.com/office/powerpoint/2010/main" val="141839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5299281" y="1468363"/>
            <a:ext cx="3121893" cy="1938992"/>
          </a:xfrm>
          <a:prstGeom prst="rect">
            <a:avLst/>
          </a:prstGeom>
          <a:noFill/>
        </p:spPr>
        <p:txBody>
          <a:bodyPr wrap="square" rtlCol="0">
            <a:spAutoFit/>
          </a:bodyPr>
          <a:lstStyle/>
          <a:p>
            <a:r>
              <a:rPr lang="en-US" sz="2000" i="1" dirty="0">
                <a:solidFill>
                  <a:srgbClr val="FFFF00"/>
                </a:solidFill>
              </a:rPr>
              <a:t>“…tell his disciples that he is risen from the dead; and, behold, he </a:t>
            </a:r>
            <a:r>
              <a:rPr lang="en-US" sz="2000" i="1" dirty="0" err="1">
                <a:solidFill>
                  <a:srgbClr val="FFFF00"/>
                </a:solidFill>
              </a:rPr>
              <a:t>goeth</a:t>
            </a:r>
            <a:r>
              <a:rPr lang="en-US" sz="2000" i="1" dirty="0">
                <a:solidFill>
                  <a:srgbClr val="FFFF00"/>
                </a:solidFill>
              </a:rPr>
              <a:t> before you into Galilee; there shall ye see him; lo, I have told you.</a:t>
            </a:r>
          </a:p>
          <a:p>
            <a:r>
              <a:rPr lang="en-US" sz="2000" i="1" dirty="0">
                <a:solidFill>
                  <a:srgbClr val="FFFF00"/>
                </a:solidFill>
              </a:rPr>
              <a:t>Matthew 28:7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“Go Quickly”</a:t>
            </a:r>
            <a:endParaRPr lang="en-US" sz="4400" dirty="0">
              <a:solidFill>
                <a:schemeClr val="bg1"/>
              </a:solidFill>
              <a:latin typeface="AR ESSENCE" panose="02000000000000000000" pitchFamily="2" charset="0"/>
            </a:endParaRPr>
          </a:p>
        </p:txBody>
      </p:sp>
      <p:sp>
        <p:nvSpPr>
          <p:cNvPr id="7" name="Rectangle 6"/>
          <p:cNvSpPr/>
          <p:nvPr/>
        </p:nvSpPr>
        <p:spPr>
          <a:xfrm>
            <a:off x="1200728" y="4786991"/>
            <a:ext cx="5430982" cy="1015663"/>
          </a:xfrm>
          <a:prstGeom prst="rect">
            <a:avLst/>
          </a:prstGeom>
        </p:spPr>
        <p:txBody>
          <a:bodyPr wrap="square">
            <a:spAutoFit/>
          </a:bodyPr>
          <a:lstStyle/>
          <a:p>
            <a:r>
              <a:rPr lang="en-US" sz="2000" dirty="0">
                <a:solidFill>
                  <a:schemeClr val="bg1"/>
                </a:solidFill>
              </a:rPr>
              <a:t>Mary Magdalene, and Joanna, and Mary </a:t>
            </a:r>
            <a:r>
              <a:rPr lang="en-US" sz="2000" i="1" dirty="0">
                <a:solidFill>
                  <a:schemeClr val="bg1"/>
                </a:solidFill>
              </a:rPr>
              <a:t>the mother</a:t>
            </a:r>
            <a:r>
              <a:rPr lang="en-US" sz="2000" dirty="0">
                <a:solidFill>
                  <a:schemeClr val="bg1"/>
                </a:solidFill>
              </a:rPr>
              <a:t> of James, and other </a:t>
            </a:r>
            <a:r>
              <a:rPr lang="en-US" sz="2000" i="1" dirty="0">
                <a:solidFill>
                  <a:schemeClr val="bg1"/>
                </a:solidFill>
              </a:rPr>
              <a:t>women that were</a:t>
            </a:r>
            <a:r>
              <a:rPr lang="en-US" sz="2000" dirty="0">
                <a:solidFill>
                  <a:schemeClr val="bg1"/>
                </a:solidFill>
              </a:rPr>
              <a:t> with them, and told the things to the disciples.</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24:9-10</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pic>
        <p:nvPicPr>
          <p:cNvPr id="18436" name="Picture 4" descr="Image result for mary and others at tomb"/>
          <p:cNvPicPr>
            <a:picLocks noChangeAspect="1" noChangeArrowheads="1"/>
          </p:cNvPicPr>
          <p:nvPr/>
        </p:nvPicPr>
        <p:blipFill>
          <a:blip r:embed="rId3" cstate="print"/>
          <a:srcRect l="25491" t="16270"/>
          <a:stretch>
            <a:fillRect/>
          </a:stretch>
        </p:blipFill>
        <p:spPr bwMode="auto">
          <a:xfrm>
            <a:off x="655783" y="831272"/>
            <a:ext cx="3503179" cy="3128375"/>
          </a:xfrm>
          <a:prstGeom prst="rect">
            <a:avLst/>
          </a:prstGeom>
          <a:noFill/>
        </p:spPr>
      </p:pic>
      <p:pic>
        <p:nvPicPr>
          <p:cNvPr id="18438" name="Picture 6" descr="Image result for women tell disciples jesus is alive"/>
          <p:cNvPicPr>
            <a:picLocks noChangeAspect="1" noChangeArrowheads="1"/>
          </p:cNvPicPr>
          <p:nvPr/>
        </p:nvPicPr>
        <p:blipFill>
          <a:blip r:embed="rId4" cstate="print"/>
          <a:srcRect/>
          <a:stretch>
            <a:fillRect/>
          </a:stretch>
        </p:blipFill>
        <p:spPr bwMode="auto">
          <a:xfrm>
            <a:off x="7121236" y="4469390"/>
            <a:ext cx="4653685" cy="2189070"/>
          </a:xfrm>
          <a:prstGeom prst="rect">
            <a:avLst/>
          </a:prstGeom>
          <a:noFill/>
        </p:spPr>
      </p:pic>
    </p:spTree>
    <p:extLst>
      <p:ext uri="{BB962C8B-B14F-4D97-AF65-F5344CB8AC3E}">
        <p14:creationId xmlns:p14="http://schemas.microsoft.com/office/powerpoint/2010/main" val="46039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Mary Magdalene</a:t>
            </a:r>
            <a:endParaRPr lang="en-US" sz="4400" dirty="0">
              <a:solidFill>
                <a:schemeClr val="bg1"/>
              </a:solidFill>
              <a:latin typeface="AR ESSENCE" panose="02000000000000000000" pitchFamily="2" charset="0"/>
            </a:endParaRPr>
          </a:p>
        </p:txBody>
      </p:sp>
      <p:sp>
        <p:nvSpPr>
          <p:cNvPr id="7" name="Rectangle 6"/>
          <p:cNvSpPr/>
          <p:nvPr/>
        </p:nvSpPr>
        <p:spPr>
          <a:xfrm>
            <a:off x="425482" y="1426173"/>
            <a:ext cx="7119175" cy="3785652"/>
          </a:xfrm>
          <a:prstGeom prst="rect">
            <a:avLst/>
          </a:prstGeom>
        </p:spPr>
        <p:txBody>
          <a:bodyPr wrap="square">
            <a:spAutoFit/>
          </a:bodyPr>
          <a:lstStyle/>
          <a:p>
            <a:r>
              <a:rPr lang="en-US" sz="2400" dirty="0">
                <a:solidFill>
                  <a:schemeClr val="bg1"/>
                </a:solidFill>
              </a:rPr>
              <a:t>Mary Magdalene seems to have served in a leadership capacity and had a prominent role in serving the Savior and a close association with Him. </a:t>
            </a:r>
          </a:p>
          <a:p>
            <a:endParaRPr lang="en-US" sz="2400" dirty="0">
              <a:solidFill>
                <a:schemeClr val="bg1"/>
              </a:solidFill>
            </a:endParaRPr>
          </a:p>
          <a:p>
            <a:r>
              <a:rPr lang="en-US" sz="2400" dirty="0">
                <a:solidFill>
                  <a:schemeClr val="bg1"/>
                </a:solidFill>
              </a:rPr>
              <a:t>She is mentioned first in several listings of female followers.</a:t>
            </a:r>
          </a:p>
          <a:p>
            <a:endParaRPr lang="en-US" sz="2400" dirty="0">
              <a:solidFill>
                <a:schemeClr val="bg1"/>
              </a:solidFill>
            </a:endParaRPr>
          </a:p>
          <a:p>
            <a:r>
              <a:rPr lang="en-US" sz="2400" dirty="0">
                <a:solidFill>
                  <a:schemeClr val="bg1"/>
                </a:solidFill>
              </a:rPr>
              <a:t>She was near the cross when Jesus died.</a:t>
            </a:r>
          </a:p>
          <a:p>
            <a:endParaRPr lang="en-US" sz="2400" dirty="0">
              <a:solidFill>
                <a:schemeClr val="bg1"/>
              </a:solidFill>
            </a:endParaRPr>
          </a:p>
          <a:p>
            <a:r>
              <a:rPr lang="en-US" sz="2400" dirty="0">
                <a:solidFill>
                  <a:schemeClr val="bg1"/>
                </a:solidFill>
              </a:rPr>
              <a:t>She was the first to speak and see the resurrected Lord. </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24:9-10; Matthew 27:56; John 20:1-18</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pic>
        <p:nvPicPr>
          <p:cNvPr id="10" name="Picture 2" descr="Image result for mary and others at tomb"/>
          <p:cNvPicPr>
            <a:picLocks noChangeAspect="1" noChangeArrowheads="1"/>
          </p:cNvPicPr>
          <p:nvPr/>
        </p:nvPicPr>
        <p:blipFill>
          <a:blip r:embed="rId3" cstate="print"/>
          <a:srcRect l="5126" b="4259"/>
          <a:stretch>
            <a:fillRect/>
          </a:stretch>
        </p:blipFill>
        <p:spPr bwMode="auto">
          <a:xfrm>
            <a:off x="7719756" y="1123849"/>
            <a:ext cx="3431689" cy="4869381"/>
          </a:xfrm>
          <a:prstGeom prst="rect">
            <a:avLst/>
          </a:prstGeom>
          <a:noFill/>
        </p:spPr>
      </p:pic>
    </p:spTree>
    <p:extLst>
      <p:ext uri="{BB962C8B-B14F-4D97-AF65-F5344CB8AC3E}">
        <p14:creationId xmlns:p14="http://schemas.microsoft.com/office/powerpoint/2010/main" val="96920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DC8DB905-4D75-867B-F43A-D4EB494CFE2A}"/>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Luke 24:5-8; John 20:12</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“Why Seek Ye Among the Living?”</a:t>
            </a:r>
          </a:p>
        </p:txBody>
      </p:sp>
      <p:pic>
        <p:nvPicPr>
          <p:cNvPr id="13" name="Picture 2" descr="Image result for mary and mary to the sepulchre"/>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298371" y="827708"/>
            <a:ext cx="5374586" cy="3583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58827" y="5730190"/>
            <a:ext cx="6096000" cy="646331"/>
          </a:xfrm>
          <a:prstGeom prst="rect">
            <a:avLst/>
          </a:prstGeom>
        </p:spPr>
        <p:txBody>
          <a:bodyPr>
            <a:spAutoFit/>
          </a:bodyPr>
          <a:lstStyle/>
          <a:p>
            <a:r>
              <a:rPr lang="en-US" i="1" dirty="0">
                <a:solidFill>
                  <a:schemeClr val="bg1"/>
                </a:solidFill>
                <a:latin typeface="Open Sans"/>
              </a:rPr>
              <a:t>The Son of man must be delivered into the hands of sinful men, and be crucified, and the third day rise again.</a:t>
            </a:r>
            <a:endParaRPr lang="en-US" i="1" dirty="0">
              <a:solidFill>
                <a:schemeClr val="bg1"/>
              </a:solidFill>
            </a:endParaRPr>
          </a:p>
        </p:txBody>
      </p:sp>
      <p:sp>
        <p:nvSpPr>
          <p:cNvPr id="8" name="Rectangle 7"/>
          <p:cNvSpPr/>
          <p:nvPr/>
        </p:nvSpPr>
        <p:spPr>
          <a:xfrm>
            <a:off x="1551425" y="4848956"/>
            <a:ext cx="965520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Remember What He Has Taught?</a:t>
            </a:r>
          </a:p>
        </p:txBody>
      </p:sp>
      <p:sp>
        <p:nvSpPr>
          <p:cNvPr id="11" name="Rectangle 10"/>
          <p:cNvSpPr/>
          <p:nvPr/>
        </p:nvSpPr>
        <p:spPr>
          <a:xfrm>
            <a:off x="9028059" y="1588348"/>
            <a:ext cx="2674505" cy="1754326"/>
          </a:xfrm>
          <a:prstGeom prst="rect">
            <a:avLst/>
          </a:prstGeom>
        </p:spPr>
        <p:txBody>
          <a:bodyPr wrap="square">
            <a:spAutoFit/>
          </a:bodyPr>
          <a:lstStyle/>
          <a:p>
            <a:r>
              <a:rPr lang="en-US" dirty="0">
                <a:solidFill>
                  <a:srgbClr val="FFFF00"/>
                </a:solidFill>
                <a:latin typeface="Palatino"/>
              </a:rPr>
              <a:t>And they shall scourge </a:t>
            </a:r>
            <a:r>
              <a:rPr lang="en-US" i="1" dirty="0">
                <a:solidFill>
                  <a:srgbClr val="FFFF00"/>
                </a:solidFill>
                <a:latin typeface="Palatino"/>
              </a:rPr>
              <a:t>him,</a:t>
            </a:r>
            <a:r>
              <a:rPr lang="en-US" dirty="0">
                <a:solidFill>
                  <a:srgbClr val="FFFF00"/>
                </a:solidFill>
                <a:latin typeface="Palatino"/>
              </a:rPr>
              <a:t> and put him to death: and the third day he shall rise again.</a:t>
            </a:r>
          </a:p>
          <a:p>
            <a:r>
              <a:rPr lang="en-US" dirty="0">
                <a:solidFill>
                  <a:srgbClr val="FFFF00"/>
                </a:solidFill>
                <a:latin typeface="Palatino"/>
              </a:rPr>
              <a:t>Luke 18:33</a:t>
            </a:r>
            <a:endParaRPr lang="en-US" dirty="0">
              <a:solidFill>
                <a:srgbClr val="FFFF00"/>
              </a:solidFill>
            </a:endParaRPr>
          </a:p>
        </p:txBody>
      </p:sp>
      <p:sp>
        <p:nvSpPr>
          <p:cNvPr id="14" name="Rectangle 13"/>
          <p:cNvSpPr/>
          <p:nvPr/>
        </p:nvSpPr>
        <p:spPr>
          <a:xfrm>
            <a:off x="268763" y="1265899"/>
            <a:ext cx="3091543" cy="1754326"/>
          </a:xfrm>
          <a:prstGeom prst="rect">
            <a:avLst/>
          </a:prstGeom>
        </p:spPr>
        <p:txBody>
          <a:bodyPr wrap="square">
            <a:spAutoFit/>
          </a:bodyPr>
          <a:lstStyle/>
          <a:p>
            <a:r>
              <a:rPr lang="en-US" dirty="0">
                <a:solidFill>
                  <a:srgbClr val="FFFF00"/>
                </a:solidFill>
                <a:latin typeface="Palatino"/>
              </a:rPr>
              <a:t>And shall deliver him to the Gentiles to mock, and to scourge, and to crucify </a:t>
            </a:r>
            <a:r>
              <a:rPr lang="en-US" i="1" dirty="0">
                <a:solidFill>
                  <a:srgbClr val="FFFF00"/>
                </a:solidFill>
                <a:latin typeface="Palatino"/>
              </a:rPr>
              <a:t>him:</a:t>
            </a:r>
            <a:r>
              <a:rPr lang="en-US" dirty="0">
                <a:solidFill>
                  <a:srgbClr val="FFFF00"/>
                </a:solidFill>
                <a:latin typeface="Palatino"/>
              </a:rPr>
              <a:t> and the third day he shall rise again.</a:t>
            </a:r>
          </a:p>
          <a:p>
            <a:r>
              <a:rPr lang="en-US" dirty="0">
                <a:solidFill>
                  <a:srgbClr val="FFFF00"/>
                </a:solidFill>
                <a:latin typeface="Palatino"/>
              </a:rPr>
              <a:t>Matthew 20:19</a:t>
            </a:r>
            <a:endParaRPr lang="en-US" dirty="0">
              <a:solidFill>
                <a:srgbClr val="FFFF00"/>
              </a:solidFill>
            </a:endParaRPr>
          </a:p>
        </p:txBody>
      </p:sp>
      <p:sp>
        <p:nvSpPr>
          <p:cNvPr id="15" name="Rectangle 14"/>
          <p:cNvSpPr/>
          <p:nvPr/>
        </p:nvSpPr>
        <p:spPr>
          <a:xfrm>
            <a:off x="268763" y="3206365"/>
            <a:ext cx="2967674" cy="1754326"/>
          </a:xfrm>
          <a:prstGeom prst="rect">
            <a:avLst/>
          </a:prstGeom>
        </p:spPr>
        <p:txBody>
          <a:bodyPr wrap="square">
            <a:spAutoFit/>
          </a:bodyPr>
          <a:lstStyle/>
          <a:p>
            <a:r>
              <a:rPr lang="en-US" dirty="0">
                <a:solidFill>
                  <a:srgbClr val="FFFF00"/>
                </a:solidFill>
                <a:latin typeface="Palatino"/>
              </a:rPr>
              <a:t>And they shall mock him, and shall scourge him, and shall spit upon him, and shall kill him: and the third day he shall rise again.</a:t>
            </a:r>
          </a:p>
          <a:p>
            <a:r>
              <a:rPr lang="en-US" dirty="0">
                <a:solidFill>
                  <a:srgbClr val="FFFF00"/>
                </a:solidFill>
                <a:latin typeface="Palatino"/>
              </a:rPr>
              <a:t>Mark 10:34</a:t>
            </a:r>
            <a:endParaRPr lang="en-US" dirty="0">
              <a:solidFill>
                <a:srgbClr val="FFFF00"/>
              </a:solidFill>
            </a:endParaRPr>
          </a:p>
        </p:txBody>
      </p:sp>
    </p:spTree>
    <p:extLst>
      <p:ext uri="{BB962C8B-B14F-4D97-AF65-F5344CB8AC3E}">
        <p14:creationId xmlns:p14="http://schemas.microsoft.com/office/powerpoint/2010/main" val="19448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A17D4E10-9D93-A71A-2AFE-47504F67BCEB}"/>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8153400" y="6211670"/>
            <a:ext cx="2514600" cy="584775"/>
          </a:xfrm>
          <a:prstGeom prst="rect">
            <a:avLst/>
          </a:prstGeom>
          <a:noFill/>
        </p:spPr>
        <p:txBody>
          <a:bodyPr wrap="square" rtlCol="0">
            <a:spAutoFit/>
          </a:bodyPr>
          <a:lstStyle/>
          <a:p>
            <a:r>
              <a:rPr lang="en-US" sz="3200" dirty="0"/>
              <a:t>John 20:13</a:t>
            </a:r>
          </a:p>
        </p:txBody>
      </p:sp>
      <p:sp>
        <p:nvSpPr>
          <p:cNvPr id="6" name="TextBox 5"/>
          <p:cNvSpPr txBox="1"/>
          <p:nvPr/>
        </p:nvSpPr>
        <p:spPr>
          <a:xfrm>
            <a:off x="3810000" y="2928526"/>
            <a:ext cx="4343400" cy="1200329"/>
          </a:xfrm>
          <a:prstGeom prst="rect">
            <a:avLst/>
          </a:prstGeom>
          <a:noFill/>
        </p:spPr>
        <p:txBody>
          <a:bodyPr wrap="square" rtlCol="0">
            <a:spAutoFit/>
          </a:bodyPr>
          <a:lstStyle/>
          <a:p>
            <a:r>
              <a:rPr lang="en-US" sz="2400" dirty="0">
                <a:solidFill>
                  <a:schemeClr val="bg1"/>
                </a:solidFill>
              </a:rPr>
              <a:t>…Because they have taken away my Lord, and I know not where they have laid him.”</a:t>
            </a:r>
          </a:p>
        </p:txBody>
      </p:sp>
      <p:sp>
        <p:nvSpPr>
          <p:cNvPr id="11" name="TextBox 10"/>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“Why </a:t>
            </a:r>
            <a:r>
              <a:rPr lang="en-US" sz="4000" dirty="0" err="1">
                <a:solidFill>
                  <a:schemeClr val="bg1"/>
                </a:solidFill>
                <a:latin typeface="AR ESSENCE" panose="02000000000000000000" pitchFamily="2" charset="0"/>
              </a:rPr>
              <a:t>Weepest</a:t>
            </a:r>
            <a:r>
              <a:rPr lang="en-US" sz="4000" dirty="0">
                <a:solidFill>
                  <a:schemeClr val="bg1"/>
                </a:solidFill>
                <a:latin typeface="AR ESSENCE" panose="02000000000000000000" pitchFamily="2" charset="0"/>
              </a:rPr>
              <a:t> Thou?”</a:t>
            </a:r>
          </a:p>
        </p:txBody>
      </p:sp>
      <p:pic>
        <p:nvPicPr>
          <p:cNvPr id="12" name="Picture 2" descr="Image result for mary and mary to the sepulchr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t="4524" r="53673"/>
          <a:stretch/>
        </p:blipFill>
        <p:spPr bwMode="auto">
          <a:xfrm>
            <a:off x="939769" y="1603263"/>
            <a:ext cx="2489873" cy="342096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mary weeping at the cross"/>
          <p:cNvPicPr>
            <a:picLocks noChangeAspect="1" noChangeArrowheads="1"/>
          </p:cNvPicPr>
          <p:nvPr/>
        </p:nvPicPr>
        <p:blipFill rotWithShape="1">
          <a:blip r:embed="rId5">
            <a:extLst>
              <a:ext uri="{28A0092B-C50C-407E-A947-70E740481C1C}">
                <a14:useLocalDpi xmlns:a14="http://schemas.microsoft.com/office/drawing/2010/main" val="0"/>
              </a:ext>
            </a:extLst>
          </a:blip>
          <a:srcRect l="44023" t="2732" b="1"/>
          <a:stretch/>
        </p:blipFill>
        <p:spPr bwMode="auto">
          <a:xfrm>
            <a:off x="8394710" y="1603263"/>
            <a:ext cx="2866738" cy="31896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John 20:13</a:t>
            </a:r>
          </a:p>
        </p:txBody>
      </p:sp>
    </p:spTree>
    <p:extLst>
      <p:ext uri="{BB962C8B-B14F-4D97-AF65-F5344CB8AC3E}">
        <p14:creationId xmlns:p14="http://schemas.microsoft.com/office/powerpoint/2010/main" val="371204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ink background">
            <a:extLst>
              <a:ext uri="{FF2B5EF4-FFF2-40B4-BE49-F238E27FC236}">
                <a16:creationId xmlns:a16="http://schemas.microsoft.com/office/drawing/2014/main" id="{7939C615-46B2-327B-3178-CCBF530B0302}"/>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108857" y="6550223"/>
            <a:ext cx="2514600" cy="307777"/>
          </a:xfrm>
          <a:prstGeom prst="rect">
            <a:avLst/>
          </a:prstGeom>
          <a:noFill/>
        </p:spPr>
        <p:txBody>
          <a:bodyPr wrap="square" rtlCol="0">
            <a:spAutoFit/>
          </a:bodyPr>
          <a:lstStyle/>
          <a:p>
            <a:r>
              <a:rPr lang="en-US" sz="1400" dirty="0">
                <a:solidFill>
                  <a:schemeClr val="bg1"/>
                </a:solidFill>
              </a:rPr>
              <a:t>John 20:2; Luke 24:11</a:t>
            </a:r>
          </a:p>
        </p:txBody>
      </p:sp>
      <p:sp>
        <p:nvSpPr>
          <p:cNvPr id="6" name="TextBox 5"/>
          <p:cNvSpPr txBox="1"/>
          <p:nvPr/>
        </p:nvSpPr>
        <p:spPr>
          <a:xfrm>
            <a:off x="1240970" y="671770"/>
            <a:ext cx="9035143" cy="954107"/>
          </a:xfrm>
          <a:prstGeom prst="rect">
            <a:avLst/>
          </a:prstGeom>
          <a:noFill/>
        </p:spPr>
        <p:txBody>
          <a:bodyPr wrap="square" rtlCol="0">
            <a:spAutoFit/>
          </a:bodyPr>
          <a:lstStyle/>
          <a:p>
            <a:r>
              <a:rPr lang="en-US" sz="2800" dirty="0">
                <a:solidFill>
                  <a:schemeClr val="bg1"/>
                </a:solidFill>
              </a:rPr>
              <a:t>…they have taken away the Lord out of the </a:t>
            </a:r>
            <a:r>
              <a:rPr lang="en-US" sz="2800" dirty="0" err="1">
                <a:solidFill>
                  <a:schemeClr val="bg1"/>
                </a:solidFill>
              </a:rPr>
              <a:t>sepulchre</a:t>
            </a:r>
            <a:r>
              <a:rPr lang="en-US" sz="2800" dirty="0">
                <a:solidFill>
                  <a:schemeClr val="bg1"/>
                </a:solidFill>
              </a:rPr>
              <a:t>, and we know not where they have laid him.”</a:t>
            </a:r>
          </a:p>
        </p:txBody>
      </p:sp>
      <p:sp>
        <p:nvSpPr>
          <p:cNvPr id="11" name="TextBox 10"/>
          <p:cNvSpPr txBox="1"/>
          <p:nvPr/>
        </p:nvSpPr>
        <p:spPr>
          <a:xfrm>
            <a:off x="3456215" y="5602327"/>
            <a:ext cx="8458200" cy="954107"/>
          </a:xfrm>
          <a:prstGeom prst="rect">
            <a:avLst/>
          </a:prstGeom>
          <a:noFill/>
        </p:spPr>
        <p:txBody>
          <a:bodyPr wrap="square" rtlCol="0">
            <a:spAutoFit/>
          </a:bodyPr>
          <a:lstStyle/>
          <a:p>
            <a:r>
              <a:rPr lang="en-US" sz="2800" dirty="0">
                <a:solidFill>
                  <a:schemeClr val="bg1"/>
                </a:solidFill>
              </a:rPr>
              <a:t>“And their words seemed to them as idle tales, and they believed them not.”</a:t>
            </a:r>
          </a:p>
        </p:txBody>
      </p:sp>
      <p:pic>
        <p:nvPicPr>
          <p:cNvPr id="13" name="Picture 12" descr="mary peter john.jpg"/>
          <p:cNvPicPr>
            <a:picLocks noChangeAspect="1"/>
          </p:cNvPicPr>
          <p:nvPr/>
        </p:nvPicPr>
        <p:blipFill rotWithShape="1">
          <a:blip r:embed="rId3" cstate="print"/>
          <a:srcRect t="1305" r="2173"/>
          <a:stretch/>
        </p:blipFill>
        <p:spPr>
          <a:xfrm>
            <a:off x="1366157" y="1872343"/>
            <a:ext cx="6047014" cy="3483518"/>
          </a:xfrm>
          <a:prstGeom prst="rect">
            <a:avLst/>
          </a:prstGeom>
        </p:spPr>
      </p:pic>
      <p:sp>
        <p:nvSpPr>
          <p:cNvPr id="14" name="TextBox 13"/>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Idle Tales</a:t>
            </a:r>
          </a:p>
        </p:txBody>
      </p:sp>
      <p:sp>
        <p:nvSpPr>
          <p:cNvPr id="2" name="Rectangle 1"/>
          <p:cNvSpPr/>
          <p:nvPr/>
        </p:nvSpPr>
        <p:spPr>
          <a:xfrm>
            <a:off x="7696200" y="2154396"/>
            <a:ext cx="4131128" cy="2862322"/>
          </a:xfrm>
          <a:prstGeom prst="rect">
            <a:avLst/>
          </a:prstGeom>
        </p:spPr>
        <p:txBody>
          <a:bodyPr wrap="square">
            <a:spAutoFit/>
          </a:bodyPr>
          <a:lstStyle/>
          <a:p>
            <a:r>
              <a:rPr lang="en-US" dirty="0">
                <a:solidFill>
                  <a:schemeClr val="bg1"/>
                </a:solidFill>
                <a:latin typeface="Abadi" panose="020B0604020104020204" pitchFamily="34" charset="0"/>
              </a:rPr>
              <a:t>"Like the apostles of old, this knowledge and belief should transform all of us to be confident, settled, unafraid, and at peace in our lives as followers of the divine Christ.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should help us carry all burdens, bear any sorrows, and fully savor all joys and happiness that can be found in this life.“ (16)</a:t>
            </a:r>
            <a:endParaRPr lang="en-US"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333" t="1808" r="10714" b="32286"/>
          <a:stretch/>
        </p:blipFill>
        <p:spPr>
          <a:xfrm>
            <a:off x="10738241" y="271348"/>
            <a:ext cx="1176174" cy="1458686"/>
          </a:xfrm>
          <a:prstGeom prst="rect">
            <a:avLst/>
          </a:prstGeom>
        </p:spPr>
      </p:pic>
    </p:spTree>
    <p:extLst>
      <p:ext uri="{BB962C8B-B14F-4D97-AF65-F5344CB8AC3E}">
        <p14:creationId xmlns:p14="http://schemas.microsoft.com/office/powerpoint/2010/main" val="15126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Forgetful</a:t>
            </a:r>
            <a:endParaRPr lang="en-US" sz="4400" dirty="0">
              <a:solidFill>
                <a:schemeClr val="bg1"/>
              </a:solidFill>
              <a:latin typeface="AR ESSENCE" panose="02000000000000000000" pitchFamily="2" charset="0"/>
            </a:endParaRPr>
          </a:p>
        </p:txBody>
      </p:sp>
      <p:sp>
        <p:nvSpPr>
          <p:cNvPr id="7" name="Rectangle 6"/>
          <p:cNvSpPr/>
          <p:nvPr/>
        </p:nvSpPr>
        <p:spPr>
          <a:xfrm>
            <a:off x="692727" y="1286408"/>
            <a:ext cx="5430982" cy="1938992"/>
          </a:xfrm>
          <a:prstGeom prst="rect">
            <a:avLst/>
          </a:prstGeom>
        </p:spPr>
        <p:txBody>
          <a:bodyPr wrap="square">
            <a:spAutoFit/>
          </a:bodyPr>
          <a:lstStyle/>
          <a:p>
            <a:r>
              <a:rPr lang="en-US" sz="2400" dirty="0">
                <a:solidFill>
                  <a:schemeClr val="bg1"/>
                </a:solidFill>
              </a:rPr>
              <a:t>Even though Jesus had foretold His death and Resurrection on several occasions the Apostles found it difficult to believe the news of the Lord’s Resurrection when they heard it. </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24:11, 49</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pic>
        <p:nvPicPr>
          <p:cNvPr id="20482" name="Picture 2" descr="Image result for disciples of jesus"/>
          <p:cNvPicPr>
            <a:picLocks noChangeAspect="1" noChangeArrowheads="1"/>
          </p:cNvPicPr>
          <p:nvPr/>
        </p:nvPicPr>
        <p:blipFill>
          <a:blip r:embed="rId3" cstate="print"/>
          <a:srcRect/>
          <a:stretch>
            <a:fillRect/>
          </a:stretch>
        </p:blipFill>
        <p:spPr bwMode="auto">
          <a:xfrm>
            <a:off x="6317672" y="1103745"/>
            <a:ext cx="4995430" cy="2497715"/>
          </a:xfrm>
          <a:prstGeom prst="rect">
            <a:avLst/>
          </a:prstGeom>
          <a:noFill/>
        </p:spPr>
      </p:pic>
      <p:sp>
        <p:nvSpPr>
          <p:cNvPr id="11" name="Rectangle 10"/>
          <p:cNvSpPr/>
          <p:nvPr/>
        </p:nvSpPr>
        <p:spPr>
          <a:xfrm>
            <a:off x="4867564" y="4260564"/>
            <a:ext cx="6096000" cy="2308324"/>
          </a:xfrm>
          <a:prstGeom prst="rect">
            <a:avLst/>
          </a:prstGeom>
        </p:spPr>
        <p:txBody>
          <a:bodyPr>
            <a:spAutoFit/>
          </a:bodyPr>
          <a:lstStyle/>
          <a:p>
            <a:r>
              <a:rPr lang="en-US" dirty="0">
                <a:solidFill>
                  <a:schemeClr val="bg1"/>
                </a:solidFill>
              </a:rPr>
              <a:t>“Why were they thus forgetful and seemingly ignorant of all they had been taught by the Savior respecting the objects of his mission to the earth? </a:t>
            </a:r>
          </a:p>
          <a:p>
            <a:endParaRPr lang="en-US" dirty="0">
              <a:solidFill>
                <a:schemeClr val="bg1"/>
              </a:solidFill>
            </a:endParaRPr>
          </a:p>
          <a:p>
            <a:r>
              <a:rPr lang="en-US" dirty="0">
                <a:solidFill>
                  <a:schemeClr val="bg1"/>
                </a:solidFill>
              </a:rPr>
              <a:t>Because they lacked one important qualification, they had not yet been ‘endowed with power from on high.’ </a:t>
            </a:r>
          </a:p>
          <a:p>
            <a:endParaRPr lang="en-US" dirty="0">
              <a:solidFill>
                <a:schemeClr val="bg1"/>
              </a:solidFill>
            </a:endParaRPr>
          </a:p>
          <a:p>
            <a:r>
              <a:rPr lang="en-US" dirty="0">
                <a:solidFill>
                  <a:schemeClr val="bg1"/>
                </a:solidFill>
              </a:rPr>
              <a:t>They had not yet obtained the gift of the Holy Ghost.”(2)</a:t>
            </a:r>
          </a:p>
        </p:txBody>
      </p:sp>
      <p:grpSp>
        <p:nvGrpSpPr>
          <p:cNvPr id="14" name="Group 13"/>
          <p:cNvGrpSpPr/>
          <p:nvPr/>
        </p:nvGrpSpPr>
        <p:grpSpPr>
          <a:xfrm>
            <a:off x="1838037" y="3842328"/>
            <a:ext cx="2264246" cy="2522837"/>
            <a:chOff x="2309091" y="3870037"/>
            <a:chExt cx="2264246" cy="2522837"/>
          </a:xfrm>
        </p:grpSpPr>
        <p:pic>
          <p:nvPicPr>
            <p:cNvPr id="13" name="Picture 12" descr="Joseph F Smith.jpg"/>
            <p:cNvPicPr>
              <a:picLocks noChangeAspect="1"/>
            </p:cNvPicPr>
            <p:nvPr/>
          </p:nvPicPr>
          <p:blipFill>
            <a:blip r:embed="rId4" cstate="print"/>
            <a:stretch>
              <a:fillRect/>
            </a:stretch>
          </p:blipFill>
          <p:spPr>
            <a:xfrm>
              <a:off x="2603454" y="4083212"/>
              <a:ext cx="1591056" cy="2127504"/>
            </a:xfrm>
            <a:prstGeom prst="rect">
              <a:avLst/>
            </a:prstGeom>
          </p:spPr>
        </p:pic>
        <p:pic>
          <p:nvPicPr>
            <p:cNvPr id="20484" name="Picture 4" descr="Image result for frames"/>
            <p:cNvPicPr>
              <a:picLocks noChangeAspect="1" noChangeArrowheads="1"/>
            </p:cNvPicPr>
            <p:nvPr/>
          </p:nvPicPr>
          <p:blipFill>
            <a:blip r:embed="rId5" cstate="print"/>
            <a:srcRect/>
            <a:stretch>
              <a:fillRect/>
            </a:stretch>
          </p:blipFill>
          <p:spPr bwMode="auto">
            <a:xfrm>
              <a:off x="2309091" y="3870037"/>
              <a:ext cx="2264246" cy="2522837"/>
            </a:xfrm>
            <a:prstGeom prst="rect">
              <a:avLst/>
            </a:prstGeom>
            <a:noFill/>
          </p:spPr>
        </p:pic>
      </p:grpSp>
    </p:spTree>
    <p:extLst>
      <p:ext uri="{BB962C8B-B14F-4D97-AF65-F5344CB8AC3E}">
        <p14:creationId xmlns:p14="http://schemas.microsoft.com/office/powerpoint/2010/main" val="3755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862" y="1037314"/>
            <a:ext cx="4229101" cy="4401205"/>
          </a:xfrm>
          <a:prstGeom prst="rect">
            <a:avLst/>
          </a:prstGeom>
          <a:noFill/>
        </p:spPr>
        <p:txBody>
          <a:bodyPr wrap="square" rtlCol="0">
            <a:spAutoFit/>
          </a:bodyPr>
          <a:lstStyle/>
          <a:p>
            <a:r>
              <a:rPr lang="en-US" sz="2000" i="1" dirty="0">
                <a:solidFill>
                  <a:schemeClr val="bg1"/>
                </a:solidFill>
              </a:rPr>
              <a:t>Behold, it has been made known unto me, by an angel, that the spirits of all men, as soon as they are departed from this mortal body; yea, the spirits of all men, whether they be good or evil, are taken home to that God who gave them life. And then shall it come to pass that the spirits of those who are righteous, are received into a state of happiness, which is called paradise; a state of rest; a state of peace, where they shall rest from all their troubles and from all care, and sorrow. </a:t>
            </a:r>
          </a:p>
          <a:p>
            <a:r>
              <a:rPr lang="en-US" sz="2000" i="1" dirty="0">
                <a:solidFill>
                  <a:schemeClr val="bg1"/>
                </a:solidFill>
              </a:rPr>
              <a:t>Alma 40:11-12</a:t>
            </a:r>
          </a:p>
        </p:txBody>
      </p:sp>
      <p:sp>
        <p:nvSpPr>
          <p:cNvPr id="7" name="TextBox 6"/>
          <p:cNvSpPr txBox="1"/>
          <p:nvPr/>
        </p:nvSpPr>
        <p:spPr>
          <a:xfrm>
            <a:off x="76200" y="6550223"/>
            <a:ext cx="3505200" cy="307777"/>
          </a:xfrm>
          <a:prstGeom prst="rect">
            <a:avLst/>
          </a:prstGeom>
          <a:noFill/>
        </p:spPr>
        <p:txBody>
          <a:bodyPr wrap="square" rtlCol="0">
            <a:spAutoFit/>
          </a:bodyPr>
          <a:lstStyle/>
          <a:p>
            <a:r>
              <a:rPr lang="en-US" sz="1400" dirty="0">
                <a:solidFill>
                  <a:schemeClr val="bg1"/>
                </a:solidFill>
              </a:rPr>
              <a:t>Mark 16:1-2</a:t>
            </a:r>
          </a:p>
        </p:txBody>
      </p:sp>
      <p:sp>
        <p:nvSpPr>
          <p:cNvPr id="10" name="TextBox 9"/>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ESSENCE" panose="02000000000000000000" pitchFamily="2" charset="0"/>
              </a:rPr>
              <a:t>Between Death and Resurrection</a:t>
            </a:r>
          </a:p>
        </p:txBody>
      </p:sp>
      <p:grpSp>
        <p:nvGrpSpPr>
          <p:cNvPr id="8" name="Group 7"/>
          <p:cNvGrpSpPr/>
          <p:nvPr/>
        </p:nvGrpSpPr>
        <p:grpSpPr>
          <a:xfrm>
            <a:off x="6473750" y="856250"/>
            <a:ext cx="5055446" cy="2216575"/>
            <a:chOff x="6473750" y="856250"/>
            <a:chExt cx="5055446" cy="2216575"/>
          </a:xfrm>
        </p:grpSpPr>
        <p:sp>
          <p:nvSpPr>
            <p:cNvPr id="3" name="TextBox 2"/>
            <p:cNvSpPr txBox="1"/>
            <p:nvPr/>
          </p:nvSpPr>
          <p:spPr>
            <a:xfrm>
              <a:off x="6473750" y="1133833"/>
              <a:ext cx="3589566" cy="1938992"/>
            </a:xfrm>
            <a:prstGeom prst="rect">
              <a:avLst/>
            </a:prstGeom>
            <a:noFill/>
          </p:spPr>
          <p:txBody>
            <a:bodyPr wrap="square" rtlCol="0">
              <a:spAutoFit/>
            </a:bodyPr>
            <a:lstStyle/>
            <a:p>
              <a:r>
                <a:rPr lang="en-US" sz="2000" dirty="0">
                  <a:solidFill>
                    <a:schemeClr val="bg1"/>
                  </a:solidFill>
                </a:rPr>
                <a:t>While divested of His body Christ ministered among the departed, both in paradise and in the prison realm where dwelt in a state of durance the spirits of the disobedient. (17)</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02" y="856250"/>
              <a:ext cx="1184094" cy="1575291"/>
            </a:xfrm>
            <a:prstGeom prst="rect">
              <a:avLst/>
            </a:prstGeom>
          </p:spPr>
        </p:pic>
      </p:grpSp>
      <p:grpSp>
        <p:nvGrpSpPr>
          <p:cNvPr id="16" name="Group 15"/>
          <p:cNvGrpSpPr/>
          <p:nvPr/>
        </p:nvGrpSpPr>
        <p:grpSpPr>
          <a:xfrm>
            <a:off x="5060237" y="3229356"/>
            <a:ext cx="2467623" cy="2427514"/>
            <a:chOff x="5229053" y="3991352"/>
            <a:chExt cx="2467623" cy="2427514"/>
          </a:xfrm>
        </p:grpSpPr>
        <p:pic>
          <p:nvPicPr>
            <p:cNvPr id="4098" name="Picture 2" descr="Image result for tissot mary"/>
            <p:cNvPicPr>
              <a:picLocks noChangeAspect="1" noChangeArrowheads="1"/>
            </p:cNvPicPr>
            <p:nvPr/>
          </p:nvPicPr>
          <p:blipFill rotWithShape="1">
            <a:blip r:embed="rId4">
              <a:extLst>
                <a:ext uri="{28A0092B-C50C-407E-A947-70E740481C1C}">
                  <a14:useLocalDpi xmlns:a14="http://schemas.microsoft.com/office/drawing/2010/main" val="0"/>
                </a:ext>
              </a:extLst>
            </a:blip>
            <a:srcRect r="7137" b="54032"/>
            <a:stretch/>
          </p:blipFill>
          <p:spPr bwMode="auto">
            <a:xfrm>
              <a:off x="5250824" y="3991352"/>
              <a:ext cx="2445852" cy="23948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29053" y="6203422"/>
              <a:ext cx="500744" cy="215444"/>
            </a:xfrm>
            <a:prstGeom prst="rect">
              <a:avLst/>
            </a:prstGeom>
            <a:noFill/>
          </p:spPr>
          <p:txBody>
            <a:bodyPr wrap="square" rtlCol="0">
              <a:spAutoFit/>
            </a:bodyPr>
            <a:lstStyle/>
            <a:p>
              <a:pPr algn="r"/>
              <a:r>
                <a:rPr lang="en-US" sz="800" dirty="0" err="1">
                  <a:solidFill>
                    <a:schemeClr val="bg1"/>
                  </a:solidFill>
                </a:rPr>
                <a:t>Tissot</a:t>
              </a:r>
              <a:endParaRPr lang="en-US" sz="800" dirty="0">
                <a:solidFill>
                  <a:schemeClr val="bg1"/>
                </a:solidFill>
              </a:endParaRPr>
            </a:p>
          </p:txBody>
        </p:sp>
      </p:grpSp>
      <p:grpSp>
        <p:nvGrpSpPr>
          <p:cNvPr id="17" name="Group 16"/>
          <p:cNvGrpSpPr/>
          <p:nvPr/>
        </p:nvGrpSpPr>
        <p:grpSpPr>
          <a:xfrm>
            <a:off x="8317564" y="3304899"/>
            <a:ext cx="2633466" cy="2052499"/>
            <a:chOff x="8389397" y="4172819"/>
            <a:chExt cx="2633466" cy="2052499"/>
          </a:xfrm>
        </p:grpSpPr>
        <p:pic>
          <p:nvPicPr>
            <p:cNvPr id="4102" name="Picture 6" descr="Image result for tissot jesus resurrected"/>
            <p:cNvPicPr>
              <a:picLocks noChangeAspect="1" noChangeArrowheads="1"/>
            </p:cNvPicPr>
            <p:nvPr/>
          </p:nvPicPr>
          <p:blipFill rotWithShape="1">
            <a:blip r:embed="rId5">
              <a:extLst>
                <a:ext uri="{28A0092B-C50C-407E-A947-70E740481C1C}">
                  <a14:useLocalDpi xmlns:a14="http://schemas.microsoft.com/office/drawing/2010/main" val="0"/>
                </a:ext>
              </a:extLst>
            </a:blip>
            <a:srcRect l="29246" t="-654" r="31029"/>
            <a:stretch/>
          </p:blipFill>
          <p:spPr bwMode="auto">
            <a:xfrm>
              <a:off x="8523515" y="4172819"/>
              <a:ext cx="2499348" cy="20319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389397" y="6009874"/>
              <a:ext cx="500744" cy="215444"/>
            </a:xfrm>
            <a:prstGeom prst="rect">
              <a:avLst/>
            </a:prstGeom>
            <a:noFill/>
          </p:spPr>
          <p:txBody>
            <a:bodyPr wrap="square" rtlCol="0">
              <a:spAutoFit/>
            </a:bodyPr>
            <a:lstStyle/>
            <a:p>
              <a:pPr algn="r"/>
              <a:r>
                <a:rPr lang="en-US" sz="800" dirty="0" err="1">
                  <a:solidFill>
                    <a:schemeClr val="bg1"/>
                  </a:solidFill>
                </a:rPr>
                <a:t>Tissot</a:t>
              </a:r>
              <a:endParaRPr lang="en-US" sz="800" dirty="0">
                <a:solidFill>
                  <a:schemeClr val="bg1"/>
                </a:solidFill>
              </a:endParaRPr>
            </a:p>
          </p:txBody>
        </p:sp>
      </p:grpSp>
      <p:grpSp>
        <p:nvGrpSpPr>
          <p:cNvPr id="6" name="Group 5"/>
          <p:cNvGrpSpPr/>
          <p:nvPr/>
        </p:nvGrpSpPr>
        <p:grpSpPr>
          <a:xfrm>
            <a:off x="1907973" y="5699305"/>
            <a:ext cx="9434740" cy="926372"/>
            <a:chOff x="1907973" y="5699305"/>
            <a:chExt cx="9434740" cy="926372"/>
          </a:xfrm>
        </p:grpSpPr>
        <p:sp>
          <p:nvSpPr>
            <p:cNvPr id="2" name="Rectangle 1"/>
            <p:cNvSpPr/>
            <p:nvPr/>
          </p:nvSpPr>
          <p:spPr>
            <a:xfrm>
              <a:off x="2625412" y="5794680"/>
              <a:ext cx="8717301" cy="830997"/>
            </a:xfrm>
            <a:prstGeom prst="rect">
              <a:avLst/>
            </a:prstGeom>
          </p:spPr>
          <p:txBody>
            <a:bodyPr wrap="square">
              <a:spAutoFit/>
            </a:bodyPr>
            <a:lstStyle/>
            <a:p>
              <a:r>
                <a:rPr lang="en-US" sz="1600" dirty="0">
                  <a:solidFill>
                    <a:schemeClr val="bg1"/>
                  </a:solidFill>
                  <a:latin typeface="Abadi" panose="020B0604020104020204" pitchFamily="34" charset="0"/>
                </a:rPr>
                <a:t>"During that period between death and resurrection, Jesus went into the spirit world, as he had promised the thieves on the cross. There he organized the preaching of the gospel to the spirits in prison.“ (21)</a:t>
              </a:r>
              <a:endParaRPr lang="en-US" sz="1600" dirty="0">
                <a:solidFill>
                  <a:schemeClr val="bg1"/>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973" y="5699305"/>
              <a:ext cx="679339" cy="926372"/>
            </a:xfrm>
            <a:prstGeom prst="rect">
              <a:avLst/>
            </a:prstGeom>
          </p:spPr>
        </p:pic>
      </p:grpSp>
    </p:spTree>
    <p:extLst>
      <p:ext uri="{BB962C8B-B14F-4D97-AF65-F5344CB8AC3E}">
        <p14:creationId xmlns:p14="http://schemas.microsoft.com/office/powerpoint/2010/main" val="178496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BD37E4CE-F863-A2FD-1235-E1314283153B}"/>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108857" y="6550223"/>
            <a:ext cx="2514600" cy="307777"/>
          </a:xfrm>
          <a:prstGeom prst="rect">
            <a:avLst/>
          </a:prstGeom>
          <a:noFill/>
        </p:spPr>
        <p:txBody>
          <a:bodyPr wrap="square" rtlCol="0">
            <a:spAutoFit/>
          </a:bodyPr>
          <a:lstStyle/>
          <a:p>
            <a:r>
              <a:rPr lang="en-US" sz="1400" dirty="0">
                <a:solidFill>
                  <a:schemeClr val="bg1"/>
                </a:solidFill>
              </a:rPr>
              <a:t>John 20:3</a:t>
            </a:r>
          </a:p>
        </p:txBody>
      </p:sp>
      <p:sp>
        <p:nvSpPr>
          <p:cNvPr id="14" name="TextBox 13"/>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Peter and That Other Disciple</a:t>
            </a:r>
          </a:p>
        </p:txBody>
      </p:sp>
      <p:sp>
        <p:nvSpPr>
          <p:cNvPr id="15" name="TextBox 14"/>
          <p:cNvSpPr txBox="1"/>
          <p:nvPr/>
        </p:nvSpPr>
        <p:spPr>
          <a:xfrm>
            <a:off x="2090057" y="3929428"/>
            <a:ext cx="8458200" cy="1200329"/>
          </a:xfrm>
          <a:prstGeom prst="rect">
            <a:avLst/>
          </a:prstGeom>
          <a:noFill/>
        </p:spPr>
        <p:txBody>
          <a:bodyPr wrap="square" rtlCol="0">
            <a:spAutoFit/>
          </a:bodyPr>
          <a:lstStyle/>
          <a:p>
            <a:pPr algn="ctr"/>
            <a:r>
              <a:rPr lang="en-US" sz="3600" dirty="0">
                <a:solidFill>
                  <a:schemeClr val="bg1"/>
                </a:solidFill>
              </a:rPr>
              <a:t>It was probably John the Beloved that ran with Peter to the </a:t>
            </a:r>
            <a:r>
              <a:rPr lang="en-US" sz="3600" dirty="0" err="1">
                <a:solidFill>
                  <a:schemeClr val="bg1"/>
                </a:solidFill>
              </a:rPr>
              <a:t>sepulchre</a:t>
            </a:r>
            <a:r>
              <a:rPr lang="en-US" sz="3600" dirty="0">
                <a:solidFill>
                  <a:schemeClr val="bg1"/>
                </a:solidFill>
              </a:rPr>
              <a:t>. </a:t>
            </a:r>
          </a:p>
        </p:txBody>
      </p:sp>
      <p:grpSp>
        <p:nvGrpSpPr>
          <p:cNvPr id="2" name="Group 1"/>
          <p:cNvGrpSpPr/>
          <p:nvPr/>
        </p:nvGrpSpPr>
        <p:grpSpPr>
          <a:xfrm>
            <a:off x="2242457" y="5129757"/>
            <a:ext cx="9352054" cy="1587396"/>
            <a:chOff x="2242457" y="5129757"/>
            <a:chExt cx="9352054" cy="1587396"/>
          </a:xfrm>
        </p:grpSpPr>
        <p:sp>
          <p:nvSpPr>
            <p:cNvPr id="17" name="TextBox 16"/>
            <p:cNvSpPr txBox="1"/>
            <p:nvPr/>
          </p:nvSpPr>
          <p:spPr>
            <a:xfrm>
              <a:off x="2242457" y="5393714"/>
              <a:ext cx="8458200" cy="1323439"/>
            </a:xfrm>
            <a:prstGeom prst="rect">
              <a:avLst/>
            </a:prstGeom>
            <a:noFill/>
          </p:spPr>
          <p:txBody>
            <a:bodyPr wrap="square" rtlCol="0">
              <a:spAutoFit/>
            </a:bodyPr>
            <a:lstStyle/>
            <a:p>
              <a:r>
                <a:rPr lang="en-US" sz="2000" dirty="0">
                  <a:solidFill>
                    <a:schemeClr val="bg1"/>
                  </a:solidFill>
                </a:rPr>
                <a:t>“Peter, and “that other disciple” who, doubtless, was John, set forth in haste, running together toward the </a:t>
              </a:r>
              <a:r>
                <a:rPr lang="en-US" sz="2000" dirty="0" err="1">
                  <a:solidFill>
                    <a:schemeClr val="bg1"/>
                  </a:solidFill>
                </a:rPr>
                <a:t>sepulchre</a:t>
              </a:r>
              <a:r>
                <a:rPr lang="en-US" sz="2000" dirty="0">
                  <a:solidFill>
                    <a:schemeClr val="bg1"/>
                  </a:solidFill>
                </a:rPr>
                <a:t>. John outran his companion, and on reaching the tomb stooped to look in, and so caught a glimpse of the linen cerements lying on the floor; [but it was Peter who entered first].” (17)</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417" y="5129757"/>
              <a:ext cx="1184094" cy="1575291"/>
            </a:xfrm>
            <a:prstGeom prst="rect">
              <a:avLst/>
            </a:prstGeom>
          </p:spPr>
        </p:pic>
      </p:grpSp>
      <p:pic>
        <p:nvPicPr>
          <p:cNvPr id="20" name="Picture 19" descr="Peter-John.jpg"/>
          <p:cNvPicPr>
            <a:picLocks noChangeAspect="1"/>
          </p:cNvPicPr>
          <p:nvPr/>
        </p:nvPicPr>
        <p:blipFill>
          <a:blip r:embed="rId4" cstate="print"/>
          <a:srcRect t="2856" r="6376" b="8326"/>
          <a:stretch>
            <a:fillRect/>
          </a:stretch>
        </p:blipFill>
        <p:spPr>
          <a:xfrm>
            <a:off x="3766456" y="886760"/>
            <a:ext cx="4659086" cy="3042668"/>
          </a:xfrm>
          <a:prstGeom prst="rect">
            <a:avLst/>
          </a:prstGeom>
        </p:spPr>
      </p:pic>
    </p:spTree>
    <p:extLst>
      <p:ext uri="{BB962C8B-B14F-4D97-AF65-F5344CB8AC3E}">
        <p14:creationId xmlns:p14="http://schemas.microsoft.com/office/powerpoint/2010/main" val="10111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48B6E5A1-62FA-107A-B37F-ED21C14B1BF7}"/>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555171" y="304800"/>
            <a:ext cx="9884229" cy="1200329"/>
          </a:xfrm>
          <a:prstGeom prst="rect">
            <a:avLst/>
          </a:prstGeom>
          <a:noFill/>
        </p:spPr>
        <p:txBody>
          <a:bodyPr wrap="square" rtlCol="0">
            <a:spAutoFit/>
          </a:bodyPr>
          <a:lstStyle/>
          <a:p>
            <a:r>
              <a:rPr lang="en-US" sz="3600" dirty="0">
                <a:solidFill>
                  <a:schemeClr val="bg1"/>
                </a:solidFill>
              </a:rPr>
              <a:t>“And he (John) stooping down, and looking in, saw the linen clothes lying; yet went he not in.”</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rPr>
              <a:t>John 20:5-6; Luke 24:12</a:t>
            </a:r>
          </a:p>
        </p:txBody>
      </p:sp>
      <p:sp>
        <p:nvSpPr>
          <p:cNvPr id="6" name="TextBox 5"/>
          <p:cNvSpPr txBox="1"/>
          <p:nvPr/>
        </p:nvSpPr>
        <p:spPr>
          <a:xfrm>
            <a:off x="4844143" y="3766458"/>
            <a:ext cx="7086600" cy="1754326"/>
          </a:xfrm>
          <a:prstGeom prst="rect">
            <a:avLst/>
          </a:prstGeom>
          <a:noFill/>
        </p:spPr>
        <p:txBody>
          <a:bodyPr wrap="square" rtlCol="0">
            <a:spAutoFit/>
          </a:bodyPr>
          <a:lstStyle/>
          <a:p>
            <a:r>
              <a:rPr lang="en-US" sz="3600" dirty="0">
                <a:solidFill>
                  <a:schemeClr val="bg1"/>
                </a:solidFill>
              </a:rPr>
              <a:t>“Then cometh Simon Peter following him, and went into the </a:t>
            </a:r>
            <a:r>
              <a:rPr lang="en-US" sz="3600" dirty="0" err="1">
                <a:solidFill>
                  <a:schemeClr val="bg1"/>
                </a:solidFill>
              </a:rPr>
              <a:t>sepulchre</a:t>
            </a:r>
            <a:r>
              <a:rPr lang="en-US" sz="3600" dirty="0">
                <a:solidFill>
                  <a:schemeClr val="bg1"/>
                </a:solidFill>
              </a:rPr>
              <a:t>, and </a:t>
            </a:r>
            <a:r>
              <a:rPr lang="en-US" sz="3600" dirty="0" err="1">
                <a:solidFill>
                  <a:schemeClr val="bg1"/>
                </a:solidFill>
              </a:rPr>
              <a:t>seeth</a:t>
            </a:r>
            <a:r>
              <a:rPr lang="en-US" sz="3600" dirty="0">
                <a:solidFill>
                  <a:schemeClr val="bg1"/>
                </a:solidFill>
              </a:rPr>
              <a:t> the linen clothes lie.”</a:t>
            </a:r>
          </a:p>
        </p:txBody>
      </p:sp>
      <p:pic>
        <p:nvPicPr>
          <p:cNvPr id="12" name="Picture 11" descr="the-empty-tomb-jesus-resurrection.jpg"/>
          <p:cNvPicPr>
            <a:picLocks noChangeAspect="1"/>
          </p:cNvPicPr>
          <p:nvPr/>
        </p:nvPicPr>
        <p:blipFill>
          <a:blip r:embed="rId3" cstate="print"/>
          <a:srcRect t="3968" r="9322" b="3968"/>
          <a:stretch>
            <a:fillRect/>
          </a:stretch>
        </p:blipFill>
        <p:spPr>
          <a:xfrm>
            <a:off x="996042" y="1809727"/>
            <a:ext cx="3586844" cy="4444046"/>
          </a:xfrm>
          <a:prstGeom prst="rect">
            <a:avLst/>
          </a:prstGeom>
        </p:spPr>
      </p:pic>
    </p:spTree>
    <p:extLst>
      <p:ext uri="{BB962C8B-B14F-4D97-AF65-F5344CB8AC3E}">
        <p14:creationId xmlns:p14="http://schemas.microsoft.com/office/powerpoint/2010/main" val="3044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F09EA83E-D3D5-D95F-D89F-7656DE34C8C5}"/>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1556657" y="3380747"/>
            <a:ext cx="5551714" cy="1200329"/>
          </a:xfrm>
          <a:prstGeom prst="rect">
            <a:avLst/>
          </a:prstGeom>
          <a:noFill/>
        </p:spPr>
        <p:txBody>
          <a:bodyPr wrap="square" rtlCol="0">
            <a:spAutoFit/>
          </a:bodyPr>
          <a:lstStyle/>
          <a:p>
            <a:r>
              <a:rPr lang="en-US" sz="2400" dirty="0">
                <a:solidFill>
                  <a:schemeClr val="bg1"/>
                </a:solidFill>
              </a:rPr>
              <a:t>“And the napkin, that was about his head, not lying with the linen clothes, but wrapped together in a place by itself.”</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rPr>
              <a:t>John 20:7-8, 10</a:t>
            </a:r>
          </a:p>
        </p:txBody>
      </p:sp>
      <p:sp>
        <p:nvSpPr>
          <p:cNvPr id="8" name="TextBox 7"/>
          <p:cNvSpPr txBox="1"/>
          <p:nvPr/>
        </p:nvSpPr>
        <p:spPr>
          <a:xfrm>
            <a:off x="5304804" y="223007"/>
            <a:ext cx="4800600" cy="1200329"/>
          </a:xfrm>
          <a:prstGeom prst="rect">
            <a:avLst/>
          </a:prstGeom>
          <a:noFill/>
        </p:spPr>
        <p:txBody>
          <a:bodyPr wrap="square" rtlCol="0">
            <a:spAutoFit/>
          </a:bodyPr>
          <a:lstStyle/>
          <a:p>
            <a:r>
              <a:rPr lang="en-US" sz="2400" dirty="0">
                <a:solidFill>
                  <a:schemeClr val="bg1"/>
                </a:solidFill>
              </a:rPr>
              <a:t>“Then went in also that other disciple, which came first to the </a:t>
            </a:r>
            <a:r>
              <a:rPr lang="en-US" sz="2400" dirty="0" err="1">
                <a:solidFill>
                  <a:schemeClr val="bg1"/>
                </a:solidFill>
              </a:rPr>
              <a:t>sepulchre</a:t>
            </a:r>
            <a:r>
              <a:rPr lang="en-US" sz="2400" dirty="0">
                <a:solidFill>
                  <a:schemeClr val="bg1"/>
                </a:solidFill>
              </a:rPr>
              <a:t> and he saw, and believed.”</a:t>
            </a:r>
          </a:p>
        </p:txBody>
      </p:sp>
      <p:sp>
        <p:nvSpPr>
          <p:cNvPr id="2" name="Rectangle 1"/>
          <p:cNvSpPr/>
          <p:nvPr/>
        </p:nvSpPr>
        <p:spPr>
          <a:xfrm>
            <a:off x="7108371" y="1971913"/>
            <a:ext cx="4528457" cy="2585323"/>
          </a:xfrm>
          <a:prstGeom prst="rect">
            <a:avLst/>
          </a:prstGeom>
        </p:spPr>
        <p:txBody>
          <a:bodyPr wrap="square">
            <a:spAutoFit/>
          </a:bodyPr>
          <a:lstStyle/>
          <a:p>
            <a:r>
              <a:rPr lang="en-US" dirty="0">
                <a:solidFill>
                  <a:schemeClr val="bg1"/>
                </a:solidFill>
                <a:latin typeface="helvetica" panose="020B0604020202020204" pitchFamily="34" charset="0"/>
              </a:rPr>
              <a:t>Peter </a:t>
            </a:r>
            <a:r>
              <a:rPr lang="en-US" dirty="0" err="1">
                <a:solidFill>
                  <a:schemeClr val="bg1"/>
                </a:solidFill>
                <a:latin typeface="helvetica" panose="020B0604020202020204" pitchFamily="34" charset="0"/>
              </a:rPr>
              <a:t>seeth</a:t>
            </a:r>
            <a:r>
              <a:rPr lang="en-US" dirty="0">
                <a:solidFill>
                  <a:schemeClr val="bg1"/>
                </a:solidFill>
                <a:latin typeface="helvetica" panose="020B0604020202020204" pitchFamily="34" charset="0"/>
              </a:rPr>
              <a:t> the linen clothes lie, and the napkin that was about his head not lying with the linen clothes, but wrapped together in a place by itself. All these circumstances prove that the thing was done leisurely; order and regularity being observed through the whole. Hurry and confusion necessarily mark every act of robbery. (18)</a:t>
            </a:r>
            <a:endParaRPr lang="en-US" dirty="0">
              <a:solidFill>
                <a:schemeClr val="bg1"/>
              </a:solidFill>
            </a:endParaRPr>
          </a:p>
        </p:txBody>
      </p:sp>
      <p:sp>
        <p:nvSpPr>
          <p:cNvPr id="10" name="Rectangle 9"/>
          <p:cNvSpPr/>
          <p:nvPr/>
        </p:nvSpPr>
        <p:spPr>
          <a:xfrm>
            <a:off x="1442853" y="5079661"/>
            <a:ext cx="6861463" cy="923330"/>
          </a:xfrm>
          <a:prstGeom prst="rect">
            <a:avLst/>
          </a:prstGeom>
        </p:spPr>
        <p:txBody>
          <a:bodyPr wrap="square">
            <a:spAutoFit/>
          </a:bodyPr>
          <a:lstStyle/>
          <a:p>
            <a:r>
              <a:rPr lang="en-US" dirty="0">
                <a:solidFill>
                  <a:schemeClr val="bg1"/>
                </a:solidFill>
                <a:latin typeface="helvetica" panose="020B0604020202020204" pitchFamily="34" charset="0"/>
              </a:rPr>
              <a:t>It must have been John, the Beloved as “that other disciple”. </a:t>
            </a:r>
          </a:p>
          <a:p>
            <a:r>
              <a:rPr lang="en-US" dirty="0">
                <a:solidFill>
                  <a:schemeClr val="bg1"/>
                </a:solidFill>
                <a:latin typeface="helvetica" panose="020B0604020202020204" pitchFamily="34" charset="0"/>
              </a:rPr>
              <a:t>The other authors do not mention the napkin. </a:t>
            </a:r>
          </a:p>
          <a:p>
            <a:r>
              <a:rPr lang="en-US" dirty="0">
                <a:solidFill>
                  <a:schemeClr val="bg1"/>
                </a:solidFill>
                <a:latin typeface="helvetica" panose="020B0604020202020204" pitchFamily="34" charset="0"/>
              </a:rPr>
              <a:t>John had an eye for detail.</a:t>
            </a:r>
            <a:endParaRPr lang="en-US" dirty="0">
              <a:solidFill>
                <a:schemeClr val="bg1"/>
              </a:solidFill>
            </a:endParaRPr>
          </a:p>
        </p:txBody>
      </p:sp>
      <p:sp>
        <p:nvSpPr>
          <p:cNvPr id="11" name="TextBox 10"/>
          <p:cNvSpPr txBox="1"/>
          <p:nvPr/>
        </p:nvSpPr>
        <p:spPr>
          <a:xfrm>
            <a:off x="5426528" y="6367611"/>
            <a:ext cx="8458200" cy="400110"/>
          </a:xfrm>
          <a:prstGeom prst="rect">
            <a:avLst/>
          </a:prstGeom>
          <a:noFill/>
        </p:spPr>
        <p:txBody>
          <a:bodyPr wrap="square" rtlCol="0">
            <a:spAutoFit/>
          </a:bodyPr>
          <a:lstStyle/>
          <a:p>
            <a:r>
              <a:rPr lang="en-US" sz="2000" dirty="0">
                <a:solidFill>
                  <a:schemeClr val="bg1"/>
                </a:solidFill>
              </a:rPr>
              <a:t>“Then the disciples went away again unto their own home.”</a:t>
            </a:r>
          </a:p>
        </p:txBody>
      </p:sp>
      <p:pic>
        <p:nvPicPr>
          <p:cNvPr id="12" name="Picture 11" descr="peter and john.jpg"/>
          <p:cNvPicPr>
            <a:picLocks noChangeAspect="1"/>
          </p:cNvPicPr>
          <p:nvPr/>
        </p:nvPicPr>
        <p:blipFill>
          <a:blip r:embed="rId3" cstate="print"/>
          <a:stretch>
            <a:fillRect/>
          </a:stretch>
        </p:blipFill>
        <p:spPr>
          <a:xfrm>
            <a:off x="914399" y="685800"/>
            <a:ext cx="3320143" cy="2583486"/>
          </a:xfrm>
          <a:prstGeom prst="rect">
            <a:avLst/>
          </a:prstGeom>
        </p:spPr>
      </p:pic>
      <p:pic>
        <p:nvPicPr>
          <p:cNvPr id="15362" name="Picture 2" descr="https://upload.wikimedia.org/wikipedia/commons/thumb/e/e2/Adamclarke.jpg/200px-Adamclarke.jpg"/>
          <p:cNvPicPr>
            <a:picLocks noChangeAspect="1" noChangeArrowheads="1"/>
          </p:cNvPicPr>
          <p:nvPr/>
        </p:nvPicPr>
        <p:blipFill rotWithShape="1">
          <a:blip r:embed="rId4">
            <a:extLst>
              <a:ext uri="{28A0092B-C50C-407E-A947-70E740481C1C}">
                <a14:useLocalDpi xmlns:a14="http://schemas.microsoft.com/office/drawing/2010/main" val="0"/>
              </a:ext>
            </a:extLst>
          </a:blip>
          <a:srcRect l="4288" t="11085" r="-823" b="5274"/>
          <a:stretch/>
        </p:blipFill>
        <p:spPr bwMode="auto">
          <a:xfrm>
            <a:off x="8886207" y="4340987"/>
            <a:ext cx="1219197" cy="16479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CB249A0-5986-2C3A-8676-F32B7EFBC63A}"/>
              </a:ext>
            </a:extLst>
          </p:cNvPr>
          <p:cNvGrpSpPr/>
          <p:nvPr/>
        </p:nvGrpSpPr>
        <p:grpSpPr>
          <a:xfrm>
            <a:off x="374427" y="3529564"/>
            <a:ext cx="973069" cy="2462187"/>
            <a:chOff x="6934200" y="1265656"/>
            <a:chExt cx="1985484" cy="4373144"/>
          </a:xfrm>
        </p:grpSpPr>
        <p:sp>
          <p:nvSpPr>
            <p:cNvPr id="6" name="Oval 5">
              <a:extLst>
                <a:ext uri="{FF2B5EF4-FFF2-40B4-BE49-F238E27FC236}">
                  <a16:creationId xmlns:a16="http://schemas.microsoft.com/office/drawing/2014/main" id="{C9A30A97-A745-9E2B-9E6C-113B09862681}"/>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16D9EC-A662-D371-6717-0D1BB3FDA4FB}"/>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8F0854CB-CF9B-482E-8663-411108E4D451}"/>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1D0C629-45FA-C1A2-5FF9-F4EEF7FA58DA}"/>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568142F1-FA16-478D-3366-8F0A6CC61ED1}"/>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3EEED0F0-B129-0B20-FEB5-827C2E9FC63A}"/>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152D7D14-968E-005F-CFA9-A77474497B12}"/>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a:extLst>
                <a:ext uri="{FF2B5EF4-FFF2-40B4-BE49-F238E27FC236}">
                  <a16:creationId xmlns:a16="http://schemas.microsoft.com/office/drawing/2014/main" id="{F16266FD-FF0F-F9EF-0558-93D2FDF64384}"/>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a:extLst>
                <a:ext uri="{FF2B5EF4-FFF2-40B4-BE49-F238E27FC236}">
                  <a16:creationId xmlns:a16="http://schemas.microsoft.com/office/drawing/2014/main" id="{3547FA4C-F4A0-D496-D42F-A24109104144}"/>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1CE6A44C-9FE4-2DC5-7533-7A35062F08C9}"/>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52B03DC9-EA1A-3244-99C4-BB5AF09D4A8B}"/>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24">
              <a:extLst>
                <a:ext uri="{FF2B5EF4-FFF2-40B4-BE49-F238E27FC236}">
                  <a16:creationId xmlns:a16="http://schemas.microsoft.com/office/drawing/2014/main" id="{D5B985BF-97D1-8EE3-1021-968C053BA58F}"/>
                </a:ext>
              </a:extLst>
            </p:cNvPr>
            <p:cNvGrpSpPr/>
            <p:nvPr/>
          </p:nvGrpSpPr>
          <p:grpSpPr>
            <a:xfrm>
              <a:off x="7108136" y="2388756"/>
              <a:ext cx="1544360" cy="2210894"/>
              <a:chOff x="4553133" y="901823"/>
              <a:chExt cx="2186627" cy="3449921"/>
            </a:xfrm>
          </p:grpSpPr>
          <p:sp>
            <p:nvSpPr>
              <p:cNvPr id="15408" name="Double Wave 23">
                <a:extLst>
                  <a:ext uri="{FF2B5EF4-FFF2-40B4-BE49-F238E27FC236}">
                    <a16:creationId xmlns:a16="http://schemas.microsoft.com/office/drawing/2014/main" id="{C1F5F007-379B-4225-B2B3-965556EDA777}"/>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09" name="Group 16">
                <a:extLst>
                  <a:ext uri="{FF2B5EF4-FFF2-40B4-BE49-F238E27FC236}">
                    <a16:creationId xmlns:a16="http://schemas.microsoft.com/office/drawing/2014/main" id="{A3035F21-3F7B-3069-E8A9-C53A7B48F2F4}"/>
                  </a:ext>
                </a:extLst>
              </p:cNvPr>
              <p:cNvGrpSpPr/>
              <p:nvPr/>
            </p:nvGrpSpPr>
            <p:grpSpPr>
              <a:xfrm>
                <a:off x="4694566" y="901823"/>
                <a:ext cx="2045194" cy="1982724"/>
                <a:chOff x="2594848" y="2213440"/>
                <a:chExt cx="2045194" cy="1982724"/>
              </a:xfrm>
              <a:solidFill>
                <a:srgbClr val="E0C13C"/>
              </a:solidFill>
            </p:grpSpPr>
            <p:sp>
              <p:nvSpPr>
                <p:cNvPr id="15410" name="Pie 17">
                  <a:extLst>
                    <a:ext uri="{FF2B5EF4-FFF2-40B4-BE49-F238E27FC236}">
                      <a16:creationId xmlns:a16="http://schemas.microsoft.com/office/drawing/2014/main" id="{2E82BC10-A103-F7FB-1C54-2ACEEA8E447A}"/>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411" name="Group 5">
                  <a:extLst>
                    <a:ext uri="{FF2B5EF4-FFF2-40B4-BE49-F238E27FC236}">
                      <a16:creationId xmlns:a16="http://schemas.microsoft.com/office/drawing/2014/main" id="{D0C6056B-DD92-59A1-F8E4-7B811BCEE1CE}"/>
                    </a:ext>
                  </a:extLst>
                </p:cNvPr>
                <p:cNvGrpSpPr/>
                <p:nvPr/>
              </p:nvGrpSpPr>
              <p:grpSpPr>
                <a:xfrm>
                  <a:off x="2840416" y="2333435"/>
                  <a:ext cx="1586009" cy="1634505"/>
                  <a:chOff x="2838154" y="2333435"/>
                  <a:chExt cx="1586009" cy="1634505"/>
                </a:xfrm>
                <a:grpFill/>
              </p:grpSpPr>
              <p:sp>
                <p:nvSpPr>
                  <p:cNvPr id="15412" name="Moon 3">
                    <a:extLst>
                      <a:ext uri="{FF2B5EF4-FFF2-40B4-BE49-F238E27FC236}">
                        <a16:creationId xmlns:a16="http://schemas.microsoft.com/office/drawing/2014/main" id="{50C82F4E-4894-DE15-7046-1222F6C6B304}"/>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13" name="Moon 20">
                    <a:extLst>
                      <a:ext uri="{FF2B5EF4-FFF2-40B4-BE49-F238E27FC236}">
                        <a16:creationId xmlns:a16="http://schemas.microsoft.com/office/drawing/2014/main" id="{D06C1245-06DA-6F96-30EB-C191F9600EE0}"/>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9" name="Oval 108">
              <a:extLst>
                <a:ext uri="{FF2B5EF4-FFF2-40B4-BE49-F238E27FC236}">
                  <a16:creationId xmlns:a16="http://schemas.microsoft.com/office/drawing/2014/main" id="{5825BF01-49ED-40DD-0A33-779E4B3B7A9C}"/>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58">
              <a:extLst>
                <a:ext uri="{FF2B5EF4-FFF2-40B4-BE49-F238E27FC236}">
                  <a16:creationId xmlns:a16="http://schemas.microsoft.com/office/drawing/2014/main" id="{5161B86D-0C0F-B943-0F60-187784EE84F0}"/>
                </a:ext>
              </a:extLst>
            </p:cNvPr>
            <p:cNvGrpSpPr/>
            <p:nvPr/>
          </p:nvGrpSpPr>
          <p:grpSpPr>
            <a:xfrm rot="175281">
              <a:off x="7281771" y="4966315"/>
              <a:ext cx="1319546" cy="446802"/>
              <a:chOff x="3810000" y="1677648"/>
              <a:chExt cx="4705061" cy="1827552"/>
            </a:xfrm>
          </p:grpSpPr>
          <p:grpSp>
            <p:nvGrpSpPr>
              <p:cNvPr id="15378" name="Group 37">
                <a:extLst>
                  <a:ext uri="{FF2B5EF4-FFF2-40B4-BE49-F238E27FC236}">
                    <a16:creationId xmlns:a16="http://schemas.microsoft.com/office/drawing/2014/main" id="{B641CBFE-DAFA-1852-2916-CBB392B7949B}"/>
                  </a:ext>
                </a:extLst>
              </p:cNvPr>
              <p:cNvGrpSpPr/>
              <p:nvPr/>
            </p:nvGrpSpPr>
            <p:grpSpPr>
              <a:xfrm>
                <a:off x="3810000" y="1828800"/>
                <a:ext cx="1776984" cy="1676400"/>
                <a:chOff x="3810000" y="1828800"/>
                <a:chExt cx="4038600" cy="3810000"/>
              </a:xfrm>
            </p:grpSpPr>
            <p:sp>
              <p:nvSpPr>
                <p:cNvPr id="15399" name="Half Frame 15398">
                  <a:extLst>
                    <a:ext uri="{FF2B5EF4-FFF2-40B4-BE49-F238E27FC236}">
                      <a16:creationId xmlns:a16="http://schemas.microsoft.com/office/drawing/2014/main" id="{2CD5C0A1-7110-9CA1-36D5-6E63B632D81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00" name="Half Frame 15399">
                  <a:extLst>
                    <a:ext uri="{FF2B5EF4-FFF2-40B4-BE49-F238E27FC236}">
                      <a16:creationId xmlns:a16="http://schemas.microsoft.com/office/drawing/2014/main" id="{B425C00C-36F2-D409-732D-12F10091D9B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01" name="Half Frame 15400">
                  <a:extLst>
                    <a:ext uri="{FF2B5EF4-FFF2-40B4-BE49-F238E27FC236}">
                      <a16:creationId xmlns:a16="http://schemas.microsoft.com/office/drawing/2014/main" id="{C3A87A0F-4E34-D0CC-9430-84DBC797699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02" name="Half Frame 15401">
                  <a:extLst>
                    <a:ext uri="{FF2B5EF4-FFF2-40B4-BE49-F238E27FC236}">
                      <a16:creationId xmlns:a16="http://schemas.microsoft.com/office/drawing/2014/main" id="{4C50AE89-806C-899C-A469-2D340890BEF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03" name="Donut 775">
                  <a:extLst>
                    <a:ext uri="{FF2B5EF4-FFF2-40B4-BE49-F238E27FC236}">
                      <a16:creationId xmlns:a16="http://schemas.microsoft.com/office/drawing/2014/main" id="{D2690304-F83B-4F9B-90E9-84E68A6AF4F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04" name="Diamond 15403">
                  <a:extLst>
                    <a:ext uri="{FF2B5EF4-FFF2-40B4-BE49-F238E27FC236}">
                      <a16:creationId xmlns:a16="http://schemas.microsoft.com/office/drawing/2014/main" id="{597BEA40-A85F-B478-5F0F-34DE063E920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5" name="Diamond 15404">
                  <a:extLst>
                    <a:ext uri="{FF2B5EF4-FFF2-40B4-BE49-F238E27FC236}">
                      <a16:creationId xmlns:a16="http://schemas.microsoft.com/office/drawing/2014/main" id="{0BE88DA3-BEF9-5389-E8DB-BC343A37B30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6" name="Diamond 15405">
                  <a:extLst>
                    <a:ext uri="{FF2B5EF4-FFF2-40B4-BE49-F238E27FC236}">
                      <a16:creationId xmlns:a16="http://schemas.microsoft.com/office/drawing/2014/main" id="{D40A0843-F317-5AEC-2D45-4C05B0C67F1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7" name="Diamond 15406">
                  <a:extLst>
                    <a:ext uri="{FF2B5EF4-FFF2-40B4-BE49-F238E27FC236}">
                      <a16:creationId xmlns:a16="http://schemas.microsoft.com/office/drawing/2014/main" id="{F768F6F5-7D9A-E7F7-80C9-CDCE5FC2D82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79" name="Group 38">
                <a:extLst>
                  <a:ext uri="{FF2B5EF4-FFF2-40B4-BE49-F238E27FC236}">
                    <a16:creationId xmlns:a16="http://schemas.microsoft.com/office/drawing/2014/main" id="{5B850704-A4BB-C16F-9DA0-5101CBB6304B}"/>
                  </a:ext>
                </a:extLst>
              </p:cNvPr>
              <p:cNvGrpSpPr/>
              <p:nvPr/>
            </p:nvGrpSpPr>
            <p:grpSpPr>
              <a:xfrm>
                <a:off x="5314014" y="1757596"/>
                <a:ext cx="1776984" cy="1676400"/>
                <a:chOff x="3810000" y="1828800"/>
                <a:chExt cx="4038600" cy="3810000"/>
              </a:xfrm>
            </p:grpSpPr>
            <p:sp>
              <p:nvSpPr>
                <p:cNvPr id="15390" name="Half Frame 15389">
                  <a:extLst>
                    <a:ext uri="{FF2B5EF4-FFF2-40B4-BE49-F238E27FC236}">
                      <a16:creationId xmlns:a16="http://schemas.microsoft.com/office/drawing/2014/main" id="{1A0E7219-5909-A9EA-7448-D87F65ED605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91" name="Half Frame 15390">
                  <a:extLst>
                    <a:ext uri="{FF2B5EF4-FFF2-40B4-BE49-F238E27FC236}">
                      <a16:creationId xmlns:a16="http://schemas.microsoft.com/office/drawing/2014/main" id="{AA53F84F-D49A-6772-A163-5599D3019C3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92" name="Half Frame 15391">
                  <a:extLst>
                    <a:ext uri="{FF2B5EF4-FFF2-40B4-BE49-F238E27FC236}">
                      <a16:creationId xmlns:a16="http://schemas.microsoft.com/office/drawing/2014/main" id="{3D301D5A-AD61-F9A3-B001-6DD18C6FC99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93" name="Half Frame 15392">
                  <a:extLst>
                    <a:ext uri="{FF2B5EF4-FFF2-40B4-BE49-F238E27FC236}">
                      <a16:creationId xmlns:a16="http://schemas.microsoft.com/office/drawing/2014/main" id="{3489579A-9677-60C7-1C52-A7F860185BC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94" name="Donut 766">
                  <a:extLst>
                    <a:ext uri="{FF2B5EF4-FFF2-40B4-BE49-F238E27FC236}">
                      <a16:creationId xmlns:a16="http://schemas.microsoft.com/office/drawing/2014/main" id="{0142923D-9DC6-BB9B-68F6-775AB0F89A7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95" name="Diamond 15394">
                  <a:extLst>
                    <a:ext uri="{FF2B5EF4-FFF2-40B4-BE49-F238E27FC236}">
                      <a16:creationId xmlns:a16="http://schemas.microsoft.com/office/drawing/2014/main" id="{72CF440C-39F4-B777-5A62-C0BE522C183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6" name="Diamond 15395">
                  <a:extLst>
                    <a:ext uri="{FF2B5EF4-FFF2-40B4-BE49-F238E27FC236}">
                      <a16:creationId xmlns:a16="http://schemas.microsoft.com/office/drawing/2014/main" id="{F992F4F8-67F6-F8C7-BB8F-02CD7F0F06F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7" name="Diamond 15396">
                  <a:extLst>
                    <a:ext uri="{FF2B5EF4-FFF2-40B4-BE49-F238E27FC236}">
                      <a16:creationId xmlns:a16="http://schemas.microsoft.com/office/drawing/2014/main" id="{FC2063AE-337A-84A4-0B32-9AC5853B1AC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8" name="Diamond 15397">
                  <a:extLst>
                    <a:ext uri="{FF2B5EF4-FFF2-40B4-BE49-F238E27FC236}">
                      <a16:creationId xmlns:a16="http://schemas.microsoft.com/office/drawing/2014/main" id="{2212311C-4A34-7BB4-03A3-D73ED9FD15B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80" name="Group 48">
                <a:extLst>
                  <a:ext uri="{FF2B5EF4-FFF2-40B4-BE49-F238E27FC236}">
                    <a16:creationId xmlns:a16="http://schemas.microsoft.com/office/drawing/2014/main" id="{450A88FD-5F9F-07A0-A6F1-53A8A5C0F59C}"/>
                  </a:ext>
                </a:extLst>
              </p:cNvPr>
              <p:cNvGrpSpPr/>
              <p:nvPr/>
            </p:nvGrpSpPr>
            <p:grpSpPr>
              <a:xfrm>
                <a:off x="6738077" y="1677648"/>
                <a:ext cx="1776984" cy="1676400"/>
                <a:chOff x="3810000" y="1828800"/>
                <a:chExt cx="4038600" cy="3810000"/>
              </a:xfrm>
            </p:grpSpPr>
            <p:sp>
              <p:nvSpPr>
                <p:cNvPr id="15381" name="Half Frame 15380">
                  <a:extLst>
                    <a:ext uri="{FF2B5EF4-FFF2-40B4-BE49-F238E27FC236}">
                      <a16:creationId xmlns:a16="http://schemas.microsoft.com/office/drawing/2014/main" id="{83AB06BC-2C06-C503-EDCF-43DFF1640C1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82" name="Half Frame 50">
                  <a:extLst>
                    <a:ext uri="{FF2B5EF4-FFF2-40B4-BE49-F238E27FC236}">
                      <a16:creationId xmlns:a16="http://schemas.microsoft.com/office/drawing/2014/main" id="{669BA690-C7DC-75C7-95CB-50CD3DE217F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83" name="Half Frame 51">
                  <a:extLst>
                    <a:ext uri="{FF2B5EF4-FFF2-40B4-BE49-F238E27FC236}">
                      <a16:creationId xmlns:a16="http://schemas.microsoft.com/office/drawing/2014/main" id="{64C7B8D0-BDF8-8844-9CBE-CE900FCE7D4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84" name="Half Frame 52">
                  <a:extLst>
                    <a:ext uri="{FF2B5EF4-FFF2-40B4-BE49-F238E27FC236}">
                      <a16:creationId xmlns:a16="http://schemas.microsoft.com/office/drawing/2014/main" id="{8F1723AA-9D32-A895-F14A-403C3F46058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85" name="Donut 757">
                  <a:extLst>
                    <a:ext uri="{FF2B5EF4-FFF2-40B4-BE49-F238E27FC236}">
                      <a16:creationId xmlns:a16="http://schemas.microsoft.com/office/drawing/2014/main" id="{F05356F5-75C1-6444-B2B3-462488AF4B5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86" name="Diamond 15385">
                  <a:extLst>
                    <a:ext uri="{FF2B5EF4-FFF2-40B4-BE49-F238E27FC236}">
                      <a16:creationId xmlns:a16="http://schemas.microsoft.com/office/drawing/2014/main" id="{493778BF-F7E2-85CB-EACF-5DD17084352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7" name="Diamond 15386">
                  <a:extLst>
                    <a:ext uri="{FF2B5EF4-FFF2-40B4-BE49-F238E27FC236}">
                      <a16:creationId xmlns:a16="http://schemas.microsoft.com/office/drawing/2014/main" id="{A14F998A-7FD6-FCD6-F758-32870E0B54C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8" name="Diamond 15387">
                  <a:extLst>
                    <a:ext uri="{FF2B5EF4-FFF2-40B4-BE49-F238E27FC236}">
                      <a16:creationId xmlns:a16="http://schemas.microsoft.com/office/drawing/2014/main" id="{9636A122-5689-909F-64D6-52CD451875F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9" name="Diamond 15388">
                  <a:extLst>
                    <a:ext uri="{FF2B5EF4-FFF2-40B4-BE49-F238E27FC236}">
                      <a16:creationId xmlns:a16="http://schemas.microsoft.com/office/drawing/2014/main" id="{2DA9C832-DEE9-0A77-62E6-DA2B53DA216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Cloud 110">
              <a:extLst>
                <a:ext uri="{FF2B5EF4-FFF2-40B4-BE49-F238E27FC236}">
                  <a16:creationId xmlns:a16="http://schemas.microsoft.com/office/drawing/2014/main" id="{BD644194-18E3-417D-A9DB-8316C3D13079}"/>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4A76951D-C34A-ADEA-4896-46DE4DAEE2B4}"/>
                </a:ext>
              </a:extLst>
            </p:cNvPr>
            <p:cNvGrpSpPr/>
            <p:nvPr/>
          </p:nvGrpSpPr>
          <p:grpSpPr>
            <a:xfrm>
              <a:off x="7162023" y="1568903"/>
              <a:ext cx="1544762" cy="259293"/>
              <a:chOff x="7105896" y="1557210"/>
              <a:chExt cx="1544762" cy="488119"/>
            </a:xfrm>
          </p:grpSpPr>
          <p:sp>
            <p:nvSpPr>
              <p:cNvPr id="113" name="Rounded Rectangle 15">
                <a:extLst>
                  <a:ext uri="{FF2B5EF4-FFF2-40B4-BE49-F238E27FC236}">
                    <a16:creationId xmlns:a16="http://schemas.microsoft.com/office/drawing/2014/main" id="{009D245D-DCB9-81C5-B540-87688F7ECCFF}"/>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59">
                <a:extLst>
                  <a:ext uri="{FF2B5EF4-FFF2-40B4-BE49-F238E27FC236}">
                    <a16:creationId xmlns:a16="http://schemas.microsoft.com/office/drawing/2014/main" id="{6B539370-DBC3-DF9F-ACBC-299776D18453}"/>
                  </a:ext>
                </a:extLst>
              </p:cNvPr>
              <p:cNvGrpSpPr/>
              <p:nvPr/>
            </p:nvGrpSpPr>
            <p:grpSpPr>
              <a:xfrm rot="160736">
                <a:off x="7230848" y="1557210"/>
                <a:ext cx="1269517" cy="488119"/>
                <a:chOff x="3810000" y="1677648"/>
                <a:chExt cx="4705061" cy="1827552"/>
              </a:xfrm>
            </p:grpSpPr>
            <p:grpSp>
              <p:nvGrpSpPr>
                <p:cNvPr id="115" name="Group 37">
                  <a:extLst>
                    <a:ext uri="{FF2B5EF4-FFF2-40B4-BE49-F238E27FC236}">
                      <a16:creationId xmlns:a16="http://schemas.microsoft.com/office/drawing/2014/main" id="{6E51683D-E35B-F9F7-7BE6-8819195E5358}"/>
                    </a:ext>
                  </a:extLst>
                </p:cNvPr>
                <p:cNvGrpSpPr/>
                <p:nvPr/>
              </p:nvGrpSpPr>
              <p:grpSpPr>
                <a:xfrm>
                  <a:off x="3810000" y="1828800"/>
                  <a:ext cx="1776984" cy="1676400"/>
                  <a:chOff x="3810000" y="1828800"/>
                  <a:chExt cx="4038600" cy="3810000"/>
                </a:xfrm>
              </p:grpSpPr>
              <p:sp>
                <p:nvSpPr>
                  <p:cNvPr id="15369" name="Half Frame 15368">
                    <a:extLst>
                      <a:ext uri="{FF2B5EF4-FFF2-40B4-BE49-F238E27FC236}">
                        <a16:creationId xmlns:a16="http://schemas.microsoft.com/office/drawing/2014/main" id="{94EFA5D2-967A-7517-0B02-EAD32F19318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70" name="Half Frame 15369">
                    <a:extLst>
                      <a:ext uri="{FF2B5EF4-FFF2-40B4-BE49-F238E27FC236}">
                        <a16:creationId xmlns:a16="http://schemas.microsoft.com/office/drawing/2014/main" id="{85215034-CB7B-72F4-EE8D-4C78AA95F9D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71" name="Half Frame 15370">
                    <a:extLst>
                      <a:ext uri="{FF2B5EF4-FFF2-40B4-BE49-F238E27FC236}">
                        <a16:creationId xmlns:a16="http://schemas.microsoft.com/office/drawing/2014/main" id="{5332E958-1755-8B96-E8E9-6958C270EAD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72" name="Half Frame 15371">
                    <a:extLst>
                      <a:ext uri="{FF2B5EF4-FFF2-40B4-BE49-F238E27FC236}">
                        <a16:creationId xmlns:a16="http://schemas.microsoft.com/office/drawing/2014/main" id="{28772F69-5367-9C75-47AA-58AC8262AA6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73" name="Donut 745">
                    <a:extLst>
                      <a:ext uri="{FF2B5EF4-FFF2-40B4-BE49-F238E27FC236}">
                        <a16:creationId xmlns:a16="http://schemas.microsoft.com/office/drawing/2014/main" id="{D4F299A9-3240-728A-7C21-DB03274D493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74" name="Diamond 15373">
                    <a:extLst>
                      <a:ext uri="{FF2B5EF4-FFF2-40B4-BE49-F238E27FC236}">
                        <a16:creationId xmlns:a16="http://schemas.microsoft.com/office/drawing/2014/main" id="{DDE66717-7FDF-8392-5FFE-49AE3692ECA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5" name="Diamond 15374">
                    <a:extLst>
                      <a:ext uri="{FF2B5EF4-FFF2-40B4-BE49-F238E27FC236}">
                        <a16:creationId xmlns:a16="http://schemas.microsoft.com/office/drawing/2014/main" id="{7195225B-4ACA-0A95-014D-7422FEA8CF7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6" name="Diamond 15375">
                    <a:extLst>
                      <a:ext uri="{FF2B5EF4-FFF2-40B4-BE49-F238E27FC236}">
                        <a16:creationId xmlns:a16="http://schemas.microsoft.com/office/drawing/2014/main" id="{3F63B448-6BA6-AE84-1B82-948BCB74F82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7" name="Diamond 15376">
                    <a:extLst>
                      <a:ext uri="{FF2B5EF4-FFF2-40B4-BE49-F238E27FC236}">
                        <a16:creationId xmlns:a16="http://schemas.microsoft.com/office/drawing/2014/main" id="{F4090B44-C1E8-B7AD-B7D9-73739AC5D4C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38">
                  <a:extLst>
                    <a:ext uri="{FF2B5EF4-FFF2-40B4-BE49-F238E27FC236}">
                      <a16:creationId xmlns:a16="http://schemas.microsoft.com/office/drawing/2014/main" id="{8FC2A982-BC5C-03F6-87C5-9FBF9D068772}"/>
                    </a:ext>
                  </a:extLst>
                </p:cNvPr>
                <p:cNvGrpSpPr/>
                <p:nvPr/>
              </p:nvGrpSpPr>
              <p:grpSpPr>
                <a:xfrm>
                  <a:off x="5314014" y="1757596"/>
                  <a:ext cx="1776984" cy="1676400"/>
                  <a:chOff x="3810000" y="1828800"/>
                  <a:chExt cx="4038600" cy="3810000"/>
                </a:xfrm>
              </p:grpSpPr>
              <p:sp>
                <p:nvSpPr>
                  <p:cNvPr id="127" name="Half Frame 126">
                    <a:extLst>
                      <a:ext uri="{FF2B5EF4-FFF2-40B4-BE49-F238E27FC236}">
                        <a16:creationId xmlns:a16="http://schemas.microsoft.com/office/drawing/2014/main" id="{00757A5F-E852-2A32-C223-3CA7CE2B058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0" name="Half Frame 15359">
                    <a:extLst>
                      <a:ext uri="{FF2B5EF4-FFF2-40B4-BE49-F238E27FC236}">
                        <a16:creationId xmlns:a16="http://schemas.microsoft.com/office/drawing/2014/main" id="{D9D5EED1-C725-0FDA-4621-5050F91FECD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1" name="Half Frame 15360">
                    <a:extLst>
                      <a:ext uri="{FF2B5EF4-FFF2-40B4-BE49-F238E27FC236}">
                        <a16:creationId xmlns:a16="http://schemas.microsoft.com/office/drawing/2014/main" id="{22EEC03C-B61E-A887-EB8B-DBFFE627F65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3" name="Half Frame 15362">
                    <a:extLst>
                      <a:ext uri="{FF2B5EF4-FFF2-40B4-BE49-F238E27FC236}">
                        <a16:creationId xmlns:a16="http://schemas.microsoft.com/office/drawing/2014/main" id="{404B80ED-1C1A-1B83-2437-6AA51C0C29B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4" name="Donut 736">
                    <a:extLst>
                      <a:ext uri="{FF2B5EF4-FFF2-40B4-BE49-F238E27FC236}">
                        <a16:creationId xmlns:a16="http://schemas.microsoft.com/office/drawing/2014/main" id="{F9CEBE2C-1A73-464B-D179-29E547DC729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5" name="Diamond 15364">
                    <a:extLst>
                      <a:ext uri="{FF2B5EF4-FFF2-40B4-BE49-F238E27FC236}">
                        <a16:creationId xmlns:a16="http://schemas.microsoft.com/office/drawing/2014/main" id="{7DEC53B6-2B0F-8481-AE7F-6AD0B90D816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6" name="Diamond 15365">
                    <a:extLst>
                      <a:ext uri="{FF2B5EF4-FFF2-40B4-BE49-F238E27FC236}">
                        <a16:creationId xmlns:a16="http://schemas.microsoft.com/office/drawing/2014/main" id="{A8737C81-C8AA-A82D-5388-4CF8F1B90E1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7" name="Diamond 15366">
                    <a:extLst>
                      <a:ext uri="{FF2B5EF4-FFF2-40B4-BE49-F238E27FC236}">
                        <a16:creationId xmlns:a16="http://schemas.microsoft.com/office/drawing/2014/main" id="{F268640B-ACBC-08DE-CB62-E66D69C282F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8" name="Diamond 15367">
                    <a:extLst>
                      <a:ext uri="{FF2B5EF4-FFF2-40B4-BE49-F238E27FC236}">
                        <a16:creationId xmlns:a16="http://schemas.microsoft.com/office/drawing/2014/main" id="{A4E05E50-2C81-0432-12DF-3F0D494C0B1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48">
                  <a:extLst>
                    <a:ext uri="{FF2B5EF4-FFF2-40B4-BE49-F238E27FC236}">
                      <a16:creationId xmlns:a16="http://schemas.microsoft.com/office/drawing/2014/main" id="{5A091850-E0BB-15B5-DDD9-9904ABEB01B2}"/>
                    </a:ext>
                  </a:extLst>
                </p:cNvPr>
                <p:cNvGrpSpPr/>
                <p:nvPr/>
              </p:nvGrpSpPr>
              <p:grpSpPr>
                <a:xfrm>
                  <a:off x="6738077" y="1677648"/>
                  <a:ext cx="1776984" cy="1676400"/>
                  <a:chOff x="3810000" y="1828800"/>
                  <a:chExt cx="4038600" cy="3810000"/>
                </a:xfrm>
              </p:grpSpPr>
              <p:sp>
                <p:nvSpPr>
                  <p:cNvPr id="118" name="Half Frame 117">
                    <a:extLst>
                      <a:ext uri="{FF2B5EF4-FFF2-40B4-BE49-F238E27FC236}">
                        <a16:creationId xmlns:a16="http://schemas.microsoft.com/office/drawing/2014/main" id="{09136A6A-337E-C51F-01FC-BA5457B2446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118">
                    <a:extLst>
                      <a:ext uri="{FF2B5EF4-FFF2-40B4-BE49-F238E27FC236}">
                        <a16:creationId xmlns:a16="http://schemas.microsoft.com/office/drawing/2014/main" id="{91306674-8217-3D86-BDFA-BC0CE666180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89730F4E-3415-6D19-6BFC-F2E980EC455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D0952990-3469-7587-3F03-E793A4490FF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727">
                    <a:extLst>
                      <a:ext uri="{FF2B5EF4-FFF2-40B4-BE49-F238E27FC236}">
                        <a16:creationId xmlns:a16="http://schemas.microsoft.com/office/drawing/2014/main" id="{C82E1277-2BB5-6951-B6F6-CB2007F58CB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iamond 122">
                    <a:extLst>
                      <a:ext uri="{FF2B5EF4-FFF2-40B4-BE49-F238E27FC236}">
                        <a16:creationId xmlns:a16="http://schemas.microsoft.com/office/drawing/2014/main" id="{66D24DA6-E05A-AADA-8A1E-52FB3A4FE1B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B728098D-1B4A-8AFB-F447-BEE7130EE1F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8ABC049E-94ED-CF8C-2803-7060171559B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1428A011-3D59-8C73-41A6-9C3BC78CBA4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1798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0D0AAE52-3604-E357-0381-1EFFE476730C}"/>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233209" y="735955"/>
            <a:ext cx="5872244" cy="3046988"/>
          </a:xfrm>
          <a:prstGeom prst="rect">
            <a:avLst/>
          </a:prstGeom>
          <a:noFill/>
        </p:spPr>
        <p:txBody>
          <a:bodyPr wrap="square" rtlCol="0">
            <a:spAutoFit/>
          </a:bodyPr>
          <a:lstStyle/>
          <a:p>
            <a:r>
              <a:rPr lang="en-US" sz="2400" dirty="0">
                <a:solidFill>
                  <a:schemeClr val="bg1"/>
                </a:solidFill>
              </a:rPr>
              <a:t>The head covering over the body of Jesus Christ in the grave was a neatly “folded napkin.”   </a:t>
            </a:r>
          </a:p>
          <a:p>
            <a:endParaRPr lang="en-US" sz="2400" dirty="0">
              <a:solidFill>
                <a:schemeClr val="bg1"/>
              </a:solidFill>
            </a:endParaRPr>
          </a:p>
          <a:p>
            <a:r>
              <a:rPr lang="en-US" sz="2400" dirty="0">
                <a:solidFill>
                  <a:schemeClr val="bg1"/>
                </a:solidFill>
              </a:rPr>
              <a:t>It goes on to say that among Jews of the time a master would let his servants know whether he was finished eating or coming back to the table by the way he left his napkin. </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rPr>
              <a:t>John 20:7</a:t>
            </a:r>
          </a:p>
        </p:txBody>
      </p:sp>
      <p:sp>
        <p:nvSpPr>
          <p:cNvPr id="11" name="TextBox 10"/>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Neatly Folded Napkin</a:t>
            </a:r>
          </a:p>
        </p:txBody>
      </p:sp>
      <p:sp>
        <p:nvSpPr>
          <p:cNvPr id="3" name="Rectangle 2"/>
          <p:cNvSpPr/>
          <p:nvPr/>
        </p:nvSpPr>
        <p:spPr>
          <a:xfrm>
            <a:off x="5285014" y="3811012"/>
            <a:ext cx="6754585" cy="3046988"/>
          </a:xfrm>
          <a:prstGeom prst="rect">
            <a:avLst/>
          </a:prstGeom>
        </p:spPr>
        <p:txBody>
          <a:bodyPr wrap="square">
            <a:spAutoFit/>
          </a:bodyPr>
          <a:lstStyle/>
          <a:p>
            <a:r>
              <a:rPr lang="en-US" sz="2400" dirty="0">
                <a:solidFill>
                  <a:schemeClr val="bg1"/>
                </a:solidFill>
              </a:rPr>
              <a:t>If he tossed it aside, he was finished.  </a:t>
            </a:r>
          </a:p>
          <a:p>
            <a:endParaRPr lang="en-US" sz="2400" dirty="0">
              <a:solidFill>
                <a:schemeClr val="bg1"/>
              </a:solidFill>
            </a:endParaRPr>
          </a:p>
          <a:p>
            <a:r>
              <a:rPr lang="en-US" sz="2400" dirty="0">
                <a:solidFill>
                  <a:schemeClr val="bg1"/>
                </a:solidFill>
              </a:rPr>
              <a:t>If he folded it, he was not finished and would return.  </a:t>
            </a:r>
          </a:p>
          <a:p>
            <a:endParaRPr lang="en-US" sz="2400" dirty="0">
              <a:solidFill>
                <a:schemeClr val="bg1"/>
              </a:solidFill>
            </a:endParaRPr>
          </a:p>
          <a:p>
            <a:r>
              <a:rPr lang="en-US" sz="2400" dirty="0">
                <a:solidFill>
                  <a:schemeClr val="bg1"/>
                </a:solidFill>
              </a:rPr>
              <a:t>The hidden message in the story is that by laying his “napkin” aside and neatly folded Jesus was saying he was coming back.</a:t>
            </a:r>
          </a:p>
          <a:p>
            <a:r>
              <a:rPr lang="en-US" sz="2400" dirty="0">
                <a:solidFill>
                  <a:schemeClr val="bg1"/>
                </a:solidFill>
              </a:rPr>
              <a:t>See notes*</a:t>
            </a:r>
          </a:p>
        </p:txBody>
      </p:sp>
      <p:pic>
        <p:nvPicPr>
          <p:cNvPr id="37890" name="Picture 2" descr="Image result for napkin on jesus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661" y="1514504"/>
            <a:ext cx="42862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 result for napkin on jesus 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142" y="4325256"/>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7892"/>
                                        </p:tgtEl>
                                        <p:attrNameLst>
                                          <p:attrName>style.visibility</p:attrName>
                                        </p:attrNameLst>
                                      </p:cBhvr>
                                      <p:to>
                                        <p:strVal val="visible"/>
                                      </p:to>
                                    </p:set>
                                    <p:animEffect transition="in" filter="fade">
                                      <p:cBhvr>
                                        <p:cTn id="17" dur="500"/>
                                        <p:tgtEl>
                                          <p:spTgt spid="378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ink background">
            <a:extLst>
              <a:ext uri="{FF2B5EF4-FFF2-40B4-BE49-F238E27FC236}">
                <a16:creationId xmlns:a16="http://schemas.microsoft.com/office/drawing/2014/main" id="{D507AA4D-9D7E-53A8-B559-7CAB6779754F}"/>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0" y="6550223"/>
            <a:ext cx="3124200" cy="307777"/>
          </a:xfrm>
          <a:prstGeom prst="rect">
            <a:avLst/>
          </a:prstGeom>
          <a:noFill/>
        </p:spPr>
        <p:txBody>
          <a:bodyPr wrap="square" rtlCol="0">
            <a:spAutoFit/>
          </a:bodyPr>
          <a:lstStyle/>
          <a:p>
            <a:r>
              <a:rPr lang="en-US" sz="1400" dirty="0">
                <a:solidFill>
                  <a:schemeClr val="bg1"/>
                </a:solidFill>
              </a:rPr>
              <a:t>John 20:10-11</a:t>
            </a:r>
          </a:p>
        </p:txBody>
      </p:sp>
      <p:sp>
        <p:nvSpPr>
          <p:cNvPr id="6" name="TextBox 5"/>
          <p:cNvSpPr txBox="1"/>
          <p:nvPr/>
        </p:nvSpPr>
        <p:spPr>
          <a:xfrm>
            <a:off x="258537" y="707886"/>
            <a:ext cx="4955720" cy="830997"/>
          </a:xfrm>
          <a:prstGeom prst="rect">
            <a:avLst/>
          </a:prstGeom>
          <a:noFill/>
        </p:spPr>
        <p:txBody>
          <a:bodyPr wrap="square" rtlCol="0">
            <a:spAutoFit/>
          </a:bodyPr>
          <a:lstStyle/>
          <a:p>
            <a:pPr algn="ctr"/>
            <a:r>
              <a:rPr lang="en-US" sz="2400" dirty="0">
                <a:solidFill>
                  <a:schemeClr val="bg1"/>
                </a:solidFill>
              </a:rPr>
              <a:t>Mary followed Peter and John to the tomb, stayed and wept.</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Jesus Appears to Mary</a:t>
            </a:r>
          </a:p>
        </p:txBody>
      </p:sp>
      <p:grpSp>
        <p:nvGrpSpPr>
          <p:cNvPr id="2" name="Group 1"/>
          <p:cNvGrpSpPr/>
          <p:nvPr/>
        </p:nvGrpSpPr>
        <p:grpSpPr>
          <a:xfrm>
            <a:off x="7535634" y="786368"/>
            <a:ext cx="3747407" cy="5917743"/>
            <a:chOff x="4931228" y="-172131"/>
            <a:chExt cx="3747407" cy="5917743"/>
          </a:xfrm>
        </p:grpSpPr>
        <p:pic>
          <p:nvPicPr>
            <p:cNvPr id="16386" name="Picture 2" descr="Mary At The Tomb: "/>
            <p:cNvPicPr>
              <a:picLocks noChangeAspect="1" noChangeArrowheads="1"/>
            </p:cNvPicPr>
            <p:nvPr/>
          </p:nvPicPr>
          <p:blipFill rotWithShape="1">
            <a:blip r:embed="rId3">
              <a:extLst>
                <a:ext uri="{28A0092B-C50C-407E-A947-70E740481C1C}">
                  <a14:useLocalDpi xmlns:a14="http://schemas.microsoft.com/office/drawing/2010/main" val="0"/>
                </a:ext>
              </a:extLst>
            </a:blip>
            <a:srcRect l="1643" b="8845"/>
            <a:stretch/>
          </p:blipFill>
          <p:spPr bwMode="auto">
            <a:xfrm>
              <a:off x="4931228" y="-172131"/>
              <a:ext cx="3747407" cy="57565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31228" y="5514780"/>
              <a:ext cx="3124200" cy="230832"/>
            </a:xfrm>
            <a:prstGeom prst="rect">
              <a:avLst/>
            </a:prstGeom>
            <a:noFill/>
          </p:spPr>
          <p:txBody>
            <a:bodyPr wrap="square" rtlCol="0">
              <a:spAutoFit/>
            </a:bodyPr>
            <a:lstStyle/>
            <a:p>
              <a:r>
                <a:rPr lang="en-US" sz="900" dirty="0"/>
                <a:t>Harold Copping</a:t>
              </a:r>
            </a:p>
          </p:txBody>
        </p:sp>
      </p:grpSp>
      <p:sp>
        <p:nvSpPr>
          <p:cNvPr id="3" name="Rectangle 2"/>
          <p:cNvSpPr/>
          <p:nvPr/>
        </p:nvSpPr>
        <p:spPr>
          <a:xfrm>
            <a:off x="1145721" y="4118788"/>
            <a:ext cx="6096000" cy="2585323"/>
          </a:xfrm>
          <a:prstGeom prst="rect">
            <a:avLst/>
          </a:prstGeom>
        </p:spPr>
        <p:txBody>
          <a:bodyPr>
            <a:spAutoFit/>
          </a:bodyPr>
          <a:lstStyle/>
          <a:p>
            <a:r>
              <a:rPr lang="en-US" dirty="0">
                <a:solidFill>
                  <a:schemeClr val="bg1"/>
                </a:solidFill>
                <a:latin typeface="Open Sans"/>
              </a:rPr>
              <a:t>Mary Magdalene, or Mary of </a:t>
            </a:r>
            <a:r>
              <a:rPr lang="en-US" dirty="0" err="1">
                <a:solidFill>
                  <a:schemeClr val="bg1"/>
                </a:solidFill>
                <a:latin typeface="Open Sans"/>
              </a:rPr>
              <a:t>Magdala</a:t>
            </a:r>
            <a:r>
              <a:rPr lang="en-US" dirty="0">
                <a:solidFill>
                  <a:schemeClr val="bg1"/>
                </a:solidFill>
                <a:latin typeface="Open Sans"/>
              </a:rPr>
              <a:t>, likely came from a town called </a:t>
            </a:r>
            <a:r>
              <a:rPr lang="en-US" dirty="0" err="1">
                <a:solidFill>
                  <a:schemeClr val="bg1"/>
                </a:solidFill>
                <a:latin typeface="Open Sans"/>
              </a:rPr>
              <a:t>Magdala</a:t>
            </a:r>
            <a:r>
              <a:rPr lang="en-US" dirty="0">
                <a:solidFill>
                  <a:schemeClr val="bg1"/>
                </a:solidFill>
                <a:latin typeface="Open Sans"/>
              </a:rPr>
              <a:t> on the western shore of the Sea of Galilee. </a:t>
            </a:r>
          </a:p>
          <a:p>
            <a:endParaRPr lang="en-US" dirty="0">
              <a:solidFill>
                <a:schemeClr val="bg1"/>
              </a:solidFill>
              <a:latin typeface="Open Sans"/>
            </a:endParaRPr>
          </a:p>
          <a:p>
            <a:r>
              <a:rPr lang="en-US" dirty="0">
                <a:solidFill>
                  <a:schemeClr val="bg1"/>
                </a:solidFill>
                <a:latin typeface="Open Sans"/>
              </a:rPr>
              <a:t>According to Mark 16:9 and Luke 8:2, the Savior previously cleansed her of “seven devils.” </a:t>
            </a:r>
          </a:p>
          <a:p>
            <a:endParaRPr lang="en-US" dirty="0">
              <a:solidFill>
                <a:schemeClr val="bg1"/>
              </a:solidFill>
              <a:latin typeface="Open Sans"/>
            </a:endParaRPr>
          </a:p>
          <a:p>
            <a:r>
              <a:rPr lang="en-US" dirty="0">
                <a:solidFill>
                  <a:schemeClr val="bg1"/>
                </a:solidFill>
                <a:latin typeface="Open Sans"/>
              </a:rPr>
              <a:t>She was a disciple of Jesus Christ and “became one of the closest friends Christ had among women.” (17)</a:t>
            </a:r>
            <a:endParaRPr lang="en-US" dirty="0">
              <a:solidFill>
                <a:schemeClr val="bg1"/>
              </a:solidFill>
            </a:endParaRPr>
          </a:p>
        </p:txBody>
      </p:sp>
      <p:sp>
        <p:nvSpPr>
          <p:cNvPr id="12" name="Rectangle 11"/>
          <p:cNvSpPr/>
          <p:nvPr/>
        </p:nvSpPr>
        <p:spPr>
          <a:xfrm>
            <a:off x="3418113" y="1731674"/>
            <a:ext cx="4245429" cy="1200329"/>
          </a:xfrm>
          <a:prstGeom prst="rect">
            <a:avLst/>
          </a:prstGeom>
        </p:spPr>
        <p:txBody>
          <a:bodyPr wrap="square">
            <a:spAutoFit/>
          </a:bodyPr>
          <a:lstStyle/>
          <a:p>
            <a:r>
              <a:rPr lang="en-US" dirty="0">
                <a:solidFill>
                  <a:schemeClr val="bg1"/>
                </a:solidFill>
                <a:latin typeface="Open Sans"/>
              </a:rPr>
              <a:t>She is the only person mentioned in each of the four Gospels as a witness to the Crucifixion, burial, and empty tomb.(1)</a:t>
            </a:r>
            <a:endParaRPr lang="en-US" dirty="0">
              <a:solidFill>
                <a:schemeClr val="bg1"/>
              </a:solidFill>
            </a:endParaRPr>
          </a:p>
        </p:txBody>
      </p:sp>
      <p:pic>
        <p:nvPicPr>
          <p:cNvPr id="15" name="Picture 14" descr="mary-magdalene-tomb-empty-150x150.jpg"/>
          <p:cNvPicPr>
            <a:picLocks noChangeAspect="1"/>
          </p:cNvPicPr>
          <p:nvPr/>
        </p:nvPicPr>
        <p:blipFill>
          <a:blip r:embed="rId4" cstate="print"/>
          <a:srcRect l="19444" t="22223"/>
          <a:stretch>
            <a:fillRect/>
          </a:stretch>
        </p:blipFill>
        <p:spPr>
          <a:xfrm>
            <a:off x="914400" y="1649343"/>
            <a:ext cx="2209800" cy="2133600"/>
          </a:xfrm>
          <a:prstGeom prst="rect">
            <a:avLst/>
          </a:prstGeom>
        </p:spPr>
      </p:pic>
    </p:spTree>
    <p:extLst>
      <p:ext uri="{BB962C8B-B14F-4D97-AF65-F5344CB8AC3E}">
        <p14:creationId xmlns:p14="http://schemas.microsoft.com/office/powerpoint/2010/main" val="26455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EB21C88F-5F39-8440-409F-481F8F41B990}"/>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914400" y="1262082"/>
            <a:ext cx="3581400" cy="1938992"/>
          </a:xfrm>
          <a:prstGeom prst="rect">
            <a:avLst/>
          </a:prstGeom>
          <a:noFill/>
        </p:spPr>
        <p:txBody>
          <a:bodyPr wrap="square" rtlCol="0">
            <a:spAutoFit/>
          </a:bodyPr>
          <a:lstStyle/>
          <a:p>
            <a:r>
              <a:rPr lang="en-US" sz="2400" dirty="0">
                <a:solidFill>
                  <a:schemeClr val="bg1"/>
                </a:solidFill>
              </a:rPr>
              <a:t>“And when she had thus said, she turned herself back, and saw Jesus standing, and knew not that it was Jesus.”</a:t>
            </a:r>
          </a:p>
        </p:txBody>
      </p:sp>
      <p:sp>
        <p:nvSpPr>
          <p:cNvPr id="7" name="TextBox 6"/>
          <p:cNvSpPr txBox="1"/>
          <p:nvPr/>
        </p:nvSpPr>
        <p:spPr>
          <a:xfrm>
            <a:off x="76200" y="6515920"/>
            <a:ext cx="2514600" cy="307777"/>
          </a:xfrm>
          <a:prstGeom prst="rect">
            <a:avLst/>
          </a:prstGeom>
          <a:noFill/>
        </p:spPr>
        <p:txBody>
          <a:bodyPr wrap="square" rtlCol="0">
            <a:spAutoFit/>
          </a:bodyPr>
          <a:lstStyle/>
          <a:p>
            <a:r>
              <a:rPr lang="en-US" sz="1400" dirty="0">
                <a:solidFill>
                  <a:schemeClr val="bg1"/>
                </a:solidFill>
              </a:rPr>
              <a:t>John 20:14; Mark 16:9</a:t>
            </a:r>
          </a:p>
        </p:txBody>
      </p:sp>
      <p:pic>
        <p:nvPicPr>
          <p:cNvPr id="9" name="Picture 8" descr="jesus-is-ressurected-Res-05-600.jpg"/>
          <p:cNvPicPr>
            <a:picLocks noChangeAspect="1"/>
          </p:cNvPicPr>
          <p:nvPr/>
        </p:nvPicPr>
        <p:blipFill>
          <a:blip r:embed="rId3" cstate="print"/>
          <a:stretch>
            <a:fillRect/>
          </a:stretch>
        </p:blipFill>
        <p:spPr>
          <a:xfrm>
            <a:off x="4833257" y="1363708"/>
            <a:ext cx="4991100" cy="3327400"/>
          </a:xfrm>
          <a:prstGeom prst="rect">
            <a:avLst/>
          </a:prstGeom>
        </p:spPr>
      </p:pic>
      <p:sp>
        <p:nvSpPr>
          <p:cNvPr id="8" name="TextBox 7"/>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rPr>
              <a:t>Turn Around</a:t>
            </a:r>
          </a:p>
        </p:txBody>
      </p:sp>
      <p:sp>
        <p:nvSpPr>
          <p:cNvPr id="10" name="TextBox 9"/>
          <p:cNvSpPr txBox="1"/>
          <p:nvPr/>
        </p:nvSpPr>
        <p:spPr>
          <a:xfrm>
            <a:off x="4365172" y="5020618"/>
            <a:ext cx="6455228" cy="830997"/>
          </a:xfrm>
          <a:prstGeom prst="rect">
            <a:avLst/>
          </a:prstGeom>
          <a:noFill/>
        </p:spPr>
        <p:txBody>
          <a:bodyPr wrap="square" rtlCol="0">
            <a:spAutoFit/>
          </a:bodyPr>
          <a:lstStyle/>
          <a:p>
            <a:r>
              <a:rPr lang="en-US" sz="2400" dirty="0">
                <a:solidFill>
                  <a:schemeClr val="bg1"/>
                </a:solidFill>
              </a:rPr>
              <a:t>“Now when Jesus was risen early the first day of the week, he appeared first to Mary Magdalene…”</a:t>
            </a:r>
          </a:p>
        </p:txBody>
      </p:sp>
    </p:spTree>
    <p:extLst>
      <p:ext uri="{BB962C8B-B14F-4D97-AF65-F5344CB8AC3E}">
        <p14:creationId xmlns:p14="http://schemas.microsoft.com/office/powerpoint/2010/main" val="24983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BDC7139D-9AA0-AF2A-15A7-015E8DCA68E5}"/>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234043" y="720779"/>
            <a:ext cx="4855028" cy="954107"/>
          </a:xfrm>
          <a:prstGeom prst="rect">
            <a:avLst/>
          </a:prstGeom>
          <a:noFill/>
        </p:spPr>
        <p:txBody>
          <a:bodyPr wrap="square" rtlCol="0">
            <a:spAutoFit/>
          </a:bodyPr>
          <a:lstStyle/>
          <a:p>
            <a:r>
              <a:rPr lang="en-US" sz="2800" dirty="0">
                <a:solidFill>
                  <a:schemeClr val="bg1"/>
                </a:solidFill>
              </a:rPr>
              <a:t>“Jesus </a:t>
            </a:r>
            <a:r>
              <a:rPr lang="en-US" sz="2800" dirty="0" err="1">
                <a:solidFill>
                  <a:schemeClr val="bg1"/>
                </a:solidFill>
              </a:rPr>
              <a:t>saith</a:t>
            </a:r>
            <a:r>
              <a:rPr lang="en-US" sz="2800" dirty="0">
                <a:solidFill>
                  <a:schemeClr val="bg1"/>
                </a:solidFill>
              </a:rPr>
              <a:t> unto her, Woman, why </a:t>
            </a:r>
            <a:r>
              <a:rPr lang="en-US" sz="2800" dirty="0" err="1">
                <a:solidFill>
                  <a:schemeClr val="bg1"/>
                </a:solidFill>
              </a:rPr>
              <a:t>weepest</a:t>
            </a:r>
            <a:r>
              <a:rPr lang="en-US" sz="2800" dirty="0">
                <a:solidFill>
                  <a:schemeClr val="bg1"/>
                </a:solidFill>
              </a:rPr>
              <a:t> thou?...</a:t>
            </a:r>
          </a:p>
        </p:txBody>
      </p:sp>
      <p:sp>
        <p:nvSpPr>
          <p:cNvPr id="7" name="TextBox 6"/>
          <p:cNvSpPr txBox="1"/>
          <p:nvPr/>
        </p:nvSpPr>
        <p:spPr>
          <a:xfrm>
            <a:off x="43543" y="6543173"/>
            <a:ext cx="2514600" cy="307777"/>
          </a:xfrm>
          <a:prstGeom prst="rect">
            <a:avLst/>
          </a:prstGeom>
          <a:noFill/>
        </p:spPr>
        <p:txBody>
          <a:bodyPr wrap="square" rtlCol="0">
            <a:spAutoFit/>
          </a:bodyPr>
          <a:lstStyle/>
          <a:p>
            <a:r>
              <a:rPr lang="en-US" sz="1400" dirty="0">
                <a:solidFill>
                  <a:schemeClr val="bg1"/>
                </a:solidFill>
              </a:rPr>
              <a:t>John 20:15</a:t>
            </a:r>
          </a:p>
        </p:txBody>
      </p:sp>
      <p:sp>
        <p:nvSpPr>
          <p:cNvPr id="10" name="TextBox 9"/>
          <p:cNvSpPr txBox="1"/>
          <p:nvPr/>
        </p:nvSpPr>
        <p:spPr>
          <a:xfrm>
            <a:off x="3989614" y="1551499"/>
            <a:ext cx="4909457" cy="2062103"/>
          </a:xfrm>
          <a:prstGeom prst="rect">
            <a:avLst/>
          </a:prstGeom>
          <a:noFill/>
        </p:spPr>
        <p:txBody>
          <a:bodyPr wrap="square" rtlCol="0">
            <a:spAutoFit/>
          </a:bodyPr>
          <a:lstStyle/>
          <a:p>
            <a:r>
              <a:rPr lang="en-US" sz="3200" dirty="0">
                <a:solidFill>
                  <a:schemeClr val="bg1"/>
                </a:solidFill>
              </a:rPr>
              <a:t>…Sir, if thou have borne him hence, tell me where thou hast laid him, and I will take him away.”</a:t>
            </a:r>
          </a:p>
        </p:txBody>
      </p:sp>
      <p:sp>
        <p:nvSpPr>
          <p:cNvPr id="11" name="TextBox 10"/>
          <p:cNvSpPr txBox="1"/>
          <p:nvPr/>
        </p:nvSpPr>
        <p:spPr>
          <a:xfrm>
            <a:off x="4305300" y="184389"/>
            <a:ext cx="3581400" cy="646331"/>
          </a:xfrm>
          <a:prstGeom prst="rect">
            <a:avLst/>
          </a:prstGeom>
          <a:noFill/>
        </p:spPr>
        <p:txBody>
          <a:bodyPr wrap="square" rtlCol="0">
            <a:spAutoFit/>
          </a:bodyPr>
          <a:lstStyle/>
          <a:p>
            <a:r>
              <a:rPr lang="en-US" sz="3600" dirty="0">
                <a:solidFill>
                  <a:schemeClr val="bg1"/>
                </a:solidFill>
                <a:latin typeface="AR ESSENCE" panose="02000000000000000000" pitchFamily="2" charset="0"/>
              </a:rPr>
              <a:t>The Gardener</a:t>
            </a:r>
          </a:p>
        </p:txBody>
      </p:sp>
      <p:sp>
        <p:nvSpPr>
          <p:cNvPr id="9" name="Rectangle 8"/>
          <p:cNvSpPr/>
          <p:nvPr/>
        </p:nvSpPr>
        <p:spPr>
          <a:xfrm>
            <a:off x="4218185" y="3760321"/>
            <a:ext cx="7761514" cy="2862322"/>
          </a:xfrm>
          <a:prstGeom prst="rect">
            <a:avLst/>
          </a:prstGeom>
        </p:spPr>
        <p:txBody>
          <a:bodyPr wrap="square">
            <a:spAutoFit/>
          </a:bodyPr>
          <a:lstStyle/>
          <a:p>
            <a:pPr fontAlgn="base"/>
            <a:r>
              <a:rPr lang="en-US" dirty="0">
                <a:solidFill>
                  <a:schemeClr val="bg1"/>
                </a:solidFill>
              </a:rPr>
              <a:t>"The Savior was speaking not just to the sorrowing Mary. He was also speaking to us-men, women, and children and all of mankind ever born or yet to be born, for the tears of sorrow, pain, or remorse are the common lot of mankind.</a:t>
            </a:r>
          </a:p>
          <a:p>
            <a:pPr fontAlgn="base"/>
            <a:endParaRPr lang="en-US" dirty="0">
              <a:solidFill>
                <a:schemeClr val="bg1"/>
              </a:solidFill>
            </a:endParaRPr>
          </a:p>
          <a:p>
            <a:pPr fontAlgn="base"/>
            <a:r>
              <a:rPr lang="en-US" dirty="0">
                <a:solidFill>
                  <a:schemeClr val="bg1"/>
                </a:solidFill>
              </a:rPr>
              <a:t>Some have so much, while others struggle with so very little...Jesus said, 'Be not faithless, but believing' . </a:t>
            </a:r>
          </a:p>
          <a:p>
            <a:pPr fontAlgn="base"/>
            <a:endParaRPr lang="en-US" dirty="0">
              <a:solidFill>
                <a:schemeClr val="bg1"/>
              </a:solidFill>
            </a:endParaRPr>
          </a:p>
          <a:p>
            <a:pPr fontAlgn="base"/>
            <a:r>
              <a:rPr lang="en-US" dirty="0">
                <a:solidFill>
                  <a:schemeClr val="bg1"/>
                </a:solidFill>
              </a:rPr>
              <a:t>Through faith and righteousness all of the inequities, injuries, and pains of this life can be fully compensated for and made right. Blessings denied in this life will be fully recompensed in the eternities.“ (19)</a:t>
            </a:r>
            <a:endParaRPr lang="en-US" b="0" i="0" dirty="0">
              <a:solidFill>
                <a:schemeClr val="bg1"/>
              </a:solidFill>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698" y="2268088"/>
            <a:ext cx="1197102" cy="1442292"/>
          </a:xfrm>
          <a:prstGeom prst="rect">
            <a:avLst/>
          </a:prstGeom>
        </p:spPr>
      </p:pic>
      <p:grpSp>
        <p:nvGrpSpPr>
          <p:cNvPr id="2" name="Group 1"/>
          <p:cNvGrpSpPr/>
          <p:nvPr/>
        </p:nvGrpSpPr>
        <p:grpSpPr>
          <a:xfrm>
            <a:off x="523071" y="1992085"/>
            <a:ext cx="3108668" cy="4012166"/>
            <a:chOff x="523071" y="1992085"/>
            <a:chExt cx="3108668" cy="4012166"/>
          </a:xfrm>
        </p:grpSpPr>
        <p:pic>
          <p:nvPicPr>
            <p:cNvPr id="14" name="Picture 13" descr="Jesus%20appears%20to%20Mary%20Magdalene--Olsen.jpg"/>
            <p:cNvPicPr>
              <a:picLocks noChangeAspect="1"/>
            </p:cNvPicPr>
            <p:nvPr/>
          </p:nvPicPr>
          <p:blipFill>
            <a:blip r:embed="rId4" cstate="print"/>
            <a:stretch>
              <a:fillRect/>
            </a:stretch>
          </p:blipFill>
          <p:spPr>
            <a:xfrm>
              <a:off x="586446" y="1992085"/>
              <a:ext cx="3045293" cy="3810000"/>
            </a:xfrm>
            <a:prstGeom prst="rect">
              <a:avLst/>
            </a:prstGeom>
          </p:spPr>
        </p:pic>
        <p:sp>
          <p:nvSpPr>
            <p:cNvPr id="12" name="TextBox 11"/>
            <p:cNvSpPr txBox="1"/>
            <p:nvPr/>
          </p:nvSpPr>
          <p:spPr>
            <a:xfrm>
              <a:off x="523071" y="5758030"/>
              <a:ext cx="2514600" cy="246221"/>
            </a:xfrm>
            <a:prstGeom prst="rect">
              <a:avLst/>
            </a:prstGeom>
            <a:noFill/>
          </p:spPr>
          <p:txBody>
            <a:bodyPr wrap="square" rtlCol="0">
              <a:spAutoFit/>
            </a:bodyPr>
            <a:lstStyle/>
            <a:p>
              <a:r>
                <a:rPr lang="en-US" sz="1000" dirty="0">
                  <a:solidFill>
                    <a:schemeClr val="bg1"/>
                  </a:solidFill>
                </a:rPr>
                <a:t>Greg Olsen</a:t>
              </a:r>
            </a:p>
          </p:txBody>
        </p:sp>
      </p:grpSp>
    </p:spTree>
    <p:extLst>
      <p:ext uri="{BB962C8B-B14F-4D97-AF65-F5344CB8AC3E}">
        <p14:creationId xmlns:p14="http://schemas.microsoft.com/office/powerpoint/2010/main" val="32763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D8D17C0C-697C-59BF-EF1B-13D7795A6A42}"/>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3227615" y="488875"/>
            <a:ext cx="5932714" cy="646331"/>
          </a:xfrm>
          <a:prstGeom prst="rect">
            <a:avLst/>
          </a:prstGeom>
          <a:noFill/>
        </p:spPr>
        <p:txBody>
          <a:bodyPr wrap="square" rtlCol="0">
            <a:spAutoFit/>
          </a:bodyPr>
          <a:lstStyle/>
          <a:p>
            <a:r>
              <a:rPr lang="en-US" sz="3600" dirty="0">
                <a:solidFill>
                  <a:schemeClr val="bg1"/>
                </a:solidFill>
              </a:rPr>
              <a:t>“Jesus </a:t>
            </a:r>
            <a:r>
              <a:rPr lang="en-US" sz="3600" dirty="0" err="1">
                <a:solidFill>
                  <a:schemeClr val="bg1"/>
                </a:solidFill>
              </a:rPr>
              <a:t>saith</a:t>
            </a:r>
            <a:r>
              <a:rPr lang="en-US" sz="3600" dirty="0">
                <a:solidFill>
                  <a:schemeClr val="bg1"/>
                </a:solidFill>
              </a:rPr>
              <a:t> unto her, Mary…</a:t>
            </a:r>
          </a:p>
        </p:txBody>
      </p:sp>
      <p:sp>
        <p:nvSpPr>
          <p:cNvPr id="7" name="TextBox 6"/>
          <p:cNvSpPr txBox="1"/>
          <p:nvPr/>
        </p:nvSpPr>
        <p:spPr>
          <a:xfrm>
            <a:off x="0" y="6539886"/>
            <a:ext cx="2514600" cy="307777"/>
          </a:xfrm>
          <a:prstGeom prst="rect">
            <a:avLst/>
          </a:prstGeom>
          <a:noFill/>
        </p:spPr>
        <p:txBody>
          <a:bodyPr wrap="square" rtlCol="0">
            <a:spAutoFit/>
          </a:bodyPr>
          <a:lstStyle/>
          <a:p>
            <a:r>
              <a:rPr lang="en-US" sz="1400" dirty="0">
                <a:solidFill>
                  <a:schemeClr val="bg1"/>
                </a:solidFill>
              </a:rPr>
              <a:t>John 20:16</a:t>
            </a:r>
          </a:p>
        </p:txBody>
      </p:sp>
      <p:sp>
        <p:nvSpPr>
          <p:cNvPr id="9" name="TextBox 8"/>
          <p:cNvSpPr txBox="1"/>
          <p:nvPr/>
        </p:nvSpPr>
        <p:spPr>
          <a:xfrm>
            <a:off x="4305300" y="82855"/>
            <a:ext cx="3581400" cy="646331"/>
          </a:xfrm>
          <a:prstGeom prst="rect">
            <a:avLst/>
          </a:prstGeom>
          <a:noFill/>
        </p:spPr>
        <p:txBody>
          <a:bodyPr wrap="square" rtlCol="0">
            <a:spAutoFit/>
          </a:bodyPr>
          <a:lstStyle/>
          <a:p>
            <a:pPr algn="ctr"/>
            <a:r>
              <a:rPr lang="en-US" sz="3600" dirty="0" err="1">
                <a:solidFill>
                  <a:schemeClr val="bg1"/>
                </a:solidFill>
                <a:latin typeface="AR ESSENCE" panose="02000000000000000000" pitchFamily="2" charset="0"/>
              </a:rPr>
              <a:t>Rabboni</a:t>
            </a:r>
            <a:endParaRPr lang="en-US" sz="3600" dirty="0">
              <a:solidFill>
                <a:schemeClr val="bg1"/>
              </a:solidFill>
              <a:latin typeface="AR ESSENCE" panose="02000000000000000000" pitchFamily="2" charset="0"/>
            </a:endParaRPr>
          </a:p>
        </p:txBody>
      </p:sp>
      <p:sp>
        <p:nvSpPr>
          <p:cNvPr id="2" name="Rectangle 1"/>
          <p:cNvSpPr/>
          <p:nvPr/>
        </p:nvSpPr>
        <p:spPr>
          <a:xfrm>
            <a:off x="589190" y="1597724"/>
            <a:ext cx="6096000" cy="4524315"/>
          </a:xfrm>
          <a:prstGeom prst="rect">
            <a:avLst/>
          </a:prstGeom>
        </p:spPr>
        <p:txBody>
          <a:bodyPr>
            <a:spAutoFit/>
          </a:bodyPr>
          <a:lstStyle/>
          <a:p>
            <a:r>
              <a:rPr lang="en-US" dirty="0">
                <a:solidFill>
                  <a:schemeClr val="bg1"/>
                </a:solidFill>
                <a:latin typeface="Open Sans"/>
              </a:rPr>
              <a:t>The Aramaic word </a:t>
            </a:r>
            <a:r>
              <a:rPr lang="en-US" i="1" dirty="0" err="1">
                <a:solidFill>
                  <a:schemeClr val="bg1"/>
                </a:solidFill>
                <a:latin typeface="Open Sans"/>
              </a:rPr>
              <a:t>Rabboni</a:t>
            </a:r>
            <a:r>
              <a:rPr lang="en-US" i="1" dirty="0">
                <a:solidFill>
                  <a:schemeClr val="bg1"/>
                </a:solidFill>
                <a:latin typeface="Open Sans"/>
              </a:rPr>
              <a:t>,</a:t>
            </a:r>
            <a:r>
              <a:rPr lang="en-US" dirty="0">
                <a:solidFill>
                  <a:schemeClr val="bg1"/>
                </a:solidFill>
                <a:latin typeface="Open Sans"/>
              </a:rPr>
              <a:t> used by Mary to address the resurrected Savior, is used only twice in the New Testament. </a:t>
            </a:r>
          </a:p>
          <a:p>
            <a:endParaRPr lang="en-US" dirty="0">
              <a:solidFill>
                <a:schemeClr val="bg1"/>
              </a:solidFill>
              <a:latin typeface="Open Sans"/>
            </a:endParaRPr>
          </a:p>
          <a:p>
            <a:r>
              <a:rPr lang="en-US" dirty="0">
                <a:solidFill>
                  <a:schemeClr val="bg1"/>
                </a:solidFill>
                <a:latin typeface="Open Sans"/>
              </a:rPr>
              <a:t>The King James translators retained the Aramaic word and John’s translation for his readers, which is “Master.”</a:t>
            </a:r>
          </a:p>
          <a:p>
            <a:endParaRPr lang="en-US" dirty="0">
              <a:solidFill>
                <a:schemeClr val="bg1"/>
              </a:solidFill>
              <a:latin typeface="Open Sans"/>
            </a:endParaRPr>
          </a:p>
          <a:p>
            <a:r>
              <a:rPr lang="en-US" dirty="0">
                <a:solidFill>
                  <a:schemeClr val="bg1"/>
                </a:solidFill>
                <a:latin typeface="Open Sans"/>
              </a:rPr>
              <a:t>In Mark 10:51, the word is translated as “Lord.” </a:t>
            </a:r>
          </a:p>
          <a:p>
            <a:endParaRPr lang="en-US" dirty="0">
              <a:solidFill>
                <a:schemeClr val="bg1"/>
              </a:solidFill>
              <a:latin typeface="Open Sans"/>
            </a:endParaRPr>
          </a:p>
          <a:p>
            <a:r>
              <a:rPr lang="en-US" dirty="0">
                <a:solidFill>
                  <a:schemeClr val="bg1"/>
                </a:solidFill>
                <a:latin typeface="Open Sans"/>
              </a:rPr>
              <a:t>The title </a:t>
            </a:r>
            <a:r>
              <a:rPr lang="en-US" i="1" dirty="0">
                <a:solidFill>
                  <a:schemeClr val="bg1"/>
                </a:solidFill>
                <a:latin typeface="Open Sans"/>
              </a:rPr>
              <a:t>Rabbi</a:t>
            </a:r>
            <a:r>
              <a:rPr lang="en-US" dirty="0">
                <a:solidFill>
                  <a:schemeClr val="bg1"/>
                </a:solidFill>
                <a:latin typeface="Open Sans"/>
              </a:rPr>
              <a:t> was used for respected teachers among first-century Jews. </a:t>
            </a:r>
          </a:p>
          <a:p>
            <a:endParaRPr lang="en-US" i="1" dirty="0">
              <a:solidFill>
                <a:schemeClr val="bg1"/>
              </a:solidFill>
              <a:latin typeface="Open Sans"/>
            </a:endParaRPr>
          </a:p>
          <a:p>
            <a:r>
              <a:rPr lang="en-US" i="1" dirty="0" err="1">
                <a:solidFill>
                  <a:schemeClr val="bg1"/>
                </a:solidFill>
                <a:latin typeface="Open Sans"/>
              </a:rPr>
              <a:t>Rabboni</a:t>
            </a:r>
            <a:r>
              <a:rPr lang="en-US" i="1" dirty="0">
                <a:solidFill>
                  <a:schemeClr val="bg1"/>
                </a:solidFill>
                <a:latin typeface="Open Sans"/>
              </a:rPr>
              <a:t>,</a:t>
            </a:r>
            <a:r>
              <a:rPr lang="en-US" dirty="0">
                <a:solidFill>
                  <a:schemeClr val="bg1"/>
                </a:solidFill>
                <a:latin typeface="Open Sans"/>
              </a:rPr>
              <a:t> a more lofty form of the title </a:t>
            </a:r>
            <a:r>
              <a:rPr lang="en-US" i="1" dirty="0">
                <a:solidFill>
                  <a:schemeClr val="bg1"/>
                </a:solidFill>
                <a:latin typeface="Open Sans"/>
              </a:rPr>
              <a:t>Rabbi,</a:t>
            </a:r>
            <a:r>
              <a:rPr lang="en-US" dirty="0">
                <a:solidFill>
                  <a:schemeClr val="bg1"/>
                </a:solidFill>
                <a:latin typeface="Open Sans"/>
              </a:rPr>
              <a:t> was a title that was rarely used and was usually reserved for highly esteemed teachers who had both divine knowledge and authority to teach others.</a:t>
            </a:r>
            <a:endParaRPr lang="en-US" dirty="0">
              <a:solidFill>
                <a:schemeClr val="bg1"/>
              </a:solidFill>
            </a:endParaRPr>
          </a:p>
        </p:txBody>
      </p:sp>
      <p:pic>
        <p:nvPicPr>
          <p:cNvPr id="13" name="Picture 12" descr="Jesus-Resurrection-17.jpg"/>
          <p:cNvPicPr>
            <a:picLocks noChangeAspect="1"/>
          </p:cNvPicPr>
          <p:nvPr/>
        </p:nvPicPr>
        <p:blipFill>
          <a:blip r:embed="rId3" cstate="print"/>
          <a:stretch>
            <a:fillRect/>
          </a:stretch>
        </p:blipFill>
        <p:spPr>
          <a:xfrm>
            <a:off x="7026729" y="2396403"/>
            <a:ext cx="4267200" cy="3200400"/>
          </a:xfrm>
          <a:prstGeom prst="rect">
            <a:avLst/>
          </a:prstGeom>
        </p:spPr>
      </p:pic>
      <p:sp>
        <p:nvSpPr>
          <p:cNvPr id="10" name="TextBox 9"/>
          <p:cNvSpPr txBox="1"/>
          <p:nvPr/>
        </p:nvSpPr>
        <p:spPr>
          <a:xfrm>
            <a:off x="9597736" y="6550223"/>
            <a:ext cx="2514600" cy="307777"/>
          </a:xfrm>
          <a:prstGeom prst="rect">
            <a:avLst/>
          </a:prstGeom>
          <a:noFill/>
        </p:spPr>
        <p:txBody>
          <a:bodyPr wrap="square" rtlCol="0">
            <a:spAutoFit/>
          </a:bodyPr>
          <a:lstStyle/>
          <a:p>
            <a:pPr algn="r"/>
            <a:r>
              <a:rPr lang="en-US" sz="1400" dirty="0"/>
              <a:t>(1)</a:t>
            </a:r>
          </a:p>
        </p:txBody>
      </p:sp>
    </p:spTree>
    <p:extLst>
      <p:ext uri="{BB962C8B-B14F-4D97-AF65-F5344CB8AC3E}">
        <p14:creationId xmlns:p14="http://schemas.microsoft.com/office/powerpoint/2010/main" val="31122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ink background">
            <a:extLst>
              <a:ext uri="{FF2B5EF4-FFF2-40B4-BE49-F238E27FC236}">
                <a16:creationId xmlns:a16="http://schemas.microsoft.com/office/drawing/2014/main" id="{C8DB9F01-557D-DB71-B698-3127935A27D4}"/>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259278" y="897210"/>
            <a:ext cx="6186022" cy="400110"/>
          </a:xfrm>
          <a:prstGeom prst="rect">
            <a:avLst/>
          </a:prstGeom>
          <a:noFill/>
        </p:spPr>
        <p:txBody>
          <a:bodyPr wrap="square" rtlCol="0">
            <a:spAutoFit/>
          </a:bodyPr>
          <a:lstStyle/>
          <a:p>
            <a:r>
              <a:rPr lang="en-US" sz="2000" dirty="0">
                <a:solidFill>
                  <a:schemeClr val="bg1"/>
                </a:solidFill>
              </a:rPr>
              <a:t>“…touch me not; for I am not yet ascended to my Father…</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rPr>
              <a:t>John 20:17</a:t>
            </a:r>
          </a:p>
        </p:txBody>
      </p:sp>
      <p:pic>
        <p:nvPicPr>
          <p:cNvPr id="12" name="Picture 2" descr="http://oneyearbibleimages.com/maryjesusresurrection.gif"/>
          <p:cNvPicPr>
            <a:picLocks noChangeAspect="1" noChangeArrowheads="1"/>
          </p:cNvPicPr>
          <p:nvPr/>
        </p:nvPicPr>
        <p:blipFill>
          <a:blip r:embed="rId3" cstate="print"/>
          <a:srcRect/>
          <a:stretch>
            <a:fillRect/>
          </a:stretch>
        </p:blipFill>
        <p:spPr bwMode="auto">
          <a:xfrm>
            <a:off x="6829170" y="913769"/>
            <a:ext cx="2961017" cy="2408963"/>
          </a:xfrm>
          <a:prstGeom prst="rect">
            <a:avLst/>
          </a:prstGeom>
          <a:noFill/>
        </p:spPr>
      </p:pic>
      <p:sp>
        <p:nvSpPr>
          <p:cNvPr id="8" name="TextBox 7"/>
          <p:cNvSpPr txBox="1"/>
          <p:nvPr/>
        </p:nvSpPr>
        <p:spPr>
          <a:xfrm>
            <a:off x="4002575" y="117160"/>
            <a:ext cx="4186850"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“Touch Me Not”</a:t>
            </a:r>
          </a:p>
        </p:txBody>
      </p:sp>
      <p:sp>
        <p:nvSpPr>
          <p:cNvPr id="3" name="Rectangle 2"/>
          <p:cNvSpPr/>
          <p:nvPr/>
        </p:nvSpPr>
        <p:spPr>
          <a:xfrm>
            <a:off x="6829170" y="3465291"/>
            <a:ext cx="4878298" cy="3416320"/>
          </a:xfrm>
          <a:prstGeom prst="rect">
            <a:avLst/>
          </a:prstGeom>
        </p:spPr>
        <p:txBody>
          <a:bodyPr wrap="square">
            <a:spAutoFit/>
          </a:bodyPr>
          <a:lstStyle/>
          <a:p>
            <a:r>
              <a:rPr lang="en-US" dirty="0">
                <a:solidFill>
                  <a:schemeClr val="bg1"/>
                </a:solidFill>
                <a:latin typeface="Open Sans"/>
              </a:rPr>
              <a:t>Some give the meaning as ‘Do not cling to me any longer,’ or ‘Do not hold me any longer.’ </a:t>
            </a:r>
          </a:p>
          <a:p>
            <a:endParaRPr lang="en-US" dirty="0">
              <a:solidFill>
                <a:schemeClr val="bg1"/>
              </a:solidFill>
              <a:latin typeface="Open Sans"/>
            </a:endParaRPr>
          </a:p>
          <a:p>
            <a:r>
              <a:rPr lang="en-US" dirty="0">
                <a:solidFill>
                  <a:schemeClr val="bg1"/>
                </a:solidFill>
                <a:latin typeface="Open Sans"/>
              </a:rPr>
              <a:t>Some speak of ceasing to hold him or cling to him, leaving the inference that Mary was already holding him. </a:t>
            </a:r>
          </a:p>
          <a:p>
            <a:endParaRPr lang="en-US" dirty="0">
              <a:solidFill>
                <a:schemeClr val="bg1"/>
              </a:solidFill>
              <a:latin typeface="Open Sans"/>
            </a:endParaRPr>
          </a:p>
          <a:p>
            <a:r>
              <a:rPr lang="en-US" dirty="0">
                <a:solidFill>
                  <a:schemeClr val="bg1"/>
                </a:solidFill>
                <a:latin typeface="Open Sans"/>
              </a:rPr>
              <a:t>There is valid reason for supposing that the thought conveyed to Mary by the Risen Lord was to this effect: ‘You cannot hold me here, for I am going to ascend to my Father.’” </a:t>
            </a:r>
            <a:endParaRPr lang="en-US" dirty="0">
              <a:solidFill>
                <a:schemeClr val="bg1"/>
              </a:solidFill>
            </a:endParaRPr>
          </a:p>
        </p:txBody>
      </p:sp>
      <p:sp>
        <p:nvSpPr>
          <p:cNvPr id="13" name="Rectangle 12"/>
          <p:cNvSpPr/>
          <p:nvPr/>
        </p:nvSpPr>
        <p:spPr>
          <a:xfrm>
            <a:off x="478757" y="4762611"/>
            <a:ext cx="6602157" cy="1477328"/>
          </a:xfrm>
          <a:prstGeom prst="rect">
            <a:avLst/>
          </a:prstGeom>
        </p:spPr>
        <p:txBody>
          <a:bodyPr wrap="square">
            <a:spAutoFit/>
          </a:bodyPr>
          <a:lstStyle/>
          <a:p>
            <a:r>
              <a:rPr lang="en-US" dirty="0">
                <a:solidFill>
                  <a:schemeClr val="bg1"/>
                </a:solidFill>
                <a:latin typeface="Open Sans"/>
              </a:rPr>
              <a:t>The King James Version =  ‘Touch me not.’ </a:t>
            </a:r>
          </a:p>
          <a:p>
            <a:endParaRPr lang="en-US" dirty="0">
              <a:solidFill>
                <a:schemeClr val="bg1"/>
              </a:solidFill>
              <a:latin typeface="Open Sans"/>
            </a:endParaRPr>
          </a:p>
          <a:p>
            <a:r>
              <a:rPr lang="en-US" dirty="0">
                <a:solidFill>
                  <a:schemeClr val="bg1"/>
                </a:solidFill>
                <a:latin typeface="Open Sans"/>
              </a:rPr>
              <a:t>The Joseph Smith Translation = ‘Hold me not.’ </a:t>
            </a:r>
          </a:p>
          <a:p>
            <a:endParaRPr lang="en-US" dirty="0">
              <a:solidFill>
                <a:schemeClr val="bg1"/>
              </a:solidFill>
              <a:latin typeface="Open Sans"/>
            </a:endParaRPr>
          </a:p>
          <a:p>
            <a:r>
              <a:rPr lang="en-US" dirty="0">
                <a:solidFill>
                  <a:schemeClr val="bg1"/>
                </a:solidFill>
                <a:latin typeface="Open Sans"/>
              </a:rPr>
              <a:t>Greek Variations = ‘Do not cling to me’ or ‘Do not hold me.’</a:t>
            </a:r>
            <a:endParaRPr lang="en-US" dirty="0">
              <a:solidFill>
                <a:schemeClr val="bg1"/>
              </a:solidFill>
            </a:endParaRPr>
          </a:p>
        </p:txBody>
      </p:sp>
      <p:sp>
        <p:nvSpPr>
          <p:cNvPr id="4" name="Rectangle 3"/>
          <p:cNvSpPr/>
          <p:nvPr/>
        </p:nvSpPr>
        <p:spPr>
          <a:xfrm>
            <a:off x="11648156" y="6488668"/>
            <a:ext cx="585417" cy="369332"/>
          </a:xfrm>
          <a:prstGeom prst="rect">
            <a:avLst/>
          </a:prstGeom>
        </p:spPr>
        <p:txBody>
          <a:bodyPr wrap="none">
            <a:spAutoFit/>
          </a:bodyPr>
          <a:lstStyle/>
          <a:p>
            <a:r>
              <a:rPr lang="en-US" dirty="0">
                <a:solidFill>
                  <a:srgbClr val="333333"/>
                </a:solidFill>
                <a:latin typeface="Open Sans"/>
              </a:rPr>
              <a:t>(12)</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0465" y="170573"/>
            <a:ext cx="800400" cy="1117225"/>
          </a:xfrm>
          <a:prstGeom prst="rect">
            <a:avLst/>
          </a:prstGeom>
        </p:spPr>
      </p:pic>
      <p:grpSp>
        <p:nvGrpSpPr>
          <p:cNvPr id="9" name="Group 8"/>
          <p:cNvGrpSpPr/>
          <p:nvPr/>
        </p:nvGrpSpPr>
        <p:grpSpPr>
          <a:xfrm>
            <a:off x="513542" y="1465344"/>
            <a:ext cx="5802086" cy="3287243"/>
            <a:chOff x="513542" y="1465344"/>
            <a:chExt cx="5802086" cy="3287243"/>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165" t="10697" r="4307" b="15273"/>
            <a:stretch/>
          </p:blipFill>
          <p:spPr>
            <a:xfrm>
              <a:off x="513542" y="1465344"/>
              <a:ext cx="5802086" cy="3092554"/>
            </a:xfrm>
            <a:prstGeom prst="rect">
              <a:avLst/>
            </a:prstGeom>
          </p:spPr>
        </p:pic>
        <p:sp>
          <p:nvSpPr>
            <p:cNvPr id="14" name="TextBox 13"/>
            <p:cNvSpPr txBox="1"/>
            <p:nvPr/>
          </p:nvSpPr>
          <p:spPr>
            <a:xfrm>
              <a:off x="513542" y="4506366"/>
              <a:ext cx="2514600" cy="246221"/>
            </a:xfrm>
            <a:prstGeom prst="rect">
              <a:avLst/>
            </a:prstGeom>
            <a:noFill/>
          </p:spPr>
          <p:txBody>
            <a:bodyPr wrap="square" rtlCol="0">
              <a:spAutoFit/>
            </a:bodyPr>
            <a:lstStyle/>
            <a:p>
              <a:r>
                <a:rPr lang="en-US" sz="1000" dirty="0" err="1">
                  <a:solidFill>
                    <a:schemeClr val="bg1"/>
                  </a:solidFill>
                </a:rPr>
                <a:t>Tissot</a:t>
              </a:r>
              <a:endParaRPr lang="en-US" sz="1000" dirty="0">
                <a:solidFill>
                  <a:schemeClr val="bg1"/>
                </a:solidFill>
              </a:endParaRPr>
            </a:p>
          </p:txBody>
        </p:sp>
      </p:grpSp>
    </p:spTree>
    <p:extLst>
      <p:ext uri="{BB962C8B-B14F-4D97-AF65-F5344CB8AC3E}">
        <p14:creationId xmlns:p14="http://schemas.microsoft.com/office/powerpoint/2010/main" val="27802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ink background">
            <a:extLst>
              <a:ext uri="{FF2B5EF4-FFF2-40B4-BE49-F238E27FC236}">
                <a16:creationId xmlns:a16="http://schemas.microsoft.com/office/drawing/2014/main" id="{F57B4603-B470-B6E1-717B-114C49451687}"/>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393072" y="980843"/>
            <a:ext cx="6172200" cy="2246769"/>
          </a:xfrm>
          <a:prstGeom prst="rect">
            <a:avLst/>
          </a:prstGeom>
          <a:noFill/>
        </p:spPr>
        <p:txBody>
          <a:bodyPr wrap="square" rtlCol="0">
            <a:spAutoFit/>
          </a:bodyPr>
          <a:lstStyle/>
          <a:p>
            <a:r>
              <a:rPr lang="en-US" sz="2800" dirty="0">
                <a:solidFill>
                  <a:schemeClr val="bg1"/>
                </a:solidFill>
              </a:rPr>
              <a:t>Jesus Christ’s appearance to Mary Magdalene makes clear that after His Resurrection, there would be a respectful separation between the mortal disciples and the immortal Christ. </a:t>
            </a:r>
          </a:p>
        </p:txBody>
      </p:sp>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solidFill>
                  <a:schemeClr val="bg1"/>
                </a:solidFill>
              </a:rPr>
              <a:t>John 20:17</a:t>
            </a:r>
          </a:p>
        </p:txBody>
      </p:sp>
      <p:sp>
        <p:nvSpPr>
          <p:cNvPr id="2" name="Rectangle 1"/>
          <p:cNvSpPr/>
          <p:nvPr/>
        </p:nvSpPr>
        <p:spPr>
          <a:xfrm>
            <a:off x="4650463" y="3933414"/>
            <a:ext cx="7541537" cy="830997"/>
          </a:xfrm>
          <a:prstGeom prst="rect">
            <a:avLst/>
          </a:prstGeom>
        </p:spPr>
        <p:txBody>
          <a:bodyPr wrap="square">
            <a:spAutoFit/>
          </a:bodyPr>
          <a:lstStyle/>
          <a:p>
            <a:r>
              <a:rPr lang="en-US" sz="2400" dirty="0">
                <a:solidFill>
                  <a:schemeClr val="bg1"/>
                </a:solidFill>
              </a:rPr>
              <a:t>Jesus' appearance also clarifies that He did not go directly into the presence of God the Father after His death.</a:t>
            </a:r>
          </a:p>
        </p:txBody>
      </p:sp>
      <p:sp>
        <p:nvSpPr>
          <p:cNvPr id="3" name="Rectangle 2"/>
          <p:cNvSpPr/>
          <p:nvPr/>
        </p:nvSpPr>
        <p:spPr>
          <a:xfrm>
            <a:off x="4650463" y="5242672"/>
            <a:ext cx="6690887" cy="1200329"/>
          </a:xfrm>
          <a:prstGeom prst="rect">
            <a:avLst/>
          </a:prstGeom>
        </p:spPr>
        <p:txBody>
          <a:bodyPr wrap="square">
            <a:spAutoFit/>
          </a:bodyPr>
          <a:lstStyle/>
          <a:p>
            <a:r>
              <a:rPr lang="en-US" sz="2400" dirty="0">
                <a:solidFill>
                  <a:schemeClr val="bg1"/>
                </a:solidFill>
              </a:rPr>
              <a:t>In the same way, after we die, our spirits will go to the world of spirits and await the time when they will be reunited with our physical bodies.</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After Resurrection</a:t>
            </a:r>
          </a:p>
        </p:txBody>
      </p:sp>
      <p:sp>
        <p:nvSpPr>
          <p:cNvPr id="10" name="Rectangle 9"/>
          <p:cNvSpPr/>
          <p:nvPr/>
        </p:nvSpPr>
        <p:spPr>
          <a:xfrm>
            <a:off x="11707468" y="6430696"/>
            <a:ext cx="466794" cy="369332"/>
          </a:xfrm>
          <a:prstGeom prst="rect">
            <a:avLst/>
          </a:prstGeom>
        </p:spPr>
        <p:txBody>
          <a:bodyPr wrap="none">
            <a:spAutoFit/>
          </a:bodyPr>
          <a:lstStyle/>
          <a:p>
            <a:r>
              <a:rPr lang="en-US" dirty="0">
                <a:solidFill>
                  <a:srgbClr val="333333"/>
                </a:solidFill>
                <a:latin typeface="Open Sans"/>
              </a:rPr>
              <a:t>(1)</a:t>
            </a:r>
            <a:endParaRPr lang="en-US" dirty="0"/>
          </a:p>
        </p:txBody>
      </p:sp>
      <p:pic>
        <p:nvPicPr>
          <p:cNvPr id="1028" name="Picture 4" descr="Image result for spiri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23" y="3653907"/>
            <a:ext cx="3750905" cy="20838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03342" y="980843"/>
            <a:ext cx="2835778" cy="2958204"/>
            <a:chOff x="7003342" y="980843"/>
            <a:chExt cx="2835778" cy="2958204"/>
          </a:xfrm>
        </p:grpSpPr>
        <p:pic>
          <p:nvPicPr>
            <p:cNvPr id="1026" name="Picture 2" descr="Image result for christ appears to mary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3342" y="980843"/>
              <a:ext cx="2835778" cy="27507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03342" y="3692826"/>
              <a:ext cx="2514600" cy="246221"/>
            </a:xfrm>
            <a:prstGeom prst="rect">
              <a:avLst/>
            </a:prstGeom>
            <a:noFill/>
          </p:spPr>
          <p:txBody>
            <a:bodyPr wrap="square" rtlCol="0">
              <a:spAutoFit/>
            </a:bodyPr>
            <a:lstStyle/>
            <a:p>
              <a:r>
                <a:rPr lang="en-US" sz="1000" dirty="0"/>
                <a:t>Joseph </a:t>
              </a:r>
              <a:r>
                <a:rPr lang="en-US" sz="1000" dirty="0" err="1"/>
                <a:t>Brickey</a:t>
              </a:r>
              <a:endParaRPr lang="en-US" sz="1000" dirty="0"/>
            </a:p>
          </p:txBody>
        </p:sp>
      </p:grpSp>
    </p:spTree>
    <p:extLst>
      <p:ext uri="{BB962C8B-B14F-4D97-AF65-F5344CB8AC3E}">
        <p14:creationId xmlns:p14="http://schemas.microsoft.com/office/powerpoint/2010/main" val="40241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59BF029D-17C4-1FE1-79E4-1C34430AD26A}"/>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Matthew 27:52-53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AR ESSENCE" panose="02000000000000000000" pitchFamily="2" charset="0"/>
              </a:rPr>
              <a:t>Resurrection of Many</a:t>
            </a:r>
          </a:p>
        </p:txBody>
      </p:sp>
      <p:sp>
        <p:nvSpPr>
          <p:cNvPr id="9" name="Rectangle 8"/>
          <p:cNvSpPr/>
          <p:nvPr/>
        </p:nvSpPr>
        <p:spPr>
          <a:xfrm>
            <a:off x="1357745" y="4860790"/>
            <a:ext cx="4147127" cy="923330"/>
          </a:xfrm>
          <a:prstGeom prst="rect">
            <a:avLst/>
          </a:prstGeom>
        </p:spPr>
        <p:txBody>
          <a:bodyPr wrap="square">
            <a:spAutoFit/>
          </a:bodyPr>
          <a:lstStyle/>
          <a:p>
            <a:r>
              <a:rPr lang="en-US" dirty="0">
                <a:solidFill>
                  <a:schemeClr val="bg1"/>
                </a:solidFill>
              </a:rPr>
              <a:t>Many righteous people who had died were also resurrected and appeared to many people in Jerusalem. </a:t>
            </a:r>
            <a:endParaRPr lang="en-US" i="1" dirty="0">
              <a:solidFill>
                <a:schemeClr val="bg1"/>
              </a:solidFill>
            </a:endParaRPr>
          </a:p>
        </p:txBody>
      </p:sp>
      <p:sp>
        <p:nvSpPr>
          <p:cNvPr id="11" name="Rectangle 10"/>
          <p:cNvSpPr/>
          <p:nvPr/>
        </p:nvSpPr>
        <p:spPr>
          <a:xfrm>
            <a:off x="434107" y="1157054"/>
            <a:ext cx="4027055" cy="923330"/>
          </a:xfrm>
          <a:prstGeom prst="rect">
            <a:avLst/>
          </a:prstGeom>
        </p:spPr>
        <p:txBody>
          <a:bodyPr wrap="square">
            <a:spAutoFit/>
          </a:bodyPr>
          <a:lstStyle/>
          <a:p>
            <a:r>
              <a:rPr lang="en-US" i="1" dirty="0">
                <a:solidFill>
                  <a:schemeClr val="bg1"/>
                </a:solidFill>
              </a:rPr>
              <a:t>And came out of the graves after his resurrection, and went into the holy city, and appeared unto many.</a:t>
            </a:r>
          </a:p>
        </p:txBody>
      </p:sp>
      <p:pic>
        <p:nvPicPr>
          <p:cNvPr id="19458" name="Picture 2" descr="http://www.knowgodcoach.com/wp-content/uploads/2014/07/image7.jpg"/>
          <p:cNvPicPr>
            <a:picLocks noChangeAspect="1" noChangeArrowheads="1"/>
          </p:cNvPicPr>
          <p:nvPr/>
        </p:nvPicPr>
        <p:blipFill>
          <a:blip r:embed="rId3" cstate="print"/>
          <a:srcRect/>
          <a:stretch>
            <a:fillRect/>
          </a:stretch>
        </p:blipFill>
        <p:spPr bwMode="auto">
          <a:xfrm>
            <a:off x="1402484" y="2115128"/>
            <a:ext cx="3333202" cy="2530764"/>
          </a:xfrm>
          <a:prstGeom prst="rect">
            <a:avLst/>
          </a:prstGeom>
          <a:noFill/>
        </p:spPr>
      </p:pic>
      <p:sp>
        <p:nvSpPr>
          <p:cNvPr id="31" name="Rectangle 30"/>
          <p:cNvSpPr/>
          <p:nvPr/>
        </p:nvSpPr>
        <p:spPr>
          <a:xfrm>
            <a:off x="5588000" y="1332499"/>
            <a:ext cx="6096000" cy="3970318"/>
          </a:xfrm>
          <a:prstGeom prst="rect">
            <a:avLst/>
          </a:prstGeom>
        </p:spPr>
        <p:txBody>
          <a:bodyPr>
            <a:spAutoFit/>
          </a:bodyPr>
          <a:lstStyle/>
          <a:p>
            <a:r>
              <a:rPr lang="en-US" b="1" i="1" dirty="0">
                <a:solidFill>
                  <a:srgbClr val="FFFF00"/>
                </a:solidFill>
              </a:rPr>
              <a:t>And there were gathered together in one place an innumerable company of the spirits of the just, who had been faithful in the testimony of Jesus while they lived in mortality;</a:t>
            </a:r>
          </a:p>
          <a:p>
            <a:endParaRPr lang="en-US" b="1" i="1" dirty="0">
              <a:solidFill>
                <a:srgbClr val="FFFF00"/>
              </a:solidFill>
            </a:endParaRPr>
          </a:p>
          <a:p>
            <a:r>
              <a:rPr lang="en-US" b="1" i="1" dirty="0">
                <a:solidFill>
                  <a:srgbClr val="FFFF00"/>
                </a:solidFill>
              </a:rPr>
              <a:t>They were assembled awaiting the advent of the Son of God into the spirit world, to declare their redemption from the bands of death.</a:t>
            </a:r>
          </a:p>
          <a:p>
            <a:endParaRPr lang="en-US" b="1" i="1" dirty="0">
              <a:solidFill>
                <a:srgbClr val="FFFF00"/>
              </a:solidFill>
            </a:endParaRPr>
          </a:p>
          <a:p>
            <a:r>
              <a:rPr lang="en-US" b="1" i="1" dirty="0">
                <a:solidFill>
                  <a:srgbClr val="FFFF00"/>
                </a:solidFill>
              </a:rPr>
              <a:t>While this vast multitude waited and conversed, rejoicing in the hour of their deliverance from the chains of death, the Son of God appeared, declaring liberty to the captives who had been faithful;</a:t>
            </a:r>
          </a:p>
          <a:p>
            <a:r>
              <a:rPr lang="en-US" b="1" i="1" dirty="0">
                <a:solidFill>
                  <a:srgbClr val="FFFF00"/>
                </a:solidFill>
              </a:rPr>
              <a:t>D&amp;C 138:12,16,18</a:t>
            </a:r>
          </a:p>
        </p:txBody>
      </p:sp>
      <p:sp>
        <p:nvSpPr>
          <p:cNvPr id="32" name="Rectangle 31"/>
          <p:cNvSpPr/>
          <p:nvPr/>
        </p:nvSpPr>
        <p:spPr>
          <a:xfrm>
            <a:off x="4627681" y="5531785"/>
            <a:ext cx="6089616"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Read D&amp;C 138:12-18</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6936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Road to Emmaus</a:t>
            </a:r>
            <a:endParaRPr lang="en-US" sz="4400" dirty="0">
              <a:solidFill>
                <a:schemeClr val="bg1"/>
              </a:solidFill>
              <a:latin typeface="AR ESSENCE" panose="02000000000000000000" pitchFamily="2" charset="0"/>
            </a:endParaRPr>
          </a:p>
        </p:txBody>
      </p:sp>
      <p:sp>
        <p:nvSpPr>
          <p:cNvPr id="7" name="Rectangle 6"/>
          <p:cNvSpPr/>
          <p:nvPr/>
        </p:nvSpPr>
        <p:spPr>
          <a:xfrm>
            <a:off x="424872" y="916953"/>
            <a:ext cx="5798646" cy="1323439"/>
          </a:xfrm>
          <a:prstGeom prst="rect">
            <a:avLst/>
          </a:prstGeom>
        </p:spPr>
        <p:txBody>
          <a:bodyPr wrap="square">
            <a:spAutoFit/>
          </a:bodyPr>
          <a:lstStyle/>
          <a:p>
            <a:r>
              <a:rPr lang="en-US" sz="2000" dirty="0">
                <a:solidFill>
                  <a:schemeClr val="bg1"/>
                </a:solidFill>
              </a:rPr>
              <a:t>Two of His disciples, one of whom was Cleopas, were walking toward Emmaus, a distance of “threescore furlongs” from Jerusalem (about seven miles or eleven kilometers)</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24:13-35</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sp>
        <p:nvSpPr>
          <p:cNvPr id="11" name="Rectangle 10"/>
          <p:cNvSpPr/>
          <p:nvPr/>
        </p:nvSpPr>
        <p:spPr>
          <a:xfrm>
            <a:off x="5491413" y="1696895"/>
            <a:ext cx="6275715" cy="2031325"/>
          </a:xfrm>
          <a:prstGeom prst="rect">
            <a:avLst/>
          </a:prstGeom>
        </p:spPr>
        <p:txBody>
          <a:bodyPr wrap="square">
            <a:spAutoFit/>
          </a:bodyPr>
          <a:lstStyle/>
          <a:p>
            <a:r>
              <a:rPr lang="en-US" dirty="0">
                <a:solidFill>
                  <a:schemeClr val="bg1"/>
                </a:solidFill>
              </a:rPr>
              <a:t>Like Peter, these disciples had hoped that Jesus would be the political and military leader desired by the Jews. Thus, after the Savior began walking with them without them knowing His identity, they sadly spoke of the Savior’s death and said, </a:t>
            </a:r>
          </a:p>
          <a:p>
            <a:endParaRPr lang="en-US" dirty="0">
              <a:solidFill>
                <a:schemeClr val="bg1"/>
              </a:solidFill>
            </a:endParaRPr>
          </a:p>
          <a:p>
            <a:r>
              <a:rPr lang="en-US" i="1" dirty="0">
                <a:solidFill>
                  <a:srgbClr val="FFFF00"/>
                </a:solidFill>
              </a:rPr>
              <a:t>“We trusted that it had been he which should have redeemed Israel”</a:t>
            </a:r>
          </a:p>
        </p:txBody>
      </p:sp>
      <p:sp>
        <p:nvSpPr>
          <p:cNvPr id="16" name="Rectangle 15"/>
          <p:cNvSpPr/>
          <p:nvPr/>
        </p:nvSpPr>
        <p:spPr>
          <a:xfrm>
            <a:off x="6398633" y="3995678"/>
            <a:ext cx="4299529" cy="2554545"/>
          </a:xfrm>
          <a:prstGeom prst="rect">
            <a:avLst/>
          </a:prstGeom>
        </p:spPr>
        <p:txBody>
          <a:bodyPr wrap="square">
            <a:spAutoFit/>
          </a:bodyPr>
          <a:lstStyle/>
          <a:p>
            <a:pPr algn="ctr"/>
            <a:r>
              <a:rPr lang="en-US" sz="3200" dirty="0">
                <a:solidFill>
                  <a:srgbClr val="FFFF00"/>
                </a:solidFill>
              </a:rPr>
              <a:t>Will we recognize Christ when He returns?</a:t>
            </a:r>
          </a:p>
          <a:p>
            <a:pPr algn="ctr"/>
            <a:endParaRPr lang="en-US" sz="3200" dirty="0">
              <a:solidFill>
                <a:srgbClr val="FFFF00"/>
              </a:solidFill>
            </a:endParaRPr>
          </a:p>
          <a:p>
            <a:pPr algn="ctr"/>
            <a:r>
              <a:rPr lang="en-US" sz="3200" dirty="0">
                <a:solidFill>
                  <a:srgbClr val="FFFF00"/>
                </a:solidFill>
              </a:rPr>
              <a:t>Have we been taught that He will return?</a:t>
            </a:r>
          </a:p>
        </p:txBody>
      </p:sp>
      <p:grpSp>
        <p:nvGrpSpPr>
          <p:cNvPr id="8" name="Group 7">
            <a:extLst>
              <a:ext uri="{FF2B5EF4-FFF2-40B4-BE49-F238E27FC236}">
                <a16:creationId xmlns:a16="http://schemas.microsoft.com/office/drawing/2014/main" id="{7EDAA5EB-2BC0-603E-0DE3-72069BF438F8}"/>
              </a:ext>
            </a:extLst>
          </p:cNvPr>
          <p:cNvGrpSpPr/>
          <p:nvPr/>
        </p:nvGrpSpPr>
        <p:grpSpPr>
          <a:xfrm>
            <a:off x="1763659" y="2426481"/>
            <a:ext cx="3058108" cy="4113124"/>
            <a:chOff x="1763659" y="2426481"/>
            <a:chExt cx="3058108" cy="4113124"/>
          </a:xfrm>
        </p:grpSpPr>
        <p:pic>
          <p:nvPicPr>
            <p:cNvPr id="3" name="Picture 2">
              <a:extLst>
                <a:ext uri="{FF2B5EF4-FFF2-40B4-BE49-F238E27FC236}">
                  <a16:creationId xmlns:a16="http://schemas.microsoft.com/office/drawing/2014/main" id="{6B192414-720A-BFF9-50BE-76700E3B1EE5}"/>
                </a:ext>
              </a:extLst>
            </p:cNvPr>
            <p:cNvPicPr>
              <a:picLocks noChangeAspect="1"/>
            </p:cNvPicPr>
            <p:nvPr/>
          </p:nvPicPr>
          <p:blipFill rotWithShape="1">
            <a:blip r:embed="rId3">
              <a:extLst>
                <a:ext uri="{28A0092B-C50C-407E-A947-70E740481C1C}">
                  <a14:useLocalDpi xmlns:a14="http://schemas.microsoft.com/office/drawing/2010/main" val="0"/>
                </a:ext>
              </a:extLst>
            </a:blip>
            <a:srcRect l="8497" t="3429"/>
            <a:stretch/>
          </p:blipFill>
          <p:spPr>
            <a:xfrm>
              <a:off x="1826622" y="2426481"/>
              <a:ext cx="2995145" cy="3937652"/>
            </a:xfrm>
            <a:prstGeom prst="rect">
              <a:avLst/>
            </a:prstGeom>
          </p:spPr>
        </p:pic>
        <p:sp>
          <p:nvSpPr>
            <p:cNvPr id="5" name="TextBox 4">
              <a:extLst>
                <a:ext uri="{FF2B5EF4-FFF2-40B4-BE49-F238E27FC236}">
                  <a16:creationId xmlns:a16="http://schemas.microsoft.com/office/drawing/2014/main" id="{3DF7A5EA-C395-9BDB-4560-E57A068120F5}"/>
                </a:ext>
              </a:extLst>
            </p:cNvPr>
            <p:cNvSpPr txBox="1"/>
            <p:nvPr/>
          </p:nvSpPr>
          <p:spPr>
            <a:xfrm>
              <a:off x="1763659" y="6293384"/>
              <a:ext cx="2995145" cy="246221"/>
            </a:xfrm>
            <a:prstGeom prst="rect">
              <a:avLst/>
            </a:prstGeom>
            <a:noFill/>
          </p:spPr>
          <p:txBody>
            <a:bodyPr wrap="square">
              <a:spAutoFit/>
            </a:bodyPr>
            <a:lstStyle/>
            <a:p>
              <a:r>
                <a:rPr lang="en-US" sz="1000" dirty="0">
                  <a:solidFill>
                    <a:schemeClr val="bg1"/>
                  </a:solidFill>
                </a:rPr>
                <a:t>Maureen </a:t>
              </a:r>
              <a:r>
                <a:rPr lang="en-US" sz="1000" dirty="0" err="1">
                  <a:solidFill>
                    <a:schemeClr val="bg1"/>
                  </a:solidFill>
                </a:rPr>
                <a:t>Goates</a:t>
              </a:r>
              <a:r>
                <a:rPr lang="en-US" sz="1000" dirty="0">
                  <a:solidFill>
                    <a:schemeClr val="bg1"/>
                  </a:solidFill>
                </a:rPr>
                <a:t> Merrell</a:t>
              </a:r>
            </a:p>
          </p:txBody>
        </p:sp>
      </p:grpSp>
    </p:spTree>
    <p:extLst>
      <p:ext uri="{BB962C8B-B14F-4D97-AF65-F5344CB8AC3E}">
        <p14:creationId xmlns:p14="http://schemas.microsoft.com/office/powerpoint/2010/main" val="21229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1000"/>
                                        <p:tgtEl>
                                          <p:spTgt spid="16">
                                            <p:txEl>
                                              <p:pRg st="0" end="0"/>
                                            </p:txEl>
                                          </p:spTgt>
                                        </p:tgtEl>
                                      </p:cBhvr>
                                    </p:animEffect>
                                    <p:anim calcmode="lin" valueType="num">
                                      <p:cBhvr>
                                        <p:cTn id="1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anim calcmode="lin" valueType="num">
                                      <p:cBhvr>
                                        <p:cTn id="2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Jesus Meets With Simon Peter</a:t>
            </a:r>
            <a:endParaRPr lang="en-US" sz="4400" dirty="0">
              <a:solidFill>
                <a:schemeClr val="bg1"/>
              </a:solidFill>
              <a:latin typeface="AR ESSENCE" panose="02000000000000000000" pitchFamily="2" charset="0"/>
            </a:endParaRPr>
          </a:p>
        </p:txBody>
      </p:sp>
      <p:sp>
        <p:nvSpPr>
          <p:cNvPr id="7" name="Rectangle 6"/>
          <p:cNvSpPr/>
          <p:nvPr/>
        </p:nvSpPr>
        <p:spPr>
          <a:xfrm>
            <a:off x="1417781" y="4560404"/>
            <a:ext cx="5430982" cy="1631216"/>
          </a:xfrm>
          <a:prstGeom prst="rect">
            <a:avLst/>
          </a:prstGeom>
        </p:spPr>
        <p:txBody>
          <a:bodyPr wrap="square">
            <a:spAutoFit/>
          </a:bodyPr>
          <a:lstStyle/>
          <a:p>
            <a:r>
              <a:rPr lang="en-US" sz="2000" dirty="0">
                <a:solidFill>
                  <a:schemeClr val="bg1"/>
                </a:solidFill>
              </a:rPr>
              <a:t>On the day of the Savior’s Resurrection, a sacred meeting occurred between the Lord and Peter, His chief Apostle. This meeting is mentioned only in Luke 24:34 and in 1 Corinthians 15:5, but these references give no details about what took place.</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24:33-53</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pic>
        <p:nvPicPr>
          <p:cNvPr id="25608" name="Picture 8" descr="Image result for jesus and simon peter"/>
          <p:cNvPicPr>
            <a:picLocks noChangeAspect="1" noChangeArrowheads="1"/>
          </p:cNvPicPr>
          <p:nvPr/>
        </p:nvPicPr>
        <p:blipFill>
          <a:blip r:embed="rId3" cstate="print"/>
          <a:srcRect/>
          <a:stretch>
            <a:fillRect/>
          </a:stretch>
        </p:blipFill>
        <p:spPr bwMode="auto">
          <a:xfrm>
            <a:off x="7019636" y="1999674"/>
            <a:ext cx="3970192" cy="2977644"/>
          </a:xfrm>
          <a:prstGeom prst="rect">
            <a:avLst/>
          </a:prstGeom>
          <a:noFill/>
        </p:spPr>
      </p:pic>
      <p:sp>
        <p:nvSpPr>
          <p:cNvPr id="36" name="Rectangle 35"/>
          <p:cNvSpPr/>
          <p:nvPr/>
        </p:nvSpPr>
        <p:spPr>
          <a:xfrm>
            <a:off x="581890" y="1314118"/>
            <a:ext cx="6096000" cy="2677656"/>
          </a:xfrm>
          <a:prstGeom prst="rect">
            <a:avLst/>
          </a:prstGeom>
        </p:spPr>
        <p:txBody>
          <a:bodyPr>
            <a:spAutoFit/>
          </a:bodyPr>
          <a:lstStyle/>
          <a:p>
            <a:pPr fontAlgn="base"/>
            <a:r>
              <a:rPr lang="en-US" sz="2800" i="1" dirty="0">
                <a:solidFill>
                  <a:srgbClr val="FFFF00"/>
                </a:solidFill>
              </a:rPr>
              <a:t>And they rose up the same hour, and returned to Jerusalem, and found the eleven gathered together, and them that were with them,</a:t>
            </a:r>
          </a:p>
          <a:p>
            <a:pPr fontAlgn="base"/>
            <a:r>
              <a:rPr lang="en-US" sz="2800" i="1" dirty="0">
                <a:solidFill>
                  <a:srgbClr val="FFFF00"/>
                </a:solidFill>
              </a:rPr>
              <a:t>Saying, The Lord is risen indeed, and hath appeared to Simon.</a:t>
            </a:r>
          </a:p>
        </p:txBody>
      </p:sp>
    </p:spTree>
    <p:extLst>
      <p:ext uri="{BB962C8B-B14F-4D97-AF65-F5344CB8AC3E}">
        <p14:creationId xmlns:p14="http://schemas.microsoft.com/office/powerpoint/2010/main" val="37701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BD9A9526-B03F-1AF0-2C27-E7EFC233B775}"/>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solidFill>
                  <a:schemeClr val="bg1"/>
                </a:solidFill>
              </a:rPr>
              <a:t>Luke 24:34; 1 Corinthians 15:5</a:t>
            </a:r>
          </a:p>
        </p:txBody>
      </p:sp>
      <p:sp>
        <p:nvSpPr>
          <p:cNvPr id="3" name="Rectangle 2"/>
          <p:cNvSpPr/>
          <p:nvPr/>
        </p:nvSpPr>
        <p:spPr>
          <a:xfrm>
            <a:off x="5623424" y="1185508"/>
            <a:ext cx="5811364" cy="5324535"/>
          </a:xfrm>
          <a:prstGeom prst="rect">
            <a:avLst/>
          </a:prstGeom>
        </p:spPr>
        <p:txBody>
          <a:bodyPr wrap="square">
            <a:spAutoFit/>
          </a:bodyPr>
          <a:lstStyle/>
          <a:p>
            <a:r>
              <a:rPr lang="en-US" sz="2000" dirty="0">
                <a:solidFill>
                  <a:schemeClr val="bg1"/>
                </a:solidFill>
              </a:rPr>
              <a:t>"This is the sole mention made by the Gospel-writers of Christ's personal appearance to Simon Peter on that day. </a:t>
            </a:r>
          </a:p>
          <a:p>
            <a:endParaRPr lang="en-US" sz="2000" dirty="0">
              <a:solidFill>
                <a:schemeClr val="bg1"/>
              </a:solidFill>
            </a:endParaRPr>
          </a:p>
          <a:p>
            <a:r>
              <a:rPr lang="en-US" sz="2000" dirty="0">
                <a:solidFill>
                  <a:schemeClr val="bg1"/>
                </a:solidFill>
              </a:rPr>
              <a:t>The interview between the Lord and His once recreant but now repentant apostle must have been affecting in the extreme. </a:t>
            </a:r>
          </a:p>
          <a:p>
            <a:endParaRPr lang="en-US" sz="2000" dirty="0">
              <a:solidFill>
                <a:schemeClr val="bg1"/>
              </a:solidFill>
            </a:endParaRPr>
          </a:p>
          <a:p>
            <a:r>
              <a:rPr lang="en-US" sz="2000" dirty="0">
                <a:solidFill>
                  <a:schemeClr val="bg1"/>
                </a:solidFill>
              </a:rPr>
              <a:t>Peter's remorseful penitence over his denial of Christ in the palace of the high priest was deep and pitiful; he may have doubted that ever again would the Master call him His servant; but hope must have been engendered through the message from the tomb brought by the women...</a:t>
            </a:r>
          </a:p>
          <a:p>
            <a:endParaRPr lang="en-US" sz="2000" dirty="0">
              <a:solidFill>
                <a:schemeClr val="bg1"/>
              </a:solidFill>
            </a:endParaRPr>
          </a:p>
          <a:p>
            <a:r>
              <a:rPr lang="en-US" sz="2000" dirty="0">
                <a:solidFill>
                  <a:schemeClr val="bg1"/>
                </a:solidFill>
              </a:rPr>
              <a:t>To the repentant Peter came the Lord, doubtless with forgiveness and loving assurance."</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Peter Sees the Lord</a:t>
            </a:r>
          </a:p>
        </p:txBody>
      </p:sp>
      <p:sp>
        <p:nvSpPr>
          <p:cNvPr id="10" name="Rectangle 9"/>
          <p:cNvSpPr/>
          <p:nvPr/>
        </p:nvSpPr>
        <p:spPr>
          <a:xfrm>
            <a:off x="11640418" y="6448488"/>
            <a:ext cx="585417" cy="369332"/>
          </a:xfrm>
          <a:prstGeom prst="rect">
            <a:avLst/>
          </a:prstGeom>
        </p:spPr>
        <p:txBody>
          <a:bodyPr wrap="none">
            <a:spAutoFit/>
          </a:bodyPr>
          <a:lstStyle/>
          <a:p>
            <a:r>
              <a:rPr lang="en-US" dirty="0">
                <a:solidFill>
                  <a:schemeClr val="bg1"/>
                </a:solidFill>
                <a:latin typeface="Open Sans"/>
              </a:rPr>
              <a:t>(17)</a:t>
            </a:r>
            <a:endParaRPr lang="en-US"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876" y="122005"/>
            <a:ext cx="755824" cy="1005531"/>
          </a:xfrm>
          <a:prstGeom prst="rect">
            <a:avLst/>
          </a:prstGeom>
        </p:spPr>
      </p:pic>
      <p:pic>
        <p:nvPicPr>
          <p:cNvPr id="8194" name="Picture 2" descr="Image result for jesus forgives peter"/>
          <p:cNvPicPr>
            <a:picLocks noChangeAspect="1" noChangeArrowheads="1"/>
          </p:cNvPicPr>
          <p:nvPr/>
        </p:nvPicPr>
        <p:blipFill rotWithShape="1">
          <a:blip r:embed="rId4">
            <a:extLst>
              <a:ext uri="{28A0092B-C50C-407E-A947-70E740481C1C}">
                <a14:useLocalDpi xmlns:a14="http://schemas.microsoft.com/office/drawing/2010/main" val="0"/>
              </a:ext>
            </a:extLst>
          </a:blip>
          <a:srcRect l="3251" t="5912" r="3154" b="4469"/>
          <a:stretch/>
        </p:blipFill>
        <p:spPr bwMode="auto">
          <a:xfrm>
            <a:off x="653930" y="2050157"/>
            <a:ext cx="4672754" cy="319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3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Rectangle 6"/>
          <p:cNvSpPr/>
          <p:nvPr/>
        </p:nvSpPr>
        <p:spPr>
          <a:xfrm>
            <a:off x="665018" y="1403631"/>
            <a:ext cx="5430982" cy="4708981"/>
          </a:xfrm>
          <a:prstGeom prst="rect">
            <a:avLst/>
          </a:prstGeom>
        </p:spPr>
        <p:txBody>
          <a:bodyPr wrap="square">
            <a:spAutoFit/>
          </a:bodyPr>
          <a:lstStyle/>
          <a:p>
            <a:pPr fontAlgn="base"/>
            <a:r>
              <a:rPr lang="en-US" sz="2000" dirty="0">
                <a:solidFill>
                  <a:schemeClr val="bg1"/>
                </a:solidFill>
              </a:rPr>
              <a:t>"...while he was teaching them they had no realization, of the greatness of the experience that was theirs.</a:t>
            </a:r>
          </a:p>
          <a:p>
            <a:pPr fontAlgn="base"/>
            <a:endParaRPr lang="en-US" sz="2000" dirty="0">
              <a:solidFill>
                <a:schemeClr val="bg1"/>
              </a:solidFill>
            </a:endParaRPr>
          </a:p>
          <a:p>
            <a:pPr fontAlgn="base"/>
            <a:r>
              <a:rPr lang="en-US" sz="2000" dirty="0">
                <a:solidFill>
                  <a:schemeClr val="bg1"/>
                </a:solidFill>
              </a:rPr>
              <a:t>It was only at their journey's end, when they sat to eat and Christ broke bread and blessed it, that their 'eyes were opened, and they knew him.' Only then did the one turn to the other and say, 'Did not our heart burn within us, while he talked with us by the way, and while he opened to us the scriptures?’</a:t>
            </a:r>
          </a:p>
          <a:p>
            <a:pPr fontAlgn="base"/>
            <a:endParaRPr lang="en-US" sz="2000" dirty="0">
              <a:solidFill>
                <a:schemeClr val="bg1"/>
              </a:solidFill>
            </a:endParaRPr>
          </a:p>
          <a:p>
            <a:pPr fontAlgn="base"/>
            <a:r>
              <a:rPr lang="en-US" sz="2000" dirty="0">
                <a:solidFill>
                  <a:schemeClr val="bg1"/>
                </a:solidFill>
              </a:rPr>
              <a:t>"As is so often the case, the spiritual hindsight of these two disciples was appreciably better than their immediate spiritual insight.“ </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24:31-32</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(4)</a:t>
            </a:r>
          </a:p>
        </p:txBody>
      </p:sp>
      <p:pic>
        <p:nvPicPr>
          <p:cNvPr id="26" name="Picture 25" descr="Joseph Fielding McConkie.jpg"/>
          <p:cNvPicPr>
            <a:picLocks noChangeAspect="1"/>
          </p:cNvPicPr>
          <p:nvPr/>
        </p:nvPicPr>
        <p:blipFill>
          <a:blip r:embed="rId3" cstate="print"/>
          <a:stretch>
            <a:fillRect/>
          </a:stretch>
        </p:blipFill>
        <p:spPr>
          <a:xfrm>
            <a:off x="11100066" y="154709"/>
            <a:ext cx="897970" cy="1122462"/>
          </a:xfrm>
          <a:prstGeom prst="rect">
            <a:avLst/>
          </a:prstGeom>
        </p:spPr>
      </p:pic>
      <p:pic>
        <p:nvPicPr>
          <p:cNvPr id="26626" name="Picture 2" descr="Image result for jesus breaks bread after resurrection"/>
          <p:cNvPicPr>
            <a:picLocks noChangeAspect="1" noChangeArrowheads="1"/>
          </p:cNvPicPr>
          <p:nvPr/>
        </p:nvPicPr>
        <p:blipFill>
          <a:blip r:embed="rId4" cstate="print"/>
          <a:srcRect/>
          <a:stretch>
            <a:fillRect/>
          </a:stretch>
        </p:blipFill>
        <p:spPr bwMode="auto">
          <a:xfrm>
            <a:off x="6311710" y="1627108"/>
            <a:ext cx="5391482" cy="4014935"/>
          </a:xfrm>
          <a:prstGeom prst="rect">
            <a:avLst/>
          </a:prstGeom>
          <a:noFill/>
        </p:spPr>
      </p:pic>
    </p:spTree>
    <p:extLst>
      <p:ext uri="{BB962C8B-B14F-4D97-AF65-F5344CB8AC3E}">
        <p14:creationId xmlns:p14="http://schemas.microsoft.com/office/powerpoint/2010/main" val="37402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ink background">
            <a:extLst>
              <a:ext uri="{FF2B5EF4-FFF2-40B4-BE49-F238E27FC236}">
                <a16:creationId xmlns:a16="http://schemas.microsoft.com/office/drawing/2014/main" id="{E541BDC2-1BF8-364B-4D99-C1D8EEDDEAEA}"/>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solidFill>
                  <a:schemeClr val="bg1"/>
                </a:solidFill>
              </a:rPr>
              <a:t>Matthew 26:9-10</a:t>
            </a:r>
          </a:p>
        </p:txBody>
      </p:sp>
      <p:sp>
        <p:nvSpPr>
          <p:cNvPr id="3" name="Rectangle 2"/>
          <p:cNvSpPr/>
          <p:nvPr/>
        </p:nvSpPr>
        <p:spPr>
          <a:xfrm>
            <a:off x="960629" y="1228397"/>
            <a:ext cx="5811364" cy="2246769"/>
          </a:xfrm>
          <a:prstGeom prst="rect">
            <a:avLst/>
          </a:prstGeom>
        </p:spPr>
        <p:txBody>
          <a:bodyPr wrap="square">
            <a:spAutoFit/>
          </a:bodyPr>
          <a:lstStyle/>
          <a:p>
            <a:r>
              <a:rPr lang="en-US" sz="2000" dirty="0">
                <a:solidFill>
                  <a:schemeClr val="bg1"/>
                </a:solidFill>
              </a:rPr>
              <a:t>“… Jesus chose to appear to and be handled by a group of other women-all before he came even to Peter and the rest of the Twelve... We know that women in general are more spiritual than men, and certainly their instincts and desires to render compassionate service exceed those of their male counterparts.”(12) See Notes*</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Other Women Witnesses The Savior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2" y="82855"/>
            <a:ext cx="857647" cy="1197132"/>
          </a:xfrm>
          <a:prstGeom prst="rect">
            <a:avLst/>
          </a:prstGeom>
        </p:spPr>
      </p:pic>
      <p:sp>
        <p:nvSpPr>
          <p:cNvPr id="4" name="Rectangle 3"/>
          <p:cNvSpPr/>
          <p:nvPr/>
        </p:nvSpPr>
        <p:spPr>
          <a:xfrm>
            <a:off x="4160507" y="4383266"/>
            <a:ext cx="6096000" cy="1754326"/>
          </a:xfrm>
          <a:prstGeom prst="rect">
            <a:avLst/>
          </a:prstGeom>
        </p:spPr>
        <p:txBody>
          <a:bodyPr>
            <a:spAutoFit/>
          </a:bodyPr>
          <a:lstStyle/>
          <a:p>
            <a:r>
              <a:rPr lang="en-US" dirty="0">
                <a:solidFill>
                  <a:schemeClr val="bg1"/>
                </a:solidFill>
              </a:rPr>
              <a:t> It appears reasonable and probable that between Mary's impulsive attempt to touch the Lord, and the action of the other women who held Him by the feet as they bowed in worshipful reverence, Christ did ascend to the Father, and that later He returned to earth to continue His ministry in the resurrected state." (17)</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9058" y="4855405"/>
            <a:ext cx="1184094" cy="1575291"/>
          </a:xfrm>
          <a:prstGeom prst="rect">
            <a:avLst/>
          </a:prstGeom>
        </p:spPr>
      </p:pic>
      <p:grpSp>
        <p:nvGrpSpPr>
          <p:cNvPr id="5" name="Group 4"/>
          <p:cNvGrpSpPr/>
          <p:nvPr/>
        </p:nvGrpSpPr>
        <p:grpSpPr>
          <a:xfrm>
            <a:off x="7298784" y="1487365"/>
            <a:ext cx="3389947" cy="2513279"/>
            <a:chOff x="7298784" y="1487365"/>
            <a:chExt cx="3389947" cy="2513279"/>
          </a:xfrm>
        </p:grpSpPr>
        <p:pic>
          <p:nvPicPr>
            <p:cNvPr id="5122" name="Picture 2" descr="Image result for jesus appears to other women"/>
            <p:cNvPicPr>
              <a:picLocks noChangeAspect="1" noChangeArrowheads="1"/>
            </p:cNvPicPr>
            <p:nvPr/>
          </p:nvPicPr>
          <p:blipFill rotWithShape="1">
            <a:blip r:embed="rId5">
              <a:extLst>
                <a:ext uri="{28A0092B-C50C-407E-A947-70E740481C1C}">
                  <a14:useLocalDpi xmlns:a14="http://schemas.microsoft.com/office/drawing/2010/main" val="0"/>
                </a:ext>
              </a:extLst>
            </a:blip>
            <a:srcRect r="1000" b="7122"/>
            <a:stretch/>
          </p:blipFill>
          <p:spPr bwMode="auto">
            <a:xfrm>
              <a:off x="7298784" y="1487365"/>
              <a:ext cx="3389947" cy="23443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298784" y="3785200"/>
              <a:ext cx="2514600" cy="215444"/>
            </a:xfrm>
            <a:prstGeom prst="rect">
              <a:avLst/>
            </a:prstGeom>
            <a:noFill/>
          </p:spPr>
          <p:txBody>
            <a:bodyPr wrap="square" rtlCol="0">
              <a:spAutoFit/>
            </a:bodyPr>
            <a:lstStyle/>
            <a:p>
              <a:r>
                <a:rPr lang="en-US" sz="800" dirty="0" err="1"/>
                <a:t>Tissot</a:t>
              </a:r>
              <a:endParaRPr lang="en-US" sz="800" dirty="0"/>
            </a:p>
          </p:txBody>
        </p:sp>
      </p:grpSp>
      <p:pic>
        <p:nvPicPr>
          <p:cNvPr id="5124" name="Picture 4" descr="Image result for jesus fee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27" t="4686" r="15662" b="4225"/>
          <a:stretch/>
        </p:blipFill>
        <p:spPr bwMode="auto">
          <a:xfrm>
            <a:off x="1549508" y="3939162"/>
            <a:ext cx="2122151" cy="210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2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4897E209-AD05-3BAD-B928-DBC3D5C815D3}"/>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solidFill>
                  <a:schemeClr val="bg1"/>
                </a:solidFill>
              </a:rPr>
              <a:t>John 20:19-20</a:t>
            </a:r>
          </a:p>
        </p:txBody>
      </p:sp>
      <p:sp>
        <p:nvSpPr>
          <p:cNvPr id="3" name="Rectangle 2"/>
          <p:cNvSpPr/>
          <p:nvPr/>
        </p:nvSpPr>
        <p:spPr>
          <a:xfrm>
            <a:off x="774552" y="1774376"/>
            <a:ext cx="5811364" cy="2246769"/>
          </a:xfrm>
          <a:prstGeom prst="rect">
            <a:avLst/>
          </a:prstGeom>
        </p:spPr>
        <p:txBody>
          <a:bodyPr wrap="square">
            <a:spAutoFit/>
          </a:bodyPr>
          <a:lstStyle/>
          <a:p>
            <a:r>
              <a:rPr lang="en-US" sz="2000" dirty="0">
                <a:solidFill>
                  <a:schemeClr val="bg1"/>
                </a:solidFill>
              </a:rPr>
              <a:t>“In an instant the eyes that had been filled with ever-flowing tears dried. The lips that had whispered prayers of distress and grief now filled the air with wondrous praise, for Jesus the Christ, the Son of the living God, stood before them as the </a:t>
            </a:r>
            <a:r>
              <a:rPr lang="en-US" sz="2000" dirty="0" err="1">
                <a:solidFill>
                  <a:schemeClr val="bg1"/>
                </a:solidFill>
              </a:rPr>
              <a:t>firstfruits</a:t>
            </a:r>
            <a:r>
              <a:rPr lang="en-US" sz="2000" dirty="0">
                <a:solidFill>
                  <a:schemeClr val="bg1"/>
                </a:solidFill>
              </a:rPr>
              <a:t> of the Resurrection, the proof that death is merely the beginning of a new and wondrous existence.” (3)</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The 10 Apostles See the Lord</a:t>
            </a:r>
          </a:p>
        </p:txBody>
      </p:sp>
      <p:sp>
        <p:nvSpPr>
          <p:cNvPr id="10" name="Rectangle 9"/>
          <p:cNvSpPr/>
          <p:nvPr/>
        </p:nvSpPr>
        <p:spPr>
          <a:xfrm>
            <a:off x="11572748" y="6488668"/>
            <a:ext cx="585417" cy="369332"/>
          </a:xfrm>
          <a:prstGeom prst="rect">
            <a:avLst/>
          </a:prstGeom>
        </p:spPr>
        <p:txBody>
          <a:bodyPr wrap="none">
            <a:spAutoFit/>
          </a:bodyPr>
          <a:lstStyle/>
          <a:p>
            <a:r>
              <a:rPr lang="en-US" dirty="0">
                <a:solidFill>
                  <a:schemeClr val="bg1"/>
                </a:solidFill>
                <a:latin typeface="Open Sans"/>
              </a:rPr>
              <a:t>(20)</a:t>
            </a:r>
            <a:endParaRPr lang="en-US" dirty="0">
              <a:solidFill>
                <a:schemeClr val="bg1"/>
              </a:solidFill>
            </a:endParaRPr>
          </a:p>
        </p:txBody>
      </p:sp>
      <p:pic>
        <p:nvPicPr>
          <p:cNvPr id="6146" name="Picture 2" descr="Elder Joseph B. Wirth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31" y="103499"/>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postles see the l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503" y="1188644"/>
            <a:ext cx="3354862" cy="38767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1012" y="5370802"/>
            <a:ext cx="6096000" cy="830997"/>
          </a:xfrm>
          <a:prstGeom prst="rect">
            <a:avLst/>
          </a:prstGeom>
        </p:spPr>
        <p:txBody>
          <a:bodyPr>
            <a:spAutoFit/>
          </a:bodyPr>
          <a:lstStyle/>
          <a:p>
            <a:r>
              <a:rPr lang="en-US" sz="2400" dirty="0">
                <a:solidFill>
                  <a:schemeClr val="bg1"/>
                </a:solidFill>
                <a:latin typeface="Open Sans"/>
              </a:rPr>
              <a:t>Which Apostle was not present when the other disciples saw the resurrected Lord?</a:t>
            </a:r>
            <a:endParaRPr lang="en-US" sz="2400" dirty="0">
              <a:solidFill>
                <a:schemeClr val="bg1"/>
              </a:solidFill>
            </a:endParaRPr>
          </a:p>
        </p:txBody>
      </p:sp>
      <p:grpSp>
        <p:nvGrpSpPr>
          <p:cNvPr id="31" name="Group 483"/>
          <p:cNvGrpSpPr/>
          <p:nvPr/>
        </p:nvGrpSpPr>
        <p:grpSpPr>
          <a:xfrm>
            <a:off x="1808018" y="4373974"/>
            <a:ext cx="1143000" cy="2133600"/>
            <a:chOff x="869243" y="304800"/>
            <a:chExt cx="3111707" cy="6095999"/>
          </a:xfrm>
        </p:grpSpPr>
        <p:sp>
          <p:nvSpPr>
            <p:cNvPr id="32" name="Cloud 31"/>
            <p:cNvSpPr/>
            <p:nvPr/>
          </p:nvSpPr>
          <p:spPr>
            <a:xfrm>
              <a:off x="2729163" y="879231"/>
              <a:ext cx="90437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rot="19357175">
              <a:off x="2414968" y="304800"/>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400185">
              <a:off x="1253647" y="528425"/>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6128217">
              <a:off x="2599910" y="5789497"/>
              <a:ext cx="508459" cy="714146"/>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4472555">
              <a:off x="1932241" y="5770418"/>
              <a:ext cx="465798" cy="75059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378185" y="2713826"/>
              <a:ext cx="2298855" cy="3371400"/>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901859">
              <a:off x="1021687" y="3731146"/>
              <a:ext cx="519750" cy="8246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0226769">
              <a:off x="3383265" y="3887342"/>
              <a:ext cx="530504" cy="6559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442139">
              <a:off x="1296254" y="2512351"/>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20249249">
              <a:off x="3044709" y="2514369"/>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21277925">
              <a:off x="2785040" y="2606313"/>
              <a:ext cx="608984" cy="3435274"/>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5844898">
              <a:off x="1724582" y="2490478"/>
              <a:ext cx="1545422" cy="144249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6400088">
              <a:off x="1876544" y="2731632"/>
              <a:ext cx="1139136" cy="1430567"/>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16400088">
              <a:off x="2122759" y="2827936"/>
              <a:ext cx="649347" cy="141273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08711" y="824958"/>
              <a:ext cx="1679932" cy="22706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17055069">
              <a:off x="1823944" y="162547"/>
              <a:ext cx="1031674" cy="14798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a:off x="1907005" y="2280226"/>
              <a:ext cx="1136352" cy="98893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153653" y="2445049"/>
              <a:ext cx="585789" cy="32021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1215670">
              <a:off x="2901344" y="5460467"/>
              <a:ext cx="564019" cy="25305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21215670">
              <a:off x="2907187" y="5038525"/>
              <a:ext cx="488987" cy="2799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21215670">
              <a:off x="2886751" y="4628571"/>
              <a:ext cx="475781" cy="210469"/>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4"/>
            <p:cNvGrpSpPr/>
            <p:nvPr/>
          </p:nvGrpSpPr>
          <p:grpSpPr>
            <a:xfrm>
              <a:off x="1371600" y="5486400"/>
              <a:ext cx="1611443" cy="590264"/>
              <a:chOff x="4343400" y="1905000"/>
              <a:chExt cx="2892972" cy="1143000"/>
            </a:xfrm>
            <a:solidFill>
              <a:srgbClr val="F3D497"/>
            </a:solidFill>
          </p:grpSpPr>
          <p:sp>
            <p:nvSpPr>
              <p:cNvPr id="60" name="Quad Arrow Callout 28"/>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29"/>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61"/>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5"/>
            <p:cNvGrpSpPr/>
            <p:nvPr/>
          </p:nvGrpSpPr>
          <p:grpSpPr>
            <a:xfrm rot="19800181">
              <a:off x="3262405" y="3875651"/>
              <a:ext cx="718545" cy="321447"/>
              <a:chOff x="4343400" y="1905000"/>
              <a:chExt cx="1978572" cy="1143000"/>
            </a:xfrm>
            <a:solidFill>
              <a:srgbClr val="F3D497"/>
            </a:solidFill>
          </p:grpSpPr>
          <p:sp>
            <p:nvSpPr>
              <p:cNvPr id="58" name="Quad Arrow Callout 57"/>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58"/>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9"/>
            <p:cNvGrpSpPr/>
            <p:nvPr/>
          </p:nvGrpSpPr>
          <p:grpSpPr>
            <a:xfrm rot="1249093">
              <a:off x="955780" y="3864669"/>
              <a:ext cx="754699" cy="371495"/>
              <a:chOff x="4343400" y="1905000"/>
              <a:chExt cx="1978572" cy="1143000"/>
            </a:xfrm>
            <a:solidFill>
              <a:srgbClr val="F3D497"/>
            </a:solidFill>
          </p:grpSpPr>
          <p:sp>
            <p:nvSpPr>
              <p:cNvPr id="56" name="Quad Arrow Callout 55"/>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56"/>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56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80">
                                          <p:stCondLst>
                                            <p:cond delay="0"/>
                                          </p:stCondLst>
                                        </p:cTn>
                                        <p:tgtEl>
                                          <p:spTgt spid="31"/>
                                        </p:tgtEl>
                                      </p:cBhvr>
                                    </p:animEffect>
                                    <p:anim calcmode="lin" valueType="num">
                                      <p:cBhvr>
                                        <p:cTn id="1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0" dur="26">
                                          <p:stCondLst>
                                            <p:cond delay="650"/>
                                          </p:stCondLst>
                                        </p:cTn>
                                        <p:tgtEl>
                                          <p:spTgt spid="31"/>
                                        </p:tgtEl>
                                      </p:cBhvr>
                                      <p:to x="100000" y="60000"/>
                                    </p:animScale>
                                    <p:animScale>
                                      <p:cBhvr>
                                        <p:cTn id="21" dur="166" decel="50000">
                                          <p:stCondLst>
                                            <p:cond delay="676"/>
                                          </p:stCondLst>
                                        </p:cTn>
                                        <p:tgtEl>
                                          <p:spTgt spid="31"/>
                                        </p:tgtEl>
                                      </p:cBhvr>
                                      <p:to x="100000" y="100000"/>
                                    </p:animScale>
                                    <p:animScale>
                                      <p:cBhvr>
                                        <p:cTn id="22" dur="26">
                                          <p:stCondLst>
                                            <p:cond delay="1312"/>
                                          </p:stCondLst>
                                        </p:cTn>
                                        <p:tgtEl>
                                          <p:spTgt spid="31"/>
                                        </p:tgtEl>
                                      </p:cBhvr>
                                      <p:to x="100000" y="80000"/>
                                    </p:animScale>
                                    <p:animScale>
                                      <p:cBhvr>
                                        <p:cTn id="23" dur="166" decel="50000">
                                          <p:stCondLst>
                                            <p:cond delay="1338"/>
                                          </p:stCondLst>
                                        </p:cTn>
                                        <p:tgtEl>
                                          <p:spTgt spid="31"/>
                                        </p:tgtEl>
                                      </p:cBhvr>
                                      <p:to x="100000" y="100000"/>
                                    </p:animScale>
                                    <p:animScale>
                                      <p:cBhvr>
                                        <p:cTn id="24" dur="26">
                                          <p:stCondLst>
                                            <p:cond delay="1642"/>
                                          </p:stCondLst>
                                        </p:cTn>
                                        <p:tgtEl>
                                          <p:spTgt spid="31"/>
                                        </p:tgtEl>
                                      </p:cBhvr>
                                      <p:to x="100000" y="90000"/>
                                    </p:animScale>
                                    <p:animScale>
                                      <p:cBhvr>
                                        <p:cTn id="25" dur="166" decel="50000">
                                          <p:stCondLst>
                                            <p:cond delay="1668"/>
                                          </p:stCondLst>
                                        </p:cTn>
                                        <p:tgtEl>
                                          <p:spTgt spid="31"/>
                                        </p:tgtEl>
                                      </p:cBhvr>
                                      <p:to x="100000" y="100000"/>
                                    </p:animScale>
                                    <p:animScale>
                                      <p:cBhvr>
                                        <p:cTn id="26" dur="26">
                                          <p:stCondLst>
                                            <p:cond delay="1808"/>
                                          </p:stCondLst>
                                        </p:cTn>
                                        <p:tgtEl>
                                          <p:spTgt spid="31"/>
                                        </p:tgtEl>
                                      </p:cBhvr>
                                      <p:to x="100000" y="95000"/>
                                    </p:animScale>
                                    <p:animScale>
                                      <p:cBhvr>
                                        <p:cTn id="27"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Doctrinal Mastery</a:t>
            </a:r>
            <a:endParaRPr lang="en-US" sz="4400" dirty="0">
              <a:solidFill>
                <a:schemeClr val="bg1"/>
              </a:solidFill>
              <a:latin typeface="AR ESSENCE" panose="02000000000000000000" pitchFamily="2" charset="0"/>
            </a:endParaRPr>
          </a:p>
        </p:txBody>
      </p:sp>
      <p:sp>
        <p:nvSpPr>
          <p:cNvPr id="7" name="Rectangle 6"/>
          <p:cNvSpPr/>
          <p:nvPr/>
        </p:nvSpPr>
        <p:spPr>
          <a:xfrm>
            <a:off x="5394037" y="1176591"/>
            <a:ext cx="6594764" cy="4893647"/>
          </a:xfrm>
          <a:prstGeom prst="rect">
            <a:avLst/>
          </a:prstGeom>
        </p:spPr>
        <p:txBody>
          <a:bodyPr wrap="square">
            <a:spAutoFit/>
          </a:bodyPr>
          <a:lstStyle/>
          <a:p>
            <a:pPr fontAlgn="base"/>
            <a:r>
              <a:rPr lang="en-US" sz="2400" dirty="0">
                <a:solidFill>
                  <a:schemeClr val="bg1"/>
                </a:solidFill>
              </a:rPr>
              <a:t>And as they thus </a:t>
            </a:r>
            <a:r>
              <a:rPr lang="en-US" sz="2400" dirty="0" err="1">
                <a:solidFill>
                  <a:schemeClr val="bg1"/>
                </a:solidFill>
              </a:rPr>
              <a:t>spake</a:t>
            </a:r>
            <a:r>
              <a:rPr lang="en-US" sz="2400" dirty="0">
                <a:solidFill>
                  <a:schemeClr val="bg1"/>
                </a:solidFill>
              </a:rPr>
              <a:t>, Jesus himself stood in the midst of them, and </a:t>
            </a:r>
            <a:r>
              <a:rPr lang="en-US" sz="2400" dirty="0" err="1">
                <a:solidFill>
                  <a:schemeClr val="bg1"/>
                </a:solidFill>
              </a:rPr>
              <a:t>saith</a:t>
            </a:r>
            <a:r>
              <a:rPr lang="en-US" sz="2400" dirty="0">
                <a:solidFill>
                  <a:schemeClr val="bg1"/>
                </a:solidFill>
              </a:rPr>
              <a:t> unto them, Peace </a:t>
            </a:r>
            <a:r>
              <a:rPr lang="en-US" sz="2400" i="1" dirty="0">
                <a:solidFill>
                  <a:schemeClr val="bg1"/>
                </a:solidFill>
              </a:rPr>
              <a:t>be</a:t>
            </a:r>
            <a:r>
              <a:rPr lang="en-US" sz="2400" dirty="0">
                <a:solidFill>
                  <a:schemeClr val="bg1"/>
                </a:solidFill>
              </a:rPr>
              <a:t> unto you.</a:t>
            </a:r>
          </a:p>
          <a:p>
            <a:pPr fontAlgn="base"/>
            <a:endParaRPr lang="en-US" sz="2400" dirty="0">
              <a:solidFill>
                <a:schemeClr val="bg1"/>
              </a:solidFill>
            </a:endParaRPr>
          </a:p>
          <a:p>
            <a:pPr fontAlgn="base"/>
            <a:r>
              <a:rPr lang="en-US" sz="2400" dirty="0">
                <a:solidFill>
                  <a:schemeClr val="bg1"/>
                </a:solidFill>
              </a:rPr>
              <a:t>But they were terrified and affrighted, and supposed that they had seen a spirit.</a:t>
            </a:r>
          </a:p>
          <a:p>
            <a:pPr fontAlgn="base"/>
            <a:endParaRPr lang="en-US" sz="2400" dirty="0">
              <a:solidFill>
                <a:schemeClr val="bg1"/>
              </a:solidFill>
            </a:endParaRPr>
          </a:p>
          <a:p>
            <a:pPr fontAlgn="base"/>
            <a:r>
              <a:rPr lang="en-US" sz="2400" dirty="0">
                <a:solidFill>
                  <a:schemeClr val="bg1"/>
                </a:solidFill>
              </a:rPr>
              <a:t>And he said unto them, Why are ye troubled? and why do thoughts arise in your hearts?</a:t>
            </a:r>
          </a:p>
          <a:p>
            <a:pPr fontAlgn="base"/>
            <a:endParaRPr lang="en-US" sz="2400" dirty="0">
              <a:solidFill>
                <a:schemeClr val="bg1"/>
              </a:solidFill>
            </a:endParaRPr>
          </a:p>
          <a:p>
            <a:pPr fontAlgn="base"/>
            <a:r>
              <a:rPr lang="en-US" sz="2400" dirty="0">
                <a:solidFill>
                  <a:schemeClr val="bg1"/>
                </a:solidFill>
              </a:rPr>
              <a:t>Behold my hands and my feet, that it is I myself: handle me, and see; for a spirit hath not flesh and bones, as ye see me have.</a:t>
            </a:r>
          </a:p>
        </p:txBody>
      </p:sp>
      <p:grpSp>
        <p:nvGrpSpPr>
          <p:cNvPr id="10" name="Group 9"/>
          <p:cNvGrpSpPr/>
          <p:nvPr/>
        </p:nvGrpSpPr>
        <p:grpSpPr>
          <a:xfrm>
            <a:off x="371263" y="1427248"/>
            <a:ext cx="3500346" cy="4534593"/>
            <a:chOff x="2819400" y="3657598"/>
            <a:chExt cx="1365515" cy="2048764"/>
          </a:xfrm>
        </p:grpSpPr>
        <p:sp>
          <p:nvSpPr>
            <p:cNvPr id="11" name="Rectangle 10"/>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C000"/>
                  </a:solidFill>
                  <a:latin typeface="Colonna MT" pitchFamily="82" charset="0"/>
                </a:rPr>
                <a:t>Luke 24:36-39</a:t>
              </a:r>
            </a:p>
          </p:txBody>
        </p:sp>
        <p:sp>
          <p:nvSpPr>
            <p:cNvPr id="15" name="Rectangle 14"/>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Arrow 15"/>
          <p:cNvSpPr/>
          <p:nvPr/>
        </p:nvSpPr>
        <p:spPr>
          <a:xfrm>
            <a:off x="3890750" y="3331950"/>
            <a:ext cx="1283854" cy="7019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000" fill="hold"/>
                                        <p:tgtEl>
                                          <p:spTgt spid="16"/>
                                        </p:tgtEl>
                                        <p:attrNameLst>
                                          <p:attrName>ppt_x</p:attrName>
                                        </p:attrNameLst>
                                      </p:cBhvr>
                                      <p:tavLst>
                                        <p:tav tm="0">
                                          <p:val>
                                            <p:strVal val="0-#ppt_w/2"/>
                                          </p:val>
                                        </p:tav>
                                        <p:tav tm="100000">
                                          <p:val>
                                            <p:strVal val="#ppt_x"/>
                                          </p:val>
                                        </p:tav>
                                      </p:tavLst>
                                    </p:anim>
                                    <p:anim calcmode="lin" valueType="num">
                                      <p:cBhvr additive="base">
                                        <p:cTn id="12" dur="2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4B001362-8388-C171-60D9-BE4153E02528}"/>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solidFill>
                  <a:schemeClr val="bg1"/>
                </a:solidFill>
              </a:rPr>
              <a:t>John 20:26-27</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The 11 Apostles See the Lord</a:t>
            </a:r>
          </a:p>
        </p:txBody>
      </p:sp>
      <p:sp>
        <p:nvSpPr>
          <p:cNvPr id="10" name="Rectangle 9"/>
          <p:cNvSpPr/>
          <p:nvPr/>
        </p:nvSpPr>
        <p:spPr>
          <a:xfrm>
            <a:off x="11563130" y="6448488"/>
            <a:ext cx="585417" cy="369332"/>
          </a:xfrm>
          <a:prstGeom prst="rect">
            <a:avLst/>
          </a:prstGeom>
        </p:spPr>
        <p:txBody>
          <a:bodyPr wrap="none">
            <a:spAutoFit/>
          </a:bodyPr>
          <a:lstStyle/>
          <a:p>
            <a:r>
              <a:rPr lang="en-US" dirty="0">
                <a:solidFill>
                  <a:srgbClr val="333333"/>
                </a:solidFill>
                <a:latin typeface="Open Sans"/>
              </a:rPr>
              <a:t>(14)</a:t>
            </a:r>
            <a:endParaRPr lang="en-US" dirty="0"/>
          </a:p>
        </p:txBody>
      </p:sp>
      <p:grpSp>
        <p:nvGrpSpPr>
          <p:cNvPr id="4" name="Group 3"/>
          <p:cNvGrpSpPr/>
          <p:nvPr/>
        </p:nvGrpSpPr>
        <p:grpSpPr>
          <a:xfrm>
            <a:off x="8493468" y="876627"/>
            <a:ext cx="2747652" cy="4276861"/>
            <a:chOff x="6768975" y="1336288"/>
            <a:chExt cx="3628855" cy="4977944"/>
          </a:xfrm>
        </p:grpSpPr>
        <p:pic>
          <p:nvPicPr>
            <p:cNvPr id="10242" name="Picture 2" descr="Image result for Thomas disciple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005" y="1336288"/>
              <a:ext cx="3552825"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8975" y="6098788"/>
              <a:ext cx="772562" cy="215444"/>
            </a:xfrm>
            <a:prstGeom prst="rect">
              <a:avLst/>
            </a:prstGeom>
          </p:spPr>
          <p:txBody>
            <a:bodyPr wrap="square">
              <a:spAutoFit/>
            </a:bodyPr>
            <a:lstStyle/>
            <a:p>
              <a:r>
                <a:rPr lang="en-US" sz="800" dirty="0">
                  <a:solidFill>
                    <a:srgbClr val="000000"/>
                  </a:solidFill>
                  <a:latin typeface="Calibri" panose="020F0502020204030204" pitchFamily="34" charset="0"/>
                </a:rPr>
                <a:t>Jeff Ward</a:t>
              </a:r>
              <a:endParaRPr lang="en-US" sz="800" dirty="0">
                <a:effectLst/>
              </a:endParaRPr>
            </a:p>
          </p:txBody>
        </p:sp>
      </p:grpSp>
      <p:sp>
        <p:nvSpPr>
          <p:cNvPr id="5" name="Rectangle 4"/>
          <p:cNvSpPr/>
          <p:nvPr/>
        </p:nvSpPr>
        <p:spPr>
          <a:xfrm>
            <a:off x="477714" y="1221508"/>
            <a:ext cx="8015754" cy="3693319"/>
          </a:xfrm>
          <a:prstGeom prst="rect">
            <a:avLst/>
          </a:prstGeom>
        </p:spPr>
        <p:txBody>
          <a:bodyPr wrap="square">
            <a:spAutoFit/>
          </a:bodyPr>
          <a:lstStyle/>
          <a:p>
            <a:pPr fontAlgn="base"/>
            <a:r>
              <a:rPr lang="en-US" dirty="0">
                <a:solidFill>
                  <a:schemeClr val="bg1"/>
                </a:solidFill>
                <a:latin typeface="Open Sans"/>
              </a:rPr>
              <a:t>“We think of Thomas as one who had traveled and talked with the Master, and who had been chosen by him. Inwardly we wish that Thomas could have turned toward the future with confidence in the things which were not then visible, instead of saying in effect, ‘To see is to believe.’ …</a:t>
            </a:r>
          </a:p>
          <a:p>
            <a:pPr fontAlgn="base"/>
            <a:endParaRPr lang="en-US" dirty="0">
              <a:solidFill>
                <a:schemeClr val="bg1"/>
              </a:solidFill>
              <a:latin typeface="Open Sans"/>
            </a:endParaRPr>
          </a:p>
          <a:p>
            <a:pPr fontAlgn="base"/>
            <a:r>
              <a:rPr lang="en-US" dirty="0">
                <a:solidFill>
                  <a:schemeClr val="bg1"/>
                </a:solidFill>
                <a:latin typeface="Open Sans"/>
              </a:rPr>
              <a:t>“A week later, the disciples were again together in the same house in Jerusalem. This time Thomas was with them. The door was closed, but Jesus came and stood in the midst of them and said, ‘… Peace be unto you.</a:t>
            </a:r>
          </a:p>
          <a:p>
            <a:pPr fontAlgn="base"/>
            <a:endParaRPr lang="en-US" dirty="0">
              <a:solidFill>
                <a:schemeClr val="bg1"/>
              </a:solidFill>
              <a:latin typeface="Open Sans"/>
            </a:endParaRPr>
          </a:p>
          <a:p>
            <a:pPr fontAlgn="base"/>
            <a:r>
              <a:rPr lang="en-US" dirty="0">
                <a:solidFill>
                  <a:schemeClr val="bg1"/>
                </a:solidFill>
                <a:latin typeface="Open Sans"/>
              </a:rPr>
              <a:t>“‘Then </a:t>
            </a:r>
            <a:r>
              <a:rPr lang="en-US" dirty="0" err="1">
                <a:solidFill>
                  <a:schemeClr val="bg1"/>
                </a:solidFill>
                <a:latin typeface="Open Sans"/>
              </a:rPr>
              <a:t>saith</a:t>
            </a:r>
            <a:r>
              <a:rPr lang="en-US" dirty="0">
                <a:solidFill>
                  <a:schemeClr val="bg1"/>
                </a:solidFill>
                <a:latin typeface="Open Sans"/>
              </a:rPr>
              <a:t> he to Thomas, Reach hither thy finger, and behold my hands; and reach hither thy hand, and thrust it into my side: and be not faithless, but believing.’”</a:t>
            </a:r>
            <a:endParaRPr lang="en-US" b="0" i="0" dirty="0">
              <a:solidFill>
                <a:schemeClr val="bg1"/>
              </a:solidFill>
              <a:effectLst/>
              <a:latin typeface="Open San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27" y="184137"/>
            <a:ext cx="618407" cy="804432"/>
          </a:xfrm>
          <a:prstGeom prst="rect">
            <a:avLst/>
          </a:prstGeom>
        </p:spPr>
      </p:pic>
      <p:sp>
        <p:nvSpPr>
          <p:cNvPr id="29" name="Rectangle 28"/>
          <p:cNvSpPr/>
          <p:nvPr/>
        </p:nvSpPr>
        <p:spPr>
          <a:xfrm>
            <a:off x="5598696" y="5198446"/>
            <a:ext cx="6096000" cy="1200329"/>
          </a:xfrm>
          <a:prstGeom prst="rect">
            <a:avLst/>
          </a:prstGeom>
        </p:spPr>
        <p:txBody>
          <a:bodyPr>
            <a:spAutoFit/>
          </a:bodyPr>
          <a:lstStyle/>
          <a:p>
            <a:r>
              <a:rPr lang="en-US" b="1" dirty="0">
                <a:solidFill>
                  <a:schemeClr val="bg1"/>
                </a:solidFill>
                <a:latin typeface="Palatino"/>
              </a:rPr>
              <a:t>Thomas Was Devoted to Jesus:</a:t>
            </a:r>
          </a:p>
          <a:p>
            <a:r>
              <a:rPr lang="en-US" i="1" dirty="0">
                <a:solidFill>
                  <a:schemeClr val="bg1"/>
                </a:solidFill>
                <a:latin typeface="Palatino"/>
              </a:rPr>
              <a:t>Then said Thomas, which is called </a:t>
            </a:r>
            <a:r>
              <a:rPr lang="en-US" i="1" dirty="0" err="1">
                <a:solidFill>
                  <a:schemeClr val="bg1"/>
                </a:solidFill>
                <a:latin typeface="Palatino"/>
              </a:rPr>
              <a:t>Didymus</a:t>
            </a:r>
            <a:r>
              <a:rPr lang="en-US" i="1" dirty="0">
                <a:solidFill>
                  <a:schemeClr val="bg1"/>
                </a:solidFill>
                <a:latin typeface="Palatino"/>
              </a:rPr>
              <a:t>, unto his fellow disciples, Let us also go, that we may die with him.</a:t>
            </a:r>
          </a:p>
          <a:p>
            <a:r>
              <a:rPr lang="en-US" i="1" dirty="0">
                <a:solidFill>
                  <a:schemeClr val="bg1"/>
                </a:solidFill>
                <a:latin typeface="Palatino"/>
              </a:rPr>
              <a:t>John 11:16</a:t>
            </a:r>
            <a:endParaRPr lang="en-US" i="1" dirty="0">
              <a:solidFill>
                <a:schemeClr val="bg1"/>
              </a:solidFill>
            </a:endParaRPr>
          </a:p>
        </p:txBody>
      </p:sp>
    </p:spTree>
    <p:extLst>
      <p:ext uri="{BB962C8B-B14F-4D97-AF65-F5344CB8AC3E}">
        <p14:creationId xmlns:p14="http://schemas.microsoft.com/office/powerpoint/2010/main" val="17964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The Holy Spirit</a:t>
            </a:r>
            <a:endParaRPr lang="en-US" sz="4400" dirty="0">
              <a:solidFill>
                <a:schemeClr val="bg1"/>
              </a:solidFill>
              <a:latin typeface="AR ESSENCE" panose="02000000000000000000" pitchFamily="2" charset="0"/>
            </a:endParaRP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24:47-49</a:t>
            </a:r>
          </a:p>
        </p:txBody>
      </p:sp>
      <p:sp>
        <p:nvSpPr>
          <p:cNvPr id="35" name="Rectangle 34"/>
          <p:cNvSpPr/>
          <p:nvPr/>
        </p:nvSpPr>
        <p:spPr>
          <a:xfrm>
            <a:off x="1634838" y="1258792"/>
            <a:ext cx="4525817" cy="4093428"/>
          </a:xfrm>
          <a:prstGeom prst="rect">
            <a:avLst/>
          </a:prstGeom>
        </p:spPr>
        <p:txBody>
          <a:bodyPr wrap="square">
            <a:spAutoFit/>
          </a:bodyPr>
          <a:lstStyle/>
          <a:p>
            <a:r>
              <a:rPr lang="en-US" sz="2000" dirty="0">
                <a:solidFill>
                  <a:schemeClr val="bg1"/>
                </a:solidFill>
              </a:rPr>
              <a:t>"He would not suffer them to commence this mission until the promise of the Father-the Holy Ghost-was given to them. They already had power to work mighty miracles, but had not the power to build up the kingdom of God. </a:t>
            </a:r>
          </a:p>
          <a:p>
            <a:endParaRPr lang="en-US" sz="2000" dirty="0">
              <a:solidFill>
                <a:schemeClr val="bg1"/>
              </a:solidFill>
            </a:endParaRPr>
          </a:p>
          <a:p>
            <a:r>
              <a:rPr lang="en-US" sz="2000" dirty="0">
                <a:solidFill>
                  <a:schemeClr val="bg1"/>
                </a:solidFill>
              </a:rPr>
              <a:t>This power they were to tarry for in Jerusalem, and when they should receive it, they were then to commence the duties of their mission, first, in the city of Jerusalem, and afterwards extend their labors to all nations. </a:t>
            </a:r>
          </a:p>
        </p:txBody>
      </p:sp>
      <p:sp>
        <p:nvSpPr>
          <p:cNvPr id="30722" name="AutoShape 2" descr="Image result for Robert Mill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948873" y="870635"/>
            <a:ext cx="9116290" cy="369332"/>
          </a:xfrm>
          <a:prstGeom prst="rect">
            <a:avLst/>
          </a:prstGeom>
        </p:spPr>
        <p:txBody>
          <a:bodyPr wrap="square">
            <a:spAutoFit/>
          </a:bodyPr>
          <a:lstStyle/>
          <a:p>
            <a:pPr fontAlgn="base"/>
            <a:r>
              <a:rPr lang="en-US" b="1" dirty="0">
                <a:solidFill>
                  <a:srgbClr val="FFFF00"/>
                </a:solidFill>
              </a:rPr>
              <a:t>Apostles must receive the Gift of the Holy Ghost prior to preaching the gospel</a:t>
            </a:r>
            <a:endParaRPr lang="en-US" dirty="0">
              <a:solidFill>
                <a:srgbClr val="FFFF00"/>
              </a:solidFill>
            </a:endParaRPr>
          </a:p>
        </p:txBody>
      </p:sp>
      <p:pic>
        <p:nvPicPr>
          <p:cNvPr id="15" name="Picture 14" descr="Recruitment-Webpage-Jesus-with-Disciples.jpg"/>
          <p:cNvPicPr>
            <a:picLocks noChangeAspect="1"/>
          </p:cNvPicPr>
          <p:nvPr/>
        </p:nvPicPr>
        <p:blipFill>
          <a:blip r:embed="rId3" cstate="print"/>
          <a:stretch>
            <a:fillRect/>
          </a:stretch>
        </p:blipFill>
        <p:spPr>
          <a:xfrm>
            <a:off x="6271491" y="1701800"/>
            <a:ext cx="5477164" cy="2738582"/>
          </a:xfrm>
          <a:prstGeom prst="rect">
            <a:avLst/>
          </a:prstGeom>
        </p:spPr>
      </p:pic>
      <p:sp>
        <p:nvSpPr>
          <p:cNvPr id="16" name="Rectangle 15"/>
          <p:cNvSpPr/>
          <p:nvPr/>
        </p:nvSpPr>
        <p:spPr>
          <a:xfrm>
            <a:off x="6446982" y="4602263"/>
            <a:ext cx="5006109" cy="1631216"/>
          </a:xfrm>
          <a:prstGeom prst="rect">
            <a:avLst/>
          </a:prstGeom>
        </p:spPr>
        <p:txBody>
          <a:bodyPr wrap="square">
            <a:spAutoFit/>
          </a:bodyPr>
          <a:lstStyle/>
          <a:p>
            <a:r>
              <a:rPr lang="en-US" sz="2000" dirty="0">
                <a:solidFill>
                  <a:schemeClr val="bg1"/>
                </a:solidFill>
              </a:rPr>
              <a:t>The power to work miracles is entirely a different thing from the power to build up the kingdom of God: the latter power, however, always includes the former, but the former power does not always include the latter." (</a:t>
            </a:r>
            <a:r>
              <a:rPr lang="en-US" sz="2000" i="1" dirty="0">
                <a:solidFill>
                  <a:schemeClr val="bg1"/>
                </a:solidFill>
              </a:rPr>
              <a:t>10)</a:t>
            </a:r>
            <a:endParaRPr lang="en-US" sz="2000" dirty="0">
              <a:solidFill>
                <a:schemeClr val="bg1"/>
              </a:solidFill>
            </a:endParaRPr>
          </a:p>
        </p:txBody>
      </p:sp>
      <p:grpSp>
        <p:nvGrpSpPr>
          <p:cNvPr id="18" name="Group 17"/>
          <p:cNvGrpSpPr/>
          <p:nvPr/>
        </p:nvGrpSpPr>
        <p:grpSpPr>
          <a:xfrm>
            <a:off x="136237" y="1928090"/>
            <a:ext cx="1409237" cy="1874981"/>
            <a:chOff x="-76200" y="838200"/>
            <a:chExt cx="1409237" cy="1874981"/>
          </a:xfrm>
        </p:grpSpPr>
        <p:pic>
          <p:nvPicPr>
            <p:cNvPr id="32770" name="Picture 2" descr="Image result for orson pratt"/>
            <p:cNvPicPr>
              <a:picLocks noChangeAspect="1" noChangeArrowheads="1"/>
            </p:cNvPicPr>
            <p:nvPr/>
          </p:nvPicPr>
          <p:blipFill>
            <a:blip r:embed="rId4" cstate="print"/>
            <a:srcRect/>
            <a:stretch>
              <a:fillRect/>
            </a:stretch>
          </p:blipFill>
          <p:spPr bwMode="auto">
            <a:xfrm>
              <a:off x="155575" y="1109086"/>
              <a:ext cx="1049787" cy="1412442"/>
            </a:xfrm>
            <a:prstGeom prst="rect">
              <a:avLst/>
            </a:prstGeom>
            <a:noFill/>
          </p:spPr>
        </p:pic>
        <p:pic>
          <p:nvPicPr>
            <p:cNvPr id="17" name="Picture 4" descr="Image result for frames"/>
            <p:cNvPicPr>
              <a:picLocks noChangeAspect="1" noChangeArrowheads="1"/>
            </p:cNvPicPr>
            <p:nvPr/>
          </p:nvPicPr>
          <p:blipFill>
            <a:blip r:embed="rId5" cstate="print"/>
            <a:srcRect/>
            <a:stretch>
              <a:fillRect/>
            </a:stretch>
          </p:blipFill>
          <p:spPr bwMode="auto">
            <a:xfrm>
              <a:off x="-76200" y="838200"/>
              <a:ext cx="1409237" cy="1874981"/>
            </a:xfrm>
            <a:prstGeom prst="rect">
              <a:avLst/>
            </a:prstGeom>
            <a:noFill/>
          </p:spPr>
        </p:pic>
      </p:grpSp>
    </p:spTree>
    <p:extLst>
      <p:ext uri="{BB962C8B-B14F-4D97-AF65-F5344CB8AC3E}">
        <p14:creationId xmlns:p14="http://schemas.microsoft.com/office/powerpoint/2010/main" val="2400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ink background">
            <a:extLst>
              <a:ext uri="{FF2B5EF4-FFF2-40B4-BE49-F238E27FC236}">
                <a16:creationId xmlns:a16="http://schemas.microsoft.com/office/drawing/2014/main" id="{96257B07-1D37-F5C5-9365-46883A04D5C0}"/>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5" y="6510043"/>
            <a:ext cx="4999892" cy="307777"/>
          </a:xfrm>
          <a:prstGeom prst="rect">
            <a:avLst/>
          </a:prstGeom>
          <a:noFill/>
        </p:spPr>
        <p:txBody>
          <a:bodyPr wrap="square" rtlCol="0">
            <a:spAutoFit/>
          </a:bodyPr>
          <a:lstStyle/>
          <a:p>
            <a:r>
              <a:rPr lang="en-US" sz="1400" dirty="0">
                <a:solidFill>
                  <a:schemeClr val="bg1"/>
                </a:solidFill>
              </a:rPr>
              <a:t>John 20:23; Matthew 16:19; Matthew 18:18; D&amp;C 132:45-46</a:t>
            </a:r>
          </a:p>
        </p:txBody>
      </p:sp>
      <p:sp>
        <p:nvSpPr>
          <p:cNvPr id="3" name="Rectangle 2"/>
          <p:cNvSpPr/>
          <p:nvPr/>
        </p:nvSpPr>
        <p:spPr>
          <a:xfrm>
            <a:off x="598917" y="1208308"/>
            <a:ext cx="7221888" cy="4093428"/>
          </a:xfrm>
          <a:prstGeom prst="rect">
            <a:avLst/>
          </a:prstGeom>
        </p:spPr>
        <p:txBody>
          <a:bodyPr wrap="square">
            <a:spAutoFit/>
          </a:bodyPr>
          <a:lstStyle/>
          <a:p>
            <a:r>
              <a:rPr lang="en-US" sz="2000" dirty="0">
                <a:solidFill>
                  <a:schemeClr val="bg1"/>
                </a:solidFill>
              </a:rPr>
              <a:t>The “keys of the kingdom of heaven” that the Savior had earlier bestowed on the Apostles gave them the power to bind or loose on earth and in heaven. </a:t>
            </a:r>
          </a:p>
          <a:p>
            <a:endParaRPr lang="en-US" sz="2000" dirty="0">
              <a:solidFill>
                <a:schemeClr val="bg1"/>
              </a:solidFill>
            </a:endParaRPr>
          </a:p>
          <a:p>
            <a:r>
              <a:rPr lang="en-US" sz="2000" dirty="0">
                <a:solidFill>
                  <a:schemeClr val="bg1"/>
                </a:solidFill>
              </a:rPr>
              <a:t>The Savior used similar language as He instructed the Apostles about their authority to remit or retain sins.</a:t>
            </a:r>
          </a:p>
          <a:p>
            <a:endParaRPr lang="en-US" sz="2000" dirty="0">
              <a:solidFill>
                <a:schemeClr val="bg1"/>
              </a:solidFill>
            </a:endParaRPr>
          </a:p>
          <a:p>
            <a:r>
              <a:rPr lang="en-US" sz="2000" dirty="0">
                <a:solidFill>
                  <a:schemeClr val="bg1"/>
                </a:solidFill>
              </a:rPr>
              <a:t>This same apostolic power is always found in the true Church. </a:t>
            </a:r>
          </a:p>
          <a:p>
            <a:endParaRPr lang="en-US" sz="2000" dirty="0">
              <a:solidFill>
                <a:schemeClr val="bg1"/>
              </a:solidFill>
            </a:endParaRPr>
          </a:p>
          <a:p>
            <a:r>
              <a:rPr lang="en-US" sz="2000" dirty="0">
                <a:solidFill>
                  <a:schemeClr val="bg1"/>
                </a:solidFill>
              </a:rPr>
              <a:t>The Lord said to Joseph Smith: “I have conferred upon you the keys and power of the priesthood … ; and whosesoever sins you remit on earth shall be remitted eternally in the heavens; and whosesoever sins you retain on earth shall be retained in heaven”</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Given the Authority to Remit Sins</a:t>
            </a:r>
          </a:p>
        </p:txBody>
      </p:sp>
      <p:sp>
        <p:nvSpPr>
          <p:cNvPr id="10" name="Rectangle 9"/>
          <p:cNvSpPr/>
          <p:nvPr/>
        </p:nvSpPr>
        <p:spPr>
          <a:xfrm>
            <a:off x="11630800" y="6448488"/>
            <a:ext cx="466794" cy="369332"/>
          </a:xfrm>
          <a:prstGeom prst="rect">
            <a:avLst/>
          </a:prstGeom>
        </p:spPr>
        <p:txBody>
          <a:bodyPr wrap="none">
            <a:spAutoFit/>
          </a:bodyPr>
          <a:lstStyle/>
          <a:p>
            <a:r>
              <a:rPr lang="en-US" dirty="0">
                <a:solidFill>
                  <a:srgbClr val="333333"/>
                </a:solidFill>
                <a:latin typeface="Open Sans"/>
              </a:rPr>
              <a:t>(1)</a:t>
            </a:r>
            <a:endParaRPr lang="en-US" dirty="0"/>
          </a:p>
        </p:txBody>
      </p:sp>
      <p:grpSp>
        <p:nvGrpSpPr>
          <p:cNvPr id="2" name="Group 1"/>
          <p:cNvGrpSpPr/>
          <p:nvPr/>
        </p:nvGrpSpPr>
        <p:grpSpPr>
          <a:xfrm>
            <a:off x="8103453" y="1576196"/>
            <a:ext cx="3260313" cy="4208444"/>
            <a:chOff x="8103453" y="1576196"/>
            <a:chExt cx="3260313" cy="4208444"/>
          </a:xfrm>
        </p:grpSpPr>
        <p:pic>
          <p:nvPicPr>
            <p:cNvPr id="12290" name="Picture 2" descr="Image result for joseph brickey 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774" y="1576196"/>
              <a:ext cx="3205992" cy="40074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03453" y="5538419"/>
              <a:ext cx="2514600" cy="246221"/>
            </a:xfrm>
            <a:prstGeom prst="rect">
              <a:avLst/>
            </a:prstGeom>
            <a:noFill/>
          </p:spPr>
          <p:txBody>
            <a:bodyPr wrap="square" rtlCol="0">
              <a:spAutoFit/>
            </a:bodyPr>
            <a:lstStyle/>
            <a:p>
              <a:r>
                <a:rPr lang="en-US" sz="1000" dirty="0"/>
                <a:t>Joseph </a:t>
              </a:r>
              <a:r>
                <a:rPr lang="en-US" sz="1000" dirty="0" err="1"/>
                <a:t>Brickey</a:t>
              </a:r>
              <a:endParaRPr lang="en-US" sz="1000" dirty="0"/>
            </a:p>
          </p:txBody>
        </p:sp>
      </p:grpSp>
    </p:spTree>
    <p:extLst>
      <p:ext uri="{BB962C8B-B14F-4D97-AF65-F5344CB8AC3E}">
        <p14:creationId xmlns:p14="http://schemas.microsoft.com/office/powerpoint/2010/main" val="42231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A50BF70F-F81A-817E-B022-A1B2874B9335}"/>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Matthew 27:52-53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AR ESSENCE" panose="02000000000000000000" pitchFamily="2" charset="0"/>
              </a:rPr>
              <a:t>Jesus’ Resurrection</a:t>
            </a:r>
          </a:p>
        </p:txBody>
      </p:sp>
      <p:sp>
        <p:nvSpPr>
          <p:cNvPr id="11" name="Rectangle 10"/>
          <p:cNvSpPr/>
          <p:nvPr/>
        </p:nvSpPr>
        <p:spPr>
          <a:xfrm>
            <a:off x="2466109" y="1166291"/>
            <a:ext cx="1939635" cy="923330"/>
          </a:xfrm>
          <a:prstGeom prst="rect">
            <a:avLst/>
          </a:prstGeom>
        </p:spPr>
        <p:txBody>
          <a:bodyPr wrap="square">
            <a:spAutoFit/>
          </a:bodyPr>
          <a:lstStyle/>
          <a:p>
            <a:pPr algn="ctr"/>
            <a:r>
              <a:rPr lang="en-US" dirty="0">
                <a:solidFill>
                  <a:schemeClr val="bg1"/>
                </a:solidFill>
              </a:rPr>
              <a:t> Jesus Christ was the first person resurrected</a:t>
            </a:r>
            <a:endParaRPr lang="en-US" i="1" dirty="0">
              <a:solidFill>
                <a:schemeClr val="bg1"/>
              </a:solidFill>
            </a:endParaRPr>
          </a:p>
        </p:txBody>
      </p:sp>
      <p:sp>
        <p:nvSpPr>
          <p:cNvPr id="31" name="Rectangle 30"/>
          <p:cNvSpPr/>
          <p:nvPr/>
        </p:nvSpPr>
        <p:spPr>
          <a:xfrm>
            <a:off x="4784437" y="1018464"/>
            <a:ext cx="6096000" cy="923330"/>
          </a:xfrm>
          <a:prstGeom prst="rect">
            <a:avLst/>
          </a:prstGeom>
        </p:spPr>
        <p:txBody>
          <a:bodyPr>
            <a:spAutoFit/>
          </a:bodyPr>
          <a:lstStyle/>
          <a:p>
            <a:r>
              <a:rPr lang="en-US" b="1" i="1" dirty="0">
                <a:solidFill>
                  <a:srgbClr val="FFFF00"/>
                </a:solidFill>
              </a:rPr>
              <a:t>That Christ should suffer, and that he should be the first that should rise from the dead, and should </a:t>
            </a:r>
            <a:r>
              <a:rPr lang="en-US" b="1" i="1" dirty="0" err="1">
                <a:solidFill>
                  <a:srgbClr val="FFFF00"/>
                </a:solidFill>
              </a:rPr>
              <a:t>shew</a:t>
            </a:r>
            <a:r>
              <a:rPr lang="en-US" b="1" i="1" dirty="0">
                <a:solidFill>
                  <a:srgbClr val="FFFF00"/>
                </a:solidFill>
              </a:rPr>
              <a:t> light unto the people, and to the Gentiles. Acts 26:23</a:t>
            </a:r>
          </a:p>
        </p:txBody>
      </p:sp>
      <p:sp>
        <p:nvSpPr>
          <p:cNvPr id="33" name="Rectangle 32"/>
          <p:cNvSpPr/>
          <p:nvPr/>
        </p:nvSpPr>
        <p:spPr>
          <a:xfrm>
            <a:off x="5837382" y="2311555"/>
            <a:ext cx="6096000" cy="923330"/>
          </a:xfrm>
          <a:prstGeom prst="rect">
            <a:avLst/>
          </a:prstGeom>
        </p:spPr>
        <p:txBody>
          <a:bodyPr>
            <a:spAutoFit/>
          </a:bodyPr>
          <a:lstStyle/>
          <a:p>
            <a:r>
              <a:rPr lang="en-US" dirty="0">
                <a:solidFill>
                  <a:schemeClr val="bg1"/>
                </a:solidFill>
              </a:rPr>
              <a:t>The Book of Mormon prophet Abinadi taught that those who were resurrected at the time of the Savior’s Resurrection were all the prophets and those who had kept God’s commandments</a:t>
            </a:r>
          </a:p>
        </p:txBody>
      </p:sp>
      <p:sp>
        <p:nvSpPr>
          <p:cNvPr id="34" name="Rectangle 33"/>
          <p:cNvSpPr/>
          <p:nvPr/>
        </p:nvSpPr>
        <p:spPr>
          <a:xfrm>
            <a:off x="508000" y="3420147"/>
            <a:ext cx="5153892" cy="3139321"/>
          </a:xfrm>
          <a:prstGeom prst="rect">
            <a:avLst/>
          </a:prstGeom>
        </p:spPr>
        <p:txBody>
          <a:bodyPr wrap="square">
            <a:spAutoFit/>
          </a:bodyPr>
          <a:lstStyle/>
          <a:p>
            <a:pPr fontAlgn="base"/>
            <a:r>
              <a:rPr lang="en-US" b="1" i="1" dirty="0">
                <a:solidFill>
                  <a:srgbClr val="FFFF00"/>
                </a:solidFill>
              </a:rPr>
              <a:t>And there cometh a resurrection, even a first resurrection; yea, even a resurrection of those that have been, and who are, and who shall be, even until the resurrection of Christ—for so shall he be called.</a:t>
            </a:r>
          </a:p>
          <a:p>
            <a:pPr fontAlgn="base"/>
            <a:r>
              <a:rPr lang="en-US" b="1" i="1" dirty="0">
                <a:solidFill>
                  <a:srgbClr val="FFFF00"/>
                </a:solidFill>
              </a:rPr>
              <a:t>And now, the resurrection of all the prophets, and all those that have believed in their words, or all those that have kept the commandments of God, shall come forth in the first resurrection; therefore, they are the first resurrection.</a:t>
            </a:r>
          </a:p>
          <a:p>
            <a:pPr fontAlgn="base"/>
            <a:r>
              <a:rPr lang="en-US" b="1" i="1" dirty="0">
                <a:solidFill>
                  <a:srgbClr val="FFFF00"/>
                </a:solidFill>
              </a:rPr>
              <a:t>Mosiah 15:21-22</a:t>
            </a:r>
          </a:p>
        </p:txBody>
      </p:sp>
      <p:pic>
        <p:nvPicPr>
          <p:cNvPr id="19460" name="Picture 4" descr="https://www.lds.org/scriptures/bc/scriptures/bofm/mosiah/11/images/075-075-abinadi-before-king-noah-full.jpg?download=true"/>
          <p:cNvPicPr>
            <a:picLocks noChangeAspect="1" noChangeArrowheads="1"/>
          </p:cNvPicPr>
          <p:nvPr/>
        </p:nvPicPr>
        <p:blipFill>
          <a:blip r:embed="rId3" cstate="print"/>
          <a:srcRect/>
          <a:stretch>
            <a:fillRect/>
          </a:stretch>
        </p:blipFill>
        <p:spPr bwMode="auto">
          <a:xfrm>
            <a:off x="5651650" y="3387581"/>
            <a:ext cx="4692284" cy="3327256"/>
          </a:xfrm>
          <a:prstGeom prst="rect">
            <a:avLst/>
          </a:prstGeom>
          <a:noFill/>
        </p:spPr>
      </p:pic>
      <p:pic>
        <p:nvPicPr>
          <p:cNvPr id="19462" name="Picture 6" descr="http://creationoutreach.com/sitebuildercontent/sitebuilderpictures/.pond/he-is-risen_dp.jpg.w300h401.jpg"/>
          <p:cNvPicPr>
            <a:picLocks noChangeAspect="1" noChangeArrowheads="1"/>
          </p:cNvPicPr>
          <p:nvPr/>
        </p:nvPicPr>
        <p:blipFill>
          <a:blip r:embed="rId4" cstate="print"/>
          <a:srcRect/>
          <a:stretch>
            <a:fillRect/>
          </a:stretch>
        </p:blipFill>
        <p:spPr bwMode="auto">
          <a:xfrm>
            <a:off x="332508" y="307148"/>
            <a:ext cx="2181803" cy="2916344"/>
          </a:xfrm>
          <a:prstGeom prst="rect">
            <a:avLst/>
          </a:prstGeom>
          <a:noFill/>
        </p:spPr>
      </p:pic>
    </p:spTree>
    <p:extLst>
      <p:ext uri="{BB962C8B-B14F-4D97-AF65-F5344CB8AC3E}">
        <p14:creationId xmlns:p14="http://schemas.microsoft.com/office/powerpoint/2010/main" val="35806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ECD6AEC5-FA64-89C1-9EF7-4D277B1A8778}"/>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TextBox 6"/>
          <p:cNvSpPr txBox="1"/>
          <p:nvPr/>
        </p:nvSpPr>
        <p:spPr>
          <a:xfrm>
            <a:off x="33834" y="6510043"/>
            <a:ext cx="5995773" cy="307777"/>
          </a:xfrm>
          <a:prstGeom prst="rect">
            <a:avLst/>
          </a:prstGeom>
          <a:noFill/>
        </p:spPr>
        <p:txBody>
          <a:bodyPr wrap="square" rtlCol="0">
            <a:spAutoFit/>
          </a:bodyPr>
          <a:lstStyle/>
          <a:p>
            <a:r>
              <a:rPr lang="en-US" sz="1400" dirty="0">
                <a:solidFill>
                  <a:schemeClr val="bg1"/>
                </a:solidFill>
              </a:rPr>
              <a:t>John 20:27; 3 Nephi 11:11-17; Zechariah 12:9-10; D&amp;C 45:51-52; D&amp;C 6:34-37</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solidFill>
                  <a:schemeClr val="bg1"/>
                </a:solidFill>
                <a:latin typeface="AR ESSENCE" panose="02000000000000000000" pitchFamily="2" charset="0"/>
              </a:rPr>
              <a:t>Retaining His Wounds</a:t>
            </a:r>
          </a:p>
        </p:txBody>
      </p:sp>
      <p:sp>
        <p:nvSpPr>
          <p:cNvPr id="10" name="Rectangle 9"/>
          <p:cNvSpPr/>
          <p:nvPr/>
        </p:nvSpPr>
        <p:spPr>
          <a:xfrm>
            <a:off x="11630799" y="6488668"/>
            <a:ext cx="466794" cy="369332"/>
          </a:xfrm>
          <a:prstGeom prst="rect">
            <a:avLst/>
          </a:prstGeom>
        </p:spPr>
        <p:txBody>
          <a:bodyPr wrap="none">
            <a:spAutoFit/>
          </a:bodyPr>
          <a:lstStyle/>
          <a:p>
            <a:r>
              <a:rPr lang="en-US" dirty="0">
                <a:solidFill>
                  <a:srgbClr val="333333"/>
                </a:solidFill>
                <a:latin typeface="Open Sans"/>
              </a:rPr>
              <a:t>(1)</a:t>
            </a:r>
            <a:endParaRPr lang="en-US" dirty="0"/>
          </a:p>
        </p:txBody>
      </p:sp>
      <p:sp>
        <p:nvSpPr>
          <p:cNvPr id="5" name="Rectangle 4"/>
          <p:cNvSpPr/>
          <p:nvPr/>
        </p:nvSpPr>
        <p:spPr>
          <a:xfrm>
            <a:off x="631592" y="812041"/>
            <a:ext cx="10958995" cy="2308324"/>
          </a:xfrm>
          <a:prstGeom prst="rect">
            <a:avLst/>
          </a:prstGeom>
        </p:spPr>
        <p:txBody>
          <a:bodyPr wrap="square">
            <a:spAutoFit/>
          </a:bodyPr>
          <a:lstStyle/>
          <a:p>
            <a:pPr fontAlgn="base"/>
            <a:r>
              <a:rPr lang="en-US" dirty="0">
                <a:solidFill>
                  <a:schemeClr val="bg1"/>
                </a:solidFill>
              </a:rPr>
              <a:t>Several possible reasons why Jesus Christ has retained the wounds of the Crucifixion in His hands, feet, and side: </a:t>
            </a:r>
          </a:p>
          <a:p>
            <a:pPr fontAlgn="base"/>
            <a:endParaRPr lang="en-US" dirty="0">
              <a:solidFill>
                <a:schemeClr val="bg1"/>
              </a:solidFill>
            </a:endParaRPr>
          </a:p>
          <a:p>
            <a:pPr marL="342900" indent="-342900" fontAlgn="base">
              <a:buAutoNum type="arabicPeriod"/>
            </a:pPr>
            <a:r>
              <a:rPr lang="en-US" dirty="0">
                <a:solidFill>
                  <a:schemeClr val="bg1"/>
                </a:solidFill>
              </a:rPr>
              <a:t>To substantiate His literal, physical Resurrection </a:t>
            </a:r>
          </a:p>
          <a:p>
            <a:pPr marL="342900" indent="-342900" fontAlgn="base">
              <a:buAutoNum type="arabicPeriod"/>
            </a:pPr>
            <a:endParaRPr lang="en-US" dirty="0">
              <a:solidFill>
                <a:schemeClr val="bg1"/>
              </a:solidFill>
            </a:endParaRPr>
          </a:p>
          <a:p>
            <a:pPr marL="342900" indent="-342900" fontAlgn="base">
              <a:buAutoNum type="arabicPeriod"/>
            </a:pPr>
            <a:r>
              <a:rPr lang="en-US" dirty="0">
                <a:solidFill>
                  <a:schemeClr val="bg1"/>
                </a:solidFill>
              </a:rPr>
              <a:t>To testify that He is the Messiah of whom the prophets wrote</a:t>
            </a:r>
          </a:p>
          <a:p>
            <a:pPr marL="342900" indent="-342900" fontAlgn="base">
              <a:buAutoNum type="arabicPeriod"/>
            </a:pPr>
            <a:endParaRPr lang="en-US" dirty="0">
              <a:solidFill>
                <a:schemeClr val="bg1"/>
              </a:solidFill>
            </a:endParaRPr>
          </a:p>
          <a:p>
            <a:pPr marL="342900" indent="-342900" fontAlgn="base">
              <a:buAutoNum type="arabicPeriod"/>
            </a:pPr>
            <a:r>
              <a:rPr lang="en-US" dirty="0">
                <a:solidFill>
                  <a:schemeClr val="bg1"/>
                </a:solidFill>
              </a:rPr>
              <a:t>To identify Himself as the Messiah to the Jews in the last days and to assure the faithful of His power to save and bless</a:t>
            </a:r>
            <a:endParaRPr lang="en-US" b="0" i="0" dirty="0">
              <a:solidFill>
                <a:schemeClr val="bg1"/>
              </a:solidFill>
              <a:effectLst/>
              <a:latin typeface="Open Sans"/>
            </a:endParaRPr>
          </a:p>
        </p:txBody>
      </p:sp>
      <p:pic>
        <p:nvPicPr>
          <p:cNvPr id="13314" name="Picture 2" descr="Jesus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723" y="3425456"/>
            <a:ext cx="2056166" cy="293093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christus salt la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757" y="3425456"/>
            <a:ext cx="2011266" cy="298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christus salt lake"/>
          <p:cNvPicPr>
            <a:picLocks noChangeAspect="1" noChangeArrowheads="1"/>
          </p:cNvPicPr>
          <p:nvPr/>
        </p:nvPicPr>
        <p:blipFill rotWithShape="1">
          <a:blip r:embed="rId2">
            <a:extLst>
              <a:ext uri="{28A0092B-C50C-407E-A947-70E740481C1C}">
                <a14:useLocalDpi xmlns:a14="http://schemas.microsoft.com/office/drawing/2010/main" val="0"/>
              </a:ext>
            </a:extLst>
          </a:blip>
          <a:srcRect r="1997" b="12715"/>
          <a:stretch/>
        </p:blipFill>
        <p:spPr bwMode="auto">
          <a:xfrm>
            <a:off x="0" y="-1"/>
            <a:ext cx="12192000" cy="6941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8860" y="547964"/>
            <a:ext cx="6446802" cy="5078313"/>
          </a:xfrm>
          <a:prstGeom prst="rect">
            <a:avLst/>
          </a:prstGeom>
        </p:spPr>
        <p:txBody>
          <a:bodyPr wrap="square">
            <a:spAutoFit/>
          </a:bodyPr>
          <a:lstStyle/>
          <a:p>
            <a:pPr fontAlgn="base"/>
            <a:r>
              <a:rPr lang="en-US" dirty="0">
                <a:solidFill>
                  <a:schemeClr val="bg1"/>
                </a:solidFill>
              </a:rPr>
              <a:t>“Even though the power of the Resurrection could have—and undoubtedly one day will have—completely restored and made new the wounds from the crucifixion, nevertheless Christ chose to retain those wounds for a purpose, including for his appearance in the last days when he will show those marks and reveal that he was wounded ‘in the house of [his] friends’.</a:t>
            </a:r>
          </a:p>
          <a:p>
            <a:pPr fontAlgn="base"/>
            <a:endParaRPr lang="en-US" dirty="0">
              <a:solidFill>
                <a:schemeClr val="bg1"/>
              </a:solidFill>
            </a:endParaRPr>
          </a:p>
          <a:p>
            <a:pPr fontAlgn="base"/>
            <a:r>
              <a:rPr lang="en-US" dirty="0">
                <a:solidFill>
                  <a:schemeClr val="bg1"/>
                </a:solidFill>
              </a:rPr>
              <a:t>“The wounds in his hands, feet, and side are signs that in mortality painful things happen even to the pure and the perfect, signs that tribulation is </a:t>
            </a:r>
            <a:r>
              <a:rPr lang="en-US" i="1" dirty="0">
                <a:solidFill>
                  <a:schemeClr val="bg1"/>
                </a:solidFill>
              </a:rPr>
              <a:t>not</a:t>
            </a:r>
            <a:r>
              <a:rPr lang="en-US" dirty="0">
                <a:solidFill>
                  <a:schemeClr val="bg1"/>
                </a:solidFill>
              </a:rPr>
              <a:t> evidence that God does not love us. It is a significant and hopeful fact that it is the </a:t>
            </a:r>
            <a:r>
              <a:rPr lang="en-US" i="1" dirty="0">
                <a:solidFill>
                  <a:schemeClr val="bg1"/>
                </a:solidFill>
              </a:rPr>
              <a:t>wounded</a:t>
            </a:r>
            <a:r>
              <a:rPr lang="en-US" dirty="0">
                <a:solidFill>
                  <a:schemeClr val="bg1"/>
                </a:solidFill>
              </a:rPr>
              <a:t> Christ who comes to our rescue. He who bears the scars of sacrifice, the lesions of love, the emblems of humility and forgiveness is the Captain of our Soul. </a:t>
            </a:r>
          </a:p>
          <a:p>
            <a:pPr fontAlgn="base"/>
            <a:endParaRPr lang="en-US" dirty="0">
              <a:solidFill>
                <a:schemeClr val="bg1"/>
              </a:solidFill>
            </a:endParaRPr>
          </a:p>
          <a:p>
            <a:pPr fontAlgn="base"/>
            <a:r>
              <a:rPr lang="en-US" dirty="0">
                <a:solidFill>
                  <a:schemeClr val="bg1"/>
                </a:solidFill>
              </a:rPr>
              <a:t>That evidence of pain in mortality is undoubtedly intended to give courage to others who are also hurt and wounded by life, perhaps even in the house of their friends.”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72" y="5694218"/>
            <a:ext cx="817560" cy="1021190"/>
          </a:xfrm>
          <a:prstGeom prst="rect">
            <a:avLst/>
          </a:prstGeom>
        </p:spPr>
      </p:pic>
      <p:sp>
        <p:nvSpPr>
          <p:cNvPr id="10" name="Rectangle 9"/>
          <p:cNvSpPr/>
          <p:nvPr/>
        </p:nvSpPr>
        <p:spPr>
          <a:xfrm>
            <a:off x="11596965" y="6480026"/>
            <a:ext cx="595035" cy="369332"/>
          </a:xfrm>
          <a:prstGeom prst="rect">
            <a:avLst/>
          </a:prstGeom>
        </p:spPr>
        <p:txBody>
          <a:bodyPr wrap="none">
            <a:spAutoFit/>
          </a:bodyPr>
          <a:lstStyle/>
          <a:p>
            <a:r>
              <a:rPr lang="en-US" dirty="0">
                <a:solidFill>
                  <a:schemeClr val="bg1"/>
                </a:solidFill>
                <a:latin typeface="Open Sans"/>
              </a:rPr>
              <a:t>(12)</a:t>
            </a:r>
            <a:endParaRPr lang="en-US" dirty="0">
              <a:solidFill>
                <a:schemeClr val="bg1"/>
              </a:solidFill>
            </a:endParaRPr>
          </a:p>
        </p:txBody>
      </p:sp>
    </p:spTree>
    <p:extLst>
      <p:ext uri="{BB962C8B-B14F-4D97-AF65-F5344CB8AC3E}">
        <p14:creationId xmlns:p14="http://schemas.microsoft.com/office/powerpoint/2010/main" val="1854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Resurrection</a:t>
            </a:r>
            <a:endParaRPr lang="en-US" sz="4400" dirty="0">
              <a:solidFill>
                <a:schemeClr val="bg1"/>
              </a:solidFill>
              <a:latin typeface="AR ESSENCE" panose="02000000000000000000" pitchFamily="2" charset="0"/>
            </a:endParaRPr>
          </a:p>
        </p:txBody>
      </p:sp>
      <p:sp>
        <p:nvSpPr>
          <p:cNvPr id="7" name="Rectangle 6"/>
          <p:cNvSpPr/>
          <p:nvPr/>
        </p:nvSpPr>
        <p:spPr>
          <a:xfrm>
            <a:off x="535708" y="1794407"/>
            <a:ext cx="5430982" cy="2031325"/>
          </a:xfrm>
          <a:prstGeom prst="rect">
            <a:avLst/>
          </a:prstGeom>
        </p:spPr>
        <p:txBody>
          <a:bodyPr wrap="square">
            <a:spAutoFit/>
          </a:bodyPr>
          <a:lstStyle/>
          <a:p>
            <a:r>
              <a:rPr lang="en-US" dirty="0">
                <a:solidFill>
                  <a:schemeClr val="bg1"/>
                </a:solidFill>
              </a:rPr>
              <a:t>"We...believe in the literal resurrection of the body, reunited with the spirit, becoming the spiritual body or the soul as defined by scripture. If we should eliminate from our religious beliefs the doctrine of the atonement and resurrection of Jesus Christ and the resurrection of mankind, there would be nothing left but a code of ethics.” (5)</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24:38-39</a:t>
            </a:r>
          </a:p>
        </p:txBody>
      </p:sp>
      <p:pic>
        <p:nvPicPr>
          <p:cNvPr id="25602" name="Picture 2" descr="Luke 24:36–41, 44–49; John 20:21, People touch the resurrected Christ's hands"/>
          <p:cNvPicPr>
            <a:picLocks noChangeAspect="1" noChangeArrowheads="1"/>
          </p:cNvPicPr>
          <p:nvPr/>
        </p:nvPicPr>
        <p:blipFill>
          <a:blip r:embed="rId3" cstate="print"/>
          <a:srcRect/>
          <a:stretch>
            <a:fillRect/>
          </a:stretch>
        </p:blipFill>
        <p:spPr bwMode="auto">
          <a:xfrm>
            <a:off x="6298258" y="1274113"/>
            <a:ext cx="5063411" cy="2508829"/>
          </a:xfrm>
          <a:prstGeom prst="rect">
            <a:avLst/>
          </a:prstGeom>
          <a:noFill/>
        </p:spPr>
      </p:pic>
      <p:pic>
        <p:nvPicPr>
          <p:cNvPr id="26" name="Picture 25" descr="howard-w-hunter-.jpg"/>
          <p:cNvPicPr>
            <a:picLocks noChangeAspect="1"/>
          </p:cNvPicPr>
          <p:nvPr/>
        </p:nvPicPr>
        <p:blipFill>
          <a:blip r:embed="rId4" cstate="print"/>
          <a:stretch>
            <a:fillRect/>
          </a:stretch>
        </p:blipFill>
        <p:spPr>
          <a:xfrm>
            <a:off x="480292" y="443018"/>
            <a:ext cx="917754" cy="1193826"/>
          </a:xfrm>
          <a:prstGeom prst="rect">
            <a:avLst/>
          </a:prstGeom>
        </p:spPr>
      </p:pic>
      <p:sp>
        <p:nvSpPr>
          <p:cNvPr id="35" name="Rectangle 34"/>
          <p:cNvSpPr/>
          <p:nvPr/>
        </p:nvSpPr>
        <p:spPr>
          <a:xfrm>
            <a:off x="5781964" y="4371447"/>
            <a:ext cx="6096000" cy="2246769"/>
          </a:xfrm>
          <a:prstGeom prst="rect">
            <a:avLst/>
          </a:prstGeom>
        </p:spPr>
        <p:txBody>
          <a:bodyPr>
            <a:spAutoFit/>
          </a:bodyPr>
          <a:lstStyle/>
          <a:p>
            <a:r>
              <a:rPr lang="en-US" sz="2000" dirty="0">
                <a:solidFill>
                  <a:schemeClr val="bg1"/>
                </a:solidFill>
              </a:rPr>
              <a:t>"Jesus did not lose his body after his resurrection. In some mysterious way it did not evaporate, neither did it expand to fill the immensity of space. Jesus had his body as he ascended to his Father from the Mount of Olives, and the record is perfectly clear that he will still have that same body when he comes in glory to judge the world." (6)</a:t>
            </a:r>
          </a:p>
        </p:txBody>
      </p:sp>
      <p:pic>
        <p:nvPicPr>
          <p:cNvPr id="27650" name="Picture 2" descr="Photograph of Sterling W. Sill"/>
          <p:cNvPicPr>
            <a:picLocks noChangeAspect="1" noChangeArrowheads="1"/>
          </p:cNvPicPr>
          <p:nvPr/>
        </p:nvPicPr>
        <p:blipFill>
          <a:blip r:embed="rId5" cstate="print"/>
          <a:srcRect/>
          <a:stretch>
            <a:fillRect/>
          </a:stretch>
        </p:blipFill>
        <p:spPr bwMode="auto">
          <a:xfrm>
            <a:off x="4090266" y="4554682"/>
            <a:ext cx="1400175" cy="1828800"/>
          </a:xfrm>
          <a:prstGeom prst="rect">
            <a:avLst/>
          </a:prstGeom>
          <a:noFill/>
        </p:spPr>
      </p:pic>
    </p:spTree>
    <p:extLst>
      <p:ext uri="{BB962C8B-B14F-4D97-AF65-F5344CB8AC3E}">
        <p14:creationId xmlns:p14="http://schemas.microsoft.com/office/powerpoint/2010/main" val="236145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AR ESSENCE" panose="02000000000000000000" pitchFamily="2" charset="0"/>
              </a:rPr>
              <a:t>Proofs—Hearing, Seeing, Touched, Breathed Upon, and Witnessing</a:t>
            </a: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24:36-40</a:t>
            </a:r>
          </a:p>
        </p:txBody>
      </p:sp>
      <p:sp>
        <p:nvSpPr>
          <p:cNvPr id="10" name="Rectangle 9"/>
          <p:cNvSpPr/>
          <p:nvPr/>
        </p:nvSpPr>
        <p:spPr>
          <a:xfrm>
            <a:off x="2419926" y="482754"/>
            <a:ext cx="8192655" cy="646331"/>
          </a:xfrm>
          <a:prstGeom prst="rect">
            <a:avLst/>
          </a:prstGeom>
        </p:spPr>
        <p:txBody>
          <a:bodyPr wrap="square">
            <a:spAutoFit/>
          </a:bodyPr>
          <a:lstStyle/>
          <a:p>
            <a:pPr algn="ctr"/>
            <a:r>
              <a:rPr lang="en-US" dirty="0">
                <a:solidFill>
                  <a:schemeClr val="bg1"/>
                </a:solidFill>
              </a:rPr>
              <a:t>"That Jesus literally rose from the grave in the most real physical sense, with the same body of flesh and bones he had on earth, is demonstrated in many ways. </a:t>
            </a:r>
          </a:p>
        </p:txBody>
      </p:sp>
      <p:sp>
        <p:nvSpPr>
          <p:cNvPr id="11" name="Rectangle 10"/>
          <p:cNvSpPr/>
          <p:nvPr/>
        </p:nvSpPr>
        <p:spPr>
          <a:xfrm>
            <a:off x="4830618" y="5657671"/>
            <a:ext cx="7112000" cy="1200329"/>
          </a:xfrm>
          <a:prstGeom prst="rect">
            <a:avLst/>
          </a:prstGeom>
        </p:spPr>
        <p:txBody>
          <a:bodyPr wrap="square">
            <a:spAutoFit/>
          </a:bodyPr>
          <a:lstStyle/>
          <a:p>
            <a:r>
              <a:rPr lang="en-US" dirty="0">
                <a:solidFill>
                  <a:schemeClr val="bg1"/>
                </a:solidFill>
              </a:rPr>
              <a:t>Such evidences attest not only to Jesus' having a body but also that it was the </a:t>
            </a:r>
            <a:r>
              <a:rPr lang="en-US" i="1" dirty="0">
                <a:solidFill>
                  <a:schemeClr val="bg1"/>
                </a:solidFill>
              </a:rPr>
              <a:t>same </a:t>
            </a:r>
            <a:r>
              <a:rPr lang="en-US" dirty="0">
                <a:solidFill>
                  <a:schemeClr val="bg1"/>
                </a:solidFill>
              </a:rPr>
              <a:t>body he possessed at death-the body which was nailed to the cross. The evidence that he was resurrected and alive must of necessity be as clear and definite as the evidence that he had died." (7)</a:t>
            </a:r>
          </a:p>
        </p:txBody>
      </p:sp>
      <p:grpSp>
        <p:nvGrpSpPr>
          <p:cNvPr id="31" name="Group 30"/>
          <p:cNvGrpSpPr/>
          <p:nvPr/>
        </p:nvGrpSpPr>
        <p:grpSpPr>
          <a:xfrm>
            <a:off x="147782" y="757382"/>
            <a:ext cx="2105891" cy="3906981"/>
            <a:chOff x="147782" y="757382"/>
            <a:chExt cx="2105891" cy="3906981"/>
          </a:xfrm>
        </p:grpSpPr>
        <p:sp>
          <p:nvSpPr>
            <p:cNvPr id="12" name="TextBox 11"/>
            <p:cNvSpPr txBox="1"/>
            <p:nvPr/>
          </p:nvSpPr>
          <p:spPr>
            <a:xfrm>
              <a:off x="480291" y="757382"/>
              <a:ext cx="1293091"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The Angels said He had risen.</a:t>
              </a:r>
            </a:p>
          </p:txBody>
        </p:sp>
        <p:pic>
          <p:nvPicPr>
            <p:cNvPr id="29698" name="Picture 2" descr="Image result for angels in tomb"/>
            <p:cNvPicPr>
              <a:picLocks noChangeAspect="1" noChangeArrowheads="1"/>
            </p:cNvPicPr>
            <p:nvPr/>
          </p:nvPicPr>
          <p:blipFill>
            <a:blip r:embed="rId3" cstate="print"/>
            <a:srcRect t="2198" r="16484"/>
            <a:stretch>
              <a:fillRect/>
            </a:stretch>
          </p:blipFill>
          <p:spPr bwMode="auto">
            <a:xfrm>
              <a:off x="147782" y="3020291"/>
              <a:ext cx="2105891" cy="1644072"/>
            </a:xfrm>
            <a:prstGeom prst="rect">
              <a:avLst/>
            </a:prstGeom>
            <a:noFill/>
          </p:spPr>
        </p:pic>
        <p:sp>
          <p:nvSpPr>
            <p:cNvPr id="19" name="Down Arrow 18"/>
            <p:cNvSpPr/>
            <p:nvPr/>
          </p:nvSpPr>
          <p:spPr>
            <a:xfrm>
              <a:off x="997528" y="1708729"/>
              <a:ext cx="221672" cy="1246908"/>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142836" y="1584036"/>
            <a:ext cx="2419927" cy="4781174"/>
            <a:chOff x="2142836" y="1584036"/>
            <a:chExt cx="2419927" cy="4781174"/>
          </a:xfrm>
        </p:grpSpPr>
        <p:sp>
          <p:nvSpPr>
            <p:cNvPr id="13" name="TextBox 12"/>
            <p:cNvSpPr txBox="1"/>
            <p:nvPr/>
          </p:nvSpPr>
          <p:spPr>
            <a:xfrm>
              <a:off x="2466109" y="1584036"/>
              <a:ext cx="1796471" cy="1754326"/>
            </a:xfrm>
            <a:prstGeom prst="rect">
              <a:avLst/>
            </a:prstGeom>
            <a:solidFill>
              <a:schemeClr val="accent5">
                <a:lumMod val="75000"/>
              </a:schemeClr>
            </a:solidFill>
          </p:spPr>
          <p:txBody>
            <a:bodyPr wrap="square" rtlCol="0">
              <a:spAutoFit/>
            </a:bodyPr>
            <a:lstStyle/>
            <a:p>
              <a:pPr algn="ctr"/>
              <a:r>
                <a:rPr lang="en-US" dirty="0">
                  <a:solidFill>
                    <a:schemeClr val="bg1"/>
                  </a:solidFill>
                </a:rPr>
                <a:t>The women and then the brethren noted that the body was no longer in the tomb.</a:t>
              </a:r>
            </a:p>
          </p:txBody>
        </p:sp>
        <p:sp>
          <p:nvSpPr>
            <p:cNvPr id="20" name="Down Arrow 19"/>
            <p:cNvSpPr/>
            <p:nvPr/>
          </p:nvSpPr>
          <p:spPr>
            <a:xfrm>
              <a:off x="3172692" y="3454401"/>
              <a:ext cx="226291" cy="1265382"/>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Image result for empty tomb"/>
            <p:cNvPicPr>
              <a:picLocks noChangeAspect="1" noChangeArrowheads="1"/>
            </p:cNvPicPr>
            <p:nvPr/>
          </p:nvPicPr>
          <p:blipFill>
            <a:blip r:embed="rId4" cstate="print"/>
            <a:srcRect/>
            <a:stretch>
              <a:fillRect/>
            </a:stretch>
          </p:blipFill>
          <p:spPr bwMode="auto">
            <a:xfrm>
              <a:off x="2142836" y="4833919"/>
              <a:ext cx="2419927" cy="1531291"/>
            </a:xfrm>
            <a:prstGeom prst="rect">
              <a:avLst/>
            </a:prstGeom>
            <a:noFill/>
          </p:spPr>
        </p:pic>
      </p:grpSp>
      <p:grpSp>
        <p:nvGrpSpPr>
          <p:cNvPr id="33" name="Group 32"/>
          <p:cNvGrpSpPr/>
          <p:nvPr/>
        </p:nvGrpSpPr>
        <p:grpSpPr>
          <a:xfrm>
            <a:off x="4373417" y="1584036"/>
            <a:ext cx="2013527" cy="3427261"/>
            <a:chOff x="4373417" y="1584036"/>
            <a:chExt cx="2013527" cy="3427261"/>
          </a:xfrm>
        </p:grpSpPr>
        <p:sp>
          <p:nvSpPr>
            <p:cNvPr id="14" name="TextBox 13"/>
            <p:cNvSpPr txBox="1"/>
            <p:nvPr/>
          </p:nvSpPr>
          <p:spPr>
            <a:xfrm>
              <a:off x="4373417" y="1584036"/>
              <a:ext cx="2013527" cy="923330"/>
            </a:xfrm>
            <a:prstGeom prst="rect">
              <a:avLst/>
            </a:prstGeom>
            <a:solidFill>
              <a:schemeClr val="accent5">
                <a:lumMod val="75000"/>
              </a:schemeClr>
            </a:solidFill>
          </p:spPr>
          <p:txBody>
            <a:bodyPr wrap="square" rtlCol="0">
              <a:spAutoFit/>
            </a:bodyPr>
            <a:lstStyle/>
            <a:p>
              <a:pPr algn="ctr"/>
              <a:r>
                <a:rPr lang="en-US" dirty="0">
                  <a:solidFill>
                    <a:schemeClr val="bg1"/>
                  </a:solidFill>
                </a:rPr>
                <a:t>The women held Jesus by the feet</a:t>
              </a:r>
            </a:p>
            <a:p>
              <a:pPr algn="ctr"/>
              <a:r>
                <a:rPr lang="en-US" dirty="0">
                  <a:solidFill>
                    <a:schemeClr val="bg1"/>
                  </a:solidFill>
                </a:rPr>
                <a:t>(Matthew 28:9)</a:t>
              </a:r>
            </a:p>
          </p:txBody>
        </p:sp>
        <p:sp>
          <p:nvSpPr>
            <p:cNvPr id="23" name="Down Arrow 22"/>
            <p:cNvSpPr/>
            <p:nvPr/>
          </p:nvSpPr>
          <p:spPr>
            <a:xfrm>
              <a:off x="5209311" y="2646220"/>
              <a:ext cx="226291" cy="651162"/>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4" name="Picture 8" descr="Image result for matthew 28:9 women worship at feet of jesus"/>
            <p:cNvPicPr>
              <a:picLocks noChangeAspect="1" noChangeArrowheads="1"/>
            </p:cNvPicPr>
            <p:nvPr/>
          </p:nvPicPr>
          <p:blipFill>
            <a:blip r:embed="rId5" cstate="print"/>
            <a:srcRect l="32537" t="-402" r="46" b="5599"/>
            <a:stretch>
              <a:fillRect/>
            </a:stretch>
          </p:blipFill>
          <p:spPr bwMode="auto">
            <a:xfrm>
              <a:off x="4590472" y="3408219"/>
              <a:ext cx="1671781" cy="1603078"/>
            </a:xfrm>
            <a:prstGeom prst="rect">
              <a:avLst/>
            </a:prstGeom>
            <a:noFill/>
          </p:spPr>
        </p:pic>
      </p:grpSp>
      <p:grpSp>
        <p:nvGrpSpPr>
          <p:cNvPr id="34" name="Group 33"/>
          <p:cNvGrpSpPr/>
          <p:nvPr/>
        </p:nvGrpSpPr>
        <p:grpSpPr>
          <a:xfrm>
            <a:off x="6502399" y="1376218"/>
            <a:ext cx="2468707" cy="4343090"/>
            <a:chOff x="6502399" y="1376218"/>
            <a:chExt cx="2468707" cy="4343090"/>
          </a:xfrm>
        </p:grpSpPr>
        <p:sp>
          <p:nvSpPr>
            <p:cNvPr id="15" name="TextBox 14"/>
            <p:cNvSpPr txBox="1"/>
            <p:nvPr/>
          </p:nvSpPr>
          <p:spPr>
            <a:xfrm>
              <a:off x="6548581" y="1376218"/>
              <a:ext cx="2013527" cy="2031325"/>
            </a:xfrm>
            <a:prstGeom prst="rect">
              <a:avLst/>
            </a:prstGeom>
            <a:solidFill>
              <a:schemeClr val="accent5">
                <a:lumMod val="75000"/>
              </a:schemeClr>
            </a:solidFill>
          </p:spPr>
          <p:txBody>
            <a:bodyPr wrap="square" rtlCol="0">
              <a:spAutoFit/>
            </a:bodyPr>
            <a:lstStyle/>
            <a:p>
              <a:pPr algn="ctr"/>
              <a:r>
                <a:rPr lang="en-US" dirty="0">
                  <a:solidFill>
                    <a:schemeClr val="bg1"/>
                  </a:solidFill>
                </a:rPr>
                <a:t>The Apostles felt his resurrected body with their own hands and saw the nail holes and the hole from the spear.</a:t>
              </a:r>
            </a:p>
          </p:txBody>
        </p:sp>
        <p:pic>
          <p:nvPicPr>
            <p:cNvPr id="29706" name="Picture 10" descr="Image result for jesus resurrected"/>
            <p:cNvPicPr>
              <a:picLocks noChangeAspect="1" noChangeArrowheads="1"/>
            </p:cNvPicPr>
            <p:nvPr/>
          </p:nvPicPr>
          <p:blipFill>
            <a:blip r:embed="rId6" cstate="print"/>
            <a:srcRect/>
            <a:stretch>
              <a:fillRect/>
            </a:stretch>
          </p:blipFill>
          <p:spPr bwMode="auto">
            <a:xfrm>
              <a:off x="6502399" y="3928919"/>
              <a:ext cx="2468707" cy="1790389"/>
            </a:xfrm>
            <a:prstGeom prst="rect">
              <a:avLst/>
            </a:prstGeom>
            <a:noFill/>
          </p:spPr>
        </p:pic>
        <p:sp>
          <p:nvSpPr>
            <p:cNvPr id="27" name="Down Arrow 26"/>
            <p:cNvSpPr/>
            <p:nvPr/>
          </p:nvSpPr>
          <p:spPr>
            <a:xfrm>
              <a:off x="7439893" y="3454400"/>
              <a:ext cx="226291" cy="434109"/>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8618176" y="1625600"/>
            <a:ext cx="1351940" cy="2198254"/>
            <a:chOff x="8618176" y="1625600"/>
            <a:chExt cx="1351940" cy="2198254"/>
          </a:xfrm>
        </p:grpSpPr>
        <p:sp>
          <p:nvSpPr>
            <p:cNvPr id="16" name="TextBox 15"/>
            <p:cNvSpPr txBox="1"/>
            <p:nvPr/>
          </p:nvSpPr>
          <p:spPr>
            <a:xfrm>
              <a:off x="8682182" y="1625600"/>
              <a:ext cx="1191491" cy="1200329"/>
            </a:xfrm>
            <a:prstGeom prst="rect">
              <a:avLst/>
            </a:prstGeom>
            <a:solidFill>
              <a:schemeClr val="accent5">
                <a:lumMod val="75000"/>
              </a:schemeClr>
            </a:solidFill>
          </p:spPr>
          <p:txBody>
            <a:bodyPr wrap="square" rtlCol="0">
              <a:spAutoFit/>
            </a:bodyPr>
            <a:lstStyle/>
            <a:p>
              <a:pPr algn="ctr"/>
              <a:r>
                <a:rPr lang="en-US" dirty="0">
                  <a:solidFill>
                    <a:schemeClr val="bg1"/>
                  </a:solidFill>
                </a:rPr>
                <a:t>Jesus ate real food.</a:t>
              </a:r>
            </a:p>
            <a:p>
              <a:pPr algn="ctr"/>
              <a:r>
                <a:rPr lang="en-US" dirty="0">
                  <a:solidFill>
                    <a:schemeClr val="bg1"/>
                  </a:solidFill>
                </a:rPr>
                <a:t>(Luke 24:42)</a:t>
              </a:r>
            </a:p>
          </p:txBody>
        </p:sp>
        <p:pic>
          <p:nvPicPr>
            <p:cNvPr id="28" name="Picture 2" descr="Image result for jesus breaks bread after resurrection"/>
            <p:cNvPicPr>
              <a:picLocks noChangeAspect="1" noChangeArrowheads="1"/>
            </p:cNvPicPr>
            <p:nvPr/>
          </p:nvPicPr>
          <p:blipFill>
            <a:blip r:embed="rId7" cstate="print"/>
            <a:srcRect/>
            <a:stretch>
              <a:fillRect/>
            </a:stretch>
          </p:blipFill>
          <p:spPr bwMode="auto">
            <a:xfrm>
              <a:off x="8618176" y="2817091"/>
              <a:ext cx="1351940" cy="1006763"/>
            </a:xfrm>
            <a:prstGeom prst="rect">
              <a:avLst/>
            </a:prstGeom>
            <a:noFill/>
          </p:spPr>
        </p:pic>
        <p:sp>
          <p:nvSpPr>
            <p:cNvPr id="29" name="Down Arrow 28"/>
            <p:cNvSpPr/>
            <p:nvPr/>
          </p:nvSpPr>
          <p:spPr>
            <a:xfrm>
              <a:off x="9144002" y="2359891"/>
              <a:ext cx="226291" cy="434109"/>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0025710" y="1348508"/>
            <a:ext cx="2046217" cy="3980874"/>
            <a:chOff x="10025710" y="1579417"/>
            <a:chExt cx="2046217" cy="3980874"/>
          </a:xfrm>
        </p:grpSpPr>
        <p:sp>
          <p:nvSpPr>
            <p:cNvPr id="17" name="TextBox 16"/>
            <p:cNvSpPr txBox="1"/>
            <p:nvPr/>
          </p:nvSpPr>
          <p:spPr>
            <a:xfrm>
              <a:off x="10039927" y="1579417"/>
              <a:ext cx="2013527" cy="1477328"/>
            </a:xfrm>
            <a:prstGeom prst="rect">
              <a:avLst/>
            </a:prstGeom>
            <a:solidFill>
              <a:schemeClr val="accent5">
                <a:lumMod val="75000"/>
              </a:schemeClr>
            </a:solidFill>
          </p:spPr>
          <p:txBody>
            <a:bodyPr wrap="square" rtlCol="0">
              <a:spAutoFit/>
            </a:bodyPr>
            <a:lstStyle/>
            <a:p>
              <a:pPr algn="ctr"/>
              <a:r>
                <a:rPr lang="en-US" dirty="0">
                  <a:solidFill>
                    <a:schemeClr val="bg1"/>
                  </a:solidFill>
                </a:rPr>
                <a:t>After he shewed them his hands and feet, he breathed on them.</a:t>
              </a:r>
            </a:p>
            <a:p>
              <a:pPr algn="ctr"/>
              <a:r>
                <a:rPr lang="en-US" dirty="0">
                  <a:solidFill>
                    <a:schemeClr val="bg1"/>
                  </a:solidFill>
                </a:rPr>
                <a:t>(John 20:20,22)</a:t>
              </a:r>
            </a:p>
          </p:txBody>
        </p:sp>
        <p:pic>
          <p:nvPicPr>
            <p:cNvPr id="29708" name="Picture 12" descr="Image result for john 20:22"/>
            <p:cNvPicPr>
              <a:picLocks noChangeAspect="1" noChangeArrowheads="1"/>
            </p:cNvPicPr>
            <p:nvPr/>
          </p:nvPicPr>
          <p:blipFill>
            <a:blip r:embed="rId8" cstate="print"/>
            <a:srcRect t="9753" r="11508" b="7162"/>
            <a:stretch>
              <a:fillRect/>
            </a:stretch>
          </p:blipFill>
          <p:spPr bwMode="auto">
            <a:xfrm>
              <a:off x="10025710" y="4119418"/>
              <a:ext cx="2046217" cy="1440873"/>
            </a:xfrm>
            <a:prstGeom prst="rect">
              <a:avLst/>
            </a:prstGeom>
            <a:noFill/>
          </p:spPr>
        </p:pic>
        <p:sp>
          <p:nvSpPr>
            <p:cNvPr id="30" name="Down Arrow 29"/>
            <p:cNvSpPr/>
            <p:nvPr/>
          </p:nvSpPr>
          <p:spPr>
            <a:xfrm>
              <a:off x="10871202" y="3200400"/>
              <a:ext cx="226291" cy="845127"/>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15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All Things Must Be Fulfilled</a:t>
            </a:r>
            <a:endParaRPr lang="en-US" sz="4400" dirty="0">
              <a:solidFill>
                <a:schemeClr val="bg1"/>
              </a:solidFill>
              <a:latin typeface="AR ESSENCE" panose="02000000000000000000" pitchFamily="2" charset="0"/>
            </a:endParaRP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24:44; John 5:39</a:t>
            </a:r>
          </a:p>
        </p:txBody>
      </p:sp>
      <p:sp>
        <p:nvSpPr>
          <p:cNvPr id="35" name="Rectangle 34"/>
          <p:cNvSpPr/>
          <p:nvPr/>
        </p:nvSpPr>
        <p:spPr>
          <a:xfrm>
            <a:off x="1385456" y="1064829"/>
            <a:ext cx="5624944" cy="2246769"/>
          </a:xfrm>
          <a:prstGeom prst="rect">
            <a:avLst/>
          </a:prstGeom>
        </p:spPr>
        <p:txBody>
          <a:bodyPr wrap="square">
            <a:spAutoFit/>
          </a:bodyPr>
          <a:lstStyle/>
          <a:p>
            <a:r>
              <a:rPr lang="en-US" sz="2000" dirty="0">
                <a:solidFill>
                  <a:schemeClr val="bg1"/>
                </a:solidFill>
              </a:rPr>
              <a:t>“…Christ's reference to the canon of scripture in the meridian of time... Jesus here made reference to the threefold division of the Hebrew Bible-the Law, the Prophets, and the Writings (although he called the Writings 'the psalms' here, probably because the book of Psalms is the first and longest book in the third section)." (8)</a:t>
            </a:r>
            <a:endParaRPr lang="en-US" sz="1100" dirty="0">
              <a:solidFill>
                <a:schemeClr val="bg1"/>
              </a:solidFill>
            </a:endParaRPr>
          </a:p>
        </p:txBody>
      </p:sp>
      <p:sp>
        <p:nvSpPr>
          <p:cNvPr id="10" name="Rectangle 9"/>
          <p:cNvSpPr/>
          <p:nvPr/>
        </p:nvSpPr>
        <p:spPr>
          <a:xfrm>
            <a:off x="3648362" y="4916346"/>
            <a:ext cx="6862619" cy="1631216"/>
          </a:xfrm>
          <a:prstGeom prst="rect">
            <a:avLst/>
          </a:prstGeom>
        </p:spPr>
        <p:txBody>
          <a:bodyPr wrap="square">
            <a:spAutoFit/>
          </a:bodyPr>
          <a:lstStyle/>
          <a:p>
            <a:r>
              <a:rPr lang="en-US" sz="2000" dirty="0">
                <a:solidFill>
                  <a:schemeClr val="bg1"/>
                </a:solidFill>
              </a:rPr>
              <a:t>"The fact that the Lord himself reads to men out of the ancient books, 'for . . . they are they which testify of me', even though he is personally present among them as the risen Savior addressing them with his own lips, gives awesome testimony to the authority of the written word.” (9)</a:t>
            </a:r>
          </a:p>
        </p:txBody>
      </p:sp>
      <p:sp>
        <p:nvSpPr>
          <p:cNvPr id="30722" name="AutoShape 2" descr="Image result for Robert Mill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4" name="Picture 4" descr="Image result for Robert Millet"/>
          <p:cNvPicPr>
            <a:picLocks noChangeAspect="1" noChangeArrowheads="1"/>
          </p:cNvPicPr>
          <p:nvPr/>
        </p:nvPicPr>
        <p:blipFill>
          <a:blip r:embed="rId3" cstate="print"/>
          <a:srcRect/>
          <a:stretch>
            <a:fillRect/>
          </a:stretch>
        </p:blipFill>
        <p:spPr bwMode="auto">
          <a:xfrm>
            <a:off x="332509" y="761856"/>
            <a:ext cx="1013978" cy="1419570"/>
          </a:xfrm>
          <a:prstGeom prst="rect">
            <a:avLst/>
          </a:prstGeom>
          <a:noFill/>
        </p:spPr>
      </p:pic>
      <p:pic>
        <p:nvPicPr>
          <p:cNvPr id="13" name="Picture 12" descr="Hugh Nibley.jpg"/>
          <p:cNvPicPr>
            <a:picLocks noChangeAspect="1"/>
          </p:cNvPicPr>
          <p:nvPr/>
        </p:nvPicPr>
        <p:blipFill>
          <a:blip r:embed="rId4" cstate="print"/>
          <a:stretch>
            <a:fillRect/>
          </a:stretch>
        </p:blipFill>
        <p:spPr>
          <a:xfrm>
            <a:off x="1975593" y="4700382"/>
            <a:ext cx="1083412" cy="1414092"/>
          </a:xfrm>
          <a:prstGeom prst="rect">
            <a:avLst/>
          </a:prstGeom>
        </p:spPr>
      </p:pic>
      <p:pic>
        <p:nvPicPr>
          <p:cNvPr id="14" name="Picture 13" descr="bible-light.jpg"/>
          <p:cNvPicPr>
            <a:picLocks noChangeAspect="1"/>
          </p:cNvPicPr>
          <p:nvPr/>
        </p:nvPicPr>
        <p:blipFill>
          <a:blip r:embed="rId5" cstate="print"/>
          <a:stretch>
            <a:fillRect/>
          </a:stretch>
        </p:blipFill>
        <p:spPr>
          <a:xfrm>
            <a:off x="7405255" y="1166091"/>
            <a:ext cx="3810000" cy="3454400"/>
          </a:xfrm>
          <a:prstGeom prst="rect">
            <a:avLst/>
          </a:prstGeom>
        </p:spPr>
      </p:pic>
    </p:spTree>
    <p:extLst>
      <p:ext uri="{BB962C8B-B14F-4D97-AF65-F5344CB8AC3E}">
        <p14:creationId xmlns:p14="http://schemas.microsoft.com/office/powerpoint/2010/main" val="16574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Carried Up Into Heaven</a:t>
            </a:r>
            <a:endParaRPr lang="en-US" sz="4400" dirty="0">
              <a:solidFill>
                <a:schemeClr val="bg1"/>
              </a:solidFill>
              <a:latin typeface="AR ESSENCE" panose="02000000000000000000" pitchFamily="2" charset="0"/>
            </a:endParaRPr>
          </a:p>
        </p:txBody>
      </p:sp>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Luke 24:47-49</a:t>
            </a:r>
          </a:p>
        </p:txBody>
      </p:sp>
      <p:sp>
        <p:nvSpPr>
          <p:cNvPr id="30722" name="AutoShape 2" descr="Image result for Robert Mill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267855" y="1064736"/>
            <a:ext cx="5006109" cy="2862322"/>
          </a:xfrm>
          <a:prstGeom prst="rect">
            <a:avLst/>
          </a:prstGeom>
        </p:spPr>
        <p:txBody>
          <a:bodyPr wrap="square">
            <a:spAutoFit/>
          </a:bodyPr>
          <a:lstStyle/>
          <a:p>
            <a:r>
              <a:rPr lang="en-US" sz="2000" dirty="0">
                <a:solidFill>
                  <a:schemeClr val="bg1"/>
                </a:solidFill>
              </a:rPr>
              <a:t>“Christ’s Ascension is literal in the fullest and most complete sense of the word. He was a resurrected man, a personage of tabernacle who, though immortal, walked and talked and ate with his earthly friends. …</a:t>
            </a:r>
          </a:p>
          <a:p>
            <a:endParaRPr lang="en-US" sz="2000" dirty="0">
              <a:solidFill>
                <a:schemeClr val="bg1"/>
              </a:solidFill>
            </a:endParaRPr>
          </a:p>
          <a:p>
            <a:r>
              <a:rPr lang="en-US" sz="2000" dirty="0">
                <a:solidFill>
                  <a:schemeClr val="bg1"/>
                </a:solidFill>
              </a:rPr>
              <a:t> The resurrected Lord ascended from the earth and went to the place where his Father is. As our latter-day revelation expresses it: </a:t>
            </a:r>
          </a:p>
        </p:txBody>
      </p:sp>
      <p:pic>
        <p:nvPicPr>
          <p:cNvPr id="13" name="Picture 12" descr="bruce R. McConkie.jpg"/>
          <p:cNvPicPr>
            <a:picLocks noChangeAspect="1"/>
          </p:cNvPicPr>
          <p:nvPr/>
        </p:nvPicPr>
        <p:blipFill>
          <a:blip r:embed="rId3" cstate="print"/>
          <a:stretch>
            <a:fillRect/>
          </a:stretch>
        </p:blipFill>
        <p:spPr>
          <a:xfrm>
            <a:off x="10952697" y="172122"/>
            <a:ext cx="932873" cy="1302135"/>
          </a:xfrm>
          <a:prstGeom prst="rect">
            <a:avLst/>
          </a:prstGeom>
        </p:spPr>
      </p:pic>
      <p:sp>
        <p:nvSpPr>
          <p:cNvPr id="14" name="Rectangle 13"/>
          <p:cNvSpPr/>
          <p:nvPr/>
        </p:nvSpPr>
        <p:spPr>
          <a:xfrm>
            <a:off x="2059709" y="4826675"/>
            <a:ext cx="9337963" cy="2031325"/>
          </a:xfrm>
          <a:prstGeom prst="rect">
            <a:avLst/>
          </a:prstGeom>
        </p:spPr>
        <p:txBody>
          <a:bodyPr wrap="square">
            <a:spAutoFit/>
          </a:bodyPr>
          <a:lstStyle/>
          <a:p>
            <a:pPr fontAlgn="base"/>
            <a:r>
              <a:rPr lang="en-US" i="1" dirty="0">
                <a:solidFill>
                  <a:srgbClr val="FFFF00"/>
                </a:solidFill>
              </a:rPr>
              <a:t>Wherefore, the Almighty God gave his Only Begotten Son, as it is written in those scriptures which have been given of him.</a:t>
            </a:r>
          </a:p>
          <a:p>
            <a:pPr fontAlgn="base"/>
            <a:r>
              <a:rPr lang="en-US" i="1" dirty="0">
                <a:solidFill>
                  <a:srgbClr val="FFFF00"/>
                </a:solidFill>
              </a:rPr>
              <a:t> He suffered temptations but gave no heed unto them.</a:t>
            </a:r>
          </a:p>
          <a:p>
            <a:pPr fontAlgn="base"/>
            <a:r>
              <a:rPr lang="en-US" i="1" dirty="0">
                <a:solidFill>
                  <a:srgbClr val="FFFF00"/>
                </a:solidFill>
              </a:rPr>
              <a:t> He was crucified, died, and rose again the third day;</a:t>
            </a:r>
          </a:p>
          <a:p>
            <a:pPr fontAlgn="base"/>
            <a:r>
              <a:rPr lang="en-US" i="1" dirty="0">
                <a:solidFill>
                  <a:srgbClr val="FFFF00"/>
                </a:solidFill>
              </a:rPr>
              <a:t> And ascended into heaven, to sit down on the right hand of the Father, to reign with almighty power according to the will of the Father;</a:t>
            </a:r>
          </a:p>
          <a:p>
            <a:pPr fontAlgn="base"/>
            <a:r>
              <a:rPr lang="en-US" i="1" dirty="0">
                <a:solidFill>
                  <a:srgbClr val="FFFF00"/>
                </a:solidFill>
              </a:rPr>
              <a:t>D&amp;C 20:21-24</a:t>
            </a:r>
          </a:p>
        </p:txBody>
      </p:sp>
      <p:pic>
        <p:nvPicPr>
          <p:cNvPr id="1026" name="Picture 2" descr="Image result for ascension of jesus christ"/>
          <p:cNvPicPr>
            <a:picLocks noChangeAspect="1" noChangeArrowheads="1"/>
          </p:cNvPicPr>
          <p:nvPr/>
        </p:nvPicPr>
        <p:blipFill>
          <a:blip r:embed="rId4" cstate="print"/>
          <a:srcRect/>
          <a:stretch>
            <a:fillRect/>
          </a:stretch>
        </p:blipFill>
        <p:spPr bwMode="auto">
          <a:xfrm>
            <a:off x="5717309" y="817581"/>
            <a:ext cx="5268648" cy="3951487"/>
          </a:xfrm>
          <a:prstGeom prst="ellipse">
            <a:avLst/>
          </a:prstGeom>
          <a:ln>
            <a:noFill/>
          </a:ln>
          <a:effectLst>
            <a:softEdge rad="112500"/>
          </a:effectLst>
        </p:spPr>
      </p:pic>
    </p:spTree>
    <p:extLst>
      <p:ext uri="{BB962C8B-B14F-4D97-AF65-F5344CB8AC3E}">
        <p14:creationId xmlns:p14="http://schemas.microsoft.com/office/powerpoint/2010/main" val="19477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1000"/>
                                        <p:tgtEl>
                                          <p:spTgt spid="14">
                                            <p:txEl>
                                              <p:pRg st="1" end="1"/>
                                            </p:txEl>
                                          </p:spTgt>
                                        </p:tgtEl>
                                      </p:cBhvr>
                                    </p:animEffect>
                                    <p:anim calcmode="lin" valueType="num">
                                      <p:cBhvr>
                                        <p:cTn id="1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1000"/>
                                        <p:tgtEl>
                                          <p:spTgt spid="14">
                                            <p:txEl>
                                              <p:pRg st="2" end="2"/>
                                            </p:txEl>
                                          </p:spTgt>
                                        </p:tgtEl>
                                      </p:cBhvr>
                                    </p:animEffect>
                                    <p:anim calcmode="lin" valueType="num">
                                      <p:cBhvr>
                                        <p:cTn id="26"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fade">
                                      <p:cBhvr>
                                        <p:cTn id="32" dur="1000"/>
                                        <p:tgtEl>
                                          <p:spTgt spid="14">
                                            <p:txEl>
                                              <p:pRg st="3" end="3"/>
                                            </p:txEl>
                                          </p:spTgt>
                                        </p:tgtEl>
                                      </p:cBhvr>
                                    </p:animEffect>
                                    <p:anim calcmode="lin" valueType="num">
                                      <p:cBhvr>
                                        <p:cTn id="3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fade">
                                      <p:cBhvr>
                                        <p:cTn id="37" dur="1000"/>
                                        <p:tgtEl>
                                          <p:spTgt spid="14">
                                            <p:txEl>
                                              <p:pRg st="4" end="4"/>
                                            </p:txEl>
                                          </p:spTgt>
                                        </p:tgtEl>
                                      </p:cBhvr>
                                    </p:animEffect>
                                    <p:anim calcmode="lin" valueType="num">
                                      <p:cBhvr>
                                        <p:cTn id="3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40" presetID="2" presetClass="exit" presetSubtype="1" fill="hold" nodeType="withEffect">
                                  <p:stCondLst>
                                    <p:cond delay="0"/>
                                  </p:stCondLst>
                                  <p:childTnLst>
                                    <p:anim calcmode="lin" valueType="num">
                                      <p:cBhvr additive="base">
                                        <p:cTn id="41" dur="5000"/>
                                        <p:tgtEl>
                                          <p:spTgt spid="1026"/>
                                        </p:tgtEl>
                                        <p:attrNameLst>
                                          <p:attrName>ppt_x</p:attrName>
                                        </p:attrNameLst>
                                      </p:cBhvr>
                                      <p:tavLst>
                                        <p:tav tm="0">
                                          <p:val>
                                            <p:strVal val="ppt_x"/>
                                          </p:val>
                                        </p:tav>
                                        <p:tav tm="100000">
                                          <p:val>
                                            <p:strVal val="ppt_x"/>
                                          </p:val>
                                        </p:tav>
                                      </p:tavLst>
                                    </p:anim>
                                    <p:anim calcmode="lin" valueType="num">
                                      <p:cBhvr additive="base">
                                        <p:cTn id="42" dur="5000"/>
                                        <p:tgtEl>
                                          <p:spTgt spid="1026"/>
                                        </p:tgtEl>
                                        <p:attrNameLst>
                                          <p:attrName>ppt_y</p:attrName>
                                        </p:attrNameLst>
                                      </p:cBhvr>
                                      <p:tavLst>
                                        <p:tav tm="0">
                                          <p:val>
                                            <p:strVal val="ppt_y"/>
                                          </p:val>
                                        </p:tav>
                                        <p:tav tm="100000">
                                          <p:val>
                                            <p:strVal val="0-ppt_h/2"/>
                                          </p:val>
                                        </p:tav>
                                      </p:tavLst>
                                    </p:anim>
                                    <p:set>
                                      <p:cBhvr>
                                        <p:cTn id="43" dur="1" fill="hold">
                                          <p:stCondLst>
                                            <p:cond delay="4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3CF325C1-BDFD-A803-6EE7-4BBE9B15F022}"/>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480616" y="1207249"/>
            <a:ext cx="6716250" cy="1200329"/>
          </a:xfrm>
          <a:prstGeom prst="rect">
            <a:avLst/>
          </a:prstGeom>
          <a:noFill/>
        </p:spPr>
        <p:txBody>
          <a:bodyPr wrap="square" rtlCol="0">
            <a:spAutoFit/>
          </a:bodyPr>
          <a:lstStyle/>
          <a:p>
            <a:pPr fontAlgn="base"/>
            <a:r>
              <a:rPr lang="en-US" sz="2400" b="1" dirty="0">
                <a:solidFill>
                  <a:schemeClr val="bg1"/>
                </a:solidFill>
              </a:rPr>
              <a:t>It records the fulfillment of the Savior’s earlier declarations that He would sit at the right hand of God in heaven.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Ascension Into Heaven</a:t>
            </a:r>
          </a:p>
        </p:txBody>
      </p:sp>
      <p:sp>
        <p:nvSpPr>
          <p:cNvPr id="18" name="Rectangle 17"/>
          <p:cNvSpPr/>
          <p:nvPr/>
        </p:nvSpPr>
        <p:spPr>
          <a:xfrm>
            <a:off x="0" y="6550223"/>
            <a:ext cx="4553528" cy="307777"/>
          </a:xfrm>
          <a:prstGeom prst="rect">
            <a:avLst/>
          </a:prstGeom>
        </p:spPr>
        <p:txBody>
          <a:bodyPr wrap="square">
            <a:spAutoFit/>
          </a:bodyPr>
          <a:lstStyle/>
          <a:p>
            <a:r>
              <a:rPr lang="en-US" sz="1400" dirty="0">
                <a:solidFill>
                  <a:schemeClr val="bg1"/>
                </a:solidFill>
              </a:rPr>
              <a:t>Mark 16:19</a:t>
            </a:r>
          </a:p>
        </p:txBody>
      </p:sp>
      <p:sp>
        <p:nvSpPr>
          <p:cNvPr id="19" name="TextBox 18"/>
          <p:cNvSpPr txBox="1"/>
          <p:nvPr/>
        </p:nvSpPr>
        <p:spPr>
          <a:xfrm>
            <a:off x="11545455" y="6488668"/>
            <a:ext cx="646545" cy="369332"/>
          </a:xfrm>
          <a:prstGeom prst="rect">
            <a:avLst/>
          </a:prstGeom>
          <a:noFill/>
        </p:spPr>
        <p:txBody>
          <a:bodyPr wrap="square" rtlCol="0">
            <a:spAutoFit/>
          </a:bodyPr>
          <a:lstStyle/>
          <a:p>
            <a:pPr algn="r"/>
            <a:r>
              <a:rPr lang="en-US" dirty="0">
                <a:solidFill>
                  <a:schemeClr val="bg1"/>
                </a:solidFill>
              </a:rPr>
              <a:t>(15)</a:t>
            </a:r>
          </a:p>
        </p:txBody>
      </p:sp>
      <p:sp>
        <p:nvSpPr>
          <p:cNvPr id="13" name="Rectangle 12"/>
          <p:cNvSpPr/>
          <p:nvPr/>
        </p:nvSpPr>
        <p:spPr>
          <a:xfrm>
            <a:off x="4747709" y="2682280"/>
            <a:ext cx="6096000" cy="3416320"/>
          </a:xfrm>
          <a:prstGeom prst="rect">
            <a:avLst/>
          </a:prstGeom>
        </p:spPr>
        <p:txBody>
          <a:bodyPr>
            <a:spAutoFit/>
          </a:bodyPr>
          <a:lstStyle/>
          <a:p>
            <a:r>
              <a:rPr lang="en-US" sz="2400" b="1" dirty="0">
                <a:solidFill>
                  <a:schemeClr val="bg1"/>
                </a:solidFill>
              </a:rPr>
              <a:t>“We believe that the greatest story ever told in all the annals of history, is the story of the atonement of Christ. The record of his resurrection and ascension, without which the atonement would not have been complete, is the climax to that story, and now, two thousand years after the event, it is still central and pivotal in all true Christian thought.”</a:t>
            </a:r>
          </a:p>
        </p:txBody>
      </p:sp>
      <p:pic>
        <p:nvPicPr>
          <p:cNvPr id="44034" name="Picture 2" descr="http://1.bp.blogspot.com/-gI651v69_P0/ULLrf6tH50I/AAAAAAAAA1c/-B8glW_zgvE/s1600/Parousia+01.png"/>
          <p:cNvPicPr>
            <a:picLocks noChangeAspect="1" noChangeArrowheads="1"/>
          </p:cNvPicPr>
          <p:nvPr/>
        </p:nvPicPr>
        <p:blipFill>
          <a:blip r:embed="rId3" cstate="print"/>
          <a:srcRect/>
          <a:stretch>
            <a:fillRect/>
          </a:stretch>
        </p:blipFill>
        <p:spPr bwMode="auto">
          <a:xfrm>
            <a:off x="1450269" y="2415092"/>
            <a:ext cx="2854619" cy="3996466"/>
          </a:xfrm>
          <a:prstGeom prst="rect">
            <a:avLst/>
          </a:prstGeom>
          <a:noFill/>
        </p:spPr>
      </p:pic>
      <p:sp>
        <p:nvSpPr>
          <p:cNvPr id="15" name="Rectangle 14"/>
          <p:cNvSpPr/>
          <p:nvPr/>
        </p:nvSpPr>
        <p:spPr>
          <a:xfrm>
            <a:off x="4335521" y="834621"/>
            <a:ext cx="3563989" cy="369332"/>
          </a:xfrm>
          <a:prstGeom prst="rect">
            <a:avLst/>
          </a:prstGeom>
        </p:spPr>
        <p:txBody>
          <a:bodyPr wrap="none">
            <a:spAutoFit/>
          </a:bodyPr>
          <a:lstStyle/>
          <a:p>
            <a:r>
              <a:rPr lang="en-US" b="1" dirty="0">
                <a:solidFill>
                  <a:schemeClr val="bg1"/>
                </a:solidFill>
              </a:rPr>
              <a:t>First account in the New Testament </a:t>
            </a:r>
            <a:endParaRPr lang="en-US" dirty="0">
              <a:solidFill>
                <a:schemeClr val="bg1"/>
              </a:solidFill>
            </a:endParaRPr>
          </a:p>
        </p:txBody>
      </p:sp>
      <p:pic>
        <p:nvPicPr>
          <p:cNvPr id="44036" name="Picture 4" descr="https://lds.net/wp-content/uploads/2015/05/huge_b_brown1.png"/>
          <p:cNvPicPr>
            <a:picLocks noChangeAspect="1" noChangeArrowheads="1"/>
          </p:cNvPicPr>
          <p:nvPr/>
        </p:nvPicPr>
        <p:blipFill>
          <a:blip r:embed="rId4" cstate="print"/>
          <a:srcRect/>
          <a:stretch>
            <a:fillRect/>
          </a:stretch>
        </p:blipFill>
        <p:spPr bwMode="auto">
          <a:xfrm>
            <a:off x="10491338" y="194590"/>
            <a:ext cx="1346817" cy="1644968"/>
          </a:xfrm>
          <a:prstGeom prst="rect">
            <a:avLst/>
          </a:prstGeom>
          <a:noFill/>
        </p:spPr>
      </p:pic>
    </p:spTree>
    <p:extLst>
      <p:ext uri="{BB962C8B-B14F-4D97-AF65-F5344CB8AC3E}">
        <p14:creationId xmlns:p14="http://schemas.microsoft.com/office/powerpoint/2010/main" val="26577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fade">
                                      <p:cBhvr>
                                        <p:cTn id="10"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9" name="Rectangle 8"/>
          <p:cNvSpPr/>
          <p:nvPr/>
        </p:nvSpPr>
        <p:spPr>
          <a:xfrm>
            <a:off x="0" y="6550223"/>
            <a:ext cx="6096000" cy="307777"/>
          </a:xfrm>
          <a:prstGeom prst="rect">
            <a:avLst/>
          </a:prstGeom>
        </p:spPr>
        <p:txBody>
          <a:bodyPr>
            <a:spAutoFit/>
          </a:bodyPr>
          <a:lstStyle/>
          <a:p>
            <a:r>
              <a:rPr lang="en-US" sz="1400" dirty="0">
                <a:solidFill>
                  <a:schemeClr val="bg1"/>
                </a:solidFill>
              </a:rPr>
              <a:t>1 Corinthians 15:22; Alma 11:42:45; Alma 22:14</a:t>
            </a:r>
          </a:p>
        </p:txBody>
      </p:sp>
      <p:sp>
        <p:nvSpPr>
          <p:cNvPr id="35" name="Rectangle 34"/>
          <p:cNvSpPr/>
          <p:nvPr/>
        </p:nvSpPr>
        <p:spPr>
          <a:xfrm>
            <a:off x="526474" y="824683"/>
            <a:ext cx="5624944" cy="5016758"/>
          </a:xfrm>
          <a:prstGeom prst="rect">
            <a:avLst/>
          </a:prstGeom>
        </p:spPr>
        <p:txBody>
          <a:bodyPr wrap="square">
            <a:spAutoFit/>
          </a:bodyPr>
          <a:lstStyle/>
          <a:p>
            <a:pPr fontAlgn="base"/>
            <a:r>
              <a:rPr lang="en-US" sz="2000" dirty="0">
                <a:solidFill>
                  <a:schemeClr val="bg1"/>
                </a:solidFill>
              </a:rPr>
              <a:t>“Through the Atonement of Jesus Christ, all people will be resurrected—saved from physical death. Resurrection is the reuniting of the spirit with the body in a perfect, immortal state, no longer subject to disease or death. …</a:t>
            </a:r>
          </a:p>
          <a:p>
            <a:pPr fontAlgn="base"/>
            <a:endParaRPr lang="en-US" sz="2000" dirty="0">
              <a:solidFill>
                <a:schemeClr val="bg1"/>
              </a:solidFill>
            </a:endParaRPr>
          </a:p>
          <a:p>
            <a:pPr fontAlgn="base"/>
            <a:r>
              <a:rPr lang="en-US" sz="2000" dirty="0">
                <a:solidFill>
                  <a:schemeClr val="bg1"/>
                </a:solidFill>
              </a:rPr>
              <a:t>“An understanding and testimony of the resurrection can give you hope and perspective as you experience the challenges, trials, and triumphs of life. </a:t>
            </a:r>
          </a:p>
          <a:p>
            <a:pPr fontAlgn="base"/>
            <a:endParaRPr lang="en-US" sz="2000" dirty="0">
              <a:solidFill>
                <a:schemeClr val="bg1"/>
              </a:solidFill>
            </a:endParaRPr>
          </a:p>
          <a:p>
            <a:pPr fontAlgn="base"/>
            <a:r>
              <a:rPr lang="en-US" sz="2000" dirty="0">
                <a:solidFill>
                  <a:schemeClr val="bg1"/>
                </a:solidFill>
              </a:rPr>
              <a:t>You can find comfort in the assurance that the Savior lives and that through His Atonement, ‘he </a:t>
            </a:r>
            <a:r>
              <a:rPr lang="en-US" sz="2000" dirty="0" err="1">
                <a:solidFill>
                  <a:schemeClr val="bg1"/>
                </a:solidFill>
              </a:rPr>
              <a:t>breaketh</a:t>
            </a:r>
            <a:r>
              <a:rPr lang="en-US" sz="2000" dirty="0">
                <a:solidFill>
                  <a:schemeClr val="bg1"/>
                </a:solidFill>
              </a:rPr>
              <a:t> the bands of death, that the grave shall have no victory, and that the sting of death should be swallowed up in the hopes of glory.’ ”</a:t>
            </a:r>
          </a:p>
        </p:txBody>
      </p:sp>
      <p:sp>
        <p:nvSpPr>
          <p:cNvPr id="30722" name="AutoShape 2" descr="Image result for Robert Mill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1632231" y="6488668"/>
            <a:ext cx="559769" cy="369332"/>
          </a:xfrm>
          <a:prstGeom prst="rect">
            <a:avLst/>
          </a:prstGeom>
        </p:spPr>
        <p:txBody>
          <a:bodyPr wrap="none">
            <a:spAutoFit/>
          </a:bodyPr>
          <a:lstStyle/>
          <a:p>
            <a:r>
              <a:rPr lang="en-US" dirty="0">
                <a:solidFill>
                  <a:schemeClr val="bg1"/>
                </a:solidFill>
              </a:rPr>
              <a:t>(11)</a:t>
            </a:r>
            <a:endParaRPr lang="en-US" dirty="0"/>
          </a:p>
        </p:txBody>
      </p:sp>
      <p:pic>
        <p:nvPicPr>
          <p:cNvPr id="31746" name="Picture 2" descr="Image result for christus salt lake"/>
          <p:cNvPicPr>
            <a:picLocks noChangeAspect="1" noChangeArrowheads="1"/>
          </p:cNvPicPr>
          <p:nvPr/>
        </p:nvPicPr>
        <p:blipFill>
          <a:blip r:embed="rId3" cstate="print"/>
          <a:srcRect/>
          <a:stretch>
            <a:fillRect/>
          </a:stretch>
        </p:blipFill>
        <p:spPr bwMode="auto">
          <a:xfrm>
            <a:off x="6511636" y="1713345"/>
            <a:ext cx="5087792" cy="3815844"/>
          </a:xfrm>
          <a:prstGeom prst="rect">
            <a:avLst/>
          </a:prstGeom>
          <a:noFill/>
        </p:spPr>
      </p:pic>
    </p:spTree>
    <p:extLst>
      <p:ext uri="{BB962C8B-B14F-4D97-AF65-F5344CB8AC3E}">
        <p14:creationId xmlns:p14="http://schemas.microsoft.com/office/powerpoint/2010/main" val="12181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7" name="Rectangle 6"/>
          <p:cNvSpPr/>
          <p:nvPr/>
        </p:nvSpPr>
        <p:spPr>
          <a:xfrm>
            <a:off x="2253673" y="2681098"/>
            <a:ext cx="7259782" cy="3785652"/>
          </a:xfrm>
          <a:prstGeom prst="rect">
            <a:avLst/>
          </a:prstGeom>
        </p:spPr>
        <p:txBody>
          <a:bodyPr wrap="square">
            <a:spAutoFit/>
          </a:bodyPr>
          <a:lstStyle/>
          <a:p>
            <a:pPr fontAlgn="base"/>
            <a:r>
              <a:rPr lang="en-US" sz="2000" dirty="0">
                <a:solidFill>
                  <a:schemeClr val="bg1"/>
                </a:solidFill>
              </a:rPr>
              <a:t>“The central purpose of all scripture is to fill our souls with faith in God the Father and in His Son, Jesus Christ. …</a:t>
            </a:r>
          </a:p>
          <a:p>
            <a:pPr fontAlgn="base"/>
            <a:endParaRPr lang="en-US" sz="2000" dirty="0">
              <a:solidFill>
                <a:schemeClr val="bg1"/>
              </a:solidFill>
            </a:endParaRPr>
          </a:p>
          <a:p>
            <a:pPr fontAlgn="base"/>
            <a:r>
              <a:rPr lang="en-US" sz="2000" dirty="0">
                <a:solidFill>
                  <a:schemeClr val="bg1"/>
                </a:solidFill>
              </a:rPr>
              <a:t>“… Faith comes by the witness of the Holy Spirit to our souls, Spirit to spirit, as we hear or read the word of God. </a:t>
            </a:r>
          </a:p>
          <a:p>
            <a:pPr fontAlgn="base"/>
            <a:endParaRPr lang="en-US" sz="2000" dirty="0">
              <a:solidFill>
                <a:schemeClr val="bg1"/>
              </a:solidFill>
            </a:endParaRPr>
          </a:p>
          <a:p>
            <a:pPr fontAlgn="base"/>
            <a:r>
              <a:rPr lang="en-US" sz="2000" dirty="0">
                <a:solidFill>
                  <a:schemeClr val="bg1"/>
                </a:solidFill>
              </a:rPr>
              <a:t>And faith matures as we continue to feast upon the word. …</a:t>
            </a:r>
          </a:p>
          <a:p>
            <a:pPr fontAlgn="base"/>
            <a:endParaRPr lang="en-US" sz="2000" dirty="0">
              <a:solidFill>
                <a:schemeClr val="bg1"/>
              </a:solidFill>
            </a:endParaRPr>
          </a:p>
          <a:p>
            <a:pPr fontAlgn="base"/>
            <a:r>
              <a:rPr lang="en-US" sz="2000" dirty="0">
                <a:solidFill>
                  <a:schemeClr val="bg1"/>
                </a:solidFill>
              </a:rPr>
              <a:t>“… Study the scriptures carefully, deliberately. Ponder and pray over them. </a:t>
            </a:r>
          </a:p>
          <a:p>
            <a:pPr fontAlgn="base"/>
            <a:endParaRPr lang="en-US" sz="2000" dirty="0">
              <a:solidFill>
                <a:schemeClr val="bg1"/>
              </a:solidFill>
            </a:endParaRPr>
          </a:p>
          <a:p>
            <a:pPr fontAlgn="base"/>
            <a:r>
              <a:rPr lang="en-US" sz="2000" dirty="0">
                <a:solidFill>
                  <a:schemeClr val="bg1"/>
                </a:solidFill>
              </a:rPr>
              <a:t>Scriptures are revelation, and they will bring added revelation.”</a:t>
            </a:r>
          </a:p>
        </p:txBody>
      </p:sp>
      <p:sp>
        <p:nvSpPr>
          <p:cNvPr id="12" name="Rectangle 11"/>
          <p:cNvSpPr/>
          <p:nvPr/>
        </p:nvSpPr>
        <p:spPr>
          <a:xfrm>
            <a:off x="6096000" y="6550223"/>
            <a:ext cx="6096000" cy="307777"/>
          </a:xfrm>
          <a:prstGeom prst="rect">
            <a:avLst/>
          </a:prstGeom>
        </p:spPr>
        <p:txBody>
          <a:bodyPr>
            <a:spAutoFit/>
          </a:bodyPr>
          <a:lstStyle/>
          <a:p>
            <a:pPr algn="r"/>
            <a:r>
              <a:rPr lang="en-US" sz="1400" dirty="0">
                <a:solidFill>
                  <a:schemeClr val="bg1"/>
                </a:solidFill>
              </a:rPr>
              <a:t>(3)</a:t>
            </a:r>
          </a:p>
        </p:txBody>
      </p:sp>
      <p:sp>
        <p:nvSpPr>
          <p:cNvPr id="24580" name="AutoShape 4" descr="Image result for d todd christoffers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Image result for d todd christoffers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4" name="Picture 8" descr="Image result for d todd christofferson"/>
          <p:cNvPicPr>
            <a:picLocks noChangeAspect="1" noChangeArrowheads="1"/>
          </p:cNvPicPr>
          <p:nvPr/>
        </p:nvPicPr>
        <p:blipFill>
          <a:blip r:embed="rId3" cstate="print"/>
          <a:srcRect/>
          <a:stretch>
            <a:fillRect/>
          </a:stretch>
        </p:blipFill>
        <p:spPr bwMode="auto">
          <a:xfrm>
            <a:off x="9717232" y="3207613"/>
            <a:ext cx="1944619" cy="2434430"/>
          </a:xfrm>
          <a:prstGeom prst="rect">
            <a:avLst/>
          </a:prstGeom>
          <a:noFill/>
        </p:spPr>
      </p:pic>
      <p:sp>
        <p:nvSpPr>
          <p:cNvPr id="38" name="Rectangle 37"/>
          <p:cNvSpPr/>
          <p:nvPr/>
        </p:nvSpPr>
        <p:spPr>
          <a:xfrm>
            <a:off x="3749963" y="418192"/>
            <a:ext cx="6253019" cy="1754326"/>
          </a:xfrm>
          <a:prstGeom prst="rect">
            <a:avLst/>
          </a:prstGeom>
        </p:spPr>
        <p:txBody>
          <a:bodyPr wrap="square">
            <a:spAutoFit/>
          </a:bodyPr>
          <a:lstStyle/>
          <a:p>
            <a:r>
              <a:rPr lang="en-US" i="1" dirty="0">
                <a:solidFill>
                  <a:srgbClr val="FFFF00"/>
                </a:solidFill>
              </a:rPr>
              <a:t>“Believe in the Son of God, that he will come to redeem his people, and that he shall suffer and die to atone for their sins; and that he shall rise again from the dead, which shall bring to pass the resurrection, that all men shall stand before him, to be judged at the last and judgment day” </a:t>
            </a:r>
          </a:p>
          <a:p>
            <a:r>
              <a:rPr lang="en-US" i="1" dirty="0">
                <a:solidFill>
                  <a:srgbClr val="FFFF00"/>
                </a:solidFill>
              </a:rPr>
              <a:t>(Alma 33:22).</a:t>
            </a:r>
          </a:p>
        </p:txBody>
      </p:sp>
      <p:pic>
        <p:nvPicPr>
          <p:cNvPr id="90" name="Picture 89" descr="book 2.jpg"/>
          <p:cNvPicPr>
            <a:picLocks noChangeAspect="1"/>
          </p:cNvPicPr>
          <p:nvPr/>
        </p:nvPicPr>
        <p:blipFill>
          <a:blip r:embed="rId4" cstate="print"/>
          <a:stretch>
            <a:fillRect/>
          </a:stretch>
        </p:blipFill>
        <p:spPr>
          <a:xfrm>
            <a:off x="350982" y="3935557"/>
            <a:ext cx="1698914" cy="1361828"/>
          </a:xfrm>
          <a:prstGeom prst="rect">
            <a:avLst/>
          </a:prstGeom>
        </p:spPr>
      </p:pic>
      <p:grpSp>
        <p:nvGrpSpPr>
          <p:cNvPr id="2" name="Group 1">
            <a:extLst>
              <a:ext uri="{FF2B5EF4-FFF2-40B4-BE49-F238E27FC236}">
                <a16:creationId xmlns:a16="http://schemas.microsoft.com/office/drawing/2014/main" id="{75891140-435B-1DA5-C225-517159D35C00}"/>
              </a:ext>
            </a:extLst>
          </p:cNvPr>
          <p:cNvGrpSpPr/>
          <p:nvPr/>
        </p:nvGrpSpPr>
        <p:grpSpPr>
          <a:xfrm>
            <a:off x="2645924" y="288175"/>
            <a:ext cx="878326" cy="2138633"/>
            <a:chOff x="3429000" y="1066800"/>
            <a:chExt cx="1524000" cy="3766449"/>
          </a:xfrm>
        </p:grpSpPr>
        <p:grpSp>
          <p:nvGrpSpPr>
            <p:cNvPr id="3" name="Group 49">
              <a:extLst>
                <a:ext uri="{FF2B5EF4-FFF2-40B4-BE49-F238E27FC236}">
                  <a16:creationId xmlns:a16="http://schemas.microsoft.com/office/drawing/2014/main" id="{F23FFC47-BEB0-2FB6-E32C-AE78108AF652}"/>
                </a:ext>
              </a:extLst>
            </p:cNvPr>
            <p:cNvGrpSpPr/>
            <p:nvPr/>
          </p:nvGrpSpPr>
          <p:grpSpPr>
            <a:xfrm rot="9550070">
              <a:off x="4213978" y="4219465"/>
              <a:ext cx="304800" cy="613784"/>
              <a:chOff x="1295400" y="4546730"/>
              <a:chExt cx="409568" cy="689984"/>
            </a:xfrm>
          </p:grpSpPr>
          <p:sp>
            <p:nvSpPr>
              <p:cNvPr id="4112" name="Oval 4111">
                <a:extLst>
                  <a:ext uri="{FF2B5EF4-FFF2-40B4-BE49-F238E27FC236}">
                    <a16:creationId xmlns:a16="http://schemas.microsoft.com/office/drawing/2014/main" id="{3089EA9B-A00D-E637-CEB8-AAC7EC0E762B}"/>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Oval 4112">
                <a:extLst>
                  <a:ext uri="{FF2B5EF4-FFF2-40B4-BE49-F238E27FC236}">
                    <a16:creationId xmlns:a16="http://schemas.microsoft.com/office/drawing/2014/main" id="{E405425E-24C4-AB68-3DAF-3B27C1FA1562}"/>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2">
              <a:extLst>
                <a:ext uri="{FF2B5EF4-FFF2-40B4-BE49-F238E27FC236}">
                  <a16:creationId xmlns:a16="http://schemas.microsoft.com/office/drawing/2014/main" id="{B7F9C333-F97A-468A-BA7B-17A026DB99AE}"/>
                </a:ext>
              </a:extLst>
            </p:cNvPr>
            <p:cNvGrpSpPr/>
            <p:nvPr/>
          </p:nvGrpSpPr>
          <p:grpSpPr>
            <a:xfrm rot="15885139">
              <a:off x="3977145" y="4210668"/>
              <a:ext cx="304800" cy="613784"/>
              <a:chOff x="1295400" y="4546730"/>
              <a:chExt cx="409568" cy="689984"/>
            </a:xfrm>
          </p:grpSpPr>
          <p:sp>
            <p:nvSpPr>
              <p:cNvPr id="4110" name="Oval 5">
                <a:extLst>
                  <a:ext uri="{FF2B5EF4-FFF2-40B4-BE49-F238E27FC236}">
                    <a16:creationId xmlns:a16="http://schemas.microsoft.com/office/drawing/2014/main" id="{53F5AFA8-8104-A06B-9656-2DB84A18B2F0}"/>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Oval 4110">
                <a:extLst>
                  <a:ext uri="{FF2B5EF4-FFF2-40B4-BE49-F238E27FC236}">
                    <a16:creationId xmlns:a16="http://schemas.microsoft.com/office/drawing/2014/main" id="{3779B218-C7F0-D7C6-2E25-C740E1A7234C}"/>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rapezoid 4">
              <a:extLst>
                <a:ext uri="{FF2B5EF4-FFF2-40B4-BE49-F238E27FC236}">
                  <a16:creationId xmlns:a16="http://schemas.microsoft.com/office/drawing/2014/main" id="{9F5C2F66-D322-E9CE-0705-0AAEFF356008}"/>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8E30BA7-F8A9-5E53-C816-9F879F4075FD}"/>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7445C1-7536-B4E4-2A31-4BA4ABCDF4FC}"/>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521983A0-C21D-0015-3A18-D066CE2A5A42}"/>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FC366A-B3D9-6C63-FA89-153625AFD57B}"/>
                </a:ext>
              </a:extLst>
            </p:cNvPr>
            <p:cNvSpPr/>
            <p:nvPr/>
          </p:nvSpPr>
          <p:spPr>
            <a:xfrm>
              <a:off x="3886200" y="2127930"/>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927393-9DAB-8FC7-9901-2ECC20052C3B}"/>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37821E5-AB98-4A23-B5A8-6D2BA4C34987}"/>
                </a:ext>
              </a:extLst>
            </p:cNvPr>
            <p:cNvSpPr/>
            <p:nvPr/>
          </p:nvSpPr>
          <p:spPr>
            <a:xfrm rot="20397331">
              <a:off x="4372636" y="2187397"/>
              <a:ext cx="551541" cy="1157352"/>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AB042C1-95EF-A644-0704-96B2BD3A1ED5}"/>
                </a:ext>
              </a:extLst>
            </p:cNvPr>
            <p:cNvSpPr/>
            <p:nvPr/>
          </p:nvSpPr>
          <p:spPr>
            <a:xfrm rot="1296214">
              <a:off x="3544730" y="2182303"/>
              <a:ext cx="511448" cy="1132587"/>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E67B9D7C-CCBA-F94A-ED0C-8802794CB835}"/>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578EA14-8CFC-3C92-B2EE-27CBC4500882}"/>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1">
              <a:extLst>
                <a:ext uri="{FF2B5EF4-FFF2-40B4-BE49-F238E27FC236}">
                  <a16:creationId xmlns:a16="http://schemas.microsoft.com/office/drawing/2014/main" id="{9A60026B-777B-AC49-DF36-F43B78FFE54B}"/>
                </a:ext>
              </a:extLst>
            </p:cNvPr>
            <p:cNvGrpSpPr/>
            <p:nvPr/>
          </p:nvGrpSpPr>
          <p:grpSpPr>
            <a:xfrm rot="21151532">
              <a:off x="4409671" y="1410436"/>
              <a:ext cx="343204" cy="757299"/>
              <a:chOff x="1434718" y="4935165"/>
              <a:chExt cx="343204" cy="757299"/>
            </a:xfrm>
          </p:grpSpPr>
          <p:sp>
            <p:nvSpPr>
              <p:cNvPr id="4107" name="Moon 4106">
                <a:extLst>
                  <a:ext uri="{FF2B5EF4-FFF2-40B4-BE49-F238E27FC236}">
                    <a16:creationId xmlns:a16="http://schemas.microsoft.com/office/drawing/2014/main" id="{F645FFAF-2B90-DE38-7779-AB77F9AE2532}"/>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Moon 4107">
                <a:extLst>
                  <a:ext uri="{FF2B5EF4-FFF2-40B4-BE49-F238E27FC236}">
                    <a16:creationId xmlns:a16="http://schemas.microsoft.com/office/drawing/2014/main" id="{37C589B3-9418-446A-0D30-403C07D0DCF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Moon 4108">
                <a:extLst>
                  <a:ext uri="{FF2B5EF4-FFF2-40B4-BE49-F238E27FC236}">
                    <a16:creationId xmlns:a16="http://schemas.microsoft.com/office/drawing/2014/main" id="{070C8B7F-5C3F-00F2-710C-0CB61A682F56}"/>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9">
              <a:extLst>
                <a:ext uri="{FF2B5EF4-FFF2-40B4-BE49-F238E27FC236}">
                  <a16:creationId xmlns:a16="http://schemas.microsoft.com/office/drawing/2014/main" id="{79536505-89FC-D0E8-EEF0-9C72C26FB55B}"/>
                </a:ext>
              </a:extLst>
            </p:cNvPr>
            <p:cNvGrpSpPr/>
            <p:nvPr/>
          </p:nvGrpSpPr>
          <p:grpSpPr>
            <a:xfrm rot="1653802">
              <a:off x="3690953" y="1480868"/>
              <a:ext cx="343204" cy="757299"/>
              <a:chOff x="1434718" y="4935165"/>
              <a:chExt cx="343204" cy="757299"/>
            </a:xfrm>
          </p:grpSpPr>
          <p:sp>
            <p:nvSpPr>
              <p:cNvPr id="4104" name="Moon 4103">
                <a:extLst>
                  <a:ext uri="{FF2B5EF4-FFF2-40B4-BE49-F238E27FC236}">
                    <a16:creationId xmlns:a16="http://schemas.microsoft.com/office/drawing/2014/main" id="{05B4D0E2-8C48-9DD7-DBED-E29C08934C44}"/>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Moon 27">
                <a:extLst>
                  <a:ext uri="{FF2B5EF4-FFF2-40B4-BE49-F238E27FC236}">
                    <a16:creationId xmlns:a16="http://schemas.microsoft.com/office/drawing/2014/main" id="{E13DF70E-48A2-E6AA-4FCA-39907DB1915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Moon 28">
                <a:extLst>
                  <a:ext uri="{FF2B5EF4-FFF2-40B4-BE49-F238E27FC236}">
                    <a16:creationId xmlns:a16="http://schemas.microsoft.com/office/drawing/2014/main" id="{F4973F27-C5C4-1312-E475-B4A0530D726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4">
              <a:extLst>
                <a:ext uri="{FF2B5EF4-FFF2-40B4-BE49-F238E27FC236}">
                  <a16:creationId xmlns:a16="http://schemas.microsoft.com/office/drawing/2014/main" id="{C2B5AF36-4436-0FEB-4DC6-78F360BFD379}"/>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CDBCBDB3-D4E9-D0D3-A323-ED4FF137FE9A}"/>
                </a:ext>
              </a:extLst>
            </p:cNvPr>
            <p:cNvSpPr/>
            <p:nvPr/>
          </p:nvSpPr>
          <p:spPr>
            <a:xfrm rot="5412568">
              <a:off x="4013458" y="828675"/>
              <a:ext cx="381000" cy="85725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B7038654-3520-D5E9-9E61-1F3B580614E8}"/>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A59FEEC0-4008-8C14-36A4-7255DB1BF89D}"/>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591F6100-6CA7-9D46-A508-9093023F89D4}"/>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6A93D72A-9147-CDAA-B05B-29ABC73435F4}"/>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C7BD58E8-3748-EB7D-7AE8-2E3E78CF56E3}"/>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5E890B83-CB34-0D14-7D33-A461DD459A6E}"/>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5E9F5FC9-544D-C5D1-0CE7-673FEE48FFEF}"/>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C8BF7B71-0EC5-2C20-F9C7-8AE49BD84A29}"/>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D3883CD7-DA39-EB82-B75C-AB95AACB0085}"/>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8">
              <a:extLst>
                <a:ext uri="{FF2B5EF4-FFF2-40B4-BE49-F238E27FC236}">
                  <a16:creationId xmlns:a16="http://schemas.microsoft.com/office/drawing/2014/main" id="{3292BD03-FA8F-8226-EEDD-8A5C6289DA4B}"/>
                </a:ext>
              </a:extLst>
            </p:cNvPr>
            <p:cNvGrpSpPr/>
            <p:nvPr/>
          </p:nvGrpSpPr>
          <p:grpSpPr>
            <a:xfrm>
              <a:off x="3890818" y="3982130"/>
              <a:ext cx="609600" cy="164123"/>
              <a:chOff x="553453" y="4798401"/>
              <a:chExt cx="1858183" cy="519282"/>
            </a:xfrm>
          </p:grpSpPr>
          <p:sp>
            <p:nvSpPr>
              <p:cNvPr id="4099" name="Frame 4098">
                <a:extLst>
                  <a:ext uri="{FF2B5EF4-FFF2-40B4-BE49-F238E27FC236}">
                    <a16:creationId xmlns:a16="http://schemas.microsoft.com/office/drawing/2014/main" id="{85D392AC-41AC-D36E-B424-2BBA082B6FE0}"/>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0" name="Frame 4099">
                <a:extLst>
                  <a:ext uri="{FF2B5EF4-FFF2-40B4-BE49-F238E27FC236}">
                    <a16:creationId xmlns:a16="http://schemas.microsoft.com/office/drawing/2014/main" id="{7B79F13E-F0B0-1752-BE7C-C4D5A2798EC1}"/>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1" name="Frame 4100">
                <a:extLst>
                  <a:ext uri="{FF2B5EF4-FFF2-40B4-BE49-F238E27FC236}">
                    <a16:creationId xmlns:a16="http://schemas.microsoft.com/office/drawing/2014/main" id="{6E710A03-361B-6EEC-6566-81DC192021CA}"/>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2" name="Frame 4101">
                <a:extLst>
                  <a:ext uri="{FF2B5EF4-FFF2-40B4-BE49-F238E27FC236}">
                    <a16:creationId xmlns:a16="http://schemas.microsoft.com/office/drawing/2014/main" id="{3C40BACC-346E-D533-42C8-5D8361B23B6B}"/>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3" name="Frame 4102">
                <a:extLst>
                  <a:ext uri="{FF2B5EF4-FFF2-40B4-BE49-F238E27FC236}">
                    <a16:creationId xmlns:a16="http://schemas.microsoft.com/office/drawing/2014/main" id="{32F0FC6C-2301-5717-C859-D788E6615CF3}"/>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53">
              <a:extLst>
                <a:ext uri="{FF2B5EF4-FFF2-40B4-BE49-F238E27FC236}">
                  <a16:creationId xmlns:a16="http://schemas.microsoft.com/office/drawing/2014/main" id="{71D9987F-C8A6-C0CD-3B65-CB497143243A}"/>
                </a:ext>
              </a:extLst>
            </p:cNvPr>
            <p:cNvGrpSpPr/>
            <p:nvPr/>
          </p:nvGrpSpPr>
          <p:grpSpPr>
            <a:xfrm rot="1653802">
              <a:off x="3691791" y="1315553"/>
              <a:ext cx="243277" cy="536804"/>
              <a:chOff x="1434718" y="4935165"/>
              <a:chExt cx="343204" cy="757299"/>
            </a:xfrm>
          </p:grpSpPr>
          <p:sp>
            <p:nvSpPr>
              <p:cNvPr id="37" name="Moon 36">
                <a:extLst>
                  <a:ext uri="{FF2B5EF4-FFF2-40B4-BE49-F238E27FC236}">
                    <a16:creationId xmlns:a16="http://schemas.microsoft.com/office/drawing/2014/main" id="{BAF2E094-7D35-59CC-E2C2-E5B90F2B1364}"/>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 name="Moon 4095">
                <a:extLst>
                  <a:ext uri="{FF2B5EF4-FFF2-40B4-BE49-F238E27FC236}">
                    <a16:creationId xmlns:a16="http://schemas.microsoft.com/office/drawing/2014/main" id="{8CA12629-FB19-3A1D-1DD9-196943778447}"/>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 name="Moon 4096">
                <a:extLst>
                  <a:ext uri="{FF2B5EF4-FFF2-40B4-BE49-F238E27FC236}">
                    <a16:creationId xmlns:a16="http://schemas.microsoft.com/office/drawing/2014/main" id="{0BD10CC1-9177-C9F1-038A-AB6D5EE2445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7">
              <a:extLst>
                <a:ext uri="{FF2B5EF4-FFF2-40B4-BE49-F238E27FC236}">
                  <a16:creationId xmlns:a16="http://schemas.microsoft.com/office/drawing/2014/main" id="{F5BC860A-6B10-2141-D963-BA3FDEE4B3E0}"/>
                </a:ext>
              </a:extLst>
            </p:cNvPr>
            <p:cNvGrpSpPr/>
            <p:nvPr/>
          </p:nvGrpSpPr>
          <p:grpSpPr>
            <a:xfrm rot="20849912">
              <a:off x="4551016" y="1309696"/>
              <a:ext cx="243277" cy="536804"/>
              <a:chOff x="1434718" y="4935165"/>
              <a:chExt cx="343204" cy="757299"/>
            </a:xfrm>
          </p:grpSpPr>
          <p:sp>
            <p:nvSpPr>
              <p:cNvPr id="34" name="Moon 33">
                <a:extLst>
                  <a:ext uri="{FF2B5EF4-FFF2-40B4-BE49-F238E27FC236}">
                    <a16:creationId xmlns:a16="http://schemas.microsoft.com/office/drawing/2014/main" id="{396BFE8A-FB3C-2DE7-8D73-F689F7A67FC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Moon 34">
                <a:extLst>
                  <a:ext uri="{FF2B5EF4-FFF2-40B4-BE49-F238E27FC236}">
                    <a16:creationId xmlns:a16="http://schemas.microsoft.com/office/drawing/2014/main" id="{A70764FF-9323-62CD-710B-92F1F75AE16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2B635354-839C-125A-7EE2-804C4D9E4B4F}"/>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0">
              <a:extLst>
                <a:ext uri="{FF2B5EF4-FFF2-40B4-BE49-F238E27FC236}">
                  <a16:creationId xmlns:a16="http://schemas.microsoft.com/office/drawing/2014/main" id="{BB4F0B49-854F-560D-0841-51C30E7F1E7A}"/>
                </a:ext>
              </a:extLst>
            </p:cNvPr>
            <p:cNvSpPr/>
            <p:nvPr/>
          </p:nvSpPr>
          <p:spPr>
            <a:xfrm>
              <a:off x="3733800" y="128972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43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pink background"/>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0" y="0"/>
            <a:ext cx="12192000" cy="8463855"/>
          </a:xfrm>
          <a:prstGeom prst="rect">
            <a:avLst/>
          </a:prstGeom>
          <a:noFill/>
        </p:spPr>
        <p:txBody>
          <a:bodyPr wrap="square" rtlCol="0">
            <a:spAutoFit/>
          </a:bodyPr>
          <a:lstStyle/>
          <a:p>
            <a:r>
              <a:rPr lang="en-US" sz="1600" dirty="0">
                <a:solidFill>
                  <a:schemeClr val="bg1"/>
                </a:solidFill>
              </a:rPr>
              <a:t>Sources:</a:t>
            </a:r>
          </a:p>
          <a:p>
            <a:pPr marL="342900" indent="-342900">
              <a:buFont typeface="+mj-lt"/>
              <a:buAutoNum type="arabicPeriod"/>
            </a:pPr>
            <a:r>
              <a:rPr lang="en-US" sz="1600" dirty="0">
                <a:solidFill>
                  <a:schemeClr val="bg1"/>
                </a:solidFill>
              </a:rPr>
              <a:t>New Testament Institute Student Manual Chapter 20</a:t>
            </a:r>
          </a:p>
          <a:p>
            <a:pPr marL="342900" indent="-342900">
              <a:buFont typeface="+mj-lt"/>
              <a:buAutoNum type="arabicPeriod"/>
            </a:pPr>
            <a:r>
              <a:rPr lang="en-US" sz="1600" dirty="0">
                <a:solidFill>
                  <a:schemeClr val="bg1"/>
                </a:solidFill>
              </a:rPr>
              <a:t>Joseph F. Smith (</a:t>
            </a:r>
            <a:r>
              <a:rPr lang="en-US" sz="1600" i="1" dirty="0">
                <a:solidFill>
                  <a:schemeClr val="bg1"/>
                </a:solidFill>
              </a:rPr>
              <a:t>Gospel Doctrine,</a:t>
            </a:r>
            <a:r>
              <a:rPr lang="en-US" sz="1600" dirty="0">
                <a:solidFill>
                  <a:schemeClr val="bg1"/>
                </a:solidFill>
              </a:rPr>
              <a:t> 5th ed. [1939], 20).</a:t>
            </a:r>
          </a:p>
          <a:p>
            <a:pPr marL="342900" indent="-342900">
              <a:buFont typeface="+mj-lt"/>
              <a:buAutoNum type="arabicPeriod"/>
            </a:pPr>
            <a:r>
              <a:rPr lang="en-US" sz="1600" dirty="0">
                <a:solidFill>
                  <a:schemeClr val="bg1"/>
                </a:solidFill>
              </a:rPr>
              <a:t>D. Todd </a:t>
            </a:r>
            <a:r>
              <a:rPr lang="en-US" sz="1600" dirty="0" err="1">
                <a:solidFill>
                  <a:schemeClr val="bg1"/>
                </a:solidFill>
              </a:rPr>
              <a:t>Christofferson</a:t>
            </a:r>
            <a:r>
              <a:rPr lang="en-US" sz="1600" dirty="0">
                <a:solidFill>
                  <a:schemeClr val="bg1"/>
                </a:solidFill>
              </a:rPr>
              <a:t>,“ The Blessing of Scripture,”</a:t>
            </a:r>
            <a:r>
              <a:rPr lang="en-US" sz="1600" i="1" dirty="0">
                <a:solidFill>
                  <a:schemeClr val="bg1"/>
                </a:solidFill>
              </a:rPr>
              <a:t> Ensign</a:t>
            </a:r>
            <a:r>
              <a:rPr lang="en-US" sz="1600" dirty="0">
                <a:solidFill>
                  <a:schemeClr val="bg1"/>
                </a:solidFill>
              </a:rPr>
              <a:t> or </a:t>
            </a:r>
            <a:r>
              <a:rPr lang="en-US" sz="1600" i="1" dirty="0">
                <a:solidFill>
                  <a:schemeClr val="bg1"/>
                </a:solidFill>
              </a:rPr>
              <a:t>Liahona,</a:t>
            </a:r>
            <a:r>
              <a:rPr lang="en-US" sz="1600" dirty="0">
                <a:solidFill>
                  <a:schemeClr val="bg1"/>
                </a:solidFill>
              </a:rPr>
              <a:t> May 2010, 34, 35</a:t>
            </a:r>
          </a:p>
          <a:p>
            <a:pPr marL="342900" indent="-342900">
              <a:buFont typeface="+mj-lt"/>
              <a:buAutoNum type="arabicPeriod"/>
            </a:pPr>
            <a:r>
              <a:rPr lang="en-US" sz="1600" dirty="0">
                <a:solidFill>
                  <a:schemeClr val="bg1"/>
                </a:solidFill>
              </a:rPr>
              <a:t>Joseph Fielding McConkie, </a:t>
            </a:r>
            <a:r>
              <a:rPr lang="en-US" sz="1600" i="1" dirty="0">
                <a:solidFill>
                  <a:schemeClr val="bg1"/>
                </a:solidFill>
              </a:rPr>
              <a:t>Seeking the Spirit</a:t>
            </a:r>
            <a:r>
              <a:rPr lang="en-US" sz="1600" dirty="0">
                <a:solidFill>
                  <a:schemeClr val="bg1"/>
                </a:solidFill>
              </a:rPr>
              <a:t> [Salt Lake City: Deseret Book Co., 1978], 7.</a:t>
            </a:r>
          </a:p>
          <a:p>
            <a:pPr marL="342900" indent="-342900">
              <a:buFont typeface="+mj-lt"/>
              <a:buAutoNum type="arabicPeriod"/>
            </a:pPr>
            <a:r>
              <a:rPr lang="en-US" sz="1600" dirty="0">
                <a:solidFill>
                  <a:schemeClr val="bg1"/>
                </a:solidFill>
              </a:rPr>
              <a:t>President Howard W. Hunter (</a:t>
            </a:r>
            <a:r>
              <a:rPr lang="en-US" sz="1600" i="1" dirty="0">
                <a:solidFill>
                  <a:schemeClr val="bg1"/>
                </a:solidFill>
              </a:rPr>
              <a:t>Conference Report, April 1969</a:t>
            </a:r>
            <a:r>
              <a:rPr lang="en-US" sz="1600" dirty="0">
                <a:solidFill>
                  <a:schemeClr val="bg1"/>
                </a:solidFill>
              </a:rPr>
              <a:t>, Afternoon Session 138.)</a:t>
            </a:r>
          </a:p>
          <a:p>
            <a:pPr marL="342900" indent="-342900">
              <a:buFont typeface="+mj-lt"/>
              <a:buAutoNum type="arabicPeriod"/>
            </a:pPr>
            <a:r>
              <a:rPr lang="en-US" sz="1600" dirty="0">
                <a:solidFill>
                  <a:schemeClr val="bg1"/>
                </a:solidFill>
              </a:rPr>
              <a:t>Sterling W. Sill (</a:t>
            </a:r>
            <a:r>
              <a:rPr lang="en-US" sz="1600" i="1" dirty="0">
                <a:solidFill>
                  <a:schemeClr val="bg1"/>
                </a:solidFill>
              </a:rPr>
              <a:t>Conference Report, April 1963</a:t>
            </a:r>
            <a:r>
              <a:rPr lang="en-US" sz="1600" dirty="0">
                <a:solidFill>
                  <a:schemeClr val="bg1"/>
                </a:solidFill>
              </a:rPr>
              <a:t>, Second Day-Morning Meeting 42 - 43.)</a:t>
            </a:r>
          </a:p>
          <a:p>
            <a:pPr marL="342900" indent="-342900">
              <a:buFont typeface="+mj-lt"/>
              <a:buAutoNum type="arabicPeriod"/>
            </a:pPr>
            <a:r>
              <a:rPr lang="en-US" sz="1600" dirty="0">
                <a:solidFill>
                  <a:schemeClr val="bg1"/>
                </a:solidFill>
              </a:rPr>
              <a:t>Excerpts from (Robert J. Matthews, </a:t>
            </a:r>
            <a:r>
              <a:rPr lang="en-US" sz="1600" i="1" dirty="0">
                <a:solidFill>
                  <a:schemeClr val="bg1"/>
                </a:solidFill>
              </a:rPr>
              <a:t>Behold the Messiah </a:t>
            </a:r>
            <a:r>
              <a:rPr lang="en-US" sz="1600" dirty="0">
                <a:solidFill>
                  <a:schemeClr val="bg1"/>
                </a:solidFill>
              </a:rPr>
              <a:t>[Salt Lake City: </a:t>
            </a:r>
            <a:r>
              <a:rPr lang="en-US" sz="1600" dirty="0" err="1">
                <a:solidFill>
                  <a:schemeClr val="bg1"/>
                </a:solidFill>
              </a:rPr>
              <a:t>Bookcraft</a:t>
            </a:r>
            <a:r>
              <a:rPr lang="en-US" sz="1600" dirty="0">
                <a:solidFill>
                  <a:schemeClr val="bg1"/>
                </a:solidFill>
              </a:rPr>
              <a:t>, 1994], 278.)</a:t>
            </a:r>
          </a:p>
          <a:p>
            <a:pPr marL="342900" indent="-342900">
              <a:buFont typeface="+mj-lt"/>
              <a:buAutoNum type="arabicPeriod"/>
            </a:pPr>
            <a:r>
              <a:rPr lang="en-US" sz="1600" dirty="0">
                <a:solidFill>
                  <a:schemeClr val="bg1"/>
                </a:solidFill>
              </a:rPr>
              <a:t>Robert L. Millet, </a:t>
            </a:r>
            <a:r>
              <a:rPr lang="en-US" sz="1600" i="1" dirty="0">
                <a:solidFill>
                  <a:schemeClr val="bg1"/>
                </a:solidFill>
              </a:rPr>
              <a:t>Selected Writings of Robert L. Millet: Gospel Scholars Series </a:t>
            </a:r>
            <a:r>
              <a:rPr lang="en-US" sz="1600" dirty="0">
                <a:solidFill>
                  <a:schemeClr val="bg1"/>
                </a:solidFill>
              </a:rPr>
              <a:t>[Salt Lake City: Deseret Book Co., 2000], 7.)</a:t>
            </a:r>
          </a:p>
          <a:p>
            <a:pPr marL="342900" indent="-342900">
              <a:buFont typeface="+mj-lt"/>
              <a:buAutoNum type="arabicPeriod"/>
            </a:pPr>
            <a:r>
              <a:rPr lang="en-US" sz="1600" dirty="0">
                <a:solidFill>
                  <a:schemeClr val="bg1"/>
                </a:solidFill>
              </a:rPr>
              <a:t>Hugh </a:t>
            </a:r>
            <a:r>
              <a:rPr lang="en-US" sz="1600" dirty="0" err="1">
                <a:solidFill>
                  <a:schemeClr val="bg1"/>
                </a:solidFill>
              </a:rPr>
              <a:t>Nibley</a:t>
            </a:r>
            <a:r>
              <a:rPr lang="en-US" sz="1600" dirty="0">
                <a:solidFill>
                  <a:schemeClr val="bg1"/>
                </a:solidFill>
              </a:rPr>
              <a:t> (</a:t>
            </a:r>
            <a:r>
              <a:rPr lang="en-US" sz="1600" i="1" dirty="0">
                <a:solidFill>
                  <a:schemeClr val="bg1"/>
                </a:solidFill>
              </a:rPr>
              <a:t>Enoch the Prophet,</a:t>
            </a:r>
            <a:r>
              <a:rPr lang="en-US" sz="1600" dirty="0">
                <a:solidFill>
                  <a:schemeClr val="bg1"/>
                </a:solidFill>
              </a:rPr>
              <a:t> 133 - 134.)</a:t>
            </a:r>
          </a:p>
          <a:p>
            <a:pPr marL="342900" indent="-342900">
              <a:buFont typeface="+mj-lt"/>
              <a:buAutoNum type="arabicPeriod"/>
            </a:pPr>
            <a:r>
              <a:rPr lang="en-US" sz="1600" i="1" dirty="0">
                <a:solidFill>
                  <a:schemeClr val="bg1"/>
                </a:solidFill>
              </a:rPr>
              <a:t>Orson Pratt's Works</a:t>
            </a:r>
            <a:r>
              <a:rPr lang="en-US" sz="1600" dirty="0">
                <a:solidFill>
                  <a:schemeClr val="bg1"/>
                </a:solidFill>
              </a:rPr>
              <a:t> [Salt Lake City: Deseret News Press, 1945], 41 - 42</a:t>
            </a:r>
          </a:p>
          <a:p>
            <a:pPr marL="342900" indent="-342900">
              <a:buFont typeface="+mj-lt"/>
              <a:buAutoNum type="arabicPeriod"/>
            </a:pPr>
            <a:r>
              <a:rPr lang="en-US" sz="1600" i="1" dirty="0">
                <a:solidFill>
                  <a:schemeClr val="bg1"/>
                </a:solidFill>
              </a:rPr>
              <a:t>True to the Faith: A Gospel Reference</a:t>
            </a:r>
            <a:r>
              <a:rPr lang="en-US" sz="1600" dirty="0">
                <a:solidFill>
                  <a:schemeClr val="bg1"/>
                </a:solidFill>
              </a:rPr>
              <a:t>[2004], 139, 140).</a:t>
            </a:r>
          </a:p>
          <a:p>
            <a:pPr marL="342900" indent="-342900">
              <a:buFont typeface="+mj-lt"/>
              <a:buAutoNum type="arabicPeriod"/>
            </a:pPr>
            <a:r>
              <a:rPr lang="en-US" sz="1600" dirty="0">
                <a:solidFill>
                  <a:schemeClr val="bg1"/>
                </a:solidFill>
              </a:rPr>
              <a:t>Elder Bruce R. McConkie (</a:t>
            </a:r>
            <a:r>
              <a:rPr lang="en-US" sz="1600" i="1" dirty="0">
                <a:solidFill>
                  <a:schemeClr val="bg1"/>
                </a:solidFill>
              </a:rPr>
              <a:t>Doctrinal New Testament Commentary,</a:t>
            </a:r>
            <a:r>
              <a:rPr lang="en-US" sz="1600" dirty="0">
                <a:solidFill>
                  <a:schemeClr val="bg1"/>
                </a:solidFill>
              </a:rPr>
              <a:t>1:872). Bruce R. McConkie (</a:t>
            </a:r>
            <a:r>
              <a:rPr lang="en-US" sz="1600" i="1" dirty="0">
                <a:solidFill>
                  <a:schemeClr val="bg1"/>
                </a:solidFill>
              </a:rPr>
              <a:t>The Mortal Messiah,</a:t>
            </a:r>
            <a:r>
              <a:rPr lang="en-US" sz="1600" dirty="0">
                <a:solidFill>
                  <a:schemeClr val="bg1"/>
                </a:solidFill>
              </a:rPr>
              <a:t> 4 vols. [1979–81], 4:264) and (</a:t>
            </a:r>
            <a:r>
              <a:rPr lang="en-US" sz="1600" i="1" dirty="0">
                <a:solidFill>
                  <a:schemeClr val="bg1"/>
                </a:solidFill>
              </a:rPr>
              <a:t>The Mortal Messiah: From Bethlehem to Calvary,</a:t>
            </a:r>
            <a:r>
              <a:rPr lang="en-US" sz="1600" dirty="0">
                <a:solidFill>
                  <a:schemeClr val="bg1"/>
                </a:solidFill>
              </a:rPr>
              <a:t> 4 vols. [Salt Lake City: Deseret Book Co., 1979-1981], 4: 265</a:t>
            </a:r>
          </a:p>
          <a:p>
            <a:pPr marL="342900" indent="-342900">
              <a:buFont typeface="+mj-lt"/>
              <a:buAutoNum type="arabicPeriod"/>
            </a:pPr>
            <a:r>
              <a:rPr lang="en-US" sz="1600" dirty="0">
                <a:solidFill>
                  <a:schemeClr val="bg1"/>
                </a:solidFill>
              </a:rPr>
              <a:t>President Gordon B. Hinckley (“The Victory over Death,”</a:t>
            </a:r>
            <a:r>
              <a:rPr lang="en-US" sz="1600" i="1" dirty="0">
                <a:solidFill>
                  <a:schemeClr val="bg1"/>
                </a:solidFill>
              </a:rPr>
              <a:t> Ensign,</a:t>
            </a:r>
            <a:r>
              <a:rPr lang="en-US" sz="1600" dirty="0">
                <a:solidFill>
                  <a:schemeClr val="bg1"/>
                </a:solidFill>
              </a:rPr>
              <a:t> Apr. 1997, 4).</a:t>
            </a:r>
          </a:p>
          <a:p>
            <a:pPr marL="342900" indent="-342900">
              <a:buFont typeface="+mj-lt"/>
              <a:buAutoNum type="arabicPeriod"/>
            </a:pPr>
            <a:r>
              <a:rPr lang="en-US" sz="1600" dirty="0">
                <a:solidFill>
                  <a:schemeClr val="bg1"/>
                </a:solidFill>
              </a:rPr>
              <a:t>President Howard W. Hunter (“An Apostle’s Witness of the Resurrection,”</a:t>
            </a:r>
            <a:r>
              <a:rPr lang="en-US" sz="1600" i="1" dirty="0">
                <a:solidFill>
                  <a:schemeClr val="bg1"/>
                </a:solidFill>
              </a:rPr>
              <a:t> Ensign,</a:t>
            </a:r>
            <a:r>
              <a:rPr lang="en-US" sz="1600" dirty="0">
                <a:solidFill>
                  <a:schemeClr val="bg1"/>
                </a:solidFill>
              </a:rPr>
              <a:t> May 1986, 16–17); Pres. Howard W. Hunter (in Conference Report, Oct. 1962, 22–23).</a:t>
            </a:r>
          </a:p>
          <a:p>
            <a:pPr marL="342900" indent="-342900">
              <a:buFont typeface="+mj-lt"/>
              <a:buAutoNum type="arabicPeriod"/>
            </a:pPr>
            <a:r>
              <a:rPr lang="en-US" sz="1600" dirty="0">
                <a:solidFill>
                  <a:schemeClr val="bg1"/>
                </a:solidFill>
              </a:rPr>
              <a:t>Hugh B. Brown (</a:t>
            </a:r>
            <a:r>
              <a:rPr lang="en-US" sz="1600" i="1" dirty="0">
                <a:solidFill>
                  <a:schemeClr val="bg1"/>
                </a:solidFill>
              </a:rPr>
              <a:t>Continuing the Quest</a:t>
            </a:r>
            <a:r>
              <a:rPr lang="en-US" sz="1600" dirty="0">
                <a:solidFill>
                  <a:schemeClr val="bg1"/>
                </a:solidFill>
              </a:rPr>
              <a:t> [1961], 74).</a:t>
            </a:r>
          </a:p>
          <a:p>
            <a:pPr marL="342900" indent="-342900">
              <a:buFont typeface="+mj-lt"/>
              <a:buAutoNum type="arabicPeriod"/>
            </a:pPr>
            <a:r>
              <a:rPr lang="en-US" sz="1600" dirty="0">
                <a:solidFill>
                  <a:schemeClr val="bg1"/>
                </a:solidFill>
              </a:rPr>
              <a:t>President David O. McKay  (</a:t>
            </a:r>
            <a:r>
              <a:rPr lang="en-US" sz="1600" i="1" dirty="0">
                <a:solidFill>
                  <a:schemeClr val="bg1"/>
                </a:solidFill>
              </a:rPr>
              <a:t>Reach Up for the Light</a:t>
            </a:r>
            <a:r>
              <a:rPr lang="en-US" sz="1600" dirty="0">
                <a:solidFill>
                  <a:schemeClr val="bg1"/>
                </a:solidFill>
              </a:rPr>
              <a:t> [Salt Lake City: Deseret Book Co., 1990], 136.)</a:t>
            </a:r>
          </a:p>
          <a:p>
            <a:pPr marL="342900" indent="-342900">
              <a:buFont typeface="+mj-lt"/>
              <a:buAutoNum type="arabicPeriod"/>
            </a:pPr>
            <a:r>
              <a:rPr lang="en-US" sz="1600" dirty="0">
                <a:solidFill>
                  <a:schemeClr val="bg1"/>
                </a:solidFill>
              </a:rPr>
              <a:t>Elder James E. Talmage </a:t>
            </a:r>
            <a:r>
              <a:rPr lang="en-US" sz="1600" i="1" dirty="0">
                <a:solidFill>
                  <a:schemeClr val="bg1"/>
                </a:solidFill>
              </a:rPr>
              <a:t>Jesus the Christ p. 264, 638, </a:t>
            </a:r>
            <a:r>
              <a:rPr lang="en-US" sz="1600" dirty="0">
                <a:solidFill>
                  <a:schemeClr val="bg1"/>
                </a:solidFill>
              </a:rPr>
              <a:t>672, 682. </a:t>
            </a:r>
          </a:p>
          <a:p>
            <a:pPr marL="342900" indent="-342900">
              <a:buFont typeface="+mj-lt"/>
              <a:buAutoNum type="arabicPeriod"/>
            </a:pPr>
            <a:r>
              <a:rPr lang="en-US" sz="1600" dirty="0">
                <a:solidFill>
                  <a:schemeClr val="bg1"/>
                </a:solidFill>
              </a:rPr>
              <a:t>Adam Clarke Commentary </a:t>
            </a:r>
          </a:p>
          <a:p>
            <a:pPr marL="342900" indent="-342900">
              <a:buFont typeface="+mj-lt"/>
              <a:buAutoNum type="arabicPeriod"/>
            </a:pPr>
            <a:r>
              <a:rPr lang="en-US" sz="1600" dirty="0">
                <a:solidFill>
                  <a:schemeClr val="bg1"/>
                </a:solidFill>
              </a:rPr>
              <a:t>President James E.  Faust ("Woman, Why </a:t>
            </a:r>
            <a:r>
              <a:rPr lang="en-US" sz="1600" dirty="0" err="1">
                <a:solidFill>
                  <a:schemeClr val="bg1"/>
                </a:solidFill>
              </a:rPr>
              <a:t>Weepest</a:t>
            </a:r>
            <a:r>
              <a:rPr lang="en-US" sz="1600" dirty="0">
                <a:solidFill>
                  <a:schemeClr val="bg1"/>
                </a:solidFill>
              </a:rPr>
              <a:t> Thou?" </a:t>
            </a:r>
            <a:r>
              <a:rPr lang="en-US" sz="1600" i="1" dirty="0">
                <a:solidFill>
                  <a:schemeClr val="bg1"/>
                </a:solidFill>
              </a:rPr>
              <a:t>Ensign</a:t>
            </a:r>
            <a:r>
              <a:rPr lang="en-US" sz="1600" dirty="0">
                <a:solidFill>
                  <a:schemeClr val="bg1"/>
                </a:solidFill>
              </a:rPr>
              <a:t>, Nov. 1996, 52)</a:t>
            </a:r>
          </a:p>
          <a:p>
            <a:pPr marL="342900" indent="-342900">
              <a:buFont typeface="+mj-lt"/>
              <a:buAutoNum type="arabicPeriod"/>
            </a:pPr>
            <a:r>
              <a:rPr lang="en-US" sz="1600" dirty="0">
                <a:solidFill>
                  <a:schemeClr val="bg1"/>
                </a:solidFill>
              </a:rPr>
              <a:t>Elder Joseph B. </a:t>
            </a:r>
            <a:r>
              <a:rPr lang="en-US" sz="1600" dirty="0" err="1">
                <a:solidFill>
                  <a:schemeClr val="bg1"/>
                </a:solidFill>
              </a:rPr>
              <a:t>Wirthlin</a:t>
            </a:r>
            <a:r>
              <a:rPr lang="en-US" sz="1600" dirty="0">
                <a:solidFill>
                  <a:schemeClr val="bg1"/>
                </a:solidFill>
              </a:rPr>
              <a:t> (“Sunday Will Come,”</a:t>
            </a:r>
            <a:r>
              <a:rPr lang="en-US" sz="1600" i="1" dirty="0">
                <a:solidFill>
                  <a:schemeClr val="bg1"/>
                </a:solidFill>
              </a:rPr>
              <a:t> Ensign</a:t>
            </a:r>
            <a:r>
              <a:rPr lang="en-US" sz="1600" dirty="0">
                <a:solidFill>
                  <a:schemeClr val="bg1"/>
                </a:solidFill>
              </a:rPr>
              <a:t> or </a:t>
            </a:r>
            <a:r>
              <a:rPr lang="en-US" sz="1600" i="1" dirty="0">
                <a:solidFill>
                  <a:schemeClr val="bg1"/>
                </a:solidFill>
              </a:rPr>
              <a:t>Liahona,</a:t>
            </a:r>
            <a:r>
              <a:rPr lang="en-US" sz="1600" dirty="0">
                <a:solidFill>
                  <a:schemeClr val="bg1"/>
                </a:solidFill>
              </a:rPr>
              <a:t> Nov. 2006, 29–30).</a:t>
            </a:r>
          </a:p>
          <a:p>
            <a:pPr marL="342900" indent="-342900">
              <a:buFont typeface="+mj-lt"/>
              <a:buAutoNum type="arabicPeriod"/>
            </a:pPr>
            <a:r>
              <a:rPr lang="en-US" sz="1600" dirty="0">
                <a:solidFill>
                  <a:schemeClr val="bg1"/>
                </a:solidFill>
                <a:latin typeface="Abadi" panose="020B0604020104020204" pitchFamily="34" charset="0"/>
              </a:rPr>
              <a:t>Elder Theodore M. Burton ("Neither Cryptic Nor Hidden," </a:t>
            </a:r>
            <a:r>
              <a:rPr lang="en-US" sz="1600" i="1" dirty="0">
                <a:solidFill>
                  <a:schemeClr val="bg1"/>
                </a:solidFill>
                <a:latin typeface="Abadi" panose="020B0604020104020204" pitchFamily="34" charset="0"/>
              </a:rPr>
              <a:t>Ensign</a:t>
            </a:r>
            <a:r>
              <a:rPr lang="en-US" sz="1600" dirty="0">
                <a:solidFill>
                  <a:schemeClr val="bg1"/>
                </a:solidFill>
                <a:latin typeface="Abadi" panose="020B0604020104020204" pitchFamily="34" charset="0"/>
              </a:rPr>
              <a:t>, May 1977, 28)</a:t>
            </a:r>
          </a:p>
          <a:p>
            <a:pPr marL="342900" indent="-342900">
              <a:buFont typeface="+mj-lt"/>
              <a:buAutoNum type="arabicPeriod"/>
            </a:pPr>
            <a:endParaRPr lang="en-US" sz="1600" dirty="0">
              <a:solidFill>
                <a:schemeClr val="bg1"/>
              </a:solidFill>
            </a:endParaRPr>
          </a:p>
          <a:p>
            <a:pPr marL="342900" indent="-342900">
              <a:buFont typeface="+mj-lt"/>
              <a:buAutoNum type="arabicPeriod"/>
            </a:pPr>
            <a:endParaRPr lang="en-US" sz="1600" dirty="0">
              <a:solidFill>
                <a:schemeClr val="bg1"/>
              </a:solidFill>
            </a:endParaRPr>
          </a:p>
          <a:p>
            <a:pPr marL="342900" indent="-342900">
              <a:buFont typeface="+mj-lt"/>
              <a:buAutoNum type="arabicPeriod"/>
            </a:pPr>
            <a:endParaRPr lang="en-US" sz="1600" dirty="0">
              <a:solidFill>
                <a:schemeClr val="bg1"/>
              </a:solidFill>
            </a:endParaRPr>
          </a:p>
          <a:p>
            <a:pPr marL="342900" indent="-342900">
              <a:buFont typeface="+mj-lt"/>
              <a:buAutoNum type="arabicPeriod"/>
            </a:pPr>
            <a:endParaRPr lang="en-US" sz="1600" dirty="0">
              <a:solidFill>
                <a:schemeClr val="bg1"/>
              </a:solidFill>
            </a:endParaRPr>
          </a:p>
          <a:p>
            <a:pPr marL="342900" indent="-342900">
              <a:buFont typeface="+mj-lt"/>
              <a:buAutoNum type="arabicPeriod"/>
            </a:pPr>
            <a:endParaRPr lang="en-US" sz="1600" dirty="0">
              <a:solidFill>
                <a:schemeClr val="bg1"/>
              </a:solidFill>
            </a:endParaRPr>
          </a:p>
          <a:p>
            <a:pPr marL="342900" indent="-342900">
              <a:buFont typeface="+mj-lt"/>
              <a:buAutoNum type="arabicPeriod"/>
            </a:pPr>
            <a:endParaRPr lang="en-US" sz="1600" dirty="0">
              <a:solidFill>
                <a:schemeClr val="bg1"/>
              </a:solidFill>
            </a:endParaRPr>
          </a:p>
          <a:p>
            <a:pPr marL="342900" indent="-342900">
              <a:buAutoNum type="arabicPeriod"/>
            </a:pPr>
            <a:endParaRPr lang="en-US" sz="1600" dirty="0">
              <a:solidFill>
                <a:schemeClr val="bg1"/>
              </a:solidFill>
            </a:endParaRPr>
          </a:p>
          <a:p>
            <a:pPr marL="342900" indent="-342900">
              <a:buFontTx/>
              <a:buAutoNum type="arabicPeriod"/>
            </a:pPr>
            <a:endParaRPr lang="en-US" sz="1600" dirty="0">
              <a:solidFill>
                <a:schemeClr val="bg1"/>
              </a:solidFill>
            </a:endParaRPr>
          </a:p>
          <a:p>
            <a:pPr marL="342900" indent="-342900">
              <a:buFontTx/>
              <a:buAutoNum type="arabicPeriod"/>
            </a:pPr>
            <a:endParaRPr lang="en-US" sz="1600" dirty="0">
              <a:solidFill>
                <a:schemeClr val="bg1"/>
              </a:solidFill>
            </a:endParaRPr>
          </a:p>
          <a:p>
            <a:endParaRPr lang="en-US" sz="1600" i="1" dirty="0">
              <a:solidFill>
                <a:schemeClr val="bg1"/>
              </a:solidFill>
            </a:endParaRPr>
          </a:p>
        </p:txBody>
      </p:sp>
      <p:sp>
        <p:nvSpPr>
          <p:cNvPr id="14" name="Footer Placeholder 14">
            <a:extLst>
              <a:ext uri="{FF2B5EF4-FFF2-40B4-BE49-F238E27FC236}">
                <a16:creationId xmlns:a16="http://schemas.microsoft.com/office/drawing/2014/main" id="{CAD3E6FC-9B2A-49C6-9314-F08C508CF3B0}"/>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 descr="Image result for pink background">
            <a:extLst>
              <a:ext uri="{FF2B5EF4-FFF2-40B4-BE49-F238E27FC236}">
                <a16:creationId xmlns:a16="http://schemas.microsoft.com/office/drawing/2014/main" id="{0FE48EBF-AA05-5CEE-6F59-EBEFD396A144}"/>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AR ESSENCE" panose="02000000000000000000" pitchFamily="2" charset="0"/>
              </a:rPr>
              <a:t>Everyone Will Be Resurrected</a:t>
            </a:r>
          </a:p>
        </p:txBody>
      </p:sp>
      <p:sp>
        <p:nvSpPr>
          <p:cNvPr id="14" name="Rectangle 13"/>
          <p:cNvSpPr/>
          <p:nvPr/>
        </p:nvSpPr>
        <p:spPr>
          <a:xfrm>
            <a:off x="7098146" y="1521892"/>
            <a:ext cx="4761345" cy="4278094"/>
          </a:xfrm>
          <a:prstGeom prst="rect">
            <a:avLst/>
          </a:prstGeom>
          <a:solidFill>
            <a:schemeClr val="accent4">
              <a:lumMod val="40000"/>
              <a:lumOff val="60000"/>
            </a:schemeClr>
          </a:solidFill>
        </p:spPr>
        <p:txBody>
          <a:bodyPr wrap="square">
            <a:spAutoFit/>
          </a:bodyPr>
          <a:lstStyle/>
          <a:p>
            <a:pPr fontAlgn="base"/>
            <a:r>
              <a:rPr lang="en-US" sz="1600" i="1" dirty="0"/>
              <a:t> The spirit and the body shall be reunited again in its perfect form; both limb and joint shall be restored to its proper frame, even as we now are at this time; and we shall be brought to stand before God, knowing even as we know now, and have a bright recollection of all our guilt.</a:t>
            </a:r>
          </a:p>
          <a:p>
            <a:pPr fontAlgn="base"/>
            <a:r>
              <a:rPr lang="en-US" sz="1600" i="1" dirty="0"/>
              <a:t>Now, this restoration shall come to all, both old and young, both bond and free, both male and female, both the wicked and the righteous; and even there shall not so much as a hair of their heads be lost; but every thing shall be restored to its perfect frame, as it is now, or in the body, and shall be brought and be arraigned before the bar of Christ the Son, and God the Father, and the Holy Spirit, which is one Eternal God, to be judged according to their works, whether they be good or whether they be evil. </a:t>
            </a:r>
          </a:p>
          <a:p>
            <a:pPr fontAlgn="base"/>
            <a:r>
              <a:rPr lang="en-US" sz="1600" i="1" dirty="0"/>
              <a:t>Alma 11:43-44</a:t>
            </a:r>
          </a:p>
        </p:txBody>
      </p:sp>
      <p:grpSp>
        <p:nvGrpSpPr>
          <p:cNvPr id="199" name="Group 198"/>
          <p:cNvGrpSpPr/>
          <p:nvPr/>
        </p:nvGrpSpPr>
        <p:grpSpPr>
          <a:xfrm>
            <a:off x="193963" y="995741"/>
            <a:ext cx="4867563" cy="2728164"/>
            <a:chOff x="147781" y="884905"/>
            <a:chExt cx="4867563" cy="2728164"/>
          </a:xfrm>
        </p:grpSpPr>
        <p:sp>
          <p:nvSpPr>
            <p:cNvPr id="11" name="Rectangle 10"/>
            <p:cNvSpPr/>
            <p:nvPr/>
          </p:nvSpPr>
          <p:spPr>
            <a:xfrm>
              <a:off x="147781" y="1027746"/>
              <a:ext cx="3445164" cy="2585323"/>
            </a:xfrm>
            <a:prstGeom prst="rect">
              <a:avLst/>
            </a:prstGeom>
            <a:solidFill>
              <a:schemeClr val="accent4">
                <a:lumMod val="40000"/>
                <a:lumOff val="60000"/>
              </a:schemeClr>
            </a:solidFill>
          </p:spPr>
          <p:txBody>
            <a:bodyPr wrap="square">
              <a:spAutoFit/>
            </a:bodyPr>
            <a:lstStyle/>
            <a:p>
              <a:pPr fontAlgn="base"/>
              <a:r>
                <a:rPr lang="en-US" i="1" dirty="0"/>
                <a:t> Marvel not at this: for the hour is coming, in the which all that are in the graves shall hear his voice,</a:t>
              </a:r>
            </a:p>
            <a:p>
              <a:pPr fontAlgn="base"/>
              <a:r>
                <a:rPr lang="en-US" i="1" dirty="0"/>
                <a:t>And shall come forth; they that have done good, unto the resurrection of life; and they that have done evil, unto the resurrection of damnation.</a:t>
              </a:r>
            </a:p>
            <a:p>
              <a:pPr fontAlgn="base"/>
              <a:r>
                <a:rPr lang="en-US" i="1" dirty="0"/>
                <a:t>John 5:28-29</a:t>
              </a:r>
            </a:p>
          </p:txBody>
        </p:sp>
        <p:grpSp>
          <p:nvGrpSpPr>
            <p:cNvPr id="69" name="Group 68"/>
            <p:cNvGrpSpPr/>
            <p:nvPr/>
          </p:nvGrpSpPr>
          <p:grpSpPr>
            <a:xfrm>
              <a:off x="3815259" y="884905"/>
              <a:ext cx="1200085" cy="2634150"/>
              <a:chOff x="6934200" y="1265656"/>
              <a:chExt cx="1985484" cy="4373144"/>
            </a:xfrm>
          </p:grpSpPr>
          <p:sp>
            <p:nvSpPr>
              <p:cNvPr id="70" name="Oval 69"/>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24"/>
              <p:cNvGrpSpPr/>
              <p:nvPr/>
            </p:nvGrpSpPr>
            <p:grpSpPr>
              <a:xfrm>
                <a:off x="7108136" y="2388756"/>
                <a:ext cx="1544360" cy="2210894"/>
                <a:chOff x="4553133" y="901823"/>
                <a:chExt cx="2186627" cy="3449921"/>
              </a:xfrm>
            </p:grpSpPr>
            <p:sp>
              <p:nvSpPr>
                <p:cNvPr id="148"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6"/>
                <p:cNvGrpSpPr/>
                <p:nvPr/>
              </p:nvGrpSpPr>
              <p:grpSpPr>
                <a:xfrm>
                  <a:off x="4694566" y="901823"/>
                  <a:ext cx="2045194" cy="1982724"/>
                  <a:chOff x="2594848" y="2213440"/>
                  <a:chExt cx="2045194" cy="1982724"/>
                </a:xfrm>
                <a:solidFill>
                  <a:srgbClr val="E0C13C"/>
                </a:solidFill>
              </p:grpSpPr>
              <p:sp>
                <p:nvSpPr>
                  <p:cNvPr id="150"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1" name="Group 5"/>
                  <p:cNvGrpSpPr/>
                  <p:nvPr/>
                </p:nvGrpSpPr>
                <p:grpSpPr>
                  <a:xfrm>
                    <a:off x="2840416" y="2333435"/>
                    <a:ext cx="1586009" cy="1634505"/>
                    <a:chOff x="2838154" y="2333435"/>
                    <a:chExt cx="1586009" cy="1634505"/>
                  </a:xfrm>
                  <a:grpFill/>
                </p:grpSpPr>
                <p:sp>
                  <p:nvSpPr>
                    <p:cNvPr id="152"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2" name="Oval 81"/>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58"/>
              <p:cNvGrpSpPr/>
              <p:nvPr/>
            </p:nvGrpSpPr>
            <p:grpSpPr>
              <a:xfrm rot="175281">
                <a:off x="7281771" y="4966315"/>
                <a:ext cx="1319546" cy="446802"/>
                <a:chOff x="3810000" y="1677648"/>
                <a:chExt cx="4705061" cy="1827552"/>
              </a:xfrm>
            </p:grpSpPr>
            <p:grpSp>
              <p:nvGrpSpPr>
                <p:cNvPr id="118" name="Group 37"/>
                <p:cNvGrpSpPr/>
                <p:nvPr/>
              </p:nvGrpSpPr>
              <p:grpSpPr>
                <a:xfrm>
                  <a:off x="3810000" y="1828800"/>
                  <a:ext cx="1776984" cy="1676400"/>
                  <a:chOff x="3810000" y="1828800"/>
                  <a:chExt cx="4038600" cy="3810000"/>
                </a:xfrm>
              </p:grpSpPr>
              <p:sp>
                <p:nvSpPr>
                  <p:cNvPr id="139" name="Half Frame 13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Half Frame 13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14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14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onut 14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iamond 14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8"/>
                <p:cNvGrpSpPr/>
                <p:nvPr/>
              </p:nvGrpSpPr>
              <p:grpSpPr>
                <a:xfrm>
                  <a:off x="5314014" y="1757596"/>
                  <a:ext cx="1776984" cy="1676400"/>
                  <a:chOff x="3810000" y="1828800"/>
                  <a:chExt cx="4038600" cy="3810000"/>
                </a:xfrm>
              </p:grpSpPr>
              <p:sp>
                <p:nvSpPr>
                  <p:cNvPr id="130" name="Half Frame 12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Half Frame 13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iamond 13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48"/>
                <p:cNvGrpSpPr/>
                <p:nvPr/>
              </p:nvGrpSpPr>
              <p:grpSpPr>
                <a:xfrm>
                  <a:off x="6738077" y="1677648"/>
                  <a:ext cx="1776984" cy="1676400"/>
                  <a:chOff x="3810000" y="1828800"/>
                  <a:chExt cx="4038600" cy="3810000"/>
                </a:xfrm>
              </p:grpSpPr>
              <p:sp>
                <p:nvSpPr>
                  <p:cNvPr id="121" name="Half Frame 12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Cloud 83"/>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717"/>
              <p:cNvGrpSpPr/>
              <p:nvPr/>
            </p:nvGrpSpPr>
            <p:grpSpPr>
              <a:xfrm>
                <a:off x="7162023" y="1568903"/>
                <a:ext cx="1544762" cy="259293"/>
                <a:chOff x="7105896" y="1557210"/>
                <a:chExt cx="1544762" cy="488119"/>
              </a:xfrm>
            </p:grpSpPr>
            <p:sp>
              <p:nvSpPr>
                <p:cNvPr id="86"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59"/>
                <p:cNvGrpSpPr/>
                <p:nvPr/>
              </p:nvGrpSpPr>
              <p:grpSpPr>
                <a:xfrm rot="160736">
                  <a:off x="7230848" y="1557210"/>
                  <a:ext cx="1269517" cy="488119"/>
                  <a:chOff x="3810000" y="1677648"/>
                  <a:chExt cx="4705061" cy="1827552"/>
                </a:xfrm>
              </p:grpSpPr>
              <p:grpSp>
                <p:nvGrpSpPr>
                  <p:cNvPr id="88" name="Group 37"/>
                  <p:cNvGrpSpPr/>
                  <p:nvPr/>
                </p:nvGrpSpPr>
                <p:grpSpPr>
                  <a:xfrm>
                    <a:off x="3810000" y="1828800"/>
                    <a:ext cx="1776984" cy="1676400"/>
                    <a:chOff x="3810000" y="1828800"/>
                    <a:chExt cx="4038600" cy="3810000"/>
                  </a:xfrm>
                </p:grpSpPr>
                <p:sp>
                  <p:nvSpPr>
                    <p:cNvPr id="109" name="Half Frame 10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Half Frame 10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11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Donut 11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iamond 11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38"/>
                  <p:cNvGrpSpPr/>
                  <p:nvPr/>
                </p:nvGrpSpPr>
                <p:grpSpPr>
                  <a:xfrm>
                    <a:off x="5314014" y="1757596"/>
                    <a:ext cx="1776984" cy="1676400"/>
                    <a:chOff x="3810000" y="1828800"/>
                    <a:chExt cx="4038600" cy="3810000"/>
                  </a:xfrm>
                </p:grpSpPr>
                <p:sp>
                  <p:nvSpPr>
                    <p:cNvPr id="100" name="Half Frame 9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iamond 10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48"/>
                  <p:cNvGrpSpPr/>
                  <p:nvPr/>
                </p:nvGrpSpPr>
                <p:grpSpPr>
                  <a:xfrm>
                    <a:off x="6738077" y="1677648"/>
                    <a:ext cx="1776984" cy="1676400"/>
                    <a:chOff x="3810000" y="1828800"/>
                    <a:chExt cx="4038600" cy="3810000"/>
                  </a:xfrm>
                </p:grpSpPr>
                <p:sp>
                  <p:nvSpPr>
                    <p:cNvPr id="91" name="Half Frame 9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Half Frame 9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iamond 9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00" name="Group 199"/>
          <p:cNvGrpSpPr/>
          <p:nvPr/>
        </p:nvGrpSpPr>
        <p:grpSpPr>
          <a:xfrm>
            <a:off x="674179" y="3844636"/>
            <a:ext cx="4807602" cy="2787073"/>
            <a:chOff x="664943" y="3687618"/>
            <a:chExt cx="4807602" cy="2787073"/>
          </a:xfrm>
        </p:grpSpPr>
        <p:sp>
          <p:nvSpPr>
            <p:cNvPr id="13" name="Rectangle 12"/>
            <p:cNvSpPr/>
            <p:nvPr/>
          </p:nvSpPr>
          <p:spPr>
            <a:xfrm>
              <a:off x="2027381" y="4468291"/>
              <a:ext cx="3445164" cy="923330"/>
            </a:xfrm>
            <a:prstGeom prst="rect">
              <a:avLst/>
            </a:prstGeom>
            <a:solidFill>
              <a:schemeClr val="accent4">
                <a:lumMod val="40000"/>
                <a:lumOff val="60000"/>
              </a:schemeClr>
            </a:solidFill>
          </p:spPr>
          <p:txBody>
            <a:bodyPr wrap="square">
              <a:spAutoFit/>
            </a:bodyPr>
            <a:lstStyle/>
            <a:p>
              <a:pPr fontAlgn="base"/>
              <a:r>
                <a:rPr lang="en-US" i="1" dirty="0"/>
                <a:t>For as in Adam all die, even so in Christ shall all be made alive.</a:t>
              </a:r>
            </a:p>
            <a:p>
              <a:pPr fontAlgn="base"/>
              <a:r>
                <a:rPr lang="en-US" i="1" dirty="0"/>
                <a:t>1 Corinthians 15:22</a:t>
              </a:r>
            </a:p>
          </p:txBody>
        </p:sp>
        <p:grpSp>
          <p:nvGrpSpPr>
            <p:cNvPr id="154" name="Group 94"/>
            <p:cNvGrpSpPr/>
            <p:nvPr/>
          </p:nvGrpSpPr>
          <p:grpSpPr>
            <a:xfrm>
              <a:off x="664943" y="3687618"/>
              <a:ext cx="1279312" cy="2787073"/>
              <a:chOff x="4405860" y="139189"/>
              <a:chExt cx="2861871" cy="6475262"/>
            </a:xfrm>
          </p:grpSpPr>
          <p:grpSp>
            <p:nvGrpSpPr>
              <p:cNvPr id="155" name="Group 86"/>
              <p:cNvGrpSpPr/>
              <p:nvPr/>
            </p:nvGrpSpPr>
            <p:grpSpPr>
              <a:xfrm rot="2107423">
                <a:off x="4802579" y="139189"/>
                <a:ext cx="743864" cy="1806453"/>
                <a:chOff x="7696200" y="914400"/>
                <a:chExt cx="685800" cy="2438400"/>
              </a:xfrm>
            </p:grpSpPr>
            <p:sp>
              <p:nvSpPr>
                <p:cNvPr id="195" name="Moon 19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87"/>
              <p:cNvGrpSpPr/>
              <p:nvPr/>
            </p:nvGrpSpPr>
            <p:grpSpPr>
              <a:xfrm rot="19262140" flipH="1">
                <a:off x="6126313" y="231425"/>
                <a:ext cx="743864" cy="1645187"/>
                <a:chOff x="7696200" y="914400"/>
                <a:chExt cx="685800" cy="2438400"/>
              </a:xfrm>
            </p:grpSpPr>
            <p:sp>
              <p:nvSpPr>
                <p:cNvPr id="191" name="Moon 19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47"/>
              <p:cNvGrpSpPr/>
              <p:nvPr/>
            </p:nvGrpSpPr>
            <p:grpSpPr>
              <a:xfrm rot="562843">
                <a:off x="5697438" y="5840305"/>
                <a:ext cx="666047" cy="774146"/>
                <a:chOff x="6106804" y="4039302"/>
                <a:chExt cx="666047" cy="774146"/>
              </a:xfrm>
            </p:grpSpPr>
            <p:sp>
              <p:nvSpPr>
                <p:cNvPr id="188" name="Oval 187"/>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47"/>
              <p:cNvGrpSpPr/>
              <p:nvPr/>
            </p:nvGrpSpPr>
            <p:grpSpPr>
              <a:xfrm rot="2613352">
                <a:off x="5128037" y="5761712"/>
                <a:ext cx="666047" cy="774146"/>
                <a:chOff x="6106804" y="4039302"/>
                <a:chExt cx="666047" cy="774146"/>
              </a:xfrm>
            </p:grpSpPr>
            <p:sp>
              <p:nvSpPr>
                <p:cNvPr id="185" name="Oval 184"/>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Oval 158"/>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57"/>
              <p:cNvGrpSpPr/>
              <p:nvPr/>
            </p:nvGrpSpPr>
            <p:grpSpPr>
              <a:xfrm>
                <a:off x="4953000" y="5334000"/>
                <a:ext cx="1828800" cy="609600"/>
                <a:chOff x="1371600" y="3962400"/>
                <a:chExt cx="6705600" cy="2057400"/>
              </a:xfrm>
            </p:grpSpPr>
            <p:grpSp>
              <p:nvGrpSpPr>
                <p:cNvPr id="173" name="Group 195"/>
                <p:cNvGrpSpPr/>
                <p:nvPr/>
              </p:nvGrpSpPr>
              <p:grpSpPr>
                <a:xfrm>
                  <a:off x="1371600" y="3962400"/>
                  <a:ext cx="1676400" cy="2057400"/>
                  <a:chOff x="1371600" y="3962400"/>
                  <a:chExt cx="1676400" cy="2057400"/>
                </a:xfrm>
              </p:grpSpPr>
              <p:sp>
                <p:nvSpPr>
                  <p:cNvPr id="183" name="Right Arrow Callout 18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Quad Arrow 183"/>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96"/>
                <p:cNvGrpSpPr/>
                <p:nvPr/>
              </p:nvGrpSpPr>
              <p:grpSpPr>
                <a:xfrm>
                  <a:off x="3048000" y="3962400"/>
                  <a:ext cx="1676400" cy="2057400"/>
                  <a:chOff x="1371600" y="3962400"/>
                  <a:chExt cx="1676400" cy="2057400"/>
                </a:xfrm>
              </p:grpSpPr>
              <p:sp>
                <p:nvSpPr>
                  <p:cNvPr id="181" name="Right Arrow Callout 18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Quad Arrow 181"/>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99"/>
                <p:cNvGrpSpPr/>
                <p:nvPr/>
              </p:nvGrpSpPr>
              <p:grpSpPr>
                <a:xfrm>
                  <a:off x="4724400" y="3962400"/>
                  <a:ext cx="1676400" cy="2057400"/>
                  <a:chOff x="1371600" y="3962400"/>
                  <a:chExt cx="1676400" cy="2057400"/>
                </a:xfrm>
              </p:grpSpPr>
              <p:sp>
                <p:nvSpPr>
                  <p:cNvPr id="179" name="Right Arrow Callout 17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Quad Arrow 17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202"/>
                <p:cNvGrpSpPr/>
                <p:nvPr/>
              </p:nvGrpSpPr>
              <p:grpSpPr>
                <a:xfrm>
                  <a:off x="6400800" y="3962400"/>
                  <a:ext cx="1676400" cy="2057400"/>
                  <a:chOff x="1371600" y="3962400"/>
                  <a:chExt cx="1676400" cy="2057400"/>
                </a:xfrm>
              </p:grpSpPr>
              <p:sp>
                <p:nvSpPr>
                  <p:cNvPr id="177" name="Right Arrow Callout 17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Quad Arrow 17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 name="Cloud 169"/>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70"/>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2" name="Group 201"/>
          <p:cNvGrpSpPr/>
          <p:nvPr/>
        </p:nvGrpSpPr>
        <p:grpSpPr>
          <a:xfrm>
            <a:off x="434109" y="124541"/>
            <a:ext cx="866346" cy="879698"/>
            <a:chOff x="9679806" y="1526158"/>
            <a:chExt cx="1726855" cy="1753470"/>
          </a:xfrm>
        </p:grpSpPr>
        <p:sp>
          <p:nvSpPr>
            <p:cNvPr id="203" name="Rectangle 202"/>
            <p:cNvSpPr/>
            <p:nvPr/>
          </p:nvSpPr>
          <p:spPr>
            <a:xfrm>
              <a:off x="9788487" y="1645175"/>
              <a:ext cx="1543802" cy="14974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4" name="Group 55"/>
            <p:cNvGrpSpPr/>
            <p:nvPr/>
          </p:nvGrpSpPr>
          <p:grpSpPr>
            <a:xfrm>
              <a:off x="10197726" y="1829361"/>
              <a:ext cx="799917" cy="1320146"/>
              <a:chOff x="4455643" y="2321799"/>
              <a:chExt cx="1088409" cy="1874697"/>
            </a:xfrm>
            <a:solidFill>
              <a:schemeClr val="tx2">
                <a:lumMod val="20000"/>
                <a:lumOff val="80000"/>
              </a:schemeClr>
            </a:solidFill>
          </p:grpSpPr>
          <p:sp>
            <p:nvSpPr>
              <p:cNvPr id="206" name="Wave 205"/>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Wave 206"/>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ardrop 210"/>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ardrop 211"/>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Frame 204"/>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3" name="Group 212"/>
          <p:cNvGrpSpPr/>
          <p:nvPr/>
        </p:nvGrpSpPr>
        <p:grpSpPr>
          <a:xfrm>
            <a:off x="10896600" y="152400"/>
            <a:ext cx="866346" cy="879698"/>
            <a:chOff x="9696960" y="3459212"/>
            <a:chExt cx="1726855" cy="1753470"/>
          </a:xfrm>
        </p:grpSpPr>
        <p:sp>
          <p:nvSpPr>
            <p:cNvPr id="214" name="Rectangle 213"/>
            <p:cNvSpPr/>
            <p:nvPr/>
          </p:nvSpPr>
          <p:spPr>
            <a:xfrm>
              <a:off x="9791500" y="3558049"/>
              <a:ext cx="1543802" cy="14974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66"/>
            <p:cNvGrpSpPr/>
            <p:nvPr/>
          </p:nvGrpSpPr>
          <p:grpSpPr>
            <a:xfrm>
              <a:off x="10100306" y="3735064"/>
              <a:ext cx="930774" cy="1393741"/>
              <a:chOff x="4508252" y="211638"/>
              <a:chExt cx="875337" cy="1373757"/>
            </a:xfrm>
            <a:solidFill>
              <a:schemeClr val="tx2">
                <a:lumMod val="20000"/>
                <a:lumOff val="80000"/>
              </a:schemeClr>
            </a:solidFill>
          </p:grpSpPr>
          <p:sp>
            <p:nvSpPr>
              <p:cNvPr id="217" name="Trapezoid 216"/>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loud 219"/>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Cloud 220"/>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Cloud 221"/>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6" name="Frame 215"/>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a:extLst>
              <a:ext uri="{FF2B5EF4-FFF2-40B4-BE49-F238E27FC236}">
                <a16:creationId xmlns:a16="http://schemas.microsoft.com/office/drawing/2014/main" id="{378C4464-A1D2-74F4-E0D9-95AB6B3A3612}"/>
              </a:ext>
            </a:extLst>
          </p:cNvPr>
          <p:cNvGrpSpPr/>
          <p:nvPr/>
        </p:nvGrpSpPr>
        <p:grpSpPr>
          <a:xfrm>
            <a:off x="5782241" y="2105166"/>
            <a:ext cx="1167376" cy="2885080"/>
            <a:chOff x="3429000" y="1066800"/>
            <a:chExt cx="1524000" cy="3766449"/>
          </a:xfrm>
        </p:grpSpPr>
        <p:grpSp>
          <p:nvGrpSpPr>
            <p:cNvPr id="3" name="Group 49">
              <a:extLst>
                <a:ext uri="{FF2B5EF4-FFF2-40B4-BE49-F238E27FC236}">
                  <a16:creationId xmlns:a16="http://schemas.microsoft.com/office/drawing/2014/main" id="{CDE4BEBF-AC8C-0A7D-B5D6-D134DF97218A}"/>
                </a:ext>
              </a:extLst>
            </p:cNvPr>
            <p:cNvGrpSpPr/>
            <p:nvPr/>
          </p:nvGrpSpPr>
          <p:grpSpPr>
            <a:xfrm rot="9550070">
              <a:off x="4213978" y="4219465"/>
              <a:ext cx="304800" cy="613784"/>
              <a:chOff x="1295400" y="4546730"/>
              <a:chExt cx="409568" cy="689984"/>
            </a:xfrm>
          </p:grpSpPr>
          <p:sp>
            <p:nvSpPr>
              <p:cNvPr id="261" name="Oval 260">
                <a:extLst>
                  <a:ext uri="{FF2B5EF4-FFF2-40B4-BE49-F238E27FC236}">
                    <a16:creationId xmlns:a16="http://schemas.microsoft.com/office/drawing/2014/main" id="{DFDAED4B-7EDB-EBD2-75B4-CE368B36AB68}"/>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37C6B8C3-A585-57A6-A263-5299E53061A7}"/>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2">
              <a:extLst>
                <a:ext uri="{FF2B5EF4-FFF2-40B4-BE49-F238E27FC236}">
                  <a16:creationId xmlns:a16="http://schemas.microsoft.com/office/drawing/2014/main" id="{F3F2033B-B18A-DEC1-D575-D0ED3403797A}"/>
                </a:ext>
              </a:extLst>
            </p:cNvPr>
            <p:cNvGrpSpPr/>
            <p:nvPr/>
          </p:nvGrpSpPr>
          <p:grpSpPr>
            <a:xfrm rot="15885139">
              <a:off x="3977145" y="4210668"/>
              <a:ext cx="304800" cy="613784"/>
              <a:chOff x="1295400" y="4546730"/>
              <a:chExt cx="409568" cy="689984"/>
            </a:xfrm>
          </p:grpSpPr>
          <p:sp>
            <p:nvSpPr>
              <p:cNvPr id="259" name="Oval 5">
                <a:extLst>
                  <a:ext uri="{FF2B5EF4-FFF2-40B4-BE49-F238E27FC236}">
                    <a16:creationId xmlns:a16="http://schemas.microsoft.com/office/drawing/2014/main" id="{EA4E78D4-21E8-89F8-A5E4-FBCC5DB17305}"/>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5BF50489-FBAA-97D2-4274-936460BBC19E}"/>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rapezoid 4">
              <a:extLst>
                <a:ext uri="{FF2B5EF4-FFF2-40B4-BE49-F238E27FC236}">
                  <a16:creationId xmlns:a16="http://schemas.microsoft.com/office/drawing/2014/main" id="{1C65BBAC-11BD-B243-560E-C15E9705CA35}"/>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37CDF9-9B06-7C20-DF09-71D3D5CAA00C}"/>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415C79-4300-6A3B-AA5F-DBEDA479D628}"/>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B2D90E7B-DABD-69C3-192F-FFCC41CC2A4D}"/>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EDF358-B58A-8A14-C883-E6A8D1384D56}"/>
                </a:ext>
              </a:extLst>
            </p:cNvPr>
            <p:cNvSpPr/>
            <p:nvPr/>
          </p:nvSpPr>
          <p:spPr>
            <a:xfrm>
              <a:off x="3886200" y="2127930"/>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EADAA8E-C975-C58B-E2C3-39E4C3B541C6}"/>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9328A386-3D02-4683-AA13-B84EF5451057}"/>
                </a:ext>
              </a:extLst>
            </p:cNvPr>
            <p:cNvSpPr/>
            <p:nvPr/>
          </p:nvSpPr>
          <p:spPr>
            <a:xfrm rot="20397331">
              <a:off x="4372636" y="2187397"/>
              <a:ext cx="551541" cy="1157352"/>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EE1AE11A-7A15-D626-64C5-105D89B85315}"/>
                </a:ext>
              </a:extLst>
            </p:cNvPr>
            <p:cNvSpPr/>
            <p:nvPr/>
          </p:nvSpPr>
          <p:spPr>
            <a:xfrm rot="1296214">
              <a:off x="3544730" y="2182303"/>
              <a:ext cx="511448" cy="1132587"/>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B8977189-6C2C-64ED-20E1-4E525EFBE425}"/>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C628EB38-28E0-E03E-0466-C66713806281}"/>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31">
              <a:extLst>
                <a:ext uri="{FF2B5EF4-FFF2-40B4-BE49-F238E27FC236}">
                  <a16:creationId xmlns:a16="http://schemas.microsoft.com/office/drawing/2014/main" id="{730C21B2-40DA-4E70-4FCD-06CF660FC6ED}"/>
                </a:ext>
              </a:extLst>
            </p:cNvPr>
            <p:cNvGrpSpPr/>
            <p:nvPr/>
          </p:nvGrpSpPr>
          <p:grpSpPr>
            <a:xfrm rot="21151532">
              <a:off x="4409671" y="1410436"/>
              <a:ext cx="343204" cy="757299"/>
              <a:chOff x="1434718" y="4935165"/>
              <a:chExt cx="343204" cy="757299"/>
            </a:xfrm>
          </p:grpSpPr>
          <p:sp>
            <p:nvSpPr>
              <p:cNvPr id="256" name="Moon 255">
                <a:extLst>
                  <a:ext uri="{FF2B5EF4-FFF2-40B4-BE49-F238E27FC236}">
                    <a16:creationId xmlns:a16="http://schemas.microsoft.com/office/drawing/2014/main" id="{F7E6E988-F4CA-CFA1-B472-1DDD27E05A5A}"/>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a:extLst>
                  <a:ext uri="{FF2B5EF4-FFF2-40B4-BE49-F238E27FC236}">
                    <a16:creationId xmlns:a16="http://schemas.microsoft.com/office/drawing/2014/main" id="{E1F8E4F0-C32A-A917-4206-F66BDDDFF89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a:extLst>
                  <a:ext uri="{FF2B5EF4-FFF2-40B4-BE49-F238E27FC236}">
                    <a16:creationId xmlns:a16="http://schemas.microsoft.com/office/drawing/2014/main" id="{50AB65F2-085D-3FF8-D0A3-E3298A16DB7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9">
              <a:extLst>
                <a:ext uri="{FF2B5EF4-FFF2-40B4-BE49-F238E27FC236}">
                  <a16:creationId xmlns:a16="http://schemas.microsoft.com/office/drawing/2014/main" id="{5908A0C3-D060-25A2-0BE9-62CD6E71270D}"/>
                </a:ext>
              </a:extLst>
            </p:cNvPr>
            <p:cNvGrpSpPr/>
            <p:nvPr/>
          </p:nvGrpSpPr>
          <p:grpSpPr>
            <a:xfrm rot="1653802">
              <a:off x="3690953" y="1480868"/>
              <a:ext cx="343204" cy="757299"/>
              <a:chOff x="1434718" y="4935165"/>
              <a:chExt cx="343204" cy="757299"/>
            </a:xfrm>
          </p:grpSpPr>
          <p:sp>
            <p:nvSpPr>
              <p:cNvPr id="253" name="Moon 252">
                <a:extLst>
                  <a:ext uri="{FF2B5EF4-FFF2-40B4-BE49-F238E27FC236}">
                    <a16:creationId xmlns:a16="http://schemas.microsoft.com/office/drawing/2014/main" id="{91C2201F-29B6-144C-DDD2-0D7E75DEB665}"/>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7">
                <a:extLst>
                  <a:ext uri="{FF2B5EF4-FFF2-40B4-BE49-F238E27FC236}">
                    <a16:creationId xmlns:a16="http://schemas.microsoft.com/office/drawing/2014/main" id="{E9342F89-1773-EEE0-27FE-D7AB84DB2C5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8">
                <a:extLst>
                  <a:ext uri="{FF2B5EF4-FFF2-40B4-BE49-F238E27FC236}">
                    <a16:creationId xmlns:a16="http://schemas.microsoft.com/office/drawing/2014/main" id="{B266D109-0832-2E9C-FBD9-52887EF4A7A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Oval 14">
              <a:extLst>
                <a:ext uri="{FF2B5EF4-FFF2-40B4-BE49-F238E27FC236}">
                  <a16:creationId xmlns:a16="http://schemas.microsoft.com/office/drawing/2014/main" id="{414FDBAE-CC71-46B0-FEAC-CBA95882629E}"/>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a:extLst>
                <a:ext uri="{FF2B5EF4-FFF2-40B4-BE49-F238E27FC236}">
                  <a16:creationId xmlns:a16="http://schemas.microsoft.com/office/drawing/2014/main" id="{26D649AD-BAC1-D045-34E2-F1DC65C15939}"/>
                </a:ext>
              </a:extLst>
            </p:cNvPr>
            <p:cNvSpPr/>
            <p:nvPr/>
          </p:nvSpPr>
          <p:spPr>
            <a:xfrm rot="5412568">
              <a:off x="4013458" y="828675"/>
              <a:ext cx="381000" cy="85725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a:extLst>
                <a:ext uri="{FF2B5EF4-FFF2-40B4-BE49-F238E27FC236}">
                  <a16:creationId xmlns:a16="http://schemas.microsoft.com/office/drawing/2014/main" id="{02DC0695-507A-8A33-2E5B-3C117AFF6687}"/>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Moon 229">
              <a:extLst>
                <a:ext uri="{FF2B5EF4-FFF2-40B4-BE49-F238E27FC236}">
                  <a16:creationId xmlns:a16="http://schemas.microsoft.com/office/drawing/2014/main" id="{52106979-77CF-FDA4-89A2-69E17F8D6F44}"/>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a:extLst>
                <a:ext uri="{FF2B5EF4-FFF2-40B4-BE49-F238E27FC236}">
                  <a16:creationId xmlns:a16="http://schemas.microsoft.com/office/drawing/2014/main" id="{A93BB32C-4EB3-C8B9-E9A0-36C99E91D5A1}"/>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a:extLst>
                <a:ext uri="{FF2B5EF4-FFF2-40B4-BE49-F238E27FC236}">
                  <a16:creationId xmlns:a16="http://schemas.microsoft.com/office/drawing/2014/main" id="{0D3A6696-A840-FEF0-A7FB-11AA91E0234F}"/>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a:extLst>
                <a:ext uri="{FF2B5EF4-FFF2-40B4-BE49-F238E27FC236}">
                  <a16:creationId xmlns:a16="http://schemas.microsoft.com/office/drawing/2014/main" id="{D5CBACD7-2212-7BCD-F858-618EE0D38DF8}"/>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233">
              <a:extLst>
                <a:ext uri="{FF2B5EF4-FFF2-40B4-BE49-F238E27FC236}">
                  <a16:creationId xmlns:a16="http://schemas.microsoft.com/office/drawing/2014/main" id="{47AC22B4-ADB8-B2D2-44B0-AA5A1A294706}"/>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234">
              <a:extLst>
                <a:ext uri="{FF2B5EF4-FFF2-40B4-BE49-F238E27FC236}">
                  <a16:creationId xmlns:a16="http://schemas.microsoft.com/office/drawing/2014/main" id="{A14A579F-6DFB-75E1-3755-E24C66E2055E}"/>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oon 235">
              <a:extLst>
                <a:ext uri="{FF2B5EF4-FFF2-40B4-BE49-F238E27FC236}">
                  <a16:creationId xmlns:a16="http://schemas.microsoft.com/office/drawing/2014/main" id="{85533D4D-FFC9-EB6C-3343-EB877A323853}"/>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a:extLst>
                <a:ext uri="{FF2B5EF4-FFF2-40B4-BE49-F238E27FC236}">
                  <a16:creationId xmlns:a16="http://schemas.microsoft.com/office/drawing/2014/main" id="{23C731B0-DFB7-6290-2893-D70E409A41CE}"/>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48">
              <a:extLst>
                <a:ext uri="{FF2B5EF4-FFF2-40B4-BE49-F238E27FC236}">
                  <a16:creationId xmlns:a16="http://schemas.microsoft.com/office/drawing/2014/main" id="{557D658D-0B28-56CF-DA1C-FD8D0DA602BD}"/>
                </a:ext>
              </a:extLst>
            </p:cNvPr>
            <p:cNvGrpSpPr/>
            <p:nvPr/>
          </p:nvGrpSpPr>
          <p:grpSpPr>
            <a:xfrm>
              <a:off x="3890818" y="3982130"/>
              <a:ext cx="609600" cy="164123"/>
              <a:chOff x="553453" y="4798401"/>
              <a:chExt cx="1858183" cy="519282"/>
            </a:xfrm>
          </p:grpSpPr>
          <p:sp>
            <p:nvSpPr>
              <p:cNvPr id="248" name="Frame 247">
                <a:extLst>
                  <a:ext uri="{FF2B5EF4-FFF2-40B4-BE49-F238E27FC236}">
                    <a16:creationId xmlns:a16="http://schemas.microsoft.com/office/drawing/2014/main" id="{D9D2FD43-7B6A-3D30-15DF-F926B2AD4042}"/>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Frame 248">
                <a:extLst>
                  <a:ext uri="{FF2B5EF4-FFF2-40B4-BE49-F238E27FC236}">
                    <a16:creationId xmlns:a16="http://schemas.microsoft.com/office/drawing/2014/main" id="{8AFF581F-0853-A90C-D0B4-95CC27C3C03F}"/>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Frame 249">
                <a:extLst>
                  <a:ext uri="{FF2B5EF4-FFF2-40B4-BE49-F238E27FC236}">
                    <a16:creationId xmlns:a16="http://schemas.microsoft.com/office/drawing/2014/main" id="{013C9043-D030-C0AA-885E-05E85E63E6C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rame 250">
                <a:extLst>
                  <a:ext uri="{FF2B5EF4-FFF2-40B4-BE49-F238E27FC236}">
                    <a16:creationId xmlns:a16="http://schemas.microsoft.com/office/drawing/2014/main" id="{9818BED3-64F1-81BA-07B3-284C25CFD949}"/>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rame 251">
                <a:extLst>
                  <a:ext uri="{FF2B5EF4-FFF2-40B4-BE49-F238E27FC236}">
                    <a16:creationId xmlns:a16="http://schemas.microsoft.com/office/drawing/2014/main" id="{76964F29-2EAF-8AD5-0F57-A58A4CC655CA}"/>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9" name="Group 53">
              <a:extLst>
                <a:ext uri="{FF2B5EF4-FFF2-40B4-BE49-F238E27FC236}">
                  <a16:creationId xmlns:a16="http://schemas.microsoft.com/office/drawing/2014/main" id="{4A534ECD-9FB6-0EA6-ED98-7D67BC4E473D}"/>
                </a:ext>
              </a:extLst>
            </p:cNvPr>
            <p:cNvGrpSpPr/>
            <p:nvPr/>
          </p:nvGrpSpPr>
          <p:grpSpPr>
            <a:xfrm rot="1653802">
              <a:off x="3691791" y="1315553"/>
              <a:ext cx="243277" cy="536804"/>
              <a:chOff x="1434718" y="4935165"/>
              <a:chExt cx="343204" cy="757299"/>
            </a:xfrm>
          </p:grpSpPr>
          <p:sp>
            <p:nvSpPr>
              <p:cNvPr id="245" name="Moon 244">
                <a:extLst>
                  <a:ext uri="{FF2B5EF4-FFF2-40B4-BE49-F238E27FC236}">
                    <a16:creationId xmlns:a16="http://schemas.microsoft.com/office/drawing/2014/main" id="{B69E8D3C-3F31-967A-F0DD-1D937441006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oon 245">
                <a:extLst>
                  <a:ext uri="{FF2B5EF4-FFF2-40B4-BE49-F238E27FC236}">
                    <a16:creationId xmlns:a16="http://schemas.microsoft.com/office/drawing/2014/main" id="{0D005825-9906-848E-2F68-EED5871091B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246">
                <a:extLst>
                  <a:ext uri="{FF2B5EF4-FFF2-40B4-BE49-F238E27FC236}">
                    <a16:creationId xmlns:a16="http://schemas.microsoft.com/office/drawing/2014/main" id="{72FD600B-60C7-032E-9C58-12AF3DF9603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57">
              <a:extLst>
                <a:ext uri="{FF2B5EF4-FFF2-40B4-BE49-F238E27FC236}">
                  <a16:creationId xmlns:a16="http://schemas.microsoft.com/office/drawing/2014/main" id="{0652F684-3C3E-CD72-1FEA-BC4AA548BF4E}"/>
                </a:ext>
              </a:extLst>
            </p:cNvPr>
            <p:cNvGrpSpPr/>
            <p:nvPr/>
          </p:nvGrpSpPr>
          <p:grpSpPr>
            <a:xfrm rot="20849912">
              <a:off x="4551016" y="1309696"/>
              <a:ext cx="243277" cy="536804"/>
              <a:chOff x="1434718" y="4935165"/>
              <a:chExt cx="343204" cy="757299"/>
            </a:xfrm>
          </p:grpSpPr>
          <p:sp>
            <p:nvSpPr>
              <p:cNvPr id="242" name="Moon 241">
                <a:extLst>
                  <a:ext uri="{FF2B5EF4-FFF2-40B4-BE49-F238E27FC236}">
                    <a16:creationId xmlns:a16="http://schemas.microsoft.com/office/drawing/2014/main" id="{45CFE5CE-8660-5AC6-B29D-9B3FC4A710C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Moon 242">
                <a:extLst>
                  <a:ext uri="{FF2B5EF4-FFF2-40B4-BE49-F238E27FC236}">
                    <a16:creationId xmlns:a16="http://schemas.microsoft.com/office/drawing/2014/main" id="{71F73C76-014A-80C0-0CFF-890789918380}"/>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oon 243">
                <a:extLst>
                  <a:ext uri="{FF2B5EF4-FFF2-40B4-BE49-F238E27FC236}">
                    <a16:creationId xmlns:a16="http://schemas.microsoft.com/office/drawing/2014/main" id="{D5829E67-0CED-2B99-777E-F42C791210D9}"/>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Rounded Rectangle 30">
              <a:extLst>
                <a:ext uri="{FF2B5EF4-FFF2-40B4-BE49-F238E27FC236}">
                  <a16:creationId xmlns:a16="http://schemas.microsoft.com/office/drawing/2014/main" id="{93C732E5-D738-CA9B-DBE8-2F92970AA679}"/>
                </a:ext>
              </a:extLst>
            </p:cNvPr>
            <p:cNvSpPr/>
            <p:nvPr/>
          </p:nvSpPr>
          <p:spPr>
            <a:xfrm>
              <a:off x="3733800" y="128972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584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4146" y="140244"/>
          <a:ext cx="11584412" cy="6705600"/>
        </p:xfrm>
        <a:graphic>
          <a:graphicData uri="http://schemas.openxmlformats.org/drawingml/2006/table">
            <a:tbl>
              <a:tblPr firstRow="1" bandRow="1">
                <a:tableStyleId>{5940675A-B579-460E-94D1-54222C63F5DA}</a:tableStyleId>
              </a:tblPr>
              <a:tblGrid>
                <a:gridCol w="8381495">
                  <a:extLst>
                    <a:ext uri="{9D8B030D-6E8A-4147-A177-3AD203B41FA5}">
                      <a16:colId xmlns:a16="http://schemas.microsoft.com/office/drawing/2014/main" val="20000"/>
                    </a:ext>
                  </a:extLst>
                </a:gridCol>
                <a:gridCol w="3202917">
                  <a:extLst>
                    <a:ext uri="{9D8B030D-6E8A-4147-A177-3AD203B41FA5}">
                      <a16:colId xmlns:a16="http://schemas.microsoft.com/office/drawing/2014/main" val="20001"/>
                    </a:ext>
                  </a:extLst>
                </a:gridCol>
              </a:tblGrid>
              <a:tr h="370840">
                <a:tc>
                  <a:txBody>
                    <a:bodyPr/>
                    <a:lstStyle/>
                    <a:p>
                      <a:pPr algn="ctr"/>
                      <a:r>
                        <a:rPr lang="en-US" dirty="0"/>
                        <a:t>Order of Appearances of the Resurrected Savior</a:t>
                      </a:r>
                    </a:p>
                  </a:txBody>
                  <a:tcPr/>
                </a:tc>
                <a:tc>
                  <a:txBody>
                    <a:bodyPr/>
                    <a:lstStyle/>
                    <a:p>
                      <a:pPr algn="ctr"/>
                      <a:r>
                        <a:rPr lang="en-US" dirty="0"/>
                        <a:t>Scripture</a:t>
                      </a:r>
                    </a:p>
                  </a:txBody>
                  <a:tcPr/>
                </a:tc>
                <a:extLst>
                  <a:ext uri="{0D108BD9-81ED-4DB2-BD59-A6C34878D82A}">
                    <a16:rowId xmlns:a16="http://schemas.microsoft.com/office/drawing/2014/main" val="10000"/>
                  </a:ext>
                </a:extLst>
              </a:tr>
              <a:tr h="370840">
                <a:tc>
                  <a:txBody>
                    <a:bodyPr/>
                    <a:lstStyle/>
                    <a:p>
                      <a:r>
                        <a:rPr lang="en-US" sz="1800" dirty="0">
                          <a:solidFill>
                            <a:srgbClr val="333333"/>
                          </a:solidFill>
                          <a:latin typeface="Open Sans"/>
                        </a:rPr>
                        <a:t>To Mary Magdalene, near the </a:t>
                      </a:r>
                      <a:r>
                        <a:rPr lang="en-US" sz="1800" dirty="0" err="1">
                          <a:solidFill>
                            <a:srgbClr val="333333"/>
                          </a:solidFill>
                          <a:latin typeface="Open Sans"/>
                        </a:rPr>
                        <a:t>sepulchre</a:t>
                      </a:r>
                      <a:r>
                        <a:rPr lang="en-US" sz="1800" dirty="0">
                          <a:solidFill>
                            <a:srgbClr val="333333"/>
                          </a:solidFill>
                          <a:latin typeface="Open Sans"/>
                        </a:rPr>
                        <a:t> </a:t>
                      </a:r>
                      <a:endParaRPr lang="en-US" dirty="0"/>
                    </a:p>
                  </a:txBody>
                  <a:tcPr/>
                </a:tc>
                <a:tc>
                  <a:txBody>
                    <a:bodyPr/>
                    <a:lstStyle/>
                    <a:p>
                      <a:r>
                        <a:rPr lang="en-US" dirty="0"/>
                        <a:t>Mark 16:9, 10</a:t>
                      </a:r>
                    </a:p>
                    <a:p>
                      <a:r>
                        <a:rPr lang="en-US" dirty="0"/>
                        <a:t>John</a:t>
                      </a:r>
                      <a:r>
                        <a:rPr lang="en-US" baseline="0" dirty="0"/>
                        <a:t> 20:14</a:t>
                      </a:r>
                      <a:endParaRPr lang="en-US" dirty="0"/>
                    </a:p>
                  </a:txBody>
                  <a:tcPr/>
                </a:tc>
                <a:extLst>
                  <a:ext uri="{0D108BD9-81ED-4DB2-BD59-A6C34878D82A}">
                    <a16:rowId xmlns:a16="http://schemas.microsoft.com/office/drawing/2014/main" val="10001"/>
                  </a:ext>
                </a:extLst>
              </a:tr>
              <a:tr h="370840">
                <a:tc>
                  <a:txBody>
                    <a:bodyPr/>
                    <a:lstStyle/>
                    <a:p>
                      <a:r>
                        <a:rPr lang="en-US" dirty="0"/>
                        <a:t>To other women, somewhere between the </a:t>
                      </a:r>
                      <a:r>
                        <a:rPr lang="en-US" dirty="0" err="1"/>
                        <a:t>sepulchre</a:t>
                      </a:r>
                      <a:r>
                        <a:rPr lang="en-US" dirty="0"/>
                        <a:t> and Jerusalem</a:t>
                      </a:r>
                    </a:p>
                  </a:txBody>
                  <a:tcPr/>
                </a:tc>
                <a:tc>
                  <a:txBody>
                    <a:bodyPr/>
                    <a:lstStyle/>
                    <a:p>
                      <a:r>
                        <a:rPr lang="en-US" dirty="0"/>
                        <a:t>Matthew 28:9</a:t>
                      </a:r>
                    </a:p>
                  </a:txBody>
                  <a:tcPr/>
                </a:tc>
                <a:extLst>
                  <a:ext uri="{0D108BD9-81ED-4DB2-BD59-A6C34878D82A}">
                    <a16:rowId xmlns:a16="http://schemas.microsoft.com/office/drawing/2014/main" val="10002"/>
                  </a:ext>
                </a:extLst>
              </a:tr>
              <a:tr h="370840">
                <a:tc>
                  <a:txBody>
                    <a:bodyPr/>
                    <a:lstStyle/>
                    <a:p>
                      <a:r>
                        <a:rPr lang="en-US" sz="1800" dirty="0">
                          <a:solidFill>
                            <a:srgbClr val="333333"/>
                          </a:solidFill>
                          <a:latin typeface="Open Sans"/>
                        </a:rPr>
                        <a:t>To two disciples on the road to Emmaus </a:t>
                      </a:r>
                      <a:endParaRPr lang="en-US" dirty="0"/>
                    </a:p>
                  </a:txBody>
                  <a:tcPr/>
                </a:tc>
                <a:tc>
                  <a:txBody>
                    <a:bodyPr/>
                    <a:lstStyle/>
                    <a:p>
                      <a:r>
                        <a:rPr lang="en-US" dirty="0"/>
                        <a:t>Mark 16:12</a:t>
                      </a:r>
                    </a:p>
                    <a:p>
                      <a:r>
                        <a:rPr lang="en-US" dirty="0"/>
                        <a:t>Luke 24:13</a:t>
                      </a:r>
                    </a:p>
                  </a:txBody>
                  <a:tcPr/>
                </a:tc>
                <a:extLst>
                  <a:ext uri="{0D108BD9-81ED-4DB2-BD59-A6C34878D82A}">
                    <a16:rowId xmlns:a16="http://schemas.microsoft.com/office/drawing/2014/main" val="10003"/>
                  </a:ext>
                </a:extLst>
              </a:tr>
              <a:tr h="370840">
                <a:tc>
                  <a:txBody>
                    <a:bodyPr/>
                    <a:lstStyle/>
                    <a:p>
                      <a:r>
                        <a:rPr lang="en-US" sz="1800" dirty="0">
                          <a:solidFill>
                            <a:srgbClr val="333333"/>
                          </a:solidFill>
                          <a:latin typeface="Open Sans"/>
                        </a:rPr>
                        <a:t>To Peter, in or near Jerusalem </a:t>
                      </a:r>
                      <a:endParaRPr lang="en-US" dirty="0"/>
                    </a:p>
                  </a:txBody>
                  <a:tcPr/>
                </a:tc>
                <a:tc>
                  <a:txBody>
                    <a:bodyPr/>
                    <a:lstStyle/>
                    <a:p>
                      <a:r>
                        <a:rPr lang="en-US" dirty="0"/>
                        <a:t>Luke 24:34</a:t>
                      </a:r>
                    </a:p>
                    <a:p>
                      <a:r>
                        <a:rPr lang="en-US" dirty="0"/>
                        <a:t>1 Corinthians</a:t>
                      </a:r>
                      <a:r>
                        <a:rPr lang="en-US" baseline="0" dirty="0"/>
                        <a:t> 15:5</a:t>
                      </a:r>
                      <a:endParaRPr lang="en-US" dirty="0"/>
                    </a:p>
                  </a:txBody>
                  <a:tcPr/>
                </a:tc>
                <a:extLst>
                  <a:ext uri="{0D108BD9-81ED-4DB2-BD59-A6C34878D82A}">
                    <a16:rowId xmlns:a16="http://schemas.microsoft.com/office/drawing/2014/main" val="10004"/>
                  </a:ext>
                </a:extLst>
              </a:tr>
              <a:tr h="370840">
                <a:tc>
                  <a:txBody>
                    <a:bodyPr/>
                    <a:lstStyle/>
                    <a:p>
                      <a:r>
                        <a:rPr lang="en-US" sz="1800" dirty="0">
                          <a:solidFill>
                            <a:srgbClr val="333333"/>
                          </a:solidFill>
                          <a:latin typeface="Open Sans"/>
                        </a:rPr>
                        <a:t>To ten of the apostles and others at Jerusalem </a:t>
                      </a:r>
                      <a:endParaRPr lang="en-US" dirty="0"/>
                    </a:p>
                  </a:txBody>
                  <a:tcPr/>
                </a:tc>
                <a:tc>
                  <a:txBody>
                    <a:bodyPr/>
                    <a:lstStyle/>
                    <a:p>
                      <a:r>
                        <a:rPr lang="en-US" dirty="0"/>
                        <a:t>Luke 24:36</a:t>
                      </a:r>
                    </a:p>
                    <a:p>
                      <a:r>
                        <a:rPr lang="en-US" dirty="0"/>
                        <a:t>John 20:19</a:t>
                      </a:r>
                    </a:p>
                  </a:txBody>
                  <a:tcPr/>
                </a:tc>
                <a:extLst>
                  <a:ext uri="{0D108BD9-81ED-4DB2-BD59-A6C34878D82A}">
                    <a16:rowId xmlns:a16="http://schemas.microsoft.com/office/drawing/2014/main" val="10005"/>
                  </a:ext>
                </a:extLst>
              </a:tr>
              <a:tr h="370840">
                <a:tc>
                  <a:txBody>
                    <a:bodyPr/>
                    <a:lstStyle/>
                    <a:p>
                      <a:r>
                        <a:rPr lang="en-US" sz="1800" dirty="0">
                          <a:solidFill>
                            <a:srgbClr val="333333"/>
                          </a:solidFill>
                          <a:latin typeface="Open Sans"/>
                        </a:rPr>
                        <a:t>To the eleven apostles at Jerusalem --Thomas</a:t>
                      </a:r>
                      <a:endParaRPr lang="en-US" dirty="0"/>
                    </a:p>
                  </a:txBody>
                  <a:tcPr/>
                </a:tc>
                <a:tc>
                  <a:txBody>
                    <a:bodyPr/>
                    <a:lstStyle/>
                    <a:p>
                      <a:r>
                        <a:rPr lang="en-US" dirty="0"/>
                        <a:t>Mark 16:14</a:t>
                      </a:r>
                    </a:p>
                    <a:p>
                      <a:r>
                        <a:rPr lang="en-US" dirty="0"/>
                        <a:t>John 20:26</a:t>
                      </a:r>
                    </a:p>
                  </a:txBody>
                  <a:tcPr/>
                </a:tc>
                <a:extLst>
                  <a:ext uri="{0D108BD9-81ED-4DB2-BD59-A6C34878D82A}">
                    <a16:rowId xmlns:a16="http://schemas.microsoft.com/office/drawing/2014/main" val="10006"/>
                  </a:ext>
                </a:extLst>
              </a:tr>
              <a:tr h="370840">
                <a:tc>
                  <a:txBody>
                    <a:bodyPr/>
                    <a:lstStyle/>
                    <a:p>
                      <a:r>
                        <a:rPr lang="en-US" sz="1800" dirty="0">
                          <a:solidFill>
                            <a:srgbClr val="333333"/>
                          </a:solidFill>
                          <a:latin typeface="Open Sans"/>
                        </a:rPr>
                        <a:t>To the apostles at the Sea of </a:t>
                      </a:r>
                      <a:r>
                        <a:rPr lang="en-US" sz="1800" dirty="0" err="1">
                          <a:solidFill>
                            <a:srgbClr val="333333"/>
                          </a:solidFill>
                          <a:latin typeface="Open Sans"/>
                        </a:rPr>
                        <a:t>Tiberias</a:t>
                      </a:r>
                      <a:r>
                        <a:rPr lang="en-US" sz="1800" dirty="0">
                          <a:solidFill>
                            <a:srgbClr val="333333"/>
                          </a:solidFill>
                          <a:latin typeface="Open Sans"/>
                        </a:rPr>
                        <a:t>, Galilee</a:t>
                      </a:r>
                      <a:endParaRPr lang="en-US" dirty="0"/>
                    </a:p>
                  </a:txBody>
                  <a:tcPr/>
                </a:tc>
                <a:tc>
                  <a:txBody>
                    <a:bodyPr/>
                    <a:lstStyle/>
                    <a:p>
                      <a:r>
                        <a:rPr lang="en-US" dirty="0"/>
                        <a:t>John 21</a:t>
                      </a:r>
                    </a:p>
                  </a:txBody>
                  <a:tcPr/>
                </a:tc>
                <a:extLst>
                  <a:ext uri="{0D108BD9-81ED-4DB2-BD59-A6C34878D82A}">
                    <a16:rowId xmlns:a16="http://schemas.microsoft.com/office/drawing/2014/main" val="10007"/>
                  </a:ext>
                </a:extLst>
              </a:tr>
              <a:tr h="370840">
                <a:tc>
                  <a:txBody>
                    <a:bodyPr/>
                    <a:lstStyle/>
                    <a:p>
                      <a:r>
                        <a:rPr lang="en-US" sz="1800" dirty="0">
                          <a:solidFill>
                            <a:srgbClr val="333333"/>
                          </a:solidFill>
                          <a:latin typeface="Open Sans"/>
                        </a:rPr>
                        <a:t>To the eleven apostles on a mountain in Galilee </a:t>
                      </a:r>
                      <a:endParaRPr lang="en-US" dirty="0"/>
                    </a:p>
                  </a:txBody>
                  <a:tcPr/>
                </a:tc>
                <a:tc>
                  <a:txBody>
                    <a:bodyPr/>
                    <a:lstStyle/>
                    <a:p>
                      <a:r>
                        <a:rPr lang="en-US" dirty="0"/>
                        <a:t>Matthew 28:16</a:t>
                      </a:r>
                    </a:p>
                  </a:txBody>
                  <a:tcPr/>
                </a:tc>
                <a:extLst>
                  <a:ext uri="{0D108BD9-81ED-4DB2-BD59-A6C34878D82A}">
                    <a16:rowId xmlns:a16="http://schemas.microsoft.com/office/drawing/2014/main" val="10008"/>
                  </a:ext>
                </a:extLst>
              </a:tr>
              <a:tr h="370840">
                <a:tc>
                  <a:txBody>
                    <a:bodyPr/>
                    <a:lstStyle/>
                    <a:p>
                      <a:r>
                        <a:rPr lang="en-US" sz="1800" dirty="0">
                          <a:solidFill>
                            <a:srgbClr val="333333"/>
                          </a:solidFill>
                          <a:latin typeface="Open Sans"/>
                        </a:rPr>
                        <a:t>To five hundred brethren at once </a:t>
                      </a:r>
                      <a:endParaRPr lang="en-US" dirty="0"/>
                    </a:p>
                  </a:txBody>
                  <a:tcPr/>
                </a:tc>
                <a:tc>
                  <a:txBody>
                    <a:bodyPr/>
                    <a:lstStyle/>
                    <a:p>
                      <a:r>
                        <a:rPr lang="en-US" dirty="0"/>
                        <a:t>1 Corinthians 15:6</a:t>
                      </a:r>
                    </a:p>
                  </a:txBody>
                  <a:tcPr/>
                </a:tc>
                <a:extLst>
                  <a:ext uri="{0D108BD9-81ED-4DB2-BD59-A6C34878D82A}">
                    <a16:rowId xmlns:a16="http://schemas.microsoft.com/office/drawing/2014/main" val="10009"/>
                  </a:ext>
                </a:extLst>
              </a:tr>
              <a:tr h="370840">
                <a:tc>
                  <a:txBody>
                    <a:bodyPr/>
                    <a:lstStyle/>
                    <a:p>
                      <a:r>
                        <a:rPr lang="en-US" sz="1800" dirty="0">
                          <a:solidFill>
                            <a:srgbClr val="333333"/>
                          </a:solidFill>
                          <a:latin typeface="Open Sans"/>
                        </a:rPr>
                        <a:t>To James (note: no record of this manifestation is made by the Gospel-writers)</a:t>
                      </a:r>
                      <a:endParaRPr lang="en-US" dirty="0"/>
                    </a:p>
                  </a:txBody>
                  <a:tcPr/>
                </a:tc>
                <a:tc>
                  <a:txBody>
                    <a:bodyPr/>
                    <a:lstStyle/>
                    <a:p>
                      <a:r>
                        <a:rPr lang="en-US" dirty="0"/>
                        <a:t>1 Corinthians 15:7</a:t>
                      </a:r>
                    </a:p>
                  </a:txBody>
                  <a:tcPr/>
                </a:tc>
                <a:extLst>
                  <a:ext uri="{0D108BD9-81ED-4DB2-BD59-A6C34878D82A}">
                    <a16:rowId xmlns:a16="http://schemas.microsoft.com/office/drawing/2014/main" val="10010"/>
                  </a:ext>
                </a:extLst>
              </a:tr>
              <a:tr h="370840">
                <a:tc>
                  <a:txBody>
                    <a:bodyPr/>
                    <a:lstStyle/>
                    <a:p>
                      <a:r>
                        <a:rPr lang="en-US" sz="1800" dirty="0"/>
                        <a:t>To the eleven apostles at the time of the ascension, Mount of Olives, near Bethany </a:t>
                      </a:r>
                      <a:endParaRPr lang="en-US" dirty="0"/>
                    </a:p>
                  </a:txBody>
                  <a:tcPr/>
                </a:tc>
                <a:tc>
                  <a:txBody>
                    <a:bodyPr/>
                    <a:lstStyle/>
                    <a:p>
                      <a:r>
                        <a:rPr lang="en-US" dirty="0"/>
                        <a:t>Mark 16:19</a:t>
                      </a:r>
                    </a:p>
                    <a:p>
                      <a:r>
                        <a:rPr lang="en-US" dirty="0"/>
                        <a:t>Luke 24:50-51</a:t>
                      </a:r>
                    </a:p>
                  </a:txBody>
                  <a:tcPr/>
                </a:tc>
                <a:extLst>
                  <a:ext uri="{0D108BD9-81ED-4DB2-BD59-A6C34878D82A}">
                    <a16:rowId xmlns:a16="http://schemas.microsoft.com/office/drawing/2014/main" val="10011"/>
                  </a:ext>
                </a:extLst>
              </a:tr>
              <a:tr h="370840">
                <a:tc>
                  <a:txBody>
                    <a:bodyPr/>
                    <a:lstStyle/>
                    <a:p>
                      <a:r>
                        <a:rPr lang="en-US" dirty="0"/>
                        <a:t>To the Nephites in the Americas</a:t>
                      </a:r>
                    </a:p>
                  </a:txBody>
                  <a:tcPr/>
                </a:tc>
                <a:tc>
                  <a:txBody>
                    <a:bodyPr/>
                    <a:lstStyle/>
                    <a:p>
                      <a:r>
                        <a:rPr lang="en-US" dirty="0"/>
                        <a:t>3 Nephi 10-28</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44225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915705" y="315340"/>
          <a:ext cx="10434045" cy="561672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Veil of the Temple Torn from</a:t>
                      </a:r>
                      <a:r>
                        <a:rPr lang="en-US" sz="1200" baseline="0" dirty="0"/>
                        <a:t> Top to Bottom</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27:51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Testimony of Witnesses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27:54-56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15:39-41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23:47-49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The Burial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27:57-61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15:42-47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23:50-56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19:38-42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Guards Placed at the Tomb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27:62-66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Angel</a:t>
                      </a:r>
                      <a:r>
                        <a:rPr lang="en-US" sz="1200" baseline="0" dirty="0"/>
                        <a:t> Rolls Back the Stone</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Women Find the</a:t>
                      </a:r>
                      <a:r>
                        <a:rPr lang="en-US" sz="1200" baseline="0" dirty="0"/>
                        <a:t> Tomb Opened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24:1, 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a:t>Women Enter Tomb and See Angels Who Proclaim, “He is Not Here; for He is Risen”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28:5-7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16:5-7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Women Hurry to Tell the Apostles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24:9-11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968">
                <a:tc>
                  <a:txBody>
                    <a:bodyPr/>
                    <a:lstStyle/>
                    <a:p>
                      <a:r>
                        <a:rPr lang="en-US" sz="1200" dirty="0"/>
                        <a:t>Jesus Appears to Other</a:t>
                      </a:r>
                      <a:r>
                        <a:rPr lang="en-US" sz="1200" baseline="0" dirty="0"/>
                        <a:t> Women</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28:9-10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3968">
                <a:tc>
                  <a:txBody>
                    <a:bodyPr/>
                    <a:lstStyle/>
                    <a:p>
                      <a:r>
                        <a:rPr lang="en-US" sz="1200" dirty="0"/>
                        <a:t>Others Resurrected After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27:52, 53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3968">
                <a:tc>
                  <a:txBody>
                    <a:bodyPr/>
                    <a:lstStyle/>
                    <a:p>
                      <a:r>
                        <a:rPr lang="en-US" sz="1200" dirty="0"/>
                        <a:t>Guards Are Bribed by Chief Priests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28:11-15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3968">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Jesus Appears to Other</a:t>
                      </a:r>
                      <a:r>
                        <a:rPr lang="en-US" sz="1200" b="0" i="0" u="none" strike="noStrike" kern="1200" baseline="0" dirty="0">
                          <a:solidFill>
                            <a:schemeClr val="tx1"/>
                          </a:solidFill>
                          <a:latin typeface="Calibri"/>
                        </a:rPr>
                        <a:t> Women</a:t>
                      </a:r>
                      <a:endParaRPr lang="en-US" sz="1200" b="0" i="0" u="none" strike="noStrike" kern="1200" dirty="0">
                        <a:solidFill>
                          <a:schemeClr val="tx1"/>
                        </a:solidFill>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28:9-10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43968">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Others Resurrected After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27:52, 53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43968">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Guards Are Bribed by Chief Priests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28:11-15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43968">
                <a:tc>
                  <a:txBody>
                    <a:bodyPr/>
                    <a:lstStyle/>
                    <a:p>
                      <a:r>
                        <a:rPr lang="en-US" sz="1200" dirty="0"/>
                        <a:t>Jesus Appears to the 11 in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28:16-20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16:15-18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09588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40777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Women Find the</a:t>
                      </a:r>
                      <a:r>
                        <a:rPr lang="en-US" sz="1200" baseline="0" dirty="0"/>
                        <a:t> Tomb Opened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24:1, 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Mary Magdalene Runs Immediately to Tell the Apostles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Peter and John Witness the Empty tomb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20:3-10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Jesus Appears to Mary Magdalene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16:9-11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20:11-18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Jesus Appears to 10 Apostles and Those with Them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24:36-48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20:19-23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Jesus Again</a:t>
                      </a:r>
                      <a:r>
                        <a:rPr lang="en-US" sz="1200" baseline="0" dirty="0"/>
                        <a:t> Appears to Apostles including Thomas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20:24-29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22" name="Rectangle 21"/>
          <p:cNvSpPr/>
          <p:nvPr/>
        </p:nvSpPr>
        <p:spPr>
          <a:xfrm>
            <a:off x="99588" y="3075683"/>
            <a:ext cx="6948730" cy="3046988"/>
          </a:xfrm>
          <a:prstGeom prst="rect">
            <a:avLst/>
          </a:prstGeom>
          <a:ln>
            <a:solidFill>
              <a:schemeClr val="tx1"/>
            </a:solidFill>
          </a:ln>
        </p:spPr>
        <p:txBody>
          <a:bodyPr wrap="square">
            <a:spAutoFit/>
          </a:bodyPr>
          <a:lstStyle/>
          <a:p>
            <a:r>
              <a:rPr lang="en-US" sz="1200" b="1" dirty="0"/>
              <a:t>The Size of the Stone John 20:1:</a:t>
            </a:r>
          </a:p>
          <a:p>
            <a:r>
              <a:rPr lang="en-US" sz="1200" dirty="0"/>
              <a:t>The entrance of a Jewish tomb was quite small, so the stone needed to cover the opening would only be 4-6’ in diameter, and approximately 1’ thick.  How much would such a stone weigh?  Depending on the type of stone used, it could weigh between </a:t>
            </a:r>
            <a:r>
              <a:rPr lang="en-US" sz="1200" b="1" dirty="0"/>
              <a:t>1-2 tons (2000-4000 pounds)</a:t>
            </a:r>
            <a:r>
              <a:rPr lang="en-US" sz="1200" dirty="0"/>
              <a:t>. This is quite heavy, but two men could move it into place (Mt 27:60; John 19:38-42).  The more difficult task was removing the stone.</a:t>
            </a:r>
          </a:p>
          <a:p>
            <a:r>
              <a:rPr lang="en-US" sz="1200" dirty="0"/>
              <a:t>Generally speaking, the rolling stone was set inside a groove in front of the entrance, and secured from falling over by a stone wall that stood in front of tomb opening (the rolling stone was sandwiched between the tomb entrance and stone wall as the pictures below illustrate).  Often, the groove was not level, but slightly sloped.  To close the tomb, the stone would be rolled down the groove at a decline and come to rest in front of the entrance.  To open the tomb, the stone would have to be rolled up the groove at an incline.</a:t>
            </a:r>
          </a:p>
          <a:p>
            <a:r>
              <a:rPr lang="en-US" sz="1200" dirty="0"/>
              <a:t>Given the structure of such tombs, it would not have been possible for Jesus to simply push the stone over from the inside of the tomb.  He would have to roll the 2000+ pound stone back up the groove without having anything to grip.  </a:t>
            </a:r>
            <a:r>
              <a:rPr lang="en-US" sz="1200" b="1" dirty="0"/>
              <a:t>Such a feat would not be possible for one healthy man, yet alone a man who had just been beaten (and hung on a cross) by the Romans</a:t>
            </a:r>
            <a:r>
              <a:rPr lang="en-US" sz="1200" dirty="0"/>
              <a:t>.</a:t>
            </a:r>
          </a:p>
          <a:p>
            <a:r>
              <a:rPr lang="en-US" sz="1200" b="1" dirty="0"/>
              <a:t>The Size of the Stone Covering Jesus’ Tomb</a:t>
            </a:r>
          </a:p>
          <a:p>
            <a:r>
              <a:rPr lang="en-US" sz="1200" dirty="0"/>
              <a:t>Posted by Theosophical Ruminator </a:t>
            </a:r>
          </a:p>
        </p:txBody>
      </p:sp>
      <p:pic>
        <p:nvPicPr>
          <p:cNvPr id="23" name="Picture 4" descr="https://theosophical.files.wordpress.com/2011/03/michmashtomb.jpg?w=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193" y="3075683"/>
            <a:ext cx="2093480" cy="27419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mary magdalene and mary at tomb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9549" y="3261486"/>
            <a:ext cx="2541332" cy="167727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376323" y="4938765"/>
            <a:ext cx="2919083" cy="600164"/>
          </a:xfrm>
          <a:prstGeom prst="rect">
            <a:avLst/>
          </a:prstGeom>
        </p:spPr>
        <p:txBody>
          <a:bodyPr wrap="square">
            <a:spAutoFit/>
          </a:bodyPr>
          <a:lstStyle/>
          <a:p>
            <a:r>
              <a:rPr lang="en-US" sz="1100" dirty="0">
                <a:latin typeface="arial" panose="020B0604020202020204" pitchFamily="34" charset="0"/>
              </a:rPr>
              <a:t>The Herodian family tomb west of the Old City provides an idea of what Joseph of Arimathea's tomb would have looked like</a:t>
            </a:r>
            <a:endParaRPr lang="en-US" sz="1100" dirty="0"/>
          </a:p>
        </p:txBody>
      </p:sp>
    </p:spTree>
    <p:extLst>
      <p:ext uri="{BB962C8B-B14F-4D97-AF65-F5344CB8AC3E}">
        <p14:creationId xmlns:p14="http://schemas.microsoft.com/office/powerpoint/2010/main" val="2784786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6428509" cy="2308324"/>
          </a:xfrm>
          <a:prstGeom prst="rect">
            <a:avLst/>
          </a:prstGeom>
          <a:ln>
            <a:solidFill>
              <a:schemeClr val="tx1"/>
            </a:solidFill>
          </a:ln>
        </p:spPr>
        <p:txBody>
          <a:bodyPr wrap="square">
            <a:spAutoFit/>
          </a:bodyPr>
          <a:lstStyle/>
          <a:p>
            <a:pPr fontAlgn="base"/>
            <a:r>
              <a:rPr lang="en-US" sz="1200" b="1" dirty="0"/>
              <a:t>The Resurrected Matthew 27:53</a:t>
            </a:r>
          </a:p>
          <a:p>
            <a:pPr fontAlgn="base"/>
            <a:r>
              <a:rPr lang="en-US" sz="1200" dirty="0"/>
              <a:t>How grateful are we to Matthew for including this important detail? Mark makes no mention of the resurrection of the saints. Luke says nothing. John is silent. Nephi is chastised for forgetting to record it (see 3 Ne. 23:7-13). Matthew's careful attention to detail underscores the importance of the resurrection, not just of the Master, but of all the saints. But who were these saints?</a:t>
            </a:r>
          </a:p>
          <a:p>
            <a:pPr fontAlgn="base"/>
            <a:r>
              <a:rPr lang="en-US" sz="1200" dirty="0"/>
              <a:t>While Christ's earthly disciples mourned his crucifixion, his heavenly disciples anxiously awaited his visit to Spirit Paradise. On the cross, Christ was enclosed by 'the assembly of the wicked' (Ps. 22:16). Meanwhile, another great gathering commenced. It included Adam, Eve, with many of her faithful daughters, Abel, Seth, Noah, Shem, Abraham, Isaac, Jacob, Moses, Isaiah, Ezekiel, Daniel, Elias, Malachi, Elijah, the Nephite prophets-'All these and many more' (DC 138:38-49). What was the cause of such an important conference? They were all awaiting their glorious resurrection.  gospeldoctrine.com</a:t>
            </a:r>
          </a:p>
        </p:txBody>
      </p:sp>
      <p:sp>
        <p:nvSpPr>
          <p:cNvPr id="6" name="Rectangle 5"/>
          <p:cNvSpPr/>
          <p:nvPr/>
        </p:nvSpPr>
        <p:spPr>
          <a:xfrm>
            <a:off x="-1" y="2305239"/>
            <a:ext cx="6428509" cy="2123658"/>
          </a:xfrm>
          <a:prstGeom prst="rect">
            <a:avLst/>
          </a:prstGeom>
          <a:ln>
            <a:solidFill>
              <a:schemeClr val="tx1"/>
            </a:solidFill>
          </a:ln>
        </p:spPr>
        <p:txBody>
          <a:bodyPr wrap="square">
            <a:spAutoFit/>
          </a:bodyPr>
          <a:lstStyle/>
          <a:p>
            <a:pPr fontAlgn="base"/>
            <a:r>
              <a:rPr lang="en-US" sz="1200" b="1" dirty="0"/>
              <a:t>Rewards of Resurrection</a:t>
            </a:r>
          </a:p>
          <a:p>
            <a:pPr fontAlgn="base"/>
            <a:r>
              <a:rPr lang="en-US" sz="1200" dirty="0"/>
              <a:t>"What is the reward and status of those who were with Christ in his resurrection? 'They are raised to dwell with God who has redeemed them; thus they have eternal life through Christ, who has broken the bands of death.' (Mosiah 15:20-23.) Theirs is a state of glory and exaltation. Three of them-Abraham, Isaac, and Jacob-are singled out by name and made patterns for all the rest. Of these three the Lord says: 'They have entered into their exaltation, according to the promises, and sit upon thrones, and are not angels but are gods.' (D&amp;C 132:29, 37.) These are they who were with Christ in his resurrection, who, as Matthew says, 'came out of the graves after his resurrection, and went into the holy city, and appeared unto many.' (Matt. 27:53.) These are they whom the Lord Jesus will bring with him in the clouds of glory when he comes to rule and reign among men for a thousand years."  Elder Bruce R. McConkie (</a:t>
            </a:r>
            <a:r>
              <a:rPr lang="en-US" sz="1200" i="1" dirty="0"/>
              <a:t>The Millennial Messiah: The Second Coming of the Son of Man</a:t>
            </a:r>
            <a:r>
              <a:rPr lang="en-US" sz="1200" dirty="0"/>
              <a:t>, 632.)</a:t>
            </a:r>
          </a:p>
        </p:txBody>
      </p:sp>
      <p:sp>
        <p:nvSpPr>
          <p:cNvPr id="5" name="Rectangle 4"/>
          <p:cNvSpPr/>
          <p:nvPr/>
        </p:nvSpPr>
        <p:spPr>
          <a:xfrm>
            <a:off x="-1" y="4443459"/>
            <a:ext cx="6419273" cy="2308324"/>
          </a:xfrm>
          <a:prstGeom prst="rect">
            <a:avLst/>
          </a:prstGeom>
          <a:ln>
            <a:solidFill>
              <a:schemeClr val="tx1"/>
            </a:solidFill>
          </a:ln>
        </p:spPr>
        <p:txBody>
          <a:bodyPr wrap="square">
            <a:spAutoFit/>
          </a:bodyPr>
          <a:lstStyle/>
          <a:p>
            <a:pPr fontAlgn="base"/>
            <a:r>
              <a:rPr lang="en-US" sz="1200" b="1" dirty="0"/>
              <a:t>The Empty Tomb Matthew 27:52-53:</a:t>
            </a:r>
          </a:p>
          <a:p>
            <a:pPr fontAlgn="base"/>
            <a:r>
              <a:rPr lang="en-US" sz="1200" dirty="0"/>
              <a:t>“The empty tomb that first Easter morning brought comforting assurance, an affirmative answer to Job’s question, ‘If a man die, shall he live again?’ [Job 14:14].</a:t>
            </a:r>
          </a:p>
          <a:p>
            <a:pPr fontAlgn="base"/>
            <a:r>
              <a:rPr lang="en-US" sz="1200" dirty="0"/>
              <a:t>“To all who have lost loved ones, we would turn Job’s question to an answer: If a man die, he </a:t>
            </a:r>
            <a:r>
              <a:rPr lang="en-US" sz="1200" i="1" dirty="0"/>
              <a:t>shall</a:t>
            </a:r>
            <a:r>
              <a:rPr lang="en-US" sz="1200" dirty="0"/>
              <a:t> live again. …</a:t>
            </a:r>
          </a:p>
          <a:p>
            <a:pPr fontAlgn="base"/>
            <a:r>
              <a:rPr lang="en-US" sz="1200" dirty="0"/>
              <a:t>“Through tears and trials, through fears and sorrows, through the heartache and loneliness of losing loved ones, there is assurance that life is everlasting. Our Lord and Savior is the living witness that such is so.</a:t>
            </a:r>
          </a:p>
          <a:p>
            <a:pPr fontAlgn="base"/>
            <a:r>
              <a:rPr lang="en-US" sz="1200" dirty="0"/>
              <a:t>“With all my heart and the fervency of my soul, I lift up my voice in testimony as a special witness and declare that God does live. Jesus is His Son, the Only Begotten of the Father in the flesh. … He became the </a:t>
            </a:r>
            <a:r>
              <a:rPr lang="en-US" sz="1200" dirty="0" err="1"/>
              <a:t>firstfruits</a:t>
            </a:r>
            <a:r>
              <a:rPr lang="en-US" sz="1200" dirty="0"/>
              <a:t> of the Resurrection. Because He died, all shall live again.” President Thomas S. Monson (“I Know That My Redeemer Lives!”</a:t>
            </a:r>
            <a:r>
              <a:rPr lang="en-US" sz="1200" i="1" dirty="0"/>
              <a:t> Ensign</a:t>
            </a:r>
            <a:r>
              <a:rPr lang="en-US" sz="1200" dirty="0"/>
              <a:t> or </a:t>
            </a:r>
            <a:r>
              <a:rPr lang="en-US" sz="1200" i="1" dirty="0"/>
              <a:t>Liahona, </a:t>
            </a:r>
            <a:r>
              <a:rPr lang="en-US" sz="1200" dirty="0"/>
              <a:t>May 2007, 25).</a:t>
            </a:r>
          </a:p>
        </p:txBody>
      </p:sp>
      <p:sp>
        <p:nvSpPr>
          <p:cNvPr id="7" name="Rectangle 6"/>
          <p:cNvSpPr/>
          <p:nvPr/>
        </p:nvSpPr>
        <p:spPr>
          <a:xfrm>
            <a:off x="6456218" y="0"/>
            <a:ext cx="5735781" cy="646331"/>
          </a:xfrm>
          <a:prstGeom prst="rect">
            <a:avLst/>
          </a:prstGeom>
          <a:ln>
            <a:solidFill>
              <a:schemeClr val="tx1"/>
            </a:solidFill>
          </a:ln>
        </p:spPr>
        <p:txBody>
          <a:bodyPr wrap="square">
            <a:spAutoFit/>
          </a:bodyPr>
          <a:lstStyle/>
          <a:p>
            <a:pPr fontAlgn="base"/>
            <a:r>
              <a:rPr lang="en-US" sz="1200" b="1" dirty="0"/>
              <a:t>Myrrh and Aloes:</a:t>
            </a:r>
          </a:p>
          <a:p>
            <a:pPr fontAlgn="base"/>
            <a:r>
              <a:rPr lang="en-US" sz="1200" dirty="0"/>
              <a:t>The amount of myrrh and aloes purchased by Nicodemus was similar to that used in royal burials, indicating that the Savior’s followers acknowledged His status as a king. (1)</a:t>
            </a:r>
          </a:p>
        </p:txBody>
      </p:sp>
      <p:sp>
        <p:nvSpPr>
          <p:cNvPr id="8" name="Rectangle 7"/>
          <p:cNvSpPr/>
          <p:nvPr/>
        </p:nvSpPr>
        <p:spPr>
          <a:xfrm>
            <a:off x="6456219" y="660400"/>
            <a:ext cx="5735781" cy="1938992"/>
          </a:xfrm>
          <a:prstGeom prst="rect">
            <a:avLst/>
          </a:prstGeom>
          <a:ln>
            <a:solidFill>
              <a:schemeClr val="tx1"/>
            </a:solidFill>
          </a:ln>
        </p:spPr>
        <p:txBody>
          <a:bodyPr wrap="square">
            <a:spAutoFit/>
          </a:bodyPr>
          <a:lstStyle/>
          <a:p>
            <a:pPr fontAlgn="base"/>
            <a:r>
              <a:rPr lang="en-US" sz="1200" b="1" dirty="0"/>
              <a:t>Christ Resurrected on a Sunday:</a:t>
            </a:r>
          </a:p>
          <a:p>
            <a:pPr fontAlgn="base"/>
            <a:r>
              <a:rPr lang="en-US" sz="1200" dirty="0"/>
              <a:t>As a result of Jesus Christ resurrecting early in the morning of Sunday, the observance of the Sabbath was changed from Saturday to Sunday:</a:t>
            </a:r>
          </a:p>
          <a:p>
            <a:pPr fontAlgn="base"/>
            <a:r>
              <a:rPr lang="en-US" sz="1200" dirty="0"/>
              <a:t>“In Old Testament times, God’s covenant people observed the Sabbath on the seventh day of the week because God rested on the seventh day when He had created the earth. …</a:t>
            </a:r>
          </a:p>
          <a:p>
            <a:pPr fontAlgn="base"/>
            <a:r>
              <a:rPr lang="en-US" sz="1200" dirty="0"/>
              <a:t>“After the Resurrection of Jesus Christ, which occurred on the first day of the week, the Lord’s disciples began observing the Sabbath on the first day of the week, Sunday (see Acts 20:7)” (</a:t>
            </a:r>
            <a:r>
              <a:rPr lang="en-US" sz="1200" i="1" dirty="0"/>
              <a:t>True to the Faith: A Gospel Reference</a:t>
            </a:r>
            <a:r>
              <a:rPr lang="en-US" sz="1200" dirty="0"/>
              <a:t> [2004], 145–46). See also the commentary for John 20:1–10.</a:t>
            </a:r>
          </a:p>
        </p:txBody>
      </p:sp>
      <p:sp>
        <p:nvSpPr>
          <p:cNvPr id="9" name="Rectangle 8"/>
          <p:cNvSpPr/>
          <p:nvPr/>
        </p:nvSpPr>
        <p:spPr>
          <a:xfrm>
            <a:off x="6456219" y="2586182"/>
            <a:ext cx="5735781" cy="3785652"/>
          </a:xfrm>
          <a:prstGeom prst="rect">
            <a:avLst/>
          </a:prstGeom>
          <a:ln>
            <a:solidFill>
              <a:schemeClr val="tx1"/>
            </a:solidFill>
          </a:ln>
        </p:spPr>
        <p:txBody>
          <a:bodyPr wrap="square">
            <a:spAutoFit/>
          </a:bodyPr>
          <a:lstStyle/>
          <a:p>
            <a:pPr fontAlgn="base"/>
            <a:r>
              <a:rPr lang="en-US" sz="1200" b="1" dirty="0"/>
              <a:t>He is Not Here  (Special Witnesses of Christ’s Resurrection  Matthew 28:6</a:t>
            </a:r>
          </a:p>
          <a:p>
            <a:pPr fontAlgn="base"/>
            <a:r>
              <a:rPr lang="en-US" sz="1200" dirty="0"/>
              <a:t>“‘He is not here: for he is risen, as he said. Come, see the place where the Lord lay’ </a:t>
            </a:r>
          </a:p>
          <a:p>
            <a:pPr fontAlgn="base"/>
            <a:r>
              <a:rPr lang="en-US" sz="1200" dirty="0"/>
              <a:t>“These are the most reassuring words in all of human history. Death—universal and final—had now been conquered. …</a:t>
            </a:r>
          </a:p>
          <a:p>
            <a:pPr fontAlgn="base"/>
            <a:r>
              <a:rPr lang="en-US" sz="1200" dirty="0"/>
              <a:t>“Never had this occurred before. There had been only death without hope. Now there was life eternal. Only a God could have done this. The Resurrection of Jesus Christ was the great crowning event of His life and mission. It was the capstone of the Atonement. The sacrifice of His life for all mankind was not complete without His coming forth from the grave, with the certainty of the Resurrection for all who have walked the earth.</a:t>
            </a:r>
          </a:p>
          <a:p>
            <a:pPr fontAlgn="base"/>
            <a:r>
              <a:rPr lang="en-US" sz="1200" dirty="0"/>
              <a:t>“Of all the victories in the chronicles of humanity, none is so great, none so universal in its effects, none so everlasting in its consequences as the victory of the crucified Lord, who came forth from the tomb that first Easter morning.</a:t>
            </a:r>
          </a:p>
          <a:p>
            <a:pPr fontAlgn="base"/>
            <a:r>
              <a:rPr lang="en-US" sz="1200" dirty="0"/>
              <a:t>“Those who were witnesses of that event, all who saw and heard and spoke with the Risen Lord, testified of the reality of this greatest of all miracles. His followers through the centuries lived and died in proclamation of the truth of this supernal act.</a:t>
            </a:r>
          </a:p>
          <a:p>
            <a:pPr fontAlgn="base"/>
            <a:r>
              <a:rPr lang="en-US" sz="1200" dirty="0"/>
              <a:t>“To all of these we add our testimony that He who died on Calvary’s cross arose again in wondrous splendor as the Son of God, the Master of life and death” Pres. Gordon B. Hinckley (“Special Witnesses of Christ,”</a:t>
            </a:r>
            <a:r>
              <a:rPr lang="en-US" sz="1200" i="1" dirty="0"/>
              <a:t> Ensign,</a:t>
            </a:r>
            <a:r>
              <a:rPr lang="en-US" sz="1200" dirty="0"/>
              <a:t> Apr. 2001, 15).</a:t>
            </a:r>
          </a:p>
          <a:p>
            <a:pPr fontAlgn="base"/>
            <a:endParaRPr lang="en-US" sz="1200" dirty="0"/>
          </a:p>
          <a:p>
            <a:pPr fontAlgn="base"/>
            <a:r>
              <a:rPr lang="en-US" sz="1200" dirty="0"/>
              <a:t>.</a:t>
            </a:r>
          </a:p>
        </p:txBody>
      </p:sp>
    </p:spTree>
    <p:extLst>
      <p:ext uri="{BB962C8B-B14F-4D97-AF65-F5344CB8AC3E}">
        <p14:creationId xmlns:p14="http://schemas.microsoft.com/office/powerpoint/2010/main" val="1207240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6668655" cy="2492990"/>
          </a:xfrm>
          <a:prstGeom prst="rect">
            <a:avLst/>
          </a:prstGeom>
          <a:ln>
            <a:solidFill>
              <a:schemeClr val="tx1"/>
            </a:solidFill>
          </a:ln>
        </p:spPr>
        <p:txBody>
          <a:bodyPr wrap="square">
            <a:spAutoFit/>
          </a:bodyPr>
          <a:lstStyle/>
          <a:p>
            <a:r>
              <a:rPr lang="en-US" sz="1200" b="1" dirty="0"/>
              <a:t>Did Not Believe  Luke 24:11:</a:t>
            </a:r>
          </a:p>
          <a:p>
            <a:r>
              <a:rPr lang="en-US" sz="1200" dirty="0"/>
              <a:t>"Perhaps the apostles should not be unduly criticized for not believing that Jesus, having been crucified and buried in a tomb, had come back to earth as a glorified being. In all human experience, this had never happened before. This was completely unprecedented. This was a different experience from the raising of </a:t>
            </a:r>
            <a:r>
              <a:rPr lang="en-US" sz="1200" dirty="0" err="1"/>
              <a:t>Jairus's</a:t>
            </a:r>
            <a:r>
              <a:rPr lang="en-US" sz="1200" dirty="0"/>
              <a:t> daughter (Mark 5:22-24, 35-43), the young man of Nain (Luke 7:11-15), or Lazarus (John 11:1-44). They all died again. Jesus, however, became a resurrected being. He would never die again. So it was that to the apostles the story of Mary Magdalene and the other women who witnessed the resurrection 'seemed to them as idle tales, and they believed them not.' ("Luke 24:11.)</a:t>
            </a:r>
          </a:p>
          <a:p>
            <a:endParaRPr lang="en-US" sz="1200" dirty="0"/>
          </a:p>
          <a:p>
            <a:r>
              <a:rPr lang="en-US" sz="1200" dirty="0"/>
              <a:t>"Like the apostles of old, this knowledge and belief should transform all of us to be confident, settled, unafraid, and at peace in our lives as followers of the divine Christ. It should help us carry all burdens, bear any sorrows, and fully savor all joys and happiness that can be found in this life."  James E. Faust </a:t>
            </a:r>
            <a:r>
              <a:rPr lang="en-US" sz="1200" i="1" dirty="0"/>
              <a:t>Reach Up for the Light</a:t>
            </a:r>
            <a:r>
              <a:rPr lang="en-US" sz="1200" dirty="0"/>
              <a:t> [Salt Lake City: Deseret Book Co., 1990], 136</a:t>
            </a:r>
          </a:p>
        </p:txBody>
      </p:sp>
      <p:sp>
        <p:nvSpPr>
          <p:cNvPr id="4" name="Rectangle 3"/>
          <p:cNvSpPr/>
          <p:nvPr/>
        </p:nvSpPr>
        <p:spPr>
          <a:xfrm>
            <a:off x="0" y="2501130"/>
            <a:ext cx="6659418" cy="1938992"/>
          </a:xfrm>
          <a:prstGeom prst="rect">
            <a:avLst/>
          </a:prstGeom>
          <a:ln>
            <a:solidFill>
              <a:schemeClr val="tx1"/>
            </a:solidFill>
          </a:ln>
        </p:spPr>
        <p:txBody>
          <a:bodyPr wrap="square">
            <a:spAutoFit/>
          </a:bodyPr>
          <a:lstStyle/>
          <a:p>
            <a:r>
              <a:rPr lang="en-US" sz="1200" b="1" dirty="0"/>
              <a:t>Teaching By the Scriptures  Luke 24:27,32:</a:t>
            </a:r>
          </a:p>
          <a:p>
            <a:r>
              <a:rPr lang="en-US" sz="1200" dirty="0"/>
              <a:t>The Gospels record that initially the followers of Jesus did not fully recognize how Old Testament prophecies were fulfilled in the life of Jesus Christ. This lack of understanding contrasts with their later vivid understanding of His saving mission and the ways it fulfilled prophecy. For example, in Peter’s first public teaching after the Resurrection, he quoted Psalm 16:8–11 and Psalm 110:1 and explained how these prophecies were fulfilled by Jesus (see Acts 2:22–36). In Peter’s next recorded public teaching, he explained how the prophecies in Deuteronomy 18:15 and Genesis 22:18 were fulfilled by Jesus, and he taught that “all the prophets” had “foretold of these days” (see Acts 3:22–26). Later, Peter, Paul, and other disciples consistently referred to ways the scriptures of the Old Testament testified of Jesus and His work. (1)</a:t>
            </a:r>
          </a:p>
        </p:txBody>
      </p:sp>
      <p:sp>
        <p:nvSpPr>
          <p:cNvPr id="5" name="Rectangle 4"/>
          <p:cNvSpPr/>
          <p:nvPr/>
        </p:nvSpPr>
        <p:spPr>
          <a:xfrm>
            <a:off x="0" y="4419600"/>
            <a:ext cx="6659418" cy="2308324"/>
          </a:xfrm>
          <a:prstGeom prst="rect">
            <a:avLst/>
          </a:prstGeom>
          <a:ln>
            <a:solidFill>
              <a:schemeClr val="tx1"/>
            </a:solidFill>
          </a:ln>
        </p:spPr>
        <p:txBody>
          <a:bodyPr wrap="square">
            <a:spAutoFit/>
          </a:bodyPr>
          <a:lstStyle/>
          <a:p>
            <a:r>
              <a:rPr lang="en-US" sz="1200" b="1" dirty="0"/>
              <a:t>Teaching from the Scriptures:</a:t>
            </a:r>
          </a:p>
          <a:p>
            <a:r>
              <a:rPr lang="en-US" sz="1200" dirty="0"/>
              <a:t>“If the Savior were among us in the flesh today, He would teach us from the scriptures as He taught when He walked upon the earth. In the synagogue at Nazareth, ‘there was delivered unto him the book of the prophet </a:t>
            </a:r>
            <a:r>
              <a:rPr lang="en-US" sz="1200" dirty="0" err="1"/>
              <a:t>Esaias</a:t>
            </a:r>
            <a:r>
              <a:rPr lang="en-US" sz="1200" dirty="0"/>
              <a:t>. … And he began to say unto them, This day is this scripture fulfilled in your ears’ [Luke 4:17, 21]. Later when the Sadducees and Pharisees posed a difficult question, ‘Jesus answered and said unto them, Ye do err, not knowing the scriptures, nor the power of God’ [Matthew 22:29]. And after His Resurrection, on the road to Emmaus, His disciples ‘said one to another, Did not our heart burn within us, while he talked with us by the way, and while he opened to us the scriptures?’ [Luke 24:32]. To His disciples then and now, His words ring out: ‘Search the scriptures; for … they are they which testify of me’ [John 5:39]—a testimony borne by the Holy Ghost, for ‘by the power of the Holy Ghost ye may know the truth of all things’ [Moroni 10:5]” Elder Robert D. Hales “Holy Scriptures: The Power of God unto Our Salvation,”</a:t>
            </a:r>
            <a:r>
              <a:rPr lang="en-US" sz="1200" i="1" dirty="0"/>
              <a:t> Ensign</a:t>
            </a:r>
            <a:r>
              <a:rPr lang="en-US" sz="1200" dirty="0"/>
              <a:t> or </a:t>
            </a:r>
            <a:r>
              <a:rPr lang="en-US" sz="1200" i="1" dirty="0"/>
              <a:t>Liahona,</a:t>
            </a:r>
            <a:r>
              <a:rPr lang="en-US" sz="1200" dirty="0"/>
              <a:t> Nov. 2006, 26).</a:t>
            </a:r>
          </a:p>
        </p:txBody>
      </p:sp>
      <p:sp>
        <p:nvSpPr>
          <p:cNvPr id="6" name="Rectangle 5"/>
          <p:cNvSpPr/>
          <p:nvPr/>
        </p:nvSpPr>
        <p:spPr>
          <a:xfrm>
            <a:off x="6677890" y="0"/>
            <a:ext cx="5514109" cy="4431983"/>
          </a:xfrm>
          <a:prstGeom prst="rect">
            <a:avLst/>
          </a:prstGeom>
          <a:ln>
            <a:solidFill>
              <a:schemeClr val="tx1"/>
            </a:solidFill>
          </a:ln>
        </p:spPr>
        <p:txBody>
          <a:bodyPr wrap="square">
            <a:spAutoFit/>
          </a:bodyPr>
          <a:lstStyle/>
          <a:p>
            <a:r>
              <a:rPr lang="en-US" sz="1200" b="1" dirty="0"/>
              <a:t>Flesh and Bones Luke 24:39:</a:t>
            </a:r>
          </a:p>
          <a:p>
            <a:r>
              <a:rPr lang="en-US" sz="1200" dirty="0"/>
              <a:t>"Although a resurrected body has 'flesh and bones,' it does not have 'blood.' </a:t>
            </a:r>
            <a:r>
              <a:rPr lang="en-US" sz="1200" b="1" dirty="0"/>
              <a:t>Joseph Smith</a:t>
            </a:r>
            <a:r>
              <a:rPr lang="en-US" sz="1200" dirty="0"/>
              <a:t> taught that resurrected beings have 'spirit in their bodies, and not blood.' </a:t>
            </a:r>
            <a:r>
              <a:rPr lang="en-US" sz="1200" b="1" dirty="0"/>
              <a:t>President John Taylor </a:t>
            </a:r>
            <a:r>
              <a:rPr lang="en-US" sz="1200" dirty="0"/>
              <a:t>also taught this principle: 'When the resurrection . . . of man shall be consummated, . . . he [will] still be in the same image, . . . without variation or change in any of his parts or faculties, except the substitution of spirit for blood.'" (Daniel H. Ludlow, </a:t>
            </a:r>
            <a:r>
              <a:rPr lang="en-US" sz="1200" i="1" dirty="0"/>
              <a:t>Selected Writings of Daniel H. Ludlow: Gospel Scholars Series </a:t>
            </a:r>
            <a:r>
              <a:rPr lang="en-US" sz="1200" dirty="0"/>
              <a:t>[Salt Lake City: Deseret Book Co., 2000], 87.)</a:t>
            </a:r>
          </a:p>
          <a:p>
            <a:endParaRPr lang="en-US" sz="1200" dirty="0"/>
          </a:p>
          <a:p>
            <a:r>
              <a:rPr lang="en-US" sz="1200" dirty="0"/>
              <a:t>"Paul...says 'Flesh and blood cannot inherit the kingdom of God.' (1 Cor. 15:50) Blood is corruptible; the blood-quickened body is subject to the law of death. But Christ's body when it was raised from the dead was 'quickened by the spirit.' There was a great deal of difference, not only in this respect but in others. When the disciples were shut up in that room Christ was able to enter it without opening the door, which could not be done by mortals. He had power to manifest himself to his disciples, and he had power to cover himself from their gaze. He had power to overcome the laws of gravity, and on a certain occasion, after he had visited his disciples, had appeared to 500 brethren at once, had given instructions to his apostles to build up his church, as he spoke to them 'a cloud received him out of their sight.' He was able to lift himself up from the earth and depart from this sphere to another; his body was no longer a mortal body, no longer governed by the same laws as those by which we are governed."  </a:t>
            </a:r>
            <a:r>
              <a:rPr lang="en-US" sz="1200" b="1" dirty="0"/>
              <a:t>Charles W. Penrose  </a:t>
            </a:r>
            <a:r>
              <a:rPr lang="en-US" sz="1200" dirty="0"/>
              <a:t>(</a:t>
            </a:r>
            <a:r>
              <a:rPr lang="en-US" sz="1200" i="1" dirty="0"/>
              <a:t>Journal of Discourses, </a:t>
            </a:r>
            <a:r>
              <a:rPr lang="en-US" sz="1200" dirty="0"/>
              <a:t>26 vols. [London: Latter-day Saints' Book Depot, 1854-1886], 21: 229.)</a:t>
            </a:r>
          </a:p>
        </p:txBody>
      </p:sp>
      <p:sp>
        <p:nvSpPr>
          <p:cNvPr id="7" name="Rectangle 6"/>
          <p:cNvSpPr/>
          <p:nvPr/>
        </p:nvSpPr>
        <p:spPr>
          <a:xfrm>
            <a:off x="6650182" y="4442691"/>
            <a:ext cx="5541818" cy="2308324"/>
          </a:xfrm>
          <a:prstGeom prst="rect">
            <a:avLst/>
          </a:prstGeom>
          <a:ln>
            <a:solidFill>
              <a:schemeClr val="tx1"/>
            </a:solidFill>
          </a:ln>
        </p:spPr>
        <p:txBody>
          <a:bodyPr wrap="square">
            <a:spAutoFit/>
          </a:bodyPr>
          <a:lstStyle/>
          <a:p>
            <a:pPr fontAlgn="base"/>
            <a:r>
              <a:rPr lang="en-US" sz="1200" b="1" dirty="0"/>
              <a:t>Witness of Jesus Christ Through the Holy Ghost Luke 24:47-49:</a:t>
            </a:r>
          </a:p>
          <a:p>
            <a:pPr fontAlgn="base"/>
            <a:r>
              <a:rPr lang="en-US" sz="1200" dirty="0"/>
              <a:t>"'Ye shall be witnesses unto me both in Jerusalem, and in all Judaea, and in Samaria, and unto the uttermost part of the earth.' (Acts 1:8; see also Acts 10:42-43.) However, he cautioned them that their witnessing would be after they had received the Holy Ghost. (See Acts 1:8; see also Luke 24:49.)</a:t>
            </a:r>
          </a:p>
          <a:p>
            <a:pPr fontAlgn="base"/>
            <a:r>
              <a:rPr lang="en-US" sz="1200" dirty="0"/>
              <a:t>"An eyewitness was not enough. Even the witness and testimony of the original Apostles had to be rooted in the testimony of the Holy Ghost. A prophet has told us that the witness of the Holy Ghost makes an impression on our soul that is more significant than 'a visitation of an angel.' (Joseph Fielding Smith, Doctrines of Salvation, 1:44.) And the Bible shows that when we testify on the basis of this witness, the Holy Ghost testifies to those who hear our words. (See Acts 2; Acts 10:44-47.)"  </a:t>
            </a:r>
            <a:r>
              <a:rPr lang="en-US" sz="1200" dirty="0" err="1"/>
              <a:t>Dallin</a:t>
            </a:r>
            <a:r>
              <a:rPr lang="en-US" sz="1200" dirty="0"/>
              <a:t> H. Oaks ("Witnesses of Christ,“ </a:t>
            </a:r>
            <a:r>
              <a:rPr lang="en-US" sz="1200" i="1" dirty="0"/>
              <a:t>Ensign</a:t>
            </a:r>
            <a:r>
              <a:rPr lang="en-US" sz="1200" dirty="0"/>
              <a:t>, Nov. 1990, 30)</a:t>
            </a:r>
          </a:p>
        </p:txBody>
      </p:sp>
    </p:spTree>
    <p:extLst>
      <p:ext uri="{BB962C8B-B14F-4D97-AF65-F5344CB8AC3E}">
        <p14:creationId xmlns:p14="http://schemas.microsoft.com/office/powerpoint/2010/main" val="1110849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85"/>
            <a:ext cx="5169530" cy="2123658"/>
          </a:xfrm>
          <a:prstGeom prst="rect">
            <a:avLst/>
          </a:prstGeom>
          <a:ln>
            <a:solidFill>
              <a:schemeClr val="tx1"/>
            </a:solidFill>
          </a:ln>
        </p:spPr>
        <p:txBody>
          <a:bodyPr wrap="square">
            <a:spAutoFit/>
          </a:bodyPr>
          <a:lstStyle/>
          <a:p>
            <a:r>
              <a:rPr lang="en-US" sz="1200" b="1" dirty="0"/>
              <a:t>Idle Tales Luke 24:11:</a:t>
            </a:r>
          </a:p>
          <a:p>
            <a:r>
              <a:rPr lang="en-US" sz="1200" dirty="0"/>
              <a:t>"Perhaps the apostles should not be unduly criticized for not believing that Jesus, having been crucified and buried in a tomb, had come back to earth as a glorified being. In all human experience, this had never happened before. This was completely unprecedented. This was a different experience from the raising of </a:t>
            </a:r>
            <a:r>
              <a:rPr lang="en-US" sz="1200" dirty="0" err="1"/>
              <a:t>Jairus's</a:t>
            </a:r>
            <a:r>
              <a:rPr lang="en-US" sz="1200" dirty="0"/>
              <a:t> daughter (Mark 5:22-24, 35-43), the young man of Nain (Luke 7:11-15), or Lazarus (John 11:1-44). They all died again. Jesus, however, became a resurrected being. He would never die again. So it was that to the apostles the story of Mary Magdalene and the other women who witnessed the resurrection 'seemed to them as idle tales, and they believed them not.' ("Luke 24:11Luke 24:11.)</a:t>
            </a:r>
          </a:p>
        </p:txBody>
      </p:sp>
      <p:sp>
        <p:nvSpPr>
          <p:cNvPr id="5" name="Rectangle 4"/>
          <p:cNvSpPr/>
          <p:nvPr/>
        </p:nvSpPr>
        <p:spPr>
          <a:xfrm>
            <a:off x="0" y="2136143"/>
            <a:ext cx="5169530" cy="4524315"/>
          </a:xfrm>
          <a:prstGeom prst="rect">
            <a:avLst/>
          </a:prstGeom>
          <a:ln>
            <a:solidFill>
              <a:schemeClr val="tx1"/>
            </a:solidFill>
          </a:ln>
        </p:spPr>
        <p:txBody>
          <a:bodyPr wrap="square">
            <a:spAutoFit/>
          </a:bodyPr>
          <a:lstStyle/>
          <a:p>
            <a:r>
              <a:rPr lang="en-US" sz="1200" b="1" dirty="0"/>
              <a:t>*Neatly Folded Napkin John 20:7</a:t>
            </a:r>
          </a:p>
          <a:p>
            <a:r>
              <a:rPr lang="en-US" sz="1200" dirty="0"/>
              <a:t>The head covering over the body of Jesus Christ in the grave was a neatly “folded napkin.”   It goes on to say that among Jews of the time a master would let his servants know whether he was finished eating or coming back to the table by the way he left his napkin.  If he tossed it aside, he was finished.  If he folded it, he was not finished and would return.  The hidden message in the story is that by laying his “napkin” aside and neatly folded Jesus was saying he was coming back.</a:t>
            </a:r>
          </a:p>
          <a:p>
            <a:r>
              <a:rPr lang="en-US" sz="1200" dirty="0"/>
              <a:t>https://www.truthorfiction.com/folded-napkin/</a:t>
            </a:r>
          </a:p>
          <a:p>
            <a:endParaRPr lang="en-US" sz="1200" dirty="0"/>
          </a:p>
          <a:p>
            <a:r>
              <a:rPr lang="en-US" sz="1200" dirty="0"/>
              <a:t>The folded napkin had to do with the Master and Servant, and every Jewish boy knew this tradition.</a:t>
            </a:r>
          </a:p>
          <a:p>
            <a:r>
              <a:rPr lang="en-US" sz="1200" dirty="0"/>
              <a:t>When the servant set the dinner table for the master, he made sure that it was exactly the way the master wanted it. The table was furnished perfectly, and then the servant would wait, just out of sight, until the master had finished eating, and the servant would not dare touch that table, until the master was finished. Now if the master was done eating, he would rise from the table, wipe his fingers, his mouth, and clean his beard, and would wad up that napkin and toss it onto the table. The servant would then know to clear the table. For in those days, the wadded napkin meant, 'I'm done'. But if the master got up from the table, and folded his napkin, and laid it beside his plate, the servant would not dare touch the table, because..........</a:t>
            </a:r>
          </a:p>
          <a:p>
            <a:r>
              <a:rPr lang="en-US" sz="1200" dirty="0"/>
              <a:t>The folded napkin meant, 'I'm coming back!‘</a:t>
            </a:r>
          </a:p>
          <a:p>
            <a:r>
              <a:rPr lang="en-US" sz="1200" dirty="0"/>
              <a:t>http://www.propheticrevelation.net/misc/the_folded_napkin.htm</a:t>
            </a:r>
          </a:p>
        </p:txBody>
      </p:sp>
      <p:sp>
        <p:nvSpPr>
          <p:cNvPr id="8" name="Rectangle 7"/>
          <p:cNvSpPr/>
          <p:nvPr/>
        </p:nvSpPr>
        <p:spPr>
          <a:xfrm>
            <a:off x="5169530" y="12485"/>
            <a:ext cx="7022469" cy="1569660"/>
          </a:xfrm>
          <a:prstGeom prst="rect">
            <a:avLst/>
          </a:prstGeom>
          <a:ln>
            <a:solidFill>
              <a:schemeClr val="tx1"/>
            </a:solidFill>
          </a:ln>
        </p:spPr>
        <p:txBody>
          <a:bodyPr wrap="square">
            <a:spAutoFit/>
          </a:bodyPr>
          <a:lstStyle/>
          <a:p>
            <a:r>
              <a:rPr lang="en-US" sz="1200" b="1" dirty="0"/>
              <a:t>Mary: John 20:11:</a:t>
            </a:r>
          </a:p>
          <a:p>
            <a:r>
              <a:rPr lang="en-US" sz="1200" dirty="0"/>
              <a:t>“No woman should question how the Savior values womanhood. The grieving Mary Magdalene was the first to visit the </a:t>
            </a:r>
            <a:r>
              <a:rPr lang="en-US" sz="1200" dirty="0" err="1"/>
              <a:t>sepulchre</a:t>
            </a:r>
            <a:r>
              <a:rPr lang="en-US" sz="1200" dirty="0"/>
              <a:t> after the Crucifixion, and when she saw that the stone had been rolled away and that the tomb was empty, she ran to tell Peter and John. The two Apostles came to see and then went away sorrowing. But Mary stayed. She had stood near the cross [see Matthew 27:56; Mark 15:40; John 19:25]. She had been at the burial [see Matthew 27:61; Mark 15:47]. And now she stood weeping by the empty </a:t>
            </a:r>
            <a:r>
              <a:rPr lang="en-US" sz="1200" dirty="0" err="1"/>
              <a:t>sepulchre</a:t>
            </a:r>
            <a:r>
              <a:rPr lang="en-US" sz="1200" dirty="0"/>
              <a:t> [see John 20:11]. There she was honored to be the first mortal to see the risen Lord.” President James E. Faust  (“Woman, Why </a:t>
            </a:r>
            <a:r>
              <a:rPr lang="en-US" sz="1200" dirty="0" err="1"/>
              <a:t>Weepest</a:t>
            </a:r>
            <a:r>
              <a:rPr lang="en-US" sz="1200" dirty="0"/>
              <a:t> Thou?”</a:t>
            </a:r>
            <a:r>
              <a:rPr lang="en-US" sz="1200" i="1" dirty="0"/>
              <a:t> Ensign,</a:t>
            </a:r>
            <a:r>
              <a:rPr lang="en-US" sz="1200" dirty="0"/>
              <a:t> Nov. 1996, 54).</a:t>
            </a:r>
          </a:p>
        </p:txBody>
      </p:sp>
      <p:sp>
        <p:nvSpPr>
          <p:cNvPr id="9" name="Rectangle 8"/>
          <p:cNvSpPr/>
          <p:nvPr/>
        </p:nvSpPr>
        <p:spPr>
          <a:xfrm>
            <a:off x="5169531" y="1583531"/>
            <a:ext cx="7022469" cy="2308324"/>
          </a:xfrm>
          <a:prstGeom prst="rect">
            <a:avLst/>
          </a:prstGeom>
          <a:ln>
            <a:solidFill>
              <a:schemeClr val="tx1"/>
            </a:solidFill>
          </a:ln>
        </p:spPr>
        <p:txBody>
          <a:bodyPr wrap="square">
            <a:spAutoFit/>
          </a:bodyPr>
          <a:lstStyle/>
          <a:p>
            <a:pPr fontAlgn="base"/>
            <a:r>
              <a:rPr lang="en-US" sz="1200" b="1" dirty="0"/>
              <a:t>Jesus Spoke to Mary Calling Her by Her Name John 20:16:</a:t>
            </a:r>
          </a:p>
          <a:p>
            <a:pPr fontAlgn="base"/>
            <a:r>
              <a:rPr lang="en-US" sz="1200" dirty="0"/>
              <a:t>"Jesus then spoke to her but one word-and the tenderness with which the word was uttered revealed to her his identity...But only one word was spoken to the woman and she no longer supposed him to be the gardener. 'Jesus </a:t>
            </a:r>
            <a:r>
              <a:rPr lang="en-US" sz="1200" dirty="0" err="1"/>
              <a:t>saith</a:t>
            </a:r>
            <a:r>
              <a:rPr lang="en-US" sz="1200" dirty="0"/>
              <a:t> unto her, Mary.'</a:t>
            </a:r>
          </a:p>
          <a:p>
            <a:pPr fontAlgn="base"/>
            <a:r>
              <a:rPr lang="en-US" sz="1200" dirty="0"/>
              <a:t>"The burden of a saddened heart was lifted when she heard her name thus spoken. Many times before she had thus been addressed by her Lord, but never before had her name been spoken by immortal lips. It was a woman's name, not the name of a disciple, that the resurrected Son of God first uttered. To him Mary was the most favored of names. It was not only the name of the first woman to whom Christ spoke as the risen Lord. It was the name of the sainted mother who had given him birth; it was the name of the sister of Lazarus who had seen him restore life to her brother; it was the name of the mother of James and John; and many others whom he loved no doubt bore the name which he had spoken to the woman in the garden near the place of his burial." Matthew Cowley (</a:t>
            </a:r>
            <a:r>
              <a:rPr lang="en-US" sz="1200" i="1" dirty="0"/>
              <a:t>Matthew Cowley Speaks</a:t>
            </a:r>
            <a:r>
              <a:rPr lang="en-US" sz="1200" dirty="0"/>
              <a:t> [Salt Lake City: Deseret Book Co., 1954], 323.)</a:t>
            </a:r>
          </a:p>
        </p:txBody>
      </p:sp>
      <p:sp>
        <p:nvSpPr>
          <p:cNvPr id="10" name="Rectangle 9"/>
          <p:cNvSpPr/>
          <p:nvPr/>
        </p:nvSpPr>
        <p:spPr>
          <a:xfrm>
            <a:off x="5169529" y="3891855"/>
            <a:ext cx="7022470" cy="2677656"/>
          </a:xfrm>
          <a:prstGeom prst="rect">
            <a:avLst/>
          </a:prstGeom>
          <a:ln>
            <a:solidFill>
              <a:schemeClr val="tx1"/>
            </a:solidFill>
          </a:ln>
        </p:spPr>
        <p:txBody>
          <a:bodyPr wrap="square">
            <a:spAutoFit/>
          </a:bodyPr>
          <a:lstStyle/>
          <a:p>
            <a:r>
              <a:rPr lang="en-US" sz="1200" b="1" dirty="0"/>
              <a:t>Touch Me Not John 20:17:</a:t>
            </a:r>
          </a:p>
          <a:p>
            <a:r>
              <a:rPr lang="en-US" sz="1200" dirty="0"/>
              <a:t>"One may wonder why Jesus had forbidden Mary Magdalene to touch Him, and then, so soon after, had permitted other women to hold Him by the feet as they bowed in reverence. We may assume that Mary's emotional approach had been prompted more by a feeling of personal yet holy affection than by an impulse of devotional worship such as the other women evinced. Though the resurrected Christ manifested the same friendly and intimate regard as He had shown in the mortal state toward those with whom He had been closely associated, He was no longer one of them in the literal sense. There was about Him a divine dignity that forbade close personal familiarity. To Mary Magdalene Christ had said: 'Touch me not; for I am not yet ascended to my Father.' If the second clause was spoken in explanation of the first, we have to infer that no human hand was to be permitted to touch the Lord's resurrected and immortalized body until after He had presented Himself to the Father. It appears reasonable and probable that between Mary's impulsive attempt to touch the Lord, and the action of the other women who held Him by the feet as they bowed in worshipful reverence, Christ did ascend to the Father, and that later He returned to earth to continue His ministry in the resurrected state.” Elder James E. </a:t>
            </a:r>
            <a:r>
              <a:rPr lang="en-US" sz="1200" dirty="0" err="1"/>
              <a:t>Talmage</a:t>
            </a:r>
            <a:r>
              <a:rPr lang="en-US" sz="1200" dirty="0"/>
              <a:t> (</a:t>
            </a:r>
            <a:r>
              <a:rPr lang="en-US" sz="1200" i="1" dirty="0"/>
              <a:t>Jesus the Christ</a:t>
            </a:r>
            <a:r>
              <a:rPr lang="en-US" sz="1200" dirty="0"/>
              <a:t>, p. 682.)</a:t>
            </a:r>
          </a:p>
        </p:txBody>
      </p:sp>
    </p:spTree>
    <p:extLst>
      <p:ext uri="{BB962C8B-B14F-4D97-AF65-F5344CB8AC3E}">
        <p14:creationId xmlns:p14="http://schemas.microsoft.com/office/powerpoint/2010/main" val="4069337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243270" cy="3231654"/>
          </a:xfrm>
          <a:prstGeom prst="rect">
            <a:avLst/>
          </a:prstGeom>
          <a:ln>
            <a:solidFill>
              <a:schemeClr val="tx1"/>
            </a:solidFill>
          </a:ln>
        </p:spPr>
        <p:txBody>
          <a:bodyPr wrap="square">
            <a:spAutoFit/>
          </a:bodyPr>
          <a:lstStyle/>
          <a:p>
            <a:r>
              <a:rPr lang="en-US" sz="1200" b="1" dirty="0"/>
              <a:t>I Am Not Yet Ascended to My Father John 20:17:</a:t>
            </a:r>
          </a:p>
          <a:p>
            <a:pPr fontAlgn="base"/>
            <a:r>
              <a:rPr lang="en-US" sz="1200" dirty="0"/>
              <a:t>"...we as members of the Church also stand in jeopardy if we do not do our temple work. Much of our time is taken up with the mundane details of everyday living, which must be done, of course; but those who are members of His kingdom at this critical time should endeavor to give much time and effort to this important work.</a:t>
            </a:r>
          </a:p>
          <a:p>
            <a:pPr fontAlgn="base"/>
            <a:r>
              <a:rPr lang="en-US" sz="1200" dirty="0"/>
              <a:t>"These things of eternity pertaining to the spirit world and the hereafter were on the mind of the Savior when he was crucified. This is reflected in his statement to the repentant thief, which has puzzled many people: '...To day shalt thou be with me in paradise.'</a:t>
            </a:r>
          </a:p>
          <a:p>
            <a:pPr fontAlgn="base"/>
            <a:r>
              <a:rPr lang="en-US" sz="1200" dirty="0"/>
              <a:t>"You will remember also that when the woman came to the tomb of the buried Savior, the Savior was not in his tomb. When he met her in the garden, he said, 'Touch me not; for I am not yet ascended to my Father [in heaven]: but ... I ascend unto my Father, and your Father; and to my God, and your God.' (John 20:17.) He had still not been to see his Heavenly Father, so he hadn't gone directly to the heaven we think of. He had gone some other place." ("The Things of Eternity-Stand We in Jeopardy?" President Spencer W. Kimball </a:t>
            </a:r>
            <a:r>
              <a:rPr lang="en-US" sz="1200" i="1" dirty="0"/>
              <a:t>Ensign,</a:t>
            </a:r>
            <a:r>
              <a:rPr lang="en-US" sz="1200" dirty="0"/>
              <a:t> Jan. 1977, 5)</a:t>
            </a:r>
            <a:endParaRPr lang="en-US" sz="1200" b="1" dirty="0"/>
          </a:p>
        </p:txBody>
      </p:sp>
      <p:sp>
        <p:nvSpPr>
          <p:cNvPr id="7" name="Rectangle 6"/>
          <p:cNvSpPr/>
          <p:nvPr/>
        </p:nvSpPr>
        <p:spPr>
          <a:xfrm>
            <a:off x="0" y="3231654"/>
            <a:ext cx="5243270" cy="1384995"/>
          </a:xfrm>
          <a:prstGeom prst="rect">
            <a:avLst/>
          </a:prstGeom>
          <a:ln>
            <a:solidFill>
              <a:schemeClr val="tx1"/>
            </a:solidFill>
          </a:ln>
        </p:spPr>
        <p:txBody>
          <a:bodyPr wrap="square">
            <a:spAutoFit/>
          </a:bodyPr>
          <a:lstStyle/>
          <a:p>
            <a:r>
              <a:rPr lang="en-US" sz="1200" b="1" dirty="0"/>
              <a:t>Jesus Appears to Other Women Matthew 28:9-10:</a:t>
            </a:r>
          </a:p>
          <a:p>
            <a:r>
              <a:rPr lang="en-US" sz="1200" dirty="0"/>
              <a:t>"Does the Lord respect women? Do women matter to the Lord? The answer is yes-a resounding yes!...Of this you may be certain: The Lord especially loves righteous women-women who are not only faithful but filled with faith, women who are optimistic and cheerful because they know who they are and where they are going, women who are striving to live and serve as women of God." Elder M. Russell Ballard ("Women of Righteousness", </a:t>
            </a:r>
            <a:r>
              <a:rPr lang="en-US" sz="1200" i="1" dirty="0"/>
              <a:t>Ensign</a:t>
            </a:r>
            <a:r>
              <a:rPr lang="en-US" sz="1200" dirty="0"/>
              <a:t>, Apr. 2002, 66)</a:t>
            </a:r>
            <a:endParaRPr lang="en-US" sz="1200" b="1" dirty="0"/>
          </a:p>
        </p:txBody>
      </p:sp>
      <p:sp>
        <p:nvSpPr>
          <p:cNvPr id="8" name="Rectangle 7"/>
          <p:cNvSpPr/>
          <p:nvPr/>
        </p:nvSpPr>
        <p:spPr>
          <a:xfrm>
            <a:off x="0" y="4616649"/>
            <a:ext cx="5243270" cy="1938992"/>
          </a:xfrm>
          <a:prstGeom prst="rect">
            <a:avLst/>
          </a:prstGeom>
          <a:ln>
            <a:solidFill>
              <a:schemeClr val="tx1"/>
            </a:solidFill>
          </a:ln>
        </p:spPr>
        <p:txBody>
          <a:bodyPr wrap="square">
            <a:spAutoFit/>
          </a:bodyPr>
          <a:lstStyle/>
          <a:p>
            <a:r>
              <a:rPr lang="en-US" sz="1200" b="1" dirty="0"/>
              <a:t>Receiving the Holy Ghost John 20:22:</a:t>
            </a:r>
          </a:p>
          <a:p>
            <a:r>
              <a:rPr lang="en-US" sz="1200" dirty="0"/>
              <a:t>“They thus </a:t>
            </a:r>
            <a:r>
              <a:rPr lang="en-US" sz="1200" i="1" dirty="0"/>
              <a:t>received,</a:t>
            </a:r>
            <a:r>
              <a:rPr lang="en-US" sz="1200" dirty="0"/>
              <a:t> but did not at that moment actually </a:t>
            </a:r>
            <a:r>
              <a:rPr lang="en-US" sz="1200" i="1" dirty="0"/>
              <a:t>enjoy,</a:t>
            </a:r>
            <a:r>
              <a:rPr lang="en-US" sz="1200" dirty="0"/>
              <a:t> the gift of the Holy Ghost. … The gift of the Holy Ghost is the </a:t>
            </a:r>
            <a:r>
              <a:rPr lang="en-US" sz="1200" i="1" dirty="0"/>
              <a:t>right,</a:t>
            </a:r>
            <a:r>
              <a:rPr lang="en-US" sz="1200" dirty="0"/>
              <a:t> based on faithfulness, to receive the constant companionship of this member of the Godhead; and this gift is conferred by the laying on of hands following baptism. This gift offers certain blessings provided there is full compliance with the law involved; everyone upon whom the gift is bestowed does not in fact </a:t>
            </a:r>
            <a:r>
              <a:rPr lang="en-US" sz="1200" i="1" dirty="0"/>
              <a:t>enjoy</a:t>
            </a:r>
            <a:r>
              <a:rPr lang="en-US" sz="1200" dirty="0"/>
              <a:t> or </a:t>
            </a:r>
            <a:r>
              <a:rPr lang="en-US" sz="1200" i="1" dirty="0"/>
              <a:t>possess</a:t>
            </a:r>
            <a:r>
              <a:rPr lang="en-US" sz="1200" dirty="0"/>
              <a:t> the offered gift. In the case of the apostles the actual enjoyment of the gift was delayed until the day of Pentecost. (Acts 2.)” Elder Bruce R. McConkie (</a:t>
            </a:r>
            <a:r>
              <a:rPr lang="en-US" sz="1200" i="1" dirty="0"/>
              <a:t>Doctrinal New Testament Commentary,</a:t>
            </a:r>
            <a:r>
              <a:rPr lang="en-US" sz="1200" dirty="0"/>
              <a:t> 1:857).</a:t>
            </a:r>
          </a:p>
        </p:txBody>
      </p:sp>
      <p:sp>
        <p:nvSpPr>
          <p:cNvPr id="9" name="Rectangle 8"/>
          <p:cNvSpPr/>
          <p:nvPr/>
        </p:nvSpPr>
        <p:spPr>
          <a:xfrm>
            <a:off x="5243270" y="0"/>
            <a:ext cx="6880634" cy="3600986"/>
          </a:xfrm>
          <a:prstGeom prst="rect">
            <a:avLst/>
          </a:prstGeom>
          <a:ln>
            <a:solidFill>
              <a:schemeClr val="tx1"/>
            </a:solidFill>
          </a:ln>
        </p:spPr>
        <p:txBody>
          <a:bodyPr wrap="square">
            <a:spAutoFit/>
          </a:bodyPr>
          <a:lstStyle/>
          <a:p>
            <a:pPr fontAlgn="base"/>
            <a:r>
              <a:rPr lang="en-US" sz="1200" b="1" dirty="0"/>
              <a:t>Thomas John 20:28-29:</a:t>
            </a:r>
          </a:p>
          <a:p>
            <a:pPr fontAlgn="base"/>
            <a:r>
              <a:rPr lang="en-US" sz="1200" dirty="0"/>
              <a:t>“The record does not indicate that Thomas accepted this invitation—this loving rebuke by the Lord. Thomas could see the print of the nails and the wound of the spear. He only answered: ‘… My Lord and my God’ [John 20:28]. Now he believed, but Thomas had missed the highest form of faith.</a:t>
            </a:r>
          </a:p>
          <a:p>
            <a:pPr fontAlgn="base"/>
            <a:r>
              <a:rPr lang="en-US" sz="1200" dirty="0"/>
              <a:t>“‘Jesus </a:t>
            </a:r>
            <a:r>
              <a:rPr lang="en-US" sz="1200" dirty="0" err="1"/>
              <a:t>saith</a:t>
            </a:r>
            <a:r>
              <a:rPr lang="en-US" sz="1200" dirty="0"/>
              <a:t> unto him, Thomas, because thou hast seen me, thou hast believed: blessed are they that have not seen, and yet have believed’ [John 20:29].</a:t>
            </a:r>
          </a:p>
          <a:p>
            <a:pPr fontAlgn="base"/>
            <a:r>
              <a:rPr lang="en-US" sz="1200" dirty="0"/>
              <a:t>“This occurrence stands as one of the great lessons of all times. Thomas had said, ‘To see is to believe,’ but Christ answered: ‘To believe is to see’” Pres. Howard W. Hunter (in Conference Report, Oct. 1962, 22–23).</a:t>
            </a:r>
          </a:p>
          <a:p>
            <a:pPr fontAlgn="base"/>
            <a:endParaRPr lang="en-US" sz="1200" dirty="0"/>
          </a:p>
          <a:p>
            <a:pPr fontAlgn="base"/>
            <a:r>
              <a:rPr lang="en-US" sz="1200" dirty="0"/>
              <a:t> “Have you not heard others speak as Thomas spoke? ‘Give us,’ they say, ‘the empirical evidence. Prove before our very eyes, and our ears, and our hands, else we will not believe.’ This is the language of the time in which we live. Thomas the Doubter has become the example of men in all ages who refuse to accept other than that which they can physically prove and explain—as if they could prove love, or faith, or even such physical phenomena as electricity.”</a:t>
            </a:r>
          </a:p>
          <a:p>
            <a:pPr fontAlgn="base"/>
            <a:r>
              <a:rPr lang="en-US" sz="1200" dirty="0"/>
              <a:t>President Hinckley then quoted John 20:26–29 and continued: “To all within the sound of my voice who may have doubts, I repeat the words given Thomas as he felt the wounded hands of the Lord: ‘Be not faithless, but believing.’ Believe in Jesus Christ, the Son of God, the greatest figure of time and eternity” President Spencer W. Kimball (“Be Not Faithless,”</a:t>
            </a:r>
            <a:r>
              <a:rPr lang="en-US" sz="1200" i="1" dirty="0"/>
              <a:t> Ensign,</a:t>
            </a:r>
            <a:r>
              <a:rPr lang="en-US" sz="1200" dirty="0"/>
              <a:t> May 1978, 59).</a:t>
            </a:r>
          </a:p>
          <a:p>
            <a:pPr fontAlgn="base"/>
            <a:endParaRPr lang="en-US" sz="1200" dirty="0"/>
          </a:p>
        </p:txBody>
      </p:sp>
      <p:sp>
        <p:nvSpPr>
          <p:cNvPr id="10" name="Rectangle 9"/>
          <p:cNvSpPr/>
          <p:nvPr/>
        </p:nvSpPr>
        <p:spPr>
          <a:xfrm>
            <a:off x="5243270" y="3600986"/>
            <a:ext cx="6880634" cy="2492990"/>
          </a:xfrm>
          <a:prstGeom prst="rect">
            <a:avLst/>
          </a:prstGeom>
          <a:ln>
            <a:solidFill>
              <a:schemeClr val="tx1"/>
            </a:solidFill>
          </a:ln>
        </p:spPr>
        <p:txBody>
          <a:bodyPr wrap="square">
            <a:spAutoFit/>
          </a:bodyPr>
          <a:lstStyle/>
          <a:p>
            <a:r>
              <a:rPr lang="en-US" sz="1200" b="1" dirty="0"/>
              <a:t> No Doubt John 20:29-31:</a:t>
            </a:r>
          </a:p>
          <a:p>
            <a:r>
              <a:rPr lang="en-US" sz="1200" dirty="0"/>
              <a:t>“Can anyone doubt the veracity of that account? No event of history has been more certainly confirmed. There is the testimony of all who saw and felt and spoke with the risen Lord. He appeared on two continents in two hemispheres and taught the people before His final ascension. Two sacred volumes, two testaments speak of this most glorious of all events in all of human history. But these are only accounts, the faithless critic says. To which we reply that beyond these is the witness and the testimony, borne by the power of the Holy Ghost, of the truth and validity of this most remarkable event. Through the centuries untold numbers have paid with the sacrifice of their comforts, their fortunes, their very lives for the convictions they carried in their hearts of the reality of the risen, living Lord.</a:t>
            </a:r>
          </a:p>
          <a:p>
            <a:r>
              <a:rPr lang="en-US" sz="1200" dirty="0"/>
              <a:t>“And then comes the ringing testimony of the Prophet of this dispensation that in a wondrous theophany he saw and was spoken to by the Almighty Father and the Risen Son. That vision, glorious beyond description, became the wellspring of this The Church of Jesus Christ of Latter-day Saints” President Gordon B. Hinckley (“This Glorious Easter Morn,” </a:t>
            </a:r>
            <a:r>
              <a:rPr lang="en-US" sz="1200" i="1" dirty="0"/>
              <a:t>Ensign,</a:t>
            </a:r>
            <a:r>
              <a:rPr lang="en-US" sz="1200" dirty="0"/>
              <a:t> May 1996, 67).</a:t>
            </a:r>
          </a:p>
        </p:txBody>
      </p:sp>
    </p:spTree>
    <p:extLst>
      <p:ext uri="{BB962C8B-B14F-4D97-AF65-F5344CB8AC3E}">
        <p14:creationId xmlns:p14="http://schemas.microsoft.com/office/powerpoint/2010/main" val="852055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158" y="369332"/>
            <a:ext cx="6096000" cy="2123658"/>
          </a:xfrm>
          <a:prstGeom prst="rect">
            <a:avLst/>
          </a:prstGeom>
          <a:ln>
            <a:solidFill>
              <a:schemeClr val="tx1"/>
            </a:solidFill>
          </a:ln>
        </p:spPr>
        <p:txBody>
          <a:bodyPr>
            <a:spAutoFit/>
          </a:bodyPr>
          <a:lstStyle/>
          <a:p>
            <a:r>
              <a:rPr lang="en-US" sz="1200" b="1" dirty="0">
                <a:solidFill>
                  <a:srgbClr val="000000"/>
                </a:solidFill>
                <a:latin typeface="Arial" panose="020B0604020202020204" pitchFamily="34" charset="0"/>
              </a:rPr>
              <a:t>Women VS Men: Women are more soulful than men</a:t>
            </a:r>
            <a:r>
              <a:rPr lang="en-US" sz="1200" dirty="0">
                <a:solidFill>
                  <a:srgbClr val="000000"/>
                </a:solidFill>
                <a:latin typeface="Arial" panose="020B0604020202020204" pitchFamily="34" charset="0"/>
              </a:rPr>
              <a:t>. While men may excel in physical prowess, women are far ahead when it comes to spiritual strength. Women are more sensitive to matters of the soul, more receptive to ideas of faith, more drawn to the divine than men. The feminine soul has an openness to the abstract and a grasp of the intangible that a male soul can only yearn for. This is why G‑d told Abraham, the first Jewish man, "Whatever Sarah your wife tells you, listen to her voice." She was the greater prophet, her soul more intuitive than his.</a:t>
            </a:r>
          </a:p>
          <a:p>
            <a:r>
              <a:rPr lang="en-US" sz="1200" dirty="0"/>
              <a:t>The Torah gives men more physical mitzvahs to tame the body and give the soul extra power. Women don't need this help, because although men can jump higher in the air, women can reach higher into the heavens.</a:t>
            </a:r>
          </a:p>
          <a:p>
            <a:r>
              <a:rPr lang="en-US" sz="1200" dirty="0"/>
              <a:t>http://www.chabad.org/library/article_cdo/aid/2576222/jewish/The-Gender-Gap.htm</a:t>
            </a:r>
          </a:p>
        </p:txBody>
      </p:sp>
      <p:sp>
        <p:nvSpPr>
          <p:cNvPr id="4" name="TextBox 3"/>
          <p:cNvSpPr txBox="1"/>
          <p:nvPr/>
        </p:nvSpPr>
        <p:spPr>
          <a:xfrm>
            <a:off x="4689695" y="0"/>
            <a:ext cx="2797521" cy="369332"/>
          </a:xfrm>
          <a:prstGeom prst="rect">
            <a:avLst/>
          </a:prstGeom>
          <a:noFill/>
        </p:spPr>
        <p:txBody>
          <a:bodyPr wrap="square" rtlCol="0">
            <a:spAutoFit/>
          </a:bodyPr>
          <a:lstStyle/>
          <a:p>
            <a:r>
              <a:rPr lang="en-US" dirty="0"/>
              <a:t>*Something of Interest</a:t>
            </a:r>
          </a:p>
        </p:txBody>
      </p:sp>
      <p:sp>
        <p:nvSpPr>
          <p:cNvPr id="5" name="Rectangle 4"/>
          <p:cNvSpPr/>
          <p:nvPr/>
        </p:nvSpPr>
        <p:spPr>
          <a:xfrm>
            <a:off x="196158" y="2492463"/>
            <a:ext cx="6096000" cy="4339650"/>
          </a:xfrm>
          <a:prstGeom prst="rect">
            <a:avLst/>
          </a:prstGeom>
          <a:ln>
            <a:solidFill>
              <a:schemeClr val="tx1"/>
            </a:solidFill>
          </a:ln>
        </p:spPr>
        <p:txBody>
          <a:bodyPr>
            <a:spAutoFit/>
          </a:bodyPr>
          <a:lstStyle/>
          <a:p>
            <a:r>
              <a:rPr lang="en-US" sz="1200" dirty="0"/>
              <a:t>…</a:t>
            </a:r>
            <a:r>
              <a:rPr lang="en-US" sz="1200" b="1" dirty="0"/>
              <a:t>countless studies have shown that women are more likely to be religious than men</a:t>
            </a:r>
            <a:r>
              <a:rPr lang="en-US" sz="1200" dirty="0"/>
              <a:t>. Now, that doesn’t mean that every study shows such a difference, or that the difference is always significant. Nor does it mean that the difference is discernable on every measure of religiosity/secularity -- for example, orthodox Jewish men are more likely to regularly attend synagogue than orthodox Jewish women.</a:t>
            </a:r>
          </a:p>
          <a:p>
            <a:r>
              <a:rPr lang="en-US" sz="1200" dirty="0"/>
              <a:t>Consider, for example, that according to the American Religious Identification Survey, men currently make up 58% of Americans who claim “no religion,” 70% of Americans who self-identify as atheist, and 75% of those who self identify as agnostic. Or consider the Pew Forum’s Religious Landscape national survey, which found that 86% of American women claim to be religious affiliated, but only 79% of American men claim as much; 77% of women believe in God with absolute certainly, but only 65% of men do; 66% of women pray daily, but only 49% of men do; 63% of women say that religion is very important in their lives, but only 49% of men say as much; 44% of women attend religious services on a weekly basis, but only 34% of men do. The differences may or may not be significant – social science gets fuzzy here -- but they are consistent.</a:t>
            </a:r>
          </a:p>
          <a:p>
            <a:r>
              <a:rPr lang="en-US" sz="1200" dirty="0"/>
              <a:t>In short, on just about whatever measures one uses to assess religiosity – frequency of prayer, belief in God, church attendance, or self-identification – women are more likely than men in the United States to be religious.</a:t>
            </a:r>
          </a:p>
          <a:p>
            <a:r>
              <a:rPr lang="en-US" sz="1200" dirty="0"/>
              <a:t>…are these averages and percentages universal? Do we find similar differences in other countries around the world?</a:t>
            </a:r>
          </a:p>
          <a:p>
            <a:r>
              <a:rPr lang="en-US" sz="1200" dirty="0"/>
              <a:t>Yes.</a:t>
            </a:r>
          </a:p>
          <a:p>
            <a:r>
              <a:rPr lang="en-US" sz="1200" dirty="0"/>
              <a:t>To see the article further: https://www.psychologytoday.com/blog/the-secular-life/201409/why-are-women-more-religious-men</a:t>
            </a:r>
          </a:p>
        </p:txBody>
      </p:sp>
      <p:sp>
        <p:nvSpPr>
          <p:cNvPr id="6" name="Rectangle 5"/>
          <p:cNvSpPr/>
          <p:nvPr/>
        </p:nvSpPr>
        <p:spPr>
          <a:xfrm>
            <a:off x="6292158" y="369332"/>
            <a:ext cx="5699157" cy="2677656"/>
          </a:xfrm>
          <a:prstGeom prst="rect">
            <a:avLst/>
          </a:prstGeom>
          <a:ln>
            <a:solidFill>
              <a:schemeClr val="tx1"/>
            </a:solidFill>
          </a:ln>
        </p:spPr>
        <p:txBody>
          <a:bodyPr wrap="square">
            <a:spAutoFit/>
          </a:bodyPr>
          <a:lstStyle/>
          <a:p>
            <a:pPr fontAlgn="base"/>
            <a:r>
              <a:rPr lang="en-US" sz="1200" dirty="0"/>
              <a:t>"</a:t>
            </a:r>
            <a:r>
              <a:rPr lang="en-US" sz="1200" b="1" dirty="0"/>
              <a:t>A mountain of Gallup survey data attests to the idea that women are more religious than men, hold their beliefs more firmly, practice their faith more consistently, and work more vigorously for the congregation," </a:t>
            </a:r>
            <a:r>
              <a:rPr lang="en-US" sz="1200" dirty="0"/>
              <a:t>Gallup wrote.</a:t>
            </a:r>
          </a:p>
          <a:p>
            <a:pPr fontAlgn="base"/>
            <a:r>
              <a:rPr lang="en-US" sz="1200" dirty="0"/>
              <a:t>Among the reasons women tend to be more religious, he says:</a:t>
            </a:r>
          </a:p>
          <a:p>
            <a:pPr fontAlgn="base"/>
            <a:r>
              <a:rPr lang="en-US" sz="1200" dirty="0"/>
              <a:t>Mothers have tended to spend more time raising children, which often means overseeing their involvement in church activities.</a:t>
            </a:r>
          </a:p>
          <a:p>
            <a:pPr fontAlgn="base"/>
            <a:r>
              <a:rPr lang="en-US" sz="1200" dirty="0"/>
              <a:t>Though two-income households are more common today, in the past women often had more flexible daily schedules, permitting more church involvement during the week.</a:t>
            </a:r>
          </a:p>
          <a:p>
            <a:pPr fontAlgn="base"/>
            <a:r>
              <a:rPr lang="en-US" sz="1200" dirty="0"/>
              <a:t>Women tend to be more open about sharing personal problems and are more relational than men. Other Gallup research shows a higher proportion of women than men say they have a "best friend" in their congregation, he wrote.</a:t>
            </a:r>
          </a:p>
          <a:p>
            <a:pPr fontAlgn="base"/>
            <a:r>
              <a:rPr lang="en-US" sz="1200" dirty="0"/>
              <a:t>Lastly, Gallup argued, "More so than men, women lean toward an empirical [depending on experience or observation] rather than a rational basis for faith.“</a:t>
            </a:r>
          </a:p>
          <a:p>
            <a:pPr fontAlgn="base"/>
            <a:r>
              <a:rPr lang="en-US" sz="1200" dirty="0"/>
              <a:t>http://www.livescience.com/7689-women-religious-men.html</a:t>
            </a:r>
          </a:p>
        </p:txBody>
      </p:sp>
      <p:sp>
        <p:nvSpPr>
          <p:cNvPr id="7" name="Rectangle 6"/>
          <p:cNvSpPr/>
          <p:nvPr/>
        </p:nvSpPr>
        <p:spPr>
          <a:xfrm>
            <a:off x="6292157" y="3046724"/>
            <a:ext cx="5699157" cy="3231654"/>
          </a:xfrm>
          <a:prstGeom prst="rect">
            <a:avLst/>
          </a:prstGeom>
          <a:ln>
            <a:solidFill>
              <a:schemeClr val="tx1"/>
            </a:solidFill>
          </a:ln>
        </p:spPr>
        <p:txBody>
          <a:bodyPr wrap="square">
            <a:spAutoFit/>
          </a:bodyPr>
          <a:lstStyle/>
          <a:p>
            <a:r>
              <a:rPr lang="en-US" sz="1200" b="1" dirty="0"/>
              <a:t>BYU Religious Study Center Gender and Religious Devotion </a:t>
            </a:r>
          </a:p>
          <a:p>
            <a:r>
              <a:rPr lang="en-US" sz="1200" b="1" dirty="0"/>
              <a:t>The Religiosity of Mormon Men and Women through the Life Cycle</a:t>
            </a:r>
          </a:p>
          <a:p>
            <a:r>
              <a:rPr lang="en-US" sz="1200" dirty="0"/>
              <a:t>Small Excerpt:</a:t>
            </a:r>
          </a:p>
          <a:p>
            <a:r>
              <a:rPr lang="en-US" sz="1200" dirty="0"/>
              <a:t>Mormon men and women are quite different in the way they evaluate their own religious devotion. In the United States and many other societies, women are typically more religious than men. A recent Gallup poll (1993, pp. 43, 55) found that 46 percent of American women attended religious services weekly, while only 39 percent of men did so. In addition, 66 percent of women and only 48 percent of men said that religion was very important in their lives.</a:t>
            </a:r>
          </a:p>
          <a:p>
            <a:r>
              <a:rPr lang="en-US" sz="1200" dirty="0"/>
              <a:t>Are LDS people different? Religious devotion among LDS people generally followed the same pattern of other Americans, with some interesting variations, as the data in table 10.1 demonstrate. Mormon women were typically slightly more religious than Mormon men.</a:t>
            </a:r>
          </a:p>
          <a:p>
            <a:endParaRPr lang="en-US" sz="1200" dirty="0"/>
          </a:p>
          <a:p>
            <a:r>
              <a:rPr lang="en-US" sz="1200" dirty="0"/>
              <a:t>For Further Information: </a:t>
            </a:r>
          </a:p>
          <a:p>
            <a:r>
              <a:rPr lang="en-US" sz="1200" dirty="0"/>
              <a:t>https://rsc.byu.edu/archived/latter-day-saint-social-life-social-research-lds-church-and-its-members/10-religiosity</a:t>
            </a:r>
          </a:p>
        </p:txBody>
      </p:sp>
    </p:spTree>
    <p:extLst>
      <p:ext uri="{BB962C8B-B14F-4D97-AF65-F5344CB8AC3E}">
        <p14:creationId xmlns:p14="http://schemas.microsoft.com/office/powerpoint/2010/main" val="102749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flipH="1">
            <a:off x="4561117" y="178072"/>
            <a:ext cx="7630883" cy="65248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cs typeface="Arial" panose="020B0604020202020204" pitchFamily="34" charset="0"/>
              </a:rPr>
              <a:t>Monsieur James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is now a man of sixty-two, yet his vigor of mind and body is remarkable. One might al­most speak of his vigor of soul, for the spiritual quality in this distinguished artist is one of his most striking characteristics. Not only is he deeply religious in his daily life, but he is something beyond that: he is a mystic and seer of visions.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cs typeface="Arial" panose="020B0604020202020204" pitchFamily="34" charset="0"/>
              </a:rPr>
              <a:t>But the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of today, the man of soli­tude and meditation, the reverent worshiper, the almost ecstatic believer in divine mys­teries, is a very different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from the one who left Paris twelve years ago to undertake a great work in Palestine. Up to that time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had been known as an artist of unusual power and versatility, but an artist who was also much of a </a:t>
            </a:r>
            <a:r>
              <a:rPr kumimoji="0" lang="en-US" altLang="en-US" sz="1100" b="0" i="0" u="none" strike="noStrike" cap="none" normalizeH="0" baseline="0" dirty="0" err="1">
                <a:ln>
                  <a:noFill/>
                </a:ln>
                <a:solidFill>
                  <a:srgbClr val="444444"/>
                </a:solidFill>
                <a:effectLst/>
                <a:cs typeface="Arial" panose="020B0604020202020204" pitchFamily="34" charset="0"/>
              </a:rPr>
              <a:t>worldling</a:t>
            </a:r>
            <a:r>
              <a:rPr kumimoji="0" lang="en-US" altLang="en-US" sz="1100" b="0" i="0" u="none" strike="noStrike" cap="none" normalizeH="0" baseline="0" dirty="0">
                <a:ln>
                  <a:noFill/>
                </a:ln>
                <a:solidFill>
                  <a:srgbClr val="444444"/>
                </a:solidFill>
                <a:effectLst/>
                <a:cs typeface="Arial" panose="020B0604020202020204" pitchFamily="34" charset="0"/>
              </a:rPr>
              <a:t>. He was a traveler and a cosmopolitan; he was at home in many cities. Ten years of his life were spent in London, where he earned some millions of francs from his paintings and where his house was famous among grand establishments for the beautiful things within and without it. This was the house that later passed into the hands of </a:t>
            </a:r>
            <a:r>
              <a:rPr kumimoji="0" lang="en-US" altLang="en-US" sz="1100" b="0" i="0" u="none" strike="noStrike" cap="none" normalizeH="0" baseline="0" dirty="0" err="1">
                <a:ln>
                  <a:noFill/>
                </a:ln>
                <a:solidFill>
                  <a:srgbClr val="444444"/>
                </a:solidFill>
                <a:effectLst/>
                <a:cs typeface="Arial" panose="020B0604020202020204" pitchFamily="34" charset="0"/>
              </a:rPr>
              <a:t>Tissot's</a:t>
            </a:r>
            <a:r>
              <a:rPr kumimoji="0" lang="en-US" altLang="en-US" sz="1100" b="0" i="0" u="none" strike="noStrike" cap="none" normalizeH="0" baseline="0" dirty="0">
                <a:ln>
                  <a:noFill/>
                </a:ln>
                <a:solidFill>
                  <a:srgbClr val="444444"/>
                </a:solidFill>
                <a:effectLst/>
                <a:cs typeface="Arial" panose="020B0604020202020204" pitchFamily="34" charset="0"/>
              </a:rPr>
              <a:t> friend Alma-Tadema.</a:t>
            </a:r>
          </a:p>
          <a:p>
            <a:pPr lvl="0"/>
            <a:r>
              <a:rPr lang="en-US" sz="1100" dirty="0"/>
              <a:t>The cause of this sudden change in a man of mature years was sought for eagerly by </a:t>
            </a:r>
            <a:r>
              <a:rPr lang="en-US" sz="1100" dirty="0" err="1"/>
              <a:t>Tissot's</a:t>
            </a:r>
            <a:r>
              <a:rPr lang="en-US" sz="1100" dirty="0"/>
              <a:t> friends. There was much gossip about him in Paris and London. It was rumored that he had entered a monastery. There was no doubt that he went to prayer frequently, that he shunned the busy and frivolous paths once trodden by him with pleasure. People who had known him well saw little of him now. But why this change had come on, or just what it meant, remained in the realm of conjecture. It is sufficient for us to know that the death of a very dear friend about this time had much to do with turning M. </a:t>
            </a:r>
            <a:r>
              <a:rPr lang="en-US" sz="1100" dirty="0" err="1"/>
              <a:t>Tissot's</a:t>
            </a:r>
            <a:r>
              <a:rPr lang="en-US" sz="1100" dirty="0"/>
              <a:t> thoughts in a new direction. He saw life more sadly and more seriously. He felt himself alone in the world, for he had never married, and with ebbing fires of the body, the soul fires began to burn more brightly. The worship of God was no longer a subject of speculation, but a real thing that had come into his heart. And now in the East a star of guidance shone out clear, a sign in the heavens beckoning this man, calling him to Jerusalem, and he heard the call and answered it. </a:t>
            </a:r>
            <a:r>
              <a:rPr lang="en-US" sz="1100" dirty="0" err="1"/>
              <a:t>Tissot</a:t>
            </a:r>
            <a:r>
              <a:rPr lang="en-US" sz="1100" dirty="0"/>
              <a:t> the artist became </a:t>
            </a:r>
            <a:r>
              <a:rPr lang="en-US" sz="1100" dirty="0" err="1"/>
              <a:t>Tissot</a:t>
            </a:r>
            <a:r>
              <a:rPr lang="en-US" sz="1100" dirty="0"/>
              <a:t> the pilgrim.</a:t>
            </a:r>
          </a:p>
          <a:p>
            <a:pPr lvl="0"/>
            <a:endParaRPr lang="en-US" sz="1100" dirty="0"/>
          </a:p>
          <a:p>
            <a:pPr lvl="0"/>
            <a:r>
              <a:rPr lang="en-US" sz="1100" dirty="0"/>
              <a:t>Ten years to do 500 paintings: so stands the record. And although these paintings, measured by inches, are not so very large, yet they present such variety of scene and incident, such knowledge of antiquity, such faithfulness in smallest details, such understanding of Oriental character, such convincingness in the setting forth of Christ's 'life, and withal such power of the imagina­tion and spiritual insight, that one would think twenty years all too short for the task. What other artist ever painted one picture a week with merit in it and kept up that aver­age for 500 weeks? Nor does this take ac­count of hundreds of sketches done in prep­aration, nor of hundreds of initial letters and chapter endings and delicate bits of page decoration (two or three hours for each), done by this indefatigable man for the great French edition of his work just pub­lished. There was needed strength of soul as well as ar­tistic power for this business!</a:t>
            </a:r>
          </a:p>
          <a:p>
            <a:pPr lvl="0"/>
            <a:endParaRPr kumimoji="0" lang="en-US" altLang="en-US" sz="1100" b="0" i="0" u="none" strike="noStrike" cap="none" normalizeH="0" baseline="0" dirty="0">
              <a:ln>
                <a:noFill/>
              </a:ln>
              <a:solidFill>
                <a:srgbClr val="444444"/>
              </a:solidFill>
              <a:effectLst/>
              <a:cs typeface="Arial" panose="020B0604020202020204" pitchFamily="34" charset="0"/>
            </a:endParaRPr>
          </a:p>
          <a:p>
            <a:pPr lvl="0"/>
            <a:r>
              <a:rPr lang="en-US" sz="1100" dirty="0"/>
              <a:t>“To do my work best I must be able to think and feel quite alone, I must have solitude.  So, for weeks at a time, I would withdraw from Paris to a wonderful lonely valley, shaped like a vast amphitheater, where the wind blows always and a little river runs.  This is one of nature’s worship spots, where reverence is in the air. Hun­dreds of years ago godly men chose this place for a monastery, and on the ruins of their building I have made my home for con­templation. Ah, the days that I have spent there listening to the wind sigh and watching the river flow!“</a:t>
            </a:r>
          </a:p>
          <a:p>
            <a:pPr lvl="0"/>
            <a:r>
              <a:rPr lang="en-US" sz="1100" i="1" dirty="0"/>
              <a:t>Originally published in McClure’s Magazine in March of 1899.</a:t>
            </a:r>
            <a:endParaRPr kumimoji="0" lang="en-US" altLang="en-US" sz="1100" b="0" i="0" u="none" strike="noStrike" cap="none" normalizeH="0" baseline="0" dirty="0">
              <a:ln>
                <a:noFill/>
              </a:ln>
              <a:solidFill>
                <a:srgbClr val="444444"/>
              </a:solidFill>
              <a:effectLst/>
              <a:cs typeface="Arial" panose="020B0604020202020204" pitchFamily="34" charset="0"/>
            </a:endParaRPr>
          </a:p>
          <a:p>
            <a:pPr lvl="0"/>
            <a:r>
              <a:rPr lang="en-US" altLang="en-US" sz="1100" dirty="0"/>
              <a:t>For further read: http://www.digitalhistoryproject.com/2012/05/artist-james-j-tissot-his-paintings-of.html</a:t>
            </a:r>
            <a:endParaRPr kumimoji="0" lang="en-US" altLang="en-US" sz="1100" b="0" i="0" u="none" strike="noStrike" cap="none" normalizeH="0" baseline="0" dirty="0">
              <a:ln>
                <a:noFill/>
              </a:ln>
              <a:solidFill>
                <a:schemeClr val="tx1"/>
              </a:solidFill>
              <a:effectLst/>
            </a:endParaRPr>
          </a:p>
        </p:txBody>
      </p:sp>
      <p:pic>
        <p:nvPicPr>
          <p:cNvPr id="34822" name="Picture 6" descr="Image result for tissot art jesus appears to m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265" y="923330"/>
            <a:ext cx="2362421" cy="29278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633" y="0"/>
            <a:ext cx="3201517" cy="923330"/>
          </a:xfrm>
          <a:prstGeom prst="rect">
            <a:avLst/>
          </a:prstGeom>
        </p:spPr>
        <p:txBody>
          <a:bodyPr wrap="none">
            <a:spAutoFit/>
          </a:bodyPr>
          <a:lstStyle/>
          <a:p>
            <a:pPr algn="ctr"/>
            <a:r>
              <a:rPr lang="en-US" altLang="en-US" dirty="0">
                <a:solidFill>
                  <a:srgbClr val="444444"/>
                </a:solidFill>
                <a:cs typeface="Arial" panose="020B0604020202020204" pitchFamily="34" charset="0"/>
              </a:rPr>
              <a:t>Monsieur James </a:t>
            </a:r>
            <a:r>
              <a:rPr lang="en-US" altLang="en-US" dirty="0" err="1">
                <a:solidFill>
                  <a:srgbClr val="444444"/>
                </a:solidFill>
                <a:cs typeface="Arial" panose="020B0604020202020204" pitchFamily="34" charset="0"/>
              </a:rPr>
              <a:t>Tissot</a:t>
            </a:r>
            <a:endParaRPr lang="en-US" altLang="en-US" dirty="0">
              <a:solidFill>
                <a:srgbClr val="444444"/>
              </a:solidFill>
              <a:cs typeface="Arial" panose="020B0604020202020204" pitchFamily="34" charset="0"/>
            </a:endParaRPr>
          </a:p>
          <a:p>
            <a:pPr algn="ctr"/>
            <a:r>
              <a:rPr lang="en-US" dirty="0"/>
              <a:t>5 October 1836 – 8 August 1902</a:t>
            </a:r>
          </a:p>
          <a:p>
            <a:pPr algn="ctr"/>
            <a:r>
              <a:rPr lang="en-US" altLang="en-US" dirty="0">
                <a:solidFill>
                  <a:srgbClr val="444444"/>
                </a:solidFill>
                <a:cs typeface="Arial" panose="020B0604020202020204" pitchFamily="34" charset="0"/>
              </a:rPr>
              <a:t>A French painter </a:t>
            </a:r>
            <a:endParaRPr lang="en-US" dirty="0"/>
          </a:p>
        </p:txBody>
      </p:sp>
      <p:sp>
        <p:nvSpPr>
          <p:cNvPr id="7" name="Rectangle 6"/>
          <p:cNvSpPr/>
          <p:nvPr/>
        </p:nvSpPr>
        <p:spPr>
          <a:xfrm>
            <a:off x="-14374" y="3902168"/>
            <a:ext cx="4650225" cy="2800767"/>
          </a:xfrm>
          <a:prstGeom prst="rect">
            <a:avLst/>
          </a:prstGeom>
        </p:spPr>
        <p:txBody>
          <a:bodyPr wrap="square">
            <a:spAutoFit/>
          </a:bodyPr>
          <a:lstStyle/>
          <a:p>
            <a:r>
              <a:rPr lang="en-US" sz="1100" dirty="0">
                <a:latin typeface="Arial" panose="020B0604020202020204" pitchFamily="34" charset="0"/>
              </a:rPr>
              <a:t>Jacques </a:t>
            </a:r>
            <a:r>
              <a:rPr lang="en-US" sz="1100" dirty="0" err="1">
                <a:latin typeface="Arial" panose="020B0604020202020204" pitchFamily="34" charset="0"/>
              </a:rPr>
              <a:t>Tissot</a:t>
            </a:r>
            <a:r>
              <a:rPr lang="en-US" sz="1100" dirty="0">
                <a:latin typeface="Arial" panose="020B0604020202020204" pitchFamily="34" charset="0"/>
              </a:rPr>
              <a:t> was born in the port town of Nantes, France and spent his early childhood there. His father, Marcel </a:t>
            </a:r>
            <a:r>
              <a:rPr lang="en-US" sz="1100" dirty="0" err="1">
                <a:latin typeface="Arial" panose="020B0604020202020204" pitchFamily="34" charset="0"/>
              </a:rPr>
              <a:t>Théodore</a:t>
            </a:r>
            <a:r>
              <a:rPr lang="en-US" sz="1100" dirty="0">
                <a:latin typeface="Arial" panose="020B0604020202020204" pitchFamily="34" charset="0"/>
              </a:rPr>
              <a:t> </a:t>
            </a:r>
            <a:r>
              <a:rPr lang="en-US" sz="1100" dirty="0" err="1">
                <a:latin typeface="Arial" panose="020B0604020202020204" pitchFamily="34" charset="0"/>
              </a:rPr>
              <a:t>Tissot</a:t>
            </a:r>
            <a:r>
              <a:rPr lang="en-US" sz="1100" dirty="0">
                <a:latin typeface="Arial" panose="020B0604020202020204" pitchFamily="34" charset="0"/>
              </a:rPr>
              <a:t>, was a successful drapery merchant. His mother, Marie Durand, assisted her husband in the family business and designed hats. A devout Catholic, </a:t>
            </a:r>
            <a:r>
              <a:rPr lang="en-US" sz="1100" dirty="0" err="1">
                <a:latin typeface="Arial" panose="020B0604020202020204" pitchFamily="34" charset="0"/>
              </a:rPr>
              <a:t>Tissot's</a:t>
            </a:r>
            <a:r>
              <a:rPr lang="en-US" sz="1100" dirty="0">
                <a:latin typeface="Arial" panose="020B0604020202020204" pitchFamily="34" charset="0"/>
              </a:rPr>
              <a:t> mother instilled pious devotion in the future artist from a very young age. </a:t>
            </a:r>
            <a:r>
              <a:rPr lang="en-US" sz="1100" dirty="0" err="1">
                <a:latin typeface="Arial" panose="020B0604020202020204" pitchFamily="34" charset="0"/>
              </a:rPr>
              <a:t>Tissot's</a:t>
            </a:r>
            <a:r>
              <a:rPr lang="en-US" sz="1100" dirty="0">
                <a:latin typeface="Arial" panose="020B0604020202020204" pitchFamily="34" charset="0"/>
              </a:rPr>
              <a:t> youth spent in Nantes likely contributed to his frequent depiction of shipping vessels and boats in his later works. The involvement of his parents in the fashion industry is believed to have been an influence on his painting style, as he depicted women's clothing in fine detail. By the time </a:t>
            </a:r>
            <a:r>
              <a:rPr lang="en-US" sz="1100" dirty="0" err="1">
                <a:latin typeface="Arial" panose="020B0604020202020204" pitchFamily="34" charset="0"/>
              </a:rPr>
              <a:t>Tissot</a:t>
            </a:r>
            <a:r>
              <a:rPr lang="en-US" sz="1100" dirty="0">
                <a:latin typeface="Arial" panose="020B0604020202020204" pitchFamily="34" charset="0"/>
              </a:rPr>
              <a:t> was 17, he knew he wanted to pursue painting as a career. His father opposed this, preferring his son to follow a business profession, but the young </a:t>
            </a:r>
            <a:r>
              <a:rPr lang="en-US" sz="1100" dirty="0" err="1">
                <a:latin typeface="Arial" panose="020B0604020202020204" pitchFamily="34" charset="0"/>
              </a:rPr>
              <a:t>Tissot</a:t>
            </a:r>
            <a:r>
              <a:rPr lang="en-US" sz="1100" dirty="0">
                <a:latin typeface="Arial" panose="020B0604020202020204" pitchFamily="34" charset="0"/>
              </a:rPr>
              <a:t> gained his mother's support for his chosen vocation. Around this time, he began using the given name of James. By 1854 he was commonly known as James </a:t>
            </a:r>
            <a:r>
              <a:rPr lang="en-US" sz="1100" dirty="0" err="1">
                <a:latin typeface="Arial" panose="020B0604020202020204" pitchFamily="34" charset="0"/>
              </a:rPr>
              <a:t>Tissot</a:t>
            </a:r>
            <a:r>
              <a:rPr lang="en-US" sz="1100" dirty="0">
                <a:latin typeface="Arial" panose="020B0604020202020204" pitchFamily="34" charset="0"/>
              </a:rPr>
              <a:t>; he may have adopted it because of his increasing interest in everything English. Wikipedia</a:t>
            </a:r>
            <a:endParaRPr lang="en-US" sz="1100" dirty="0"/>
          </a:p>
        </p:txBody>
      </p:sp>
    </p:spTree>
    <p:extLst>
      <p:ext uri="{BB962C8B-B14F-4D97-AF65-F5344CB8AC3E}">
        <p14:creationId xmlns:p14="http://schemas.microsoft.com/office/powerpoint/2010/main" val="719711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icture 337">
            <a:extLst>
              <a:ext uri="{FF2B5EF4-FFF2-40B4-BE49-F238E27FC236}">
                <a16:creationId xmlns:a16="http://schemas.microsoft.com/office/drawing/2014/main" id="{172A8E56-0BC8-41A7-80B5-E4BD139AA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4" name="Group 333"/>
          <p:cNvGrpSpPr/>
          <p:nvPr/>
        </p:nvGrpSpPr>
        <p:grpSpPr>
          <a:xfrm>
            <a:off x="1665515" y="1350314"/>
            <a:ext cx="9209289" cy="4953000"/>
            <a:chOff x="1959429" y="653143"/>
            <a:chExt cx="9209289" cy="4953000"/>
          </a:xfrm>
        </p:grpSpPr>
        <p:grpSp>
          <p:nvGrpSpPr>
            <p:cNvPr id="5" name="Group 49"/>
            <p:cNvGrpSpPr/>
            <p:nvPr/>
          </p:nvGrpSpPr>
          <p:grpSpPr>
            <a:xfrm rot="10800000">
              <a:off x="8492832" y="2685615"/>
              <a:ext cx="2675886" cy="2474954"/>
              <a:chOff x="1110564" y="792455"/>
              <a:chExt cx="4739687" cy="4968287"/>
            </a:xfrm>
          </p:grpSpPr>
          <p:grpSp>
            <p:nvGrpSpPr>
              <p:cNvPr id="145" name="Group 1"/>
              <p:cNvGrpSpPr/>
              <p:nvPr/>
            </p:nvGrpSpPr>
            <p:grpSpPr>
              <a:xfrm rot="18433119">
                <a:off x="916210" y="2135953"/>
                <a:ext cx="3063287" cy="376292"/>
                <a:chOff x="2819400" y="1600200"/>
                <a:chExt cx="8458200" cy="381000"/>
              </a:xfrm>
            </p:grpSpPr>
            <p:sp>
              <p:nvSpPr>
                <p:cNvPr id="170"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9"/>
              <p:cNvGrpSpPr/>
              <p:nvPr/>
            </p:nvGrpSpPr>
            <p:grpSpPr>
              <a:xfrm rot="2494695">
                <a:off x="2786964" y="2035859"/>
                <a:ext cx="3063287" cy="376292"/>
                <a:chOff x="2819400" y="1600200"/>
                <a:chExt cx="8458200" cy="381000"/>
              </a:xfrm>
            </p:grpSpPr>
            <p:sp>
              <p:nvSpPr>
                <p:cNvPr id="163"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7"/>
              <p:cNvGrpSpPr/>
              <p:nvPr/>
            </p:nvGrpSpPr>
            <p:grpSpPr>
              <a:xfrm rot="18433119">
                <a:off x="2897410" y="4040953"/>
                <a:ext cx="3063287" cy="376292"/>
                <a:chOff x="2819400" y="1600200"/>
                <a:chExt cx="8458200" cy="381000"/>
              </a:xfrm>
            </p:grpSpPr>
            <p:sp>
              <p:nvSpPr>
                <p:cNvPr id="156" name="Flowchart: Summing Junction 15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umming Junction 15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15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15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15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25"/>
              <p:cNvGrpSpPr/>
              <p:nvPr/>
            </p:nvGrpSpPr>
            <p:grpSpPr>
              <a:xfrm rot="2494695">
                <a:off x="1110564" y="4169459"/>
                <a:ext cx="3063287" cy="376292"/>
                <a:chOff x="2819400" y="1600200"/>
                <a:chExt cx="8458200" cy="381000"/>
              </a:xfrm>
            </p:grpSpPr>
            <p:sp>
              <p:nvSpPr>
                <p:cNvPr id="149" name="Flowchart: Summing Junction 2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Summing Junction 15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1959429" y="653143"/>
              <a:ext cx="9008165" cy="4953000"/>
              <a:chOff x="1959429" y="653143"/>
              <a:chExt cx="9008165" cy="4953000"/>
            </a:xfrm>
          </p:grpSpPr>
          <p:grpSp>
            <p:nvGrpSpPr>
              <p:cNvPr id="4" name="Group 165"/>
              <p:cNvGrpSpPr/>
              <p:nvPr/>
            </p:nvGrpSpPr>
            <p:grpSpPr>
              <a:xfrm>
                <a:off x="1959429" y="653143"/>
                <a:ext cx="9008165" cy="2862961"/>
                <a:chOff x="533400" y="2971800"/>
                <a:chExt cx="7804836" cy="2811257"/>
              </a:xfrm>
            </p:grpSpPr>
            <p:grpSp>
              <p:nvGrpSpPr>
                <p:cNvPr id="177" name="Group 49"/>
                <p:cNvGrpSpPr/>
                <p:nvPr/>
              </p:nvGrpSpPr>
              <p:grpSpPr>
                <a:xfrm>
                  <a:off x="533400" y="3352800"/>
                  <a:ext cx="2318436" cy="2430257"/>
                  <a:chOff x="1110564" y="792455"/>
                  <a:chExt cx="4739687" cy="4968287"/>
                </a:xfrm>
              </p:grpSpPr>
              <p:grpSp>
                <p:nvGrpSpPr>
                  <p:cNvPr id="301" name="Group 1"/>
                  <p:cNvGrpSpPr/>
                  <p:nvPr/>
                </p:nvGrpSpPr>
                <p:grpSpPr>
                  <a:xfrm rot="18433119">
                    <a:off x="916210" y="2135953"/>
                    <a:ext cx="3063287" cy="376292"/>
                    <a:chOff x="2819400" y="1600200"/>
                    <a:chExt cx="8458200" cy="381000"/>
                  </a:xfrm>
                </p:grpSpPr>
                <p:sp>
                  <p:nvSpPr>
                    <p:cNvPr id="326"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9"/>
                  <p:cNvGrpSpPr/>
                  <p:nvPr/>
                </p:nvGrpSpPr>
                <p:grpSpPr>
                  <a:xfrm rot="2494695">
                    <a:off x="2786964" y="2035859"/>
                    <a:ext cx="3063287" cy="376292"/>
                    <a:chOff x="2819400" y="1600200"/>
                    <a:chExt cx="8458200" cy="381000"/>
                  </a:xfrm>
                </p:grpSpPr>
                <p:sp>
                  <p:nvSpPr>
                    <p:cNvPr id="319"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17"/>
                  <p:cNvGrpSpPr/>
                  <p:nvPr/>
                </p:nvGrpSpPr>
                <p:grpSpPr>
                  <a:xfrm rot="18433119">
                    <a:off x="2897410" y="4040953"/>
                    <a:ext cx="3063287" cy="376292"/>
                    <a:chOff x="2819400" y="1600200"/>
                    <a:chExt cx="8458200" cy="381000"/>
                  </a:xfrm>
                </p:grpSpPr>
                <p:sp>
                  <p:nvSpPr>
                    <p:cNvPr id="312" name="Flowchart: Summing Junction 1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Summing Junction 1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Summing Junction 2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Summing Junction 2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Summing Junction 2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25"/>
                  <p:cNvGrpSpPr/>
                  <p:nvPr/>
                </p:nvGrpSpPr>
                <p:grpSpPr>
                  <a:xfrm rot="2494695">
                    <a:off x="1110564" y="4169459"/>
                    <a:ext cx="3063287" cy="376292"/>
                    <a:chOff x="2819400" y="1600200"/>
                    <a:chExt cx="8458200" cy="381000"/>
                  </a:xfrm>
                </p:grpSpPr>
                <p:sp>
                  <p:nvSpPr>
                    <p:cNvPr id="305" name="Flowchart: Summing Junction 30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Summing Junction 30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Summing Junction 30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Summing Junction 30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lowchart: Summing Junction 30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Summing Junction 30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lowchart: Summing Junction 31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8" name="Group 33"/>
                <p:cNvGrpSpPr/>
                <p:nvPr/>
              </p:nvGrpSpPr>
              <p:grpSpPr>
                <a:xfrm>
                  <a:off x="1524000" y="3429000"/>
                  <a:ext cx="2000937" cy="245794"/>
                  <a:chOff x="2819400" y="1600200"/>
                  <a:chExt cx="8458200" cy="381000"/>
                </a:xfrm>
              </p:grpSpPr>
              <p:sp>
                <p:nvSpPr>
                  <p:cNvPr id="294" name="Flowchart: Summing Junction 29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Summing Junction 29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Summing Junction 29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Summing Junction 29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Summing Junction 29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Summing Junction 29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Summing Junction 4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50"/>
                <p:cNvGrpSpPr/>
                <p:nvPr/>
              </p:nvGrpSpPr>
              <p:grpSpPr>
                <a:xfrm>
                  <a:off x="2438400" y="3352800"/>
                  <a:ext cx="2318436" cy="2430257"/>
                  <a:chOff x="1110564" y="792455"/>
                  <a:chExt cx="4739687" cy="4968287"/>
                </a:xfrm>
              </p:grpSpPr>
              <p:grpSp>
                <p:nvGrpSpPr>
                  <p:cNvPr id="262" name="Group 1"/>
                  <p:cNvGrpSpPr/>
                  <p:nvPr/>
                </p:nvGrpSpPr>
                <p:grpSpPr>
                  <a:xfrm rot="18433119">
                    <a:off x="916210" y="2135953"/>
                    <a:ext cx="3063287" cy="376292"/>
                    <a:chOff x="2819400" y="1600200"/>
                    <a:chExt cx="8458200" cy="381000"/>
                  </a:xfrm>
                </p:grpSpPr>
                <p:sp>
                  <p:nvSpPr>
                    <p:cNvPr id="287"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9"/>
                  <p:cNvGrpSpPr/>
                  <p:nvPr/>
                </p:nvGrpSpPr>
                <p:grpSpPr>
                  <a:xfrm rot="2494695">
                    <a:off x="2786964" y="2035859"/>
                    <a:ext cx="3063287" cy="376292"/>
                    <a:chOff x="2819400" y="1600200"/>
                    <a:chExt cx="8458200" cy="381000"/>
                  </a:xfrm>
                </p:grpSpPr>
                <p:sp>
                  <p:nvSpPr>
                    <p:cNvPr id="280" name="Flowchart: Summing Junction 27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lowchart: Summing Junction 28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Summing Junction 28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Summing Junction 7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Summing Junction 7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7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Summing Junction 7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17"/>
                  <p:cNvGrpSpPr/>
                  <p:nvPr/>
                </p:nvGrpSpPr>
                <p:grpSpPr>
                  <a:xfrm rot="18433119">
                    <a:off x="2897410" y="4040953"/>
                    <a:ext cx="3063287" cy="376292"/>
                    <a:chOff x="2819400" y="1600200"/>
                    <a:chExt cx="8458200" cy="381000"/>
                  </a:xfrm>
                </p:grpSpPr>
                <p:sp>
                  <p:nvSpPr>
                    <p:cNvPr id="273" name="Flowchart: Summing Junction 27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Summing Junction 27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Summing Junction 27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Summing Junction 27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5"/>
                  <p:cNvGrpSpPr/>
                  <p:nvPr/>
                </p:nvGrpSpPr>
                <p:grpSpPr>
                  <a:xfrm rot="2494695">
                    <a:off x="1110564" y="4169459"/>
                    <a:ext cx="3063287" cy="376292"/>
                    <a:chOff x="2819400" y="1600200"/>
                    <a:chExt cx="8458200" cy="381000"/>
                  </a:xfrm>
                </p:grpSpPr>
                <p:sp>
                  <p:nvSpPr>
                    <p:cNvPr id="266" name="Flowchart: Summing Junction 26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umming Junction 26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26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Summing Junction 26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Summing Junction 27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83"/>
                <p:cNvGrpSpPr/>
                <p:nvPr/>
              </p:nvGrpSpPr>
              <p:grpSpPr>
                <a:xfrm>
                  <a:off x="4267200" y="3124200"/>
                  <a:ext cx="2318436" cy="2430257"/>
                  <a:chOff x="1110564" y="792455"/>
                  <a:chExt cx="4739687" cy="4968287"/>
                </a:xfrm>
              </p:grpSpPr>
              <p:grpSp>
                <p:nvGrpSpPr>
                  <p:cNvPr id="230" name="Group 1"/>
                  <p:cNvGrpSpPr/>
                  <p:nvPr/>
                </p:nvGrpSpPr>
                <p:grpSpPr>
                  <a:xfrm rot="18433119">
                    <a:off x="916210" y="2135953"/>
                    <a:ext cx="3063287" cy="376292"/>
                    <a:chOff x="2819400" y="1600200"/>
                    <a:chExt cx="8458200" cy="381000"/>
                  </a:xfrm>
                </p:grpSpPr>
                <p:sp>
                  <p:nvSpPr>
                    <p:cNvPr id="255"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9"/>
                  <p:cNvGrpSpPr/>
                  <p:nvPr/>
                </p:nvGrpSpPr>
                <p:grpSpPr>
                  <a:xfrm rot="2494695">
                    <a:off x="2786964" y="2035859"/>
                    <a:ext cx="3063287" cy="376292"/>
                    <a:chOff x="2819400" y="1600200"/>
                    <a:chExt cx="8458200" cy="381000"/>
                  </a:xfrm>
                </p:grpSpPr>
                <p:sp>
                  <p:nvSpPr>
                    <p:cNvPr id="248" name="Flowchart: Summing Junction 24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Summing Junction 24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10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10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10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Summing Junction 10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17"/>
                  <p:cNvGrpSpPr/>
                  <p:nvPr/>
                </p:nvGrpSpPr>
                <p:grpSpPr>
                  <a:xfrm rot="18433119">
                    <a:off x="2897410" y="4040953"/>
                    <a:ext cx="3063287" cy="376292"/>
                    <a:chOff x="2819400" y="1600200"/>
                    <a:chExt cx="8458200" cy="381000"/>
                  </a:xfrm>
                </p:grpSpPr>
                <p:sp>
                  <p:nvSpPr>
                    <p:cNvPr id="241" name="Flowchart: Summing Junction 24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Summing Junction 24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Summing Junction 24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Summing Junction 24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Summing Junction 24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24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5"/>
                  <p:cNvGrpSpPr/>
                  <p:nvPr/>
                </p:nvGrpSpPr>
                <p:grpSpPr>
                  <a:xfrm rot="2494695">
                    <a:off x="1110564" y="4169459"/>
                    <a:ext cx="3063287" cy="376292"/>
                    <a:chOff x="2819400" y="1600200"/>
                    <a:chExt cx="8458200" cy="381000"/>
                  </a:xfrm>
                </p:grpSpPr>
                <p:sp>
                  <p:nvSpPr>
                    <p:cNvPr id="234" name="Flowchart: Summing Junction 23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23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Summing Junction 23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Summing Junction 23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Summing Junction 23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Summing Junction 23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Summing Junction 23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1" name="Group 116"/>
                <p:cNvGrpSpPr/>
                <p:nvPr/>
              </p:nvGrpSpPr>
              <p:grpSpPr>
                <a:xfrm>
                  <a:off x="6019800" y="2971800"/>
                  <a:ext cx="2318436" cy="2430257"/>
                  <a:chOff x="1110564" y="792455"/>
                  <a:chExt cx="4739687" cy="4968287"/>
                </a:xfrm>
              </p:grpSpPr>
              <p:grpSp>
                <p:nvGrpSpPr>
                  <p:cNvPr id="198" name="Group 1"/>
                  <p:cNvGrpSpPr/>
                  <p:nvPr/>
                </p:nvGrpSpPr>
                <p:grpSpPr>
                  <a:xfrm rot="18433119">
                    <a:off x="916210" y="2135953"/>
                    <a:ext cx="3063287" cy="376292"/>
                    <a:chOff x="2819400" y="1600200"/>
                    <a:chExt cx="8458200" cy="381000"/>
                  </a:xfrm>
                </p:grpSpPr>
                <p:sp>
                  <p:nvSpPr>
                    <p:cNvPr id="223"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9"/>
                  <p:cNvGrpSpPr/>
                  <p:nvPr/>
                </p:nvGrpSpPr>
                <p:grpSpPr>
                  <a:xfrm rot="2494695">
                    <a:off x="2786964" y="2035859"/>
                    <a:ext cx="3063287" cy="376292"/>
                    <a:chOff x="2819400" y="1600200"/>
                    <a:chExt cx="8458200" cy="381000"/>
                  </a:xfrm>
                </p:grpSpPr>
                <p:sp>
                  <p:nvSpPr>
                    <p:cNvPr id="216" name="Flowchart: Summing Junction 21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Summing Junction 21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Summing Junction 21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Summing Junction 21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Summing Junction 21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22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Summing Junction 22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7"/>
                  <p:cNvGrpSpPr/>
                  <p:nvPr/>
                </p:nvGrpSpPr>
                <p:grpSpPr>
                  <a:xfrm rot="18433119">
                    <a:off x="2897410" y="4040953"/>
                    <a:ext cx="3063287" cy="376292"/>
                    <a:chOff x="2819400" y="1600200"/>
                    <a:chExt cx="8458200" cy="381000"/>
                  </a:xfrm>
                </p:grpSpPr>
                <p:sp>
                  <p:nvSpPr>
                    <p:cNvPr id="209" name="Flowchart: Summing Junction 20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Summing Junction 21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5"/>
                  <p:cNvGrpSpPr/>
                  <p:nvPr/>
                </p:nvGrpSpPr>
                <p:grpSpPr>
                  <a:xfrm rot="2494695">
                    <a:off x="1110564" y="4169459"/>
                    <a:ext cx="3063287" cy="376292"/>
                    <a:chOff x="2819400" y="1600200"/>
                    <a:chExt cx="8458200" cy="381000"/>
                  </a:xfrm>
                </p:grpSpPr>
                <p:sp>
                  <p:nvSpPr>
                    <p:cNvPr id="202" name="Flowchart: Summing Junction 20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Summing Junction 20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Summing Junction 20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Summing Junction 20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Summing Junction 20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Summing Junction 20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Summing Junction 20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2" name="Group 149"/>
                <p:cNvGrpSpPr/>
                <p:nvPr/>
              </p:nvGrpSpPr>
              <p:grpSpPr>
                <a:xfrm rot="21046076">
                  <a:off x="3352800" y="3352800"/>
                  <a:ext cx="2000937" cy="245794"/>
                  <a:chOff x="2819400" y="1600200"/>
                  <a:chExt cx="8458200" cy="381000"/>
                </a:xfrm>
              </p:grpSpPr>
              <p:sp>
                <p:nvSpPr>
                  <p:cNvPr id="191" name="Flowchart: Summing Junction 19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19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19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Summing Junction 19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Summing Junction 19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Summing Junction 19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Summing Junction 19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57"/>
                <p:cNvGrpSpPr/>
                <p:nvPr/>
              </p:nvGrpSpPr>
              <p:grpSpPr>
                <a:xfrm rot="21046076">
                  <a:off x="5188357" y="3130716"/>
                  <a:ext cx="2000937" cy="245794"/>
                  <a:chOff x="2819400" y="1600200"/>
                  <a:chExt cx="8458200" cy="381000"/>
                </a:xfrm>
              </p:grpSpPr>
              <p:sp>
                <p:nvSpPr>
                  <p:cNvPr id="184" name="Flowchart: Summing Junction 18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Summing Junction 18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Summing Junction 18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Summing Junction 18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Summing Junction 18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Summing Junction 18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Summing Junction 18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33"/>
              <p:cNvGrpSpPr/>
              <p:nvPr/>
            </p:nvGrpSpPr>
            <p:grpSpPr>
              <a:xfrm rot="10800000">
                <a:off x="7714633" y="4890220"/>
                <a:ext cx="2309436" cy="250315"/>
                <a:chOff x="2819400" y="1600200"/>
                <a:chExt cx="8458200" cy="381000"/>
              </a:xfrm>
            </p:grpSpPr>
            <p:sp>
              <p:nvSpPr>
                <p:cNvPr id="138" name="Flowchart: Summing Junction 13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umming Junction 13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umming Junction 13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Summing Junction 14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Summing Junction 14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Summing Junction 14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umming Junction 14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0"/>
              <p:cNvGrpSpPr/>
              <p:nvPr/>
            </p:nvGrpSpPr>
            <p:grpSpPr>
              <a:xfrm rot="10800000">
                <a:off x="6292803" y="2743182"/>
                <a:ext cx="2675886" cy="2474954"/>
                <a:chOff x="1110564" y="792455"/>
                <a:chExt cx="4739687" cy="4968287"/>
              </a:xfrm>
            </p:grpSpPr>
            <p:grpSp>
              <p:nvGrpSpPr>
                <p:cNvPr id="106" name="Group 1"/>
                <p:cNvGrpSpPr/>
                <p:nvPr/>
              </p:nvGrpSpPr>
              <p:grpSpPr>
                <a:xfrm rot="18433119">
                  <a:off x="916210" y="2135953"/>
                  <a:ext cx="3063287" cy="376292"/>
                  <a:chOff x="2819400" y="1600200"/>
                  <a:chExt cx="8458200" cy="381000"/>
                </a:xfrm>
              </p:grpSpPr>
              <p:sp>
                <p:nvSpPr>
                  <p:cNvPr id="131"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9"/>
                <p:cNvGrpSpPr/>
                <p:nvPr/>
              </p:nvGrpSpPr>
              <p:grpSpPr>
                <a:xfrm rot="2494695">
                  <a:off x="2786964" y="2035859"/>
                  <a:ext cx="3063287" cy="376292"/>
                  <a:chOff x="2819400" y="1600200"/>
                  <a:chExt cx="8458200" cy="381000"/>
                </a:xfrm>
              </p:grpSpPr>
              <p:sp>
                <p:nvSpPr>
                  <p:cNvPr id="124" name="Flowchart: Summing Junction 12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Summing Junction 12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Summing Junction 12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Summing Junction 12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umming Junction 12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umming Junction 12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Summing Junction 12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7"/>
                <p:cNvGrpSpPr/>
                <p:nvPr/>
              </p:nvGrpSpPr>
              <p:grpSpPr>
                <a:xfrm rot="18433119">
                  <a:off x="2897410" y="4040953"/>
                  <a:ext cx="3063287" cy="376292"/>
                  <a:chOff x="2819400" y="1600200"/>
                  <a:chExt cx="8458200" cy="381000"/>
                </a:xfrm>
              </p:grpSpPr>
              <p:sp>
                <p:nvSpPr>
                  <p:cNvPr id="117" name="Flowchart: Summing Junction 11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umming Junction 12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Summing Junction 12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25"/>
                <p:cNvGrpSpPr/>
                <p:nvPr/>
              </p:nvGrpSpPr>
              <p:grpSpPr>
                <a:xfrm rot="2494695">
                  <a:off x="1110564" y="4169459"/>
                  <a:ext cx="3063287" cy="376292"/>
                  <a:chOff x="2819400" y="1600200"/>
                  <a:chExt cx="8458200" cy="381000"/>
                </a:xfrm>
              </p:grpSpPr>
              <p:sp>
                <p:nvSpPr>
                  <p:cNvPr id="110" name="Flowchart: Summing Junction 5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5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5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5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Summing Junction 11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83"/>
              <p:cNvGrpSpPr/>
              <p:nvPr/>
            </p:nvGrpSpPr>
            <p:grpSpPr>
              <a:xfrm rot="10800000">
                <a:off x="4182043" y="2975986"/>
                <a:ext cx="2675886" cy="2474954"/>
                <a:chOff x="1110564" y="792455"/>
                <a:chExt cx="4739687" cy="4968287"/>
              </a:xfrm>
            </p:grpSpPr>
            <p:grpSp>
              <p:nvGrpSpPr>
                <p:cNvPr id="74" name="Group 1"/>
                <p:cNvGrpSpPr/>
                <p:nvPr/>
              </p:nvGrpSpPr>
              <p:grpSpPr>
                <a:xfrm rot="18433119">
                  <a:off x="916210" y="2135953"/>
                  <a:ext cx="3063287" cy="376292"/>
                  <a:chOff x="2819400" y="1600200"/>
                  <a:chExt cx="8458200" cy="381000"/>
                </a:xfrm>
              </p:grpSpPr>
              <p:sp>
                <p:nvSpPr>
                  <p:cNvPr id="99"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9"/>
                <p:cNvGrpSpPr/>
                <p:nvPr/>
              </p:nvGrpSpPr>
              <p:grpSpPr>
                <a:xfrm rot="2494695">
                  <a:off x="2786964" y="2035859"/>
                  <a:ext cx="3063287" cy="376292"/>
                  <a:chOff x="2819400" y="1600200"/>
                  <a:chExt cx="8458200" cy="381000"/>
                </a:xfrm>
              </p:grpSpPr>
              <p:sp>
                <p:nvSpPr>
                  <p:cNvPr id="92" name="Flowchart: Summing Junction 9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7"/>
                <p:cNvGrpSpPr/>
                <p:nvPr/>
              </p:nvGrpSpPr>
              <p:grpSpPr>
                <a:xfrm rot="18433119">
                  <a:off x="2897410" y="4040953"/>
                  <a:ext cx="3063287" cy="376292"/>
                  <a:chOff x="2819400" y="1600200"/>
                  <a:chExt cx="8458200" cy="381000"/>
                </a:xfrm>
              </p:grpSpPr>
              <p:sp>
                <p:nvSpPr>
                  <p:cNvPr id="85" name="Flowchart: Summing Junction 8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Summing Junction 8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5"/>
                <p:cNvGrpSpPr/>
                <p:nvPr/>
              </p:nvGrpSpPr>
              <p:grpSpPr>
                <a:xfrm rot="2494695">
                  <a:off x="1110564" y="4169459"/>
                  <a:ext cx="3063287" cy="376292"/>
                  <a:chOff x="2819400" y="1600200"/>
                  <a:chExt cx="8458200" cy="381000"/>
                </a:xfrm>
              </p:grpSpPr>
              <p:sp>
                <p:nvSpPr>
                  <p:cNvPr id="78" name="Flowchart: Summing Junction 7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umming Junction 7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umming Junction 8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Summing Junction 8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Summing Junction 8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umming Junction 8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116"/>
              <p:cNvGrpSpPr/>
              <p:nvPr/>
            </p:nvGrpSpPr>
            <p:grpSpPr>
              <a:xfrm rot="10800000">
                <a:off x="2159232" y="3131189"/>
                <a:ext cx="2675886" cy="2474954"/>
                <a:chOff x="1110564" y="792455"/>
                <a:chExt cx="4739687" cy="4968287"/>
              </a:xfrm>
            </p:grpSpPr>
            <p:grpSp>
              <p:nvGrpSpPr>
                <p:cNvPr id="42" name="Group 1"/>
                <p:cNvGrpSpPr/>
                <p:nvPr/>
              </p:nvGrpSpPr>
              <p:grpSpPr>
                <a:xfrm rot="18433119">
                  <a:off x="916210" y="2135953"/>
                  <a:ext cx="3063287" cy="376292"/>
                  <a:chOff x="2819400" y="1600200"/>
                  <a:chExt cx="8458200" cy="381000"/>
                </a:xfrm>
              </p:grpSpPr>
              <p:sp>
                <p:nvSpPr>
                  <p:cNvPr id="67"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9"/>
                <p:cNvGrpSpPr/>
                <p:nvPr/>
              </p:nvGrpSpPr>
              <p:grpSpPr>
                <a:xfrm rot="2494695">
                  <a:off x="2786964" y="2035859"/>
                  <a:ext cx="3063287" cy="376292"/>
                  <a:chOff x="2819400" y="1600200"/>
                  <a:chExt cx="8458200" cy="381000"/>
                </a:xfrm>
              </p:grpSpPr>
              <p:sp>
                <p:nvSpPr>
                  <p:cNvPr id="60" name="Flowchart: Summing Junction 5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7"/>
                <p:cNvGrpSpPr/>
                <p:nvPr/>
              </p:nvGrpSpPr>
              <p:grpSpPr>
                <a:xfrm rot="18433119">
                  <a:off x="2897410" y="4040953"/>
                  <a:ext cx="3063287" cy="376292"/>
                  <a:chOff x="2819400" y="1600200"/>
                  <a:chExt cx="8458200" cy="381000"/>
                </a:xfrm>
              </p:grpSpPr>
              <p:sp>
                <p:nvSpPr>
                  <p:cNvPr id="53" name="Flowchart: Summing Junction 5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5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5"/>
                <p:cNvGrpSpPr/>
                <p:nvPr/>
              </p:nvGrpSpPr>
              <p:grpSpPr>
                <a:xfrm rot="2494695">
                  <a:off x="1110564" y="4169459"/>
                  <a:ext cx="3063287" cy="376292"/>
                  <a:chOff x="2819400" y="1600200"/>
                  <a:chExt cx="8458200" cy="381000"/>
                </a:xfrm>
              </p:grpSpPr>
              <p:sp>
                <p:nvSpPr>
                  <p:cNvPr id="46" name="Flowchart: Summing Junction 4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umming Junction 4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umming Junction 4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5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5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149"/>
              <p:cNvGrpSpPr/>
              <p:nvPr/>
            </p:nvGrpSpPr>
            <p:grpSpPr>
              <a:xfrm rot="10246076">
                <a:off x="5603873" y="4967821"/>
                <a:ext cx="2309436" cy="250315"/>
                <a:chOff x="2819400" y="1600200"/>
                <a:chExt cx="8458200" cy="381000"/>
              </a:xfrm>
            </p:grpSpPr>
            <p:sp>
              <p:nvSpPr>
                <p:cNvPr id="35" name="Flowchart: Summing Junction 3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57"/>
              <p:cNvGrpSpPr/>
              <p:nvPr/>
            </p:nvGrpSpPr>
            <p:grpSpPr>
              <a:xfrm rot="10246076">
                <a:off x="3485315" y="5193990"/>
                <a:ext cx="2309436" cy="250315"/>
                <a:chOff x="2819400" y="1600200"/>
                <a:chExt cx="8458200" cy="381000"/>
              </a:xfrm>
            </p:grpSpPr>
            <p:sp>
              <p:nvSpPr>
                <p:cNvPr id="28" name="Flowchart: Summing Junction 2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57"/>
              <p:cNvGrpSpPr/>
              <p:nvPr/>
            </p:nvGrpSpPr>
            <p:grpSpPr>
              <a:xfrm rot="16200000">
                <a:off x="1346252" y="3237400"/>
                <a:ext cx="2037738" cy="283690"/>
                <a:chOff x="2819400" y="1600200"/>
                <a:chExt cx="8458200" cy="381000"/>
              </a:xfrm>
            </p:grpSpPr>
            <p:sp>
              <p:nvSpPr>
                <p:cNvPr id="21" name="Flowchart: Summing Junction 2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57"/>
              <p:cNvGrpSpPr/>
              <p:nvPr/>
            </p:nvGrpSpPr>
            <p:grpSpPr>
              <a:xfrm rot="16200000">
                <a:off x="9789290" y="2694190"/>
                <a:ext cx="2037738" cy="283690"/>
                <a:chOff x="2819400" y="1600200"/>
                <a:chExt cx="8458200" cy="381000"/>
              </a:xfrm>
            </p:grpSpPr>
            <p:sp>
              <p:nvSpPr>
                <p:cNvPr id="14" name="Flowchart: Summing Junction 1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3" name="TextBox 332"/>
          <p:cNvSpPr txBox="1"/>
          <p:nvPr/>
        </p:nvSpPr>
        <p:spPr>
          <a:xfrm>
            <a:off x="3023353" y="129125"/>
            <a:ext cx="8066405" cy="1200329"/>
          </a:xfrm>
          <a:prstGeom prst="rect">
            <a:avLst/>
          </a:prstGeom>
          <a:noFill/>
        </p:spPr>
        <p:txBody>
          <a:bodyPr wrap="square" rtlCol="0">
            <a:spAutoFit/>
          </a:bodyPr>
          <a:lstStyle/>
          <a:p>
            <a:pPr algn="ctr"/>
            <a:r>
              <a:rPr lang="en-US" sz="7200" dirty="0">
                <a:solidFill>
                  <a:schemeClr val="bg1"/>
                </a:solidFill>
                <a:latin typeface="Eurostile" pitchFamily="34" charset="0"/>
              </a:rPr>
              <a:t>Fishers of Men</a:t>
            </a:r>
          </a:p>
        </p:txBody>
      </p:sp>
      <p:sp>
        <p:nvSpPr>
          <p:cNvPr id="336" name="Rectangle 335"/>
          <p:cNvSpPr/>
          <p:nvPr/>
        </p:nvSpPr>
        <p:spPr>
          <a:xfrm>
            <a:off x="542164" y="1216834"/>
            <a:ext cx="1826142" cy="646331"/>
          </a:xfrm>
          <a:prstGeom prst="rect">
            <a:avLst/>
          </a:prstGeom>
        </p:spPr>
        <p:txBody>
          <a:bodyPr wrap="none">
            <a:spAutoFit/>
          </a:bodyPr>
          <a:lstStyle/>
          <a:p>
            <a:pPr algn="ctr"/>
            <a:r>
              <a:rPr lang="en-US" sz="3600" dirty="0">
                <a:solidFill>
                  <a:schemeClr val="bg1"/>
                </a:solidFill>
                <a:latin typeface="Eurostile" pitchFamily="34" charset="0"/>
              </a:rPr>
              <a:t>John 21</a:t>
            </a:r>
          </a:p>
        </p:txBody>
      </p:sp>
    </p:spTree>
    <p:extLst>
      <p:ext uri="{BB962C8B-B14F-4D97-AF65-F5344CB8AC3E}">
        <p14:creationId xmlns:p14="http://schemas.microsoft.com/office/powerpoint/2010/main" val="244511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nk background">
            <a:extLst>
              <a:ext uri="{FF2B5EF4-FFF2-40B4-BE49-F238E27FC236}">
                <a16:creationId xmlns:a16="http://schemas.microsoft.com/office/drawing/2014/main" id="{07667747-8BC1-196C-D29A-05CB37C28BA6}"/>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Matthew 27:54-61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AR ESSENCE" panose="02000000000000000000" pitchFamily="2" charset="0"/>
              </a:rPr>
              <a:t>Witnesses of Empty Tomb</a:t>
            </a:r>
          </a:p>
        </p:txBody>
      </p:sp>
      <p:sp>
        <p:nvSpPr>
          <p:cNvPr id="13" name="Rectangle 12"/>
          <p:cNvSpPr/>
          <p:nvPr/>
        </p:nvSpPr>
        <p:spPr>
          <a:xfrm>
            <a:off x="2318328" y="4927814"/>
            <a:ext cx="4387271" cy="1200329"/>
          </a:xfrm>
          <a:prstGeom prst="rect">
            <a:avLst/>
          </a:prstGeom>
        </p:spPr>
        <p:txBody>
          <a:bodyPr wrap="square">
            <a:spAutoFit/>
          </a:bodyPr>
          <a:lstStyle/>
          <a:p>
            <a:r>
              <a:rPr lang="en-US" sz="2400" dirty="0">
                <a:solidFill>
                  <a:schemeClr val="bg1"/>
                </a:solidFill>
              </a:rPr>
              <a:t>Those who witnessed Jesus' death were a Roman centurion and many women.</a:t>
            </a:r>
            <a:endParaRPr lang="en-US" sz="2400" i="1" dirty="0">
              <a:solidFill>
                <a:schemeClr val="bg1"/>
              </a:solidFill>
            </a:endParaRPr>
          </a:p>
        </p:txBody>
      </p:sp>
      <p:pic>
        <p:nvPicPr>
          <p:cNvPr id="15" name="Picture 14" descr="burial of jesus.jpg"/>
          <p:cNvPicPr>
            <a:picLocks noChangeAspect="1"/>
          </p:cNvPicPr>
          <p:nvPr/>
        </p:nvPicPr>
        <p:blipFill>
          <a:blip r:embed="rId3" cstate="print"/>
          <a:stretch>
            <a:fillRect/>
          </a:stretch>
        </p:blipFill>
        <p:spPr>
          <a:xfrm>
            <a:off x="9042398" y="894676"/>
            <a:ext cx="2124364" cy="2633326"/>
          </a:xfrm>
          <a:prstGeom prst="rect">
            <a:avLst/>
          </a:prstGeom>
        </p:spPr>
      </p:pic>
      <p:sp>
        <p:nvSpPr>
          <p:cNvPr id="19" name="Rectangle 18"/>
          <p:cNvSpPr/>
          <p:nvPr/>
        </p:nvSpPr>
        <p:spPr>
          <a:xfrm>
            <a:off x="2941783" y="1043923"/>
            <a:ext cx="5684981" cy="2585323"/>
          </a:xfrm>
          <a:prstGeom prst="rect">
            <a:avLst/>
          </a:prstGeom>
        </p:spPr>
        <p:txBody>
          <a:bodyPr wrap="square">
            <a:spAutoFit/>
          </a:bodyPr>
          <a:lstStyle/>
          <a:p>
            <a:r>
              <a:rPr lang="en-US" dirty="0">
                <a:solidFill>
                  <a:schemeClr val="bg1"/>
                </a:solidFill>
              </a:rPr>
              <a:t>A rich disciple named Joseph of </a:t>
            </a:r>
            <a:r>
              <a:rPr lang="en-US" dirty="0" err="1">
                <a:solidFill>
                  <a:schemeClr val="bg1"/>
                </a:solidFill>
              </a:rPr>
              <a:t>Arimathea</a:t>
            </a:r>
            <a:r>
              <a:rPr lang="en-US" dirty="0">
                <a:solidFill>
                  <a:schemeClr val="bg1"/>
                </a:solidFill>
              </a:rPr>
              <a:t> “begged for the body of Jesus.”  </a:t>
            </a:r>
          </a:p>
          <a:p>
            <a:endParaRPr lang="en-US" dirty="0">
              <a:solidFill>
                <a:schemeClr val="bg1"/>
              </a:solidFill>
            </a:endParaRPr>
          </a:p>
          <a:p>
            <a:r>
              <a:rPr lang="en-US" dirty="0">
                <a:solidFill>
                  <a:schemeClr val="bg1"/>
                </a:solidFill>
              </a:rPr>
              <a:t>The body of Jesus was prepared by Joseph of </a:t>
            </a:r>
            <a:r>
              <a:rPr lang="en-US" dirty="0" err="1">
                <a:solidFill>
                  <a:schemeClr val="bg1"/>
                </a:solidFill>
              </a:rPr>
              <a:t>Arimathea</a:t>
            </a:r>
            <a:r>
              <a:rPr lang="en-US" dirty="0">
                <a:solidFill>
                  <a:schemeClr val="bg1"/>
                </a:solidFill>
              </a:rPr>
              <a:t>, Nicodemus, another member of the Sanhedrin, who brought a costly “mixture of myrrh and aloes, about an hundred pound weight”  to anoint the body.  Mary Magdalene, and the other Mary sat by the sepulchre.</a:t>
            </a:r>
          </a:p>
          <a:p>
            <a:r>
              <a:rPr lang="en-US" dirty="0">
                <a:solidFill>
                  <a:schemeClr val="bg1"/>
                </a:solidFill>
              </a:rPr>
              <a:t> John 19:39</a:t>
            </a:r>
            <a:endParaRPr lang="en-US" i="1" dirty="0">
              <a:solidFill>
                <a:schemeClr val="bg1"/>
              </a:solidFill>
            </a:endParaRPr>
          </a:p>
        </p:txBody>
      </p:sp>
      <p:pic>
        <p:nvPicPr>
          <p:cNvPr id="8194" name="Picture 2" descr="http://www.christian-art.org.uk/collections/new-testament/morning%20of%20the%20third%20day.jpg"/>
          <p:cNvPicPr>
            <a:picLocks noChangeAspect="1" noChangeArrowheads="1"/>
          </p:cNvPicPr>
          <p:nvPr/>
        </p:nvPicPr>
        <p:blipFill>
          <a:blip r:embed="rId4" cstate="print"/>
          <a:srcRect/>
          <a:stretch>
            <a:fillRect/>
          </a:stretch>
        </p:blipFill>
        <p:spPr bwMode="auto">
          <a:xfrm>
            <a:off x="6791133" y="3983182"/>
            <a:ext cx="3457479" cy="2593109"/>
          </a:xfrm>
          <a:prstGeom prst="rect">
            <a:avLst/>
          </a:prstGeom>
          <a:noFill/>
        </p:spPr>
      </p:pic>
      <p:sp>
        <p:nvSpPr>
          <p:cNvPr id="17" name="Rectangle 16"/>
          <p:cNvSpPr/>
          <p:nvPr/>
        </p:nvSpPr>
        <p:spPr>
          <a:xfrm>
            <a:off x="5509492" y="3519268"/>
            <a:ext cx="4387271" cy="369332"/>
          </a:xfrm>
          <a:prstGeom prst="rect">
            <a:avLst/>
          </a:prstGeom>
        </p:spPr>
        <p:txBody>
          <a:bodyPr wrap="square">
            <a:spAutoFit/>
          </a:bodyPr>
          <a:lstStyle/>
          <a:p>
            <a:r>
              <a:rPr lang="en-US" dirty="0">
                <a:solidFill>
                  <a:schemeClr val="bg1"/>
                </a:solidFill>
              </a:rPr>
              <a:t>Soldiers were sent by Pilate to seal the tomb.</a:t>
            </a:r>
            <a:endParaRPr lang="en-US" i="1" dirty="0">
              <a:solidFill>
                <a:schemeClr val="bg1"/>
              </a:solidFill>
            </a:endParaRPr>
          </a:p>
        </p:txBody>
      </p:sp>
      <p:pic>
        <p:nvPicPr>
          <p:cNvPr id="2" name="Picture 2" descr="https://www.lds.org/bc/content/bible-videos/videos/jesus-is-laid-in-a-tomb/images/jesus-is-placed-in-the-tomb-b-bible-video-bg.jpg"/>
          <p:cNvPicPr>
            <a:picLocks noChangeAspect="1" noChangeArrowheads="1"/>
          </p:cNvPicPr>
          <p:nvPr/>
        </p:nvPicPr>
        <p:blipFill>
          <a:blip r:embed="rId5" cstate="print"/>
          <a:srcRect/>
          <a:stretch>
            <a:fillRect/>
          </a:stretch>
        </p:blipFill>
        <p:spPr bwMode="auto">
          <a:xfrm>
            <a:off x="155643" y="952356"/>
            <a:ext cx="2661447" cy="2821426"/>
          </a:xfrm>
          <a:prstGeom prst="rect">
            <a:avLst/>
          </a:prstGeom>
          <a:noFill/>
        </p:spPr>
      </p:pic>
    </p:spTree>
    <p:extLst>
      <p:ext uri="{BB962C8B-B14F-4D97-AF65-F5344CB8AC3E}">
        <p14:creationId xmlns:p14="http://schemas.microsoft.com/office/powerpoint/2010/main" val="4802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5942" y="524600"/>
            <a:ext cx="5029200" cy="707886"/>
          </a:xfrm>
          <a:prstGeom prst="rect">
            <a:avLst/>
          </a:prstGeom>
          <a:noFill/>
        </p:spPr>
        <p:txBody>
          <a:bodyPr wrap="square" rtlCol="0">
            <a:spAutoFit/>
          </a:bodyPr>
          <a:lstStyle/>
          <a:p>
            <a:r>
              <a:rPr lang="en-US" sz="4000" dirty="0">
                <a:solidFill>
                  <a:schemeClr val="bg1"/>
                </a:solidFill>
              </a:rPr>
              <a:t>On the Sea of Galilee</a:t>
            </a:r>
          </a:p>
        </p:txBody>
      </p:sp>
      <p:sp>
        <p:nvSpPr>
          <p:cNvPr id="6" name="TextBox 5"/>
          <p:cNvSpPr txBox="1"/>
          <p:nvPr/>
        </p:nvSpPr>
        <p:spPr>
          <a:xfrm>
            <a:off x="1905000" y="5562600"/>
            <a:ext cx="8763000" cy="707886"/>
          </a:xfrm>
          <a:prstGeom prst="rect">
            <a:avLst/>
          </a:prstGeom>
          <a:noFill/>
        </p:spPr>
        <p:txBody>
          <a:bodyPr wrap="square" rtlCol="0">
            <a:spAutoFit/>
          </a:bodyPr>
          <a:lstStyle/>
          <a:p>
            <a:r>
              <a:rPr lang="en-US" sz="4000" dirty="0">
                <a:solidFill>
                  <a:schemeClr val="bg1"/>
                </a:solidFill>
              </a:rPr>
              <a:t>A stranger calls out then enters a boat</a:t>
            </a:r>
          </a:p>
        </p:txBody>
      </p:sp>
      <p:pic>
        <p:nvPicPr>
          <p:cNvPr id="7" name="Picture 6" descr="galboat.jpg"/>
          <p:cNvPicPr>
            <a:picLocks noChangeAspect="1"/>
          </p:cNvPicPr>
          <p:nvPr/>
        </p:nvPicPr>
        <p:blipFill>
          <a:blip r:embed="rId3" cstate="print"/>
          <a:srcRect r="3704" b="19192"/>
          <a:stretch>
            <a:fillRect/>
          </a:stretch>
        </p:blipFill>
        <p:spPr>
          <a:xfrm>
            <a:off x="7391400" y="3161621"/>
            <a:ext cx="3276600" cy="2268415"/>
          </a:xfrm>
          <a:prstGeom prst="rect">
            <a:avLst/>
          </a:prstGeom>
        </p:spPr>
      </p:pic>
      <p:pic>
        <p:nvPicPr>
          <p:cNvPr id="8" name="Picture 7" descr="4005c.gif"/>
          <p:cNvPicPr>
            <a:picLocks noChangeAspect="1"/>
          </p:cNvPicPr>
          <p:nvPr/>
        </p:nvPicPr>
        <p:blipFill>
          <a:blip r:embed="rId4" cstate="print"/>
          <a:stretch>
            <a:fillRect/>
          </a:stretch>
        </p:blipFill>
        <p:spPr>
          <a:xfrm>
            <a:off x="762000" y="2258743"/>
            <a:ext cx="3200400" cy="3107365"/>
          </a:xfrm>
          <a:prstGeom prst="rect">
            <a:avLst/>
          </a:prstGeom>
        </p:spPr>
      </p:pic>
      <p:pic>
        <p:nvPicPr>
          <p:cNvPr id="9" name="Picture 8" descr="http://www.cortright.org/seaofgal.gif"/>
          <p:cNvPicPr>
            <a:picLocks noChangeAspect="1" noChangeArrowheads="1"/>
          </p:cNvPicPr>
          <p:nvPr/>
        </p:nvPicPr>
        <p:blipFill>
          <a:blip r:embed="rId5" cstate="print"/>
          <a:srcRect r="57500" b="30000"/>
          <a:stretch>
            <a:fillRect/>
          </a:stretch>
        </p:blipFill>
        <p:spPr bwMode="auto">
          <a:xfrm>
            <a:off x="4876800" y="381000"/>
            <a:ext cx="2286000" cy="2823883"/>
          </a:xfrm>
          <a:prstGeom prst="rect">
            <a:avLst/>
          </a:prstGeom>
          <a:noFill/>
        </p:spPr>
      </p:pic>
      <p:grpSp>
        <p:nvGrpSpPr>
          <p:cNvPr id="3" name="Group 2"/>
          <p:cNvGrpSpPr/>
          <p:nvPr/>
        </p:nvGrpSpPr>
        <p:grpSpPr>
          <a:xfrm>
            <a:off x="8333014" y="253464"/>
            <a:ext cx="3401787" cy="2337337"/>
            <a:chOff x="8115299" y="242973"/>
            <a:chExt cx="3401787" cy="2337337"/>
          </a:xfrm>
        </p:grpSpPr>
        <p:pic>
          <p:nvPicPr>
            <p:cNvPr id="43010" name="Picture 2" descr="Sea of Galilee near Caperna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6202" y="242973"/>
              <a:ext cx="2634796" cy="197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15299" y="2180200"/>
              <a:ext cx="3401787" cy="400110"/>
            </a:xfrm>
            <a:prstGeom prst="rect">
              <a:avLst/>
            </a:prstGeom>
          </p:spPr>
          <p:txBody>
            <a:bodyPr wrap="square">
              <a:spAutoFit/>
            </a:bodyPr>
            <a:lstStyle/>
            <a:p>
              <a:r>
                <a:rPr lang="en-US" sz="1000" i="1" dirty="0">
                  <a:solidFill>
                    <a:schemeClr val="bg1"/>
                  </a:solidFill>
                  <a:latin typeface="Open Sans"/>
                </a:rPr>
                <a:t>North shore of the Sea of Galilee near Capernaum. John referred to the Sea of Galilee as “the sea of </a:t>
              </a:r>
              <a:r>
                <a:rPr lang="en-US" sz="1000" i="1" dirty="0" err="1">
                  <a:solidFill>
                    <a:schemeClr val="bg1"/>
                  </a:solidFill>
                  <a:latin typeface="Open Sans"/>
                </a:rPr>
                <a:t>Tiberias</a:t>
              </a:r>
              <a:r>
                <a:rPr lang="en-US" sz="1000" i="1" dirty="0">
                  <a:solidFill>
                    <a:schemeClr val="bg1"/>
                  </a:solidFill>
                  <a:latin typeface="Open Sans"/>
                </a:rPr>
                <a:t>” </a:t>
              </a:r>
              <a:endParaRPr lang="en-US" sz="1000" dirty="0">
                <a:solidFill>
                  <a:schemeClr val="bg1"/>
                </a:solidFill>
              </a:endParaRPr>
            </a:p>
          </p:txBody>
        </p:sp>
      </p:grpSp>
    </p:spTree>
    <p:extLst>
      <p:ext uri="{BB962C8B-B14F-4D97-AF65-F5344CB8AC3E}">
        <p14:creationId xmlns:p14="http://schemas.microsoft.com/office/powerpoint/2010/main" val="22456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81200" y="304800"/>
            <a:ext cx="8153400" cy="1938992"/>
          </a:xfrm>
          <a:prstGeom prst="rect">
            <a:avLst/>
          </a:prstGeom>
          <a:noFill/>
        </p:spPr>
        <p:txBody>
          <a:bodyPr wrap="square" rtlCol="0">
            <a:spAutoFit/>
          </a:bodyPr>
          <a:lstStyle/>
          <a:p>
            <a:r>
              <a:rPr lang="en-US" sz="4000" i="1" dirty="0">
                <a:solidFill>
                  <a:srgbClr val="FFFF00"/>
                </a:solidFill>
              </a:rPr>
              <a:t>“And Simon answering said unto him, Master, we have toiled all the night, and have taken nothing…</a:t>
            </a:r>
          </a:p>
        </p:txBody>
      </p:sp>
      <p:sp>
        <p:nvSpPr>
          <p:cNvPr id="7" name="TextBox 6"/>
          <p:cNvSpPr txBox="1"/>
          <p:nvPr/>
        </p:nvSpPr>
        <p:spPr>
          <a:xfrm>
            <a:off x="2427514" y="5226784"/>
            <a:ext cx="6019800" cy="1323439"/>
          </a:xfrm>
          <a:prstGeom prst="rect">
            <a:avLst/>
          </a:prstGeom>
          <a:noFill/>
        </p:spPr>
        <p:txBody>
          <a:bodyPr wrap="square" rtlCol="0">
            <a:spAutoFit/>
          </a:bodyPr>
          <a:lstStyle/>
          <a:p>
            <a:r>
              <a:rPr lang="en-US" sz="4000" i="1" dirty="0">
                <a:solidFill>
                  <a:srgbClr val="FFFF00"/>
                </a:solidFill>
              </a:rPr>
              <a:t>“…nevertheless at thy word I will let down the net.”</a:t>
            </a:r>
          </a:p>
        </p:txBody>
      </p:sp>
      <p:sp>
        <p:nvSpPr>
          <p:cNvPr id="8" name="TextBox 7"/>
          <p:cNvSpPr txBox="1"/>
          <p:nvPr/>
        </p:nvSpPr>
        <p:spPr>
          <a:xfrm>
            <a:off x="119742" y="6550223"/>
            <a:ext cx="2514600" cy="307777"/>
          </a:xfrm>
          <a:prstGeom prst="rect">
            <a:avLst/>
          </a:prstGeom>
          <a:noFill/>
        </p:spPr>
        <p:txBody>
          <a:bodyPr wrap="square" rtlCol="0">
            <a:spAutoFit/>
          </a:bodyPr>
          <a:lstStyle/>
          <a:p>
            <a:r>
              <a:rPr lang="en-US" sz="1400" dirty="0">
                <a:solidFill>
                  <a:schemeClr val="bg1"/>
                </a:solidFill>
              </a:rPr>
              <a:t>Luke 5:5</a:t>
            </a:r>
          </a:p>
        </p:txBody>
      </p:sp>
      <p:pic>
        <p:nvPicPr>
          <p:cNvPr id="3" name="Picture 2">
            <a:extLst>
              <a:ext uri="{FF2B5EF4-FFF2-40B4-BE49-F238E27FC236}">
                <a16:creationId xmlns:a16="http://schemas.microsoft.com/office/drawing/2014/main" id="{17CB2110-B5FB-4D8C-BEAB-ED72ADBA6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004" y="2309157"/>
            <a:ext cx="3810000" cy="2609850"/>
          </a:xfrm>
          <a:prstGeom prst="rect">
            <a:avLst/>
          </a:prstGeom>
        </p:spPr>
      </p:pic>
    </p:spTree>
    <p:extLst>
      <p:ext uri="{BB962C8B-B14F-4D97-AF65-F5344CB8AC3E}">
        <p14:creationId xmlns:p14="http://schemas.microsoft.com/office/powerpoint/2010/main" val="215209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609600"/>
            <a:ext cx="6629400" cy="1938992"/>
          </a:xfrm>
          <a:prstGeom prst="rect">
            <a:avLst/>
          </a:prstGeom>
          <a:noFill/>
        </p:spPr>
        <p:txBody>
          <a:bodyPr wrap="square" rtlCol="0">
            <a:spAutoFit/>
          </a:bodyPr>
          <a:lstStyle/>
          <a:p>
            <a:r>
              <a:rPr lang="en-US" sz="4000" dirty="0">
                <a:solidFill>
                  <a:schemeClr val="bg1"/>
                </a:solidFill>
              </a:rPr>
              <a:t>“And when they had this done, they </a:t>
            </a:r>
            <a:r>
              <a:rPr lang="en-US" sz="4000" dirty="0" err="1">
                <a:solidFill>
                  <a:schemeClr val="bg1"/>
                </a:solidFill>
              </a:rPr>
              <a:t>inclosed</a:t>
            </a:r>
            <a:r>
              <a:rPr lang="en-US" sz="4000" dirty="0">
                <a:solidFill>
                  <a:schemeClr val="bg1"/>
                </a:solidFill>
              </a:rPr>
              <a:t> a great multitude of fishes: and their net brake.”</a:t>
            </a:r>
          </a:p>
        </p:txBody>
      </p:sp>
      <p:sp>
        <p:nvSpPr>
          <p:cNvPr id="8" name="TextBox 7"/>
          <p:cNvSpPr txBox="1"/>
          <p:nvPr/>
        </p:nvSpPr>
        <p:spPr>
          <a:xfrm>
            <a:off x="10886" y="6550223"/>
            <a:ext cx="2514600" cy="307777"/>
          </a:xfrm>
          <a:prstGeom prst="rect">
            <a:avLst/>
          </a:prstGeom>
          <a:noFill/>
        </p:spPr>
        <p:txBody>
          <a:bodyPr wrap="square" rtlCol="0">
            <a:spAutoFit/>
          </a:bodyPr>
          <a:lstStyle/>
          <a:p>
            <a:r>
              <a:rPr lang="en-US" sz="1400" dirty="0">
                <a:solidFill>
                  <a:schemeClr val="bg1"/>
                </a:solidFill>
              </a:rPr>
              <a:t>Luke 5:6</a:t>
            </a:r>
          </a:p>
        </p:txBody>
      </p:sp>
      <p:pic>
        <p:nvPicPr>
          <p:cNvPr id="5" name="Picture 2" descr="http://4.bp.blogspot.com/_tt4Vl17dY30/Se4d_uv5HHI/AAAAAAAAAzo/H9W6c_YC1wA/s320/disciples_fishing_250.jpg"/>
          <p:cNvPicPr>
            <a:picLocks noChangeAspect="1" noChangeArrowheads="1"/>
          </p:cNvPicPr>
          <p:nvPr/>
        </p:nvPicPr>
        <p:blipFill>
          <a:blip r:embed="rId3" cstate="print"/>
          <a:srcRect/>
          <a:stretch>
            <a:fillRect/>
          </a:stretch>
        </p:blipFill>
        <p:spPr bwMode="auto">
          <a:xfrm>
            <a:off x="4343400" y="2819400"/>
            <a:ext cx="2971800" cy="3518612"/>
          </a:xfrm>
          <a:prstGeom prst="rect">
            <a:avLst/>
          </a:prstGeom>
          <a:noFill/>
        </p:spPr>
      </p:pic>
    </p:spTree>
    <p:extLst>
      <p:ext uri="{BB962C8B-B14F-4D97-AF65-F5344CB8AC3E}">
        <p14:creationId xmlns:p14="http://schemas.microsoft.com/office/powerpoint/2010/main" val="4071725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1800" y="381000"/>
            <a:ext cx="6629400" cy="1569660"/>
          </a:xfrm>
          <a:prstGeom prst="rect">
            <a:avLst/>
          </a:prstGeom>
          <a:noFill/>
        </p:spPr>
        <p:txBody>
          <a:bodyPr wrap="square" rtlCol="0">
            <a:spAutoFit/>
          </a:bodyPr>
          <a:lstStyle/>
          <a:p>
            <a:r>
              <a:rPr lang="en-US" sz="3200" dirty="0">
                <a:solidFill>
                  <a:schemeClr val="bg1"/>
                </a:solidFill>
              </a:rPr>
              <a:t>Matthew 4:19</a:t>
            </a:r>
          </a:p>
          <a:p>
            <a:r>
              <a:rPr lang="en-US" sz="3200" dirty="0">
                <a:solidFill>
                  <a:schemeClr val="bg1"/>
                </a:solidFill>
              </a:rPr>
              <a:t>“…Follow me and I will make you fishers of men.”</a:t>
            </a:r>
          </a:p>
        </p:txBody>
      </p:sp>
      <p:sp>
        <p:nvSpPr>
          <p:cNvPr id="7" name="TextBox 6"/>
          <p:cNvSpPr txBox="1"/>
          <p:nvPr/>
        </p:nvSpPr>
        <p:spPr>
          <a:xfrm>
            <a:off x="4038600" y="2667000"/>
            <a:ext cx="6629400" cy="1569660"/>
          </a:xfrm>
          <a:prstGeom prst="rect">
            <a:avLst/>
          </a:prstGeom>
          <a:noFill/>
        </p:spPr>
        <p:txBody>
          <a:bodyPr wrap="square" rtlCol="0">
            <a:spAutoFit/>
          </a:bodyPr>
          <a:lstStyle/>
          <a:p>
            <a:r>
              <a:rPr lang="en-US" sz="3200" dirty="0">
                <a:solidFill>
                  <a:schemeClr val="bg1"/>
                </a:solidFill>
              </a:rPr>
              <a:t>Mark 1:17</a:t>
            </a:r>
          </a:p>
          <a:p>
            <a:r>
              <a:rPr lang="en-US" sz="3200" dirty="0">
                <a:solidFill>
                  <a:schemeClr val="bg1"/>
                </a:solidFill>
              </a:rPr>
              <a:t>“…Come ye after me, and I will make you to become fishers of men.</a:t>
            </a:r>
          </a:p>
        </p:txBody>
      </p:sp>
      <p:sp>
        <p:nvSpPr>
          <p:cNvPr id="6" name="TextBox 5"/>
          <p:cNvSpPr txBox="1"/>
          <p:nvPr/>
        </p:nvSpPr>
        <p:spPr>
          <a:xfrm>
            <a:off x="5181600" y="4800600"/>
            <a:ext cx="5486400" cy="1569660"/>
          </a:xfrm>
          <a:prstGeom prst="rect">
            <a:avLst/>
          </a:prstGeom>
          <a:noFill/>
        </p:spPr>
        <p:txBody>
          <a:bodyPr wrap="square" rtlCol="0">
            <a:spAutoFit/>
          </a:bodyPr>
          <a:lstStyle/>
          <a:p>
            <a:r>
              <a:rPr lang="en-US" sz="3200" dirty="0">
                <a:solidFill>
                  <a:schemeClr val="bg1"/>
                </a:solidFill>
              </a:rPr>
              <a:t>Luke 5:7</a:t>
            </a:r>
          </a:p>
          <a:p>
            <a:r>
              <a:rPr lang="en-US" sz="3200" dirty="0">
                <a:solidFill>
                  <a:schemeClr val="bg1"/>
                </a:solidFill>
              </a:rPr>
              <a:t> “…Fear not; from henceforth thou </a:t>
            </a:r>
            <a:r>
              <a:rPr lang="en-US" sz="3200" dirty="0" err="1">
                <a:solidFill>
                  <a:schemeClr val="bg1"/>
                </a:solidFill>
              </a:rPr>
              <a:t>shalt</a:t>
            </a:r>
            <a:r>
              <a:rPr lang="en-US" sz="3200" dirty="0">
                <a:solidFill>
                  <a:schemeClr val="bg1"/>
                </a:solidFill>
              </a:rPr>
              <a:t> catch men.”</a:t>
            </a:r>
          </a:p>
        </p:txBody>
      </p:sp>
      <p:grpSp>
        <p:nvGrpSpPr>
          <p:cNvPr id="4" name="Group 3">
            <a:extLst>
              <a:ext uri="{FF2B5EF4-FFF2-40B4-BE49-F238E27FC236}">
                <a16:creationId xmlns:a16="http://schemas.microsoft.com/office/drawing/2014/main" id="{D70E46B9-A9D6-52A9-5B5A-33DA7815655B}"/>
              </a:ext>
            </a:extLst>
          </p:cNvPr>
          <p:cNvGrpSpPr/>
          <p:nvPr/>
        </p:nvGrpSpPr>
        <p:grpSpPr>
          <a:xfrm>
            <a:off x="1422732" y="247453"/>
            <a:ext cx="1019942" cy="2208439"/>
            <a:chOff x="4480033" y="397086"/>
            <a:chExt cx="2842657" cy="6155090"/>
          </a:xfrm>
        </p:grpSpPr>
        <p:sp>
          <p:nvSpPr>
            <p:cNvPr id="8" name="Cloud 7">
              <a:extLst>
                <a:ext uri="{FF2B5EF4-FFF2-40B4-BE49-F238E27FC236}">
                  <a16:creationId xmlns:a16="http://schemas.microsoft.com/office/drawing/2014/main" id="{DBEC4457-1397-B5C0-7D7B-C32F01C49285}"/>
                </a:ext>
              </a:extLst>
            </p:cNvPr>
            <p:cNvSpPr/>
            <p:nvPr/>
          </p:nvSpPr>
          <p:spPr>
            <a:xfrm rot="4581231">
              <a:off x="5793342" y="895504"/>
              <a:ext cx="1394355" cy="70730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47">
              <a:extLst>
                <a:ext uri="{FF2B5EF4-FFF2-40B4-BE49-F238E27FC236}">
                  <a16:creationId xmlns:a16="http://schemas.microsoft.com/office/drawing/2014/main" id="{66DA1ACF-BFE0-09D0-E482-210E0726C4AA}"/>
                </a:ext>
              </a:extLst>
            </p:cNvPr>
            <p:cNvGrpSpPr/>
            <p:nvPr/>
          </p:nvGrpSpPr>
          <p:grpSpPr>
            <a:xfrm rot="2613352">
              <a:off x="5007862" y="5598491"/>
              <a:ext cx="848352" cy="944387"/>
              <a:chOff x="6077428" y="4039302"/>
              <a:chExt cx="695423" cy="774146"/>
            </a:xfrm>
          </p:grpSpPr>
          <p:sp>
            <p:nvSpPr>
              <p:cNvPr id="212" name="Oval 211">
                <a:extLst>
                  <a:ext uri="{FF2B5EF4-FFF2-40B4-BE49-F238E27FC236}">
                    <a16:creationId xmlns:a16="http://schemas.microsoft.com/office/drawing/2014/main" id="{3D6A7B56-7378-3926-EA8E-83BB7AE9782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D056887B-83D1-71FD-557B-6F4E6B96C6DE}"/>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5A312912-52D4-2C2B-DFAF-4048DB552D39}"/>
                  </a:ext>
                </a:extLst>
              </p:cNvPr>
              <p:cNvSpPr/>
              <p:nvPr/>
            </p:nvSpPr>
            <p:spPr>
              <a:xfrm rot="20163506">
                <a:off x="6077428" y="4092849"/>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46">
              <a:extLst>
                <a:ext uri="{FF2B5EF4-FFF2-40B4-BE49-F238E27FC236}">
                  <a16:creationId xmlns:a16="http://schemas.microsoft.com/office/drawing/2014/main" id="{2A1FA056-1590-DBFF-80CE-39814D797740}"/>
                </a:ext>
              </a:extLst>
            </p:cNvPr>
            <p:cNvGrpSpPr/>
            <p:nvPr/>
          </p:nvGrpSpPr>
          <p:grpSpPr>
            <a:xfrm>
              <a:off x="6031456" y="5607789"/>
              <a:ext cx="694531" cy="944387"/>
              <a:chOff x="6203520" y="4039302"/>
              <a:chExt cx="569331" cy="774146"/>
            </a:xfrm>
          </p:grpSpPr>
          <p:sp>
            <p:nvSpPr>
              <p:cNvPr id="209" name="Oval 43">
                <a:extLst>
                  <a:ext uri="{FF2B5EF4-FFF2-40B4-BE49-F238E27FC236}">
                    <a16:creationId xmlns:a16="http://schemas.microsoft.com/office/drawing/2014/main" id="{8194CF5E-D80D-10A8-2C0C-C0E7A010BF1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44">
                <a:extLst>
                  <a:ext uri="{FF2B5EF4-FFF2-40B4-BE49-F238E27FC236}">
                    <a16:creationId xmlns:a16="http://schemas.microsoft.com/office/drawing/2014/main" id="{C5007486-956C-0F6F-76FB-C8F3E4DE59A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45">
                <a:extLst>
                  <a:ext uri="{FF2B5EF4-FFF2-40B4-BE49-F238E27FC236}">
                    <a16:creationId xmlns:a16="http://schemas.microsoft.com/office/drawing/2014/main" id="{66DCDA38-56FA-84F0-BB31-051DD39CCE8B}"/>
                  </a:ext>
                </a:extLst>
              </p:cNvPr>
              <p:cNvSpPr/>
              <p:nvPr/>
            </p:nvSpPr>
            <p:spPr>
              <a:xfrm rot="20163506">
                <a:off x="6203520" y="405377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Oval 167">
              <a:extLst>
                <a:ext uri="{FF2B5EF4-FFF2-40B4-BE49-F238E27FC236}">
                  <a16:creationId xmlns:a16="http://schemas.microsoft.com/office/drawing/2014/main" id="{0534194B-D985-AAAA-7C17-5225C7C5922C}"/>
                </a:ext>
              </a:extLst>
            </p:cNvPr>
            <p:cNvSpPr/>
            <p:nvPr/>
          </p:nvSpPr>
          <p:spPr>
            <a:xfrm>
              <a:off x="6755449" y="3998659"/>
              <a:ext cx="567241"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1C95167-5A7B-BA7F-C5B9-FCE2FE7BDF28}"/>
                </a:ext>
              </a:extLst>
            </p:cNvPr>
            <p:cNvSpPr/>
            <p:nvPr/>
          </p:nvSpPr>
          <p:spPr>
            <a:xfrm>
              <a:off x="4480033" y="4136383"/>
              <a:ext cx="548598"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C44AB0DE-25EA-9460-28EE-02AEAFEAE9CB}"/>
                </a:ext>
              </a:extLst>
            </p:cNvPr>
            <p:cNvSpPr/>
            <p:nvPr/>
          </p:nvSpPr>
          <p:spPr>
            <a:xfrm rot="20299854">
              <a:off x="6067613" y="1949298"/>
              <a:ext cx="972553" cy="260932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CD4D050E-E70D-6D0C-9793-E44B64ED589F}"/>
                </a:ext>
              </a:extLst>
            </p:cNvPr>
            <p:cNvSpPr/>
            <p:nvPr/>
          </p:nvSpPr>
          <p:spPr>
            <a:xfrm rot="1174596">
              <a:off x="4744100" y="2190799"/>
              <a:ext cx="972553" cy="2514013"/>
            </a:xfrm>
            <a:prstGeom prst="trapezoid">
              <a:avLst>
                <a:gd name="adj" fmla="val 3400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45E809E1-8C50-F838-48C6-4B5867FBFF25}"/>
                </a:ext>
              </a:extLst>
            </p:cNvPr>
            <p:cNvSpPr/>
            <p:nvPr/>
          </p:nvSpPr>
          <p:spPr>
            <a:xfrm>
              <a:off x="4960057" y="2153807"/>
              <a:ext cx="2045055" cy="3718281"/>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276291C4-36E8-C807-93EB-1064CB91FF57}"/>
                </a:ext>
              </a:extLst>
            </p:cNvPr>
            <p:cNvSpPr/>
            <p:nvPr/>
          </p:nvSpPr>
          <p:spPr>
            <a:xfrm>
              <a:off x="4960057" y="1967893"/>
              <a:ext cx="2045055" cy="3160539"/>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a:extLst>
                <a:ext uri="{FF2B5EF4-FFF2-40B4-BE49-F238E27FC236}">
                  <a16:creationId xmlns:a16="http://schemas.microsoft.com/office/drawing/2014/main" id="{C2B35610-9189-DDF9-D6FD-C61DF7878B37}"/>
                </a:ext>
              </a:extLst>
            </p:cNvPr>
            <p:cNvSpPr/>
            <p:nvPr/>
          </p:nvSpPr>
          <p:spPr>
            <a:xfrm rot="20837616">
              <a:off x="6122267" y="2189740"/>
              <a:ext cx="740022" cy="302679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a:extLst>
                <a:ext uri="{FF2B5EF4-FFF2-40B4-BE49-F238E27FC236}">
                  <a16:creationId xmlns:a16="http://schemas.microsoft.com/office/drawing/2014/main" id="{51A1688C-E50F-114E-7319-FD62113D728E}"/>
                </a:ext>
              </a:extLst>
            </p:cNvPr>
            <p:cNvSpPr/>
            <p:nvPr/>
          </p:nvSpPr>
          <p:spPr>
            <a:xfrm rot="662481">
              <a:off x="5010194" y="2259071"/>
              <a:ext cx="798828" cy="2998938"/>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3">
              <a:extLst>
                <a:ext uri="{FF2B5EF4-FFF2-40B4-BE49-F238E27FC236}">
                  <a16:creationId xmlns:a16="http://schemas.microsoft.com/office/drawing/2014/main" id="{43E618C8-D39E-6D8A-8BD4-F38458444D35}"/>
                </a:ext>
              </a:extLst>
            </p:cNvPr>
            <p:cNvSpPr/>
            <p:nvPr/>
          </p:nvSpPr>
          <p:spPr>
            <a:xfrm>
              <a:off x="5503871" y="1565610"/>
              <a:ext cx="896046" cy="10575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4">
              <a:extLst>
                <a:ext uri="{FF2B5EF4-FFF2-40B4-BE49-F238E27FC236}">
                  <a16:creationId xmlns:a16="http://schemas.microsoft.com/office/drawing/2014/main" id="{3C2636FF-2E44-54CA-0993-50464ED0E5AB}"/>
                </a:ext>
              </a:extLst>
            </p:cNvPr>
            <p:cNvSpPr/>
            <p:nvPr/>
          </p:nvSpPr>
          <p:spPr>
            <a:xfrm>
              <a:off x="5244810" y="520225"/>
              <a:ext cx="1392832" cy="18179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26">
              <a:extLst>
                <a:ext uri="{FF2B5EF4-FFF2-40B4-BE49-F238E27FC236}">
                  <a16:creationId xmlns:a16="http://schemas.microsoft.com/office/drawing/2014/main" id="{584112BC-C62B-042E-A601-361B77190C87}"/>
                </a:ext>
              </a:extLst>
            </p:cNvPr>
            <p:cNvGrpSpPr/>
            <p:nvPr/>
          </p:nvGrpSpPr>
          <p:grpSpPr>
            <a:xfrm rot="4766122">
              <a:off x="5146094" y="3591416"/>
              <a:ext cx="2688850" cy="398522"/>
              <a:chOff x="5029200" y="1371600"/>
              <a:chExt cx="6791793" cy="1933731"/>
            </a:xfrm>
          </p:grpSpPr>
          <p:grpSp>
            <p:nvGrpSpPr>
              <p:cNvPr id="197" name="Group 16">
                <a:extLst>
                  <a:ext uri="{FF2B5EF4-FFF2-40B4-BE49-F238E27FC236}">
                    <a16:creationId xmlns:a16="http://schemas.microsoft.com/office/drawing/2014/main" id="{CC70832C-ECCC-B628-7AD1-D30FAF937123}"/>
                  </a:ext>
                </a:extLst>
              </p:cNvPr>
              <p:cNvGrpSpPr/>
              <p:nvPr/>
            </p:nvGrpSpPr>
            <p:grpSpPr>
              <a:xfrm>
                <a:off x="5029200" y="1371600"/>
                <a:ext cx="1752600" cy="1905000"/>
                <a:chOff x="5029200" y="1371600"/>
                <a:chExt cx="1752600" cy="1905000"/>
              </a:xfrm>
            </p:grpSpPr>
            <p:sp>
              <p:nvSpPr>
                <p:cNvPr id="207" name="4-Point Star 14">
                  <a:extLst>
                    <a:ext uri="{FF2B5EF4-FFF2-40B4-BE49-F238E27FC236}">
                      <a16:creationId xmlns:a16="http://schemas.microsoft.com/office/drawing/2014/main" id="{B330EC60-8076-A673-325B-AF5C95537BE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4-Point Star 15">
                  <a:extLst>
                    <a:ext uri="{FF2B5EF4-FFF2-40B4-BE49-F238E27FC236}">
                      <a16:creationId xmlns:a16="http://schemas.microsoft.com/office/drawing/2014/main" id="{A1A28A33-CA87-CC10-7FA2-BF29130039A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7">
                <a:extLst>
                  <a:ext uri="{FF2B5EF4-FFF2-40B4-BE49-F238E27FC236}">
                    <a16:creationId xmlns:a16="http://schemas.microsoft.com/office/drawing/2014/main" id="{68E35ACF-7AD7-E597-DA3B-9C2A90E82733}"/>
                  </a:ext>
                </a:extLst>
              </p:cNvPr>
              <p:cNvGrpSpPr/>
              <p:nvPr/>
            </p:nvGrpSpPr>
            <p:grpSpPr>
              <a:xfrm>
                <a:off x="6713095" y="1400331"/>
                <a:ext cx="1752600" cy="1905000"/>
                <a:chOff x="5029200" y="1371600"/>
                <a:chExt cx="1752600" cy="1905000"/>
              </a:xfrm>
            </p:grpSpPr>
            <p:sp>
              <p:nvSpPr>
                <p:cNvPr id="205" name="4-Point Star 205">
                  <a:extLst>
                    <a:ext uri="{FF2B5EF4-FFF2-40B4-BE49-F238E27FC236}">
                      <a16:creationId xmlns:a16="http://schemas.microsoft.com/office/drawing/2014/main" id="{12C476D5-A2A3-F871-19FC-DDE9DB66C6E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4-Point Star 206">
                  <a:extLst>
                    <a:ext uri="{FF2B5EF4-FFF2-40B4-BE49-F238E27FC236}">
                      <a16:creationId xmlns:a16="http://schemas.microsoft.com/office/drawing/2014/main" id="{DD574BCD-C3F4-B1A2-6B79-896760ADAE2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20">
                <a:extLst>
                  <a:ext uri="{FF2B5EF4-FFF2-40B4-BE49-F238E27FC236}">
                    <a16:creationId xmlns:a16="http://schemas.microsoft.com/office/drawing/2014/main" id="{80CB1B8C-1F9E-DEF2-BCD1-88306DA91656}"/>
                  </a:ext>
                </a:extLst>
              </p:cNvPr>
              <p:cNvGrpSpPr/>
              <p:nvPr/>
            </p:nvGrpSpPr>
            <p:grpSpPr>
              <a:xfrm>
                <a:off x="8404486" y="1389088"/>
                <a:ext cx="1752600" cy="1905000"/>
                <a:chOff x="5029200" y="1371600"/>
                <a:chExt cx="1752600" cy="1905000"/>
              </a:xfrm>
            </p:grpSpPr>
            <p:sp>
              <p:nvSpPr>
                <p:cNvPr id="203" name="4-Point Star 203">
                  <a:extLst>
                    <a:ext uri="{FF2B5EF4-FFF2-40B4-BE49-F238E27FC236}">
                      <a16:creationId xmlns:a16="http://schemas.microsoft.com/office/drawing/2014/main" id="{56464FFC-9D29-165F-1B65-3665B5F655C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4-Point Star 204">
                  <a:extLst>
                    <a:ext uri="{FF2B5EF4-FFF2-40B4-BE49-F238E27FC236}">
                      <a16:creationId xmlns:a16="http://schemas.microsoft.com/office/drawing/2014/main" id="{3FE20E8D-1037-EE63-70DE-F8F463648B5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23">
                <a:extLst>
                  <a:ext uri="{FF2B5EF4-FFF2-40B4-BE49-F238E27FC236}">
                    <a16:creationId xmlns:a16="http://schemas.microsoft.com/office/drawing/2014/main" id="{BA235FB8-F8E2-9562-661B-0A8478D5A980}"/>
                  </a:ext>
                </a:extLst>
              </p:cNvPr>
              <p:cNvGrpSpPr/>
              <p:nvPr/>
            </p:nvGrpSpPr>
            <p:grpSpPr>
              <a:xfrm>
                <a:off x="10068393" y="1389089"/>
                <a:ext cx="1752600" cy="1905000"/>
                <a:chOff x="5029200" y="1371600"/>
                <a:chExt cx="1752600" cy="1905000"/>
              </a:xfrm>
            </p:grpSpPr>
            <p:sp>
              <p:nvSpPr>
                <p:cNvPr id="201" name="4-Point Star 24">
                  <a:extLst>
                    <a:ext uri="{FF2B5EF4-FFF2-40B4-BE49-F238E27FC236}">
                      <a16:creationId xmlns:a16="http://schemas.microsoft.com/office/drawing/2014/main" id="{8F3FA83C-C3DC-6410-0C15-13B80AEC658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4-Point Star 25">
                  <a:extLst>
                    <a:ext uri="{FF2B5EF4-FFF2-40B4-BE49-F238E27FC236}">
                      <a16:creationId xmlns:a16="http://schemas.microsoft.com/office/drawing/2014/main" id="{CFEF6C61-3120-3906-DD7D-524E74C9034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 name="Group 27">
              <a:extLst>
                <a:ext uri="{FF2B5EF4-FFF2-40B4-BE49-F238E27FC236}">
                  <a16:creationId xmlns:a16="http://schemas.microsoft.com/office/drawing/2014/main" id="{25BCC7CD-3BE6-EBF8-8903-EB6D92BF1A6C}"/>
                </a:ext>
              </a:extLst>
            </p:cNvPr>
            <p:cNvGrpSpPr/>
            <p:nvPr/>
          </p:nvGrpSpPr>
          <p:grpSpPr>
            <a:xfrm rot="5880367">
              <a:off x="4096866" y="3624802"/>
              <a:ext cx="2703945" cy="378861"/>
              <a:chOff x="5029200" y="1371600"/>
              <a:chExt cx="6791793" cy="1933731"/>
            </a:xfrm>
          </p:grpSpPr>
          <p:grpSp>
            <p:nvGrpSpPr>
              <p:cNvPr id="185" name="Group 16">
                <a:extLst>
                  <a:ext uri="{FF2B5EF4-FFF2-40B4-BE49-F238E27FC236}">
                    <a16:creationId xmlns:a16="http://schemas.microsoft.com/office/drawing/2014/main" id="{92E98ABF-8264-AEF8-9D56-67DB3C30115E}"/>
                  </a:ext>
                </a:extLst>
              </p:cNvPr>
              <p:cNvGrpSpPr/>
              <p:nvPr/>
            </p:nvGrpSpPr>
            <p:grpSpPr>
              <a:xfrm>
                <a:off x="5029200" y="1371600"/>
                <a:ext cx="1752600" cy="1905000"/>
                <a:chOff x="5029200" y="1371600"/>
                <a:chExt cx="1752600" cy="1905000"/>
              </a:xfrm>
            </p:grpSpPr>
            <p:sp>
              <p:nvSpPr>
                <p:cNvPr id="195" name="4-Point Star 195">
                  <a:extLst>
                    <a:ext uri="{FF2B5EF4-FFF2-40B4-BE49-F238E27FC236}">
                      <a16:creationId xmlns:a16="http://schemas.microsoft.com/office/drawing/2014/main" id="{B39311B4-4161-65B2-19B4-1F77F962EB5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4-Point Star 196">
                  <a:extLst>
                    <a:ext uri="{FF2B5EF4-FFF2-40B4-BE49-F238E27FC236}">
                      <a16:creationId xmlns:a16="http://schemas.microsoft.com/office/drawing/2014/main" id="{8CA06C82-22DE-0B8D-C4CC-D1F5E373B12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7">
                <a:extLst>
                  <a:ext uri="{FF2B5EF4-FFF2-40B4-BE49-F238E27FC236}">
                    <a16:creationId xmlns:a16="http://schemas.microsoft.com/office/drawing/2014/main" id="{DC84DE96-0F3B-19D5-2AFE-ABE092C20AC7}"/>
                  </a:ext>
                </a:extLst>
              </p:cNvPr>
              <p:cNvGrpSpPr/>
              <p:nvPr/>
            </p:nvGrpSpPr>
            <p:grpSpPr>
              <a:xfrm>
                <a:off x="6713095" y="1400331"/>
                <a:ext cx="1752600" cy="1905000"/>
                <a:chOff x="5029200" y="1371600"/>
                <a:chExt cx="1752600" cy="1905000"/>
              </a:xfrm>
            </p:grpSpPr>
            <p:sp>
              <p:nvSpPr>
                <p:cNvPr id="193" name="4-Point Star 193">
                  <a:extLst>
                    <a:ext uri="{FF2B5EF4-FFF2-40B4-BE49-F238E27FC236}">
                      <a16:creationId xmlns:a16="http://schemas.microsoft.com/office/drawing/2014/main" id="{2FBA5375-2CF4-78FE-599B-56799E89822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4-Point Star 194">
                  <a:extLst>
                    <a:ext uri="{FF2B5EF4-FFF2-40B4-BE49-F238E27FC236}">
                      <a16:creationId xmlns:a16="http://schemas.microsoft.com/office/drawing/2014/main" id="{6CAE0F0D-BF98-F471-33C5-8FD54D67F20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20">
                <a:extLst>
                  <a:ext uri="{FF2B5EF4-FFF2-40B4-BE49-F238E27FC236}">
                    <a16:creationId xmlns:a16="http://schemas.microsoft.com/office/drawing/2014/main" id="{9EC60091-BD17-2973-0203-F352D57583E5}"/>
                  </a:ext>
                </a:extLst>
              </p:cNvPr>
              <p:cNvGrpSpPr/>
              <p:nvPr/>
            </p:nvGrpSpPr>
            <p:grpSpPr>
              <a:xfrm>
                <a:off x="8404486" y="1389088"/>
                <a:ext cx="1752600" cy="1905000"/>
                <a:chOff x="5029200" y="1371600"/>
                <a:chExt cx="1752600" cy="1905000"/>
              </a:xfrm>
            </p:grpSpPr>
            <p:sp>
              <p:nvSpPr>
                <p:cNvPr id="191" name="4-Point Star 191">
                  <a:extLst>
                    <a:ext uri="{FF2B5EF4-FFF2-40B4-BE49-F238E27FC236}">
                      <a16:creationId xmlns:a16="http://schemas.microsoft.com/office/drawing/2014/main" id="{4E186878-8A5E-6424-3D6F-3A572388487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4-Point Star 192">
                  <a:extLst>
                    <a:ext uri="{FF2B5EF4-FFF2-40B4-BE49-F238E27FC236}">
                      <a16:creationId xmlns:a16="http://schemas.microsoft.com/office/drawing/2014/main" id="{E03A23EF-B2CF-FDA3-79C0-95D028DA8B1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23">
                <a:extLst>
                  <a:ext uri="{FF2B5EF4-FFF2-40B4-BE49-F238E27FC236}">
                    <a16:creationId xmlns:a16="http://schemas.microsoft.com/office/drawing/2014/main" id="{30F409FE-1B17-61CF-4C13-A03BD74D9E6D}"/>
                  </a:ext>
                </a:extLst>
              </p:cNvPr>
              <p:cNvGrpSpPr/>
              <p:nvPr/>
            </p:nvGrpSpPr>
            <p:grpSpPr>
              <a:xfrm>
                <a:off x="10068393" y="1389089"/>
                <a:ext cx="1752600" cy="1905000"/>
                <a:chOff x="5029200" y="1371600"/>
                <a:chExt cx="1752600" cy="1905000"/>
              </a:xfrm>
            </p:grpSpPr>
            <p:sp>
              <p:nvSpPr>
                <p:cNvPr id="189" name="4-Point Star 27">
                  <a:extLst>
                    <a:ext uri="{FF2B5EF4-FFF2-40B4-BE49-F238E27FC236}">
                      <a16:creationId xmlns:a16="http://schemas.microsoft.com/office/drawing/2014/main" id="{6E59E88C-ACA0-8AAE-72D6-515D1D6849A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4-Point Star 190">
                  <a:extLst>
                    <a:ext uri="{FF2B5EF4-FFF2-40B4-BE49-F238E27FC236}">
                      <a16:creationId xmlns:a16="http://schemas.microsoft.com/office/drawing/2014/main" id="{78F523C7-6393-23E0-8A07-091819094EB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0" name="Rounded Rectangle 178">
              <a:extLst>
                <a:ext uri="{FF2B5EF4-FFF2-40B4-BE49-F238E27FC236}">
                  <a16:creationId xmlns:a16="http://schemas.microsoft.com/office/drawing/2014/main" id="{476FACCC-665D-B8DC-D6E2-A72C3C6E6475}"/>
                </a:ext>
              </a:extLst>
            </p:cNvPr>
            <p:cNvSpPr/>
            <p:nvPr/>
          </p:nvSpPr>
          <p:spPr>
            <a:xfrm>
              <a:off x="5610756" y="3083378"/>
              <a:ext cx="650699" cy="27887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79">
              <a:extLst>
                <a:ext uri="{FF2B5EF4-FFF2-40B4-BE49-F238E27FC236}">
                  <a16:creationId xmlns:a16="http://schemas.microsoft.com/office/drawing/2014/main" id="{4046153B-364D-DFDE-10AD-5841ACAF86D6}"/>
                </a:ext>
              </a:extLst>
            </p:cNvPr>
            <p:cNvSpPr/>
            <p:nvPr/>
          </p:nvSpPr>
          <p:spPr>
            <a:xfrm>
              <a:off x="5595517" y="3624357"/>
              <a:ext cx="665938" cy="29563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01F8D8D8-164A-8B09-5D6D-29E8C8F44256}"/>
                </a:ext>
              </a:extLst>
            </p:cNvPr>
            <p:cNvSpPr/>
            <p:nvPr/>
          </p:nvSpPr>
          <p:spPr>
            <a:xfrm>
              <a:off x="4924251" y="397086"/>
              <a:ext cx="1709464" cy="1639843"/>
            </a:xfrm>
            <a:custGeom>
              <a:avLst/>
              <a:gdLst>
                <a:gd name="connsiteX0" fmla="*/ 1410256 w 1709464"/>
                <a:gd name="connsiteY0" fmla="*/ 418 h 1639843"/>
                <a:gd name="connsiteX1" fmla="*/ 1459093 w 1709464"/>
                <a:gd name="connsiteY1" fmla="*/ 7088 h 1639843"/>
                <a:gd name="connsiteX2" fmla="*/ 1551243 w 1709464"/>
                <a:gd name="connsiteY2" fmla="*/ 70170 h 1639843"/>
                <a:gd name="connsiteX3" fmla="*/ 1551751 w 1709464"/>
                <a:gd name="connsiteY3" fmla="*/ 70326 h 1639843"/>
                <a:gd name="connsiteX4" fmla="*/ 1624511 w 1709464"/>
                <a:gd name="connsiteY4" fmla="*/ 92657 h 1639843"/>
                <a:gd name="connsiteX5" fmla="*/ 1669505 w 1709464"/>
                <a:gd name="connsiteY5" fmla="*/ 131393 h 1639843"/>
                <a:gd name="connsiteX6" fmla="*/ 1664212 w 1709464"/>
                <a:gd name="connsiteY6" fmla="*/ 197779 h 1639843"/>
                <a:gd name="connsiteX7" fmla="*/ 1702879 w 1709464"/>
                <a:gd name="connsiteY7" fmla="*/ 299283 h 1639843"/>
                <a:gd name="connsiteX8" fmla="*/ 1521742 w 1709464"/>
                <a:gd name="connsiteY8" fmla="*/ 388135 h 1639843"/>
                <a:gd name="connsiteX9" fmla="*/ 1456898 w 1709464"/>
                <a:gd name="connsiteY9" fmla="*/ 464269 h 1639843"/>
                <a:gd name="connsiteX10" fmla="*/ 1236125 w 1709464"/>
                <a:gd name="connsiteY10" fmla="*/ 473487 h 1639843"/>
                <a:gd name="connsiteX11" fmla="*/ 1078357 w 1709464"/>
                <a:gd name="connsiteY11" fmla="*/ 554708 h 1639843"/>
                <a:gd name="connsiteX12" fmla="*/ 846384 w 1709464"/>
                <a:gd name="connsiteY12" fmla="*/ 505131 h 1639843"/>
                <a:gd name="connsiteX13" fmla="*/ 751819 w 1709464"/>
                <a:gd name="connsiteY13" fmla="*/ 523366 h 1639843"/>
                <a:gd name="connsiteX14" fmla="*/ 680038 w 1709464"/>
                <a:gd name="connsiteY14" fmla="*/ 521012 h 1639843"/>
                <a:gd name="connsiteX15" fmla="*/ 680840 w 1709464"/>
                <a:gd name="connsiteY15" fmla="*/ 523069 h 1639843"/>
                <a:gd name="connsiteX16" fmla="*/ 652911 w 1709464"/>
                <a:gd name="connsiteY16" fmla="*/ 732654 h 1639843"/>
                <a:gd name="connsiteX17" fmla="*/ 652951 w 1709464"/>
                <a:gd name="connsiteY17" fmla="*/ 732719 h 1639843"/>
                <a:gd name="connsiteX18" fmla="*/ 688417 w 1709464"/>
                <a:gd name="connsiteY18" fmla="*/ 791026 h 1639843"/>
                <a:gd name="connsiteX19" fmla="*/ 650080 w 1709464"/>
                <a:gd name="connsiteY19" fmla="*/ 1006945 h 1639843"/>
                <a:gd name="connsiteX20" fmla="*/ 650752 w 1709464"/>
                <a:gd name="connsiteY20" fmla="*/ 1008002 h 1639843"/>
                <a:gd name="connsiteX21" fmla="*/ 680290 w 1709464"/>
                <a:gd name="connsiteY21" fmla="*/ 1054469 h 1639843"/>
                <a:gd name="connsiteX22" fmla="*/ 690321 w 1709464"/>
                <a:gd name="connsiteY22" fmla="*/ 1118649 h 1639843"/>
                <a:gd name="connsiteX23" fmla="*/ 675561 w 1709464"/>
                <a:gd name="connsiteY23" fmla="*/ 1190668 h 1639843"/>
                <a:gd name="connsiteX24" fmla="*/ 639039 w 1709464"/>
                <a:gd name="connsiteY24" fmla="*/ 1243668 h 1639843"/>
                <a:gd name="connsiteX25" fmla="*/ 637948 w 1709464"/>
                <a:gd name="connsiteY25" fmla="*/ 1245250 h 1639843"/>
                <a:gd name="connsiteX26" fmla="*/ 660075 w 1709464"/>
                <a:gd name="connsiteY26" fmla="*/ 1381615 h 1639843"/>
                <a:gd name="connsiteX27" fmla="*/ 646012 w 1709464"/>
                <a:gd name="connsiteY27" fmla="*/ 1429142 h 1639843"/>
                <a:gd name="connsiteX28" fmla="*/ 555874 w 1709464"/>
                <a:gd name="connsiteY28" fmla="*/ 1511399 h 1639843"/>
                <a:gd name="connsiteX29" fmla="*/ 555619 w 1709464"/>
                <a:gd name="connsiteY29" fmla="*/ 1511881 h 1639843"/>
                <a:gd name="connsiteX30" fmla="*/ 519057 w 1709464"/>
                <a:gd name="connsiteY30" fmla="*/ 1580869 h 1639843"/>
                <a:gd name="connsiteX31" fmla="*/ 465051 w 1709464"/>
                <a:gd name="connsiteY31" fmla="*/ 1619866 h 1639843"/>
                <a:gd name="connsiteX32" fmla="*/ 382043 w 1709464"/>
                <a:gd name="connsiteY32" fmla="*/ 1604850 h 1639843"/>
                <a:gd name="connsiteX33" fmla="*/ 249706 w 1709464"/>
                <a:gd name="connsiteY33" fmla="*/ 1628338 h 1639843"/>
                <a:gd name="connsiteX34" fmla="*/ 158783 w 1709464"/>
                <a:gd name="connsiteY34" fmla="*/ 1435362 h 1639843"/>
                <a:gd name="connsiteX35" fmla="*/ 70400 w 1709464"/>
                <a:gd name="connsiteY35" fmla="*/ 1359764 h 1639843"/>
                <a:gd name="connsiteX36" fmla="*/ 84377 w 1709464"/>
                <a:gd name="connsiteY36" fmla="*/ 1139124 h 1639843"/>
                <a:gd name="connsiteX37" fmla="*/ 356 w 1709464"/>
                <a:gd name="connsiteY37" fmla="*/ 970481 h 1639843"/>
                <a:gd name="connsiteX38" fmla="*/ 89690 w 1709464"/>
                <a:gd name="connsiteY38" fmla="*/ 747358 h 1639843"/>
                <a:gd name="connsiteX39" fmla="*/ 191328 w 1709464"/>
                <a:gd name="connsiteY39" fmla="*/ 412294 h 1639843"/>
                <a:gd name="connsiteX40" fmla="*/ 277548 w 1709464"/>
                <a:gd name="connsiteY40" fmla="*/ 269820 h 1639843"/>
                <a:gd name="connsiteX41" fmla="*/ 302957 w 1709464"/>
                <a:gd name="connsiteY41" fmla="*/ 267157 h 1639843"/>
                <a:gd name="connsiteX42" fmla="*/ 315157 w 1709464"/>
                <a:gd name="connsiteY42" fmla="*/ 270527 h 1639843"/>
                <a:gd name="connsiteX43" fmla="*/ 314301 w 1709464"/>
                <a:gd name="connsiteY43" fmla="*/ 252572 h 1639843"/>
                <a:gd name="connsiteX44" fmla="*/ 439148 w 1709464"/>
                <a:gd name="connsiteY44" fmla="*/ 185475 h 1639843"/>
                <a:gd name="connsiteX45" fmla="*/ 440343 w 1709464"/>
                <a:gd name="connsiteY45" fmla="*/ 183707 h 1639843"/>
                <a:gd name="connsiteX46" fmla="*/ 495955 w 1709464"/>
                <a:gd name="connsiteY46" fmla="*/ 87354 h 1639843"/>
                <a:gd name="connsiteX47" fmla="*/ 766499 w 1709464"/>
                <a:gd name="connsiteY47" fmla="*/ 65341 h 1639843"/>
                <a:gd name="connsiteX48" fmla="*/ 766559 w 1709464"/>
                <a:gd name="connsiteY48" fmla="*/ 65304 h 1639843"/>
                <a:gd name="connsiteX49" fmla="*/ 820362 w 1709464"/>
                <a:gd name="connsiteY49" fmla="*/ 32197 h 1639843"/>
                <a:gd name="connsiteX50" fmla="*/ 1039270 w 1709464"/>
                <a:gd name="connsiteY50" fmla="*/ 42490 h 1639843"/>
                <a:gd name="connsiteX51" fmla="*/ 1040242 w 1709464"/>
                <a:gd name="connsiteY51" fmla="*/ 41867 h 1639843"/>
                <a:gd name="connsiteX52" fmla="*/ 1082972 w 1709464"/>
                <a:gd name="connsiteY52" fmla="*/ 14485 h 1639843"/>
                <a:gd name="connsiteX53" fmla="*/ 1145557 w 1709464"/>
                <a:gd name="connsiteY53" fmla="*/ 762 h 1639843"/>
                <a:gd name="connsiteX54" fmla="*/ 1218801 w 1709464"/>
                <a:gd name="connsiteY54" fmla="*/ 5741 h 1639843"/>
                <a:gd name="connsiteX55" fmla="*/ 1275677 w 1709464"/>
                <a:gd name="connsiteY55" fmla="*/ 29502 h 1639843"/>
                <a:gd name="connsiteX56" fmla="*/ 1277375 w 1709464"/>
                <a:gd name="connsiteY56" fmla="*/ 30212 h 1639843"/>
                <a:gd name="connsiteX57" fmla="*/ 1410256 w 1709464"/>
                <a:gd name="connsiteY57" fmla="*/ 418 h 16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9464" h="1639843">
                  <a:moveTo>
                    <a:pt x="1410256" y="418"/>
                  </a:moveTo>
                  <a:cubicBezTo>
                    <a:pt x="1426776" y="1179"/>
                    <a:pt x="1443261" y="3377"/>
                    <a:pt x="1459093" y="7088"/>
                  </a:cubicBezTo>
                  <a:cubicBezTo>
                    <a:pt x="1507347" y="18398"/>
                    <a:pt x="1541947" y="42076"/>
                    <a:pt x="1551243" y="70170"/>
                  </a:cubicBezTo>
                  <a:lnTo>
                    <a:pt x="1551751" y="70326"/>
                  </a:lnTo>
                  <a:lnTo>
                    <a:pt x="1624511" y="92657"/>
                  </a:lnTo>
                  <a:cubicBezTo>
                    <a:pt x="1644846" y="103183"/>
                    <a:pt x="1660468" y="116416"/>
                    <a:pt x="1669505" y="131393"/>
                  </a:cubicBezTo>
                  <a:cubicBezTo>
                    <a:pt x="1682642" y="153134"/>
                    <a:pt x="1680770" y="176748"/>
                    <a:pt x="1664212" y="197779"/>
                  </a:cubicBezTo>
                  <a:cubicBezTo>
                    <a:pt x="1704913" y="226622"/>
                    <a:pt x="1719147" y="264011"/>
                    <a:pt x="1702879" y="299283"/>
                  </a:cubicBezTo>
                  <a:cubicBezTo>
                    <a:pt x="1681254" y="346175"/>
                    <a:pt x="1609664" y="381292"/>
                    <a:pt x="1521742" y="388135"/>
                  </a:cubicBezTo>
                  <a:cubicBezTo>
                    <a:pt x="1521323" y="417403"/>
                    <a:pt x="1497664" y="445161"/>
                    <a:pt x="1456898" y="464269"/>
                  </a:cubicBezTo>
                  <a:cubicBezTo>
                    <a:pt x="1394959" y="493305"/>
                    <a:pt x="1305488" y="497036"/>
                    <a:pt x="1236125" y="473487"/>
                  </a:cubicBezTo>
                  <a:cubicBezTo>
                    <a:pt x="1213693" y="513936"/>
                    <a:pt x="1153626" y="544858"/>
                    <a:pt x="1078357" y="554708"/>
                  </a:cubicBezTo>
                  <a:cubicBezTo>
                    <a:pt x="989660" y="566315"/>
                    <a:pt x="897091" y="546536"/>
                    <a:pt x="846384" y="505131"/>
                  </a:cubicBezTo>
                  <a:cubicBezTo>
                    <a:pt x="816463" y="514956"/>
                    <a:pt x="784308" y="520945"/>
                    <a:pt x="751819" y="523366"/>
                  </a:cubicBezTo>
                  <a:lnTo>
                    <a:pt x="680038" y="521012"/>
                  </a:lnTo>
                  <a:lnTo>
                    <a:pt x="680840" y="523069"/>
                  </a:lnTo>
                  <a:cubicBezTo>
                    <a:pt x="696693" y="590484"/>
                    <a:pt x="687251" y="669858"/>
                    <a:pt x="652911" y="732654"/>
                  </a:cubicBezTo>
                  <a:lnTo>
                    <a:pt x="652951" y="732719"/>
                  </a:lnTo>
                  <a:lnTo>
                    <a:pt x="688417" y="791026"/>
                  </a:lnTo>
                  <a:cubicBezTo>
                    <a:pt x="711784" y="859274"/>
                    <a:pt x="698803" y="950677"/>
                    <a:pt x="650080" y="1006945"/>
                  </a:cubicBezTo>
                  <a:lnTo>
                    <a:pt x="650752" y="1008002"/>
                  </a:lnTo>
                  <a:lnTo>
                    <a:pt x="680290" y="1054469"/>
                  </a:lnTo>
                  <a:cubicBezTo>
                    <a:pt x="687202" y="1073652"/>
                    <a:pt x="690751" y="1095611"/>
                    <a:pt x="690321" y="1118649"/>
                  </a:cubicBezTo>
                  <a:cubicBezTo>
                    <a:pt x="689851" y="1144006"/>
                    <a:pt x="684610" y="1168790"/>
                    <a:pt x="675561" y="1190668"/>
                  </a:cubicBezTo>
                  <a:lnTo>
                    <a:pt x="639039" y="1243668"/>
                  </a:lnTo>
                  <a:lnTo>
                    <a:pt x="637948" y="1245250"/>
                  </a:lnTo>
                  <a:cubicBezTo>
                    <a:pt x="661074" y="1281631"/>
                    <a:pt x="668696" y="1332726"/>
                    <a:pt x="660075" y="1381615"/>
                  </a:cubicBezTo>
                  <a:cubicBezTo>
                    <a:pt x="657201" y="1397912"/>
                    <a:pt x="652523" y="1413963"/>
                    <a:pt x="646012" y="1429142"/>
                  </a:cubicBezTo>
                  <a:cubicBezTo>
                    <a:pt x="626174" y="1475409"/>
                    <a:pt x="592338" y="1506296"/>
                    <a:pt x="555874" y="1511399"/>
                  </a:cubicBezTo>
                  <a:lnTo>
                    <a:pt x="555619" y="1511881"/>
                  </a:lnTo>
                  <a:lnTo>
                    <a:pt x="519057" y="1580869"/>
                  </a:lnTo>
                  <a:cubicBezTo>
                    <a:pt x="503442" y="1599519"/>
                    <a:pt x="484963" y="1613090"/>
                    <a:pt x="465051" y="1619866"/>
                  </a:cubicBezTo>
                  <a:cubicBezTo>
                    <a:pt x="436142" y="1629718"/>
                    <a:pt x="406616" y="1624388"/>
                    <a:pt x="382043" y="1604850"/>
                  </a:cubicBezTo>
                  <a:cubicBezTo>
                    <a:pt x="340996" y="1641038"/>
                    <a:pt x="292250" y="1649680"/>
                    <a:pt x="249706" y="1628338"/>
                  </a:cubicBezTo>
                  <a:cubicBezTo>
                    <a:pt x="193148" y="1599966"/>
                    <a:pt x="157212" y="1523697"/>
                    <a:pt x="158783" y="1435362"/>
                  </a:cubicBezTo>
                  <a:cubicBezTo>
                    <a:pt x="121965" y="1430643"/>
                    <a:pt x="89743" y="1403064"/>
                    <a:pt x="70400" y="1359764"/>
                  </a:cubicBezTo>
                  <a:cubicBezTo>
                    <a:pt x="41005" y="1293975"/>
                    <a:pt x="46675" y="1204558"/>
                    <a:pt x="84377" y="1139124"/>
                  </a:cubicBezTo>
                  <a:cubicBezTo>
                    <a:pt x="36027" y="1110898"/>
                    <a:pt x="4040" y="1046691"/>
                    <a:pt x="356" y="970481"/>
                  </a:cubicBezTo>
                  <a:cubicBezTo>
                    <a:pt x="-3983" y="880676"/>
                    <a:pt x="31660" y="791638"/>
                    <a:pt x="89690" y="747358"/>
                  </a:cubicBezTo>
                  <a:cubicBezTo>
                    <a:pt x="54059" y="622706"/>
                    <a:pt x="99901" y="471556"/>
                    <a:pt x="191328" y="412294"/>
                  </a:cubicBezTo>
                  <a:cubicBezTo>
                    <a:pt x="193756" y="343881"/>
                    <a:pt x="230211" y="283631"/>
                    <a:pt x="277548" y="269820"/>
                  </a:cubicBezTo>
                  <a:cubicBezTo>
                    <a:pt x="286111" y="267318"/>
                    <a:pt x="294646" y="266461"/>
                    <a:pt x="302957" y="267157"/>
                  </a:cubicBezTo>
                  <a:lnTo>
                    <a:pt x="315157" y="270527"/>
                  </a:lnTo>
                  <a:lnTo>
                    <a:pt x="314301" y="252572"/>
                  </a:lnTo>
                  <a:cubicBezTo>
                    <a:pt x="322177" y="217003"/>
                    <a:pt x="374014" y="189142"/>
                    <a:pt x="439148" y="185475"/>
                  </a:cubicBezTo>
                  <a:cubicBezTo>
                    <a:pt x="439536" y="184882"/>
                    <a:pt x="439955" y="184301"/>
                    <a:pt x="440343" y="183707"/>
                  </a:cubicBezTo>
                  <a:cubicBezTo>
                    <a:pt x="431596" y="148680"/>
                    <a:pt x="451994" y="113356"/>
                    <a:pt x="495955" y="87354"/>
                  </a:cubicBezTo>
                  <a:cubicBezTo>
                    <a:pt x="565415" y="46285"/>
                    <a:pt x="678028" y="37132"/>
                    <a:pt x="766499" y="65341"/>
                  </a:cubicBezTo>
                  <a:lnTo>
                    <a:pt x="766559" y="65304"/>
                  </a:lnTo>
                  <a:lnTo>
                    <a:pt x="820362" y="32197"/>
                  </a:lnTo>
                  <a:cubicBezTo>
                    <a:pt x="885443" y="7657"/>
                    <a:pt x="977734" y="9471"/>
                    <a:pt x="1039270" y="42490"/>
                  </a:cubicBezTo>
                  <a:lnTo>
                    <a:pt x="1040242" y="41867"/>
                  </a:lnTo>
                  <a:lnTo>
                    <a:pt x="1082972" y="14485"/>
                  </a:lnTo>
                  <a:cubicBezTo>
                    <a:pt x="1101225" y="7318"/>
                    <a:pt x="1122624" y="2531"/>
                    <a:pt x="1145557" y="762"/>
                  </a:cubicBezTo>
                  <a:cubicBezTo>
                    <a:pt x="1170797" y="-1187"/>
                    <a:pt x="1196022" y="652"/>
                    <a:pt x="1218801" y="5741"/>
                  </a:cubicBezTo>
                  <a:lnTo>
                    <a:pt x="1275677" y="29502"/>
                  </a:lnTo>
                  <a:lnTo>
                    <a:pt x="1277375" y="30212"/>
                  </a:lnTo>
                  <a:cubicBezTo>
                    <a:pt x="1310830" y="8773"/>
                    <a:pt x="1360697" y="-1866"/>
                    <a:pt x="1410256" y="418"/>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Cloud 182">
              <a:extLst>
                <a:ext uri="{FF2B5EF4-FFF2-40B4-BE49-F238E27FC236}">
                  <a16:creationId xmlns:a16="http://schemas.microsoft.com/office/drawing/2014/main" id="{28D009AD-1206-7D11-7225-8A62E7692880}"/>
                </a:ext>
              </a:extLst>
            </p:cNvPr>
            <p:cNvSpPr/>
            <p:nvPr/>
          </p:nvSpPr>
          <p:spPr>
            <a:xfrm rot="5799345">
              <a:off x="5464445" y="1831822"/>
              <a:ext cx="1029731" cy="89561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5B5B4B43-6728-EFF2-36DC-C44FF400FF4F}"/>
                </a:ext>
              </a:extLst>
            </p:cNvPr>
            <p:cNvSpPr/>
            <p:nvPr/>
          </p:nvSpPr>
          <p:spPr>
            <a:xfrm>
              <a:off x="5806248" y="1882750"/>
              <a:ext cx="365184" cy="1694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8C599DB3-43F2-16A0-D3A2-212C6B2CE47C}"/>
              </a:ext>
            </a:extLst>
          </p:cNvPr>
          <p:cNvGrpSpPr/>
          <p:nvPr/>
        </p:nvGrpSpPr>
        <p:grpSpPr>
          <a:xfrm>
            <a:off x="2703038" y="2474687"/>
            <a:ext cx="1048548" cy="2407022"/>
            <a:chOff x="2438400" y="618365"/>
            <a:chExt cx="2286586" cy="5249035"/>
          </a:xfrm>
        </p:grpSpPr>
        <p:sp>
          <p:nvSpPr>
            <p:cNvPr id="216" name="Round Diagonal Corner Rectangle 266">
              <a:extLst>
                <a:ext uri="{FF2B5EF4-FFF2-40B4-BE49-F238E27FC236}">
                  <a16:creationId xmlns:a16="http://schemas.microsoft.com/office/drawing/2014/main" id="{112EFCA4-0614-AD47-F0FA-6DD6767FE44D}"/>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 Diagonal Corner Rectangle 265">
              <a:extLst>
                <a:ext uri="{FF2B5EF4-FFF2-40B4-BE49-F238E27FC236}">
                  <a16:creationId xmlns:a16="http://schemas.microsoft.com/office/drawing/2014/main" id="{A49A968D-6A78-617F-E107-7B41B82F6881}"/>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47">
              <a:extLst>
                <a:ext uri="{FF2B5EF4-FFF2-40B4-BE49-F238E27FC236}">
                  <a16:creationId xmlns:a16="http://schemas.microsoft.com/office/drawing/2014/main" id="{B1BF387C-47DE-8E38-24D2-393DEE47160C}"/>
                </a:ext>
              </a:extLst>
            </p:cNvPr>
            <p:cNvGrpSpPr/>
            <p:nvPr/>
          </p:nvGrpSpPr>
          <p:grpSpPr>
            <a:xfrm>
              <a:off x="3471131" y="5233160"/>
              <a:ext cx="501493" cy="634240"/>
              <a:chOff x="6106804" y="4039302"/>
              <a:chExt cx="666047" cy="774146"/>
            </a:xfrm>
          </p:grpSpPr>
          <p:sp>
            <p:nvSpPr>
              <p:cNvPr id="280" name="Oval 279">
                <a:extLst>
                  <a:ext uri="{FF2B5EF4-FFF2-40B4-BE49-F238E27FC236}">
                    <a16:creationId xmlns:a16="http://schemas.microsoft.com/office/drawing/2014/main" id="{E2D74730-1169-B393-1457-33F96D91C9FE}"/>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6EC7357A-4353-5C30-6574-10CA6BD7F6E6}"/>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1C0A73BF-B100-FA1B-E89E-AF42A4B32E5B}"/>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47">
              <a:extLst>
                <a:ext uri="{FF2B5EF4-FFF2-40B4-BE49-F238E27FC236}">
                  <a16:creationId xmlns:a16="http://schemas.microsoft.com/office/drawing/2014/main" id="{5D0AFDB8-9EF3-F064-2CEC-12429B3D570C}"/>
                </a:ext>
              </a:extLst>
            </p:cNvPr>
            <p:cNvGrpSpPr/>
            <p:nvPr/>
          </p:nvGrpSpPr>
          <p:grpSpPr>
            <a:xfrm rot="2613352">
              <a:off x="3086557" y="5132460"/>
              <a:ext cx="501493" cy="634240"/>
              <a:chOff x="6106804" y="4039302"/>
              <a:chExt cx="666047" cy="774146"/>
            </a:xfrm>
          </p:grpSpPr>
          <p:sp>
            <p:nvSpPr>
              <p:cNvPr id="277" name="Oval 276">
                <a:extLst>
                  <a:ext uri="{FF2B5EF4-FFF2-40B4-BE49-F238E27FC236}">
                    <a16:creationId xmlns:a16="http://schemas.microsoft.com/office/drawing/2014/main" id="{4F4DD66A-0BFC-67C8-6495-5FB36A0F6F79}"/>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44F4F1DD-E905-1776-D3A6-3A1DD05C5C3C}"/>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04CB8DBE-0690-69DB-0A91-7E7F5242F38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77">
              <a:extLst>
                <a:ext uri="{FF2B5EF4-FFF2-40B4-BE49-F238E27FC236}">
                  <a16:creationId xmlns:a16="http://schemas.microsoft.com/office/drawing/2014/main" id="{47AE5BEA-765C-94CB-29E2-DB619E463A03}"/>
                </a:ext>
              </a:extLst>
            </p:cNvPr>
            <p:cNvGrpSpPr/>
            <p:nvPr/>
          </p:nvGrpSpPr>
          <p:grpSpPr>
            <a:xfrm>
              <a:off x="2438400" y="2059236"/>
              <a:ext cx="2286586" cy="3431088"/>
              <a:chOff x="3886200" y="1447800"/>
              <a:chExt cx="3036880" cy="4187946"/>
            </a:xfrm>
          </p:grpSpPr>
          <p:grpSp>
            <p:nvGrpSpPr>
              <p:cNvPr id="265" name="Group 264">
                <a:extLst>
                  <a:ext uri="{FF2B5EF4-FFF2-40B4-BE49-F238E27FC236}">
                    <a16:creationId xmlns:a16="http://schemas.microsoft.com/office/drawing/2014/main" id="{B17BC203-BA19-D31C-0849-C37D830ED674}"/>
                  </a:ext>
                </a:extLst>
              </p:cNvPr>
              <p:cNvGrpSpPr/>
              <p:nvPr/>
            </p:nvGrpSpPr>
            <p:grpSpPr>
              <a:xfrm>
                <a:off x="3886200" y="1447800"/>
                <a:ext cx="3036880" cy="4187946"/>
                <a:chOff x="4419600" y="2060454"/>
                <a:chExt cx="3036880" cy="4187946"/>
              </a:xfrm>
            </p:grpSpPr>
            <p:sp>
              <p:nvSpPr>
                <p:cNvPr id="268" name="Oval 267">
                  <a:extLst>
                    <a:ext uri="{FF2B5EF4-FFF2-40B4-BE49-F238E27FC236}">
                      <a16:creationId xmlns:a16="http://schemas.microsoft.com/office/drawing/2014/main" id="{9834B020-A0CC-9CE6-091D-7C4B9D7BAC16}"/>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6D44D570-7D82-E8A6-6863-7D66F4F567FE}"/>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a:extLst>
                    <a:ext uri="{FF2B5EF4-FFF2-40B4-BE49-F238E27FC236}">
                      <a16:creationId xmlns:a16="http://schemas.microsoft.com/office/drawing/2014/main" id="{4BE19FE0-0694-B72A-1B5E-4A69F8DC42B3}"/>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64F042BF-6185-6CF1-CCCB-24C8E98DD348}"/>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a:extLst>
                    <a:ext uri="{FF2B5EF4-FFF2-40B4-BE49-F238E27FC236}">
                      <a16:creationId xmlns:a16="http://schemas.microsoft.com/office/drawing/2014/main" id="{0C777D25-2A15-2508-3029-92E29E745A45}"/>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A44D78B9-73CD-8FD7-6DF9-296A5DA1E3EF}"/>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D6630A3A-E61C-ACC2-B7CD-9C4A0A7EE685}"/>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4A24E4E7-50C5-232B-64FE-E298EE3CBEB8}"/>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4B03DF11-058A-BFA5-C37B-12C940258E90}"/>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6" name="Oval 265">
                <a:extLst>
                  <a:ext uri="{FF2B5EF4-FFF2-40B4-BE49-F238E27FC236}">
                    <a16:creationId xmlns:a16="http://schemas.microsoft.com/office/drawing/2014/main" id="{E8F50B91-A58E-A047-65BD-3990FEA1EC67}"/>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592B2417-CD59-9D2A-88BE-B8CC1E637149}"/>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67">
              <a:extLst>
                <a:ext uri="{FF2B5EF4-FFF2-40B4-BE49-F238E27FC236}">
                  <a16:creationId xmlns:a16="http://schemas.microsoft.com/office/drawing/2014/main" id="{12730332-7576-42D8-2154-E77E21CCA7BC}"/>
                </a:ext>
              </a:extLst>
            </p:cNvPr>
            <p:cNvGrpSpPr/>
            <p:nvPr/>
          </p:nvGrpSpPr>
          <p:grpSpPr>
            <a:xfrm rot="3964948">
              <a:off x="3047837" y="2527156"/>
              <a:ext cx="846586" cy="157044"/>
              <a:chOff x="6764312" y="5017957"/>
              <a:chExt cx="3174167" cy="544643"/>
            </a:xfrm>
          </p:grpSpPr>
          <p:sp>
            <p:nvSpPr>
              <p:cNvPr id="256" name="Rounded Rectangle 68">
                <a:extLst>
                  <a:ext uri="{FF2B5EF4-FFF2-40B4-BE49-F238E27FC236}">
                    <a16:creationId xmlns:a16="http://schemas.microsoft.com/office/drawing/2014/main" id="{24D63562-CA16-D654-BA51-86F5B64B8F8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115">
                <a:extLst>
                  <a:ext uri="{FF2B5EF4-FFF2-40B4-BE49-F238E27FC236}">
                    <a16:creationId xmlns:a16="http://schemas.microsoft.com/office/drawing/2014/main" id="{2E659B09-1829-0E3E-09E6-417FAC3FA66F}"/>
                  </a:ext>
                </a:extLst>
              </p:cNvPr>
              <p:cNvGrpSpPr/>
              <p:nvPr/>
            </p:nvGrpSpPr>
            <p:grpSpPr>
              <a:xfrm>
                <a:off x="6764312" y="5017957"/>
                <a:ext cx="3174167" cy="543394"/>
                <a:chOff x="4419600" y="6019800"/>
                <a:chExt cx="4553263" cy="718278"/>
              </a:xfrm>
            </p:grpSpPr>
            <p:sp>
              <p:nvSpPr>
                <p:cNvPr id="258" name="Multiply 70">
                  <a:extLst>
                    <a:ext uri="{FF2B5EF4-FFF2-40B4-BE49-F238E27FC236}">
                      <a16:creationId xmlns:a16="http://schemas.microsoft.com/office/drawing/2014/main" id="{E1150769-C51D-E788-502A-256ED9997551}"/>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ultiply 71">
                  <a:extLst>
                    <a:ext uri="{FF2B5EF4-FFF2-40B4-BE49-F238E27FC236}">
                      <a16:creationId xmlns:a16="http://schemas.microsoft.com/office/drawing/2014/main" id="{EF9D8499-C773-E686-6941-421BC6849EE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1BDE3160-0F27-018A-C0A6-FE57A36D859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66B91597-FFF4-C2FC-D10D-3FF6DCC70946}"/>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ultiply 74">
                  <a:extLst>
                    <a:ext uri="{FF2B5EF4-FFF2-40B4-BE49-F238E27FC236}">
                      <a16:creationId xmlns:a16="http://schemas.microsoft.com/office/drawing/2014/main" id="{E61F3623-B36C-C686-96B3-B1291A296EA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DB326B57-4E3B-EB30-93D3-D3AE637C0CD8}"/>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ultiply 76">
                  <a:extLst>
                    <a:ext uri="{FF2B5EF4-FFF2-40B4-BE49-F238E27FC236}">
                      <a16:creationId xmlns:a16="http://schemas.microsoft.com/office/drawing/2014/main" id="{9D8E9EF3-4E24-128C-1D69-31FAFF685E5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Oval 221">
              <a:extLst>
                <a:ext uri="{FF2B5EF4-FFF2-40B4-BE49-F238E27FC236}">
                  <a16:creationId xmlns:a16="http://schemas.microsoft.com/office/drawing/2014/main" id="{D3F52EDF-00DA-0708-82CE-EBD937788C9D}"/>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82">
              <a:extLst>
                <a:ext uri="{FF2B5EF4-FFF2-40B4-BE49-F238E27FC236}">
                  <a16:creationId xmlns:a16="http://schemas.microsoft.com/office/drawing/2014/main" id="{C523B913-7368-A7D1-B84F-89063C4E4D4D}"/>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Delay 223">
              <a:extLst>
                <a:ext uri="{FF2B5EF4-FFF2-40B4-BE49-F238E27FC236}">
                  <a16:creationId xmlns:a16="http://schemas.microsoft.com/office/drawing/2014/main" id="{27A9CD74-61BD-F91D-FDE0-E147164D6278}"/>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84">
              <a:extLst>
                <a:ext uri="{FF2B5EF4-FFF2-40B4-BE49-F238E27FC236}">
                  <a16:creationId xmlns:a16="http://schemas.microsoft.com/office/drawing/2014/main" id="{2B02F3A0-2A78-4EDE-8736-2BBA9C680893}"/>
                </a:ext>
              </a:extLst>
            </p:cNvPr>
            <p:cNvGrpSpPr/>
            <p:nvPr/>
          </p:nvGrpSpPr>
          <p:grpSpPr>
            <a:xfrm rot="17635052" flipH="1">
              <a:off x="3277333" y="2527157"/>
              <a:ext cx="846586" cy="157044"/>
              <a:chOff x="6764312" y="5017957"/>
              <a:chExt cx="3174167" cy="544643"/>
            </a:xfrm>
          </p:grpSpPr>
          <p:sp>
            <p:nvSpPr>
              <p:cNvPr id="247" name="Rounded Rectangle 85">
                <a:extLst>
                  <a:ext uri="{FF2B5EF4-FFF2-40B4-BE49-F238E27FC236}">
                    <a16:creationId xmlns:a16="http://schemas.microsoft.com/office/drawing/2014/main" id="{E6BB92A0-4780-9BE2-7D09-B03D4D96F72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115">
                <a:extLst>
                  <a:ext uri="{FF2B5EF4-FFF2-40B4-BE49-F238E27FC236}">
                    <a16:creationId xmlns:a16="http://schemas.microsoft.com/office/drawing/2014/main" id="{AC3FC6F1-6D86-1793-0816-08283340F791}"/>
                  </a:ext>
                </a:extLst>
              </p:cNvPr>
              <p:cNvGrpSpPr/>
              <p:nvPr/>
            </p:nvGrpSpPr>
            <p:grpSpPr>
              <a:xfrm>
                <a:off x="6764312" y="5017957"/>
                <a:ext cx="3174167" cy="543394"/>
                <a:chOff x="4419600" y="6019800"/>
                <a:chExt cx="4553263" cy="718278"/>
              </a:xfrm>
            </p:grpSpPr>
            <p:sp>
              <p:nvSpPr>
                <p:cNvPr id="249" name="Multiply 87">
                  <a:extLst>
                    <a:ext uri="{FF2B5EF4-FFF2-40B4-BE49-F238E27FC236}">
                      <a16:creationId xmlns:a16="http://schemas.microsoft.com/office/drawing/2014/main" id="{52452064-32EE-4700-10C8-9A221CE5AE08}"/>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ultiply 88">
                  <a:extLst>
                    <a:ext uri="{FF2B5EF4-FFF2-40B4-BE49-F238E27FC236}">
                      <a16:creationId xmlns:a16="http://schemas.microsoft.com/office/drawing/2014/main" id="{66D130E5-B7BE-6C50-573E-C0F7FC4465A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51D0CD21-EA67-025D-0E8D-CAE16651573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D874906A-6DD5-0EC1-AC1B-304B9F2C134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ultiply 91">
                  <a:extLst>
                    <a:ext uri="{FF2B5EF4-FFF2-40B4-BE49-F238E27FC236}">
                      <a16:creationId xmlns:a16="http://schemas.microsoft.com/office/drawing/2014/main" id="{80481634-5E4C-E142-011B-23BC42AFFE76}"/>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9C8CBFA0-1022-4F76-3185-6D1F06FDBD8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ultiply 93">
                  <a:extLst>
                    <a:ext uri="{FF2B5EF4-FFF2-40B4-BE49-F238E27FC236}">
                      <a16:creationId xmlns:a16="http://schemas.microsoft.com/office/drawing/2014/main" id="{7477376A-EB8B-E5C9-A9C0-D6A2CF00B128}"/>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 name="Group 225">
              <a:extLst>
                <a:ext uri="{FF2B5EF4-FFF2-40B4-BE49-F238E27FC236}">
                  <a16:creationId xmlns:a16="http://schemas.microsoft.com/office/drawing/2014/main" id="{B4BEB885-31EC-7C7C-8DA2-53F43E1C771F}"/>
                </a:ext>
              </a:extLst>
            </p:cNvPr>
            <p:cNvGrpSpPr/>
            <p:nvPr/>
          </p:nvGrpSpPr>
          <p:grpSpPr>
            <a:xfrm flipH="1">
              <a:off x="2725269" y="5305541"/>
              <a:ext cx="1764485" cy="211849"/>
              <a:chOff x="6764312" y="5017957"/>
              <a:chExt cx="3174167" cy="544643"/>
            </a:xfrm>
          </p:grpSpPr>
          <p:sp>
            <p:nvSpPr>
              <p:cNvPr id="238" name="Rounded Rectangle 95">
                <a:extLst>
                  <a:ext uri="{FF2B5EF4-FFF2-40B4-BE49-F238E27FC236}">
                    <a16:creationId xmlns:a16="http://schemas.microsoft.com/office/drawing/2014/main" id="{72D82BFB-6E43-5EDD-36BA-9BF77B4AB182}"/>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115">
                <a:extLst>
                  <a:ext uri="{FF2B5EF4-FFF2-40B4-BE49-F238E27FC236}">
                    <a16:creationId xmlns:a16="http://schemas.microsoft.com/office/drawing/2014/main" id="{07D6D109-9B92-BEC8-52B8-2D89D7F52A09}"/>
                  </a:ext>
                </a:extLst>
              </p:cNvPr>
              <p:cNvGrpSpPr/>
              <p:nvPr/>
            </p:nvGrpSpPr>
            <p:grpSpPr>
              <a:xfrm>
                <a:off x="6764312" y="5017957"/>
                <a:ext cx="3174167" cy="543394"/>
                <a:chOff x="4419600" y="6019800"/>
                <a:chExt cx="4553263" cy="718278"/>
              </a:xfrm>
            </p:grpSpPr>
            <p:sp>
              <p:nvSpPr>
                <p:cNvPr id="240" name="Multiply 97">
                  <a:extLst>
                    <a:ext uri="{FF2B5EF4-FFF2-40B4-BE49-F238E27FC236}">
                      <a16:creationId xmlns:a16="http://schemas.microsoft.com/office/drawing/2014/main" id="{3D401EBD-E1AC-0DC3-4B0C-05203729310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ultiply 98">
                  <a:extLst>
                    <a:ext uri="{FF2B5EF4-FFF2-40B4-BE49-F238E27FC236}">
                      <a16:creationId xmlns:a16="http://schemas.microsoft.com/office/drawing/2014/main" id="{A1B4C385-BCD5-9C3F-6F88-391325D4ACEB}"/>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4BEE06F1-887B-F727-0D9F-92CC77D0049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CCE26492-86B8-93DE-7714-2E730C19455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ultiply 101">
                  <a:extLst>
                    <a:ext uri="{FF2B5EF4-FFF2-40B4-BE49-F238E27FC236}">
                      <a16:creationId xmlns:a16="http://schemas.microsoft.com/office/drawing/2014/main" id="{E83AB6DB-F144-15C5-E364-0A75DFCBB8B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525BFFFE-47FB-12CC-D315-5BBCCAD4D97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ultiply 103">
                  <a:extLst>
                    <a:ext uri="{FF2B5EF4-FFF2-40B4-BE49-F238E27FC236}">
                      <a16:creationId xmlns:a16="http://schemas.microsoft.com/office/drawing/2014/main" id="{1E6F712A-8F9B-38D1-0290-99663145D68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ounded Rectangle 83">
              <a:extLst>
                <a:ext uri="{FF2B5EF4-FFF2-40B4-BE49-F238E27FC236}">
                  <a16:creationId xmlns:a16="http://schemas.microsoft.com/office/drawing/2014/main" id="{EBF025BF-D32C-8AF9-1CF5-C9B2DA0EDAC7}"/>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84">
              <a:extLst>
                <a:ext uri="{FF2B5EF4-FFF2-40B4-BE49-F238E27FC236}">
                  <a16:creationId xmlns:a16="http://schemas.microsoft.com/office/drawing/2014/main" id="{02C0D458-8763-019D-44BB-D55D6AA0F0A3}"/>
                </a:ext>
              </a:extLst>
            </p:cNvPr>
            <p:cNvGrpSpPr/>
            <p:nvPr/>
          </p:nvGrpSpPr>
          <p:grpSpPr>
            <a:xfrm flipH="1">
              <a:off x="2958376" y="971261"/>
              <a:ext cx="1241512" cy="164101"/>
              <a:chOff x="6764312" y="5017957"/>
              <a:chExt cx="3174167" cy="544643"/>
            </a:xfrm>
          </p:grpSpPr>
          <p:sp>
            <p:nvSpPr>
              <p:cNvPr id="229" name="Rounded Rectangle 268">
                <a:extLst>
                  <a:ext uri="{FF2B5EF4-FFF2-40B4-BE49-F238E27FC236}">
                    <a16:creationId xmlns:a16="http://schemas.microsoft.com/office/drawing/2014/main" id="{DCCB1629-1D37-6134-509B-784D84EC453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15">
                <a:extLst>
                  <a:ext uri="{FF2B5EF4-FFF2-40B4-BE49-F238E27FC236}">
                    <a16:creationId xmlns:a16="http://schemas.microsoft.com/office/drawing/2014/main" id="{77146333-FBB5-F01E-7F90-2A951E92F76A}"/>
                  </a:ext>
                </a:extLst>
              </p:cNvPr>
              <p:cNvGrpSpPr/>
              <p:nvPr/>
            </p:nvGrpSpPr>
            <p:grpSpPr>
              <a:xfrm>
                <a:off x="6764312" y="5017957"/>
                <a:ext cx="3174167" cy="543394"/>
                <a:chOff x="4419600" y="6019800"/>
                <a:chExt cx="4553263" cy="718278"/>
              </a:xfrm>
            </p:grpSpPr>
            <p:sp>
              <p:nvSpPr>
                <p:cNvPr id="231" name="Multiply 270">
                  <a:extLst>
                    <a:ext uri="{FF2B5EF4-FFF2-40B4-BE49-F238E27FC236}">
                      <a16:creationId xmlns:a16="http://schemas.microsoft.com/office/drawing/2014/main" id="{218A4AAD-9F86-FF82-BB3E-F5C73639F53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ultiply 271">
                  <a:extLst>
                    <a:ext uri="{FF2B5EF4-FFF2-40B4-BE49-F238E27FC236}">
                      <a16:creationId xmlns:a16="http://schemas.microsoft.com/office/drawing/2014/main" id="{C0F3464F-8ABA-6B19-D223-9D5EB6F49BC9}"/>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E3CA30B8-AD66-E169-BEB2-4DE6F614A3B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35973CA2-A070-36AB-462F-5F001C245BF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ultiply 274">
                  <a:extLst>
                    <a:ext uri="{FF2B5EF4-FFF2-40B4-BE49-F238E27FC236}">
                      <a16:creationId xmlns:a16="http://schemas.microsoft.com/office/drawing/2014/main" id="{EAC20A57-050B-B0A0-754E-953B5461867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33DA55D1-EAF3-2BDF-F304-3959C0C6FA0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ultiply 276">
                  <a:extLst>
                    <a:ext uri="{FF2B5EF4-FFF2-40B4-BE49-F238E27FC236}">
                      <a16:creationId xmlns:a16="http://schemas.microsoft.com/office/drawing/2014/main" id="{51034E9B-3226-5ED6-011A-7BF4E116A51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3" name="Group 282">
            <a:extLst>
              <a:ext uri="{FF2B5EF4-FFF2-40B4-BE49-F238E27FC236}">
                <a16:creationId xmlns:a16="http://schemas.microsoft.com/office/drawing/2014/main" id="{3FCE898E-FA97-1583-1E64-A24A98547B82}"/>
              </a:ext>
            </a:extLst>
          </p:cNvPr>
          <p:cNvGrpSpPr/>
          <p:nvPr/>
        </p:nvGrpSpPr>
        <p:grpSpPr>
          <a:xfrm>
            <a:off x="3936132" y="4341961"/>
            <a:ext cx="1032313" cy="2241742"/>
            <a:chOff x="441685" y="536029"/>
            <a:chExt cx="2911243" cy="6321972"/>
          </a:xfrm>
        </p:grpSpPr>
        <p:sp>
          <p:nvSpPr>
            <p:cNvPr id="284" name="Oval 283">
              <a:extLst>
                <a:ext uri="{FF2B5EF4-FFF2-40B4-BE49-F238E27FC236}">
                  <a16:creationId xmlns:a16="http://schemas.microsoft.com/office/drawing/2014/main" id="{BF9F632E-F5F4-CA61-CD17-6AF2D952AC88}"/>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1C6AB432-4F9A-5CA5-390D-2ADCA70EEFBF}"/>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D27FA7FD-7946-2E29-D292-AA867A0C8B78}"/>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4AF3EB98-D9B8-5BDD-1FBB-DA89F5BDD7E5}"/>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loud 287">
              <a:extLst>
                <a:ext uri="{FF2B5EF4-FFF2-40B4-BE49-F238E27FC236}">
                  <a16:creationId xmlns:a16="http://schemas.microsoft.com/office/drawing/2014/main" id="{5260127B-6ED5-85C0-432E-A06F9E1DD848}"/>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loud 288">
              <a:extLst>
                <a:ext uri="{FF2B5EF4-FFF2-40B4-BE49-F238E27FC236}">
                  <a16:creationId xmlns:a16="http://schemas.microsoft.com/office/drawing/2014/main" id="{79E81F77-80DB-A0A7-208D-38E15A192FFE}"/>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967405B2-F355-4F45-211F-8C37D20EF46F}"/>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63082AC8-187C-2BC5-868B-66E2CB46EC9E}"/>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1A44E0E3-7BF0-04D3-6C2C-113BF1A8F146}"/>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7B744518-298B-326D-2350-CDE04D440788}"/>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a:extLst>
                <a:ext uri="{FF2B5EF4-FFF2-40B4-BE49-F238E27FC236}">
                  <a16:creationId xmlns:a16="http://schemas.microsoft.com/office/drawing/2014/main" id="{44397441-0919-05F2-2999-5D688499D2ED}"/>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5D9313FE-471C-1B30-C8F7-F461D62CF1C2}"/>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AC56D81-3A43-3421-60AB-38A3A0E67045}"/>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loud 296">
              <a:extLst>
                <a:ext uri="{FF2B5EF4-FFF2-40B4-BE49-F238E27FC236}">
                  <a16:creationId xmlns:a16="http://schemas.microsoft.com/office/drawing/2014/main" id="{E99F1B67-F4CC-20B0-463D-3BBF2663A2F5}"/>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162">
              <a:extLst>
                <a:ext uri="{FF2B5EF4-FFF2-40B4-BE49-F238E27FC236}">
                  <a16:creationId xmlns:a16="http://schemas.microsoft.com/office/drawing/2014/main" id="{D9EDEE3D-5E23-4FF1-34C3-14D31B3A61F4}"/>
                </a:ext>
              </a:extLst>
            </p:cNvPr>
            <p:cNvGrpSpPr/>
            <p:nvPr/>
          </p:nvGrpSpPr>
          <p:grpSpPr>
            <a:xfrm>
              <a:off x="982450" y="936411"/>
              <a:ext cx="1858215" cy="300286"/>
              <a:chOff x="6571728" y="1086622"/>
              <a:chExt cx="1528420" cy="286099"/>
            </a:xfrm>
          </p:grpSpPr>
          <p:sp>
            <p:nvSpPr>
              <p:cNvPr id="323" name="Rounded Rectangle 42">
                <a:extLst>
                  <a:ext uri="{FF2B5EF4-FFF2-40B4-BE49-F238E27FC236}">
                    <a16:creationId xmlns:a16="http://schemas.microsoft.com/office/drawing/2014/main" id="{994DE066-72F5-AE13-7527-441BAA85D16D}"/>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a:extLst>
                  <a:ext uri="{FF2B5EF4-FFF2-40B4-BE49-F238E27FC236}">
                    <a16:creationId xmlns:a16="http://schemas.microsoft.com/office/drawing/2014/main" id="{63AF580D-3140-431D-8311-5FDF240FD2FF}"/>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a:extLst>
                  <a:ext uri="{FF2B5EF4-FFF2-40B4-BE49-F238E27FC236}">
                    <a16:creationId xmlns:a16="http://schemas.microsoft.com/office/drawing/2014/main" id="{BB879F2D-B5EA-FC10-7C9E-18080EA047E4}"/>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967D8ED2-3FCD-F708-0193-D8335371266A}"/>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1E78921F-3962-3B5E-1500-569627B6623E}"/>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82BB0578-0F1F-562E-20DD-67E896919B38}"/>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9" name="Cloud 298">
              <a:extLst>
                <a:ext uri="{FF2B5EF4-FFF2-40B4-BE49-F238E27FC236}">
                  <a16:creationId xmlns:a16="http://schemas.microsoft.com/office/drawing/2014/main" id="{6EBA9051-713E-7B71-DA25-1178B6C94841}"/>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3DEDBAFB-0EA0-7906-6F9F-B42413413DA4}"/>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163">
              <a:extLst>
                <a:ext uri="{FF2B5EF4-FFF2-40B4-BE49-F238E27FC236}">
                  <a16:creationId xmlns:a16="http://schemas.microsoft.com/office/drawing/2014/main" id="{E1440A2A-8EEA-CA9B-787D-E369EF826354}"/>
                </a:ext>
              </a:extLst>
            </p:cNvPr>
            <p:cNvGrpSpPr/>
            <p:nvPr/>
          </p:nvGrpSpPr>
          <p:grpSpPr>
            <a:xfrm>
              <a:off x="982444" y="3839179"/>
              <a:ext cx="1742078" cy="1801718"/>
              <a:chOff x="7543801" y="3581401"/>
              <a:chExt cx="1176618" cy="1066800"/>
            </a:xfrm>
          </p:grpSpPr>
          <p:sp>
            <p:nvSpPr>
              <p:cNvPr id="318" name="Rounded Rectangle 37">
                <a:extLst>
                  <a:ext uri="{FF2B5EF4-FFF2-40B4-BE49-F238E27FC236}">
                    <a16:creationId xmlns:a16="http://schemas.microsoft.com/office/drawing/2014/main" id="{E1FBBEA9-1DD0-DDAB-D372-986F4626F2AA}"/>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 162">
                <a:extLst>
                  <a:ext uri="{FF2B5EF4-FFF2-40B4-BE49-F238E27FC236}">
                    <a16:creationId xmlns:a16="http://schemas.microsoft.com/office/drawing/2014/main" id="{AAB2B181-95A8-B907-7E04-CAD3EC83AFB8}"/>
                  </a:ext>
                </a:extLst>
              </p:cNvPr>
              <p:cNvGrpSpPr/>
              <p:nvPr/>
            </p:nvGrpSpPr>
            <p:grpSpPr>
              <a:xfrm>
                <a:off x="7543801" y="3581401"/>
                <a:ext cx="457200" cy="1066800"/>
                <a:chOff x="6827799" y="4800600"/>
                <a:chExt cx="868401" cy="2043177"/>
              </a:xfrm>
              <a:solidFill>
                <a:srgbClr val="D98A33"/>
              </a:solidFill>
            </p:grpSpPr>
            <p:sp>
              <p:nvSpPr>
                <p:cNvPr id="320" name="Double Wave 319">
                  <a:extLst>
                    <a:ext uri="{FF2B5EF4-FFF2-40B4-BE49-F238E27FC236}">
                      <a16:creationId xmlns:a16="http://schemas.microsoft.com/office/drawing/2014/main" id="{D09DF1BB-AA30-8D64-8934-6CE170B13949}"/>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ouble Wave 320">
                  <a:extLst>
                    <a:ext uri="{FF2B5EF4-FFF2-40B4-BE49-F238E27FC236}">
                      <a16:creationId xmlns:a16="http://schemas.microsoft.com/office/drawing/2014/main" id="{A429ECDD-17D7-2AFF-DD43-684B6068E05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41">
                  <a:extLst>
                    <a:ext uri="{FF2B5EF4-FFF2-40B4-BE49-F238E27FC236}">
                      <a16:creationId xmlns:a16="http://schemas.microsoft.com/office/drawing/2014/main" id="{9B7B63EE-64B6-1124-6784-21EEA08EFA6A}"/>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2" name="Group 169">
              <a:extLst>
                <a:ext uri="{FF2B5EF4-FFF2-40B4-BE49-F238E27FC236}">
                  <a16:creationId xmlns:a16="http://schemas.microsoft.com/office/drawing/2014/main" id="{244C5ABF-EDC5-4E6F-E6DF-9879A5668858}"/>
                </a:ext>
              </a:extLst>
            </p:cNvPr>
            <p:cNvGrpSpPr/>
            <p:nvPr/>
          </p:nvGrpSpPr>
          <p:grpSpPr>
            <a:xfrm>
              <a:off x="796629" y="5340611"/>
              <a:ext cx="2194826" cy="800764"/>
              <a:chOff x="0" y="4648200"/>
              <a:chExt cx="3986134" cy="1541489"/>
            </a:xfrm>
          </p:grpSpPr>
          <p:grpSp>
            <p:nvGrpSpPr>
              <p:cNvPr id="303" name="Group 138">
                <a:extLst>
                  <a:ext uri="{FF2B5EF4-FFF2-40B4-BE49-F238E27FC236}">
                    <a16:creationId xmlns:a16="http://schemas.microsoft.com/office/drawing/2014/main" id="{B5DED2A1-2962-E38F-DEF5-5CBD93DEF175}"/>
                  </a:ext>
                </a:extLst>
              </p:cNvPr>
              <p:cNvGrpSpPr/>
              <p:nvPr/>
            </p:nvGrpSpPr>
            <p:grpSpPr>
              <a:xfrm>
                <a:off x="0" y="4648200"/>
                <a:ext cx="1600200" cy="1524000"/>
                <a:chOff x="533400" y="4648200"/>
                <a:chExt cx="1905000" cy="1828800"/>
              </a:xfrm>
            </p:grpSpPr>
            <p:sp>
              <p:nvSpPr>
                <p:cNvPr id="314" name="Plus 33">
                  <a:extLst>
                    <a:ext uri="{FF2B5EF4-FFF2-40B4-BE49-F238E27FC236}">
                      <a16:creationId xmlns:a16="http://schemas.microsoft.com/office/drawing/2014/main" id="{271089E3-FCA9-9229-3A87-776405BC11A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iamond 314">
                  <a:extLst>
                    <a:ext uri="{FF2B5EF4-FFF2-40B4-BE49-F238E27FC236}">
                      <a16:creationId xmlns:a16="http://schemas.microsoft.com/office/drawing/2014/main" id="{57646480-54DE-8A18-A8F3-A3B425E6301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Diamond 315">
                  <a:extLst>
                    <a:ext uri="{FF2B5EF4-FFF2-40B4-BE49-F238E27FC236}">
                      <a16:creationId xmlns:a16="http://schemas.microsoft.com/office/drawing/2014/main" id="{3E087E27-FB03-F6C6-DEC7-1E92D1061E2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DD606438-25EE-F132-FDBD-C15C7D27866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139">
                <a:extLst>
                  <a:ext uri="{FF2B5EF4-FFF2-40B4-BE49-F238E27FC236}">
                    <a16:creationId xmlns:a16="http://schemas.microsoft.com/office/drawing/2014/main" id="{BEF4E850-BBE7-6FD3-87B5-31C99BD3529F}"/>
                  </a:ext>
                </a:extLst>
              </p:cNvPr>
              <p:cNvGrpSpPr/>
              <p:nvPr/>
            </p:nvGrpSpPr>
            <p:grpSpPr>
              <a:xfrm>
                <a:off x="1182973" y="4665689"/>
                <a:ext cx="1600200" cy="1524000"/>
                <a:chOff x="533400" y="4648200"/>
                <a:chExt cx="1905000" cy="1828800"/>
              </a:xfrm>
            </p:grpSpPr>
            <p:sp>
              <p:nvSpPr>
                <p:cNvPr id="310" name="Plus 29">
                  <a:extLst>
                    <a:ext uri="{FF2B5EF4-FFF2-40B4-BE49-F238E27FC236}">
                      <a16:creationId xmlns:a16="http://schemas.microsoft.com/office/drawing/2014/main" id="{977BE3FE-D73E-F141-BC49-9A88372D5C09}"/>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Diamond 310">
                  <a:extLst>
                    <a:ext uri="{FF2B5EF4-FFF2-40B4-BE49-F238E27FC236}">
                      <a16:creationId xmlns:a16="http://schemas.microsoft.com/office/drawing/2014/main" id="{9420B1FD-D6DC-F237-0A76-50444FCF248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BD065DAA-F156-4CFB-5D8D-6ADBAEF9C3C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Diamond 312">
                  <a:extLst>
                    <a:ext uri="{FF2B5EF4-FFF2-40B4-BE49-F238E27FC236}">
                      <a16:creationId xmlns:a16="http://schemas.microsoft.com/office/drawing/2014/main" id="{D83231F2-1640-F661-2267-54506E79D69F}"/>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08040962-5893-D716-CD26-C0E5D9C157FA}"/>
                  </a:ext>
                </a:extLst>
              </p:cNvPr>
              <p:cNvGrpSpPr/>
              <p:nvPr/>
            </p:nvGrpSpPr>
            <p:grpSpPr>
              <a:xfrm>
                <a:off x="2385934" y="4665689"/>
                <a:ext cx="1600200" cy="1524000"/>
                <a:chOff x="533400" y="4648200"/>
                <a:chExt cx="1905000" cy="1828800"/>
              </a:xfrm>
            </p:grpSpPr>
            <p:sp>
              <p:nvSpPr>
                <p:cNvPr id="306" name="Plus 25">
                  <a:extLst>
                    <a:ext uri="{FF2B5EF4-FFF2-40B4-BE49-F238E27FC236}">
                      <a16:creationId xmlns:a16="http://schemas.microsoft.com/office/drawing/2014/main" id="{32BEFF65-1EFA-C480-4170-FC4DCEAF181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A09FC654-A917-A7CD-B382-64281E43E57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iamond 307">
                  <a:extLst>
                    <a:ext uri="{FF2B5EF4-FFF2-40B4-BE49-F238E27FC236}">
                      <a16:creationId xmlns:a16="http://schemas.microsoft.com/office/drawing/2014/main" id="{41759CB3-0CD8-B799-7F06-4B7E58D0EE8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Diamond 308">
                  <a:extLst>
                    <a:ext uri="{FF2B5EF4-FFF2-40B4-BE49-F238E27FC236}">
                      <a16:creationId xmlns:a16="http://schemas.microsoft.com/office/drawing/2014/main" id="{1754EC74-B003-5B43-670B-8E628A45C68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098159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4.bp.blogspot.com/-dnj9YM-bNUc/Tr_shsNIF8I/AAAAAAAAAaY/MFZ1ZuEvC04/s1600/fishermen.jpg"/>
          <p:cNvPicPr>
            <a:picLocks noChangeAspect="1" noChangeArrowheads="1"/>
          </p:cNvPicPr>
          <p:nvPr/>
        </p:nvPicPr>
        <p:blipFill>
          <a:blip r:embed="rId3" cstate="print"/>
          <a:srcRect/>
          <a:stretch>
            <a:fillRect/>
          </a:stretch>
        </p:blipFill>
        <p:spPr bwMode="auto">
          <a:xfrm>
            <a:off x="2264169" y="591359"/>
            <a:ext cx="7718087" cy="5464407"/>
          </a:xfrm>
          <a:prstGeom prst="rect">
            <a:avLst/>
          </a:prstGeom>
          <a:noFill/>
        </p:spPr>
      </p:pic>
      <p:sp>
        <p:nvSpPr>
          <p:cNvPr id="4" name="TextBox 3"/>
          <p:cNvSpPr txBox="1"/>
          <p:nvPr/>
        </p:nvSpPr>
        <p:spPr>
          <a:xfrm>
            <a:off x="2808513" y="4203971"/>
            <a:ext cx="6629400" cy="1938992"/>
          </a:xfrm>
          <a:prstGeom prst="rect">
            <a:avLst/>
          </a:prstGeom>
          <a:noFill/>
        </p:spPr>
        <p:txBody>
          <a:bodyPr wrap="square" rtlCol="0">
            <a:spAutoFit/>
          </a:bodyPr>
          <a:lstStyle/>
          <a:p>
            <a:r>
              <a:rPr lang="en-US" sz="4000" dirty="0">
                <a:solidFill>
                  <a:schemeClr val="bg1"/>
                </a:solidFill>
              </a:rPr>
              <a:t>“And when they had brought their ships to land, they forsook all, and followed him.”</a:t>
            </a:r>
          </a:p>
        </p:txBody>
      </p:sp>
      <p:sp>
        <p:nvSpPr>
          <p:cNvPr id="5" name="TextBox 4"/>
          <p:cNvSpPr txBox="1"/>
          <p:nvPr/>
        </p:nvSpPr>
        <p:spPr>
          <a:xfrm>
            <a:off x="76200" y="6500416"/>
            <a:ext cx="2514600" cy="307777"/>
          </a:xfrm>
          <a:prstGeom prst="rect">
            <a:avLst/>
          </a:prstGeom>
          <a:noFill/>
        </p:spPr>
        <p:txBody>
          <a:bodyPr wrap="square" rtlCol="0">
            <a:spAutoFit/>
          </a:bodyPr>
          <a:lstStyle/>
          <a:p>
            <a:r>
              <a:rPr lang="en-US" sz="1400" dirty="0">
                <a:solidFill>
                  <a:schemeClr val="bg1"/>
                </a:solidFill>
              </a:rPr>
              <a:t>Luke 5:11</a:t>
            </a:r>
          </a:p>
        </p:txBody>
      </p:sp>
    </p:spTree>
    <p:extLst>
      <p:ext uri="{BB962C8B-B14F-4D97-AF65-F5344CB8AC3E}">
        <p14:creationId xmlns:p14="http://schemas.microsoft.com/office/powerpoint/2010/main" val="3211621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79155" y="1812597"/>
            <a:ext cx="5291616" cy="3170099"/>
          </a:xfrm>
          <a:prstGeom prst="rect">
            <a:avLst/>
          </a:prstGeom>
          <a:noFill/>
        </p:spPr>
        <p:txBody>
          <a:bodyPr wrap="square" rtlCol="0">
            <a:spAutoFit/>
          </a:bodyPr>
          <a:lstStyle/>
          <a:p>
            <a:pPr algn="ctr"/>
            <a:r>
              <a:rPr lang="en-US" sz="4000" dirty="0">
                <a:solidFill>
                  <a:schemeClr val="bg1"/>
                </a:solidFill>
              </a:rPr>
              <a:t>“Three years later their Lord and Master, their counselor and King, was crucified. His mortal ministry was over.”</a:t>
            </a:r>
          </a:p>
        </p:txBody>
      </p:sp>
      <p:pic>
        <p:nvPicPr>
          <p:cNvPr id="5" name="Picture 2" descr="http://lavistachurchofchrist.org/Pictures/Jesus'%20Ministry%20Artwork/images/gentle_jesus,_meek_and_mild.jpg"/>
          <p:cNvPicPr>
            <a:picLocks noChangeAspect="1" noChangeArrowheads="1"/>
          </p:cNvPicPr>
          <p:nvPr/>
        </p:nvPicPr>
        <p:blipFill>
          <a:blip r:embed="rId3" cstate="print"/>
          <a:srcRect/>
          <a:stretch>
            <a:fillRect/>
          </a:stretch>
        </p:blipFill>
        <p:spPr bwMode="auto">
          <a:xfrm>
            <a:off x="330741" y="275846"/>
            <a:ext cx="5175114" cy="6256327"/>
          </a:xfrm>
          <a:prstGeom prst="rect">
            <a:avLst/>
          </a:prstGeom>
          <a:noFill/>
        </p:spPr>
      </p:pic>
      <p:sp>
        <p:nvSpPr>
          <p:cNvPr id="9" name="TextBox 8"/>
          <p:cNvSpPr txBox="1"/>
          <p:nvPr/>
        </p:nvSpPr>
        <p:spPr>
          <a:xfrm>
            <a:off x="2971800" y="6519446"/>
            <a:ext cx="9144000" cy="338554"/>
          </a:xfrm>
          <a:prstGeom prst="rect">
            <a:avLst/>
          </a:prstGeom>
          <a:noFill/>
        </p:spPr>
        <p:txBody>
          <a:bodyPr wrap="square" rtlCol="0">
            <a:spAutoFit/>
          </a:bodyPr>
          <a:lstStyle/>
          <a:p>
            <a:pPr algn="r"/>
            <a:r>
              <a:rPr lang="en-US" sz="1600" dirty="0">
                <a:solidFill>
                  <a:schemeClr val="bg1"/>
                </a:solidFill>
              </a:rPr>
              <a:t>(2) </a:t>
            </a:r>
          </a:p>
        </p:txBody>
      </p:sp>
      <p:pic>
        <p:nvPicPr>
          <p:cNvPr id="10" name="Picture 2" descr="http://www.lds.org/bc/content/shared/content/images/leaders/jeffrey-r-holland-large.jpg"/>
          <p:cNvPicPr>
            <a:picLocks noChangeAspect="1" noChangeArrowheads="1"/>
          </p:cNvPicPr>
          <p:nvPr/>
        </p:nvPicPr>
        <p:blipFill>
          <a:blip r:embed="rId4" cstate="print"/>
          <a:srcRect/>
          <a:stretch>
            <a:fillRect/>
          </a:stretch>
        </p:blipFill>
        <p:spPr bwMode="auto">
          <a:xfrm>
            <a:off x="11070771" y="131841"/>
            <a:ext cx="936171" cy="1171974"/>
          </a:xfrm>
          <a:prstGeom prst="rect">
            <a:avLst/>
          </a:prstGeom>
          <a:noFill/>
        </p:spPr>
      </p:pic>
    </p:spTree>
    <p:extLst>
      <p:ext uri="{BB962C8B-B14F-4D97-AF65-F5344CB8AC3E}">
        <p14:creationId xmlns:p14="http://schemas.microsoft.com/office/powerpoint/2010/main" val="4267058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05764" y="566058"/>
            <a:ext cx="6629400" cy="5016758"/>
          </a:xfrm>
          <a:prstGeom prst="rect">
            <a:avLst/>
          </a:prstGeom>
          <a:noFill/>
        </p:spPr>
        <p:txBody>
          <a:bodyPr wrap="square" rtlCol="0">
            <a:spAutoFit/>
          </a:bodyPr>
          <a:lstStyle/>
          <a:p>
            <a:r>
              <a:rPr lang="en-US" sz="4000" dirty="0">
                <a:solidFill>
                  <a:schemeClr val="bg1"/>
                </a:solidFill>
              </a:rPr>
              <a:t>Peter wonders:</a:t>
            </a:r>
          </a:p>
          <a:p>
            <a:endParaRPr lang="en-US" sz="4000" dirty="0">
              <a:solidFill>
                <a:schemeClr val="bg1"/>
              </a:solidFill>
            </a:endParaRPr>
          </a:p>
          <a:p>
            <a:r>
              <a:rPr lang="en-US" sz="4000" dirty="0">
                <a:solidFill>
                  <a:schemeClr val="bg1"/>
                </a:solidFill>
              </a:rPr>
              <a:t>“…But that is over. He has finished His work, and He has risen from the tomb. He has worked out His salvation and ours. So you ask, ‘What do we do now?’” </a:t>
            </a:r>
          </a:p>
        </p:txBody>
      </p:sp>
      <p:sp>
        <p:nvSpPr>
          <p:cNvPr id="7" name="TextBox 6"/>
          <p:cNvSpPr txBox="1"/>
          <p:nvPr/>
        </p:nvSpPr>
        <p:spPr>
          <a:xfrm>
            <a:off x="2971800" y="6519446"/>
            <a:ext cx="9144000" cy="338554"/>
          </a:xfrm>
          <a:prstGeom prst="rect">
            <a:avLst/>
          </a:prstGeom>
          <a:noFill/>
        </p:spPr>
        <p:txBody>
          <a:bodyPr wrap="square" rtlCol="0">
            <a:spAutoFit/>
          </a:bodyPr>
          <a:lstStyle/>
          <a:p>
            <a:pPr algn="r"/>
            <a:r>
              <a:rPr lang="en-US" sz="1600" dirty="0">
                <a:solidFill>
                  <a:schemeClr val="bg1"/>
                </a:solidFill>
              </a:rPr>
              <a:t>(2) </a:t>
            </a:r>
          </a:p>
        </p:txBody>
      </p:sp>
      <p:pic>
        <p:nvPicPr>
          <p:cNvPr id="13314" name="Picture 2" descr="http://www.lds.org/bc/content/shared/content/images/leaders/jeffrey-r-holland-large.jpg"/>
          <p:cNvPicPr>
            <a:picLocks noChangeAspect="1" noChangeArrowheads="1"/>
          </p:cNvPicPr>
          <p:nvPr/>
        </p:nvPicPr>
        <p:blipFill>
          <a:blip r:embed="rId3" cstate="print"/>
          <a:srcRect/>
          <a:stretch>
            <a:fillRect/>
          </a:stretch>
        </p:blipFill>
        <p:spPr bwMode="auto">
          <a:xfrm>
            <a:off x="11096042" y="152402"/>
            <a:ext cx="878244" cy="1099456"/>
          </a:xfrm>
          <a:prstGeom prst="rect">
            <a:avLst/>
          </a:prstGeom>
          <a:noFill/>
        </p:spPr>
      </p:pic>
      <p:grpSp>
        <p:nvGrpSpPr>
          <p:cNvPr id="3" name="Group 2"/>
          <p:cNvGrpSpPr/>
          <p:nvPr/>
        </p:nvGrpSpPr>
        <p:grpSpPr>
          <a:xfrm>
            <a:off x="530684" y="1836618"/>
            <a:ext cx="4168253" cy="3899934"/>
            <a:chOff x="530684" y="1690703"/>
            <a:chExt cx="4168253" cy="3899934"/>
          </a:xfrm>
        </p:grpSpPr>
        <p:pic>
          <p:nvPicPr>
            <p:cNvPr id="36866" name="Picture 2" descr="Image result for peter and jesus at 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84" y="1690703"/>
              <a:ext cx="4168253" cy="36383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0684" y="5329027"/>
              <a:ext cx="1032655" cy="261610"/>
            </a:xfrm>
            <a:prstGeom prst="rect">
              <a:avLst/>
            </a:prstGeom>
          </p:spPr>
          <p:txBody>
            <a:bodyPr wrap="none">
              <a:spAutoFit/>
            </a:bodyPr>
            <a:lstStyle/>
            <a:p>
              <a:pPr fontAlgn="base"/>
              <a:r>
                <a:rPr lang="en-US" sz="1100" dirty="0" err="1">
                  <a:solidFill>
                    <a:schemeClr val="bg1"/>
                  </a:solidFill>
                  <a:latin typeface="Open Sans"/>
                </a:rPr>
                <a:t>Kamille</a:t>
              </a:r>
              <a:r>
                <a:rPr lang="en-US" sz="1100" dirty="0">
                  <a:solidFill>
                    <a:schemeClr val="bg1"/>
                  </a:solidFill>
                  <a:latin typeface="Open Sans"/>
                </a:rPr>
                <a:t> Corry</a:t>
              </a:r>
            </a:p>
          </p:txBody>
        </p:sp>
      </p:grpSp>
    </p:spTree>
    <p:extLst>
      <p:ext uri="{BB962C8B-B14F-4D97-AF65-F5344CB8AC3E}">
        <p14:creationId xmlns:p14="http://schemas.microsoft.com/office/powerpoint/2010/main" val="376686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498341"/>
            <a:ext cx="2514600" cy="307777"/>
          </a:xfrm>
          <a:prstGeom prst="rect">
            <a:avLst/>
          </a:prstGeom>
          <a:noFill/>
        </p:spPr>
        <p:txBody>
          <a:bodyPr wrap="square" rtlCol="0">
            <a:spAutoFit/>
          </a:bodyPr>
          <a:lstStyle/>
          <a:p>
            <a:r>
              <a:rPr lang="en-US" sz="1400" dirty="0">
                <a:solidFill>
                  <a:schemeClr val="bg1"/>
                </a:solidFill>
              </a:rPr>
              <a:t>John 21:3</a:t>
            </a:r>
          </a:p>
        </p:txBody>
      </p:sp>
      <p:sp>
        <p:nvSpPr>
          <p:cNvPr id="5" name="TextBox 4"/>
          <p:cNvSpPr txBox="1"/>
          <p:nvPr/>
        </p:nvSpPr>
        <p:spPr>
          <a:xfrm>
            <a:off x="1932212" y="190500"/>
            <a:ext cx="8382000" cy="1077218"/>
          </a:xfrm>
          <a:prstGeom prst="rect">
            <a:avLst/>
          </a:prstGeom>
          <a:noFill/>
        </p:spPr>
        <p:txBody>
          <a:bodyPr wrap="square" rtlCol="0">
            <a:spAutoFit/>
          </a:bodyPr>
          <a:lstStyle/>
          <a:p>
            <a:r>
              <a:rPr lang="en-US" sz="3200" dirty="0">
                <a:solidFill>
                  <a:schemeClr val="bg1"/>
                </a:solidFill>
              </a:rPr>
              <a:t>“Simon Peter </a:t>
            </a:r>
            <a:r>
              <a:rPr lang="en-US" sz="3200" dirty="0" err="1">
                <a:solidFill>
                  <a:schemeClr val="bg1"/>
                </a:solidFill>
              </a:rPr>
              <a:t>saith</a:t>
            </a:r>
            <a:r>
              <a:rPr lang="en-US" sz="3200" dirty="0">
                <a:solidFill>
                  <a:schemeClr val="bg1"/>
                </a:solidFill>
              </a:rPr>
              <a:t> unto them, I go a fishing. They say unto him, We also go with thee.”</a:t>
            </a:r>
          </a:p>
        </p:txBody>
      </p:sp>
      <p:sp>
        <p:nvSpPr>
          <p:cNvPr id="7" name="TextBox 6"/>
          <p:cNvSpPr txBox="1"/>
          <p:nvPr/>
        </p:nvSpPr>
        <p:spPr>
          <a:xfrm>
            <a:off x="2117269" y="5590282"/>
            <a:ext cx="8011886" cy="1077218"/>
          </a:xfrm>
          <a:prstGeom prst="rect">
            <a:avLst/>
          </a:prstGeom>
          <a:noFill/>
        </p:spPr>
        <p:txBody>
          <a:bodyPr wrap="square" rtlCol="0">
            <a:spAutoFit/>
          </a:bodyPr>
          <a:lstStyle/>
          <a:p>
            <a:r>
              <a:rPr lang="en-US" sz="3200" dirty="0">
                <a:solidFill>
                  <a:schemeClr val="bg1"/>
                </a:solidFill>
              </a:rPr>
              <a:t>At least six of the ten other remaining Apostles went with Peter. But caught nothing.</a:t>
            </a:r>
          </a:p>
        </p:txBody>
      </p:sp>
      <p:pic>
        <p:nvPicPr>
          <p:cNvPr id="6" name="Picture 4" descr="http://blog.timesunion.com/rightnow/files/2012/08/galilee.jpg"/>
          <p:cNvPicPr>
            <a:picLocks noChangeAspect="1" noChangeArrowheads="1"/>
          </p:cNvPicPr>
          <p:nvPr/>
        </p:nvPicPr>
        <p:blipFill>
          <a:blip r:embed="rId3" cstate="print"/>
          <a:srcRect/>
          <a:stretch>
            <a:fillRect/>
          </a:stretch>
        </p:blipFill>
        <p:spPr bwMode="auto">
          <a:xfrm>
            <a:off x="3066558" y="1267718"/>
            <a:ext cx="5707791" cy="4347733"/>
          </a:xfrm>
          <a:prstGeom prst="rect">
            <a:avLst/>
          </a:prstGeom>
          <a:noFill/>
        </p:spPr>
      </p:pic>
    </p:spTree>
    <p:extLst>
      <p:ext uri="{BB962C8B-B14F-4D97-AF65-F5344CB8AC3E}">
        <p14:creationId xmlns:p14="http://schemas.microsoft.com/office/powerpoint/2010/main" val="33533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6502063"/>
            <a:ext cx="2514600" cy="307777"/>
          </a:xfrm>
          <a:prstGeom prst="rect">
            <a:avLst/>
          </a:prstGeom>
          <a:noFill/>
        </p:spPr>
        <p:txBody>
          <a:bodyPr wrap="square" rtlCol="0">
            <a:spAutoFit/>
          </a:bodyPr>
          <a:lstStyle/>
          <a:p>
            <a:r>
              <a:rPr lang="en-US" sz="1400" dirty="0">
                <a:solidFill>
                  <a:schemeClr val="bg1"/>
                </a:solidFill>
              </a:rPr>
              <a:t>John 21:4</a:t>
            </a:r>
          </a:p>
        </p:txBody>
      </p:sp>
      <p:sp>
        <p:nvSpPr>
          <p:cNvPr id="5" name="TextBox 4"/>
          <p:cNvSpPr txBox="1"/>
          <p:nvPr/>
        </p:nvSpPr>
        <p:spPr>
          <a:xfrm>
            <a:off x="772886" y="304800"/>
            <a:ext cx="6629400" cy="1938992"/>
          </a:xfrm>
          <a:prstGeom prst="rect">
            <a:avLst/>
          </a:prstGeom>
          <a:noFill/>
        </p:spPr>
        <p:txBody>
          <a:bodyPr wrap="square" rtlCol="0">
            <a:spAutoFit/>
          </a:bodyPr>
          <a:lstStyle/>
          <a:p>
            <a:r>
              <a:rPr lang="en-US" sz="4000" dirty="0">
                <a:solidFill>
                  <a:schemeClr val="bg1"/>
                </a:solidFill>
              </a:rPr>
              <a:t>“But when the morning was now come, Jesus stood on the shore: </a:t>
            </a:r>
            <a:endParaRPr lang="en-US" sz="2000" dirty="0">
              <a:solidFill>
                <a:schemeClr val="bg1"/>
              </a:solidFill>
            </a:endParaRPr>
          </a:p>
        </p:txBody>
      </p:sp>
      <p:sp>
        <p:nvSpPr>
          <p:cNvPr id="6" name="TextBox 5"/>
          <p:cNvSpPr txBox="1"/>
          <p:nvPr/>
        </p:nvSpPr>
        <p:spPr>
          <a:xfrm>
            <a:off x="2819401" y="5332512"/>
            <a:ext cx="6629400" cy="1323439"/>
          </a:xfrm>
          <a:prstGeom prst="rect">
            <a:avLst/>
          </a:prstGeom>
          <a:noFill/>
        </p:spPr>
        <p:txBody>
          <a:bodyPr wrap="square" rtlCol="0">
            <a:spAutoFit/>
          </a:bodyPr>
          <a:lstStyle/>
          <a:p>
            <a:r>
              <a:rPr lang="en-US" sz="4000" dirty="0">
                <a:solidFill>
                  <a:schemeClr val="bg1"/>
                </a:solidFill>
              </a:rPr>
              <a:t>“…but the disciples knew not that it was Jesus.”</a:t>
            </a:r>
            <a:endParaRPr lang="en-US" sz="2000" dirty="0">
              <a:solidFill>
                <a:schemeClr val="bg1"/>
              </a:solidFill>
            </a:endParaRPr>
          </a:p>
        </p:txBody>
      </p:sp>
      <p:grpSp>
        <p:nvGrpSpPr>
          <p:cNvPr id="2" name="Group 1"/>
          <p:cNvGrpSpPr/>
          <p:nvPr/>
        </p:nvGrpSpPr>
        <p:grpSpPr>
          <a:xfrm>
            <a:off x="3601812" y="1691835"/>
            <a:ext cx="6964135" cy="3483021"/>
            <a:chOff x="3601812" y="1691835"/>
            <a:chExt cx="6964135" cy="3483021"/>
          </a:xfrm>
        </p:grpSpPr>
        <p:pic>
          <p:nvPicPr>
            <p:cNvPr id="34818" name="Picture 2" descr="Image result for jesus on the shore of the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812" y="1691835"/>
              <a:ext cx="6964135" cy="34743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01812" y="4959412"/>
              <a:ext cx="2514600" cy="215444"/>
            </a:xfrm>
            <a:prstGeom prst="rect">
              <a:avLst/>
            </a:prstGeom>
            <a:noFill/>
          </p:spPr>
          <p:txBody>
            <a:bodyPr wrap="square" rtlCol="0">
              <a:spAutoFit/>
            </a:bodyPr>
            <a:lstStyle/>
            <a:p>
              <a:r>
                <a:rPr lang="en-US" sz="800" dirty="0">
                  <a:solidFill>
                    <a:schemeClr val="bg1"/>
                  </a:solidFill>
                </a:rPr>
                <a:t>Greg Olsen</a:t>
              </a:r>
            </a:p>
          </p:txBody>
        </p:sp>
      </p:grpSp>
    </p:spTree>
    <p:extLst>
      <p:ext uri="{BB962C8B-B14F-4D97-AF65-F5344CB8AC3E}">
        <p14:creationId xmlns:p14="http://schemas.microsoft.com/office/powerpoint/2010/main" val="143784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972" y="6550223"/>
            <a:ext cx="4103913" cy="307777"/>
          </a:xfrm>
          <a:prstGeom prst="rect">
            <a:avLst/>
          </a:prstGeom>
          <a:noFill/>
        </p:spPr>
        <p:txBody>
          <a:bodyPr wrap="square" rtlCol="0">
            <a:spAutoFit/>
          </a:bodyPr>
          <a:lstStyle/>
          <a:p>
            <a:r>
              <a:rPr lang="en-US" sz="1400" dirty="0">
                <a:solidFill>
                  <a:schemeClr val="bg1"/>
                </a:solidFill>
              </a:rPr>
              <a:t>John 21; John 4:49; John 16:215</a:t>
            </a:r>
          </a:p>
        </p:txBody>
      </p:sp>
      <p:sp>
        <p:nvSpPr>
          <p:cNvPr id="5" name="TextBox 4"/>
          <p:cNvSpPr txBox="1"/>
          <p:nvPr/>
        </p:nvSpPr>
        <p:spPr>
          <a:xfrm>
            <a:off x="642257" y="304801"/>
            <a:ext cx="7739743" cy="707886"/>
          </a:xfrm>
          <a:prstGeom prst="rect">
            <a:avLst/>
          </a:prstGeom>
          <a:noFill/>
        </p:spPr>
        <p:txBody>
          <a:bodyPr wrap="square" rtlCol="0">
            <a:spAutoFit/>
          </a:bodyPr>
          <a:lstStyle/>
          <a:p>
            <a:r>
              <a:rPr lang="en-US" sz="4000" dirty="0">
                <a:solidFill>
                  <a:schemeClr val="bg1"/>
                </a:solidFill>
              </a:rPr>
              <a:t>“…Children, have ye any meat?”</a:t>
            </a:r>
            <a:endParaRPr lang="en-US" sz="2000" dirty="0">
              <a:solidFill>
                <a:schemeClr val="bg1"/>
              </a:solidFill>
            </a:endParaRPr>
          </a:p>
        </p:txBody>
      </p:sp>
      <p:sp>
        <p:nvSpPr>
          <p:cNvPr id="6" name="TextBox 5"/>
          <p:cNvSpPr txBox="1"/>
          <p:nvPr/>
        </p:nvSpPr>
        <p:spPr>
          <a:xfrm>
            <a:off x="3548742" y="5738846"/>
            <a:ext cx="6629400" cy="707886"/>
          </a:xfrm>
          <a:prstGeom prst="rect">
            <a:avLst/>
          </a:prstGeom>
          <a:noFill/>
        </p:spPr>
        <p:txBody>
          <a:bodyPr wrap="square" rtlCol="0">
            <a:spAutoFit/>
          </a:bodyPr>
          <a:lstStyle/>
          <a:p>
            <a:r>
              <a:rPr lang="en-US" sz="4000" dirty="0">
                <a:solidFill>
                  <a:schemeClr val="bg1"/>
                </a:solidFill>
              </a:rPr>
              <a:t>“…They answered him, No.”</a:t>
            </a:r>
            <a:endParaRPr lang="en-US" sz="2000" dirty="0">
              <a:solidFill>
                <a:schemeClr val="bg1"/>
              </a:solidFill>
            </a:endParaRPr>
          </a:p>
        </p:txBody>
      </p:sp>
      <p:pic>
        <p:nvPicPr>
          <p:cNvPr id="7" name="Picture 6" descr="Galilee, sea of galilee, sea, disciple, fish, fishing, fished, fisherman, john 21, seas, disciples, Fishes, fishermen"/>
          <p:cNvPicPr>
            <a:picLocks noChangeAspect="1" noChangeArrowheads="1"/>
          </p:cNvPicPr>
          <p:nvPr/>
        </p:nvPicPr>
        <p:blipFill>
          <a:blip r:embed="rId3" cstate="print"/>
          <a:srcRect r="4681" b="36000"/>
          <a:stretch>
            <a:fillRect/>
          </a:stretch>
        </p:blipFill>
        <p:spPr bwMode="auto">
          <a:xfrm>
            <a:off x="468086" y="1632408"/>
            <a:ext cx="3298820" cy="3298820"/>
          </a:xfrm>
          <a:prstGeom prst="rect">
            <a:avLst/>
          </a:prstGeom>
          <a:noFill/>
        </p:spPr>
      </p:pic>
      <p:sp>
        <p:nvSpPr>
          <p:cNvPr id="2" name="Rectangle 1"/>
          <p:cNvSpPr/>
          <p:nvPr/>
        </p:nvSpPr>
        <p:spPr>
          <a:xfrm>
            <a:off x="4370614" y="1210937"/>
            <a:ext cx="7124700" cy="2554545"/>
          </a:xfrm>
          <a:prstGeom prst="rect">
            <a:avLst/>
          </a:prstGeom>
        </p:spPr>
        <p:txBody>
          <a:bodyPr wrap="square">
            <a:spAutoFit/>
          </a:bodyPr>
          <a:lstStyle/>
          <a:p>
            <a:r>
              <a:rPr lang="en-US" sz="2000" dirty="0">
                <a:solidFill>
                  <a:schemeClr val="bg1"/>
                </a:solidFill>
                <a:latin typeface="Open Sans"/>
              </a:rPr>
              <a:t>Children…</a:t>
            </a:r>
          </a:p>
          <a:p>
            <a:endParaRPr lang="en-US" sz="2000" dirty="0">
              <a:solidFill>
                <a:schemeClr val="bg1"/>
              </a:solidFill>
              <a:latin typeface="Open Sans"/>
            </a:endParaRPr>
          </a:p>
          <a:p>
            <a:r>
              <a:rPr lang="en-US" sz="2000" dirty="0">
                <a:solidFill>
                  <a:schemeClr val="bg1"/>
                </a:solidFill>
                <a:latin typeface="Open Sans"/>
              </a:rPr>
              <a:t>“Although the Apostles had been with the Savior for several years, the Savior’s use of this word may have indicated that His disciples still needed to grow and develop in their faith.</a:t>
            </a:r>
          </a:p>
          <a:p>
            <a:endParaRPr lang="en-US" sz="2000" dirty="0">
              <a:solidFill>
                <a:schemeClr val="bg1"/>
              </a:solidFill>
              <a:latin typeface="Open Sans"/>
            </a:endParaRPr>
          </a:p>
          <a:p>
            <a:r>
              <a:rPr lang="en-US" sz="2000" dirty="0">
                <a:solidFill>
                  <a:schemeClr val="bg1"/>
                </a:solidFill>
                <a:latin typeface="Open Sans"/>
              </a:rPr>
              <a:t> In a similar way, in 1832 the Lord told the Prophet Joseph Smith and other early members of the restored Church…</a:t>
            </a:r>
            <a:endParaRPr lang="en-US" sz="2000" dirty="0">
              <a:solidFill>
                <a:schemeClr val="bg1"/>
              </a:solidFill>
            </a:endParaRPr>
          </a:p>
        </p:txBody>
      </p:sp>
      <p:sp>
        <p:nvSpPr>
          <p:cNvPr id="3" name="Rectangle 2"/>
          <p:cNvSpPr/>
          <p:nvPr/>
        </p:nvSpPr>
        <p:spPr>
          <a:xfrm>
            <a:off x="4884964" y="4158027"/>
            <a:ext cx="6096000" cy="1477328"/>
          </a:xfrm>
          <a:prstGeom prst="rect">
            <a:avLst/>
          </a:prstGeom>
          <a:solidFill>
            <a:schemeClr val="accent1">
              <a:lumMod val="75000"/>
            </a:schemeClr>
          </a:solidFill>
        </p:spPr>
        <p:txBody>
          <a:bodyPr>
            <a:spAutoFit/>
          </a:bodyPr>
          <a:lstStyle/>
          <a:p>
            <a:r>
              <a:rPr lang="en-US" i="1" dirty="0">
                <a:solidFill>
                  <a:srgbClr val="FFFF00"/>
                </a:solidFill>
                <a:latin typeface="Open Sans"/>
              </a:rPr>
              <a:t>“Ye are little children, and ye have not as yet understood how great blessings the Father hath in his own hands and prepared for you; and ye cannot bear all things now; nevertheless, be of good cheer, for I will lead you along” (</a:t>
            </a:r>
            <a:r>
              <a:rPr lang="en-US" i="1" u="sng" dirty="0">
                <a:solidFill>
                  <a:srgbClr val="FFFF00"/>
                </a:solidFill>
                <a:latin typeface="Open Sans"/>
              </a:rPr>
              <a:t>D&amp;C 78:17–18</a:t>
            </a:r>
            <a:r>
              <a:rPr lang="en-US" i="1" dirty="0">
                <a:solidFill>
                  <a:srgbClr val="FFFF00"/>
                </a:solidFill>
                <a:latin typeface="Open Sans"/>
              </a:rPr>
              <a:t>).</a:t>
            </a:r>
            <a:endParaRPr lang="en-US" i="1" dirty="0">
              <a:solidFill>
                <a:srgbClr val="FFFF00"/>
              </a:solidFill>
            </a:endParaRPr>
          </a:p>
        </p:txBody>
      </p:sp>
    </p:spTree>
    <p:extLst>
      <p:ext uri="{BB962C8B-B14F-4D97-AF65-F5344CB8AC3E}">
        <p14:creationId xmlns:p14="http://schemas.microsoft.com/office/powerpoint/2010/main" val="361784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3D0F1E93-5219-0977-A664-097F77CCD706}"/>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5" name="TextBox 4"/>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Matthew 27:54-56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AR ESSENCE" panose="02000000000000000000" pitchFamily="2" charset="0"/>
              </a:rPr>
              <a:t>He Is Not Here</a:t>
            </a:r>
          </a:p>
        </p:txBody>
      </p:sp>
      <p:sp>
        <p:nvSpPr>
          <p:cNvPr id="11" name="Rectangle 10"/>
          <p:cNvSpPr/>
          <p:nvPr/>
        </p:nvSpPr>
        <p:spPr>
          <a:xfrm>
            <a:off x="460344" y="768775"/>
            <a:ext cx="5230337" cy="1569660"/>
          </a:xfrm>
          <a:prstGeom prst="rect">
            <a:avLst/>
          </a:prstGeom>
        </p:spPr>
        <p:txBody>
          <a:bodyPr wrap="square">
            <a:spAutoFit/>
          </a:bodyPr>
          <a:lstStyle/>
          <a:p>
            <a:r>
              <a:rPr lang="en-US" sz="2400" dirty="0">
                <a:solidFill>
                  <a:schemeClr val="bg1"/>
                </a:solidFill>
              </a:rPr>
              <a:t>Mary Magdalene and another woman named Mary came to the tomb to anoint Jesus' body as an expression of their love and adoration. </a:t>
            </a:r>
          </a:p>
        </p:txBody>
      </p:sp>
      <p:pic>
        <p:nvPicPr>
          <p:cNvPr id="20" name="Picture 2" descr="http://media.salemwebnetwork.com/cms/CCOM/4713-Christ's%20Tomb_edited.630w.tn.jpg"/>
          <p:cNvPicPr>
            <a:picLocks noChangeAspect="1" noChangeArrowheads="1"/>
          </p:cNvPicPr>
          <p:nvPr/>
        </p:nvPicPr>
        <p:blipFill>
          <a:blip r:embed="rId3" cstate="print"/>
          <a:srcRect/>
          <a:stretch>
            <a:fillRect/>
          </a:stretch>
        </p:blipFill>
        <p:spPr bwMode="auto">
          <a:xfrm>
            <a:off x="6317672" y="3528002"/>
            <a:ext cx="5001779" cy="2492950"/>
          </a:xfrm>
          <a:prstGeom prst="rect">
            <a:avLst/>
          </a:prstGeom>
          <a:noFill/>
        </p:spPr>
      </p:pic>
      <p:sp>
        <p:nvSpPr>
          <p:cNvPr id="21" name="Rectangle 20"/>
          <p:cNvSpPr/>
          <p:nvPr/>
        </p:nvSpPr>
        <p:spPr>
          <a:xfrm>
            <a:off x="5310909" y="2219145"/>
            <a:ext cx="6096000" cy="1200329"/>
          </a:xfrm>
          <a:prstGeom prst="rect">
            <a:avLst/>
          </a:prstGeom>
        </p:spPr>
        <p:txBody>
          <a:bodyPr>
            <a:spAutoFit/>
          </a:bodyPr>
          <a:lstStyle/>
          <a:p>
            <a:r>
              <a:rPr lang="en-US" sz="2400" b="1" i="1" dirty="0">
                <a:solidFill>
                  <a:srgbClr val="FFFF00"/>
                </a:solidFill>
              </a:rPr>
              <a:t> Among which was Mary Magdalene, and Mary the mother of James and </a:t>
            </a:r>
            <a:r>
              <a:rPr lang="en-US" sz="2400" b="1" i="1" dirty="0" err="1">
                <a:solidFill>
                  <a:srgbClr val="FFFF00"/>
                </a:solidFill>
              </a:rPr>
              <a:t>Joses</a:t>
            </a:r>
            <a:r>
              <a:rPr lang="en-US" sz="2400" b="1" i="1" dirty="0">
                <a:solidFill>
                  <a:srgbClr val="FFFF00"/>
                </a:solidFill>
              </a:rPr>
              <a:t>, and the mother of Zebedee’s children.</a:t>
            </a:r>
          </a:p>
        </p:txBody>
      </p:sp>
      <p:pic>
        <p:nvPicPr>
          <p:cNvPr id="7170" name="Picture 2" descr="http://www.turnbacktogod.com/wp-content/uploads/2012/04/Empty-Tomb-Picture-09.jpg"/>
          <p:cNvPicPr>
            <a:picLocks noChangeAspect="1" noChangeArrowheads="1"/>
          </p:cNvPicPr>
          <p:nvPr/>
        </p:nvPicPr>
        <p:blipFill>
          <a:blip r:embed="rId4" cstate="print"/>
          <a:srcRect/>
          <a:stretch>
            <a:fillRect/>
          </a:stretch>
        </p:blipFill>
        <p:spPr bwMode="auto">
          <a:xfrm>
            <a:off x="748837" y="2551691"/>
            <a:ext cx="4329719" cy="3572019"/>
          </a:xfrm>
          <a:prstGeom prst="rect">
            <a:avLst/>
          </a:prstGeom>
          <a:noFill/>
        </p:spPr>
      </p:pic>
    </p:spTree>
    <p:extLst>
      <p:ext uri="{BB962C8B-B14F-4D97-AF65-F5344CB8AC3E}">
        <p14:creationId xmlns:p14="http://schemas.microsoft.com/office/powerpoint/2010/main" val="376176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541725"/>
            <a:ext cx="2514600" cy="307777"/>
          </a:xfrm>
          <a:prstGeom prst="rect">
            <a:avLst/>
          </a:prstGeom>
          <a:noFill/>
        </p:spPr>
        <p:txBody>
          <a:bodyPr wrap="square" rtlCol="0">
            <a:spAutoFit/>
          </a:bodyPr>
          <a:lstStyle/>
          <a:p>
            <a:r>
              <a:rPr lang="en-US" sz="1400" dirty="0">
                <a:solidFill>
                  <a:schemeClr val="bg1"/>
                </a:solidFill>
              </a:rPr>
              <a:t>John 21:7</a:t>
            </a:r>
          </a:p>
        </p:txBody>
      </p:sp>
      <p:sp>
        <p:nvSpPr>
          <p:cNvPr id="5" name="TextBox 4"/>
          <p:cNvSpPr txBox="1"/>
          <p:nvPr/>
        </p:nvSpPr>
        <p:spPr>
          <a:xfrm>
            <a:off x="419100" y="290781"/>
            <a:ext cx="6629400" cy="1323439"/>
          </a:xfrm>
          <a:prstGeom prst="rect">
            <a:avLst/>
          </a:prstGeom>
          <a:noFill/>
        </p:spPr>
        <p:txBody>
          <a:bodyPr wrap="square" rtlCol="0">
            <a:spAutoFit/>
          </a:bodyPr>
          <a:lstStyle/>
          <a:p>
            <a:r>
              <a:rPr lang="en-US" sz="4000" dirty="0">
                <a:solidFill>
                  <a:schemeClr val="bg1"/>
                </a:solidFill>
              </a:rPr>
              <a:t>“Cast the net on the right side of the ship, and ye shall find,”</a:t>
            </a:r>
            <a:endParaRPr lang="en-US" sz="2000" dirty="0">
              <a:solidFill>
                <a:schemeClr val="bg1"/>
              </a:solidFill>
            </a:endParaRPr>
          </a:p>
        </p:txBody>
      </p:sp>
      <p:sp>
        <p:nvSpPr>
          <p:cNvPr id="6" name="TextBox 5"/>
          <p:cNvSpPr txBox="1"/>
          <p:nvPr/>
        </p:nvSpPr>
        <p:spPr>
          <a:xfrm>
            <a:off x="3276600" y="4710636"/>
            <a:ext cx="8534400" cy="1938992"/>
          </a:xfrm>
          <a:prstGeom prst="rect">
            <a:avLst/>
          </a:prstGeom>
          <a:noFill/>
        </p:spPr>
        <p:txBody>
          <a:bodyPr wrap="square" rtlCol="0">
            <a:spAutoFit/>
          </a:bodyPr>
          <a:lstStyle/>
          <a:p>
            <a:r>
              <a:rPr lang="en-US" sz="4000" dirty="0">
                <a:solidFill>
                  <a:schemeClr val="bg1"/>
                </a:solidFill>
              </a:rPr>
              <a:t>“…They cast therefore, and now they were not able to draw it for the multitude of fishes.</a:t>
            </a:r>
            <a:endParaRPr lang="en-US" sz="2000" dirty="0">
              <a:solidFill>
                <a:schemeClr val="bg1"/>
              </a:solidFill>
            </a:endParaRPr>
          </a:p>
        </p:txBody>
      </p:sp>
      <p:pic>
        <p:nvPicPr>
          <p:cNvPr id="9" name="Picture 8" descr="imagesCAIYQP6Y.jpg"/>
          <p:cNvPicPr>
            <a:picLocks noChangeAspect="1"/>
          </p:cNvPicPr>
          <p:nvPr/>
        </p:nvPicPr>
        <p:blipFill>
          <a:blip r:embed="rId3" cstate="print"/>
          <a:stretch>
            <a:fillRect/>
          </a:stretch>
        </p:blipFill>
        <p:spPr>
          <a:xfrm>
            <a:off x="3733800" y="1785243"/>
            <a:ext cx="4447162" cy="2959385"/>
          </a:xfrm>
          <a:prstGeom prst="rect">
            <a:avLst/>
          </a:prstGeom>
        </p:spPr>
      </p:pic>
    </p:spTree>
    <p:extLst>
      <p:ext uri="{BB962C8B-B14F-4D97-AF65-F5344CB8AC3E}">
        <p14:creationId xmlns:p14="http://schemas.microsoft.com/office/powerpoint/2010/main" val="38973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304800"/>
            <a:ext cx="6629400" cy="707886"/>
          </a:xfrm>
          <a:prstGeom prst="rect">
            <a:avLst/>
          </a:prstGeom>
          <a:noFill/>
        </p:spPr>
        <p:txBody>
          <a:bodyPr wrap="square" rtlCol="0">
            <a:spAutoFit/>
          </a:bodyPr>
          <a:lstStyle/>
          <a:p>
            <a:r>
              <a:rPr lang="en-US" sz="4000" dirty="0">
                <a:solidFill>
                  <a:schemeClr val="bg1"/>
                </a:solidFill>
              </a:rPr>
              <a:t>“…It is the Lord…”</a:t>
            </a:r>
            <a:endParaRPr lang="en-US" sz="2000" dirty="0">
              <a:solidFill>
                <a:schemeClr val="bg1"/>
              </a:solidFill>
            </a:endParaRPr>
          </a:p>
        </p:txBody>
      </p:sp>
      <p:sp>
        <p:nvSpPr>
          <p:cNvPr id="9" name="TextBox 8"/>
          <p:cNvSpPr txBox="1"/>
          <p:nvPr/>
        </p:nvSpPr>
        <p:spPr>
          <a:xfrm>
            <a:off x="4508539" y="4982025"/>
            <a:ext cx="6629400" cy="1323439"/>
          </a:xfrm>
          <a:prstGeom prst="rect">
            <a:avLst/>
          </a:prstGeom>
          <a:noFill/>
        </p:spPr>
        <p:txBody>
          <a:bodyPr wrap="square" rtlCol="0">
            <a:spAutoFit/>
          </a:bodyPr>
          <a:lstStyle/>
          <a:p>
            <a:r>
              <a:rPr lang="en-US" sz="4000" dirty="0">
                <a:solidFill>
                  <a:schemeClr val="bg1"/>
                </a:solidFill>
              </a:rPr>
              <a:t>When Simon Peter heard this he ‘cast himself into the sea’</a:t>
            </a:r>
            <a:endParaRPr lang="en-US" sz="2000" dirty="0">
              <a:solidFill>
                <a:schemeClr val="bg1"/>
              </a:solidFill>
            </a:endParaRPr>
          </a:p>
        </p:txBody>
      </p:sp>
      <p:sp>
        <p:nvSpPr>
          <p:cNvPr id="10" name="TextBox 9"/>
          <p:cNvSpPr txBox="1"/>
          <p:nvPr/>
        </p:nvSpPr>
        <p:spPr>
          <a:xfrm>
            <a:off x="0" y="6502306"/>
            <a:ext cx="2514600" cy="307777"/>
          </a:xfrm>
          <a:prstGeom prst="rect">
            <a:avLst/>
          </a:prstGeom>
          <a:noFill/>
        </p:spPr>
        <p:txBody>
          <a:bodyPr wrap="square" rtlCol="0">
            <a:spAutoFit/>
          </a:bodyPr>
          <a:lstStyle/>
          <a:p>
            <a:r>
              <a:rPr lang="en-US" sz="1400" dirty="0">
                <a:solidFill>
                  <a:schemeClr val="bg1"/>
                </a:solidFill>
              </a:rPr>
              <a:t>John 21:7</a:t>
            </a:r>
          </a:p>
        </p:txBody>
      </p:sp>
      <p:pic>
        <p:nvPicPr>
          <p:cNvPr id="31748" name="Picture 4" descr="Image result for jesus and apostles at sea of gali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511" y="1012686"/>
            <a:ext cx="5418005" cy="377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02306"/>
            <a:ext cx="2514600" cy="307777"/>
          </a:xfrm>
          <a:prstGeom prst="rect">
            <a:avLst/>
          </a:prstGeom>
          <a:noFill/>
        </p:spPr>
        <p:txBody>
          <a:bodyPr wrap="square" rtlCol="0">
            <a:spAutoFit/>
          </a:bodyPr>
          <a:lstStyle/>
          <a:p>
            <a:r>
              <a:rPr lang="en-US" sz="1400" dirty="0">
                <a:solidFill>
                  <a:schemeClr val="bg1"/>
                </a:solidFill>
              </a:rPr>
              <a:t>John 21:9-13</a:t>
            </a:r>
          </a:p>
        </p:txBody>
      </p:sp>
      <p:sp>
        <p:nvSpPr>
          <p:cNvPr id="2" name="Rectangle 1"/>
          <p:cNvSpPr/>
          <p:nvPr/>
        </p:nvSpPr>
        <p:spPr>
          <a:xfrm>
            <a:off x="1066800" y="496000"/>
            <a:ext cx="6096000" cy="1754326"/>
          </a:xfrm>
          <a:prstGeom prst="rect">
            <a:avLst/>
          </a:prstGeom>
        </p:spPr>
        <p:txBody>
          <a:bodyPr>
            <a:spAutoFit/>
          </a:bodyPr>
          <a:lstStyle/>
          <a:p>
            <a:r>
              <a:rPr lang="en-US" dirty="0">
                <a:solidFill>
                  <a:schemeClr val="bg1"/>
                </a:solidFill>
                <a:latin typeface="Abadi" panose="020B0604020104020204" pitchFamily="34" charset="0"/>
              </a:rPr>
              <a:t>"When they came to shore they found a fire of coals with fish broiling and a supply of bread...Jesus then gave them bread and fish to eat, and although the account does not so state, he himself must also have eaten, for, as in the upper room, such would have been one of the main purposes of providing the food." (3)</a:t>
            </a:r>
            <a:endParaRPr lang="en-US" dirty="0">
              <a:solidFill>
                <a:schemeClr val="bg1"/>
              </a:solidFill>
            </a:endParaRPr>
          </a:p>
        </p:txBody>
      </p:sp>
      <p:pic>
        <p:nvPicPr>
          <p:cNvPr id="52226" name="Picture 2" descr="Image result for john 21: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14" y="2358930"/>
            <a:ext cx="518160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85" y="138793"/>
            <a:ext cx="740229" cy="1033236"/>
          </a:xfrm>
          <a:prstGeom prst="rect">
            <a:avLst/>
          </a:prstGeom>
        </p:spPr>
      </p:pic>
      <p:grpSp>
        <p:nvGrpSpPr>
          <p:cNvPr id="5" name="Group 4"/>
          <p:cNvGrpSpPr/>
          <p:nvPr/>
        </p:nvGrpSpPr>
        <p:grpSpPr>
          <a:xfrm>
            <a:off x="7619999" y="2358930"/>
            <a:ext cx="4178342" cy="2957899"/>
            <a:chOff x="7619999" y="2358930"/>
            <a:chExt cx="4178342" cy="2957899"/>
          </a:xfrm>
        </p:grpSpPr>
        <p:sp>
          <p:nvSpPr>
            <p:cNvPr id="3" name="Rectangle 2"/>
            <p:cNvSpPr/>
            <p:nvPr/>
          </p:nvSpPr>
          <p:spPr>
            <a:xfrm>
              <a:off x="7619999" y="3562503"/>
              <a:ext cx="4082143" cy="1754326"/>
            </a:xfrm>
            <a:prstGeom prst="rect">
              <a:avLst/>
            </a:prstGeom>
          </p:spPr>
          <p:txBody>
            <a:bodyPr wrap="square">
              <a:spAutoFit/>
            </a:bodyPr>
            <a:lstStyle/>
            <a:p>
              <a:r>
                <a:rPr lang="en-US" dirty="0">
                  <a:solidFill>
                    <a:schemeClr val="bg1"/>
                  </a:solidFill>
                  <a:latin typeface="Abadi" panose="020B0604020104020204" pitchFamily="34" charset="0"/>
                </a:rPr>
                <a:t>… it was the Master who prepared His disciples to be fed more than fish and bread. He let them eat first. And then He taught them of spiritual feeding. And He gave a commandment to them which still stands for each of us." (4)</a:t>
              </a:r>
              <a:endParaRPr lang="en-US"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165" y="2358930"/>
              <a:ext cx="896176" cy="1117310"/>
            </a:xfrm>
            <a:prstGeom prst="rect">
              <a:avLst/>
            </a:prstGeom>
          </p:spPr>
        </p:pic>
      </p:grpSp>
    </p:spTree>
    <p:extLst>
      <p:ext uri="{BB962C8B-B14F-4D97-AF65-F5344CB8AC3E}">
        <p14:creationId xmlns:p14="http://schemas.microsoft.com/office/powerpoint/2010/main" val="26015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304801"/>
            <a:ext cx="6629400" cy="1323439"/>
          </a:xfrm>
          <a:prstGeom prst="rect">
            <a:avLst/>
          </a:prstGeom>
          <a:noFill/>
        </p:spPr>
        <p:txBody>
          <a:bodyPr wrap="square" rtlCol="0">
            <a:spAutoFit/>
          </a:bodyPr>
          <a:lstStyle/>
          <a:p>
            <a:r>
              <a:rPr lang="en-US" sz="4000" dirty="0">
                <a:solidFill>
                  <a:schemeClr val="bg1"/>
                </a:solidFill>
              </a:rPr>
              <a:t>“…so when they had dined, Jesus </a:t>
            </a:r>
            <a:r>
              <a:rPr lang="en-US" sz="4000" dirty="0" err="1">
                <a:solidFill>
                  <a:schemeClr val="bg1"/>
                </a:solidFill>
              </a:rPr>
              <a:t>saith</a:t>
            </a:r>
            <a:r>
              <a:rPr lang="en-US" sz="4000" dirty="0">
                <a:solidFill>
                  <a:schemeClr val="bg1"/>
                </a:solidFill>
              </a:rPr>
              <a:t> to Simon Peter…</a:t>
            </a:r>
            <a:endParaRPr lang="en-US" sz="2000" dirty="0">
              <a:solidFill>
                <a:schemeClr val="bg1"/>
              </a:solidFill>
            </a:endParaRPr>
          </a:p>
        </p:txBody>
      </p:sp>
      <p:sp>
        <p:nvSpPr>
          <p:cNvPr id="9" name="TextBox 8"/>
          <p:cNvSpPr txBox="1"/>
          <p:nvPr/>
        </p:nvSpPr>
        <p:spPr>
          <a:xfrm>
            <a:off x="2514600" y="4419601"/>
            <a:ext cx="6629400" cy="1323439"/>
          </a:xfrm>
          <a:prstGeom prst="rect">
            <a:avLst/>
          </a:prstGeom>
          <a:noFill/>
        </p:spPr>
        <p:txBody>
          <a:bodyPr wrap="square" rtlCol="0">
            <a:spAutoFit/>
          </a:bodyPr>
          <a:lstStyle/>
          <a:p>
            <a:r>
              <a:rPr lang="en-US" sz="4000" dirty="0">
                <a:solidFill>
                  <a:schemeClr val="bg1"/>
                </a:solidFill>
              </a:rPr>
              <a:t>…Simon, son of Jonas, </a:t>
            </a:r>
            <a:r>
              <a:rPr lang="en-US" sz="4000" dirty="0" err="1">
                <a:solidFill>
                  <a:schemeClr val="bg1"/>
                </a:solidFill>
              </a:rPr>
              <a:t>lovest</a:t>
            </a:r>
            <a:r>
              <a:rPr lang="en-US" sz="4000" dirty="0">
                <a:solidFill>
                  <a:schemeClr val="bg1"/>
                </a:solidFill>
              </a:rPr>
              <a:t> thou me more than these?”</a:t>
            </a:r>
            <a:endParaRPr lang="en-US" sz="2000" dirty="0">
              <a:solidFill>
                <a:schemeClr val="bg1"/>
              </a:solidFill>
            </a:endParaRPr>
          </a:p>
        </p:txBody>
      </p:sp>
      <p:sp>
        <p:nvSpPr>
          <p:cNvPr id="10" name="TextBox 9"/>
          <p:cNvSpPr txBox="1"/>
          <p:nvPr/>
        </p:nvSpPr>
        <p:spPr>
          <a:xfrm>
            <a:off x="76200" y="6432751"/>
            <a:ext cx="2514600" cy="307777"/>
          </a:xfrm>
          <a:prstGeom prst="rect">
            <a:avLst/>
          </a:prstGeom>
          <a:noFill/>
        </p:spPr>
        <p:txBody>
          <a:bodyPr wrap="square" rtlCol="0">
            <a:spAutoFit/>
          </a:bodyPr>
          <a:lstStyle/>
          <a:p>
            <a:r>
              <a:rPr lang="en-US" sz="1400" dirty="0">
                <a:solidFill>
                  <a:schemeClr val="bg1"/>
                </a:solidFill>
              </a:rPr>
              <a:t>John 21:15</a:t>
            </a:r>
          </a:p>
        </p:txBody>
      </p:sp>
      <p:pic>
        <p:nvPicPr>
          <p:cNvPr id="12290" name="Picture 2" descr="https://encrypted-tbn3.gstatic.com/images?q=tbn:ANd9GcSpqhHMZ8Tl7Todsl263ggd41MMiOxI6mLjwKBBtYz6u87uQO7QKw"/>
          <p:cNvPicPr>
            <a:picLocks noChangeAspect="1" noChangeArrowheads="1"/>
          </p:cNvPicPr>
          <p:nvPr/>
        </p:nvPicPr>
        <p:blipFill>
          <a:blip r:embed="rId3" cstate="print"/>
          <a:srcRect/>
          <a:stretch>
            <a:fillRect/>
          </a:stretch>
        </p:blipFill>
        <p:spPr bwMode="auto">
          <a:xfrm>
            <a:off x="3891642" y="1696894"/>
            <a:ext cx="2231571" cy="2654053"/>
          </a:xfrm>
          <a:prstGeom prst="rect">
            <a:avLst/>
          </a:prstGeom>
          <a:noFill/>
        </p:spPr>
      </p:pic>
      <p:pic>
        <p:nvPicPr>
          <p:cNvPr id="7" name="Picture 2" descr="http://0.tqn.com/d/goisrael/1/0/g/3/-/-/jesuschrist.jpg"/>
          <p:cNvPicPr>
            <a:picLocks noChangeAspect="1" noChangeArrowheads="1"/>
          </p:cNvPicPr>
          <p:nvPr/>
        </p:nvPicPr>
        <p:blipFill>
          <a:blip r:embed="rId4" cstate="print"/>
          <a:srcRect l="3333" t="9955" r="3333" b="15380"/>
          <a:stretch>
            <a:fillRect/>
          </a:stretch>
        </p:blipFill>
        <p:spPr bwMode="auto">
          <a:xfrm>
            <a:off x="8937172" y="3709720"/>
            <a:ext cx="2560320" cy="2743200"/>
          </a:xfrm>
          <a:prstGeom prst="rect">
            <a:avLst/>
          </a:prstGeom>
          <a:noFill/>
        </p:spPr>
      </p:pic>
    </p:spTree>
    <p:extLst>
      <p:ext uri="{BB962C8B-B14F-4D97-AF65-F5344CB8AC3E}">
        <p14:creationId xmlns:p14="http://schemas.microsoft.com/office/powerpoint/2010/main" val="15825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429" y="-78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6812" y="116241"/>
            <a:ext cx="6629400" cy="707886"/>
          </a:xfrm>
          <a:prstGeom prst="rect">
            <a:avLst/>
          </a:prstGeom>
          <a:noFill/>
        </p:spPr>
        <p:txBody>
          <a:bodyPr wrap="square" rtlCol="0">
            <a:spAutoFit/>
          </a:bodyPr>
          <a:lstStyle/>
          <a:p>
            <a:r>
              <a:rPr lang="en-US" sz="4000" b="1" i="1" dirty="0">
                <a:solidFill>
                  <a:srgbClr val="FFFF00"/>
                </a:solidFill>
              </a:rPr>
              <a:t>Feed my lambs</a:t>
            </a:r>
            <a:endParaRPr lang="en-US" sz="2000" b="1" i="1" dirty="0">
              <a:solidFill>
                <a:srgbClr val="FFFF00"/>
              </a:solidFill>
            </a:endParaRPr>
          </a:p>
        </p:txBody>
      </p:sp>
      <p:sp>
        <p:nvSpPr>
          <p:cNvPr id="10" name="TextBox 9"/>
          <p:cNvSpPr txBox="1"/>
          <p:nvPr/>
        </p:nvSpPr>
        <p:spPr>
          <a:xfrm>
            <a:off x="76200" y="6550223"/>
            <a:ext cx="2514600" cy="307777"/>
          </a:xfrm>
          <a:prstGeom prst="rect">
            <a:avLst/>
          </a:prstGeom>
          <a:noFill/>
        </p:spPr>
        <p:txBody>
          <a:bodyPr wrap="square" rtlCol="0">
            <a:spAutoFit/>
          </a:bodyPr>
          <a:lstStyle/>
          <a:p>
            <a:r>
              <a:rPr lang="en-US" sz="1400" dirty="0">
                <a:solidFill>
                  <a:schemeClr val="bg1"/>
                </a:solidFill>
              </a:rPr>
              <a:t>John 21:15</a:t>
            </a:r>
          </a:p>
        </p:txBody>
      </p:sp>
      <p:grpSp>
        <p:nvGrpSpPr>
          <p:cNvPr id="12" name="Group 11"/>
          <p:cNvGrpSpPr/>
          <p:nvPr/>
        </p:nvGrpSpPr>
        <p:grpSpPr>
          <a:xfrm>
            <a:off x="3678185" y="2143280"/>
            <a:ext cx="5141232" cy="2672216"/>
            <a:chOff x="6803571" y="1996426"/>
            <a:chExt cx="5141232" cy="2672216"/>
          </a:xfrm>
        </p:grpSpPr>
        <p:pic>
          <p:nvPicPr>
            <p:cNvPr id="29700" name="Picture 4" descr="Image result for feed my 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657" y="1996426"/>
              <a:ext cx="5054146" cy="26218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03571" y="4453198"/>
              <a:ext cx="2514600" cy="215444"/>
            </a:xfrm>
            <a:prstGeom prst="rect">
              <a:avLst/>
            </a:prstGeom>
            <a:noFill/>
          </p:spPr>
          <p:txBody>
            <a:bodyPr wrap="square" rtlCol="0">
              <a:spAutoFit/>
            </a:bodyPr>
            <a:lstStyle/>
            <a:p>
              <a:r>
                <a:rPr lang="en-US" sz="800" dirty="0">
                  <a:solidFill>
                    <a:schemeClr val="bg1"/>
                  </a:solidFill>
                </a:rPr>
                <a:t>Jay Bryant Ward</a:t>
              </a:r>
            </a:p>
          </p:txBody>
        </p:sp>
      </p:grpSp>
      <p:sp>
        <p:nvSpPr>
          <p:cNvPr id="8" name="Rectangle 7"/>
          <p:cNvSpPr/>
          <p:nvPr/>
        </p:nvSpPr>
        <p:spPr>
          <a:xfrm>
            <a:off x="4935485" y="5796172"/>
            <a:ext cx="6096000" cy="954107"/>
          </a:xfrm>
          <a:prstGeom prst="rect">
            <a:avLst/>
          </a:prstGeom>
        </p:spPr>
        <p:txBody>
          <a:bodyPr>
            <a:spAutoFit/>
          </a:bodyPr>
          <a:lstStyle/>
          <a:p>
            <a:pPr algn="ctr" fontAlgn="base"/>
            <a:r>
              <a:rPr lang="en-US" sz="2800" i="1" dirty="0">
                <a:solidFill>
                  <a:srgbClr val="FFFF00"/>
                </a:solidFill>
                <a:latin typeface="Open Sans"/>
              </a:rPr>
              <a:t>Little lambs need to be nourished in order to grow</a:t>
            </a:r>
            <a:endParaRPr lang="en-US" sz="2800" b="0" i="1" dirty="0">
              <a:solidFill>
                <a:srgbClr val="FFFF00"/>
              </a:solidFill>
              <a:effectLst/>
              <a:latin typeface="Open Sans"/>
            </a:endParaRPr>
          </a:p>
        </p:txBody>
      </p:sp>
      <p:sp>
        <p:nvSpPr>
          <p:cNvPr id="13" name="Rectangle 12"/>
          <p:cNvSpPr/>
          <p:nvPr/>
        </p:nvSpPr>
        <p:spPr>
          <a:xfrm>
            <a:off x="11532845" y="6487888"/>
            <a:ext cx="659155" cy="369332"/>
          </a:xfrm>
          <a:prstGeom prst="rect">
            <a:avLst/>
          </a:prstGeom>
        </p:spPr>
        <p:txBody>
          <a:bodyPr wrap="none">
            <a:spAutoFit/>
          </a:bodyPr>
          <a:lstStyle/>
          <a:p>
            <a:pPr fontAlgn="base"/>
            <a:r>
              <a:rPr lang="en-US" dirty="0">
                <a:solidFill>
                  <a:schemeClr val="bg1"/>
                </a:solidFill>
                <a:latin typeface="Open Sans"/>
              </a:rPr>
              <a:t>(5,7)</a:t>
            </a:r>
          </a:p>
        </p:txBody>
      </p:sp>
      <p:grpSp>
        <p:nvGrpSpPr>
          <p:cNvPr id="18" name="Group 17"/>
          <p:cNvGrpSpPr/>
          <p:nvPr/>
        </p:nvGrpSpPr>
        <p:grpSpPr>
          <a:xfrm>
            <a:off x="135326" y="4835010"/>
            <a:ext cx="7878113" cy="976549"/>
            <a:chOff x="135326" y="4835010"/>
            <a:chExt cx="7878113" cy="976549"/>
          </a:xfrm>
        </p:grpSpPr>
        <p:sp>
          <p:nvSpPr>
            <p:cNvPr id="2" name="Rectangle 1"/>
            <p:cNvSpPr/>
            <p:nvPr/>
          </p:nvSpPr>
          <p:spPr>
            <a:xfrm>
              <a:off x="949152" y="4861619"/>
              <a:ext cx="7064287" cy="923330"/>
            </a:xfrm>
            <a:prstGeom prst="rect">
              <a:avLst/>
            </a:prstGeom>
          </p:spPr>
          <p:txBody>
            <a:bodyPr wrap="square">
              <a:spAutoFit/>
            </a:bodyPr>
            <a:lstStyle/>
            <a:p>
              <a:r>
                <a:rPr lang="en-US" dirty="0">
                  <a:solidFill>
                    <a:schemeClr val="bg1"/>
                  </a:solidFill>
                  <a:latin typeface="Abadi" panose="020B0604020104020204" pitchFamily="34" charset="0"/>
                </a:rPr>
                <a:t>“Anyone serving in any capacity in the Church in which he is responsible for the spiritual or temporal well-being of any of the Lord's children is a shepherd to those sheep.” </a:t>
              </a:r>
              <a:endParaRPr lang="en-US" dirty="0">
                <a:solidFill>
                  <a:schemeClr val="bg1"/>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26" y="4835010"/>
              <a:ext cx="684805" cy="976549"/>
            </a:xfrm>
            <a:prstGeom prst="rect">
              <a:avLst/>
            </a:prstGeom>
          </p:spPr>
        </p:pic>
      </p:grpSp>
      <p:grpSp>
        <p:nvGrpSpPr>
          <p:cNvPr id="17" name="Group 16"/>
          <p:cNvGrpSpPr/>
          <p:nvPr/>
        </p:nvGrpSpPr>
        <p:grpSpPr>
          <a:xfrm>
            <a:off x="3678185" y="708865"/>
            <a:ext cx="6803667" cy="924110"/>
            <a:chOff x="3324561" y="1081020"/>
            <a:chExt cx="6803667" cy="924110"/>
          </a:xfrm>
        </p:grpSpPr>
        <p:sp>
          <p:nvSpPr>
            <p:cNvPr id="4" name="Rectangle 3"/>
            <p:cNvSpPr/>
            <p:nvPr/>
          </p:nvSpPr>
          <p:spPr>
            <a:xfrm>
              <a:off x="3324561" y="1081800"/>
              <a:ext cx="6096000" cy="923330"/>
            </a:xfrm>
            <a:prstGeom prst="rect">
              <a:avLst/>
            </a:prstGeom>
          </p:spPr>
          <p:txBody>
            <a:bodyPr>
              <a:spAutoFit/>
            </a:bodyPr>
            <a:lstStyle/>
            <a:p>
              <a:pPr fontAlgn="base"/>
              <a:r>
                <a:rPr lang="en-US" dirty="0">
                  <a:solidFill>
                    <a:schemeClr val="bg1"/>
                  </a:solidFill>
                  <a:latin typeface="Open Sans"/>
                </a:rPr>
                <a:t>“The word </a:t>
              </a:r>
              <a:r>
                <a:rPr lang="en-US" i="1" dirty="0">
                  <a:solidFill>
                    <a:schemeClr val="bg1"/>
                  </a:solidFill>
                  <a:latin typeface="Open Sans"/>
                </a:rPr>
                <a:t>feed</a:t>
              </a:r>
              <a:r>
                <a:rPr lang="en-US" dirty="0">
                  <a:solidFill>
                    <a:schemeClr val="bg1"/>
                  </a:solidFill>
                  <a:latin typeface="Open Sans"/>
                </a:rPr>
                <a:t> comes from the Greek term </a:t>
              </a:r>
              <a:r>
                <a:rPr lang="en-US" i="1" dirty="0" err="1">
                  <a:solidFill>
                    <a:schemeClr val="bg1"/>
                  </a:solidFill>
                  <a:latin typeface="Open Sans"/>
                </a:rPr>
                <a:t>bosko</a:t>
              </a:r>
              <a:r>
                <a:rPr lang="en-US" i="1" dirty="0">
                  <a:solidFill>
                    <a:schemeClr val="bg1"/>
                  </a:solidFill>
                  <a:latin typeface="Open Sans"/>
                </a:rPr>
                <a:t>,</a:t>
              </a:r>
              <a:r>
                <a:rPr lang="en-US" dirty="0">
                  <a:solidFill>
                    <a:schemeClr val="bg1"/>
                  </a:solidFill>
                  <a:latin typeface="Open Sans"/>
                </a:rPr>
                <a:t> which means ‘to nourish or to pasture.’ The word </a:t>
              </a:r>
              <a:r>
                <a:rPr lang="en-US" i="1" dirty="0">
                  <a:solidFill>
                    <a:schemeClr val="bg1"/>
                  </a:solidFill>
                  <a:latin typeface="Open Sans"/>
                </a:rPr>
                <a:t>lamb</a:t>
              </a:r>
              <a:r>
                <a:rPr lang="en-US" dirty="0">
                  <a:solidFill>
                    <a:schemeClr val="bg1"/>
                  </a:solidFill>
                  <a:latin typeface="Open Sans"/>
                </a:rPr>
                <a:t> comes from the diminutive term </a:t>
              </a:r>
              <a:r>
                <a:rPr lang="en-US" i="1" dirty="0" err="1">
                  <a:solidFill>
                    <a:schemeClr val="bg1"/>
                  </a:solidFill>
                  <a:latin typeface="Open Sans"/>
                </a:rPr>
                <a:t>arnion</a:t>
              </a:r>
              <a:r>
                <a:rPr lang="en-US" i="1" dirty="0">
                  <a:solidFill>
                    <a:schemeClr val="bg1"/>
                  </a:solidFill>
                  <a:latin typeface="Open Sans"/>
                </a:rPr>
                <a:t>, </a:t>
              </a:r>
              <a:r>
                <a:rPr lang="en-US" dirty="0">
                  <a:solidFill>
                    <a:schemeClr val="bg1"/>
                  </a:solidFill>
                  <a:latin typeface="Open Sans"/>
                </a:rPr>
                <a:t>meaning ‘little lamb.’”</a:t>
              </a:r>
              <a:endParaRPr lang="en-US" b="0" i="0" dirty="0">
                <a:solidFill>
                  <a:schemeClr val="bg1"/>
                </a:solidFill>
                <a:effectLst/>
                <a:latin typeface="Open San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842" y="1081020"/>
              <a:ext cx="724386" cy="905483"/>
            </a:xfrm>
            <a:prstGeom prst="rect">
              <a:avLst/>
            </a:prstGeom>
          </p:spPr>
        </p:pic>
      </p:grpSp>
    </p:spTree>
    <p:extLst>
      <p:ext uri="{BB962C8B-B14F-4D97-AF65-F5344CB8AC3E}">
        <p14:creationId xmlns:p14="http://schemas.microsoft.com/office/powerpoint/2010/main" val="310551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 y="6550223"/>
            <a:ext cx="2514600" cy="307777"/>
          </a:xfrm>
          <a:prstGeom prst="rect">
            <a:avLst/>
          </a:prstGeom>
          <a:noFill/>
        </p:spPr>
        <p:txBody>
          <a:bodyPr wrap="square" rtlCol="0">
            <a:spAutoFit/>
          </a:bodyPr>
          <a:lstStyle/>
          <a:p>
            <a:r>
              <a:rPr lang="en-US" sz="1400" dirty="0">
                <a:solidFill>
                  <a:schemeClr val="bg1"/>
                </a:solidFill>
              </a:rPr>
              <a:t>John 21:16</a:t>
            </a:r>
          </a:p>
        </p:txBody>
      </p:sp>
      <p:sp>
        <p:nvSpPr>
          <p:cNvPr id="6" name="TextBox 5"/>
          <p:cNvSpPr txBox="1"/>
          <p:nvPr/>
        </p:nvSpPr>
        <p:spPr>
          <a:xfrm>
            <a:off x="204561" y="199839"/>
            <a:ext cx="6629400" cy="707886"/>
          </a:xfrm>
          <a:prstGeom prst="rect">
            <a:avLst/>
          </a:prstGeom>
          <a:noFill/>
        </p:spPr>
        <p:txBody>
          <a:bodyPr wrap="square" rtlCol="0">
            <a:spAutoFit/>
          </a:bodyPr>
          <a:lstStyle/>
          <a:p>
            <a:r>
              <a:rPr lang="en-US" sz="4000" b="1" i="1" dirty="0">
                <a:solidFill>
                  <a:srgbClr val="FFFF00"/>
                </a:solidFill>
              </a:rPr>
              <a:t>Feed my sheep</a:t>
            </a:r>
            <a:endParaRPr lang="en-US" sz="2000" b="1" i="1" dirty="0">
              <a:solidFill>
                <a:srgbClr val="FFFF00"/>
              </a:solidFill>
            </a:endParaRPr>
          </a:p>
        </p:txBody>
      </p:sp>
      <p:pic>
        <p:nvPicPr>
          <p:cNvPr id="1026" name="Picture 2" descr="Image result for jesus as shep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174" y="2143985"/>
            <a:ext cx="4476750" cy="3562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31627" y="3386551"/>
            <a:ext cx="4650944" cy="1077218"/>
          </a:xfrm>
          <a:prstGeom prst="rect">
            <a:avLst/>
          </a:prstGeom>
        </p:spPr>
        <p:txBody>
          <a:bodyPr wrap="square">
            <a:spAutoFit/>
          </a:bodyPr>
          <a:lstStyle/>
          <a:p>
            <a:pPr algn="ctr" fontAlgn="base"/>
            <a:r>
              <a:rPr lang="en-US" sz="3200" i="1" dirty="0">
                <a:solidFill>
                  <a:srgbClr val="FFFF00"/>
                </a:solidFill>
                <a:latin typeface="Open Sans"/>
              </a:rPr>
              <a:t>Sheep need to be tended</a:t>
            </a:r>
            <a:endParaRPr lang="en-US" sz="3200" b="0" i="1" dirty="0">
              <a:solidFill>
                <a:srgbClr val="FFFF00"/>
              </a:solidFill>
              <a:effectLst/>
              <a:latin typeface="Open Sans"/>
            </a:endParaRPr>
          </a:p>
        </p:txBody>
      </p:sp>
      <p:sp>
        <p:nvSpPr>
          <p:cNvPr id="13" name="Rectangle 12"/>
          <p:cNvSpPr/>
          <p:nvPr/>
        </p:nvSpPr>
        <p:spPr>
          <a:xfrm>
            <a:off x="11602500" y="6365557"/>
            <a:ext cx="659155" cy="369332"/>
          </a:xfrm>
          <a:prstGeom prst="rect">
            <a:avLst/>
          </a:prstGeom>
        </p:spPr>
        <p:txBody>
          <a:bodyPr wrap="none">
            <a:spAutoFit/>
          </a:bodyPr>
          <a:lstStyle/>
          <a:p>
            <a:pPr fontAlgn="base"/>
            <a:r>
              <a:rPr lang="en-US" dirty="0">
                <a:solidFill>
                  <a:schemeClr val="bg1"/>
                </a:solidFill>
                <a:latin typeface="Open Sans"/>
              </a:rPr>
              <a:t>(5,7)</a:t>
            </a:r>
          </a:p>
        </p:txBody>
      </p:sp>
      <p:grpSp>
        <p:nvGrpSpPr>
          <p:cNvPr id="15" name="Group 14"/>
          <p:cNvGrpSpPr/>
          <p:nvPr/>
        </p:nvGrpSpPr>
        <p:grpSpPr>
          <a:xfrm>
            <a:off x="1333500" y="1087959"/>
            <a:ext cx="8449952" cy="1004382"/>
            <a:chOff x="1333500" y="1087959"/>
            <a:chExt cx="8449952" cy="1004382"/>
          </a:xfrm>
        </p:grpSpPr>
        <p:sp>
          <p:nvSpPr>
            <p:cNvPr id="4" name="Rectangle 3"/>
            <p:cNvSpPr/>
            <p:nvPr/>
          </p:nvSpPr>
          <p:spPr>
            <a:xfrm>
              <a:off x="1333500" y="1087959"/>
              <a:ext cx="6790099" cy="923330"/>
            </a:xfrm>
            <a:prstGeom prst="rect">
              <a:avLst/>
            </a:prstGeom>
          </p:spPr>
          <p:txBody>
            <a:bodyPr wrap="square">
              <a:spAutoFit/>
            </a:bodyPr>
            <a:lstStyle/>
            <a:p>
              <a:pPr fontAlgn="base"/>
              <a:r>
                <a:rPr lang="en-US" dirty="0">
                  <a:solidFill>
                    <a:schemeClr val="bg1"/>
                  </a:solidFill>
                  <a:latin typeface="Open Sans"/>
                </a:rPr>
                <a:t>“The word </a:t>
              </a:r>
              <a:r>
                <a:rPr lang="en-US" i="1" dirty="0">
                  <a:solidFill>
                    <a:schemeClr val="bg1"/>
                  </a:solidFill>
                  <a:latin typeface="Open Sans"/>
                </a:rPr>
                <a:t>feed</a:t>
              </a:r>
              <a:r>
                <a:rPr lang="en-US" dirty="0">
                  <a:solidFill>
                    <a:schemeClr val="bg1"/>
                  </a:solidFill>
                  <a:latin typeface="Open Sans"/>
                </a:rPr>
                <a:t> comes from a different term, </a:t>
              </a:r>
              <a:r>
                <a:rPr lang="en-US" i="1" dirty="0" err="1">
                  <a:solidFill>
                    <a:schemeClr val="bg1"/>
                  </a:solidFill>
                  <a:latin typeface="Open Sans"/>
                </a:rPr>
                <a:t>poimaino</a:t>
              </a:r>
              <a:r>
                <a:rPr lang="en-US" i="1" dirty="0">
                  <a:solidFill>
                    <a:schemeClr val="bg1"/>
                  </a:solidFill>
                  <a:latin typeface="Open Sans"/>
                </a:rPr>
                <a:t>,</a:t>
              </a:r>
              <a:r>
                <a:rPr lang="en-US" dirty="0">
                  <a:solidFill>
                    <a:schemeClr val="bg1"/>
                  </a:solidFill>
                  <a:latin typeface="Open Sans"/>
                </a:rPr>
                <a:t> which means ‘to shepherd, to tend, or to care.’ The word </a:t>
              </a:r>
              <a:r>
                <a:rPr lang="en-US" i="1" dirty="0">
                  <a:solidFill>
                    <a:schemeClr val="bg1"/>
                  </a:solidFill>
                  <a:latin typeface="Open Sans"/>
                </a:rPr>
                <a:t>sheep</a:t>
              </a:r>
              <a:r>
                <a:rPr lang="en-US" dirty="0">
                  <a:solidFill>
                    <a:schemeClr val="bg1"/>
                  </a:solidFill>
                  <a:latin typeface="Open Sans"/>
                </a:rPr>
                <a:t> comes from the term </a:t>
              </a:r>
              <a:r>
                <a:rPr lang="en-US" i="1" dirty="0" err="1">
                  <a:solidFill>
                    <a:schemeClr val="bg1"/>
                  </a:solidFill>
                  <a:latin typeface="Open Sans"/>
                </a:rPr>
                <a:t>probaton</a:t>
              </a:r>
              <a:r>
                <a:rPr lang="en-US" i="1" dirty="0">
                  <a:solidFill>
                    <a:schemeClr val="bg1"/>
                  </a:solidFill>
                  <a:latin typeface="Open Sans"/>
                </a:rPr>
                <a:t>, </a:t>
              </a:r>
              <a:r>
                <a:rPr lang="en-US" dirty="0">
                  <a:solidFill>
                    <a:schemeClr val="bg1"/>
                  </a:solidFill>
                  <a:latin typeface="Open Sans"/>
                </a:rPr>
                <a:t>meaning ‘mature sheep.’</a:t>
              </a:r>
              <a:endParaRPr lang="en-US" b="0" i="0" dirty="0">
                <a:solidFill>
                  <a:schemeClr val="bg1"/>
                </a:solidFill>
                <a:effectLst/>
                <a:latin typeface="Open San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066" y="1186858"/>
              <a:ext cx="724386" cy="905483"/>
            </a:xfrm>
            <a:prstGeom prst="rect">
              <a:avLst/>
            </a:prstGeom>
          </p:spPr>
        </p:pic>
      </p:grpSp>
      <p:grpSp>
        <p:nvGrpSpPr>
          <p:cNvPr id="16" name="Group 15"/>
          <p:cNvGrpSpPr/>
          <p:nvPr/>
        </p:nvGrpSpPr>
        <p:grpSpPr>
          <a:xfrm>
            <a:off x="1333500" y="5673923"/>
            <a:ext cx="6962973" cy="976549"/>
            <a:chOff x="1333500" y="5673923"/>
            <a:chExt cx="6962973" cy="976549"/>
          </a:xfrm>
        </p:grpSpPr>
        <p:sp>
          <p:nvSpPr>
            <p:cNvPr id="3" name="Rectangle 2"/>
            <p:cNvSpPr/>
            <p:nvPr/>
          </p:nvSpPr>
          <p:spPr>
            <a:xfrm>
              <a:off x="2200473" y="5839033"/>
              <a:ext cx="6096000" cy="646331"/>
            </a:xfrm>
            <a:prstGeom prst="rect">
              <a:avLst/>
            </a:prstGeom>
          </p:spPr>
          <p:txBody>
            <a:bodyPr>
              <a:spAutoFit/>
            </a:bodyPr>
            <a:lstStyle/>
            <a:p>
              <a:r>
                <a:rPr lang="en-US" dirty="0">
                  <a:solidFill>
                    <a:schemeClr val="bg1"/>
                  </a:solidFill>
                  <a:latin typeface="Abadi" panose="020B0604020104020204" pitchFamily="34" charset="0"/>
                </a:rPr>
                <a:t>“The Lord holds his shepherds accountable for the safety [meaning the salvation] of his sheep.”</a:t>
              </a:r>
              <a:endParaRPr lang="en-US" dirty="0">
                <a:solidFill>
                  <a:schemeClr val="bg1"/>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0" y="5673923"/>
              <a:ext cx="684805" cy="976549"/>
            </a:xfrm>
            <a:prstGeom prst="rect">
              <a:avLst/>
            </a:prstGeom>
          </p:spPr>
        </p:pic>
      </p:grpSp>
    </p:spTree>
    <p:extLst>
      <p:ext uri="{BB962C8B-B14F-4D97-AF65-F5344CB8AC3E}">
        <p14:creationId xmlns:p14="http://schemas.microsoft.com/office/powerpoint/2010/main" val="198700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 y="6550223"/>
            <a:ext cx="2514600" cy="307777"/>
          </a:xfrm>
          <a:prstGeom prst="rect">
            <a:avLst/>
          </a:prstGeom>
          <a:noFill/>
        </p:spPr>
        <p:txBody>
          <a:bodyPr wrap="square" rtlCol="0">
            <a:spAutoFit/>
          </a:bodyPr>
          <a:lstStyle/>
          <a:p>
            <a:r>
              <a:rPr lang="en-US" sz="1400" dirty="0">
                <a:solidFill>
                  <a:schemeClr val="bg1"/>
                </a:solidFill>
              </a:rPr>
              <a:t>John 21:17</a:t>
            </a:r>
          </a:p>
        </p:txBody>
      </p:sp>
      <p:sp>
        <p:nvSpPr>
          <p:cNvPr id="7" name="TextBox 6"/>
          <p:cNvSpPr txBox="1"/>
          <p:nvPr/>
        </p:nvSpPr>
        <p:spPr>
          <a:xfrm>
            <a:off x="159891" y="91533"/>
            <a:ext cx="6248400" cy="707886"/>
          </a:xfrm>
          <a:prstGeom prst="rect">
            <a:avLst/>
          </a:prstGeom>
          <a:noFill/>
        </p:spPr>
        <p:txBody>
          <a:bodyPr wrap="square" rtlCol="0">
            <a:spAutoFit/>
          </a:bodyPr>
          <a:lstStyle/>
          <a:p>
            <a:r>
              <a:rPr lang="en-US" sz="4000" b="1" i="1" dirty="0">
                <a:solidFill>
                  <a:srgbClr val="FFFF00"/>
                </a:solidFill>
              </a:rPr>
              <a:t>Feed my sheep</a:t>
            </a:r>
            <a:endParaRPr lang="en-US" sz="2000" b="1" i="1" dirty="0">
              <a:solidFill>
                <a:srgbClr val="FFFF00"/>
              </a:solidFill>
            </a:endParaRPr>
          </a:p>
        </p:txBody>
      </p:sp>
      <p:pic>
        <p:nvPicPr>
          <p:cNvPr id="2050" name="Picture 2" descr="Image result for jesus feeding 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532" y="2280810"/>
            <a:ext cx="2902599" cy="2902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668285" y="2982233"/>
            <a:ext cx="3186820" cy="1077218"/>
          </a:xfrm>
          <a:prstGeom prst="rect">
            <a:avLst/>
          </a:prstGeom>
        </p:spPr>
        <p:txBody>
          <a:bodyPr wrap="square">
            <a:spAutoFit/>
          </a:bodyPr>
          <a:lstStyle/>
          <a:p>
            <a:pPr algn="ctr" fontAlgn="base"/>
            <a:r>
              <a:rPr lang="en-US" sz="3200" i="1" dirty="0">
                <a:solidFill>
                  <a:srgbClr val="FFFF00"/>
                </a:solidFill>
                <a:latin typeface="Open Sans"/>
              </a:rPr>
              <a:t>Sheep need to be nourished</a:t>
            </a:r>
            <a:endParaRPr lang="en-US" sz="3200" b="0" i="1" dirty="0">
              <a:solidFill>
                <a:srgbClr val="FFFF00"/>
              </a:solidFill>
              <a:effectLst/>
              <a:latin typeface="Open Sans"/>
            </a:endParaRPr>
          </a:p>
        </p:txBody>
      </p:sp>
      <p:sp>
        <p:nvSpPr>
          <p:cNvPr id="15" name="Rectangle 14"/>
          <p:cNvSpPr/>
          <p:nvPr/>
        </p:nvSpPr>
        <p:spPr>
          <a:xfrm>
            <a:off x="11587273" y="6365557"/>
            <a:ext cx="659155" cy="369332"/>
          </a:xfrm>
          <a:prstGeom prst="rect">
            <a:avLst/>
          </a:prstGeom>
        </p:spPr>
        <p:txBody>
          <a:bodyPr wrap="none">
            <a:spAutoFit/>
          </a:bodyPr>
          <a:lstStyle/>
          <a:p>
            <a:pPr fontAlgn="base"/>
            <a:r>
              <a:rPr lang="en-US" dirty="0">
                <a:solidFill>
                  <a:schemeClr val="bg1"/>
                </a:solidFill>
                <a:latin typeface="Open Sans"/>
              </a:rPr>
              <a:t>(6,7)</a:t>
            </a:r>
          </a:p>
        </p:txBody>
      </p:sp>
      <p:grpSp>
        <p:nvGrpSpPr>
          <p:cNvPr id="16" name="Group 15"/>
          <p:cNvGrpSpPr/>
          <p:nvPr/>
        </p:nvGrpSpPr>
        <p:grpSpPr>
          <a:xfrm>
            <a:off x="2939359" y="890952"/>
            <a:ext cx="6684529" cy="1200329"/>
            <a:chOff x="2939359" y="890952"/>
            <a:chExt cx="6684529" cy="1200329"/>
          </a:xfrm>
        </p:grpSpPr>
        <p:sp>
          <p:nvSpPr>
            <p:cNvPr id="4" name="Rectangle 3"/>
            <p:cNvSpPr/>
            <p:nvPr/>
          </p:nvSpPr>
          <p:spPr>
            <a:xfrm>
              <a:off x="2939359" y="890952"/>
              <a:ext cx="6096000" cy="1200329"/>
            </a:xfrm>
            <a:prstGeom prst="rect">
              <a:avLst/>
            </a:prstGeom>
          </p:spPr>
          <p:txBody>
            <a:bodyPr>
              <a:spAutoFit/>
            </a:bodyPr>
            <a:lstStyle/>
            <a:p>
              <a:pPr fontAlgn="base"/>
              <a:r>
                <a:rPr lang="en-US" dirty="0">
                  <a:solidFill>
                    <a:schemeClr val="bg1"/>
                  </a:solidFill>
                  <a:latin typeface="Open Sans"/>
                </a:rPr>
                <a:t>“The word </a:t>
              </a:r>
              <a:r>
                <a:rPr lang="en-US" i="1" dirty="0">
                  <a:solidFill>
                    <a:schemeClr val="bg1"/>
                  </a:solidFill>
                  <a:latin typeface="Open Sans"/>
                </a:rPr>
                <a:t>feed</a:t>
              </a:r>
              <a:r>
                <a:rPr lang="en-US" dirty="0">
                  <a:solidFill>
                    <a:schemeClr val="bg1"/>
                  </a:solidFill>
                  <a:latin typeface="Open Sans"/>
                </a:rPr>
                <a:t> again comes from the Greek </a:t>
              </a:r>
              <a:r>
                <a:rPr lang="en-US" i="1" dirty="0" err="1">
                  <a:solidFill>
                    <a:schemeClr val="bg1"/>
                  </a:solidFill>
                  <a:latin typeface="Open Sans"/>
                </a:rPr>
                <a:t>bosko</a:t>
              </a:r>
              <a:r>
                <a:rPr lang="en-US" i="1" dirty="0">
                  <a:solidFill>
                    <a:schemeClr val="bg1"/>
                  </a:solidFill>
                  <a:latin typeface="Open Sans"/>
                </a:rPr>
                <a:t>,</a:t>
              </a:r>
              <a:r>
                <a:rPr lang="en-US" dirty="0">
                  <a:solidFill>
                    <a:schemeClr val="bg1"/>
                  </a:solidFill>
                  <a:latin typeface="Open Sans"/>
                </a:rPr>
                <a:t> referring to nourishment. The word </a:t>
              </a:r>
              <a:r>
                <a:rPr lang="en-US" i="1" dirty="0">
                  <a:solidFill>
                    <a:schemeClr val="bg1"/>
                  </a:solidFill>
                  <a:latin typeface="Open Sans"/>
                </a:rPr>
                <a:t>sheep </a:t>
              </a:r>
              <a:r>
                <a:rPr lang="en-US" dirty="0">
                  <a:solidFill>
                    <a:schemeClr val="bg1"/>
                  </a:solidFill>
                  <a:latin typeface="Open Sans"/>
                </a:rPr>
                <a:t>was again translated from the Greek term </a:t>
              </a:r>
              <a:r>
                <a:rPr lang="en-US" i="1" dirty="0" err="1">
                  <a:solidFill>
                    <a:schemeClr val="bg1"/>
                  </a:solidFill>
                  <a:latin typeface="Open Sans"/>
                </a:rPr>
                <a:t>probaton</a:t>
              </a:r>
              <a:r>
                <a:rPr lang="en-US" i="1" dirty="0">
                  <a:solidFill>
                    <a:schemeClr val="bg1"/>
                  </a:solidFill>
                  <a:latin typeface="Open Sans"/>
                </a:rPr>
                <a:t>, </a:t>
              </a:r>
              <a:r>
                <a:rPr lang="en-US" dirty="0">
                  <a:solidFill>
                    <a:schemeClr val="bg1"/>
                  </a:solidFill>
                  <a:latin typeface="Open Sans"/>
                </a:rPr>
                <a:t>referring to adult sheep.”</a:t>
              </a:r>
              <a:endParaRPr lang="en-US" b="0" i="0" dirty="0">
                <a:solidFill>
                  <a:schemeClr val="bg1"/>
                </a:solidFill>
                <a:effectLst/>
                <a:latin typeface="Open Sans"/>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9502" y="1038375"/>
              <a:ext cx="724386" cy="905483"/>
            </a:xfrm>
            <a:prstGeom prst="rect">
              <a:avLst/>
            </a:prstGeom>
          </p:spPr>
        </p:pic>
      </p:grpSp>
      <p:grpSp>
        <p:nvGrpSpPr>
          <p:cNvPr id="19" name="Group 18"/>
          <p:cNvGrpSpPr/>
          <p:nvPr/>
        </p:nvGrpSpPr>
        <p:grpSpPr>
          <a:xfrm>
            <a:off x="1229308" y="5349894"/>
            <a:ext cx="9437833" cy="1200329"/>
            <a:chOff x="1229308" y="5349894"/>
            <a:chExt cx="9437833" cy="1200329"/>
          </a:xfrm>
        </p:grpSpPr>
        <p:sp>
          <p:nvSpPr>
            <p:cNvPr id="11" name="Rectangle 10"/>
            <p:cNvSpPr/>
            <p:nvPr/>
          </p:nvSpPr>
          <p:spPr>
            <a:xfrm>
              <a:off x="2149440" y="5349894"/>
              <a:ext cx="8517701" cy="1200329"/>
            </a:xfrm>
            <a:prstGeom prst="rect">
              <a:avLst/>
            </a:prstGeom>
          </p:spPr>
          <p:txBody>
            <a:bodyPr wrap="square">
              <a:spAutoFit/>
            </a:bodyPr>
            <a:lstStyle/>
            <a:p>
              <a:r>
                <a:rPr lang="en-US" dirty="0">
                  <a:solidFill>
                    <a:schemeClr val="bg1"/>
                  </a:solidFill>
                  <a:latin typeface="Abadi" panose="020B0604020104020204" pitchFamily="34" charset="0"/>
                </a:rPr>
                <a:t>"Today our prophet is calling for enthusiastic and dynamic love for our Heavenly Father's children. He asks us to see the spiritual hunger around us and to respond by willingly sharing our abundance. No power on earth can accomplish as much as one righteous man or woman or boy or girl." </a:t>
              </a:r>
              <a:endParaRPr lang="en-US" dirty="0">
                <a:solidFill>
                  <a:schemeClr val="bg1"/>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308" y="5465790"/>
              <a:ext cx="774830" cy="968538"/>
            </a:xfrm>
            <a:prstGeom prst="rect">
              <a:avLst/>
            </a:prstGeom>
          </p:spPr>
        </p:pic>
      </p:grpSp>
    </p:spTree>
    <p:extLst>
      <p:ext uri="{BB962C8B-B14F-4D97-AF65-F5344CB8AC3E}">
        <p14:creationId xmlns:p14="http://schemas.microsoft.com/office/powerpoint/2010/main" val="40513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6686" y="381000"/>
            <a:ext cx="8686800" cy="5262979"/>
          </a:xfrm>
          <a:prstGeom prst="rect">
            <a:avLst/>
          </a:prstGeom>
          <a:noFill/>
        </p:spPr>
        <p:txBody>
          <a:bodyPr wrap="square" rtlCol="0">
            <a:spAutoFit/>
          </a:bodyPr>
          <a:lstStyle/>
          <a:p>
            <a:r>
              <a:rPr lang="en-US" sz="2800" dirty="0">
                <a:solidFill>
                  <a:schemeClr val="bg1"/>
                </a:solidFill>
              </a:rPr>
              <a:t>“Jesus responded… </a:t>
            </a:r>
          </a:p>
          <a:p>
            <a:endParaRPr lang="en-US" sz="2800" dirty="0">
              <a:solidFill>
                <a:schemeClr val="bg1"/>
              </a:solidFill>
            </a:endParaRPr>
          </a:p>
          <a:p>
            <a:r>
              <a:rPr lang="en-US" sz="2800" dirty="0">
                <a:solidFill>
                  <a:schemeClr val="bg1"/>
                </a:solidFill>
              </a:rPr>
              <a:t>‘Then Peter, why are you here? Why are we back on this same shore, by these same nets, having this same conversation? Wasn’t it obvious then and isn’t it obvious now that if I want fish, I can get fish? What I need, Peter, are disciples—and I need them forever.</a:t>
            </a:r>
          </a:p>
          <a:p>
            <a:endParaRPr lang="en-US" sz="2800" dirty="0">
              <a:solidFill>
                <a:schemeClr val="bg1"/>
              </a:solidFill>
            </a:endParaRPr>
          </a:p>
          <a:p>
            <a:r>
              <a:rPr lang="en-US" sz="2800" dirty="0">
                <a:solidFill>
                  <a:schemeClr val="bg1"/>
                </a:solidFill>
              </a:rPr>
              <a:t> I need someone to feed my sheep</a:t>
            </a:r>
          </a:p>
          <a:p>
            <a:r>
              <a:rPr lang="en-US" sz="2800" dirty="0">
                <a:solidFill>
                  <a:schemeClr val="bg1"/>
                </a:solidFill>
              </a:rPr>
              <a:t> and save my lambs. I need </a:t>
            </a:r>
          </a:p>
          <a:p>
            <a:r>
              <a:rPr lang="en-US" sz="2800" dirty="0">
                <a:solidFill>
                  <a:schemeClr val="bg1"/>
                </a:solidFill>
              </a:rPr>
              <a:t>someone to preach my gospel </a:t>
            </a:r>
          </a:p>
          <a:p>
            <a:r>
              <a:rPr lang="en-US" sz="2800" dirty="0">
                <a:solidFill>
                  <a:schemeClr val="bg1"/>
                </a:solidFill>
              </a:rPr>
              <a:t>and defend my faith….”</a:t>
            </a:r>
          </a:p>
        </p:txBody>
      </p:sp>
      <p:pic>
        <p:nvPicPr>
          <p:cNvPr id="6" name="Picture 6" descr="http://revphil2011.files.wordpress.com/2011/06/jesus-peter-lovest-thou-me-2.jpg"/>
          <p:cNvPicPr>
            <a:picLocks noChangeAspect="1" noChangeArrowheads="1"/>
          </p:cNvPicPr>
          <p:nvPr/>
        </p:nvPicPr>
        <p:blipFill>
          <a:blip r:embed="rId3" cstate="print"/>
          <a:srcRect/>
          <a:stretch>
            <a:fillRect/>
          </a:stretch>
        </p:blipFill>
        <p:spPr bwMode="auto">
          <a:xfrm>
            <a:off x="7173091" y="3214826"/>
            <a:ext cx="2343150" cy="3273842"/>
          </a:xfrm>
          <a:prstGeom prst="rect">
            <a:avLst/>
          </a:prstGeom>
          <a:noFill/>
        </p:spPr>
      </p:pic>
      <p:sp>
        <p:nvSpPr>
          <p:cNvPr id="2" name="Rectangle 1"/>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8" name="Picture 2" descr="http://www.lds.org/bc/content/shared/content/images/leaders/jeffrey-r-holland-large.jpg"/>
          <p:cNvPicPr>
            <a:picLocks noChangeAspect="1" noChangeArrowheads="1"/>
          </p:cNvPicPr>
          <p:nvPr/>
        </p:nvPicPr>
        <p:blipFill>
          <a:blip r:embed="rId4" cstate="print"/>
          <a:srcRect/>
          <a:stretch>
            <a:fillRect/>
          </a:stretch>
        </p:blipFill>
        <p:spPr bwMode="auto">
          <a:xfrm>
            <a:off x="11096042" y="152402"/>
            <a:ext cx="878244" cy="1099456"/>
          </a:xfrm>
          <a:prstGeom prst="rect">
            <a:avLst/>
          </a:prstGeom>
          <a:noFill/>
        </p:spPr>
      </p:pic>
    </p:spTree>
    <p:extLst>
      <p:ext uri="{BB962C8B-B14F-4D97-AF65-F5344CB8AC3E}">
        <p14:creationId xmlns:p14="http://schemas.microsoft.com/office/powerpoint/2010/main" val="2675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78427" y="378649"/>
            <a:ext cx="9089571" cy="2062103"/>
          </a:xfrm>
          <a:prstGeom prst="rect">
            <a:avLst/>
          </a:prstGeom>
          <a:noFill/>
        </p:spPr>
        <p:txBody>
          <a:bodyPr wrap="square" rtlCol="0">
            <a:spAutoFit/>
          </a:bodyPr>
          <a:lstStyle/>
          <a:p>
            <a:r>
              <a:rPr lang="en-US" sz="3200" dirty="0">
                <a:solidFill>
                  <a:schemeClr val="bg1"/>
                </a:solidFill>
              </a:rPr>
              <a:t>“…for the second and presumably the last time, I am asking you to leave all this and to go teach and testify, labor and serve loyally until the day in which they will do to you exactly what they did to me.”</a:t>
            </a:r>
          </a:p>
        </p:txBody>
      </p:sp>
      <p:sp>
        <p:nvSpPr>
          <p:cNvPr id="8" name="Rectangle 7"/>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grpSp>
        <p:nvGrpSpPr>
          <p:cNvPr id="2" name="Group 1"/>
          <p:cNvGrpSpPr/>
          <p:nvPr/>
        </p:nvGrpSpPr>
        <p:grpSpPr>
          <a:xfrm>
            <a:off x="4114800" y="2440752"/>
            <a:ext cx="3167742" cy="4273065"/>
            <a:chOff x="2247841" y="-125640"/>
            <a:chExt cx="3804616" cy="5312318"/>
          </a:xfrm>
        </p:grpSpPr>
        <p:pic>
          <p:nvPicPr>
            <p:cNvPr id="50178" name="Picture 2" descr="Image result for jesus and apostles at sea of galilee"/>
            <p:cNvPicPr>
              <a:picLocks noChangeAspect="1" noChangeArrowheads="1"/>
            </p:cNvPicPr>
            <p:nvPr/>
          </p:nvPicPr>
          <p:blipFill rotWithShape="1">
            <a:blip r:embed="rId3">
              <a:extLst>
                <a:ext uri="{28A0092B-C50C-407E-A947-70E740481C1C}">
                  <a14:useLocalDpi xmlns:a14="http://schemas.microsoft.com/office/drawing/2010/main" val="0"/>
                </a:ext>
              </a:extLst>
            </a:blip>
            <a:srcRect r="1857" b="7086"/>
            <a:stretch/>
          </p:blipFill>
          <p:spPr bwMode="auto">
            <a:xfrm>
              <a:off x="2313212" y="-125640"/>
              <a:ext cx="3739245" cy="51330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47841" y="4918836"/>
              <a:ext cx="2514598" cy="267842"/>
            </a:xfrm>
            <a:prstGeom prst="rect">
              <a:avLst/>
            </a:prstGeom>
            <a:noFill/>
          </p:spPr>
          <p:txBody>
            <a:bodyPr wrap="square" rtlCol="0">
              <a:spAutoFit/>
            </a:bodyPr>
            <a:lstStyle/>
            <a:p>
              <a:r>
                <a:rPr lang="en-US" sz="800" dirty="0">
                  <a:solidFill>
                    <a:schemeClr val="bg1"/>
                  </a:solidFill>
                </a:rPr>
                <a:t>Harold Copping</a:t>
              </a:r>
            </a:p>
          </p:txBody>
        </p:sp>
      </p:grpSp>
      <p:pic>
        <p:nvPicPr>
          <p:cNvPr id="10" name="Picture 2" descr="http://www.lds.org/bc/content/shared/content/images/leaders/jeffrey-r-holland-large.jpg"/>
          <p:cNvPicPr>
            <a:picLocks noChangeAspect="1" noChangeArrowheads="1"/>
          </p:cNvPicPr>
          <p:nvPr/>
        </p:nvPicPr>
        <p:blipFill>
          <a:blip r:embed="rId4" cstate="print"/>
          <a:srcRect/>
          <a:stretch>
            <a:fillRect/>
          </a:stretch>
        </p:blipFill>
        <p:spPr bwMode="auto">
          <a:xfrm>
            <a:off x="11096042" y="152402"/>
            <a:ext cx="878244" cy="1099456"/>
          </a:xfrm>
          <a:prstGeom prst="rect">
            <a:avLst/>
          </a:prstGeom>
          <a:noFill/>
        </p:spPr>
      </p:pic>
    </p:spTree>
    <p:extLst>
      <p:ext uri="{BB962C8B-B14F-4D97-AF65-F5344CB8AC3E}">
        <p14:creationId xmlns:p14="http://schemas.microsoft.com/office/powerpoint/2010/main" val="1984477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304800"/>
            <a:ext cx="4876800" cy="1754326"/>
          </a:xfrm>
          <a:prstGeom prst="rect">
            <a:avLst/>
          </a:prstGeom>
          <a:noFill/>
        </p:spPr>
        <p:txBody>
          <a:bodyPr wrap="square" rtlCol="0">
            <a:spAutoFit/>
          </a:bodyPr>
          <a:lstStyle/>
          <a:p>
            <a:r>
              <a:rPr lang="en-US" sz="3600" dirty="0">
                <a:solidFill>
                  <a:schemeClr val="bg1"/>
                </a:solidFill>
              </a:rPr>
              <a:t>“This </a:t>
            </a:r>
            <a:r>
              <a:rPr lang="en-US" sz="3600" dirty="0" err="1">
                <a:solidFill>
                  <a:schemeClr val="bg1"/>
                </a:solidFill>
              </a:rPr>
              <a:t>spake</a:t>
            </a:r>
            <a:r>
              <a:rPr lang="en-US" sz="3600" dirty="0">
                <a:solidFill>
                  <a:schemeClr val="bg1"/>
                </a:solidFill>
              </a:rPr>
              <a:t> he, signifying by what death he should glorify God…</a:t>
            </a:r>
          </a:p>
        </p:txBody>
      </p:sp>
      <p:sp>
        <p:nvSpPr>
          <p:cNvPr id="7" name="TextBox 6"/>
          <p:cNvSpPr txBox="1"/>
          <p:nvPr/>
        </p:nvSpPr>
        <p:spPr>
          <a:xfrm>
            <a:off x="4267199" y="4722912"/>
            <a:ext cx="6578851" cy="1200329"/>
          </a:xfrm>
          <a:prstGeom prst="rect">
            <a:avLst/>
          </a:prstGeom>
          <a:noFill/>
        </p:spPr>
        <p:txBody>
          <a:bodyPr wrap="square" rtlCol="0">
            <a:spAutoFit/>
          </a:bodyPr>
          <a:lstStyle/>
          <a:p>
            <a:r>
              <a:rPr lang="en-US" sz="3600" dirty="0">
                <a:solidFill>
                  <a:schemeClr val="bg1"/>
                </a:solidFill>
              </a:rPr>
              <a:t>…And when he had spoken this, he </a:t>
            </a:r>
            <a:r>
              <a:rPr lang="en-US" sz="3600" dirty="0" err="1">
                <a:solidFill>
                  <a:schemeClr val="bg1"/>
                </a:solidFill>
              </a:rPr>
              <a:t>saith</a:t>
            </a:r>
            <a:r>
              <a:rPr lang="en-US" sz="3600" dirty="0">
                <a:solidFill>
                  <a:schemeClr val="bg1"/>
                </a:solidFill>
              </a:rPr>
              <a:t> unto him, Follow me.”</a:t>
            </a:r>
          </a:p>
        </p:txBody>
      </p:sp>
      <p:sp>
        <p:nvSpPr>
          <p:cNvPr id="8" name="TextBox 7"/>
          <p:cNvSpPr txBox="1"/>
          <p:nvPr/>
        </p:nvSpPr>
        <p:spPr>
          <a:xfrm>
            <a:off x="97972" y="6477238"/>
            <a:ext cx="2514600" cy="307777"/>
          </a:xfrm>
          <a:prstGeom prst="rect">
            <a:avLst/>
          </a:prstGeom>
          <a:noFill/>
        </p:spPr>
        <p:txBody>
          <a:bodyPr wrap="square" rtlCol="0">
            <a:spAutoFit/>
          </a:bodyPr>
          <a:lstStyle/>
          <a:p>
            <a:r>
              <a:rPr lang="en-US" sz="1400" dirty="0">
                <a:solidFill>
                  <a:schemeClr val="bg1"/>
                </a:solidFill>
              </a:rPr>
              <a:t>John 21:15-19</a:t>
            </a:r>
          </a:p>
        </p:txBody>
      </p:sp>
      <p:pic>
        <p:nvPicPr>
          <p:cNvPr id="10" name="Picture 2" descr="http://www.joyfulheart.com/easter/images-tissot/tissot-feed-my-lambs-495x737.jpg"/>
          <p:cNvPicPr>
            <a:picLocks noChangeAspect="1" noChangeArrowheads="1"/>
          </p:cNvPicPr>
          <p:nvPr/>
        </p:nvPicPr>
        <p:blipFill>
          <a:blip r:embed="rId3" cstate="print"/>
          <a:srcRect/>
          <a:stretch>
            <a:fillRect/>
          </a:stretch>
        </p:blipFill>
        <p:spPr bwMode="auto">
          <a:xfrm>
            <a:off x="7249886" y="243661"/>
            <a:ext cx="2606838" cy="3884190"/>
          </a:xfrm>
          <a:prstGeom prst="rect">
            <a:avLst/>
          </a:prstGeom>
          <a:noFill/>
        </p:spPr>
      </p:pic>
      <p:pic>
        <p:nvPicPr>
          <p:cNvPr id="49154" name="Picture 2" descr="Image result for jesus and apostles at sea of galil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301" y="2692947"/>
            <a:ext cx="2353356" cy="378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ink background">
            <a:extLst>
              <a:ext uri="{FF2B5EF4-FFF2-40B4-BE49-F238E27FC236}">
                <a16:creationId xmlns:a16="http://schemas.microsoft.com/office/drawing/2014/main" id="{E11FD83D-2DA4-AE89-4B7B-AEFCB6EF7936}"/>
              </a:ext>
            </a:extLst>
          </p:cNvPr>
          <p:cNvPicPr>
            <a:picLocks noChangeAspect="1" noChangeArrowheads="1"/>
          </p:cNvPicPr>
          <p:nvPr/>
        </p:nvPicPr>
        <p:blipFill>
          <a:blip r:embed="rId2" cstate="print"/>
          <a:srcRect r="33152"/>
          <a:stretch>
            <a:fillRect/>
          </a:stretch>
        </p:blipFill>
        <p:spPr bwMode="auto">
          <a:xfrm>
            <a:off x="0" y="0"/>
            <a:ext cx="12192000" cy="6858000"/>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b="1" dirty="0">
                <a:solidFill>
                  <a:schemeClr val="bg1"/>
                </a:solidFill>
                <a:latin typeface="AR ESSENCE" panose="02000000000000000000" pitchFamily="2" charset="0"/>
              </a:rPr>
              <a:t>Resurrection VS Brought Back From the Dead</a:t>
            </a:r>
          </a:p>
        </p:txBody>
      </p:sp>
      <p:sp>
        <p:nvSpPr>
          <p:cNvPr id="10" name="TextBox 9"/>
          <p:cNvSpPr txBox="1"/>
          <p:nvPr/>
        </p:nvSpPr>
        <p:spPr>
          <a:xfrm>
            <a:off x="240145" y="942109"/>
            <a:ext cx="5430982" cy="1384995"/>
          </a:xfrm>
          <a:prstGeom prst="rect">
            <a:avLst/>
          </a:prstGeom>
          <a:noFill/>
        </p:spPr>
        <p:txBody>
          <a:bodyPr wrap="square" rtlCol="0">
            <a:spAutoFit/>
          </a:bodyPr>
          <a:lstStyle/>
          <a:p>
            <a:r>
              <a:rPr lang="en-US" sz="2800" b="1" dirty="0">
                <a:ln>
                  <a:solidFill>
                    <a:schemeClr val="tx1"/>
                  </a:solidFill>
                </a:ln>
                <a:solidFill>
                  <a:srgbClr val="00B0F0"/>
                </a:solidFill>
                <a:effectLst>
                  <a:outerShdw blurRad="50800" dist="38100" dir="5400000" algn="t" rotWithShape="0">
                    <a:prstClr val="black">
                      <a:alpha val="40000"/>
                    </a:prstClr>
                  </a:outerShdw>
                </a:effectLst>
              </a:rPr>
              <a:t>What is the difference between being brought back from the dead and being resurrected?</a:t>
            </a:r>
          </a:p>
        </p:txBody>
      </p:sp>
      <p:sp>
        <p:nvSpPr>
          <p:cNvPr id="13" name="TextBox 12"/>
          <p:cNvSpPr txBox="1"/>
          <p:nvPr/>
        </p:nvSpPr>
        <p:spPr>
          <a:xfrm>
            <a:off x="3089565" y="2997200"/>
            <a:ext cx="5430982" cy="1384995"/>
          </a:xfrm>
          <a:prstGeom prst="rect">
            <a:avLst/>
          </a:prstGeom>
          <a:noFill/>
          <a:ln>
            <a:noFill/>
          </a:ln>
        </p:spPr>
        <p:txBody>
          <a:bodyPr wrap="square" rtlCol="0">
            <a:spAutoFit/>
          </a:bodyPr>
          <a:lstStyle/>
          <a:p>
            <a:pPr fontAlgn="base"/>
            <a:r>
              <a:rPr lang="en-US" sz="2800" b="1" dirty="0">
                <a:ln>
                  <a:solidFill>
                    <a:schemeClr val="tx1"/>
                  </a:solidFill>
                </a:ln>
                <a:solidFill>
                  <a:srgbClr val="FF0000"/>
                </a:solidFill>
              </a:rPr>
              <a:t>What will happen to all humankind as a result of the Resurrection of Jesus Christ?</a:t>
            </a:r>
          </a:p>
        </p:txBody>
      </p:sp>
      <p:sp>
        <p:nvSpPr>
          <p:cNvPr id="15" name="TextBox 14"/>
          <p:cNvSpPr txBox="1"/>
          <p:nvPr/>
        </p:nvSpPr>
        <p:spPr>
          <a:xfrm>
            <a:off x="6225310" y="5116946"/>
            <a:ext cx="5800436" cy="1384995"/>
          </a:xfrm>
          <a:prstGeom prst="rect">
            <a:avLst/>
          </a:prstGeom>
          <a:noFill/>
          <a:ln>
            <a:noFill/>
          </a:ln>
        </p:spPr>
        <p:txBody>
          <a:bodyPr wrap="square" rtlCol="0">
            <a:spAutoFit/>
          </a:bodyPr>
          <a:lstStyle/>
          <a:p>
            <a:pPr fontAlgn="base"/>
            <a:r>
              <a:rPr lang="en-US" sz="2800" b="1" dirty="0">
                <a:ln>
                  <a:solidFill>
                    <a:schemeClr val="tx1"/>
                  </a:solidFill>
                </a:ln>
                <a:solidFill>
                  <a:srgbClr val="00B050"/>
                </a:solidFill>
              </a:rPr>
              <a:t>How can understanding the doctrine of the Resurrection provide comfort for those who have lost loved ones?</a:t>
            </a:r>
          </a:p>
        </p:txBody>
      </p:sp>
      <p:pic>
        <p:nvPicPr>
          <p:cNvPr id="16" name="Picture 2" descr="http://www.uni.edu/becker/anImated%20question%20mark%20.gif"/>
          <p:cNvPicPr>
            <a:picLocks noChangeAspect="1" noChangeArrowheads="1" noCrop="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48436" y="718004"/>
            <a:ext cx="2252727" cy="38235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6550223"/>
            <a:ext cx="3546764" cy="307777"/>
          </a:xfrm>
          <a:prstGeom prst="rect">
            <a:avLst/>
          </a:prstGeom>
          <a:noFill/>
        </p:spPr>
        <p:txBody>
          <a:bodyPr wrap="square" rtlCol="0">
            <a:spAutoFit/>
          </a:bodyPr>
          <a:lstStyle/>
          <a:p>
            <a:r>
              <a:rPr lang="en-US" sz="1400" dirty="0">
                <a:solidFill>
                  <a:schemeClr val="bg1"/>
                </a:solidFill>
              </a:rPr>
              <a:t>Matthew 28:6</a:t>
            </a:r>
          </a:p>
        </p:txBody>
      </p:sp>
    </p:spTree>
    <p:extLst>
      <p:ext uri="{BB962C8B-B14F-4D97-AF65-F5344CB8AC3E}">
        <p14:creationId xmlns:p14="http://schemas.microsoft.com/office/powerpoint/2010/main" val="21272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784190" y="2103224"/>
            <a:ext cx="3289208" cy="2390250"/>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878227" y="4694273"/>
              <a:ext cx="2245348" cy="1323439"/>
            </a:xfrm>
            <a:prstGeom prst="rect">
              <a:avLst/>
            </a:prstGeom>
          </p:spPr>
          <p:txBody>
            <a:bodyPr wrap="square">
              <a:spAutoFit/>
            </a:bodyPr>
            <a:lstStyle/>
            <a:p>
              <a:pPr algn="ctr"/>
              <a:r>
                <a:rPr lang="en-US" sz="1600" dirty="0">
                  <a:solidFill>
                    <a:srgbClr val="333333"/>
                  </a:solidFill>
                  <a:latin typeface="Open Sans"/>
                </a:rPr>
                <a:t> </a:t>
              </a:r>
              <a:r>
                <a:rPr lang="en-US" sz="1600" dirty="0"/>
                <a:t> </a:t>
              </a:r>
              <a:r>
                <a:rPr lang="en-US" sz="1600" b="1" dirty="0"/>
                <a:t>If we love the Savior and Heavenly Father more than anything else, we will feed Their sheep</a:t>
              </a:r>
              <a:endParaRPr lang="en-US" sz="1600" dirty="0"/>
            </a:p>
          </p:txBody>
        </p:sp>
      </p:grpSp>
      <p:pic>
        <p:nvPicPr>
          <p:cNvPr id="4098" name="Picture 2" descr="Image result for lds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17" y="287840"/>
            <a:ext cx="4286250" cy="2695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ds peo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3025" y="285744"/>
            <a:ext cx="2864541" cy="19120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602163" y="1159627"/>
            <a:ext cx="2938851" cy="2457968"/>
            <a:chOff x="8602163" y="1159627"/>
            <a:chExt cx="2938851" cy="2457968"/>
          </a:xfrm>
        </p:grpSpPr>
        <p:pic>
          <p:nvPicPr>
            <p:cNvPr id="4104" name="Picture 8" descr="Image result for lds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9689" y="1159627"/>
              <a:ext cx="2921325" cy="2287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02163" y="3402151"/>
              <a:ext cx="883575" cy="215444"/>
            </a:xfrm>
            <a:prstGeom prst="rect">
              <a:avLst/>
            </a:prstGeom>
          </p:spPr>
          <p:txBody>
            <a:bodyPr wrap="none">
              <a:spAutoFit/>
            </a:bodyPr>
            <a:lstStyle/>
            <a:p>
              <a:pPr fontAlgn="base"/>
              <a:r>
                <a:rPr lang="en-US" sz="800" dirty="0">
                  <a:solidFill>
                    <a:schemeClr val="bg1"/>
                  </a:solidFill>
                  <a:latin typeface="Open Sans"/>
                </a:rPr>
                <a:t>Meagan </a:t>
              </a:r>
              <a:r>
                <a:rPr lang="en-US" sz="800" dirty="0" err="1">
                  <a:solidFill>
                    <a:schemeClr val="bg1"/>
                  </a:solidFill>
                  <a:latin typeface="Open Sans"/>
                </a:rPr>
                <a:t>Rieker</a:t>
              </a:r>
              <a:endParaRPr lang="en-US" sz="800" dirty="0">
                <a:solidFill>
                  <a:schemeClr val="bg1"/>
                </a:solidFill>
                <a:latin typeface="Open Sans"/>
              </a:endParaRPr>
            </a:p>
          </p:txBody>
        </p:sp>
      </p:gr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22292" t="3600" r="33352" b="24937"/>
          <a:stretch/>
        </p:blipFill>
        <p:spPr>
          <a:xfrm rot="5400000">
            <a:off x="5060311" y="4178995"/>
            <a:ext cx="2231907" cy="2696889"/>
          </a:xfrm>
          <a:prstGeom prst="rect">
            <a:avLst/>
          </a:prstGeom>
        </p:spPr>
      </p:pic>
      <p:pic>
        <p:nvPicPr>
          <p:cNvPr id="4106" name="Picture 10" descr="Image result for lds peo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589" y="3719141"/>
            <a:ext cx="3003916" cy="240313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41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5334" y="3876183"/>
            <a:ext cx="3447926" cy="2569883"/>
          </a:xfrm>
          <a:prstGeom prst="rect">
            <a:avLst/>
          </a:prstGeom>
        </p:spPr>
      </p:pic>
    </p:spTree>
    <p:extLst>
      <p:ext uri="{BB962C8B-B14F-4D97-AF65-F5344CB8AC3E}">
        <p14:creationId xmlns:p14="http://schemas.microsoft.com/office/powerpoint/2010/main" val="291865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304801"/>
            <a:ext cx="8686800" cy="4031873"/>
          </a:xfrm>
          <a:prstGeom prst="rect">
            <a:avLst/>
          </a:prstGeom>
          <a:noFill/>
        </p:spPr>
        <p:txBody>
          <a:bodyPr wrap="square" rtlCol="0">
            <a:spAutoFit/>
          </a:bodyPr>
          <a:lstStyle/>
          <a:p>
            <a:r>
              <a:rPr lang="en-US" sz="3200" dirty="0">
                <a:solidFill>
                  <a:schemeClr val="bg1"/>
                </a:solidFill>
              </a:rPr>
              <a:t>“The Crucifixion, Atonement, and Resurrection of Jesus Christ mark the beginning of a Christian life, not the end of it. It was this truth, this reality, that allowed a handful of Galilean fishermen-turned-again-Apostles without “a single synagogue or sword” to leave those nets a second time and go on to shape the history of the world in which we now live.”</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6" name="Picture 2" descr="http://www.lds.org/bc/content/shared/content/images/leaders/jeffrey-r-holland-large.jpg"/>
          <p:cNvPicPr>
            <a:picLocks noChangeAspect="1" noChangeArrowheads="1"/>
          </p:cNvPicPr>
          <p:nvPr/>
        </p:nvPicPr>
        <p:blipFill>
          <a:blip r:embed="rId3" cstate="print"/>
          <a:srcRect/>
          <a:stretch>
            <a:fillRect/>
          </a:stretch>
        </p:blipFill>
        <p:spPr bwMode="auto">
          <a:xfrm>
            <a:off x="11096042" y="152402"/>
            <a:ext cx="878244" cy="1099456"/>
          </a:xfrm>
          <a:prstGeom prst="rect">
            <a:avLst/>
          </a:prstGeom>
          <a:noFill/>
        </p:spPr>
      </p:pic>
      <p:grpSp>
        <p:nvGrpSpPr>
          <p:cNvPr id="3" name="Group 2"/>
          <p:cNvGrpSpPr/>
          <p:nvPr/>
        </p:nvGrpSpPr>
        <p:grpSpPr>
          <a:xfrm>
            <a:off x="5279572" y="3962400"/>
            <a:ext cx="2099002" cy="2726987"/>
            <a:chOff x="5279572" y="3962400"/>
            <a:chExt cx="2099002" cy="2726987"/>
          </a:xfrm>
        </p:grpSpPr>
        <p:pic>
          <p:nvPicPr>
            <p:cNvPr id="7" name="Picture 6" descr="light-of-the-world.jpg"/>
            <p:cNvPicPr>
              <a:picLocks noChangeAspect="1"/>
            </p:cNvPicPr>
            <p:nvPr/>
          </p:nvPicPr>
          <p:blipFill>
            <a:blip r:embed="rId4" cstate="print"/>
            <a:stretch>
              <a:fillRect/>
            </a:stretch>
          </p:blipFill>
          <p:spPr>
            <a:xfrm>
              <a:off x="5334000" y="3962400"/>
              <a:ext cx="2044574" cy="2555718"/>
            </a:xfrm>
            <a:prstGeom prst="rect">
              <a:avLst/>
            </a:prstGeom>
          </p:spPr>
        </p:pic>
        <p:sp>
          <p:nvSpPr>
            <p:cNvPr id="2" name="Rectangle 1"/>
            <p:cNvSpPr/>
            <p:nvPr/>
          </p:nvSpPr>
          <p:spPr>
            <a:xfrm>
              <a:off x="5279572" y="6473943"/>
              <a:ext cx="792205" cy="215444"/>
            </a:xfrm>
            <a:prstGeom prst="rect">
              <a:avLst/>
            </a:prstGeom>
          </p:spPr>
          <p:txBody>
            <a:bodyPr wrap="none">
              <a:spAutoFit/>
            </a:bodyPr>
            <a:lstStyle/>
            <a:p>
              <a:pPr fontAlgn="base"/>
              <a:r>
                <a:rPr lang="en-US" sz="800" dirty="0">
                  <a:solidFill>
                    <a:schemeClr val="bg1"/>
                  </a:solidFill>
                  <a:latin typeface="Open Sans"/>
                </a:rPr>
                <a:t>Howard Lyon</a:t>
              </a:r>
            </a:p>
          </p:txBody>
        </p:sp>
      </p:grpSp>
    </p:spTree>
    <p:extLst>
      <p:ext uri="{BB962C8B-B14F-4D97-AF65-F5344CB8AC3E}">
        <p14:creationId xmlns:p14="http://schemas.microsoft.com/office/powerpoint/2010/main" val="1105100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83208" y="639186"/>
            <a:ext cx="8680010" cy="2308324"/>
          </a:xfrm>
          <a:prstGeom prst="rect">
            <a:avLst/>
          </a:prstGeom>
          <a:noFill/>
        </p:spPr>
        <p:txBody>
          <a:bodyPr wrap="square" rtlCol="0">
            <a:spAutoFit/>
          </a:bodyPr>
          <a:lstStyle/>
          <a:p>
            <a:r>
              <a:rPr lang="en-US" sz="4800" dirty="0">
                <a:solidFill>
                  <a:schemeClr val="bg1"/>
                </a:solidFill>
              </a:rPr>
              <a:t>“Your Father in Heaven expects your loyalty and your love at every stage of your life.”</a:t>
            </a:r>
          </a:p>
        </p:txBody>
      </p:sp>
      <p:pic>
        <p:nvPicPr>
          <p:cNvPr id="1026" name="Picture 2" descr="http://www.lds.org/bc/content/shared/content/images/leaders/jeffrey-r-holland-large.jpg"/>
          <p:cNvPicPr>
            <a:picLocks noChangeAspect="1" noChangeArrowheads="1"/>
          </p:cNvPicPr>
          <p:nvPr/>
        </p:nvPicPr>
        <p:blipFill>
          <a:blip r:embed="rId3" cstate="print"/>
          <a:srcRect/>
          <a:stretch>
            <a:fillRect/>
          </a:stretch>
        </p:blipFill>
        <p:spPr bwMode="auto">
          <a:xfrm>
            <a:off x="11253457" y="133295"/>
            <a:ext cx="808210" cy="1011782"/>
          </a:xfrm>
          <a:prstGeom prst="rect">
            <a:avLst/>
          </a:prstGeom>
          <a:noFill/>
        </p:spPr>
      </p:pic>
      <p:sp>
        <p:nvSpPr>
          <p:cNvPr id="8" name="Rectangle 7"/>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3074" name="Picture 2" descr="Image result for stages of life"/>
          <p:cNvPicPr>
            <a:picLocks noChangeAspect="1" noChangeArrowheads="1"/>
          </p:cNvPicPr>
          <p:nvPr/>
        </p:nvPicPr>
        <p:blipFill rotWithShape="1">
          <a:blip r:embed="rId4">
            <a:extLst>
              <a:ext uri="{28A0092B-C50C-407E-A947-70E740481C1C}">
                <a14:useLocalDpi xmlns:a14="http://schemas.microsoft.com/office/drawing/2010/main" val="0"/>
              </a:ext>
            </a:extLst>
          </a:blip>
          <a:srcRect r="11086"/>
          <a:stretch/>
        </p:blipFill>
        <p:spPr bwMode="auto">
          <a:xfrm>
            <a:off x="3159036" y="3053834"/>
            <a:ext cx="5928354"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2271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914401"/>
            <a:ext cx="8229600" cy="830997"/>
          </a:xfrm>
          <a:prstGeom prst="rect">
            <a:avLst/>
          </a:prstGeom>
          <a:noFill/>
        </p:spPr>
        <p:txBody>
          <a:bodyPr wrap="square" rtlCol="0">
            <a:spAutoFit/>
          </a:bodyPr>
          <a:lstStyle/>
          <a:p>
            <a:r>
              <a:rPr lang="en-US" sz="4800" dirty="0">
                <a:solidFill>
                  <a:schemeClr val="bg1"/>
                </a:solidFill>
              </a:rPr>
              <a:t>Leave those nets and follow Him</a:t>
            </a:r>
          </a:p>
        </p:txBody>
      </p:sp>
      <p:pic>
        <p:nvPicPr>
          <p:cNvPr id="7" name="Picture 4" descr="http://4.bp.blogspot.com/-dnj9YM-bNUc/Tr_shsNIF8I/AAAAAAAAAaY/MFZ1ZuEvC04/s1600/fishermen.jpg"/>
          <p:cNvPicPr>
            <a:picLocks noChangeAspect="1" noChangeArrowheads="1"/>
          </p:cNvPicPr>
          <p:nvPr/>
        </p:nvPicPr>
        <p:blipFill>
          <a:blip r:embed="rId3" cstate="print"/>
          <a:srcRect/>
          <a:stretch>
            <a:fillRect/>
          </a:stretch>
        </p:blipFill>
        <p:spPr bwMode="auto">
          <a:xfrm>
            <a:off x="3702868" y="2160761"/>
            <a:ext cx="5474706" cy="3876093"/>
          </a:xfrm>
          <a:prstGeom prst="rect">
            <a:avLst/>
          </a:prstGeom>
          <a:noFill/>
        </p:spPr>
      </p:pic>
      <p:sp>
        <p:nvSpPr>
          <p:cNvPr id="8" name="Rectangle 7"/>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spTree>
    <p:extLst>
      <p:ext uri="{BB962C8B-B14F-4D97-AF65-F5344CB8AC3E}">
        <p14:creationId xmlns:p14="http://schemas.microsoft.com/office/powerpoint/2010/main" val="8169904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turquois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28</a:t>
            </a:r>
          </a:p>
          <a:p>
            <a:pPr marL="342900" indent="-342900">
              <a:buFontTx/>
              <a:buAutoNum type="arabicPeriod"/>
            </a:pPr>
            <a:r>
              <a:rPr lang="en-US" dirty="0">
                <a:solidFill>
                  <a:schemeClr val="bg1"/>
                </a:solidFill>
              </a:rPr>
              <a:t>Jeffrey R. Holland Oct. 2012 General Conference Report </a:t>
            </a:r>
            <a:r>
              <a:rPr lang="en-US" i="1" dirty="0">
                <a:solidFill>
                  <a:schemeClr val="bg1"/>
                </a:solidFill>
              </a:rPr>
              <a:t>The First Great Commandment </a:t>
            </a:r>
            <a:endParaRPr lang="en-US" dirty="0">
              <a:solidFill>
                <a:schemeClr val="bg1"/>
              </a:solidFill>
            </a:endParaRPr>
          </a:p>
          <a:p>
            <a:pPr marL="342900" indent="-342900">
              <a:buFontTx/>
              <a:buAutoNum type="arabicPeriod"/>
            </a:pPr>
            <a:r>
              <a:rPr lang="en-US" dirty="0">
                <a:solidFill>
                  <a:schemeClr val="bg1"/>
                </a:solidFill>
              </a:rPr>
              <a:t>Elder Bruce R. McConkie (</a:t>
            </a:r>
            <a:r>
              <a:rPr lang="en-US" i="1" dirty="0">
                <a:solidFill>
                  <a:schemeClr val="bg1"/>
                </a:solidFill>
              </a:rPr>
              <a:t>The Mortal Messiah: From Bethlehem to Calvary,</a:t>
            </a:r>
            <a:r>
              <a:rPr lang="en-US" dirty="0">
                <a:solidFill>
                  <a:schemeClr val="bg1"/>
                </a:solidFill>
              </a:rPr>
              <a:t> 4 vols. [Salt Lake City: Deseret Book Co., 1979-1981], 4: 289.)</a:t>
            </a:r>
          </a:p>
          <a:p>
            <a:pPr marL="342900" indent="-342900">
              <a:buFontTx/>
              <a:buAutoNum type="arabicPeriod"/>
            </a:pPr>
            <a:r>
              <a:rPr lang="en-US" dirty="0">
                <a:solidFill>
                  <a:schemeClr val="bg1"/>
                </a:solidFill>
              </a:rPr>
              <a:t>President Henry B. Eyring ("Feed My Lambs," </a:t>
            </a:r>
            <a:r>
              <a:rPr lang="en-US" i="1" dirty="0">
                <a:solidFill>
                  <a:schemeClr val="bg1"/>
                </a:solidFill>
              </a:rPr>
              <a:t>Ensign</a:t>
            </a:r>
            <a:r>
              <a:rPr lang="en-US" dirty="0">
                <a:solidFill>
                  <a:schemeClr val="bg1"/>
                </a:solidFill>
              </a:rPr>
              <a:t>, Nov. 1997, 82)</a:t>
            </a:r>
          </a:p>
          <a:p>
            <a:pPr marL="342900" indent="-342900">
              <a:buFontTx/>
              <a:buAutoNum type="arabicPeriod"/>
            </a:pPr>
            <a:r>
              <a:rPr lang="en-US" dirty="0">
                <a:solidFill>
                  <a:schemeClr val="bg1"/>
                </a:solidFill>
              </a:rPr>
              <a:t>President David O. McKay (</a:t>
            </a:r>
            <a:r>
              <a:rPr lang="en-US" i="1" dirty="0">
                <a:solidFill>
                  <a:schemeClr val="bg1"/>
                </a:solidFill>
              </a:rPr>
              <a:t>Improvement Era, 1949</a:t>
            </a:r>
            <a:r>
              <a:rPr lang="en-US" dirty="0">
                <a:solidFill>
                  <a:schemeClr val="bg1"/>
                </a:solidFill>
              </a:rPr>
              <a:t>, Vol. </a:t>
            </a:r>
            <a:r>
              <a:rPr lang="en-US" dirty="0" err="1">
                <a:solidFill>
                  <a:schemeClr val="bg1"/>
                </a:solidFill>
              </a:rPr>
              <a:t>Lii</a:t>
            </a:r>
            <a:r>
              <a:rPr lang="en-US" dirty="0">
                <a:solidFill>
                  <a:schemeClr val="bg1"/>
                </a:solidFill>
              </a:rPr>
              <a:t>. December, 1949. No. 12) </a:t>
            </a:r>
          </a:p>
          <a:p>
            <a:pPr marL="342900" indent="-342900">
              <a:buFontTx/>
              <a:buAutoNum type="arabicPeriod"/>
            </a:pPr>
            <a:r>
              <a:rPr lang="en-US" dirty="0">
                <a:solidFill>
                  <a:schemeClr val="bg1"/>
                </a:solidFill>
              </a:rPr>
              <a:t>Elder M. Russell Ballard ("Feasting at the Lord's Table," </a:t>
            </a:r>
            <a:r>
              <a:rPr lang="en-US" i="1" dirty="0">
                <a:solidFill>
                  <a:schemeClr val="bg1"/>
                </a:solidFill>
              </a:rPr>
              <a:t>Ensign</a:t>
            </a:r>
            <a:r>
              <a:rPr lang="en-US" dirty="0">
                <a:solidFill>
                  <a:schemeClr val="bg1"/>
                </a:solidFill>
              </a:rPr>
              <a:t>, May 1996, 81)</a:t>
            </a:r>
          </a:p>
          <a:p>
            <a:pPr marL="342900" indent="-342900">
              <a:buFontTx/>
              <a:buAutoNum type="arabicPeriod"/>
            </a:pPr>
            <a:r>
              <a:rPr lang="en-US" dirty="0">
                <a:solidFill>
                  <a:schemeClr val="bg1"/>
                </a:solidFill>
              </a:rPr>
              <a:t>Elder Russell M. Nelson (“Shepherds, Lambs, and Home Teachers,” </a:t>
            </a:r>
            <a:r>
              <a:rPr lang="en-US" i="1" dirty="0">
                <a:solidFill>
                  <a:schemeClr val="bg1"/>
                </a:solidFill>
              </a:rPr>
              <a:t> Ensign,</a:t>
            </a:r>
            <a:r>
              <a:rPr lang="en-US" dirty="0">
                <a:solidFill>
                  <a:schemeClr val="bg1"/>
                </a:solidFill>
              </a:rPr>
              <a:t> Aug. 1994, 16).</a:t>
            </a:r>
            <a:endParaRPr lang="en-US" i="1" dirty="0">
              <a:solidFill>
                <a:schemeClr val="bg1"/>
              </a:solidFill>
            </a:endParaRPr>
          </a:p>
        </p:txBody>
      </p:sp>
      <p:sp>
        <p:nvSpPr>
          <p:cNvPr id="14" name="Footer Placeholder 14">
            <a:extLst>
              <a:ext uri="{FF2B5EF4-FFF2-40B4-BE49-F238E27FC236}">
                <a16:creationId xmlns:a16="http://schemas.microsoft.com/office/drawing/2014/main" id="{826EF89B-D42B-4A13-8263-82800AD50C87}"/>
              </a:ext>
            </a:extLst>
          </p:cNvPr>
          <p:cNvSpPr>
            <a:spLocks noGrp="1"/>
          </p:cNvSpPr>
          <p:nvPr/>
        </p:nvSpPr>
        <p:spPr>
          <a:xfrm>
            <a:off x="56645" y="64850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634386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17704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Visits and Eats with 7 Disciples at the Sea of </a:t>
                      </a:r>
                      <a:r>
                        <a:rPr lang="en-US" sz="1200" dirty="0" err="1"/>
                        <a:t>Tiberias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Peter’s Love for Jesus to Be manifest by Service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21:15-17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Peter’s Death Foretold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21:18, 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Peter’s Questions Jesus About John’s Future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21:20-23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John’s Concluding Testimony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20:30, 31</a:t>
                      </a:r>
                    </a:p>
                    <a:p>
                      <a:r>
                        <a:rPr lang="en-US" sz="1200" dirty="0"/>
                        <a:t>21:24, 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22" name="Rectangle 21"/>
          <p:cNvSpPr/>
          <p:nvPr/>
        </p:nvSpPr>
        <p:spPr>
          <a:xfrm>
            <a:off x="0" y="2520294"/>
            <a:ext cx="6096000" cy="1015663"/>
          </a:xfrm>
          <a:prstGeom prst="rect">
            <a:avLst/>
          </a:prstGeom>
          <a:ln>
            <a:solidFill>
              <a:schemeClr val="tx1"/>
            </a:solidFill>
          </a:ln>
        </p:spPr>
        <p:txBody>
          <a:bodyPr>
            <a:spAutoFit/>
          </a:bodyPr>
          <a:lstStyle/>
          <a:p>
            <a:r>
              <a:rPr lang="en-US" sz="1200" b="1" dirty="0"/>
              <a:t>Naked: John 21:7:</a:t>
            </a:r>
          </a:p>
          <a:p>
            <a:r>
              <a:rPr lang="en-US" sz="1200" dirty="0"/>
              <a:t>The Greek term translated as “naked” in the King James Version does not always mean “nude” but can mean “lightly clad” or “without an outer garment.” When Peter recognized the Lord, he quickly put on his outer cloak and “cast himself into the sea”. This detail reveals how eager Peter was to be with the Savior. (1)</a:t>
            </a:r>
          </a:p>
        </p:txBody>
      </p:sp>
      <p:sp>
        <p:nvSpPr>
          <p:cNvPr id="23" name="Rectangle 22"/>
          <p:cNvSpPr/>
          <p:nvPr/>
        </p:nvSpPr>
        <p:spPr>
          <a:xfrm>
            <a:off x="0" y="3540994"/>
            <a:ext cx="6096000" cy="1015663"/>
          </a:xfrm>
          <a:prstGeom prst="rect">
            <a:avLst/>
          </a:prstGeom>
          <a:ln>
            <a:solidFill>
              <a:schemeClr val="tx1"/>
            </a:solidFill>
          </a:ln>
        </p:spPr>
        <p:txBody>
          <a:bodyPr>
            <a:spAutoFit/>
          </a:bodyPr>
          <a:lstStyle/>
          <a:p>
            <a:r>
              <a:rPr lang="en-US" sz="1200" b="1" dirty="0"/>
              <a:t>Feed My Sheep John 21:15-17:</a:t>
            </a:r>
          </a:p>
          <a:p>
            <a:r>
              <a:rPr lang="en-US" sz="1200" dirty="0"/>
              <a:t>“This is the call of Christ to every Christian today: ‘Feed my lambs. … Feed my sheep’—share my gospel with young and old, lifting, blessing, comforting, encouraging, and building them, especially those who think and believe differently than we do.” Elder Robert D. Hales (“Being a More Christian </a:t>
            </a:r>
            <a:r>
              <a:rPr lang="en-US" sz="1200" dirty="0" err="1"/>
              <a:t>Christian</a:t>
            </a:r>
            <a:r>
              <a:rPr lang="en-US" sz="1200" dirty="0"/>
              <a:t>,”</a:t>
            </a:r>
            <a:r>
              <a:rPr lang="en-US" sz="1200" i="1" dirty="0"/>
              <a:t> Ensign</a:t>
            </a:r>
            <a:r>
              <a:rPr lang="en-US" sz="1200" dirty="0"/>
              <a:t> or </a:t>
            </a:r>
            <a:r>
              <a:rPr lang="en-US" sz="1200" i="1" dirty="0"/>
              <a:t>Liahona,</a:t>
            </a:r>
            <a:r>
              <a:rPr lang="en-US" sz="1200" dirty="0"/>
              <a:t> Nov. 2012, 91).</a:t>
            </a:r>
          </a:p>
        </p:txBody>
      </p:sp>
    </p:spTree>
    <p:extLst>
      <p:ext uri="{BB962C8B-B14F-4D97-AF65-F5344CB8AC3E}">
        <p14:creationId xmlns:p14="http://schemas.microsoft.com/office/powerpoint/2010/main" val="38164059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832828-9B99-42DD-98AD-8535A9F0C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46495" y="304829"/>
            <a:ext cx="7686392" cy="1569660"/>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 …And we know that his testimony is true.”</a:t>
            </a:r>
          </a:p>
        </p:txBody>
      </p:sp>
      <p:sp>
        <p:nvSpPr>
          <p:cNvPr id="6" name="TextBox 5"/>
          <p:cNvSpPr txBox="1"/>
          <p:nvPr/>
        </p:nvSpPr>
        <p:spPr>
          <a:xfrm>
            <a:off x="1104521" y="2962020"/>
            <a:ext cx="4191000" cy="646331"/>
          </a:xfrm>
          <a:prstGeom prst="rect">
            <a:avLst/>
          </a:prstGeom>
          <a:noFill/>
        </p:spPr>
        <p:txBody>
          <a:bodyPr wrap="square" rtlCol="0">
            <a:spAutoFit/>
          </a:bodyPr>
          <a:lstStyle/>
          <a:p>
            <a:r>
              <a:rPr lang="en-US" sz="3600" i="1" dirty="0">
                <a:solidFill>
                  <a:schemeClr val="bg1"/>
                </a:solidFill>
                <a:latin typeface="Leelawadee" pitchFamily="34" charset="-34"/>
                <a:cs typeface="Leelawadee" pitchFamily="34" charset="-34"/>
              </a:rPr>
              <a:t>Matthew 28:16-20</a:t>
            </a:r>
          </a:p>
        </p:txBody>
      </p:sp>
      <p:sp>
        <p:nvSpPr>
          <p:cNvPr id="7" name="TextBox 6"/>
          <p:cNvSpPr txBox="1"/>
          <p:nvPr/>
        </p:nvSpPr>
        <p:spPr>
          <a:xfrm>
            <a:off x="4555103" y="3922576"/>
            <a:ext cx="4191000" cy="646331"/>
          </a:xfrm>
          <a:prstGeom prst="rect">
            <a:avLst/>
          </a:prstGeom>
          <a:noFill/>
        </p:spPr>
        <p:txBody>
          <a:bodyPr wrap="square" rtlCol="0">
            <a:spAutoFit/>
          </a:bodyPr>
          <a:lstStyle/>
          <a:p>
            <a:r>
              <a:rPr lang="en-US" sz="3600" i="1" dirty="0">
                <a:solidFill>
                  <a:schemeClr val="bg1"/>
                </a:solidFill>
                <a:latin typeface="Leelawadee" pitchFamily="34" charset="-34"/>
                <a:cs typeface="Leelawadee" pitchFamily="34" charset="-34"/>
              </a:rPr>
              <a:t>Mark 16:15-20</a:t>
            </a:r>
          </a:p>
        </p:txBody>
      </p:sp>
      <p:sp>
        <p:nvSpPr>
          <p:cNvPr id="8" name="TextBox 7"/>
          <p:cNvSpPr txBox="1"/>
          <p:nvPr/>
        </p:nvSpPr>
        <p:spPr>
          <a:xfrm>
            <a:off x="6863336" y="4858693"/>
            <a:ext cx="4191000" cy="646331"/>
          </a:xfrm>
          <a:prstGeom prst="rect">
            <a:avLst/>
          </a:prstGeom>
          <a:noFill/>
        </p:spPr>
        <p:txBody>
          <a:bodyPr wrap="square" rtlCol="0">
            <a:spAutoFit/>
          </a:bodyPr>
          <a:lstStyle/>
          <a:p>
            <a:r>
              <a:rPr lang="en-US" sz="3600" i="1" dirty="0">
                <a:solidFill>
                  <a:schemeClr val="bg1"/>
                </a:solidFill>
                <a:latin typeface="Leelawadee" pitchFamily="34" charset="-34"/>
                <a:cs typeface="Leelawadee" pitchFamily="34" charset="-34"/>
              </a:rPr>
              <a:t>Luke 24:49-53</a:t>
            </a:r>
          </a:p>
        </p:txBody>
      </p:sp>
      <p:sp>
        <p:nvSpPr>
          <p:cNvPr id="9" name="TextBox 8"/>
          <p:cNvSpPr txBox="1"/>
          <p:nvPr/>
        </p:nvSpPr>
        <p:spPr>
          <a:xfrm>
            <a:off x="8857430" y="5826461"/>
            <a:ext cx="4191000" cy="646331"/>
          </a:xfrm>
          <a:prstGeom prst="rect">
            <a:avLst/>
          </a:prstGeom>
          <a:noFill/>
        </p:spPr>
        <p:txBody>
          <a:bodyPr wrap="square" rtlCol="0">
            <a:spAutoFit/>
          </a:bodyPr>
          <a:lstStyle/>
          <a:p>
            <a:r>
              <a:rPr lang="en-US" sz="3600" i="1" dirty="0">
                <a:solidFill>
                  <a:schemeClr val="bg1"/>
                </a:solidFill>
                <a:latin typeface="Leelawadee" pitchFamily="34" charset="-34"/>
                <a:cs typeface="Leelawadee" pitchFamily="34" charset="-34"/>
              </a:rPr>
              <a:t>John 21:20-31</a:t>
            </a:r>
          </a:p>
        </p:txBody>
      </p:sp>
      <p:sp>
        <p:nvSpPr>
          <p:cNvPr id="3" name="Rectangle 2"/>
          <p:cNvSpPr/>
          <p:nvPr/>
        </p:nvSpPr>
        <p:spPr>
          <a:xfrm>
            <a:off x="5938700" y="1785835"/>
            <a:ext cx="3369833" cy="707886"/>
          </a:xfrm>
          <a:prstGeom prst="rect">
            <a:avLst/>
          </a:prstGeom>
        </p:spPr>
        <p:txBody>
          <a:bodyPr wrap="none">
            <a:spAutoFit/>
          </a:bodyPr>
          <a:lstStyle/>
          <a:p>
            <a:r>
              <a:rPr lang="en-US" sz="4000" i="1" dirty="0">
                <a:solidFill>
                  <a:schemeClr val="bg1"/>
                </a:solidFill>
                <a:latin typeface="Leelawadee" pitchFamily="34" charset="-34"/>
                <a:cs typeface="Leelawadee" pitchFamily="34" charset="-34"/>
              </a:rPr>
              <a:t>John 20:30-31</a:t>
            </a:r>
          </a:p>
        </p:txBody>
      </p:sp>
      <p:grpSp>
        <p:nvGrpSpPr>
          <p:cNvPr id="4" name="Group 3">
            <a:extLst>
              <a:ext uri="{FF2B5EF4-FFF2-40B4-BE49-F238E27FC236}">
                <a16:creationId xmlns:a16="http://schemas.microsoft.com/office/drawing/2014/main" id="{05338AF5-6DFC-E229-E12C-1EAC5886567E}"/>
              </a:ext>
            </a:extLst>
          </p:cNvPr>
          <p:cNvGrpSpPr/>
          <p:nvPr/>
        </p:nvGrpSpPr>
        <p:grpSpPr>
          <a:xfrm>
            <a:off x="228723" y="2504489"/>
            <a:ext cx="746455" cy="1616269"/>
            <a:chOff x="4480033" y="397086"/>
            <a:chExt cx="2842657" cy="6155090"/>
          </a:xfrm>
        </p:grpSpPr>
        <p:sp>
          <p:nvSpPr>
            <p:cNvPr id="11" name="Cloud 10">
              <a:extLst>
                <a:ext uri="{FF2B5EF4-FFF2-40B4-BE49-F238E27FC236}">
                  <a16:creationId xmlns:a16="http://schemas.microsoft.com/office/drawing/2014/main" id="{3C0828B4-E5A7-A2C7-9305-B7665B5353EA}"/>
                </a:ext>
              </a:extLst>
            </p:cNvPr>
            <p:cNvSpPr/>
            <p:nvPr/>
          </p:nvSpPr>
          <p:spPr>
            <a:xfrm rot="4581231">
              <a:off x="5793342" y="895504"/>
              <a:ext cx="1394355" cy="70730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7">
              <a:extLst>
                <a:ext uri="{FF2B5EF4-FFF2-40B4-BE49-F238E27FC236}">
                  <a16:creationId xmlns:a16="http://schemas.microsoft.com/office/drawing/2014/main" id="{29ED9709-8F85-4A20-BED3-5718B2224E36}"/>
                </a:ext>
              </a:extLst>
            </p:cNvPr>
            <p:cNvGrpSpPr/>
            <p:nvPr/>
          </p:nvGrpSpPr>
          <p:grpSpPr>
            <a:xfrm rot="2613352">
              <a:off x="5007862" y="5598491"/>
              <a:ext cx="848352" cy="944387"/>
              <a:chOff x="6077428" y="4039302"/>
              <a:chExt cx="695423" cy="774146"/>
            </a:xfrm>
          </p:grpSpPr>
          <p:sp>
            <p:nvSpPr>
              <p:cNvPr id="375" name="Oval 374">
                <a:extLst>
                  <a:ext uri="{FF2B5EF4-FFF2-40B4-BE49-F238E27FC236}">
                    <a16:creationId xmlns:a16="http://schemas.microsoft.com/office/drawing/2014/main" id="{6CA69097-785B-E700-BF12-64210B7A1074}"/>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204ADAFE-947D-F861-2D05-89BBA93F654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96A44B66-99EE-99E7-6FD2-CFEA40E9C13C}"/>
                  </a:ext>
                </a:extLst>
              </p:cNvPr>
              <p:cNvSpPr/>
              <p:nvPr/>
            </p:nvSpPr>
            <p:spPr>
              <a:xfrm rot="20163506">
                <a:off x="6077428" y="4092849"/>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6">
              <a:extLst>
                <a:ext uri="{FF2B5EF4-FFF2-40B4-BE49-F238E27FC236}">
                  <a16:creationId xmlns:a16="http://schemas.microsoft.com/office/drawing/2014/main" id="{3B4131CC-B4F6-20BB-333E-D80CFF336722}"/>
                </a:ext>
              </a:extLst>
            </p:cNvPr>
            <p:cNvGrpSpPr/>
            <p:nvPr/>
          </p:nvGrpSpPr>
          <p:grpSpPr>
            <a:xfrm>
              <a:off x="6031456" y="5607789"/>
              <a:ext cx="694531" cy="944387"/>
              <a:chOff x="6203520" y="4039302"/>
              <a:chExt cx="569331" cy="774146"/>
            </a:xfrm>
          </p:grpSpPr>
          <p:sp>
            <p:nvSpPr>
              <p:cNvPr id="372" name="Oval 43">
                <a:extLst>
                  <a:ext uri="{FF2B5EF4-FFF2-40B4-BE49-F238E27FC236}">
                    <a16:creationId xmlns:a16="http://schemas.microsoft.com/office/drawing/2014/main" id="{0D57BC8B-7ABF-07D5-0F22-242D6099EAE0}"/>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44">
                <a:extLst>
                  <a:ext uri="{FF2B5EF4-FFF2-40B4-BE49-F238E27FC236}">
                    <a16:creationId xmlns:a16="http://schemas.microsoft.com/office/drawing/2014/main" id="{399D06CF-5B9B-A5E7-C65A-8DCD71E4905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45">
                <a:extLst>
                  <a:ext uri="{FF2B5EF4-FFF2-40B4-BE49-F238E27FC236}">
                    <a16:creationId xmlns:a16="http://schemas.microsoft.com/office/drawing/2014/main" id="{7C9EE9F9-7442-09B7-F8A7-6BAE15CA2A11}"/>
                  </a:ext>
                </a:extLst>
              </p:cNvPr>
              <p:cNvSpPr/>
              <p:nvPr/>
            </p:nvSpPr>
            <p:spPr>
              <a:xfrm rot="20163506">
                <a:off x="6203520" y="405377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65723F58-A355-1D67-F9E9-B4D734931A94}"/>
                </a:ext>
              </a:extLst>
            </p:cNvPr>
            <p:cNvSpPr/>
            <p:nvPr/>
          </p:nvSpPr>
          <p:spPr>
            <a:xfrm>
              <a:off x="6755449" y="3998659"/>
              <a:ext cx="567241"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07BF8D-C70C-1495-8BAF-0188A96395EB}"/>
                </a:ext>
              </a:extLst>
            </p:cNvPr>
            <p:cNvSpPr/>
            <p:nvPr/>
          </p:nvSpPr>
          <p:spPr>
            <a:xfrm>
              <a:off x="4480033" y="4136383"/>
              <a:ext cx="548598"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B45BD03F-FBE0-1A8D-6446-4A733A0F9D74}"/>
                </a:ext>
              </a:extLst>
            </p:cNvPr>
            <p:cNvSpPr/>
            <p:nvPr/>
          </p:nvSpPr>
          <p:spPr>
            <a:xfrm rot="20299854">
              <a:off x="6067613" y="1949298"/>
              <a:ext cx="972553" cy="260932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8CBC6C0-E6B2-22EB-6E74-4F00849D68EE}"/>
                </a:ext>
              </a:extLst>
            </p:cNvPr>
            <p:cNvSpPr/>
            <p:nvPr/>
          </p:nvSpPr>
          <p:spPr>
            <a:xfrm rot="1174596">
              <a:off x="4744100" y="2190799"/>
              <a:ext cx="972553" cy="2514013"/>
            </a:xfrm>
            <a:prstGeom prst="trapezoid">
              <a:avLst>
                <a:gd name="adj" fmla="val 3400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45ADEA56-B553-2851-5525-60DBC599C0F1}"/>
                </a:ext>
              </a:extLst>
            </p:cNvPr>
            <p:cNvSpPr/>
            <p:nvPr/>
          </p:nvSpPr>
          <p:spPr>
            <a:xfrm>
              <a:off x="4960057" y="2153807"/>
              <a:ext cx="2045055" cy="3718281"/>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46FF4C0B-9F75-2114-DE41-C09851FCD60B}"/>
                </a:ext>
              </a:extLst>
            </p:cNvPr>
            <p:cNvSpPr/>
            <p:nvPr/>
          </p:nvSpPr>
          <p:spPr>
            <a:xfrm>
              <a:off x="4960057" y="1967893"/>
              <a:ext cx="2045055" cy="3160539"/>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6989327-492E-57F5-EC85-B4554F7466C0}"/>
                </a:ext>
              </a:extLst>
            </p:cNvPr>
            <p:cNvSpPr/>
            <p:nvPr/>
          </p:nvSpPr>
          <p:spPr>
            <a:xfrm rot="20837616">
              <a:off x="6122267" y="2189740"/>
              <a:ext cx="740022" cy="302679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E066789-EDE3-E2FB-5366-91ADF632871A}"/>
                </a:ext>
              </a:extLst>
            </p:cNvPr>
            <p:cNvSpPr/>
            <p:nvPr/>
          </p:nvSpPr>
          <p:spPr>
            <a:xfrm rot="662481">
              <a:off x="5010194" y="2259071"/>
              <a:ext cx="798828" cy="2998938"/>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3">
              <a:extLst>
                <a:ext uri="{FF2B5EF4-FFF2-40B4-BE49-F238E27FC236}">
                  <a16:creationId xmlns:a16="http://schemas.microsoft.com/office/drawing/2014/main" id="{B79D5D96-B762-AF27-03CE-AA4D107E7EDE}"/>
                </a:ext>
              </a:extLst>
            </p:cNvPr>
            <p:cNvSpPr/>
            <p:nvPr/>
          </p:nvSpPr>
          <p:spPr>
            <a:xfrm>
              <a:off x="5503871" y="1565610"/>
              <a:ext cx="896046" cy="10575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4">
              <a:extLst>
                <a:ext uri="{FF2B5EF4-FFF2-40B4-BE49-F238E27FC236}">
                  <a16:creationId xmlns:a16="http://schemas.microsoft.com/office/drawing/2014/main" id="{3130269C-B685-8A8D-1C36-723C97596841}"/>
                </a:ext>
              </a:extLst>
            </p:cNvPr>
            <p:cNvSpPr/>
            <p:nvPr/>
          </p:nvSpPr>
          <p:spPr>
            <a:xfrm>
              <a:off x="5244810" y="520225"/>
              <a:ext cx="1392832" cy="18179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6">
              <a:extLst>
                <a:ext uri="{FF2B5EF4-FFF2-40B4-BE49-F238E27FC236}">
                  <a16:creationId xmlns:a16="http://schemas.microsoft.com/office/drawing/2014/main" id="{5E300E77-4C51-DB94-F766-727CA2503035}"/>
                </a:ext>
              </a:extLst>
            </p:cNvPr>
            <p:cNvGrpSpPr/>
            <p:nvPr/>
          </p:nvGrpSpPr>
          <p:grpSpPr>
            <a:xfrm rot="4766122">
              <a:off x="5146094" y="3591416"/>
              <a:ext cx="2688850" cy="398522"/>
              <a:chOff x="5029200" y="1371600"/>
              <a:chExt cx="6791793" cy="1933731"/>
            </a:xfrm>
          </p:grpSpPr>
          <p:grpSp>
            <p:nvGrpSpPr>
              <p:cNvPr id="360" name="Group 16">
                <a:extLst>
                  <a:ext uri="{FF2B5EF4-FFF2-40B4-BE49-F238E27FC236}">
                    <a16:creationId xmlns:a16="http://schemas.microsoft.com/office/drawing/2014/main" id="{3516E1BB-4EB3-619C-9329-AD942087BE2A}"/>
                  </a:ext>
                </a:extLst>
              </p:cNvPr>
              <p:cNvGrpSpPr/>
              <p:nvPr/>
            </p:nvGrpSpPr>
            <p:grpSpPr>
              <a:xfrm>
                <a:off x="5029200" y="1371600"/>
                <a:ext cx="1752600" cy="1905000"/>
                <a:chOff x="5029200" y="1371600"/>
                <a:chExt cx="1752600" cy="1905000"/>
              </a:xfrm>
            </p:grpSpPr>
            <p:sp>
              <p:nvSpPr>
                <p:cNvPr id="370" name="4-Point Star 14">
                  <a:extLst>
                    <a:ext uri="{FF2B5EF4-FFF2-40B4-BE49-F238E27FC236}">
                      <a16:creationId xmlns:a16="http://schemas.microsoft.com/office/drawing/2014/main" id="{A37A8C3B-8257-A9F9-AC6B-BBECD931B01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4-Point Star 15">
                  <a:extLst>
                    <a:ext uri="{FF2B5EF4-FFF2-40B4-BE49-F238E27FC236}">
                      <a16:creationId xmlns:a16="http://schemas.microsoft.com/office/drawing/2014/main" id="{BF90AD2E-03F9-982B-0521-B404DDE17F7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17">
                <a:extLst>
                  <a:ext uri="{FF2B5EF4-FFF2-40B4-BE49-F238E27FC236}">
                    <a16:creationId xmlns:a16="http://schemas.microsoft.com/office/drawing/2014/main" id="{D4B1E892-E286-8334-BE1B-3B3CB1642519}"/>
                  </a:ext>
                </a:extLst>
              </p:cNvPr>
              <p:cNvGrpSpPr/>
              <p:nvPr/>
            </p:nvGrpSpPr>
            <p:grpSpPr>
              <a:xfrm>
                <a:off x="6713095" y="1400331"/>
                <a:ext cx="1752600" cy="1905000"/>
                <a:chOff x="5029200" y="1371600"/>
                <a:chExt cx="1752600" cy="1905000"/>
              </a:xfrm>
            </p:grpSpPr>
            <p:sp>
              <p:nvSpPr>
                <p:cNvPr id="368" name="4-Point Star 205">
                  <a:extLst>
                    <a:ext uri="{FF2B5EF4-FFF2-40B4-BE49-F238E27FC236}">
                      <a16:creationId xmlns:a16="http://schemas.microsoft.com/office/drawing/2014/main" id="{8A9C2460-04F1-1A00-47CB-66EA6FFC141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4-Point Star 206">
                  <a:extLst>
                    <a:ext uri="{FF2B5EF4-FFF2-40B4-BE49-F238E27FC236}">
                      <a16:creationId xmlns:a16="http://schemas.microsoft.com/office/drawing/2014/main" id="{CB876578-88EE-6EF9-1C3E-9514D47841B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20">
                <a:extLst>
                  <a:ext uri="{FF2B5EF4-FFF2-40B4-BE49-F238E27FC236}">
                    <a16:creationId xmlns:a16="http://schemas.microsoft.com/office/drawing/2014/main" id="{370FCB3B-B0BE-77F3-4AD3-603F51521847}"/>
                  </a:ext>
                </a:extLst>
              </p:cNvPr>
              <p:cNvGrpSpPr/>
              <p:nvPr/>
            </p:nvGrpSpPr>
            <p:grpSpPr>
              <a:xfrm>
                <a:off x="8404486" y="1389088"/>
                <a:ext cx="1752600" cy="1905000"/>
                <a:chOff x="5029200" y="1371600"/>
                <a:chExt cx="1752600" cy="1905000"/>
              </a:xfrm>
            </p:grpSpPr>
            <p:sp>
              <p:nvSpPr>
                <p:cNvPr id="366" name="4-Point Star 203">
                  <a:extLst>
                    <a:ext uri="{FF2B5EF4-FFF2-40B4-BE49-F238E27FC236}">
                      <a16:creationId xmlns:a16="http://schemas.microsoft.com/office/drawing/2014/main" id="{0ACE9BC3-14AF-0B2F-8344-D95FFADB469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4-Point Star 204">
                  <a:extLst>
                    <a:ext uri="{FF2B5EF4-FFF2-40B4-BE49-F238E27FC236}">
                      <a16:creationId xmlns:a16="http://schemas.microsoft.com/office/drawing/2014/main" id="{5D166444-EB54-2099-AE39-F2EFB3A32E8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3" name="Group 23">
                <a:extLst>
                  <a:ext uri="{FF2B5EF4-FFF2-40B4-BE49-F238E27FC236}">
                    <a16:creationId xmlns:a16="http://schemas.microsoft.com/office/drawing/2014/main" id="{6DD74A27-707D-8558-31EF-74A99C580F11}"/>
                  </a:ext>
                </a:extLst>
              </p:cNvPr>
              <p:cNvGrpSpPr/>
              <p:nvPr/>
            </p:nvGrpSpPr>
            <p:grpSpPr>
              <a:xfrm>
                <a:off x="10068393" y="1389089"/>
                <a:ext cx="1752600" cy="1905000"/>
                <a:chOff x="5029200" y="1371600"/>
                <a:chExt cx="1752600" cy="1905000"/>
              </a:xfrm>
            </p:grpSpPr>
            <p:sp>
              <p:nvSpPr>
                <p:cNvPr id="364" name="4-Point Star 24">
                  <a:extLst>
                    <a:ext uri="{FF2B5EF4-FFF2-40B4-BE49-F238E27FC236}">
                      <a16:creationId xmlns:a16="http://schemas.microsoft.com/office/drawing/2014/main" id="{32CBA157-04FA-9690-9411-5F3C2636B8F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4-Point Star 25">
                  <a:extLst>
                    <a:ext uri="{FF2B5EF4-FFF2-40B4-BE49-F238E27FC236}">
                      <a16:creationId xmlns:a16="http://schemas.microsoft.com/office/drawing/2014/main" id="{92DF4832-C1D9-544A-F3CD-4559A384281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7">
              <a:extLst>
                <a:ext uri="{FF2B5EF4-FFF2-40B4-BE49-F238E27FC236}">
                  <a16:creationId xmlns:a16="http://schemas.microsoft.com/office/drawing/2014/main" id="{34FC9132-14DA-3AAC-4254-AC0DBC589CCB}"/>
                </a:ext>
              </a:extLst>
            </p:cNvPr>
            <p:cNvGrpSpPr/>
            <p:nvPr/>
          </p:nvGrpSpPr>
          <p:grpSpPr>
            <a:xfrm rot="5880367">
              <a:off x="4096866" y="3624802"/>
              <a:ext cx="2703945" cy="378861"/>
              <a:chOff x="5029200" y="1371600"/>
              <a:chExt cx="6791793" cy="1933731"/>
            </a:xfrm>
          </p:grpSpPr>
          <p:grpSp>
            <p:nvGrpSpPr>
              <p:cNvPr id="31" name="Group 16">
                <a:extLst>
                  <a:ext uri="{FF2B5EF4-FFF2-40B4-BE49-F238E27FC236}">
                    <a16:creationId xmlns:a16="http://schemas.microsoft.com/office/drawing/2014/main" id="{C91BE195-F1C0-821C-DF17-41E3D9D8EB8D}"/>
                  </a:ext>
                </a:extLst>
              </p:cNvPr>
              <p:cNvGrpSpPr/>
              <p:nvPr/>
            </p:nvGrpSpPr>
            <p:grpSpPr>
              <a:xfrm>
                <a:off x="5029200" y="1371600"/>
                <a:ext cx="1752600" cy="1905000"/>
                <a:chOff x="5029200" y="1371600"/>
                <a:chExt cx="1752600" cy="1905000"/>
              </a:xfrm>
            </p:grpSpPr>
            <p:sp>
              <p:nvSpPr>
                <p:cNvPr id="358" name="4-Point Star 195">
                  <a:extLst>
                    <a:ext uri="{FF2B5EF4-FFF2-40B4-BE49-F238E27FC236}">
                      <a16:creationId xmlns:a16="http://schemas.microsoft.com/office/drawing/2014/main" id="{556B9562-3069-5F3D-37DC-4B8DAF23450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4-Point Star 196">
                  <a:extLst>
                    <a:ext uri="{FF2B5EF4-FFF2-40B4-BE49-F238E27FC236}">
                      <a16:creationId xmlns:a16="http://schemas.microsoft.com/office/drawing/2014/main" id="{122CEA8C-3020-78EE-B62D-2B6895F0693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7">
                <a:extLst>
                  <a:ext uri="{FF2B5EF4-FFF2-40B4-BE49-F238E27FC236}">
                    <a16:creationId xmlns:a16="http://schemas.microsoft.com/office/drawing/2014/main" id="{033256F3-A777-F04A-A5C5-9314D38A72E5}"/>
                  </a:ext>
                </a:extLst>
              </p:cNvPr>
              <p:cNvGrpSpPr/>
              <p:nvPr/>
            </p:nvGrpSpPr>
            <p:grpSpPr>
              <a:xfrm>
                <a:off x="6713095" y="1400331"/>
                <a:ext cx="1752600" cy="1905000"/>
                <a:chOff x="5029200" y="1371600"/>
                <a:chExt cx="1752600" cy="1905000"/>
              </a:xfrm>
            </p:grpSpPr>
            <p:sp>
              <p:nvSpPr>
                <p:cNvPr id="356" name="4-Point Star 193">
                  <a:extLst>
                    <a:ext uri="{FF2B5EF4-FFF2-40B4-BE49-F238E27FC236}">
                      <a16:creationId xmlns:a16="http://schemas.microsoft.com/office/drawing/2014/main" id="{D77DC68A-45F6-F4BA-8D53-0C40ACA1902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4-Point Star 194">
                  <a:extLst>
                    <a:ext uri="{FF2B5EF4-FFF2-40B4-BE49-F238E27FC236}">
                      <a16:creationId xmlns:a16="http://schemas.microsoft.com/office/drawing/2014/main" id="{AA1BE336-2BA3-E13E-F1E9-0866CBCAE76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20">
                <a:extLst>
                  <a:ext uri="{FF2B5EF4-FFF2-40B4-BE49-F238E27FC236}">
                    <a16:creationId xmlns:a16="http://schemas.microsoft.com/office/drawing/2014/main" id="{E8BF234B-F1CC-F8F8-8B71-1B2CEE9AA00F}"/>
                  </a:ext>
                </a:extLst>
              </p:cNvPr>
              <p:cNvGrpSpPr/>
              <p:nvPr/>
            </p:nvGrpSpPr>
            <p:grpSpPr>
              <a:xfrm>
                <a:off x="8404486" y="1389088"/>
                <a:ext cx="1752600" cy="1905000"/>
                <a:chOff x="5029200" y="1371600"/>
                <a:chExt cx="1752600" cy="1905000"/>
              </a:xfrm>
            </p:grpSpPr>
            <p:sp>
              <p:nvSpPr>
                <p:cNvPr id="354" name="4-Point Star 191">
                  <a:extLst>
                    <a:ext uri="{FF2B5EF4-FFF2-40B4-BE49-F238E27FC236}">
                      <a16:creationId xmlns:a16="http://schemas.microsoft.com/office/drawing/2014/main" id="{A312F17D-1BE5-8D5C-65E4-E973495C6B5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4-Point Star 192">
                  <a:extLst>
                    <a:ext uri="{FF2B5EF4-FFF2-40B4-BE49-F238E27FC236}">
                      <a16:creationId xmlns:a16="http://schemas.microsoft.com/office/drawing/2014/main" id="{B06B00DD-782C-6965-4132-D0C0BB1D5A4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23">
                <a:extLst>
                  <a:ext uri="{FF2B5EF4-FFF2-40B4-BE49-F238E27FC236}">
                    <a16:creationId xmlns:a16="http://schemas.microsoft.com/office/drawing/2014/main" id="{C90F9567-E447-AEBD-60AD-3972E2A5F3BD}"/>
                  </a:ext>
                </a:extLst>
              </p:cNvPr>
              <p:cNvGrpSpPr/>
              <p:nvPr/>
            </p:nvGrpSpPr>
            <p:grpSpPr>
              <a:xfrm>
                <a:off x="10068393" y="1389089"/>
                <a:ext cx="1752600" cy="1905000"/>
                <a:chOff x="5029200" y="1371600"/>
                <a:chExt cx="1752600" cy="1905000"/>
              </a:xfrm>
            </p:grpSpPr>
            <p:sp>
              <p:nvSpPr>
                <p:cNvPr id="352" name="4-Point Star 27">
                  <a:extLst>
                    <a:ext uri="{FF2B5EF4-FFF2-40B4-BE49-F238E27FC236}">
                      <a16:creationId xmlns:a16="http://schemas.microsoft.com/office/drawing/2014/main" id="{19BFB09F-F1B9-7908-BA4D-80FFE5AA9D1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4-Point Star 190">
                  <a:extLst>
                    <a:ext uri="{FF2B5EF4-FFF2-40B4-BE49-F238E27FC236}">
                      <a16:creationId xmlns:a16="http://schemas.microsoft.com/office/drawing/2014/main" id="{09D46A12-66C8-4BD4-3CA3-EED21A5513E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ounded Rectangle 178">
              <a:extLst>
                <a:ext uri="{FF2B5EF4-FFF2-40B4-BE49-F238E27FC236}">
                  <a16:creationId xmlns:a16="http://schemas.microsoft.com/office/drawing/2014/main" id="{DB8DCF6E-9AAB-5BF0-4165-8A48866A8D38}"/>
                </a:ext>
              </a:extLst>
            </p:cNvPr>
            <p:cNvSpPr/>
            <p:nvPr/>
          </p:nvSpPr>
          <p:spPr>
            <a:xfrm>
              <a:off x="5610756" y="3083378"/>
              <a:ext cx="650699" cy="27887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79">
              <a:extLst>
                <a:ext uri="{FF2B5EF4-FFF2-40B4-BE49-F238E27FC236}">
                  <a16:creationId xmlns:a16="http://schemas.microsoft.com/office/drawing/2014/main" id="{3A656D79-7CAD-0AD6-C09A-0F2EAEB8034D}"/>
                </a:ext>
              </a:extLst>
            </p:cNvPr>
            <p:cNvSpPr/>
            <p:nvPr/>
          </p:nvSpPr>
          <p:spPr>
            <a:xfrm>
              <a:off x="5595517" y="3624357"/>
              <a:ext cx="665938" cy="29563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53F49D0-4BFA-C8CD-608C-15F1F120F68F}"/>
                </a:ext>
              </a:extLst>
            </p:cNvPr>
            <p:cNvSpPr/>
            <p:nvPr/>
          </p:nvSpPr>
          <p:spPr>
            <a:xfrm>
              <a:off x="4924251" y="397086"/>
              <a:ext cx="1709464" cy="1639843"/>
            </a:xfrm>
            <a:custGeom>
              <a:avLst/>
              <a:gdLst>
                <a:gd name="connsiteX0" fmla="*/ 1410256 w 1709464"/>
                <a:gd name="connsiteY0" fmla="*/ 418 h 1639843"/>
                <a:gd name="connsiteX1" fmla="*/ 1459093 w 1709464"/>
                <a:gd name="connsiteY1" fmla="*/ 7088 h 1639843"/>
                <a:gd name="connsiteX2" fmla="*/ 1551243 w 1709464"/>
                <a:gd name="connsiteY2" fmla="*/ 70170 h 1639843"/>
                <a:gd name="connsiteX3" fmla="*/ 1551751 w 1709464"/>
                <a:gd name="connsiteY3" fmla="*/ 70326 h 1639843"/>
                <a:gd name="connsiteX4" fmla="*/ 1624511 w 1709464"/>
                <a:gd name="connsiteY4" fmla="*/ 92657 h 1639843"/>
                <a:gd name="connsiteX5" fmla="*/ 1669505 w 1709464"/>
                <a:gd name="connsiteY5" fmla="*/ 131393 h 1639843"/>
                <a:gd name="connsiteX6" fmla="*/ 1664212 w 1709464"/>
                <a:gd name="connsiteY6" fmla="*/ 197779 h 1639843"/>
                <a:gd name="connsiteX7" fmla="*/ 1702879 w 1709464"/>
                <a:gd name="connsiteY7" fmla="*/ 299283 h 1639843"/>
                <a:gd name="connsiteX8" fmla="*/ 1521742 w 1709464"/>
                <a:gd name="connsiteY8" fmla="*/ 388135 h 1639843"/>
                <a:gd name="connsiteX9" fmla="*/ 1456898 w 1709464"/>
                <a:gd name="connsiteY9" fmla="*/ 464269 h 1639843"/>
                <a:gd name="connsiteX10" fmla="*/ 1236125 w 1709464"/>
                <a:gd name="connsiteY10" fmla="*/ 473487 h 1639843"/>
                <a:gd name="connsiteX11" fmla="*/ 1078357 w 1709464"/>
                <a:gd name="connsiteY11" fmla="*/ 554708 h 1639843"/>
                <a:gd name="connsiteX12" fmla="*/ 846384 w 1709464"/>
                <a:gd name="connsiteY12" fmla="*/ 505131 h 1639843"/>
                <a:gd name="connsiteX13" fmla="*/ 751819 w 1709464"/>
                <a:gd name="connsiteY13" fmla="*/ 523366 h 1639843"/>
                <a:gd name="connsiteX14" fmla="*/ 680038 w 1709464"/>
                <a:gd name="connsiteY14" fmla="*/ 521012 h 1639843"/>
                <a:gd name="connsiteX15" fmla="*/ 680840 w 1709464"/>
                <a:gd name="connsiteY15" fmla="*/ 523069 h 1639843"/>
                <a:gd name="connsiteX16" fmla="*/ 652911 w 1709464"/>
                <a:gd name="connsiteY16" fmla="*/ 732654 h 1639843"/>
                <a:gd name="connsiteX17" fmla="*/ 652951 w 1709464"/>
                <a:gd name="connsiteY17" fmla="*/ 732719 h 1639843"/>
                <a:gd name="connsiteX18" fmla="*/ 688417 w 1709464"/>
                <a:gd name="connsiteY18" fmla="*/ 791026 h 1639843"/>
                <a:gd name="connsiteX19" fmla="*/ 650080 w 1709464"/>
                <a:gd name="connsiteY19" fmla="*/ 1006945 h 1639843"/>
                <a:gd name="connsiteX20" fmla="*/ 650752 w 1709464"/>
                <a:gd name="connsiteY20" fmla="*/ 1008002 h 1639843"/>
                <a:gd name="connsiteX21" fmla="*/ 680290 w 1709464"/>
                <a:gd name="connsiteY21" fmla="*/ 1054469 h 1639843"/>
                <a:gd name="connsiteX22" fmla="*/ 690321 w 1709464"/>
                <a:gd name="connsiteY22" fmla="*/ 1118649 h 1639843"/>
                <a:gd name="connsiteX23" fmla="*/ 675561 w 1709464"/>
                <a:gd name="connsiteY23" fmla="*/ 1190668 h 1639843"/>
                <a:gd name="connsiteX24" fmla="*/ 639039 w 1709464"/>
                <a:gd name="connsiteY24" fmla="*/ 1243668 h 1639843"/>
                <a:gd name="connsiteX25" fmla="*/ 637948 w 1709464"/>
                <a:gd name="connsiteY25" fmla="*/ 1245250 h 1639843"/>
                <a:gd name="connsiteX26" fmla="*/ 660075 w 1709464"/>
                <a:gd name="connsiteY26" fmla="*/ 1381615 h 1639843"/>
                <a:gd name="connsiteX27" fmla="*/ 646012 w 1709464"/>
                <a:gd name="connsiteY27" fmla="*/ 1429142 h 1639843"/>
                <a:gd name="connsiteX28" fmla="*/ 555874 w 1709464"/>
                <a:gd name="connsiteY28" fmla="*/ 1511399 h 1639843"/>
                <a:gd name="connsiteX29" fmla="*/ 555619 w 1709464"/>
                <a:gd name="connsiteY29" fmla="*/ 1511881 h 1639843"/>
                <a:gd name="connsiteX30" fmla="*/ 519057 w 1709464"/>
                <a:gd name="connsiteY30" fmla="*/ 1580869 h 1639843"/>
                <a:gd name="connsiteX31" fmla="*/ 465051 w 1709464"/>
                <a:gd name="connsiteY31" fmla="*/ 1619866 h 1639843"/>
                <a:gd name="connsiteX32" fmla="*/ 382043 w 1709464"/>
                <a:gd name="connsiteY32" fmla="*/ 1604850 h 1639843"/>
                <a:gd name="connsiteX33" fmla="*/ 249706 w 1709464"/>
                <a:gd name="connsiteY33" fmla="*/ 1628338 h 1639843"/>
                <a:gd name="connsiteX34" fmla="*/ 158783 w 1709464"/>
                <a:gd name="connsiteY34" fmla="*/ 1435362 h 1639843"/>
                <a:gd name="connsiteX35" fmla="*/ 70400 w 1709464"/>
                <a:gd name="connsiteY35" fmla="*/ 1359764 h 1639843"/>
                <a:gd name="connsiteX36" fmla="*/ 84377 w 1709464"/>
                <a:gd name="connsiteY36" fmla="*/ 1139124 h 1639843"/>
                <a:gd name="connsiteX37" fmla="*/ 356 w 1709464"/>
                <a:gd name="connsiteY37" fmla="*/ 970481 h 1639843"/>
                <a:gd name="connsiteX38" fmla="*/ 89690 w 1709464"/>
                <a:gd name="connsiteY38" fmla="*/ 747358 h 1639843"/>
                <a:gd name="connsiteX39" fmla="*/ 191328 w 1709464"/>
                <a:gd name="connsiteY39" fmla="*/ 412294 h 1639843"/>
                <a:gd name="connsiteX40" fmla="*/ 277548 w 1709464"/>
                <a:gd name="connsiteY40" fmla="*/ 269820 h 1639843"/>
                <a:gd name="connsiteX41" fmla="*/ 302957 w 1709464"/>
                <a:gd name="connsiteY41" fmla="*/ 267157 h 1639843"/>
                <a:gd name="connsiteX42" fmla="*/ 315157 w 1709464"/>
                <a:gd name="connsiteY42" fmla="*/ 270527 h 1639843"/>
                <a:gd name="connsiteX43" fmla="*/ 314301 w 1709464"/>
                <a:gd name="connsiteY43" fmla="*/ 252572 h 1639843"/>
                <a:gd name="connsiteX44" fmla="*/ 439148 w 1709464"/>
                <a:gd name="connsiteY44" fmla="*/ 185475 h 1639843"/>
                <a:gd name="connsiteX45" fmla="*/ 440343 w 1709464"/>
                <a:gd name="connsiteY45" fmla="*/ 183707 h 1639843"/>
                <a:gd name="connsiteX46" fmla="*/ 495955 w 1709464"/>
                <a:gd name="connsiteY46" fmla="*/ 87354 h 1639843"/>
                <a:gd name="connsiteX47" fmla="*/ 766499 w 1709464"/>
                <a:gd name="connsiteY47" fmla="*/ 65341 h 1639843"/>
                <a:gd name="connsiteX48" fmla="*/ 766559 w 1709464"/>
                <a:gd name="connsiteY48" fmla="*/ 65304 h 1639843"/>
                <a:gd name="connsiteX49" fmla="*/ 820362 w 1709464"/>
                <a:gd name="connsiteY49" fmla="*/ 32197 h 1639843"/>
                <a:gd name="connsiteX50" fmla="*/ 1039270 w 1709464"/>
                <a:gd name="connsiteY50" fmla="*/ 42490 h 1639843"/>
                <a:gd name="connsiteX51" fmla="*/ 1040242 w 1709464"/>
                <a:gd name="connsiteY51" fmla="*/ 41867 h 1639843"/>
                <a:gd name="connsiteX52" fmla="*/ 1082972 w 1709464"/>
                <a:gd name="connsiteY52" fmla="*/ 14485 h 1639843"/>
                <a:gd name="connsiteX53" fmla="*/ 1145557 w 1709464"/>
                <a:gd name="connsiteY53" fmla="*/ 762 h 1639843"/>
                <a:gd name="connsiteX54" fmla="*/ 1218801 w 1709464"/>
                <a:gd name="connsiteY54" fmla="*/ 5741 h 1639843"/>
                <a:gd name="connsiteX55" fmla="*/ 1275677 w 1709464"/>
                <a:gd name="connsiteY55" fmla="*/ 29502 h 1639843"/>
                <a:gd name="connsiteX56" fmla="*/ 1277375 w 1709464"/>
                <a:gd name="connsiteY56" fmla="*/ 30212 h 1639843"/>
                <a:gd name="connsiteX57" fmla="*/ 1410256 w 1709464"/>
                <a:gd name="connsiteY57" fmla="*/ 418 h 16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9464" h="1639843">
                  <a:moveTo>
                    <a:pt x="1410256" y="418"/>
                  </a:moveTo>
                  <a:cubicBezTo>
                    <a:pt x="1426776" y="1179"/>
                    <a:pt x="1443261" y="3377"/>
                    <a:pt x="1459093" y="7088"/>
                  </a:cubicBezTo>
                  <a:cubicBezTo>
                    <a:pt x="1507347" y="18398"/>
                    <a:pt x="1541947" y="42076"/>
                    <a:pt x="1551243" y="70170"/>
                  </a:cubicBezTo>
                  <a:lnTo>
                    <a:pt x="1551751" y="70326"/>
                  </a:lnTo>
                  <a:lnTo>
                    <a:pt x="1624511" y="92657"/>
                  </a:lnTo>
                  <a:cubicBezTo>
                    <a:pt x="1644846" y="103183"/>
                    <a:pt x="1660468" y="116416"/>
                    <a:pt x="1669505" y="131393"/>
                  </a:cubicBezTo>
                  <a:cubicBezTo>
                    <a:pt x="1682642" y="153134"/>
                    <a:pt x="1680770" y="176748"/>
                    <a:pt x="1664212" y="197779"/>
                  </a:cubicBezTo>
                  <a:cubicBezTo>
                    <a:pt x="1704913" y="226622"/>
                    <a:pt x="1719147" y="264011"/>
                    <a:pt x="1702879" y="299283"/>
                  </a:cubicBezTo>
                  <a:cubicBezTo>
                    <a:pt x="1681254" y="346175"/>
                    <a:pt x="1609664" y="381292"/>
                    <a:pt x="1521742" y="388135"/>
                  </a:cubicBezTo>
                  <a:cubicBezTo>
                    <a:pt x="1521323" y="417403"/>
                    <a:pt x="1497664" y="445161"/>
                    <a:pt x="1456898" y="464269"/>
                  </a:cubicBezTo>
                  <a:cubicBezTo>
                    <a:pt x="1394959" y="493305"/>
                    <a:pt x="1305488" y="497036"/>
                    <a:pt x="1236125" y="473487"/>
                  </a:cubicBezTo>
                  <a:cubicBezTo>
                    <a:pt x="1213693" y="513936"/>
                    <a:pt x="1153626" y="544858"/>
                    <a:pt x="1078357" y="554708"/>
                  </a:cubicBezTo>
                  <a:cubicBezTo>
                    <a:pt x="989660" y="566315"/>
                    <a:pt x="897091" y="546536"/>
                    <a:pt x="846384" y="505131"/>
                  </a:cubicBezTo>
                  <a:cubicBezTo>
                    <a:pt x="816463" y="514956"/>
                    <a:pt x="784308" y="520945"/>
                    <a:pt x="751819" y="523366"/>
                  </a:cubicBezTo>
                  <a:lnTo>
                    <a:pt x="680038" y="521012"/>
                  </a:lnTo>
                  <a:lnTo>
                    <a:pt x="680840" y="523069"/>
                  </a:lnTo>
                  <a:cubicBezTo>
                    <a:pt x="696693" y="590484"/>
                    <a:pt x="687251" y="669858"/>
                    <a:pt x="652911" y="732654"/>
                  </a:cubicBezTo>
                  <a:lnTo>
                    <a:pt x="652951" y="732719"/>
                  </a:lnTo>
                  <a:lnTo>
                    <a:pt x="688417" y="791026"/>
                  </a:lnTo>
                  <a:cubicBezTo>
                    <a:pt x="711784" y="859274"/>
                    <a:pt x="698803" y="950677"/>
                    <a:pt x="650080" y="1006945"/>
                  </a:cubicBezTo>
                  <a:lnTo>
                    <a:pt x="650752" y="1008002"/>
                  </a:lnTo>
                  <a:lnTo>
                    <a:pt x="680290" y="1054469"/>
                  </a:lnTo>
                  <a:cubicBezTo>
                    <a:pt x="687202" y="1073652"/>
                    <a:pt x="690751" y="1095611"/>
                    <a:pt x="690321" y="1118649"/>
                  </a:cubicBezTo>
                  <a:cubicBezTo>
                    <a:pt x="689851" y="1144006"/>
                    <a:pt x="684610" y="1168790"/>
                    <a:pt x="675561" y="1190668"/>
                  </a:cubicBezTo>
                  <a:lnTo>
                    <a:pt x="639039" y="1243668"/>
                  </a:lnTo>
                  <a:lnTo>
                    <a:pt x="637948" y="1245250"/>
                  </a:lnTo>
                  <a:cubicBezTo>
                    <a:pt x="661074" y="1281631"/>
                    <a:pt x="668696" y="1332726"/>
                    <a:pt x="660075" y="1381615"/>
                  </a:cubicBezTo>
                  <a:cubicBezTo>
                    <a:pt x="657201" y="1397912"/>
                    <a:pt x="652523" y="1413963"/>
                    <a:pt x="646012" y="1429142"/>
                  </a:cubicBezTo>
                  <a:cubicBezTo>
                    <a:pt x="626174" y="1475409"/>
                    <a:pt x="592338" y="1506296"/>
                    <a:pt x="555874" y="1511399"/>
                  </a:cubicBezTo>
                  <a:lnTo>
                    <a:pt x="555619" y="1511881"/>
                  </a:lnTo>
                  <a:lnTo>
                    <a:pt x="519057" y="1580869"/>
                  </a:lnTo>
                  <a:cubicBezTo>
                    <a:pt x="503442" y="1599519"/>
                    <a:pt x="484963" y="1613090"/>
                    <a:pt x="465051" y="1619866"/>
                  </a:cubicBezTo>
                  <a:cubicBezTo>
                    <a:pt x="436142" y="1629718"/>
                    <a:pt x="406616" y="1624388"/>
                    <a:pt x="382043" y="1604850"/>
                  </a:cubicBezTo>
                  <a:cubicBezTo>
                    <a:pt x="340996" y="1641038"/>
                    <a:pt x="292250" y="1649680"/>
                    <a:pt x="249706" y="1628338"/>
                  </a:cubicBezTo>
                  <a:cubicBezTo>
                    <a:pt x="193148" y="1599966"/>
                    <a:pt x="157212" y="1523697"/>
                    <a:pt x="158783" y="1435362"/>
                  </a:cubicBezTo>
                  <a:cubicBezTo>
                    <a:pt x="121965" y="1430643"/>
                    <a:pt x="89743" y="1403064"/>
                    <a:pt x="70400" y="1359764"/>
                  </a:cubicBezTo>
                  <a:cubicBezTo>
                    <a:pt x="41005" y="1293975"/>
                    <a:pt x="46675" y="1204558"/>
                    <a:pt x="84377" y="1139124"/>
                  </a:cubicBezTo>
                  <a:cubicBezTo>
                    <a:pt x="36027" y="1110898"/>
                    <a:pt x="4040" y="1046691"/>
                    <a:pt x="356" y="970481"/>
                  </a:cubicBezTo>
                  <a:cubicBezTo>
                    <a:pt x="-3983" y="880676"/>
                    <a:pt x="31660" y="791638"/>
                    <a:pt x="89690" y="747358"/>
                  </a:cubicBezTo>
                  <a:cubicBezTo>
                    <a:pt x="54059" y="622706"/>
                    <a:pt x="99901" y="471556"/>
                    <a:pt x="191328" y="412294"/>
                  </a:cubicBezTo>
                  <a:cubicBezTo>
                    <a:pt x="193756" y="343881"/>
                    <a:pt x="230211" y="283631"/>
                    <a:pt x="277548" y="269820"/>
                  </a:cubicBezTo>
                  <a:cubicBezTo>
                    <a:pt x="286111" y="267318"/>
                    <a:pt x="294646" y="266461"/>
                    <a:pt x="302957" y="267157"/>
                  </a:cubicBezTo>
                  <a:lnTo>
                    <a:pt x="315157" y="270527"/>
                  </a:lnTo>
                  <a:lnTo>
                    <a:pt x="314301" y="252572"/>
                  </a:lnTo>
                  <a:cubicBezTo>
                    <a:pt x="322177" y="217003"/>
                    <a:pt x="374014" y="189142"/>
                    <a:pt x="439148" y="185475"/>
                  </a:cubicBezTo>
                  <a:cubicBezTo>
                    <a:pt x="439536" y="184882"/>
                    <a:pt x="439955" y="184301"/>
                    <a:pt x="440343" y="183707"/>
                  </a:cubicBezTo>
                  <a:cubicBezTo>
                    <a:pt x="431596" y="148680"/>
                    <a:pt x="451994" y="113356"/>
                    <a:pt x="495955" y="87354"/>
                  </a:cubicBezTo>
                  <a:cubicBezTo>
                    <a:pt x="565415" y="46285"/>
                    <a:pt x="678028" y="37132"/>
                    <a:pt x="766499" y="65341"/>
                  </a:cubicBezTo>
                  <a:lnTo>
                    <a:pt x="766559" y="65304"/>
                  </a:lnTo>
                  <a:lnTo>
                    <a:pt x="820362" y="32197"/>
                  </a:lnTo>
                  <a:cubicBezTo>
                    <a:pt x="885443" y="7657"/>
                    <a:pt x="977734" y="9471"/>
                    <a:pt x="1039270" y="42490"/>
                  </a:cubicBezTo>
                  <a:lnTo>
                    <a:pt x="1040242" y="41867"/>
                  </a:lnTo>
                  <a:lnTo>
                    <a:pt x="1082972" y="14485"/>
                  </a:lnTo>
                  <a:cubicBezTo>
                    <a:pt x="1101225" y="7318"/>
                    <a:pt x="1122624" y="2531"/>
                    <a:pt x="1145557" y="762"/>
                  </a:cubicBezTo>
                  <a:cubicBezTo>
                    <a:pt x="1170797" y="-1187"/>
                    <a:pt x="1196022" y="652"/>
                    <a:pt x="1218801" y="5741"/>
                  </a:cubicBezTo>
                  <a:lnTo>
                    <a:pt x="1275677" y="29502"/>
                  </a:lnTo>
                  <a:lnTo>
                    <a:pt x="1277375" y="30212"/>
                  </a:lnTo>
                  <a:cubicBezTo>
                    <a:pt x="1310830" y="8773"/>
                    <a:pt x="1360697" y="-1866"/>
                    <a:pt x="1410256" y="418"/>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Cloud 28">
              <a:extLst>
                <a:ext uri="{FF2B5EF4-FFF2-40B4-BE49-F238E27FC236}">
                  <a16:creationId xmlns:a16="http://schemas.microsoft.com/office/drawing/2014/main" id="{A576EEAC-3135-D668-D3C8-FF6FC8E1DFF6}"/>
                </a:ext>
              </a:extLst>
            </p:cNvPr>
            <p:cNvSpPr/>
            <p:nvPr/>
          </p:nvSpPr>
          <p:spPr>
            <a:xfrm rot="5799345">
              <a:off x="5464445" y="1831822"/>
              <a:ext cx="1029731" cy="89561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F14A5FC-DE74-A38A-A79C-EC3B38EC9765}"/>
                </a:ext>
              </a:extLst>
            </p:cNvPr>
            <p:cNvSpPr/>
            <p:nvPr/>
          </p:nvSpPr>
          <p:spPr>
            <a:xfrm>
              <a:off x="5806248" y="1882750"/>
              <a:ext cx="365184" cy="1694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377">
            <a:extLst>
              <a:ext uri="{FF2B5EF4-FFF2-40B4-BE49-F238E27FC236}">
                <a16:creationId xmlns:a16="http://schemas.microsoft.com/office/drawing/2014/main" id="{B547074F-9F62-4D6C-A105-A1BB634B1BDA}"/>
              </a:ext>
            </a:extLst>
          </p:cNvPr>
          <p:cNvGrpSpPr/>
          <p:nvPr/>
        </p:nvGrpSpPr>
        <p:grpSpPr>
          <a:xfrm>
            <a:off x="3499785" y="3708929"/>
            <a:ext cx="767390" cy="1761604"/>
            <a:chOff x="2438400" y="618365"/>
            <a:chExt cx="2286586" cy="5249035"/>
          </a:xfrm>
        </p:grpSpPr>
        <p:sp>
          <p:nvSpPr>
            <p:cNvPr id="379" name="Round Diagonal Corner Rectangle 266">
              <a:extLst>
                <a:ext uri="{FF2B5EF4-FFF2-40B4-BE49-F238E27FC236}">
                  <a16:creationId xmlns:a16="http://schemas.microsoft.com/office/drawing/2014/main" id="{D39AF28A-B8C8-BB8B-B123-CA0516A18C4D}"/>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ound Diagonal Corner Rectangle 265">
              <a:extLst>
                <a:ext uri="{FF2B5EF4-FFF2-40B4-BE49-F238E27FC236}">
                  <a16:creationId xmlns:a16="http://schemas.microsoft.com/office/drawing/2014/main" id="{80F886AB-4055-2B7C-8241-1C49BF22743F}"/>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47">
              <a:extLst>
                <a:ext uri="{FF2B5EF4-FFF2-40B4-BE49-F238E27FC236}">
                  <a16:creationId xmlns:a16="http://schemas.microsoft.com/office/drawing/2014/main" id="{D2769047-1538-C588-2097-38BAE33A47F0}"/>
                </a:ext>
              </a:extLst>
            </p:cNvPr>
            <p:cNvGrpSpPr/>
            <p:nvPr/>
          </p:nvGrpSpPr>
          <p:grpSpPr>
            <a:xfrm>
              <a:off x="3471131" y="5233160"/>
              <a:ext cx="501493" cy="634240"/>
              <a:chOff x="6106804" y="4039302"/>
              <a:chExt cx="666047" cy="774146"/>
            </a:xfrm>
          </p:grpSpPr>
          <p:sp>
            <p:nvSpPr>
              <p:cNvPr id="443" name="Oval 442">
                <a:extLst>
                  <a:ext uri="{FF2B5EF4-FFF2-40B4-BE49-F238E27FC236}">
                    <a16:creationId xmlns:a16="http://schemas.microsoft.com/office/drawing/2014/main" id="{92DD1092-7FE4-3B7F-5930-59EF158BDD60}"/>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94462CFB-D715-4E95-3219-824EC87D8369}"/>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97D21ACE-4DA3-4D81-B7CC-FED85BA5CB3D}"/>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47">
              <a:extLst>
                <a:ext uri="{FF2B5EF4-FFF2-40B4-BE49-F238E27FC236}">
                  <a16:creationId xmlns:a16="http://schemas.microsoft.com/office/drawing/2014/main" id="{EEF9D08B-1CAB-ECE2-A726-C68A0522DD0E}"/>
                </a:ext>
              </a:extLst>
            </p:cNvPr>
            <p:cNvGrpSpPr/>
            <p:nvPr/>
          </p:nvGrpSpPr>
          <p:grpSpPr>
            <a:xfrm rot="2613352">
              <a:off x="3086557" y="5132460"/>
              <a:ext cx="501493" cy="634240"/>
              <a:chOff x="6106804" y="4039302"/>
              <a:chExt cx="666047" cy="774146"/>
            </a:xfrm>
          </p:grpSpPr>
          <p:sp>
            <p:nvSpPr>
              <p:cNvPr id="440" name="Oval 439">
                <a:extLst>
                  <a:ext uri="{FF2B5EF4-FFF2-40B4-BE49-F238E27FC236}">
                    <a16:creationId xmlns:a16="http://schemas.microsoft.com/office/drawing/2014/main" id="{AEC8B13C-0618-2AD3-D298-85D4D0BDC39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BDEE193-3BB9-3C8F-F868-814B5EEF29AC}"/>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E3A522C2-6169-548C-D314-ED86DB0FFD2B}"/>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77">
              <a:extLst>
                <a:ext uri="{FF2B5EF4-FFF2-40B4-BE49-F238E27FC236}">
                  <a16:creationId xmlns:a16="http://schemas.microsoft.com/office/drawing/2014/main" id="{CD55C6B3-9096-F9CB-E5CA-97627BFAB23B}"/>
                </a:ext>
              </a:extLst>
            </p:cNvPr>
            <p:cNvGrpSpPr/>
            <p:nvPr/>
          </p:nvGrpSpPr>
          <p:grpSpPr>
            <a:xfrm>
              <a:off x="2438400" y="2059236"/>
              <a:ext cx="2286586" cy="3431088"/>
              <a:chOff x="3886200" y="1447800"/>
              <a:chExt cx="3036880" cy="4187946"/>
            </a:xfrm>
          </p:grpSpPr>
          <p:grpSp>
            <p:nvGrpSpPr>
              <p:cNvPr id="428" name="Group 427">
                <a:extLst>
                  <a:ext uri="{FF2B5EF4-FFF2-40B4-BE49-F238E27FC236}">
                    <a16:creationId xmlns:a16="http://schemas.microsoft.com/office/drawing/2014/main" id="{B5FCDCD7-5F61-5669-BBC6-7C0C2C81AA83}"/>
                  </a:ext>
                </a:extLst>
              </p:cNvPr>
              <p:cNvGrpSpPr/>
              <p:nvPr/>
            </p:nvGrpSpPr>
            <p:grpSpPr>
              <a:xfrm>
                <a:off x="3886200" y="1447800"/>
                <a:ext cx="3036880" cy="4187946"/>
                <a:chOff x="4419600" y="2060454"/>
                <a:chExt cx="3036880" cy="4187946"/>
              </a:xfrm>
            </p:grpSpPr>
            <p:sp>
              <p:nvSpPr>
                <p:cNvPr id="431" name="Oval 430">
                  <a:extLst>
                    <a:ext uri="{FF2B5EF4-FFF2-40B4-BE49-F238E27FC236}">
                      <a16:creationId xmlns:a16="http://schemas.microsoft.com/office/drawing/2014/main" id="{A732A950-D2FF-924A-675A-488E49D40476}"/>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B3D76A56-2A14-6D0E-433A-87B16139C056}"/>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EF4A2E3D-B0DD-2284-3A28-0866DB7E4953}"/>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Trapezoid 433">
                  <a:extLst>
                    <a:ext uri="{FF2B5EF4-FFF2-40B4-BE49-F238E27FC236}">
                      <a16:creationId xmlns:a16="http://schemas.microsoft.com/office/drawing/2014/main" id="{8A3588C1-0922-55D6-2A88-40B6B1352340}"/>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a:extLst>
                    <a:ext uri="{FF2B5EF4-FFF2-40B4-BE49-F238E27FC236}">
                      <a16:creationId xmlns:a16="http://schemas.microsoft.com/office/drawing/2014/main" id="{9E23100D-8C72-D993-DABC-4A7596E1F4B4}"/>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Isosceles Triangle 435">
                  <a:extLst>
                    <a:ext uri="{FF2B5EF4-FFF2-40B4-BE49-F238E27FC236}">
                      <a16:creationId xmlns:a16="http://schemas.microsoft.com/office/drawing/2014/main" id="{9FD0A5CA-FF8B-C199-086E-F6F9BEB8D82C}"/>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F8657EFE-2422-5723-F689-E47AB489A442}"/>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Trapezoid 437">
                  <a:extLst>
                    <a:ext uri="{FF2B5EF4-FFF2-40B4-BE49-F238E27FC236}">
                      <a16:creationId xmlns:a16="http://schemas.microsoft.com/office/drawing/2014/main" id="{CDAA1E31-CF77-18FF-3020-47FC14B4CEFF}"/>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rapezoid 438">
                  <a:extLst>
                    <a:ext uri="{FF2B5EF4-FFF2-40B4-BE49-F238E27FC236}">
                      <a16:creationId xmlns:a16="http://schemas.microsoft.com/office/drawing/2014/main" id="{82EBA710-5812-CD5E-3D9A-DD8208DF1C36}"/>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9" name="Oval 428">
                <a:extLst>
                  <a:ext uri="{FF2B5EF4-FFF2-40B4-BE49-F238E27FC236}">
                    <a16:creationId xmlns:a16="http://schemas.microsoft.com/office/drawing/2014/main" id="{A7CFCB38-2FD7-2668-36C7-2649995F4976}"/>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F948972D-A70A-6624-D8F8-404B2741F0DC}"/>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67">
              <a:extLst>
                <a:ext uri="{FF2B5EF4-FFF2-40B4-BE49-F238E27FC236}">
                  <a16:creationId xmlns:a16="http://schemas.microsoft.com/office/drawing/2014/main" id="{E22230E6-C117-D43E-2CC3-1E8408ED7CCA}"/>
                </a:ext>
              </a:extLst>
            </p:cNvPr>
            <p:cNvGrpSpPr/>
            <p:nvPr/>
          </p:nvGrpSpPr>
          <p:grpSpPr>
            <a:xfrm rot="3964948">
              <a:off x="3047837" y="2527156"/>
              <a:ext cx="846586" cy="157044"/>
              <a:chOff x="6764312" y="5017957"/>
              <a:chExt cx="3174167" cy="544643"/>
            </a:xfrm>
          </p:grpSpPr>
          <p:sp>
            <p:nvSpPr>
              <p:cNvPr id="419" name="Rounded Rectangle 68">
                <a:extLst>
                  <a:ext uri="{FF2B5EF4-FFF2-40B4-BE49-F238E27FC236}">
                    <a16:creationId xmlns:a16="http://schemas.microsoft.com/office/drawing/2014/main" id="{0EB01CB6-1464-2D6C-6BA8-6AAD7E72C97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oup 115">
                <a:extLst>
                  <a:ext uri="{FF2B5EF4-FFF2-40B4-BE49-F238E27FC236}">
                    <a16:creationId xmlns:a16="http://schemas.microsoft.com/office/drawing/2014/main" id="{6355C4C5-CA1B-F7FF-75C1-7C5214DD2C89}"/>
                  </a:ext>
                </a:extLst>
              </p:cNvPr>
              <p:cNvGrpSpPr/>
              <p:nvPr/>
            </p:nvGrpSpPr>
            <p:grpSpPr>
              <a:xfrm>
                <a:off x="6764312" y="5017957"/>
                <a:ext cx="3174167" cy="543394"/>
                <a:chOff x="4419600" y="6019800"/>
                <a:chExt cx="4553263" cy="718278"/>
              </a:xfrm>
            </p:grpSpPr>
            <p:sp>
              <p:nvSpPr>
                <p:cNvPr id="421" name="Multiply 70">
                  <a:extLst>
                    <a:ext uri="{FF2B5EF4-FFF2-40B4-BE49-F238E27FC236}">
                      <a16:creationId xmlns:a16="http://schemas.microsoft.com/office/drawing/2014/main" id="{ECFFF86C-B6F5-7382-D128-FC8EA1F224C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Multiply 71">
                  <a:extLst>
                    <a:ext uri="{FF2B5EF4-FFF2-40B4-BE49-F238E27FC236}">
                      <a16:creationId xmlns:a16="http://schemas.microsoft.com/office/drawing/2014/main" id="{742A4B6B-6697-ACBC-C888-F3B4EDCA4D62}"/>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a:extLst>
                    <a:ext uri="{FF2B5EF4-FFF2-40B4-BE49-F238E27FC236}">
                      <a16:creationId xmlns:a16="http://schemas.microsoft.com/office/drawing/2014/main" id="{3DA1188A-9944-8B5A-89F1-B2DFE28C0B0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a:extLst>
                    <a:ext uri="{FF2B5EF4-FFF2-40B4-BE49-F238E27FC236}">
                      <a16:creationId xmlns:a16="http://schemas.microsoft.com/office/drawing/2014/main" id="{6BDB4787-B840-618D-E5A8-F9BD831A292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Multiply 74">
                  <a:extLst>
                    <a:ext uri="{FF2B5EF4-FFF2-40B4-BE49-F238E27FC236}">
                      <a16:creationId xmlns:a16="http://schemas.microsoft.com/office/drawing/2014/main" id="{961BF12D-54BB-420D-EA94-378874C1013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Diamond 425">
                  <a:extLst>
                    <a:ext uri="{FF2B5EF4-FFF2-40B4-BE49-F238E27FC236}">
                      <a16:creationId xmlns:a16="http://schemas.microsoft.com/office/drawing/2014/main" id="{5E381BC1-64BC-2881-1DBE-4A67E23A6962}"/>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ultiply 76">
                  <a:extLst>
                    <a:ext uri="{FF2B5EF4-FFF2-40B4-BE49-F238E27FC236}">
                      <a16:creationId xmlns:a16="http://schemas.microsoft.com/office/drawing/2014/main" id="{E83B5B3C-0C11-63FE-03C6-35F3CC4B43E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5" name="Oval 384">
              <a:extLst>
                <a:ext uri="{FF2B5EF4-FFF2-40B4-BE49-F238E27FC236}">
                  <a16:creationId xmlns:a16="http://schemas.microsoft.com/office/drawing/2014/main" id="{B7D20B1F-4869-1D9B-5270-AE89D687A774}"/>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 Diagonal Corner Rectangle 82">
              <a:extLst>
                <a:ext uri="{FF2B5EF4-FFF2-40B4-BE49-F238E27FC236}">
                  <a16:creationId xmlns:a16="http://schemas.microsoft.com/office/drawing/2014/main" id="{49748E1A-4946-3E3E-0ACC-D2CF5D21C901}"/>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lowchart: Delay 386">
              <a:extLst>
                <a:ext uri="{FF2B5EF4-FFF2-40B4-BE49-F238E27FC236}">
                  <a16:creationId xmlns:a16="http://schemas.microsoft.com/office/drawing/2014/main" id="{AA6F0F92-4443-0C18-8D2B-F7093911B7F0}"/>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8" name="Group 84">
              <a:extLst>
                <a:ext uri="{FF2B5EF4-FFF2-40B4-BE49-F238E27FC236}">
                  <a16:creationId xmlns:a16="http://schemas.microsoft.com/office/drawing/2014/main" id="{6D39C355-13D3-2931-7D7F-E378BC42AE5B}"/>
                </a:ext>
              </a:extLst>
            </p:cNvPr>
            <p:cNvGrpSpPr/>
            <p:nvPr/>
          </p:nvGrpSpPr>
          <p:grpSpPr>
            <a:xfrm rot="17635052" flipH="1">
              <a:off x="3277333" y="2527157"/>
              <a:ext cx="846586" cy="157044"/>
              <a:chOff x="6764312" y="5017957"/>
              <a:chExt cx="3174167" cy="544643"/>
            </a:xfrm>
          </p:grpSpPr>
          <p:sp>
            <p:nvSpPr>
              <p:cNvPr id="410" name="Rounded Rectangle 85">
                <a:extLst>
                  <a:ext uri="{FF2B5EF4-FFF2-40B4-BE49-F238E27FC236}">
                    <a16:creationId xmlns:a16="http://schemas.microsoft.com/office/drawing/2014/main" id="{51C379A4-289D-E944-A89E-71E7C6461911}"/>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 name="Group 115">
                <a:extLst>
                  <a:ext uri="{FF2B5EF4-FFF2-40B4-BE49-F238E27FC236}">
                    <a16:creationId xmlns:a16="http://schemas.microsoft.com/office/drawing/2014/main" id="{D7F97FDF-0D38-4C64-9E6F-E28A6E6A166B}"/>
                  </a:ext>
                </a:extLst>
              </p:cNvPr>
              <p:cNvGrpSpPr/>
              <p:nvPr/>
            </p:nvGrpSpPr>
            <p:grpSpPr>
              <a:xfrm>
                <a:off x="6764312" y="5017957"/>
                <a:ext cx="3174167" cy="543394"/>
                <a:chOff x="4419600" y="6019800"/>
                <a:chExt cx="4553263" cy="718278"/>
              </a:xfrm>
            </p:grpSpPr>
            <p:sp>
              <p:nvSpPr>
                <p:cNvPr id="412" name="Multiply 87">
                  <a:extLst>
                    <a:ext uri="{FF2B5EF4-FFF2-40B4-BE49-F238E27FC236}">
                      <a16:creationId xmlns:a16="http://schemas.microsoft.com/office/drawing/2014/main" id="{FF7AC56A-8FB6-F83D-3526-9448D86077F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ultiply 88">
                  <a:extLst>
                    <a:ext uri="{FF2B5EF4-FFF2-40B4-BE49-F238E27FC236}">
                      <a16:creationId xmlns:a16="http://schemas.microsoft.com/office/drawing/2014/main" id="{83E07A01-5DAA-8BC7-8E5C-0C08F98448E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Diamond 413">
                  <a:extLst>
                    <a:ext uri="{FF2B5EF4-FFF2-40B4-BE49-F238E27FC236}">
                      <a16:creationId xmlns:a16="http://schemas.microsoft.com/office/drawing/2014/main" id="{CDED1BDE-3CBF-FDE9-93FD-0A494C20362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a:extLst>
                    <a:ext uri="{FF2B5EF4-FFF2-40B4-BE49-F238E27FC236}">
                      <a16:creationId xmlns:a16="http://schemas.microsoft.com/office/drawing/2014/main" id="{6B7B24D3-FCD4-82C2-8CB7-661A116F66D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Multiply 91">
                  <a:extLst>
                    <a:ext uri="{FF2B5EF4-FFF2-40B4-BE49-F238E27FC236}">
                      <a16:creationId xmlns:a16="http://schemas.microsoft.com/office/drawing/2014/main" id="{CC8E9A15-FED7-C92F-6EB5-090AA5AEC69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iamond 416">
                  <a:extLst>
                    <a:ext uri="{FF2B5EF4-FFF2-40B4-BE49-F238E27FC236}">
                      <a16:creationId xmlns:a16="http://schemas.microsoft.com/office/drawing/2014/main" id="{F066EF4C-F058-DBD2-071A-05BDE50055A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ultiply 93">
                  <a:extLst>
                    <a:ext uri="{FF2B5EF4-FFF2-40B4-BE49-F238E27FC236}">
                      <a16:creationId xmlns:a16="http://schemas.microsoft.com/office/drawing/2014/main" id="{3F097D84-B140-ED99-A741-FE8D56F05F3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9" name="Group 388">
              <a:extLst>
                <a:ext uri="{FF2B5EF4-FFF2-40B4-BE49-F238E27FC236}">
                  <a16:creationId xmlns:a16="http://schemas.microsoft.com/office/drawing/2014/main" id="{0FCDBB94-3184-81CF-8C96-B2A6A704DF4C}"/>
                </a:ext>
              </a:extLst>
            </p:cNvPr>
            <p:cNvGrpSpPr/>
            <p:nvPr/>
          </p:nvGrpSpPr>
          <p:grpSpPr>
            <a:xfrm flipH="1">
              <a:off x="2725269" y="5305541"/>
              <a:ext cx="1764485" cy="211849"/>
              <a:chOff x="6764312" y="5017957"/>
              <a:chExt cx="3174167" cy="544643"/>
            </a:xfrm>
          </p:grpSpPr>
          <p:sp>
            <p:nvSpPr>
              <p:cNvPr id="401" name="Rounded Rectangle 95">
                <a:extLst>
                  <a:ext uri="{FF2B5EF4-FFF2-40B4-BE49-F238E27FC236}">
                    <a16:creationId xmlns:a16="http://schemas.microsoft.com/office/drawing/2014/main" id="{62B3ABA1-2AEC-4D0B-02D1-540B2A07CEC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2" name="Group 115">
                <a:extLst>
                  <a:ext uri="{FF2B5EF4-FFF2-40B4-BE49-F238E27FC236}">
                    <a16:creationId xmlns:a16="http://schemas.microsoft.com/office/drawing/2014/main" id="{3BA33BF8-4B32-3B6B-01CF-DDD326D9EE3B}"/>
                  </a:ext>
                </a:extLst>
              </p:cNvPr>
              <p:cNvGrpSpPr/>
              <p:nvPr/>
            </p:nvGrpSpPr>
            <p:grpSpPr>
              <a:xfrm>
                <a:off x="6764312" y="5017957"/>
                <a:ext cx="3174167" cy="543394"/>
                <a:chOff x="4419600" y="6019800"/>
                <a:chExt cx="4553263" cy="718278"/>
              </a:xfrm>
            </p:grpSpPr>
            <p:sp>
              <p:nvSpPr>
                <p:cNvPr id="403" name="Multiply 97">
                  <a:extLst>
                    <a:ext uri="{FF2B5EF4-FFF2-40B4-BE49-F238E27FC236}">
                      <a16:creationId xmlns:a16="http://schemas.microsoft.com/office/drawing/2014/main" id="{86B75D03-2777-D667-041B-F01103E33EB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Multiply 98">
                  <a:extLst>
                    <a:ext uri="{FF2B5EF4-FFF2-40B4-BE49-F238E27FC236}">
                      <a16:creationId xmlns:a16="http://schemas.microsoft.com/office/drawing/2014/main" id="{73FC9B24-7962-81D8-9DD3-E47851186D2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Diamond 404">
                  <a:extLst>
                    <a:ext uri="{FF2B5EF4-FFF2-40B4-BE49-F238E27FC236}">
                      <a16:creationId xmlns:a16="http://schemas.microsoft.com/office/drawing/2014/main" id="{0DC075B3-783C-6DD4-8746-D833DB9B364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Diamond 405">
                  <a:extLst>
                    <a:ext uri="{FF2B5EF4-FFF2-40B4-BE49-F238E27FC236}">
                      <a16:creationId xmlns:a16="http://schemas.microsoft.com/office/drawing/2014/main" id="{1AF4883B-D106-0447-0DE7-BEAFC182D349}"/>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Multiply 101">
                  <a:extLst>
                    <a:ext uri="{FF2B5EF4-FFF2-40B4-BE49-F238E27FC236}">
                      <a16:creationId xmlns:a16="http://schemas.microsoft.com/office/drawing/2014/main" id="{2233CE19-447D-44C7-D286-E8D13B8CF5F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Diamond 407">
                  <a:extLst>
                    <a:ext uri="{FF2B5EF4-FFF2-40B4-BE49-F238E27FC236}">
                      <a16:creationId xmlns:a16="http://schemas.microsoft.com/office/drawing/2014/main" id="{16A5AE21-19DB-B816-F079-29426AF877C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Multiply 103">
                  <a:extLst>
                    <a:ext uri="{FF2B5EF4-FFF2-40B4-BE49-F238E27FC236}">
                      <a16:creationId xmlns:a16="http://schemas.microsoft.com/office/drawing/2014/main" id="{9DC21C8D-0E33-2A8D-3BB9-E9ABEAB72DE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0" name="Rounded Rectangle 83">
              <a:extLst>
                <a:ext uri="{FF2B5EF4-FFF2-40B4-BE49-F238E27FC236}">
                  <a16:creationId xmlns:a16="http://schemas.microsoft.com/office/drawing/2014/main" id="{B97CF4AC-59C6-704D-F3FD-502C8BBE362B}"/>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1" name="Group 84">
              <a:extLst>
                <a:ext uri="{FF2B5EF4-FFF2-40B4-BE49-F238E27FC236}">
                  <a16:creationId xmlns:a16="http://schemas.microsoft.com/office/drawing/2014/main" id="{8B6918CC-5FD5-536E-93C2-69543F92EE79}"/>
                </a:ext>
              </a:extLst>
            </p:cNvPr>
            <p:cNvGrpSpPr/>
            <p:nvPr/>
          </p:nvGrpSpPr>
          <p:grpSpPr>
            <a:xfrm flipH="1">
              <a:off x="2958376" y="971261"/>
              <a:ext cx="1241512" cy="164101"/>
              <a:chOff x="6764312" y="5017957"/>
              <a:chExt cx="3174167" cy="544643"/>
            </a:xfrm>
          </p:grpSpPr>
          <p:sp>
            <p:nvSpPr>
              <p:cNvPr id="392" name="Rounded Rectangle 268">
                <a:extLst>
                  <a:ext uri="{FF2B5EF4-FFF2-40B4-BE49-F238E27FC236}">
                    <a16:creationId xmlns:a16="http://schemas.microsoft.com/office/drawing/2014/main" id="{24D43D38-FBB8-8346-368E-B2813F77EBE2}"/>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3" name="Group 115">
                <a:extLst>
                  <a:ext uri="{FF2B5EF4-FFF2-40B4-BE49-F238E27FC236}">
                    <a16:creationId xmlns:a16="http://schemas.microsoft.com/office/drawing/2014/main" id="{CBFB957E-CF6E-1C4F-0D6F-5AFE82E543FB}"/>
                  </a:ext>
                </a:extLst>
              </p:cNvPr>
              <p:cNvGrpSpPr/>
              <p:nvPr/>
            </p:nvGrpSpPr>
            <p:grpSpPr>
              <a:xfrm>
                <a:off x="6764312" y="5017957"/>
                <a:ext cx="3174167" cy="543394"/>
                <a:chOff x="4419600" y="6019800"/>
                <a:chExt cx="4553263" cy="718278"/>
              </a:xfrm>
            </p:grpSpPr>
            <p:sp>
              <p:nvSpPr>
                <p:cNvPr id="394" name="Multiply 270">
                  <a:extLst>
                    <a:ext uri="{FF2B5EF4-FFF2-40B4-BE49-F238E27FC236}">
                      <a16:creationId xmlns:a16="http://schemas.microsoft.com/office/drawing/2014/main" id="{4DC9DACD-E633-DBD4-CB4E-068302A0CA0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ultiply 271">
                  <a:extLst>
                    <a:ext uri="{FF2B5EF4-FFF2-40B4-BE49-F238E27FC236}">
                      <a16:creationId xmlns:a16="http://schemas.microsoft.com/office/drawing/2014/main" id="{1B10F9CD-12DF-F95E-5F3D-BEE20D1C287D}"/>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Diamond 395">
                  <a:extLst>
                    <a:ext uri="{FF2B5EF4-FFF2-40B4-BE49-F238E27FC236}">
                      <a16:creationId xmlns:a16="http://schemas.microsoft.com/office/drawing/2014/main" id="{07662211-8B65-BC22-1E1B-C20EBEB68FF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Diamond 396">
                  <a:extLst>
                    <a:ext uri="{FF2B5EF4-FFF2-40B4-BE49-F238E27FC236}">
                      <a16:creationId xmlns:a16="http://schemas.microsoft.com/office/drawing/2014/main" id="{190A96ED-CBCE-D6FE-CBEE-32D7CAF7BDED}"/>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Multiply 274">
                  <a:extLst>
                    <a:ext uri="{FF2B5EF4-FFF2-40B4-BE49-F238E27FC236}">
                      <a16:creationId xmlns:a16="http://schemas.microsoft.com/office/drawing/2014/main" id="{4826D1D7-CB1D-3998-3612-A24288C8A125}"/>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Diamond 398">
                  <a:extLst>
                    <a:ext uri="{FF2B5EF4-FFF2-40B4-BE49-F238E27FC236}">
                      <a16:creationId xmlns:a16="http://schemas.microsoft.com/office/drawing/2014/main" id="{7DEFFC8E-8470-EDFD-D2BB-18787072C24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ultiply 276">
                  <a:extLst>
                    <a:ext uri="{FF2B5EF4-FFF2-40B4-BE49-F238E27FC236}">
                      <a16:creationId xmlns:a16="http://schemas.microsoft.com/office/drawing/2014/main" id="{E48BAC54-EFB7-0206-5D15-FFDA8590ED48}"/>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6" name="Group 445">
            <a:extLst>
              <a:ext uri="{FF2B5EF4-FFF2-40B4-BE49-F238E27FC236}">
                <a16:creationId xmlns:a16="http://schemas.microsoft.com/office/drawing/2014/main" id="{C8AFD4E4-AA60-CE91-3AA0-31719EF844F6}"/>
              </a:ext>
            </a:extLst>
          </p:cNvPr>
          <p:cNvGrpSpPr/>
          <p:nvPr/>
        </p:nvGrpSpPr>
        <p:grpSpPr>
          <a:xfrm>
            <a:off x="5784177" y="4668903"/>
            <a:ext cx="755509" cy="1640642"/>
            <a:chOff x="441685" y="536029"/>
            <a:chExt cx="2911243" cy="6321972"/>
          </a:xfrm>
        </p:grpSpPr>
        <p:sp>
          <p:nvSpPr>
            <p:cNvPr id="447" name="Oval 446">
              <a:extLst>
                <a:ext uri="{FF2B5EF4-FFF2-40B4-BE49-F238E27FC236}">
                  <a16:creationId xmlns:a16="http://schemas.microsoft.com/office/drawing/2014/main" id="{E5829B89-9913-AA9C-9276-BFDC33768922}"/>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1CA5E9F8-3544-5F13-7B77-346EA6BE5CD9}"/>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Trapezoid 448">
              <a:extLst>
                <a:ext uri="{FF2B5EF4-FFF2-40B4-BE49-F238E27FC236}">
                  <a16:creationId xmlns:a16="http://schemas.microsoft.com/office/drawing/2014/main" id="{89BA5349-6633-E4CA-EF57-C6F3B31368EB}"/>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rapezoid 449">
              <a:extLst>
                <a:ext uri="{FF2B5EF4-FFF2-40B4-BE49-F238E27FC236}">
                  <a16:creationId xmlns:a16="http://schemas.microsoft.com/office/drawing/2014/main" id="{066F1DF8-2F5A-B6EC-C190-921F8F249BD8}"/>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loud 450">
              <a:extLst>
                <a:ext uri="{FF2B5EF4-FFF2-40B4-BE49-F238E27FC236}">
                  <a16:creationId xmlns:a16="http://schemas.microsoft.com/office/drawing/2014/main" id="{60295164-C155-A514-AAEF-5994CB162180}"/>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loud 451">
              <a:extLst>
                <a:ext uri="{FF2B5EF4-FFF2-40B4-BE49-F238E27FC236}">
                  <a16:creationId xmlns:a16="http://schemas.microsoft.com/office/drawing/2014/main" id="{33118A5B-5608-5D44-C253-065E2AFC27C8}"/>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CBB4ED8F-7A71-34EF-8E68-FA5AB08E9B09}"/>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F69698C6-7F19-46E4-D148-847252774514}"/>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Trapezoid 454">
              <a:extLst>
                <a:ext uri="{FF2B5EF4-FFF2-40B4-BE49-F238E27FC236}">
                  <a16:creationId xmlns:a16="http://schemas.microsoft.com/office/drawing/2014/main" id="{563DA71A-029E-A08B-CD61-E0B26BBD342A}"/>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rapezoid 455">
              <a:extLst>
                <a:ext uri="{FF2B5EF4-FFF2-40B4-BE49-F238E27FC236}">
                  <a16:creationId xmlns:a16="http://schemas.microsoft.com/office/drawing/2014/main" id="{455F7053-4BCF-A542-21DC-1244A851E159}"/>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Trapezoid 456">
              <a:extLst>
                <a:ext uri="{FF2B5EF4-FFF2-40B4-BE49-F238E27FC236}">
                  <a16:creationId xmlns:a16="http://schemas.microsoft.com/office/drawing/2014/main" id="{B022BF11-A2CC-1A73-E600-5154715CF105}"/>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Trapezoid 457">
              <a:extLst>
                <a:ext uri="{FF2B5EF4-FFF2-40B4-BE49-F238E27FC236}">
                  <a16:creationId xmlns:a16="http://schemas.microsoft.com/office/drawing/2014/main" id="{DE59B67B-7BF9-4ED0-A4C1-70627E0BDA8F}"/>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10CF1B68-AEC8-9698-C98E-6AEFA426FA9A}"/>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Cloud 459">
              <a:extLst>
                <a:ext uri="{FF2B5EF4-FFF2-40B4-BE49-F238E27FC236}">
                  <a16:creationId xmlns:a16="http://schemas.microsoft.com/office/drawing/2014/main" id="{6CF0372A-E7B9-4553-DF50-A2F97625E4C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162">
              <a:extLst>
                <a:ext uri="{FF2B5EF4-FFF2-40B4-BE49-F238E27FC236}">
                  <a16:creationId xmlns:a16="http://schemas.microsoft.com/office/drawing/2014/main" id="{6DF02E0F-2101-0158-9DD3-89B5A6997D11}"/>
                </a:ext>
              </a:extLst>
            </p:cNvPr>
            <p:cNvGrpSpPr/>
            <p:nvPr/>
          </p:nvGrpSpPr>
          <p:grpSpPr>
            <a:xfrm>
              <a:off x="982450" y="936411"/>
              <a:ext cx="1858215" cy="300286"/>
              <a:chOff x="6571728" y="1086622"/>
              <a:chExt cx="1528420" cy="286099"/>
            </a:xfrm>
          </p:grpSpPr>
          <p:sp>
            <p:nvSpPr>
              <p:cNvPr id="486" name="Rounded Rectangle 42">
                <a:extLst>
                  <a:ext uri="{FF2B5EF4-FFF2-40B4-BE49-F238E27FC236}">
                    <a16:creationId xmlns:a16="http://schemas.microsoft.com/office/drawing/2014/main" id="{A83EEA93-15A3-EEFB-0755-978BBF9E07C5}"/>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rapezoid 486">
                <a:extLst>
                  <a:ext uri="{FF2B5EF4-FFF2-40B4-BE49-F238E27FC236}">
                    <a16:creationId xmlns:a16="http://schemas.microsoft.com/office/drawing/2014/main" id="{7D7AC8DF-7EE1-111D-6C59-8041E1C815CB}"/>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rapezoid 487">
                <a:extLst>
                  <a:ext uri="{FF2B5EF4-FFF2-40B4-BE49-F238E27FC236}">
                    <a16:creationId xmlns:a16="http://schemas.microsoft.com/office/drawing/2014/main" id="{77C22697-0956-2403-AFB6-79D865CEE293}"/>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Trapezoid 488">
                <a:extLst>
                  <a:ext uri="{FF2B5EF4-FFF2-40B4-BE49-F238E27FC236}">
                    <a16:creationId xmlns:a16="http://schemas.microsoft.com/office/drawing/2014/main" id="{60B2827C-AAEA-8C59-68B4-0BCF3DA159DA}"/>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Trapezoid 489">
                <a:extLst>
                  <a:ext uri="{FF2B5EF4-FFF2-40B4-BE49-F238E27FC236}">
                    <a16:creationId xmlns:a16="http://schemas.microsoft.com/office/drawing/2014/main" id="{5958FC3D-60C5-FD16-30F9-CCA7B1545F7D}"/>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Trapezoid 490">
                <a:extLst>
                  <a:ext uri="{FF2B5EF4-FFF2-40B4-BE49-F238E27FC236}">
                    <a16:creationId xmlns:a16="http://schemas.microsoft.com/office/drawing/2014/main" id="{CC2319CE-E263-5919-7A1B-877F3615F52F}"/>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2" name="Cloud 461">
              <a:extLst>
                <a:ext uri="{FF2B5EF4-FFF2-40B4-BE49-F238E27FC236}">
                  <a16:creationId xmlns:a16="http://schemas.microsoft.com/office/drawing/2014/main" id="{C5D1551D-EC04-1351-3C29-C4F66E778BF6}"/>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181A71EB-EFEA-0B20-3610-C30BA1233918}"/>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4" name="Group 163">
              <a:extLst>
                <a:ext uri="{FF2B5EF4-FFF2-40B4-BE49-F238E27FC236}">
                  <a16:creationId xmlns:a16="http://schemas.microsoft.com/office/drawing/2014/main" id="{8CD03397-5847-618C-39A7-6CB0D7842D47}"/>
                </a:ext>
              </a:extLst>
            </p:cNvPr>
            <p:cNvGrpSpPr/>
            <p:nvPr/>
          </p:nvGrpSpPr>
          <p:grpSpPr>
            <a:xfrm>
              <a:off x="982444" y="3839179"/>
              <a:ext cx="1742078" cy="1801718"/>
              <a:chOff x="7543801" y="3581401"/>
              <a:chExt cx="1176618" cy="1066800"/>
            </a:xfrm>
          </p:grpSpPr>
          <p:sp>
            <p:nvSpPr>
              <p:cNvPr id="481" name="Rounded Rectangle 37">
                <a:extLst>
                  <a:ext uri="{FF2B5EF4-FFF2-40B4-BE49-F238E27FC236}">
                    <a16:creationId xmlns:a16="http://schemas.microsoft.com/office/drawing/2014/main" id="{EC36C3AA-2F5E-5D6E-CDFF-9C503C2B9A72}"/>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2" name="Group 162">
                <a:extLst>
                  <a:ext uri="{FF2B5EF4-FFF2-40B4-BE49-F238E27FC236}">
                    <a16:creationId xmlns:a16="http://schemas.microsoft.com/office/drawing/2014/main" id="{B2084058-A89C-7A72-E6E7-04C5F8382B89}"/>
                  </a:ext>
                </a:extLst>
              </p:cNvPr>
              <p:cNvGrpSpPr/>
              <p:nvPr/>
            </p:nvGrpSpPr>
            <p:grpSpPr>
              <a:xfrm>
                <a:off x="7543801" y="3581401"/>
                <a:ext cx="457200" cy="1066800"/>
                <a:chOff x="6827799" y="4800600"/>
                <a:chExt cx="868401" cy="2043177"/>
              </a:xfrm>
              <a:solidFill>
                <a:srgbClr val="D98A33"/>
              </a:solidFill>
            </p:grpSpPr>
            <p:sp>
              <p:nvSpPr>
                <p:cNvPr id="483" name="Double Wave 482">
                  <a:extLst>
                    <a:ext uri="{FF2B5EF4-FFF2-40B4-BE49-F238E27FC236}">
                      <a16:creationId xmlns:a16="http://schemas.microsoft.com/office/drawing/2014/main" id="{A985B246-A665-F3EC-F447-CC2A84134268}"/>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Double Wave 483">
                  <a:extLst>
                    <a:ext uri="{FF2B5EF4-FFF2-40B4-BE49-F238E27FC236}">
                      <a16:creationId xmlns:a16="http://schemas.microsoft.com/office/drawing/2014/main" id="{46EDDFB1-F0EE-A615-5D2B-9D68042385C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ounded Rectangle 41">
                  <a:extLst>
                    <a:ext uri="{FF2B5EF4-FFF2-40B4-BE49-F238E27FC236}">
                      <a16:creationId xmlns:a16="http://schemas.microsoft.com/office/drawing/2014/main" id="{E02B4DA6-0796-737B-2A14-1D1927FCC93D}"/>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5" name="Group 169">
              <a:extLst>
                <a:ext uri="{FF2B5EF4-FFF2-40B4-BE49-F238E27FC236}">
                  <a16:creationId xmlns:a16="http://schemas.microsoft.com/office/drawing/2014/main" id="{8DA04108-B2F3-6DA2-3406-D7742295CE99}"/>
                </a:ext>
              </a:extLst>
            </p:cNvPr>
            <p:cNvGrpSpPr/>
            <p:nvPr/>
          </p:nvGrpSpPr>
          <p:grpSpPr>
            <a:xfrm>
              <a:off x="796629" y="5340611"/>
              <a:ext cx="2194826" cy="800764"/>
              <a:chOff x="0" y="4648200"/>
              <a:chExt cx="3986134" cy="1541489"/>
            </a:xfrm>
          </p:grpSpPr>
          <p:grpSp>
            <p:nvGrpSpPr>
              <p:cNvPr id="466" name="Group 138">
                <a:extLst>
                  <a:ext uri="{FF2B5EF4-FFF2-40B4-BE49-F238E27FC236}">
                    <a16:creationId xmlns:a16="http://schemas.microsoft.com/office/drawing/2014/main" id="{0F8B9582-05EF-ABF1-2575-59C18A92D5AC}"/>
                  </a:ext>
                </a:extLst>
              </p:cNvPr>
              <p:cNvGrpSpPr/>
              <p:nvPr/>
            </p:nvGrpSpPr>
            <p:grpSpPr>
              <a:xfrm>
                <a:off x="0" y="4648200"/>
                <a:ext cx="1600200" cy="1524000"/>
                <a:chOff x="533400" y="4648200"/>
                <a:chExt cx="1905000" cy="1828800"/>
              </a:xfrm>
            </p:grpSpPr>
            <p:sp>
              <p:nvSpPr>
                <p:cNvPr id="477" name="Plus 33">
                  <a:extLst>
                    <a:ext uri="{FF2B5EF4-FFF2-40B4-BE49-F238E27FC236}">
                      <a16:creationId xmlns:a16="http://schemas.microsoft.com/office/drawing/2014/main" id="{FD1F1F8F-3784-1DBA-C5EF-6AE52E4CE03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Diamond 477">
                  <a:extLst>
                    <a:ext uri="{FF2B5EF4-FFF2-40B4-BE49-F238E27FC236}">
                      <a16:creationId xmlns:a16="http://schemas.microsoft.com/office/drawing/2014/main" id="{0F28AC7E-80E7-A09E-F86F-B9BC89355B5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478">
                  <a:extLst>
                    <a:ext uri="{FF2B5EF4-FFF2-40B4-BE49-F238E27FC236}">
                      <a16:creationId xmlns:a16="http://schemas.microsoft.com/office/drawing/2014/main" id="{E0659254-ED01-A926-7C80-D32694B1B5B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Diamond 479">
                  <a:extLst>
                    <a:ext uri="{FF2B5EF4-FFF2-40B4-BE49-F238E27FC236}">
                      <a16:creationId xmlns:a16="http://schemas.microsoft.com/office/drawing/2014/main" id="{6D5B3EAA-E9DA-DB3E-19C8-6829614D120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139">
                <a:extLst>
                  <a:ext uri="{FF2B5EF4-FFF2-40B4-BE49-F238E27FC236}">
                    <a16:creationId xmlns:a16="http://schemas.microsoft.com/office/drawing/2014/main" id="{94C94209-5DBA-6089-9DAD-5D31C94BA340}"/>
                  </a:ext>
                </a:extLst>
              </p:cNvPr>
              <p:cNvGrpSpPr/>
              <p:nvPr/>
            </p:nvGrpSpPr>
            <p:grpSpPr>
              <a:xfrm>
                <a:off x="1182973" y="4665689"/>
                <a:ext cx="1600200" cy="1524000"/>
                <a:chOff x="533400" y="4648200"/>
                <a:chExt cx="1905000" cy="1828800"/>
              </a:xfrm>
            </p:grpSpPr>
            <p:sp>
              <p:nvSpPr>
                <p:cNvPr id="473" name="Plus 29">
                  <a:extLst>
                    <a:ext uri="{FF2B5EF4-FFF2-40B4-BE49-F238E27FC236}">
                      <a16:creationId xmlns:a16="http://schemas.microsoft.com/office/drawing/2014/main" id="{F90BA88A-689B-572C-2EAD-A555960F87C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Diamond 473">
                  <a:extLst>
                    <a:ext uri="{FF2B5EF4-FFF2-40B4-BE49-F238E27FC236}">
                      <a16:creationId xmlns:a16="http://schemas.microsoft.com/office/drawing/2014/main" id="{DAC0257F-A3D8-6074-15B3-00CA430487F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iamond 474">
                  <a:extLst>
                    <a:ext uri="{FF2B5EF4-FFF2-40B4-BE49-F238E27FC236}">
                      <a16:creationId xmlns:a16="http://schemas.microsoft.com/office/drawing/2014/main" id="{6EB19DA7-D3C2-7FE8-2254-9051DB60BC5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Diamond 475">
                  <a:extLst>
                    <a:ext uri="{FF2B5EF4-FFF2-40B4-BE49-F238E27FC236}">
                      <a16:creationId xmlns:a16="http://schemas.microsoft.com/office/drawing/2014/main" id="{A2CCDBD3-2B51-3BD4-C84B-A5DB0686372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67">
                <a:extLst>
                  <a:ext uri="{FF2B5EF4-FFF2-40B4-BE49-F238E27FC236}">
                    <a16:creationId xmlns:a16="http://schemas.microsoft.com/office/drawing/2014/main" id="{B499495B-0A66-3970-C719-706F590C1725}"/>
                  </a:ext>
                </a:extLst>
              </p:cNvPr>
              <p:cNvGrpSpPr/>
              <p:nvPr/>
            </p:nvGrpSpPr>
            <p:grpSpPr>
              <a:xfrm>
                <a:off x="2385934" y="4665689"/>
                <a:ext cx="1600200" cy="1524000"/>
                <a:chOff x="533400" y="4648200"/>
                <a:chExt cx="1905000" cy="1828800"/>
              </a:xfrm>
            </p:grpSpPr>
            <p:sp>
              <p:nvSpPr>
                <p:cNvPr id="469" name="Plus 25">
                  <a:extLst>
                    <a:ext uri="{FF2B5EF4-FFF2-40B4-BE49-F238E27FC236}">
                      <a16:creationId xmlns:a16="http://schemas.microsoft.com/office/drawing/2014/main" id="{5CB05E58-D72E-8C90-0C4A-42AFE637C85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8BA14626-0A8B-EB7A-D09A-249999B2571A}"/>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7D8358F1-3FC1-586A-EE66-C6993CEB3381}"/>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4A3462F2-3E8D-2D5F-B781-32C152D63EE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2" name="Group 491">
            <a:extLst>
              <a:ext uri="{FF2B5EF4-FFF2-40B4-BE49-F238E27FC236}">
                <a16:creationId xmlns:a16="http://schemas.microsoft.com/office/drawing/2014/main" id="{1225C353-DC98-4ED0-3E32-B8F551E582A0}"/>
              </a:ext>
            </a:extLst>
          </p:cNvPr>
          <p:cNvGrpSpPr/>
          <p:nvPr/>
        </p:nvGrpSpPr>
        <p:grpSpPr>
          <a:xfrm>
            <a:off x="8200268" y="5489224"/>
            <a:ext cx="516899" cy="1307926"/>
            <a:chOff x="6934200" y="1265656"/>
            <a:chExt cx="1985484" cy="4373144"/>
          </a:xfrm>
        </p:grpSpPr>
        <p:sp>
          <p:nvSpPr>
            <p:cNvPr id="493" name="Oval 492">
              <a:extLst>
                <a:ext uri="{FF2B5EF4-FFF2-40B4-BE49-F238E27FC236}">
                  <a16:creationId xmlns:a16="http://schemas.microsoft.com/office/drawing/2014/main" id="{5C94BFFF-E0A6-9B0E-B905-190EE1B88461}"/>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43BFFF08-2E16-F568-DA23-5D04CC2C71AF}"/>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Trapezoid 494">
              <a:extLst>
                <a:ext uri="{FF2B5EF4-FFF2-40B4-BE49-F238E27FC236}">
                  <a16:creationId xmlns:a16="http://schemas.microsoft.com/office/drawing/2014/main" id="{32B375C6-DC72-690F-7AD9-5B28761A9A3E}"/>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C4E7BA02-CCB1-72CA-6F5C-FD6A7FDDD3FB}"/>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F8CE426A-E75B-3CF0-F7C8-4B7C06221886}"/>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Trapezoid 497">
              <a:extLst>
                <a:ext uri="{FF2B5EF4-FFF2-40B4-BE49-F238E27FC236}">
                  <a16:creationId xmlns:a16="http://schemas.microsoft.com/office/drawing/2014/main" id="{4C090AE1-20BC-FC80-1DC1-6B3C06D6CB25}"/>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a:extLst>
                <a:ext uri="{FF2B5EF4-FFF2-40B4-BE49-F238E27FC236}">
                  <a16:creationId xmlns:a16="http://schemas.microsoft.com/office/drawing/2014/main" id="{244733C0-C549-89F8-BF3B-FBA661A9A4D2}"/>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loud 499">
              <a:extLst>
                <a:ext uri="{FF2B5EF4-FFF2-40B4-BE49-F238E27FC236}">
                  <a16:creationId xmlns:a16="http://schemas.microsoft.com/office/drawing/2014/main" id="{6DEC2F96-D86D-4758-0BD2-9254CAA7DFF0}"/>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loud 500">
              <a:extLst>
                <a:ext uri="{FF2B5EF4-FFF2-40B4-BE49-F238E27FC236}">
                  <a16:creationId xmlns:a16="http://schemas.microsoft.com/office/drawing/2014/main" id="{439C8E27-7D40-8570-EDF7-BF58D9E645BE}"/>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Trapezoid 501">
              <a:extLst>
                <a:ext uri="{FF2B5EF4-FFF2-40B4-BE49-F238E27FC236}">
                  <a16:creationId xmlns:a16="http://schemas.microsoft.com/office/drawing/2014/main" id="{50959463-F22E-3C5A-5AE0-9955293BCA73}"/>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Isosceles Triangle 502">
              <a:extLst>
                <a:ext uri="{FF2B5EF4-FFF2-40B4-BE49-F238E27FC236}">
                  <a16:creationId xmlns:a16="http://schemas.microsoft.com/office/drawing/2014/main" id="{B24B6BE3-AFC6-4809-BC91-08E1346B472D}"/>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4" name="Group 24">
              <a:extLst>
                <a:ext uri="{FF2B5EF4-FFF2-40B4-BE49-F238E27FC236}">
                  <a16:creationId xmlns:a16="http://schemas.microsoft.com/office/drawing/2014/main" id="{78DE1A66-D3C4-3613-23E5-7127207964D4}"/>
                </a:ext>
              </a:extLst>
            </p:cNvPr>
            <p:cNvGrpSpPr/>
            <p:nvPr/>
          </p:nvGrpSpPr>
          <p:grpSpPr>
            <a:xfrm>
              <a:off x="7108136" y="2388756"/>
              <a:ext cx="1544360" cy="2210894"/>
              <a:chOff x="4553133" y="901823"/>
              <a:chExt cx="2186627" cy="3449921"/>
            </a:xfrm>
          </p:grpSpPr>
          <p:sp>
            <p:nvSpPr>
              <p:cNvPr id="571" name="Double Wave 23">
                <a:extLst>
                  <a:ext uri="{FF2B5EF4-FFF2-40B4-BE49-F238E27FC236}">
                    <a16:creationId xmlns:a16="http://schemas.microsoft.com/office/drawing/2014/main" id="{0F66A6B0-137F-9EEF-DDBE-55D762259F71}"/>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2" name="Group 16">
                <a:extLst>
                  <a:ext uri="{FF2B5EF4-FFF2-40B4-BE49-F238E27FC236}">
                    <a16:creationId xmlns:a16="http://schemas.microsoft.com/office/drawing/2014/main" id="{5EDB9250-37D4-4F76-E1EE-9A5EA1C7DC8F}"/>
                  </a:ext>
                </a:extLst>
              </p:cNvPr>
              <p:cNvGrpSpPr/>
              <p:nvPr/>
            </p:nvGrpSpPr>
            <p:grpSpPr>
              <a:xfrm>
                <a:off x="4694566" y="901823"/>
                <a:ext cx="2045194" cy="1982724"/>
                <a:chOff x="2594848" y="2213440"/>
                <a:chExt cx="2045194" cy="1982724"/>
              </a:xfrm>
              <a:solidFill>
                <a:srgbClr val="E0C13C"/>
              </a:solidFill>
            </p:grpSpPr>
            <p:sp>
              <p:nvSpPr>
                <p:cNvPr id="573" name="Pie 17">
                  <a:extLst>
                    <a:ext uri="{FF2B5EF4-FFF2-40B4-BE49-F238E27FC236}">
                      <a16:creationId xmlns:a16="http://schemas.microsoft.com/office/drawing/2014/main" id="{86AE30D3-6AF3-C009-27CF-B34D4A96530E}"/>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74" name="Group 5">
                  <a:extLst>
                    <a:ext uri="{FF2B5EF4-FFF2-40B4-BE49-F238E27FC236}">
                      <a16:creationId xmlns:a16="http://schemas.microsoft.com/office/drawing/2014/main" id="{DA336658-FF90-1666-CB67-BDBDAC9E14E7}"/>
                    </a:ext>
                  </a:extLst>
                </p:cNvPr>
                <p:cNvGrpSpPr/>
                <p:nvPr/>
              </p:nvGrpSpPr>
              <p:grpSpPr>
                <a:xfrm>
                  <a:off x="2840416" y="2333435"/>
                  <a:ext cx="1586009" cy="1634505"/>
                  <a:chOff x="2838154" y="2333435"/>
                  <a:chExt cx="1586009" cy="1634505"/>
                </a:xfrm>
                <a:grpFill/>
              </p:grpSpPr>
              <p:sp>
                <p:nvSpPr>
                  <p:cNvPr id="575" name="Moon 3">
                    <a:extLst>
                      <a:ext uri="{FF2B5EF4-FFF2-40B4-BE49-F238E27FC236}">
                        <a16:creationId xmlns:a16="http://schemas.microsoft.com/office/drawing/2014/main" id="{8B3D8B2D-1147-8F2F-2E0F-03EF21BC41AA}"/>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20">
                    <a:extLst>
                      <a:ext uri="{FF2B5EF4-FFF2-40B4-BE49-F238E27FC236}">
                        <a16:creationId xmlns:a16="http://schemas.microsoft.com/office/drawing/2014/main" id="{840326EE-AB50-C3E6-5B5B-2D147276DDB9}"/>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05" name="Oval 504">
              <a:extLst>
                <a:ext uri="{FF2B5EF4-FFF2-40B4-BE49-F238E27FC236}">
                  <a16:creationId xmlns:a16="http://schemas.microsoft.com/office/drawing/2014/main" id="{9F560363-9E43-F04C-2232-B93467B59B4C}"/>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6" name="Group 58">
              <a:extLst>
                <a:ext uri="{FF2B5EF4-FFF2-40B4-BE49-F238E27FC236}">
                  <a16:creationId xmlns:a16="http://schemas.microsoft.com/office/drawing/2014/main" id="{3D4072A5-AF65-13C1-7D74-A6AB1B70A6EF}"/>
                </a:ext>
              </a:extLst>
            </p:cNvPr>
            <p:cNvGrpSpPr/>
            <p:nvPr/>
          </p:nvGrpSpPr>
          <p:grpSpPr>
            <a:xfrm rot="175281">
              <a:off x="7281771" y="4966315"/>
              <a:ext cx="1319546" cy="446802"/>
              <a:chOff x="3810000" y="1677648"/>
              <a:chExt cx="4705061" cy="1827552"/>
            </a:xfrm>
          </p:grpSpPr>
          <p:grpSp>
            <p:nvGrpSpPr>
              <p:cNvPr id="541" name="Group 37">
                <a:extLst>
                  <a:ext uri="{FF2B5EF4-FFF2-40B4-BE49-F238E27FC236}">
                    <a16:creationId xmlns:a16="http://schemas.microsoft.com/office/drawing/2014/main" id="{EDF19EC0-D32B-AA39-A941-8457AC0908D2}"/>
                  </a:ext>
                </a:extLst>
              </p:cNvPr>
              <p:cNvGrpSpPr/>
              <p:nvPr/>
            </p:nvGrpSpPr>
            <p:grpSpPr>
              <a:xfrm>
                <a:off x="3810000" y="1828800"/>
                <a:ext cx="1776984" cy="1676400"/>
                <a:chOff x="3810000" y="1828800"/>
                <a:chExt cx="4038600" cy="3810000"/>
              </a:xfrm>
            </p:grpSpPr>
            <p:sp>
              <p:nvSpPr>
                <p:cNvPr id="562" name="Half Frame 561">
                  <a:extLst>
                    <a:ext uri="{FF2B5EF4-FFF2-40B4-BE49-F238E27FC236}">
                      <a16:creationId xmlns:a16="http://schemas.microsoft.com/office/drawing/2014/main" id="{10AC22CB-803C-44D8-C1C5-9A34CC7BF30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3" name="Half Frame 562">
                  <a:extLst>
                    <a:ext uri="{FF2B5EF4-FFF2-40B4-BE49-F238E27FC236}">
                      <a16:creationId xmlns:a16="http://schemas.microsoft.com/office/drawing/2014/main" id="{9F1632AB-59A2-3414-A8E9-03D878E38EA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4" name="Half Frame 563">
                  <a:extLst>
                    <a:ext uri="{FF2B5EF4-FFF2-40B4-BE49-F238E27FC236}">
                      <a16:creationId xmlns:a16="http://schemas.microsoft.com/office/drawing/2014/main" id="{946B0B24-5624-6058-FCAC-16DC7BBFA3F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5" name="Half Frame 564">
                  <a:extLst>
                    <a:ext uri="{FF2B5EF4-FFF2-40B4-BE49-F238E27FC236}">
                      <a16:creationId xmlns:a16="http://schemas.microsoft.com/office/drawing/2014/main" id="{D50CAC52-258C-F5A0-6927-3E2D9F3712D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6" name="Donut 775">
                  <a:extLst>
                    <a:ext uri="{FF2B5EF4-FFF2-40B4-BE49-F238E27FC236}">
                      <a16:creationId xmlns:a16="http://schemas.microsoft.com/office/drawing/2014/main" id="{171252BD-63C0-25F0-F965-C745B174139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7" name="Diamond 566">
                  <a:extLst>
                    <a:ext uri="{FF2B5EF4-FFF2-40B4-BE49-F238E27FC236}">
                      <a16:creationId xmlns:a16="http://schemas.microsoft.com/office/drawing/2014/main" id="{AEE75409-CBA7-A4E4-2362-A36D2C81C68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Diamond 567">
                  <a:extLst>
                    <a:ext uri="{FF2B5EF4-FFF2-40B4-BE49-F238E27FC236}">
                      <a16:creationId xmlns:a16="http://schemas.microsoft.com/office/drawing/2014/main" id="{6B5203E3-215D-B5E8-5E2B-347E83719D4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Diamond 568">
                  <a:extLst>
                    <a:ext uri="{FF2B5EF4-FFF2-40B4-BE49-F238E27FC236}">
                      <a16:creationId xmlns:a16="http://schemas.microsoft.com/office/drawing/2014/main" id="{ED6359CC-EB34-74E7-9DBA-EB4642E552B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Diamond 569">
                  <a:extLst>
                    <a:ext uri="{FF2B5EF4-FFF2-40B4-BE49-F238E27FC236}">
                      <a16:creationId xmlns:a16="http://schemas.microsoft.com/office/drawing/2014/main" id="{37D9FE0A-D493-5C14-C482-6E5DDA49D60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2" name="Group 38">
                <a:extLst>
                  <a:ext uri="{FF2B5EF4-FFF2-40B4-BE49-F238E27FC236}">
                    <a16:creationId xmlns:a16="http://schemas.microsoft.com/office/drawing/2014/main" id="{395EDFE4-80EE-9D94-3621-969AE969E43B}"/>
                  </a:ext>
                </a:extLst>
              </p:cNvPr>
              <p:cNvGrpSpPr/>
              <p:nvPr/>
            </p:nvGrpSpPr>
            <p:grpSpPr>
              <a:xfrm>
                <a:off x="5314014" y="1757596"/>
                <a:ext cx="1776984" cy="1676400"/>
                <a:chOff x="3810000" y="1828800"/>
                <a:chExt cx="4038600" cy="3810000"/>
              </a:xfrm>
            </p:grpSpPr>
            <p:sp>
              <p:nvSpPr>
                <p:cNvPr id="553" name="Half Frame 552">
                  <a:extLst>
                    <a:ext uri="{FF2B5EF4-FFF2-40B4-BE49-F238E27FC236}">
                      <a16:creationId xmlns:a16="http://schemas.microsoft.com/office/drawing/2014/main" id="{E7FE021F-F3B2-46CB-7CF6-6A8455A4D1C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4" name="Half Frame 553">
                  <a:extLst>
                    <a:ext uri="{FF2B5EF4-FFF2-40B4-BE49-F238E27FC236}">
                      <a16:creationId xmlns:a16="http://schemas.microsoft.com/office/drawing/2014/main" id="{11C7C3AF-51F4-546B-2A15-CAD7FAA8BA6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5" name="Half Frame 554">
                  <a:extLst>
                    <a:ext uri="{FF2B5EF4-FFF2-40B4-BE49-F238E27FC236}">
                      <a16:creationId xmlns:a16="http://schemas.microsoft.com/office/drawing/2014/main" id="{BF98EDA0-3E11-6F90-3527-D38C6F40132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6" name="Half Frame 555">
                  <a:extLst>
                    <a:ext uri="{FF2B5EF4-FFF2-40B4-BE49-F238E27FC236}">
                      <a16:creationId xmlns:a16="http://schemas.microsoft.com/office/drawing/2014/main" id="{8B903324-9828-2473-0D1D-FB707970565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7" name="Donut 766">
                  <a:extLst>
                    <a:ext uri="{FF2B5EF4-FFF2-40B4-BE49-F238E27FC236}">
                      <a16:creationId xmlns:a16="http://schemas.microsoft.com/office/drawing/2014/main" id="{F0B4B5AB-96DF-F12E-A90D-8D64EABFB6F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8" name="Diamond 557">
                  <a:extLst>
                    <a:ext uri="{FF2B5EF4-FFF2-40B4-BE49-F238E27FC236}">
                      <a16:creationId xmlns:a16="http://schemas.microsoft.com/office/drawing/2014/main" id="{49A81922-E37F-9013-0F28-717422413AE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Diamond 558">
                  <a:extLst>
                    <a:ext uri="{FF2B5EF4-FFF2-40B4-BE49-F238E27FC236}">
                      <a16:creationId xmlns:a16="http://schemas.microsoft.com/office/drawing/2014/main" id="{3A272C44-8FEA-F3EB-D49E-12922593B08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Diamond 559">
                  <a:extLst>
                    <a:ext uri="{FF2B5EF4-FFF2-40B4-BE49-F238E27FC236}">
                      <a16:creationId xmlns:a16="http://schemas.microsoft.com/office/drawing/2014/main" id="{5E5D50BB-F17D-2D27-603E-502F5F8847F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Diamond 560">
                  <a:extLst>
                    <a:ext uri="{FF2B5EF4-FFF2-40B4-BE49-F238E27FC236}">
                      <a16:creationId xmlns:a16="http://schemas.microsoft.com/office/drawing/2014/main" id="{B895EA3F-F810-9A63-9A68-21A2F4C95CA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3" name="Group 48">
                <a:extLst>
                  <a:ext uri="{FF2B5EF4-FFF2-40B4-BE49-F238E27FC236}">
                    <a16:creationId xmlns:a16="http://schemas.microsoft.com/office/drawing/2014/main" id="{D0D27585-13EC-E496-B115-E47FD2E9A284}"/>
                  </a:ext>
                </a:extLst>
              </p:cNvPr>
              <p:cNvGrpSpPr/>
              <p:nvPr/>
            </p:nvGrpSpPr>
            <p:grpSpPr>
              <a:xfrm>
                <a:off x="6738077" y="1677648"/>
                <a:ext cx="1776984" cy="1676400"/>
                <a:chOff x="3810000" y="1828800"/>
                <a:chExt cx="4038600" cy="3810000"/>
              </a:xfrm>
            </p:grpSpPr>
            <p:sp>
              <p:nvSpPr>
                <p:cNvPr id="544" name="Half Frame 543">
                  <a:extLst>
                    <a:ext uri="{FF2B5EF4-FFF2-40B4-BE49-F238E27FC236}">
                      <a16:creationId xmlns:a16="http://schemas.microsoft.com/office/drawing/2014/main" id="{C2ACAC70-EA8D-D7A2-4739-67F7C9A3B29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5" name="Half Frame 50">
                  <a:extLst>
                    <a:ext uri="{FF2B5EF4-FFF2-40B4-BE49-F238E27FC236}">
                      <a16:creationId xmlns:a16="http://schemas.microsoft.com/office/drawing/2014/main" id="{C76B9E83-5BFB-C249-5D12-7DC33F81749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6" name="Half Frame 51">
                  <a:extLst>
                    <a:ext uri="{FF2B5EF4-FFF2-40B4-BE49-F238E27FC236}">
                      <a16:creationId xmlns:a16="http://schemas.microsoft.com/office/drawing/2014/main" id="{3D86EC2D-413C-1666-2915-FB9EFECE9B2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7" name="Half Frame 52">
                  <a:extLst>
                    <a:ext uri="{FF2B5EF4-FFF2-40B4-BE49-F238E27FC236}">
                      <a16:creationId xmlns:a16="http://schemas.microsoft.com/office/drawing/2014/main" id="{82EC38A3-B23F-142F-71F7-211264F10A0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8" name="Donut 757">
                  <a:extLst>
                    <a:ext uri="{FF2B5EF4-FFF2-40B4-BE49-F238E27FC236}">
                      <a16:creationId xmlns:a16="http://schemas.microsoft.com/office/drawing/2014/main" id="{39385EA2-EA44-C2AE-3D39-0EEE2EEBB17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9" name="Diamond 548">
                  <a:extLst>
                    <a:ext uri="{FF2B5EF4-FFF2-40B4-BE49-F238E27FC236}">
                      <a16:creationId xmlns:a16="http://schemas.microsoft.com/office/drawing/2014/main" id="{95CB3609-29B0-46B8-8307-5361BDB22CE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iamond 549">
                  <a:extLst>
                    <a:ext uri="{FF2B5EF4-FFF2-40B4-BE49-F238E27FC236}">
                      <a16:creationId xmlns:a16="http://schemas.microsoft.com/office/drawing/2014/main" id="{5E97BA6F-B4DA-47B9-EABE-21CB5CFAC2B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Diamond 550">
                  <a:extLst>
                    <a:ext uri="{FF2B5EF4-FFF2-40B4-BE49-F238E27FC236}">
                      <a16:creationId xmlns:a16="http://schemas.microsoft.com/office/drawing/2014/main" id="{9664286A-82EC-44F3-427C-842C983477B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Diamond 551">
                  <a:extLst>
                    <a:ext uri="{FF2B5EF4-FFF2-40B4-BE49-F238E27FC236}">
                      <a16:creationId xmlns:a16="http://schemas.microsoft.com/office/drawing/2014/main" id="{82094DE6-6460-3A14-991C-777E9E99415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7" name="Cloud 506">
              <a:extLst>
                <a:ext uri="{FF2B5EF4-FFF2-40B4-BE49-F238E27FC236}">
                  <a16:creationId xmlns:a16="http://schemas.microsoft.com/office/drawing/2014/main" id="{74AB2D3B-52EB-396F-0EA7-CDB7AC6309CF}"/>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8" name="Group 507">
              <a:extLst>
                <a:ext uri="{FF2B5EF4-FFF2-40B4-BE49-F238E27FC236}">
                  <a16:creationId xmlns:a16="http://schemas.microsoft.com/office/drawing/2014/main" id="{43564369-ACA4-8163-D458-50578C790BC5}"/>
                </a:ext>
              </a:extLst>
            </p:cNvPr>
            <p:cNvGrpSpPr/>
            <p:nvPr/>
          </p:nvGrpSpPr>
          <p:grpSpPr>
            <a:xfrm>
              <a:off x="7162023" y="1568903"/>
              <a:ext cx="1544762" cy="259293"/>
              <a:chOff x="7105896" y="1557210"/>
              <a:chExt cx="1544762" cy="488119"/>
            </a:xfrm>
          </p:grpSpPr>
          <p:sp>
            <p:nvSpPr>
              <p:cNvPr id="509" name="Rounded Rectangle 15">
                <a:extLst>
                  <a:ext uri="{FF2B5EF4-FFF2-40B4-BE49-F238E27FC236}">
                    <a16:creationId xmlns:a16="http://schemas.microsoft.com/office/drawing/2014/main" id="{B2CFC8BC-3E76-D375-6732-BAF856272DB7}"/>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0" name="Group 59">
                <a:extLst>
                  <a:ext uri="{FF2B5EF4-FFF2-40B4-BE49-F238E27FC236}">
                    <a16:creationId xmlns:a16="http://schemas.microsoft.com/office/drawing/2014/main" id="{9C27B3BE-F6C4-6B42-08EF-5CCD617F306C}"/>
                  </a:ext>
                </a:extLst>
              </p:cNvPr>
              <p:cNvGrpSpPr/>
              <p:nvPr/>
            </p:nvGrpSpPr>
            <p:grpSpPr>
              <a:xfrm rot="160736">
                <a:off x="7230848" y="1557210"/>
                <a:ext cx="1269517" cy="488119"/>
                <a:chOff x="3810000" y="1677648"/>
                <a:chExt cx="4705061" cy="1827552"/>
              </a:xfrm>
            </p:grpSpPr>
            <p:grpSp>
              <p:nvGrpSpPr>
                <p:cNvPr id="511" name="Group 37">
                  <a:extLst>
                    <a:ext uri="{FF2B5EF4-FFF2-40B4-BE49-F238E27FC236}">
                      <a16:creationId xmlns:a16="http://schemas.microsoft.com/office/drawing/2014/main" id="{B0291B74-A6B2-1968-8377-4D560B284979}"/>
                    </a:ext>
                  </a:extLst>
                </p:cNvPr>
                <p:cNvGrpSpPr/>
                <p:nvPr/>
              </p:nvGrpSpPr>
              <p:grpSpPr>
                <a:xfrm>
                  <a:off x="3810000" y="1828800"/>
                  <a:ext cx="1776984" cy="1676400"/>
                  <a:chOff x="3810000" y="1828800"/>
                  <a:chExt cx="4038600" cy="3810000"/>
                </a:xfrm>
              </p:grpSpPr>
              <p:sp>
                <p:nvSpPr>
                  <p:cNvPr id="532" name="Half Frame 531">
                    <a:extLst>
                      <a:ext uri="{FF2B5EF4-FFF2-40B4-BE49-F238E27FC236}">
                        <a16:creationId xmlns:a16="http://schemas.microsoft.com/office/drawing/2014/main" id="{54765579-1991-0867-808A-07646826E7E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3" name="Half Frame 532">
                    <a:extLst>
                      <a:ext uri="{FF2B5EF4-FFF2-40B4-BE49-F238E27FC236}">
                        <a16:creationId xmlns:a16="http://schemas.microsoft.com/office/drawing/2014/main" id="{9FE1150C-7596-B4D8-90C9-D6527F7DCE3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4" name="Half Frame 533">
                    <a:extLst>
                      <a:ext uri="{FF2B5EF4-FFF2-40B4-BE49-F238E27FC236}">
                        <a16:creationId xmlns:a16="http://schemas.microsoft.com/office/drawing/2014/main" id="{21A9F60D-6AF3-22D8-A3DE-606517F0E02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5" name="Half Frame 534">
                    <a:extLst>
                      <a:ext uri="{FF2B5EF4-FFF2-40B4-BE49-F238E27FC236}">
                        <a16:creationId xmlns:a16="http://schemas.microsoft.com/office/drawing/2014/main" id="{25E4F64F-564B-EAE0-1862-C1818897DB1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6" name="Donut 745">
                    <a:extLst>
                      <a:ext uri="{FF2B5EF4-FFF2-40B4-BE49-F238E27FC236}">
                        <a16:creationId xmlns:a16="http://schemas.microsoft.com/office/drawing/2014/main" id="{1CA577EB-49E4-7C94-A5A8-B567C842DEE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7" name="Diamond 536">
                    <a:extLst>
                      <a:ext uri="{FF2B5EF4-FFF2-40B4-BE49-F238E27FC236}">
                        <a16:creationId xmlns:a16="http://schemas.microsoft.com/office/drawing/2014/main" id="{9A8D31A6-C470-DA66-7FE8-8B0ABA570D4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Diamond 537">
                    <a:extLst>
                      <a:ext uri="{FF2B5EF4-FFF2-40B4-BE49-F238E27FC236}">
                        <a16:creationId xmlns:a16="http://schemas.microsoft.com/office/drawing/2014/main" id="{2B39B5E6-EC65-58D2-05ED-2A218AC14BC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iamond 538">
                    <a:extLst>
                      <a:ext uri="{FF2B5EF4-FFF2-40B4-BE49-F238E27FC236}">
                        <a16:creationId xmlns:a16="http://schemas.microsoft.com/office/drawing/2014/main" id="{75A27021-CBFF-0CFA-F16D-7AEBCBE546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iamond 539">
                    <a:extLst>
                      <a:ext uri="{FF2B5EF4-FFF2-40B4-BE49-F238E27FC236}">
                        <a16:creationId xmlns:a16="http://schemas.microsoft.com/office/drawing/2014/main" id="{427018A6-3E34-918A-1F01-37E84B5EEEA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2" name="Group 38">
                  <a:extLst>
                    <a:ext uri="{FF2B5EF4-FFF2-40B4-BE49-F238E27FC236}">
                      <a16:creationId xmlns:a16="http://schemas.microsoft.com/office/drawing/2014/main" id="{A6395EAD-6AC4-8FBC-F13B-6D929BB3DBF8}"/>
                    </a:ext>
                  </a:extLst>
                </p:cNvPr>
                <p:cNvGrpSpPr/>
                <p:nvPr/>
              </p:nvGrpSpPr>
              <p:grpSpPr>
                <a:xfrm>
                  <a:off x="5314014" y="1757596"/>
                  <a:ext cx="1776984" cy="1676400"/>
                  <a:chOff x="3810000" y="1828800"/>
                  <a:chExt cx="4038600" cy="3810000"/>
                </a:xfrm>
              </p:grpSpPr>
              <p:sp>
                <p:nvSpPr>
                  <p:cNvPr id="523" name="Half Frame 522">
                    <a:extLst>
                      <a:ext uri="{FF2B5EF4-FFF2-40B4-BE49-F238E27FC236}">
                        <a16:creationId xmlns:a16="http://schemas.microsoft.com/office/drawing/2014/main" id="{32AF07C7-EA57-BAFB-7FDF-DD812DE1B7D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4" name="Half Frame 523">
                    <a:extLst>
                      <a:ext uri="{FF2B5EF4-FFF2-40B4-BE49-F238E27FC236}">
                        <a16:creationId xmlns:a16="http://schemas.microsoft.com/office/drawing/2014/main" id="{336DEAE5-754F-875B-6812-F718C59AAF4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 name="Half Frame 524">
                    <a:extLst>
                      <a:ext uri="{FF2B5EF4-FFF2-40B4-BE49-F238E27FC236}">
                        <a16:creationId xmlns:a16="http://schemas.microsoft.com/office/drawing/2014/main" id="{BABB65F6-3A6D-9F81-8D4C-02B4F8C8828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 name="Half Frame 525">
                    <a:extLst>
                      <a:ext uri="{FF2B5EF4-FFF2-40B4-BE49-F238E27FC236}">
                        <a16:creationId xmlns:a16="http://schemas.microsoft.com/office/drawing/2014/main" id="{1F838A77-ED99-21AF-2D08-6306FD8AA9B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 name="Donut 736">
                    <a:extLst>
                      <a:ext uri="{FF2B5EF4-FFF2-40B4-BE49-F238E27FC236}">
                        <a16:creationId xmlns:a16="http://schemas.microsoft.com/office/drawing/2014/main" id="{542408AD-3FBB-10D1-7597-8EB7E11E4D2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8" name="Diamond 527">
                    <a:extLst>
                      <a:ext uri="{FF2B5EF4-FFF2-40B4-BE49-F238E27FC236}">
                        <a16:creationId xmlns:a16="http://schemas.microsoft.com/office/drawing/2014/main" id="{CF6853BE-755A-3076-BE4D-5E44C728F47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Diamond 528">
                    <a:extLst>
                      <a:ext uri="{FF2B5EF4-FFF2-40B4-BE49-F238E27FC236}">
                        <a16:creationId xmlns:a16="http://schemas.microsoft.com/office/drawing/2014/main" id="{61C21A93-15AF-C814-EF81-B132C9A04D5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Diamond 529">
                    <a:extLst>
                      <a:ext uri="{FF2B5EF4-FFF2-40B4-BE49-F238E27FC236}">
                        <a16:creationId xmlns:a16="http://schemas.microsoft.com/office/drawing/2014/main" id="{067596AC-6393-6C87-96C1-D9A65ACB82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iamond 530">
                    <a:extLst>
                      <a:ext uri="{FF2B5EF4-FFF2-40B4-BE49-F238E27FC236}">
                        <a16:creationId xmlns:a16="http://schemas.microsoft.com/office/drawing/2014/main" id="{D68C5BD8-8A04-8CC9-F4BA-1BCEC393CAD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 name="Group 48">
                  <a:extLst>
                    <a:ext uri="{FF2B5EF4-FFF2-40B4-BE49-F238E27FC236}">
                      <a16:creationId xmlns:a16="http://schemas.microsoft.com/office/drawing/2014/main" id="{5270A358-F1F8-0A9C-EEDF-9FF69EE62FA4}"/>
                    </a:ext>
                  </a:extLst>
                </p:cNvPr>
                <p:cNvGrpSpPr/>
                <p:nvPr/>
              </p:nvGrpSpPr>
              <p:grpSpPr>
                <a:xfrm>
                  <a:off x="6738077" y="1677648"/>
                  <a:ext cx="1776984" cy="1676400"/>
                  <a:chOff x="3810000" y="1828800"/>
                  <a:chExt cx="4038600" cy="3810000"/>
                </a:xfrm>
              </p:grpSpPr>
              <p:sp>
                <p:nvSpPr>
                  <p:cNvPr id="514" name="Half Frame 513">
                    <a:extLst>
                      <a:ext uri="{FF2B5EF4-FFF2-40B4-BE49-F238E27FC236}">
                        <a16:creationId xmlns:a16="http://schemas.microsoft.com/office/drawing/2014/main" id="{E56327EC-9D8C-6B24-C72F-6C63DED20D0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5" name="Half Frame 514">
                    <a:extLst>
                      <a:ext uri="{FF2B5EF4-FFF2-40B4-BE49-F238E27FC236}">
                        <a16:creationId xmlns:a16="http://schemas.microsoft.com/office/drawing/2014/main" id="{37989CA5-936C-E0D7-BDF8-A1EB23ABC72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6" name="Half Frame 515">
                    <a:extLst>
                      <a:ext uri="{FF2B5EF4-FFF2-40B4-BE49-F238E27FC236}">
                        <a16:creationId xmlns:a16="http://schemas.microsoft.com/office/drawing/2014/main" id="{1AEB790F-7725-9826-9C75-3A47F0FEAFD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Half Frame 516">
                    <a:extLst>
                      <a:ext uri="{FF2B5EF4-FFF2-40B4-BE49-F238E27FC236}">
                        <a16:creationId xmlns:a16="http://schemas.microsoft.com/office/drawing/2014/main" id="{6442C6C0-8C93-BF21-A5A7-14850B4C0CD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8" name="Donut 727">
                    <a:extLst>
                      <a:ext uri="{FF2B5EF4-FFF2-40B4-BE49-F238E27FC236}">
                        <a16:creationId xmlns:a16="http://schemas.microsoft.com/office/drawing/2014/main" id="{74D18446-BAD8-A1B9-3743-2363E65DF54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9" name="Diamond 518">
                    <a:extLst>
                      <a:ext uri="{FF2B5EF4-FFF2-40B4-BE49-F238E27FC236}">
                        <a16:creationId xmlns:a16="http://schemas.microsoft.com/office/drawing/2014/main" id="{D9559826-E85C-2CA6-EB40-5EA6A76374B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Diamond 519">
                    <a:extLst>
                      <a:ext uri="{FF2B5EF4-FFF2-40B4-BE49-F238E27FC236}">
                        <a16:creationId xmlns:a16="http://schemas.microsoft.com/office/drawing/2014/main" id="{8E9B9706-658E-D110-8284-4D5337890BF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Diamond 520">
                    <a:extLst>
                      <a:ext uri="{FF2B5EF4-FFF2-40B4-BE49-F238E27FC236}">
                        <a16:creationId xmlns:a16="http://schemas.microsoft.com/office/drawing/2014/main" id="{6C79324E-D7DD-560A-12D7-07B58E33303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iamond 521">
                    <a:extLst>
                      <a:ext uri="{FF2B5EF4-FFF2-40B4-BE49-F238E27FC236}">
                        <a16:creationId xmlns:a16="http://schemas.microsoft.com/office/drawing/2014/main" id="{C1EB5283-9E56-B6F5-0C5B-38FABB2C6D2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49695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4584" y="1023042"/>
            <a:ext cx="4903960" cy="1077218"/>
          </a:xfrm>
          <a:prstGeom prst="rect">
            <a:avLst/>
          </a:prstGeom>
          <a:noFill/>
        </p:spPr>
        <p:txBody>
          <a:bodyPr wrap="square" rtlCol="0">
            <a:spAutoFit/>
          </a:bodyPr>
          <a:lstStyle/>
          <a:p>
            <a:r>
              <a:rPr lang="en-US" sz="3200" i="1" dirty="0">
                <a:solidFill>
                  <a:schemeClr val="bg1"/>
                </a:solidFill>
                <a:latin typeface="Leelawadee" pitchFamily="34" charset="-34"/>
                <a:cs typeface="Leelawadee" pitchFamily="34" charset="-34"/>
              </a:rPr>
              <a:t>“Then the eleven disciples went away into Galilee…</a:t>
            </a:r>
          </a:p>
        </p:txBody>
      </p:sp>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Matthew 28:10-18</a:t>
            </a:r>
          </a:p>
        </p:txBody>
      </p:sp>
      <p:pic>
        <p:nvPicPr>
          <p:cNvPr id="8" name="Picture 2" descr="http://imgc.allpostersimages.com/images/P-473-488-90/53/5392/M6UJG00Z/posters/james-jacques-joseph-tissot-ordaining-of-the-twelve-apostles-illustration-from-the-life-of-our-lord-jesus-christ.jpg"/>
          <p:cNvPicPr>
            <a:picLocks noChangeAspect="1" noChangeArrowheads="1"/>
          </p:cNvPicPr>
          <p:nvPr/>
        </p:nvPicPr>
        <p:blipFill>
          <a:blip r:embed="rId3" cstate="print"/>
          <a:srcRect l="6765" t="11268" r="6977" b="18873"/>
          <a:stretch>
            <a:fillRect/>
          </a:stretch>
        </p:blipFill>
        <p:spPr bwMode="auto">
          <a:xfrm>
            <a:off x="5978260" y="1339913"/>
            <a:ext cx="5086440" cy="3091758"/>
          </a:xfrm>
          <a:prstGeom prst="rect">
            <a:avLst/>
          </a:prstGeom>
          <a:noFill/>
        </p:spPr>
      </p:pic>
      <p:sp>
        <p:nvSpPr>
          <p:cNvPr id="2" name="Rectangle 1"/>
          <p:cNvSpPr/>
          <p:nvPr/>
        </p:nvSpPr>
        <p:spPr>
          <a:xfrm>
            <a:off x="384584" y="2340082"/>
            <a:ext cx="4466376" cy="3970318"/>
          </a:xfrm>
          <a:prstGeom prst="rect">
            <a:avLst/>
          </a:prstGeom>
        </p:spPr>
        <p:txBody>
          <a:bodyPr wrap="square">
            <a:spAutoFit/>
          </a:bodyPr>
          <a:lstStyle/>
          <a:p>
            <a:r>
              <a:rPr lang="en-US" b="0" i="0" dirty="0">
                <a:solidFill>
                  <a:schemeClr val="bg1"/>
                </a:solidFill>
                <a:effectLst/>
                <a:latin typeface="Abadi" panose="020B0604020104020204" pitchFamily="34" charset="0"/>
              </a:rPr>
              <a:t>The Masters' first message to the brethren was not about a brief meeting in Jerusalem but something more important which would take place in Galilee.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A careful reading indicates that this Galilean meeting was truly something special.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It took place on a 'mountain where Jesus had appointed them'. The group was large for this is thought to be the occasion when over 500 of the brethren saw him at one time. (1)</a:t>
            </a:r>
            <a:endParaRPr lang="en-US" dirty="0">
              <a:solidFill>
                <a:schemeClr val="bg1"/>
              </a:solidFill>
            </a:endParaRPr>
          </a:p>
        </p:txBody>
      </p:sp>
      <p:sp>
        <p:nvSpPr>
          <p:cNvPr id="10" name="TextBox 9"/>
          <p:cNvSpPr txBox="1"/>
          <p:nvPr/>
        </p:nvSpPr>
        <p:spPr>
          <a:xfrm>
            <a:off x="2060892" y="22406"/>
            <a:ext cx="7686392" cy="830997"/>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The Master’s First Message</a:t>
            </a:r>
          </a:p>
        </p:txBody>
      </p:sp>
      <p:grpSp>
        <p:nvGrpSpPr>
          <p:cNvPr id="4" name="Group 3"/>
          <p:cNvGrpSpPr/>
          <p:nvPr/>
        </p:nvGrpSpPr>
        <p:grpSpPr>
          <a:xfrm>
            <a:off x="5130841" y="4601444"/>
            <a:ext cx="6423717" cy="2102667"/>
            <a:chOff x="5130841" y="4601444"/>
            <a:chExt cx="6423717" cy="2102667"/>
          </a:xfrm>
        </p:grpSpPr>
        <p:sp>
          <p:nvSpPr>
            <p:cNvPr id="3" name="Rectangle 2"/>
            <p:cNvSpPr/>
            <p:nvPr/>
          </p:nvSpPr>
          <p:spPr>
            <a:xfrm>
              <a:off x="6437813" y="5068732"/>
              <a:ext cx="5116745" cy="1200329"/>
            </a:xfrm>
            <a:prstGeom prst="rect">
              <a:avLst/>
            </a:prstGeom>
          </p:spPr>
          <p:txBody>
            <a:bodyPr wrap="square">
              <a:spAutoFit/>
            </a:bodyPr>
            <a:lstStyle/>
            <a:p>
              <a:r>
                <a:rPr lang="en-US" b="0" i="1" dirty="0">
                  <a:solidFill>
                    <a:srgbClr val="FFFF00"/>
                  </a:solidFill>
                  <a:effectLst/>
                  <a:latin typeface="Palatino"/>
                </a:rPr>
                <a:t>After that, he was seen of above five hundred brethren at once; of whom the greater part remain unto this present, but some are fallen asleep. 1 Corinthians 15:6</a:t>
              </a:r>
              <a:endParaRPr lang="en-US" i="1" dirty="0">
                <a:solidFill>
                  <a:srgbClr val="FFFF00"/>
                </a:solidFill>
              </a:endParaRPr>
            </a:p>
          </p:txBody>
        </p:sp>
        <p:grpSp>
          <p:nvGrpSpPr>
            <p:cNvPr id="11" name="Group 94"/>
            <p:cNvGrpSpPr/>
            <p:nvPr/>
          </p:nvGrpSpPr>
          <p:grpSpPr>
            <a:xfrm>
              <a:off x="5130841" y="4601444"/>
              <a:ext cx="965159" cy="2102667"/>
              <a:chOff x="4405860" y="139189"/>
              <a:chExt cx="2861871" cy="6475262"/>
            </a:xfrm>
          </p:grpSpPr>
          <p:grpSp>
            <p:nvGrpSpPr>
              <p:cNvPr id="12" name="Group 86"/>
              <p:cNvGrpSpPr/>
              <p:nvPr/>
            </p:nvGrpSpPr>
            <p:grpSpPr>
              <a:xfrm rot="2107423">
                <a:off x="4802579" y="139189"/>
                <a:ext cx="743864" cy="1806453"/>
                <a:chOff x="7696200" y="914400"/>
                <a:chExt cx="685800" cy="2438400"/>
              </a:xfrm>
            </p:grpSpPr>
            <p:sp>
              <p:nvSpPr>
                <p:cNvPr id="52" name="Moon 5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7"/>
              <p:cNvGrpSpPr/>
              <p:nvPr/>
            </p:nvGrpSpPr>
            <p:grpSpPr>
              <a:xfrm rot="19262140" flipH="1">
                <a:off x="6126313" y="231425"/>
                <a:ext cx="743864" cy="1645187"/>
                <a:chOff x="7696200" y="914400"/>
                <a:chExt cx="685800" cy="2438400"/>
              </a:xfrm>
            </p:grpSpPr>
            <p:sp>
              <p:nvSpPr>
                <p:cNvPr id="48" name="Moon 4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47"/>
              <p:cNvGrpSpPr/>
              <p:nvPr/>
            </p:nvGrpSpPr>
            <p:grpSpPr>
              <a:xfrm rot="562843">
                <a:off x="5697438" y="5840305"/>
                <a:ext cx="666047" cy="774146"/>
                <a:chOff x="6106804" y="4039302"/>
                <a:chExt cx="666047" cy="774146"/>
              </a:xfrm>
            </p:grpSpPr>
            <p:sp>
              <p:nvSpPr>
                <p:cNvPr id="45" name="Oval 44"/>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47"/>
              <p:cNvGrpSpPr/>
              <p:nvPr/>
            </p:nvGrpSpPr>
            <p:grpSpPr>
              <a:xfrm rot="2613352">
                <a:off x="5128037" y="5761712"/>
                <a:ext cx="666047" cy="774146"/>
                <a:chOff x="6106804" y="4039302"/>
                <a:chExt cx="666047" cy="774146"/>
              </a:xfrm>
            </p:grpSpPr>
            <p:sp>
              <p:nvSpPr>
                <p:cNvPr id="42" name="Oval 41"/>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57"/>
              <p:cNvGrpSpPr/>
              <p:nvPr/>
            </p:nvGrpSpPr>
            <p:grpSpPr>
              <a:xfrm>
                <a:off x="4953000" y="5334000"/>
                <a:ext cx="1828800" cy="609600"/>
                <a:chOff x="1371600" y="3962400"/>
                <a:chExt cx="6705600" cy="2057400"/>
              </a:xfrm>
            </p:grpSpPr>
            <p:grpSp>
              <p:nvGrpSpPr>
                <p:cNvPr id="30" name="Group 195"/>
                <p:cNvGrpSpPr/>
                <p:nvPr/>
              </p:nvGrpSpPr>
              <p:grpSpPr>
                <a:xfrm>
                  <a:off x="1371600" y="3962400"/>
                  <a:ext cx="1676400" cy="2057400"/>
                  <a:chOff x="1371600" y="3962400"/>
                  <a:chExt cx="1676400" cy="2057400"/>
                </a:xfrm>
              </p:grpSpPr>
              <p:sp>
                <p:nvSpPr>
                  <p:cNvPr id="40" name="Right Arrow Callout 3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96"/>
                <p:cNvGrpSpPr/>
                <p:nvPr/>
              </p:nvGrpSpPr>
              <p:grpSpPr>
                <a:xfrm>
                  <a:off x="3048000" y="3962400"/>
                  <a:ext cx="1676400" cy="2057400"/>
                  <a:chOff x="1371600" y="3962400"/>
                  <a:chExt cx="1676400" cy="2057400"/>
                </a:xfrm>
              </p:grpSpPr>
              <p:sp>
                <p:nvSpPr>
                  <p:cNvPr id="38" name="Right Arrow Callout 3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3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99"/>
                <p:cNvGrpSpPr/>
                <p:nvPr/>
              </p:nvGrpSpPr>
              <p:grpSpPr>
                <a:xfrm>
                  <a:off x="4724400" y="3962400"/>
                  <a:ext cx="1676400" cy="2057400"/>
                  <a:chOff x="1371600" y="3962400"/>
                  <a:chExt cx="1676400" cy="2057400"/>
                </a:xfrm>
              </p:grpSpPr>
              <p:sp>
                <p:nvSpPr>
                  <p:cNvPr id="36" name="Right Arrow Callout 35"/>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36"/>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02"/>
                <p:cNvGrpSpPr/>
                <p:nvPr/>
              </p:nvGrpSpPr>
              <p:grpSpPr>
                <a:xfrm>
                  <a:off x="6400800" y="3962400"/>
                  <a:ext cx="1676400" cy="2057400"/>
                  <a:chOff x="1371600" y="3962400"/>
                  <a:chExt cx="1676400" cy="2057400"/>
                </a:xfrm>
              </p:grpSpPr>
              <p:sp>
                <p:nvSpPr>
                  <p:cNvPr id="34" name="Right Arrow Callout 3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3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Cloud 26"/>
              <p:cNvSpPr/>
              <p:nvPr/>
            </p:nvSpPr>
            <p:spPr>
              <a:xfrm>
                <a:off x="5300787" y="1559661"/>
                <a:ext cx="914400" cy="7620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3192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925" y="994926"/>
            <a:ext cx="5867400" cy="1446550"/>
          </a:xfrm>
          <a:prstGeom prst="rect">
            <a:avLst/>
          </a:prstGeom>
          <a:noFill/>
        </p:spPr>
        <p:txBody>
          <a:bodyPr wrap="square" rtlCol="0">
            <a:spAutoFit/>
          </a:bodyPr>
          <a:lstStyle/>
          <a:p>
            <a:r>
              <a:rPr lang="en-US" sz="4400" i="1" dirty="0">
                <a:solidFill>
                  <a:srgbClr val="FFFF00"/>
                </a:solidFill>
                <a:cs typeface="Leelawadee" pitchFamily="34" charset="-34"/>
              </a:rPr>
              <a:t>“And Jesus came and </a:t>
            </a:r>
            <a:r>
              <a:rPr lang="en-US" sz="4400" i="1" dirty="0" err="1">
                <a:solidFill>
                  <a:srgbClr val="FFFF00"/>
                </a:solidFill>
                <a:cs typeface="Leelawadee" pitchFamily="34" charset="-34"/>
              </a:rPr>
              <a:t>spake</a:t>
            </a:r>
            <a:r>
              <a:rPr lang="en-US" sz="4400" i="1" dirty="0">
                <a:solidFill>
                  <a:srgbClr val="FFFF00"/>
                </a:solidFill>
                <a:cs typeface="Leelawadee" pitchFamily="34" charset="-34"/>
              </a:rPr>
              <a:t> unto them, saying, </a:t>
            </a:r>
          </a:p>
        </p:txBody>
      </p:sp>
      <p:sp>
        <p:nvSpPr>
          <p:cNvPr id="7" name="TextBox 6"/>
          <p:cNvSpPr txBox="1"/>
          <p:nvPr/>
        </p:nvSpPr>
        <p:spPr>
          <a:xfrm>
            <a:off x="0" y="6550223"/>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Matthew 28:18</a:t>
            </a:r>
          </a:p>
        </p:txBody>
      </p:sp>
      <p:pic>
        <p:nvPicPr>
          <p:cNvPr id="18434" name="Picture 2" descr="http://urbantitan.com/wp-content/uploads/2011/11/Jesus-Apostles-03.jpg"/>
          <p:cNvPicPr>
            <a:picLocks noChangeAspect="1" noChangeArrowheads="1"/>
          </p:cNvPicPr>
          <p:nvPr/>
        </p:nvPicPr>
        <p:blipFill>
          <a:blip r:embed="rId3" cstate="print"/>
          <a:srcRect/>
          <a:stretch>
            <a:fillRect/>
          </a:stretch>
        </p:blipFill>
        <p:spPr bwMode="auto">
          <a:xfrm>
            <a:off x="6324600" y="1105710"/>
            <a:ext cx="4267200" cy="3200400"/>
          </a:xfrm>
          <a:prstGeom prst="rect">
            <a:avLst/>
          </a:prstGeom>
          <a:noFill/>
        </p:spPr>
      </p:pic>
      <p:sp>
        <p:nvSpPr>
          <p:cNvPr id="9" name="TextBox 8"/>
          <p:cNvSpPr txBox="1"/>
          <p:nvPr/>
        </p:nvSpPr>
        <p:spPr>
          <a:xfrm>
            <a:off x="2060892" y="22406"/>
            <a:ext cx="7686392" cy="830997"/>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Mountain = Temple</a:t>
            </a:r>
          </a:p>
        </p:txBody>
      </p:sp>
      <p:sp>
        <p:nvSpPr>
          <p:cNvPr id="3" name="Rectangle 2"/>
          <p:cNvSpPr/>
          <p:nvPr/>
        </p:nvSpPr>
        <p:spPr>
          <a:xfrm>
            <a:off x="1943100" y="4697880"/>
            <a:ext cx="8962930" cy="2123658"/>
          </a:xfrm>
          <a:prstGeom prst="rect">
            <a:avLst/>
          </a:prstGeom>
        </p:spPr>
        <p:txBody>
          <a:bodyPr wrap="square">
            <a:spAutoFit/>
          </a:bodyPr>
          <a:lstStyle/>
          <a:p>
            <a:pPr fontAlgn="base"/>
            <a:r>
              <a:rPr lang="en-US" sz="4400" b="0" i="1" dirty="0">
                <a:solidFill>
                  <a:srgbClr val="FFFF00"/>
                </a:solidFill>
                <a:effectLst/>
              </a:rPr>
              <a:t>All power is given unto me in heaven and in earth.</a:t>
            </a:r>
          </a:p>
          <a:p>
            <a:pPr fontAlgn="base"/>
            <a:endParaRPr lang="en-US" sz="4400" i="1" dirty="0">
              <a:solidFill>
                <a:srgbClr val="FFFF00"/>
              </a:solidFill>
            </a:endParaRPr>
          </a:p>
        </p:txBody>
      </p:sp>
    </p:spTree>
    <p:extLst>
      <p:ext uri="{BB962C8B-B14F-4D97-AF65-F5344CB8AC3E}">
        <p14:creationId xmlns:p14="http://schemas.microsoft.com/office/powerpoint/2010/main" val="1265620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9759"/>
            <a:ext cx="12192000" cy="688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3317" y="1081889"/>
            <a:ext cx="3886200" cy="3539430"/>
          </a:xfrm>
          <a:prstGeom prst="rect">
            <a:avLst/>
          </a:prstGeom>
          <a:noFill/>
        </p:spPr>
        <p:txBody>
          <a:bodyPr wrap="square" rtlCol="0">
            <a:spAutoFit/>
          </a:bodyPr>
          <a:lstStyle/>
          <a:p>
            <a:r>
              <a:rPr lang="en-US" sz="3200" i="1" dirty="0">
                <a:solidFill>
                  <a:srgbClr val="FFFF00"/>
                </a:solidFill>
                <a:latin typeface="Leelawadee" pitchFamily="34" charset="-34"/>
                <a:cs typeface="Leelawadee" pitchFamily="34" charset="-34"/>
              </a:rPr>
              <a:t>“Go ye therefore, and teach all nations, baptizing them in the name of the Father, and of the Son, and of the Holy Ghost:”</a:t>
            </a:r>
          </a:p>
        </p:txBody>
      </p:sp>
      <p:sp>
        <p:nvSpPr>
          <p:cNvPr id="7" name="TextBox 6"/>
          <p:cNvSpPr txBox="1"/>
          <p:nvPr/>
        </p:nvSpPr>
        <p:spPr>
          <a:xfrm>
            <a:off x="93552" y="6454296"/>
            <a:ext cx="3886200" cy="307777"/>
          </a:xfrm>
          <a:prstGeom prst="rect">
            <a:avLst/>
          </a:prstGeom>
          <a:noFill/>
        </p:spPr>
        <p:txBody>
          <a:bodyPr wrap="square" rtlCol="0">
            <a:spAutoFit/>
          </a:bodyPr>
          <a:lstStyle/>
          <a:p>
            <a:r>
              <a:rPr lang="en-US" sz="1400" i="1" dirty="0">
                <a:solidFill>
                  <a:schemeClr val="bg1"/>
                </a:solidFill>
                <a:latin typeface="Leelawadee" pitchFamily="34" charset="-34"/>
                <a:cs typeface="Leelawadee" pitchFamily="34" charset="-34"/>
              </a:rPr>
              <a:t>Matthew 28:18</a:t>
            </a:r>
          </a:p>
        </p:txBody>
      </p:sp>
      <p:pic>
        <p:nvPicPr>
          <p:cNvPr id="26626" name="Picture 2" descr="Image result for baptism new test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331" y="1238418"/>
            <a:ext cx="6676775" cy="338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662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18624</Words>
  <Application>Microsoft Office PowerPoint</Application>
  <PresentationFormat>Widescreen</PresentationFormat>
  <Paragraphs>1029</Paragraphs>
  <Slides>128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128</vt:i4>
      </vt:variant>
    </vt:vector>
  </HeadingPairs>
  <TitlesOfParts>
    <vt:vector size="141" baseType="lpstr">
      <vt:lpstr>Abadi</vt:lpstr>
      <vt:lpstr>Arial</vt:lpstr>
      <vt:lpstr>helvetica</vt:lpstr>
      <vt:lpstr>Colonna MT</vt:lpstr>
      <vt:lpstr>Open Sans</vt:lpstr>
      <vt:lpstr>Eurostile</vt:lpstr>
      <vt:lpstr>Calibri Light</vt:lpstr>
      <vt:lpstr>AR ESSENCE</vt:lpstr>
      <vt:lpstr>Leelawadee</vt:lpstr>
      <vt:lpstr>Arial</vt:lpstr>
      <vt:lpstr>Palatino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cp:revision>
  <dcterms:created xsi:type="dcterms:W3CDTF">2023-01-13T19:48:40Z</dcterms:created>
  <dcterms:modified xsi:type="dcterms:W3CDTF">2023-02-09T20:21:28Z</dcterms:modified>
</cp:coreProperties>
</file>