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62" r:id="rId2"/>
    <p:sldId id="296" r:id="rId3"/>
    <p:sldId id="310" r:id="rId4"/>
    <p:sldId id="311" r:id="rId5"/>
    <p:sldId id="313" r:id="rId6"/>
    <p:sldId id="312" r:id="rId7"/>
    <p:sldId id="314" r:id="rId8"/>
    <p:sldId id="315" r:id="rId9"/>
    <p:sldId id="299" r:id="rId10"/>
    <p:sldId id="316" r:id="rId11"/>
    <p:sldId id="317" r:id="rId12"/>
    <p:sldId id="302" r:id="rId13"/>
    <p:sldId id="304" r:id="rId14"/>
    <p:sldId id="300" r:id="rId15"/>
    <p:sldId id="305" r:id="rId16"/>
    <p:sldId id="306" r:id="rId17"/>
    <p:sldId id="363" r:id="rId18"/>
    <p:sldId id="318" r:id="rId19"/>
    <p:sldId id="319" r:id="rId20"/>
    <p:sldId id="320" r:id="rId21"/>
    <p:sldId id="321" r:id="rId22"/>
    <p:sldId id="322" r:id="rId23"/>
    <p:sldId id="365" r:id="rId24"/>
    <p:sldId id="324" r:id="rId25"/>
    <p:sldId id="364" r:id="rId26"/>
    <p:sldId id="325" r:id="rId27"/>
    <p:sldId id="284" r:id="rId28"/>
    <p:sldId id="286" r:id="rId29"/>
    <p:sldId id="323" r:id="rId30"/>
    <p:sldId id="326" r:id="rId31"/>
    <p:sldId id="327" r:id="rId32"/>
    <p:sldId id="297" r:id="rId33"/>
    <p:sldId id="298" r:id="rId34"/>
    <p:sldId id="328" r:id="rId35"/>
    <p:sldId id="329" r:id="rId36"/>
    <p:sldId id="301" r:id="rId37"/>
    <p:sldId id="330" r:id="rId38"/>
    <p:sldId id="303" r:id="rId39"/>
    <p:sldId id="331" r:id="rId40"/>
    <p:sldId id="332" r:id="rId41"/>
    <p:sldId id="307" r:id="rId42"/>
    <p:sldId id="308" r:id="rId43"/>
    <p:sldId id="309" r:id="rId44"/>
    <p:sldId id="333" r:id="rId45"/>
    <p:sldId id="334" r:id="rId46"/>
    <p:sldId id="335" r:id="rId47"/>
    <p:sldId id="336" r:id="rId48"/>
    <p:sldId id="337" r:id="rId49"/>
    <p:sldId id="338" r:id="rId50"/>
    <p:sldId id="339" r:id="rId51"/>
    <p:sldId id="340" r:id="rId52"/>
    <p:sldId id="341" r:id="rId53"/>
    <p:sldId id="366"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 id="356" r:id="rId69"/>
    <p:sldId id="357" r:id="rId70"/>
    <p:sldId id="358" r:id="rId71"/>
    <p:sldId id="359" r:id="rId72"/>
    <p:sldId id="360" r:id="rId73"/>
    <p:sldId id="361" r:id="rId74"/>
  </p:sldIdLst>
  <p:sldSz cx="12192000" cy="6858000"/>
  <p:notesSz cx="6858000" cy="9144000"/>
  <p:embeddedFontLst>
    <p:embeddedFont>
      <p:font typeface="Abadi" panose="020B0604020104020204" pitchFamily="34" charset="0"/>
      <p:regular r:id="rId75"/>
    </p:embeddedFont>
    <p:embeddedFont>
      <p:font typeface="Baskerville Old Face" panose="02020602080505020303" pitchFamily="18" charset="0"/>
      <p:regular r:id="rId76"/>
    </p:embeddedFont>
    <p:embeddedFont>
      <p:font typeface="Calibri" panose="020F0502020204030204" pitchFamily="34" charset="0"/>
      <p:regular r:id="rId77"/>
      <p:bold r:id="rId78"/>
      <p:italic r:id="rId79"/>
      <p:boldItalic r:id="rId80"/>
    </p:embeddedFont>
    <p:embeddedFont>
      <p:font typeface="Calibri Light" panose="020F0302020204030204" pitchFamily="34" charset="0"/>
      <p:regular r:id="rId81"/>
      <p:italic r:id="rId82"/>
    </p:embeddedFont>
    <p:embeddedFont>
      <p:font typeface="Californian FB" panose="0207040306080B030204" pitchFamily="18" charset="0"/>
      <p:regular r:id="rId83"/>
      <p:bold r:id="rId84"/>
      <p:italic r:id="rId85"/>
    </p:embeddedFont>
    <p:embeddedFont>
      <p:font typeface="Colonna MT" panose="04020805060202030203" pitchFamily="82" charset="0"/>
      <p:regular r:id="rId86"/>
    </p:embeddedFont>
    <p:embeddedFont>
      <p:font typeface="Comic Sans MS" panose="030F0702030302020204" pitchFamily="66" charset="0"/>
      <p:regular r:id="rId87"/>
      <p:bold r:id="rId88"/>
      <p:italic r:id="rId89"/>
      <p:boldItalic r:id="rId90"/>
    </p:embeddedFont>
    <p:embeddedFont>
      <p:font typeface="Lucida Sans" panose="020B0602030504020204" pitchFamily="34" charset="0"/>
      <p:regular r:id="rId91"/>
      <p:bold r:id="rId92"/>
      <p:italic r:id="rId93"/>
      <p:boldItalic r:id="rId94"/>
    </p:embeddedFont>
    <p:embeddedFont>
      <p:font typeface="Open Sans" panose="020B0606030504020204" pitchFamily="34" charset="0"/>
      <p:regular r:id="rId95"/>
      <p:bold r:id="rId96"/>
      <p:italic r:id="rId97"/>
      <p:boldItalic r:id="rId98"/>
    </p:embeddedFont>
    <p:embeddedFont>
      <p:font typeface="Poor Richard" panose="02080502050505020702" pitchFamily="18" charset="0"/>
      <p:regular r:id="rId99"/>
    </p:embeddedFont>
    <p:embeddedFont>
      <p:font typeface="Times" panose="02020603050405020304" pitchFamily="18" charset="0"/>
      <p:regular r:id="rId100"/>
      <p:bold r:id="rId101"/>
      <p:italic r:id="rId102"/>
      <p:boldItalic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BA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1" d="100"/>
          <a:sy n="101" d="100"/>
        </p:scale>
        <p:origin x="15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5.fntdata"/><Relationship Id="rId102" Type="http://schemas.openxmlformats.org/officeDocument/2006/relationships/font" Target="fonts/font28.fntdata"/><Relationship Id="rId5" Type="http://schemas.openxmlformats.org/officeDocument/2006/relationships/slide" Target="slides/slide4.xml"/><Relationship Id="rId90" Type="http://schemas.openxmlformats.org/officeDocument/2006/relationships/font" Target="fonts/font16.fntdata"/><Relationship Id="rId95" Type="http://schemas.openxmlformats.org/officeDocument/2006/relationships/font" Target="fonts/font2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font" Target="fonts/font1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99" Type="http://schemas.openxmlformats.org/officeDocument/2006/relationships/font" Target="fonts/font25.fntdata"/><Relationship Id="rId101"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97" Type="http://schemas.openxmlformats.org/officeDocument/2006/relationships/font" Target="fonts/font23.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 Id="rId100" Type="http://schemas.openxmlformats.org/officeDocument/2006/relationships/font" Target="fonts/font26.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9.fntdata"/><Relationship Id="rId98" Type="http://schemas.openxmlformats.org/officeDocument/2006/relationships/font" Target="fonts/font2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9E13F-41BD-484C-828C-EF98D68767D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7A2CECCC-3826-4854-8893-835C706DC596}">
      <dgm:prSet phldrT="[Text]"/>
      <dgm:spPr>
        <a:solidFill>
          <a:srgbClr val="FF0000"/>
        </a:solidFill>
      </dgm:spPr>
      <dgm:t>
        <a:bodyPr/>
        <a:lstStyle/>
        <a:p>
          <a:r>
            <a:rPr lang="en-US" dirty="0"/>
            <a:t>Failing a test</a:t>
          </a:r>
        </a:p>
      </dgm:t>
    </dgm:pt>
    <dgm:pt modelId="{7F15D648-631D-4A85-88CA-2A70BD8A2FA1}" type="parTrans" cxnId="{0B9658BF-A75C-4349-B656-65C3BBEFF315}">
      <dgm:prSet/>
      <dgm:spPr/>
      <dgm:t>
        <a:bodyPr/>
        <a:lstStyle/>
        <a:p>
          <a:endParaRPr lang="en-US"/>
        </a:p>
      </dgm:t>
    </dgm:pt>
    <dgm:pt modelId="{BD9132F5-B299-4109-B3AA-5070A721871C}" type="sibTrans" cxnId="{0B9658BF-A75C-4349-B656-65C3BBEFF315}">
      <dgm:prSet/>
      <dgm:spPr>
        <a:ln w="28575">
          <a:solidFill>
            <a:schemeClr val="accent1">
              <a:lumMod val="40000"/>
              <a:lumOff val="60000"/>
            </a:schemeClr>
          </a:solidFill>
        </a:ln>
      </dgm:spPr>
      <dgm:t>
        <a:bodyPr/>
        <a:lstStyle/>
        <a:p>
          <a:endParaRPr lang="en-US"/>
        </a:p>
      </dgm:t>
    </dgm:pt>
    <dgm:pt modelId="{D5BEEEEC-B865-4C36-83D8-73787B24DE8E}">
      <dgm:prSet phldrT="[Text]"/>
      <dgm:spPr>
        <a:solidFill>
          <a:srgbClr val="0070C0"/>
        </a:solidFill>
      </dgm:spPr>
      <dgm:t>
        <a:bodyPr/>
        <a:lstStyle/>
        <a:p>
          <a:r>
            <a:rPr lang="en-US" dirty="0"/>
            <a:t>Chastity issues</a:t>
          </a:r>
        </a:p>
      </dgm:t>
    </dgm:pt>
    <dgm:pt modelId="{CB8AC3CE-1770-42BE-B797-187EC3C73EEF}" type="parTrans" cxnId="{DE258A3D-8B5C-4CD0-8D27-AEF65C6FE1AD}">
      <dgm:prSet/>
      <dgm:spPr/>
      <dgm:t>
        <a:bodyPr/>
        <a:lstStyle/>
        <a:p>
          <a:endParaRPr lang="en-US"/>
        </a:p>
      </dgm:t>
    </dgm:pt>
    <dgm:pt modelId="{EE133D98-89B1-4BCF-8BAA-E56E63D1C2B4}" type="sibTrans" cxnId="{DE258A3D-8B5C-4CD0-8D27-AEF65C6FE1AD}">
      <dgm:prSet/>
      <dgm:spPr>
        <a:ln w="28575">
          <a:solidFill>
            <a:schemeClr val="accent1">
              <a:lumMod val="40000"/>
              <a:lumOff val="60000"/>
            </a:schemeClr>
          </a:solidFill>
        </a:ln>
      </dgm:spPr>
      <dgm:t>
        <a:bodyPr/>
        <a:lstStyle/>
        <a:p>
          <a:endParaRPr lang="en-US"/>
        </a:p>
      </dgm:t>
    </dgm:pt>
    <dgm:pt modelId="{4F07D71E-249C-4D74-9934-108B2D9DE873}">
      <dgm:prSet phldrT="[Text]"/>
      <dgm:spPr>
        <a:solidFill>
          <a:srgbClr val="FFFF00"/>
        </a:solidFill>
      </dgm:spPr>
      <dgm:t>
        <a:bodyPr/>
        <a:lstStyle/>
        <a:p>
          <a:r>
            <a:rPr lang="en-US" dirty="0">
              <a:solidFill>
                <a:schemeClr val="tx1"/>
              </a:solidFill>
            </a:rPr>
            <a:t>Someone tells false lies about you</a:t>
          </a:r>
        </a:p>
      </dgm:t>
    </dgm:pt>
    <dgm:pt modelId="{C1F42FAB-4859-46D6-B6B7-7CE54F647092}" type="parTrans" cxnId="{B4DCFC86-7251-4186-AEC7-B864C8388E0D}">
      <dgm:prSet/>
      <dgm:spPr/>
      <dgm:t>
        <a:bodyPr/>
        <a:lstStyle/>
        <a:p>
          <a:endParaRPr lang="en-US"/>
        </a:p>
      </dgm:t>
    </dgm:pt>
    <dgm:pt modelId="{6FF713BB-F913-430B-83C9-4698B2E8CEBB}" type="sibTrans" cxnId="{B4DCFC86-7251-4186-AEC7-B864C8388E0D}">
      <dgm:prSet/>
      <dgm:spPr>
        <a:ln w="28575">
          <a:solidFill>
            <a:schemeClr val="accent1">
              <a:lumMod val="40000"/>
              <a:lumOff val="60000"/>
            </a:schemeClr>
          </a:solidFill>
        </a:ln>
      </dgm:spPr>
      <dgm:t>
        <a:bodyPr/>
        <a:lstStyle/>
        <a:p>
          <a:endParaRPr lang="en-US"/>
        </a:p>
      </dgm:t>
    </dgm:pt>
    <dgm:pt modelId="{98660B80-FE42-425D-96C2-70D7A129F303}">
      <dgm:prSet phldrT="[Text]"/>
      <dgm:spPr>
        <a:solidFill>
          <a:srgbClr val="7030A0"/>
        </a:solidFill>
      </dgm:spPr>
      <dgm:t>
        <a:bodyPr/>
        <a:lstStyle/>
        <a:p>
          <a:r>
            <a:rPr lang="en-US" dirty="0"/>
            <a:t>Unexpected death of a loved one</a:t>
          </a:r>
        </a:p>
      </dgm:t>
    </dgm:pt>
    <dgm:pt modelId="{D5C63B14-15BC-4DC1-9DFF-192B75B5205D}" type="parTrans" cxnId="{C0251507-9672-4CC7-BE4B-55F7FD567FF3}">
      <dgm:prSet/>
      <dgm:spPr/>
      <dgm:t>
        <a:bodyPr/>
        <a:lstStyle/>
        <a:p>
          <a:endParaRPr lang="en-US"/>
        </a:p>
      </dgm:t>
    </dgm:pt>
    <dgm:pt modelId="{91F6940D-5624-4814-9F67-9B1F495BDE51}" type="sibTrans" cxnId="{C0251507-9672-4CC7-BE4B-55F7FD567FF3}">
      <dgm:prSet/>
      <dgm:spPr>
        <a:ln w="28575">
          <a:solidFill>
            <a:schemeClr val="accent1">
              <a:lumMod val="40000"/>
              <a:lumOff val="60000"/>
            </a:schemeClr>
          </a:solidFill>
        </a:ln>
      </dgm:spPr>
      <dgm:t>
        <a:bodyPr/>
        <a:lstStyle/>
        <a:p>
          <a:endParaRPr lang="en-US"/>
        </a:p>
      </dgm:t>
    </dgm:pt>
    <dgm:pt modelId="{AF9022F8-7EB2-4892-8CE5-AF32C5189CCC}">
      <dgm:prSet phldrT="[Text]"/>
      <dgm:spPr>
        <a:solidFill>
          <a:srgbClr val="00B050"/>
        </a:solidFill>
      </dgm:spPr>
      <dgm:t>
        <a:bodyPr/>
        <a:lstStyle/>
        <a:p>
          <a:r>
            <a:rPr lang="en-US" dirty="0"/>
            <a:t>Problems at home</a:t>
          </a:r>
        </a:p>
      </dgm:t>
    </dgm:pt>
    <dgm:pt modelId="{AB319795-9451-46E1-BC36-E639FCA9B0F0}" type="parTrans" cxnId="{AB29A403-7585-45E5-A3CE-3433F5A309E5}">
      <dgm:prSet/>
      <dgm:spPr/>
      <dgm:t>
        <a:bodyPr/>
        <a:lstStyle/>
        <a:p>
          <a:endParaRPr lang="en-US"/>
        </a:p>
      </dgm:t>
    </dgm:pt>
    <dgm:pt modelId="{957A5AFE-0215-44CB-B55C-8BB99FE75FC6}" type="sibTrans" cxnId="{AB29A403-7585-45E5-A3CE-3433F5A309E5}">
      <dgm:prSet/>
      <dgm:spPr>
        <a:ln w="28575">
          <a:solidFill>
            <a:schemeClr val="accent1">
              <a:lumMod val="40000"/>
              <a:lumOff val="60000"/>
            </a:schemeClr>
          </a:solidFill>
        </a:ln>
      </dgm:spPr>
      <dgm:t>
        <a:bodyPr/>
        <a:lstStyle/>
        <a:p>
          <a:endParaRPr lang="en-US"/>
        </a:p>
      </dgm:t>
    </dgm:pt>
    <dgm:pt modelId="{75E9DA8C-3E4C-4971-962C-74D0DAF26039}" type="pres">
      <dgm:prSet presAssocID="{2309E13F-41BD-484C-828C-EF98D68767D3}" presName="cycle" presStyleCnt="0">
        <dgm:presLayoutVars>
          <dgm:dir/>
          <dgm:resizeHandles val="exact"/>
        </dgm:presLayoutVars>
      </dgm:prSet>
      <dgm:spPr/>
    </dgm:pt>
    <dgm:pt modelId="{7DF5990A-7E01-409F-B232-494BEEC3A985}" type="pres">
      <dgm:prSet presAssocID="{7A2CECCC-3826-4854-8893-835C706DC596}" presName="node" presStyleLbl="node1" presStyleIdx="0" presStyleCnt="5">
        <dgm:presLayoutVars>
          <dgm:bulletEnabled val="1"/>
        </dgm:presLayoutVars>
      </dgm:prSet>
      <dgm:spPr/>
    </dgm:pt>
    <dgm:pt modelId="{D574F2E6-44E5-4737-AAF4-017A0A4AC9CF}" type="pres">
      <dgm:prSet presAssocID="{7A2CECCC-3826-4854-8893-835C706DC596}" presName="spNode" presStyleCnt="0"/>
      <dgm:spPr/>
    </dgm:pt>
    <dgm:pt modelId="{8413CA30-E95E-475A-9DC1-D7658634227E}" type="pres">
      <dgm:prSet presAssocID="{BD9132F5-B299-4109-B3AA-5070A721871C}" presName="sibTrans" presStyleLbl="sibTrans1D1" presStyleIdx="0" presStyleCnt="5"/>
      <dgm:spPr/>
    </dgm:pt>
    <dgm:pt modelId="{F93AA10D-F855-4B63-91EF-967CD6CFA589}" type="pres">
      <dgm:prSet presAssocID="{D5BEEEEC-B865-4C36-83D8-73787B24DE8E}" presName="node" presStyleLbl="node1" presStyleIdx="1" presStyleCnt="5">
        <dgm:presLayoutVars>
          <dgm:bulletEnabled val="1"/>
        </dgm:presLayoutVars>
      </dgm:prSet>
      <dgm:spPr/>
    </dgm:pt>
    <dgm:pt modelId="{88339F3B-4E55-48EF-8A7F-ABCECC778731}" type="pres">
      <dgm:prSet presAssocID="{D5BEEEEC-B865-4C36-83D8-73787B24DE8E}" presName="spNode" presStyleCnt="0"/>
      <dgm:spPr/>
    </dgm:pt>
    <dgm:pt modelId="{66FD6BDD-0357-4E38-B0DC-5535686BBCEE}" type="pres">
      <dgm:prSet presAssocID="{EE133D98-89B1-4BCF-8BAA-E56E63D1C2B4}" presName="sibTrans" presStyleLbl="sibTrans1D1" presStyleIdx="1" presStyleCnt="5"/>
      <dgm:spPr/>
    </dgm:pt>
    <dgm:pt modelId="{A76C7108-20A2-4624-9CDD-6C1EA5668CB4}" type="pres">
      <dgm:prSet presAssocID="{4F07D71E-249C-4D74-9934-108B2D9DE873}" presName="node" presStyleLbl="node1" presStyleIdx="2" presStyleCnt="5">
        <dgm:presLayoutVars>
          <dgm:bulletEnabled val="1"/>
        </dgm:presLayoutVars>
      </dgm:prSet>
      <dgm:spPr/>
    </dgm:pt>
    <dgm:pt modelId="{B6E36CE7-7DBC-484A-AFEC-53C0B341073D}" type="pres">
      <dgm:prSet presAssocID="{4F07D71E-249C-4D74-9934-108B2D9DE873}" presName="spNode" presStyleCnt="0"/>
      <dgm:spPr/>
    </dgm:pt>
    <dgm:pt modelId="{5DE98B68-DF55-4AB0-906E-E67C7CC7BE3B}" type="pres">
      <dgm:prSet presAssocID="{6FF713BB-F913-430B-83C9-4698B2E8CEBB}" presName="sibTrans" presStyleLbl="sibTrans1D1" presStyleIdx="2" presStyleCnt="5"/>
      <dgm:spPr/>
    </dgm:pt>
    <dgm:pt modelId="{D295E022-1965-4236-91F0-DE548B8C5C30}" type="pres">
      <dgm:prSet presAssocID="{98660B80-FE42-425D-96C2-70D7A129F303}" presName="node" presStyleLbl="node1" presStyleIdx="3" presStyleCnt="5">
        <dgm:presLayoutVars>
          <dgm:bulletEnabled val="1"/>
        </dgm:presLayoutVars>
      </dgm:prSet>
      <dgm:spPr/>
    </dgm:pt>
    <dgm:pt modelId="{9183456B-1580-45B3-BB8E-5BA1E92BF2BA}" type="pres">
      <dgm:prSet presAssocID="{98660B80-FE42-425D-96C2-70D7A129F303}" presName="spNode" presStyleCnt="0"/>
      <dgm:spPr/>
    </dgm:pt>
    <dgm:pt modelId="{93692520-4AE9-4DAB-9C6D-3B49355EBCD8}" type="pres">
      <dgm:prSet presAssocID="{91F6940D-5624-4814-9F67-9B1F495BDE51}" presName="sibTrans" presStyleLbl="sibTrans1D1" presStyleIdx="3" presStyleCnt="5"/>
      <dgm:spPr/>
    </dgm:pt>
    <dgm:pt modelId="{65C61151-36FB-4C05-985B-4B620C1145B7}" type="pres">
      <dgm:prSet presAssocID="{AF9022F8-7EB2-4892-8CE5-AF32C5189CCC}" presName="node" presStyleLbl="node1" presStyleIdx="4" presStyleCnt="5">
        <dgm:presLayoutVars>
          <dgm:bulletEnabled val="1"/>
        </dgm:presLayoutVars>
      </dgm:prSet>
      <dgm:spPr/>
    </dgm:pt>
    <dgm:pt modelId="{4F671CC2-2617-4CA5-B5F4-358BA160C71C}" type="pres">
      <dgm:prSet presAssocID="{AF9022F8-7EB2-4892-8CE5-AF32C5189CCC}" presName="spNode" presStyleCnt="0"/>
      <dgm:spPr/>
    </dgm:pt>
    <dgm:pt modelId="{A0E406B9-FD8B-4D9A-A142-9CB10158131C}" type="pres">
      <dgm:prSet presAssocID="{957A5AFE-0215-44CB-B55C-8BB99FE75FC6}" presName="sibTrans" presStyleLbl="sibTrans1D1" presStyleIdx="4" presStyleCnt="5"/>
      <dgm:spPr/>
    </dgm:pt>
  </dgm:ptLst>
  <dgm:cxnLst>
    <dgm:cxn modelId="{AB29A403-7585-45E5-A3CE-3433F5A309E5}" srcId="{2309E13F-41BD-484C-828C-EF98D68767D3}" destId="{AF9022F8-7EB2-4892-8CE5-AF32C5189CCC}" srcOrd="4" destOrd="0" parTransId="{AB319795-9451-46E1-BC36-E639FCA9B0F0}" sibTransId="{957A5AFE-0215-44CB-B55C-8BB99FE75FC6}"/>
    <dgm:cxn modelId="{C0251507-9672-4CC7-BE4B-55F7FD567FF3}" srcId="{2309E13F-41BD-484C-828C-EF98D68767D3}" destId="{98660B80-FE42-425D-96C2-70D7A129F303}" srcOrd="3" destOrd="0" parTransId="{D5C63B14-15BC-4DC1-9DFF-192B75B5205D}" sibTransId="{91F6940D-5624-4814-9F67-9B1F495BDE51}"/>
    <dgm:cxn modelId="{C34E8E35-F546-4700-93DD-1505A26E04AA}" type="presOf" srcId="{4F07D71E-249C-4D74-9934-108B2D9DE873}" destId="{A76C7108-20A2-4624-9CDD-6C1EA5668CB4}" srcOrd="0" destOrd="0" presId="urn:microsoft.com/office/officeart/2005/8/layout/cycle5"/>
    <dgm:cxn modelId="{4AE10B38-92C5-42E6-98AF-5FCF703FF267}" type="presOf" srcId="{D5BEEEEC-B865-4C36-83D8-73787B24DE8E}" destId="{F93AA10D-F855-4B63-91EF-967CD6CFA589}" srcOrd="0" destOrd="0" presId="urn:microsoft.com/office/officeart/2005/8/layout/cycle5"/>
    <dgm:cxn modelId="{DE258A3D-8B5C-4CD0-8D27-AEF65C6FE1AD}" srcId="{2309E13F-41BD-484C-828C-EF98D68767D3}" destId="{D5BEEEEC-B865-4C36-83D8-73787B24DE8E}" srcOrd="1" destOrd="0" parTransId="{CB8AC3CE-1770-42BE-B797-187EC3C73EEF}" sibTransId="{EE133D98-89B1-4BCF-8BAA-E56E63D1C2B4}"/>
    <dgm:cxn modelId="{0E03C548-6CAE-4779-B7C6-A62C845B6BFA}" type="presOf" srcId="{2309E13F-41BD-484C-828C-EF98D68767D3}" destId="{75E9DA8C-3E4C-4971-962C-74D0DAF26039}" srcOrd="0" destOrd="0" presId="urn:microsoft.com/office/officeart/2005/8/layout/cycle5"/>
    <dgm:cxn modelId="{FB789C49-1C53-44C4-BACC-ED68F8A3CFAF}" type="presOf" srcId="{6FF713BB-F913-430B-83C9-4698B2E8CEBB}" destId="{5DE98B68-DF55-4AB0-906E-E67C7CC7BE3B}" srcOrd="0" destOrd="0" presId="urn:microsoft.com/office/officeart/2005/8/layout/cycle5"/>
    <dgm:cxn modelId="{4F435772-091C-42F8-B5CC-260F3FD766E9}" type="presOf" srcId="{EE133D98-89B1-4BCF-8BAA-E56E63D1C2B4}" destId="{66FD6BDD-0357-4E38-B0DC-5535686BBCEE}" srcOrd="0" destOrd="0" presId="urn:microsoft.com/office/officeart/2005/8/layout/cycle5"/>
    <dgm:cxn modelId="{C43A5A53-1177-4238-A1AA-A5F8E13081F2}" type="presOf" srcId="{91F6940D-5624-4814-9F67-9B1F495BDE51}" destId="{93692520-4AE9-4DAB-9C6D-3B49355EBCD8}" srcOrd="0" destOrd="0" presId="urn:microsoft.com/office/officeart/2005/8/layout/cycle5"/>
    <dgm:cxn modelId="{7D27A453-E5FC-4838-AA6D-8BBE4DBE05E0}" type="presOf" srcId="{AF9022F8-7EB2-4892-8CE5-AF32C5189CCC}" destId="{65C61151-36FB-4C05-985B-4B620C1145B7}" srcOrd="0" destOrd="0" presId="urn:microsoft.com/office/officeart/2005/8/layout/cycle5"/>
    <dgm:cxn modelId="{B31DD975-7269-481A-B805-1374D92E380E}" type="presOf" srcId="{7A2CECCC-3826-4854-8893-835C706DC596}" destId="{7DF5990A-7E01-409F-B232-494BEEC3A985}" srcOrd="0" destOrd="0" presId="urn:microsoft.com/office/officeart/2005/8/layout/cycle5"/>
    <dgm:cxn modelId="{B4DCFC86-7251-4186-AEC7-B864C8388E0D}" srcId="{2309E13F-41BD-484C-828C-EF98D68767D3}" destId="{4F07D71E-249C-4D74-9934-108B2D9DE873}" srcOrd="2" destOrd="0" parTransId="{C1F42FAB-4859-46D6-B6B7-7CE54F647092}" sibTransId="{6FF713BB-F913-430B-83C9-4698B2E8CEBB}"/>
    <dgm:cxn modelId="{49E8C9A7-3522-4557-80D6-9ADD1EE3AD5D}" type="presOf" srcId="{98660B80-FE42-425D-96C2-70D7A129F303}" destId="{D295E022-1965-4236-91F0-DE548B8C5C30}" srcOrd="0" destOrd="0" presId="urn:microsoft.com/office/officeart/2005/8/layout/cycle5"/>
    <dgm:cxn modelId="{0B9658BF-A75C-4349-B656-65C3BBEFF315}" srcId="{2309E13F-41BD-484C-828C-EF98D68767D3}" destId="{7A2CECCC-3826-4854-8893-835C706DC596}" srcOrd="0" destOrd="0" parTransId="{7F15D648-631D-4A85-88CA-2A70BD8A2FA1}" sibTransId="{BD9132F5-B299-4109-B3AA-5070A721871C}"/>
    <dgm:cxn modelId="{157999DF-E073-43A4-8F33-C11BFF11D19E}" type="presOf" srcId="{957A5AFE-0215-44CB-B55C-8BB99FE75FC6}" destId="{A0E406B9-FD8B-4D9A-A142-9CB10158131C}" srcOrd="0" destOrd="0" presId="urn:microsoft.com/office/officeart/2005/8/layout/cycle5"/>
    <dgm:cxn modelId="{8957A1E9-87E1-4C76-A81B-8266FE76E051}" type="presOf" srcId="{BD9132F5-B299-4109-B3AA-5070A721871C}" destId="{8413CA30-E95E-475A-9DC1-D7658634227E}" srcOrd="0" destOrd="0" presId="urn:microsoft.com/office/officeart/2005/8/layout/cycle5"/>
    <dgm:cxn modelId="{A7EB9406-AC96-4F06-AC78-D2C808FC8963}" type="presParOf" srcId="{75E9DA8C-3E4C-4971-962C-74D0DAF26039}" destId="{7DF5990A-7E01-409F-B232-494BEEC3A985}" srcOrd="0" destOrd="0" presId="urn:microsoft.com/office/officeart/2005/8/layout/cycle5"/>
    <dgm:cxn modelId="{33396DC2-70E3-4C0F-8BE8-E307D4D731CE}" type="presParOf" srcId="{75E9DA8C-3E4C-4971-962C-74D0DAF26039}" destId="{D574F2E6-44E5-4737-AAF4-017A0A4AC9CF}" srcOrd="1" destOrd="0" presId="urn:microsoft.com/office/officeart/2005/8/layout/cycle5"/>
    <dgm:cxn modelId="{17AA74C8-235C-458C-A7F7-FC9745E6700C}" type="presParOf" srcId="{75E9DA8C-3E4C-4971-962C-74D0DAF26039}" destId="{8413CA30-E95E-475A-9DC1-D7658634227E}" srcOrd="2" destOrd="0" presId="urn:microsoft.com/office/officeart/2005/8/layout/cycle5"/>
    <dgm:cxn modelId="{97DBD2A4-E7A0-4D55-AE21-41B7C76CDFC1}" type="presParOf" srcId="{75E9DA8C-3E4C-4971-962C-74D0DAF26039}" destId="{F93AA10D-F855-4B63-91EF-967CD6CFA589}" srcOrd="3" destOrd="0" presId="urn:microsoft.com/office/officeart/2005/8/layout/cycle5"/>
    <dgm:cxn modelId="{F71338BE-92BC-4E54-8360-A82CDD9F3E1E}" type="presParOf" srcId="{75E9DA8C-3E4C-4971-962C-74D0DAF26039}" destId="{88339F3B-4E55-48EF-8A7F-ABCECC778731}" srcOrd="4" destOrd="0" presId="urn:microsoft.com/office/officeart/2005/8/layout/cycle5"/>
    <dgm:cxn modelId="{5D79AA01-7FD4-4D1A-8158-F77EA4EBB157}" type="presParOf" srcId="{75E9DA8C-3E4C-4971-962C-74D0DAF26039}" destId="{66FD6BDD-0357-4E38-B0DC-5535686BBCEE}" srcOrd="5" destOrd="0" presId="urn:microsoft.com/office/officeart/2005/8/layout/cycle5"/>
    <dgm:cxn modelId="{777CF84F-214D-4D77-8308-50A295417B66}" type="presParOf" srcId="{75E9DA8C-3E4C-4971-962C-74D0DAF26039}" destId="{A76C7108-20A2-4624-9CDD-6C1EA5668CB4}" srcOrd="6" destOrd="0" presId="urn:microsoft.com/office/officeart/2005/8/layout/cycle5"/>
    <dgm:cxn modelId="{35F1591E-8CC3-41A1-9261-DCF34CCBB830}" type="presParOf" srcId="{75E9DA8C-3E4C-4971-962C-74D0DAF26039}" destId="{B6E36CE7-7DBC-484A-AFEC-53C0B341073D}" srcOrd="7" destOrd="0" presId="urn:microsoft.com/office/officeart/2005/8/layout/cycle5"/>
    <dgm:cxn modelId="{D493FC14-1537-42AE-8020-0D869D5E580C}" type="presParOf" srcId="{75E9DA8C-3E4C-4971-962C-74D0DAF26039}" destId="{5DE98B68-DF55-4AB0-906E-E67C7CC7BE3B}" srcOrd="8" destOrd="0" presId="urn:microsoft.com/office/officeart/2005/8/layout/cycle5"/>
    <dgm:cxn modelId="{3FD5442A-E9D6-4C10-BD3A-0066F39BB6C0}" type="presParOf" srcId="{75E9DA8C-3E4C-4971-962C-74D0DAF26039}" destId="{D295E022-1965-4236-91F0-DE548B8C5C30}" srcOrd="9" destOrd="0" presId="urn:microsoft.com/office/officeart/2005/8/layout/cycle5"/>
    <dgm:cxn modelId="{CE40377C-9DB7-478E-A719-1C79A9687719}" type="presParOf" srcId="{75E9DA8C-3E4C-4971-962C-74D0DAF26039}" destId="{9183456B-1580-45B3-BB8E-5BA1E92BF2BA}" srcOrd="10" destOrd="0" presId="urn:microsoft.com/office/officeart/2005/8/layout/cycle5"/>
    <dgm:cxn modelId="{DA1FB562-7550-4D91-AF91-2FDD06D816A2}" type="presParOf" srcId="{75E9DA8C-3E4C-4971-962C-74D0DAF26039}" destId="{93692520-4AE9-4DAB-9C6D-3B49355EBCD8}" srcOrd="11" destOrd="0" presId="urn:microsoft.com/office/officeart/2005/8/layout/cycle5"/>
    <dgm:cxn modelId="{28835269-25CE-4BC8-87EC-F0D87312A78B}" type="presParOf" srcId="{75E9DA8C-3E4C-4971-962C-74D0DAF26039}" destId="{65C61151-36FB-4C05-985B-4B620C1145B7}" srcOrd="12" destOrd="0" presId="urn:microsoft.com/office/officeart/2005/8/layout/cycle5"/>
    <dgm:cxn modelId="{8A00B575-BE1E-4CC8-AAEC-1A07BF5DE667}" type="presParOf" srcId="{75E9DA8C-3E4C-4971-962C-74D0DAF26039}" destId="{4F671CC2-2617-4CA5-B5F4-358BA160C71C}" srcOrd="13" destOrd="0" presId="urn:microsoft.com/office/officeart/2005/8/layout/cycle5"/>
    <dgm:cxn modelId="{09769D8A-D4A8-444C-83B8-8ADC17C5E223}" type="presParOf" srcId="{75E9DA8C-3E4C-4971-962C-74D0DAF26039}" destId="{A0E406B9-FD8B-4D9A-A142-9CB10158131C}"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09E13F-41BD-484C-828C-EF98D68767D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7A2CECCC-3826-4854-8893-835C706DC596}">
      <dgm:prSet phldrT="[Text]"/>
      <dgm:spPr>
        <a:solidFill>
          <a:srgbClr val="FF0000"/>
        </a:solidFill>
      </dgm:spPr>
      <dgm:t>
        <a:bodyPr/>
        <a:lstStyle/>
        <a:p>
          <a:r>
            <a:rPr lang="en-US" dirty="0"/>
            <a:t>Except and deal with it</a:t>
          </a:r>
        </a:p>
      </dgm:t>
    </dgm:pt>
    <dgm:pt modelId="{7F15D648-631D-4A85-88CA-2A70BD8A2FA1}" type="parTrans" cxnId="{0B9658BF-A75C-4349-B656-65C3BBEFF315}">
      <dgm:prSet/>
      <dgm:spPr/>
      <dgm:t>
        <a:bodyPr/>
        <a:lstStyle/>
        <a:p>
          <a:endParaRPr lang="en-US"/>
        </a:p>
      </dgm:t>
    </dgm:pt>
    <dgm:pt modelId="{BD9132F5-B299-4109-B3AA-5070A721871C}" type="sibTrans" cxnId="{0B9658BF-A75C-4349-B656-65C3BBEFF315}">
      <dgm:prSet/>
      <dgm:spPr>
        <a:ln w="28575">
          <a:solidFill>
            <a:schemeClr val="accent1">
              <a:lumMod val="40000"/>
              <a:lumOff val="60000"/>
            </a:schemeClr>
          </a:solidFill>
        </a:ln>
      </dgm:spPr>
      <dgm:t>
        <a:bodyPr/>
        <a:lstStyle/>
        <a:p>
          <a:endParaRPr lang="en-US"/>
        </a:p>
      </dgm:t>
    </dgm:pt>
    <dgm:pt modelId="{D5BEEEEC-B865-4C36-83D8-73787B24DE8E}">
      <dgm:prSet phldrT="[Text]"/>
      <dgm:spPr>
        <a:solidFill>
          <a:srgbClr val="0070C0"/>
        </a:solidFill>
      </dgm:spPr>
      <dgm:t>
        <a:bodyPr/>
        <a:lstStyle/>
        <a:p>
          <a:r>
            <a:rPr lang="en-US" dirty="0"/>
            <a:t>Go through steps to fix it</a:t>
          </a:r>
        </a:p>
      </dgm:t>
    </dgm:pt>
    <dgm:pt modelId="{CB8AC3CE-1770-42BE-B797-187EC3C73EEF}" type="parTrans" cxnId="{DE258A3D-8B5C-4CD0-8D27-AEF65C6FE1AD}">
      <dgm:prSet/>
      <dgm:spPr/>
      <dgm:t>
        <a:bodyPr/>
        <a:lstStyle/>
        <a:p>
          <a:endParaRPr lang="en-US"/>
        </a:p>
      </dgm:t>
    </dgm:pt>
    <dgm:pt modelId="{EE133D98-89B1-4BCF-8BAA-E56E63D1C2B4}" type="sibTrans" cxnId="{DE258A3D-8B5C-4CD0-8D27-AEF65C6FE1AD}">
      <dgm:prSet/>
      <dgm:spPr>
        <a:ln w="28575">
          <a:solidFill>
            <a:schemeClr val="accent1">
              <a:lumMod val="40000"/>
              <a:lumOff val="60000"/>
            </a:schemeClr>
          </a:solidFill>
        </a:ln>
      </dgm:spPr>
      <dgm:t>
        <a:bodyPr/>
        <a:lstStyle/>
        <a:p>
          <a:endParaRPr lang="en-US"/>
        </a:p>
      </dgm:t>
    </dgm:pt>
    <dgm:pt modelId="{4F07D71E-249C-4D74-9934-108B2D9DE873}">
      <dgm:prSet phldrT="[Text]"/>
      <dgm:spPr>
        <a:solidFill>
          <a:srgbClr val="FFFF00"/>
        </a:solidFill>
      </dgm:spPr>
      <dgm:t>
        <a:bodyPr/>
        <a:lstStyle/>
        <a:p>
          <a:r>
            <a:rPr lang="en-US" dirty="0">
              <a:solidFill>
                <a:schemeClr val="tx1"/>
              </a:solidFill>
            </a:rPr>
            <a:t>Talk to a person</a:t>
          </a:r>
        </a:p>
      </dgm:t>
    </dgm:pt>
    <dgm:pt modelId="{C1F42FAB-4859-46D6-B6B7-7CE54F647092}" type="parTrans" cxnId="{B4DCFC86-7251-4186-AEC7-B864C8388E0D}">
      <dgm:prSet/>
      <dgm:spPr/>
      <dgm:t>
        <a:bodyPr/>
        <a:lstStyle/>
        <a:p>
          <a:endParaRPr lang="en-US"/>
        </a:p>
      </dgm:t>
    </dgm:pt>
    <dgm:pt modelId="{6FF713BB-F913-430B-83C9-4698B2E8CEBB}" type="sibTrans" cxnId="{B4DCFC86-7251-4186-AEC7-B864C8388E0D}">
      <dgm:prSet/>
      <dgm:spPr>
        <a:ln w="28575">
          <a:solidFill>
            <a:schemeClr val="accent1">
              <a:lumMod val="40000"/>
              <a:lumOff val="60000"/>
            </a:schemeClr>
          </a:solidFill>
        </a:ln>
      </dgm:spPr>
      <dgm:t>
        <a:bodyPr/>
        <a:lstStyle/>
        <a:p>
          <a:endParaRPr lang="en-US"/>
        </a:p>
      </dgm:t>
    </dgm:pt>
    <dgm:pt modelId="{98660B80-FE42-425D-96C2-70D7A129F303}">
      <dgm:prSet phldrT="[Text]"/>
      <dgm:spPr>
        <a:solidFill>
          <a:srgbClr val="7030A0"/>
        </a:solidFill>
      </dgm:spPr>
      <dgm:t>
        <a:bodyPr/>
        <a:lstStyle/>
        <a:p>
          <a:r>
            <a:rPr lang="en-US" dirty="0"/>
            <a:t>Understanding the eternal Plan of Salvation</a:t>
          </a:r>
        </a:p>
      </dgm:t>
    </dgm:pt>
    <dgm:pt modelId="{D5C63B14-15BC-4DC1-9DFF-192B75B5205D}" type="parTrans" cxnId="{C0251507-9672-4CC7-BE4B-55F7FD567FF3}">
      <dgm:prSet/>
      <dgm:spPr/>
      <dgm:t>
        <a:bodyPr/>
        <a:lstStyle/>
        <a:p>
          <a:endParaRPr lang="en-US"/>
        </a:p>
      </dgm:t>
    </dgm:pt>
    <dgm:pt modelId="{91F6940D-5624-4814-9F67-9B1F495BDE51}" type="sibTrans" cxnId="{C0251507-9672-4CC7-BE4B-55F7FD567FF3}">
      <dgm:prSet/>
      <dgm:spPr>
        <a:ln w="28575">
          <a:solidFill>
            <a:schemeClr val="accent1">
              <a:lumMod val="40000"/>
              <a:lumOff val="60000"/>
            </a:schemeClr>
          </a:solidFill>
        </a:ln>
      </dgm:spPr>
      <dgm:t>
        <a:bodyPr/>
        <a:lstStyle/>
        <a:p>
          <a:endParaRPr lang="en-US"/>
        </a:p>
      </dgm:t>
    </dgm:pt>
    <dgm:pt modelId="{AF9022F8-7EB2-4892-8CE5-AF32C5189CCC}">
      <dgm:prSet phldrT="[Text]"/>
      <dgm:spPr>
        <a:solidFill>
          <a:srgbClr val="00B050"/>
        </a:solidFill>
      </dgm:spPr>
      <dgm:t>
        <a:bodyPr/>
        <a:lstStyle/>
        <a:p>
          <a:r>
            <a:rPr lang="en-US" dirty="0"/>
            <a:t>Prayer and follow counsel of the Prophets</a:t>
          </a:r>
        </a:p>
      </dgm:t>
    </dgm:pt>
    <dgm:pt modelId="{AB319795-9451-46E1-BC36-E639FCA9B0F0}" type="parTrans" cxnId="{AB29A403-7585-45E5-A3CE-3433F5A309E5}">
      <dgm:prSet/>
      <dgm:spPr/>
      <dgm:t>
        <a:bodyPr/>
        <a:lstStyle/>
        <a:p>
          <a:endParaRPr lang="en-US"/>
        </a:p>
      </dgm:t>
    </dgm:pt>
    <dgm:pt modelId="{957A5AFE-0215-44CB-B55C-8BB99FE75FC6}" type="sibTrans" cxnId="{AB29A403-7585-45E5-A3CE-3433F5A309E5}">
      <dgm:prSet/>
      <dgm:spPr>
        <a:ln w="28575">
          <a:solidFill>
            <a:schemeClr val="accent1">
              <a:lumMod val="40000"/>
              <a:lumOff val="60000"/>
            </a:schemeClr>
          </a:solidFill>
        </a:ln>
      </dgm:spPr>
      <dgm:t>
        <a:bodyPr/>
        <a:lstStyle/>
        <a:p>
          <a:endParaRPr lang="en-US"/>
        </a:p>
      </dgm:t>
    </dgm:pt>
    <dgm:pt modelId="{75E9DA8C-3E4C-4971-962C-74D0DAF26039}" type="pres">
      <dgm:prSet presAssocID="{2309E13F-41BD-484C-828C-EF98D68767D3}" presName="cycle" presStyleCnt="0">
        <dgm:presLayoutVars>
          <dgm:dir/>
          <dgm:resizeHandles val="exact"/>
        </dgm:presLayoutVars>
      </dgm:prSet>
      <dgm:spPr/>
    </dgm:pt>
    <dgm:pt modelId="{7DF5990A-7E01-409F-B232-494BEEC3A985}" type="pres">
      <dgm:prSet presAssocID="{7A2CECCC-3826-4854-8893-835C706DC596}" presName="node" presStyleLbl="node1" presStyleIdx="0" presStyleCnt="5">
        <dgm:presLayoutVars>
          <dgm:bulletEnabled val="1"/>
        </dgm:presLayoutVars>
      </dgm:prSet>
      <dgm:spPr/>
    </dgm:pt>
    <dgm:pt modelId="{D574F2E6-44E5-4737-AAF4-017A0A4AC9CF}" type="pres">
      <dgm:prSet presAssocID="{7A2CECCC-3826-4854-8893-835C706DC596}" presName="spNode" presStyleCnt="0"/>
      <dgm:spPr/>
    </dgm:pt>
    <dgm:pt modelId="{8413CA30-E95E-475A-9DC1-D7658634227E}" type="pres">
      <dgm:prSet presAssocID="{BD9132F5-B299-4109-B3AA-5070A721871C}" presName="sibTrans" presStyleLbl="sibTrans1D1" presStyleIdx="0" presStyleCnt="5"/>
      <dgm:spPr/>
    </dgm:pt>
    <dgm:pt modelId="{F93AA10D-F855-4B63-91EF-967CD6CFA589}" type="pres">
      <dgm:prSet presAssocID="{D5BEEEEC-B865-4C36-83D8-73787B24DE8E}" presName="node" presStyleLbl="node1" presStyleIdx="1" presStyleCnt="5">
        <dgm:presLayoutVars>
          <dgm:bulletEnabled val="1"/>
        </dgm:presLayoutVars>
      </dgm:prSet>
      <dgm:spPr/>
    </dgm:pt>
    <dgm:pt modelId="{88339F3B-4E55-48EF-8A7F-ABCECC778731}" type="pres">
      <dgm:prSet presAssocID="{D5BEEEEC-B865-4C36-83D8-73787B24DE8E}" presName="spNode" presStyleCnt="0"/>
      <dgm:spPr/>
    </dgm:pt>
    <dgm:pt modelId="{66FD6BDD-0357-4E38-B0DC-5535686BBCEE}" type="pres">
      <dgm:prSet presAssocID="{EE133D98-89B1-4BCF-8BAA-E56E63D1C2B4}" presName="sibTrans" presStyleLbl="sibTrans1D1" presStyleIdx="1" presStyleCnt="5"/>
      <dgm:spPr/>
    </dgm:pt>
    <dgm:pt modelId="{A76C7108-20A2-4624-9CDD-6C1EA5668CB4}" type="pres">
      <dgm:prSet presAssocID="{4F07D71E-249C-4D74-9934-108B2D9DE873}" presName="node" presStyleLbl="node1" presStyleIdx="2" presStyleCnt="5" custRadScaleRad="100901" custRadScaleInc="-15929">
        <dgm:presLayoutVars>
          <dgm:bulletEnabled val="1"/>
        </dgm:presLayoutVars>
      </dgm:prSet>
      <dgm:spPr/>
    </dgm:pt>
    <dgm:pt modelId="{B6E36CE7-7DBC-484A-AFEC-53C0B341073D}" type="pres">
      <dgm:prSet presAssocID="{4F07D71E-249C-4D74-9934-108B2D9DE873}" presName="spNode" presStyleCnt="0"/>
      <dgm:spPr/>
    </dgm:pt>
    <dgm:pt modelId="{5DE98B68-DF55-4AB0-906E-E67C7CC7BE3B}" type="pres">
      <dgm:prSet presAssocID="{6FF713BB-F913-430B-83C9-4698B2E8CEBB}" presName="sibTrans" presStyleLbl="sibTrans1D1" presStyleIdx="2" presStyleCnt="5"/>
      <dgm:spPr/>
    </dgm:pt>
    <dgm:pt modelId="{D295E022-1965-4236-91F0-DE548B8C5C30}" type="pres">
      <dgm:prSet presAssocID="{98660B80-FE42-425D-96C2-70D7A129F303}" presName="node" presStyleLbl="node1" presStyleIdx="3" presStyleCnt="5">
        <dgm:presLayoutVars>
          <dgm:bulletEnabled val="1"/>
        </dgm:presLayoutVars>
      </dgm:prSet>
      <dgm:spPr/>
    </dgm:pt>
    <dgm:pt modelId="{9183456B-1580-45B3-BB8E-5BA1E92BF2BA}" type="pres">
      <dgm:prSet presAssocID="{98660B80-FE42-425D-96C2-70D7A129F303}" presName="spNode" presStyleCnt="0"/>
      <dgm:spPr/>
    </dgm:pt>
    <dgm:pt modelId="{93692520-4AE9-4DAB-9C6D-3B49355EBCD8}" type="pres">
      <dgm:prSet presAssocID="{91F6940D-5624-4814-9F67-9B1F495BDE51}" presName="sibTrans" presStyleLbl="sibTrans1D1" presStyleIdx="3" presStyleCnt="5"/>
      <dgm:spPr/>
    </dgm:pt>
    <dgm:pt modelId="{65C61151-36FB-4C05-985B-4B620C1145B7}" type="pres">
      <dgm:prSet presAssocID="{AF9022F8-7EB2-4892-8CE5-AF32C5189CCC}" presName="node" presStyleLbl="node1" presStyleIdx="4" presStyleCnt="5">
        <dgm:presLayoutVars>
          <dgm:bulletEnabled val="1"/>
        </dgm:presLayoutVars>
      </dgm:prSet>
      <dgm:spPr/>
    </dgm:pt>
    <dgm:pt modelId="{4F671CC2-2617-4CA5-B5F4-358BA160C71C}" type="pres">
      <dgm:prSet presAssocID="{AF9022F8-7EB2-4892-8CE5-AF32C5189CCC}" presName="spNode" presStyleCnt="0"/>
      <dgm:spPr/>
    </dgm:pt>
    <dgm:pt modelId="{A0E406B9-FD8B-4D9A-A142-9CB10158131C}" type="pres">
      <dgm:prSet presAssocID="{957A5AFE-0215-44CB-B55C-8BB99FE75FC6}" presName="sibTrans" presStyleLbl="sibTrans1D1" presStyleIdx="4" presStyleCnt="5"/>
      <dgm:spPr/>
    </dgm:pt>
  </dgm:ptLst>
  <dgm:cxnLst>
    <dgm:cxn modelId="{AB29A403-7585-45E5-A3CE-3433F5A309E5}" srcId="{2309E13F-41BD-484C-828C-EF98D68767D3}" destId="{AF9022F8-7EB2-4892-8CE5-AF32C5189CCC}" srcOrd="4" destOrd="0" parTransId="{AB319795-9451-46E1-BC36-E639FCA9B0F0}" sibTransId="{957A5AFE-0215-44CB-B55C-8BB99FE75FC6}"/>
    <dgm:cxn modelId="{C0251507-9672-4CC7-BE4B-55F7FD567FF3}" srcId="{2309E13F-41BD-484C-828C-EF98D68767D3}" destId="{98660B80-FE42-425D-96C2-70D7A129F303}" srcOrd="3" destOrd="0" parTransId="{D5C63B14-15BC-4DC1-9DFF-192B75B5205D}" sibTransId="{91F6940D-5624-4814-9F67-9B1F495BDE51}"/>
    <dgm:cxn modelId="{F868A80A-6DA6-4FE8-A11E-CDEF9FB51DB1}" type="presOf" srcId="{4F07D71E-249C-4D74-9934-108B2D9DE873}" destId="{A76C7108-20A2-4624-9CDD-6C1EA5668CB4}" srcOrd="0" destOrd="0" presId="urn:microsoft.com/office/officeart/2005/8/layout/cycle5"/>
    <dgm:cxn modelId="{F7A7EA1C-C17C-48FB-951D-C2C5C42E360C}" type="presOf" srcId="{AF9022F8-7EB2-4892-8CE5-AF32C5189CCC}" destId="{65C61151-36FB-4C05-985B-4B620C1145B7}" srcOrd="0" destOrd="0" presId="urn:microsoft.com/office/officeart/2005/8/layout/cycle5"/>
    <dgm:cxn modelId="{2AB9AB3C-66A4-43B0-AC3D-61FC7B8B879B}" type="presOf" srcId="{2309E13F-41BD-484C-828C-EF98D68767D3}" destId="{75E9DA8C-3E4C-4971-962C-74D0DAF26039}" srcOrd="0" destOrd="0" presId="urn:microsoft.com/office/officeart/2005/8/layout/cycle5"/>
    <dgm:cxn modelId="{DE258A3D-8B5C-4CD0-8D27-AEF65C6FE1AD}" srcId="{2309E13F-41BD-484C-828C-EF98D68767D3}" destId="{D5BEEEEC-B865-4C36-83D8-73787B24DE8E}" srcOrd="1" destOrd="0" parTransId="{CB8AC3CE-1770-42BE-B797-187EC3C73EEF}" sibTransId="{EE133D98-89B1-4BCF-8BAA-E56E63D1C2B4}"/>
    <dgm:cxn modelId="{6A80D86F-D1ED-42AE-90C0-069BDF6CAE16}" type="presOf" srcId="{98660B80-FE42-425D-96C2-70D7A129F303}" destId="{D295E022-1965-4236-91F0-DE548B8C5C30}" srcOrd="0" destOrd="0" presId="urn:microsoft.com/office/officeart/2005/8/layout/cycle5"/>
    <dgm:cxn modelId="{41112F71-7D60-46A6-B3FA-537325172ADE}" type="presOf" srcId="{BD9132F5-B299-4109-B3AA-5070A721871C}" destId="{8413CA30-E95E-475A-9DC1-D7658634227E}" srcOrd="0" destOrd="0" presId="urn:microsoft.com/office/officeart/2005/8/layout/cycle5"/>
    <dgm:cxn modelId="{B4DCFC86-7251-4186-AEC7-B864C8388E0D}" srcId="{2309E13F-41BD-484C-828C-EF98D68767D3}" destId="{4F07D71E-249C-4D74-9934-108B2D9DE873}" srcOrd="2" destOrd="0" parTransId="{C1F42FAB-4859-46D6-B6B7-7CE54F647092}" sibTransId="{6FF713BB-F913-430B-83C9-4698B2E8CEBB}"/>
    <dgm:cxn modelId="{4F5DE596-85CE-4C98-92B2-D2F650F20D76}" type="presOf" srcId="{91F6940D-5624-4814-9F67-9B1F495BDE51}" destId="{93692520-4AE9-4DAB-9C6D-3B49355EBCD8}" srcOrd="0" destOrd="0" presId="urn:microsoft.com/office/officeart/2005/8/layout/cycle5"/>
    <dgm:cxn modelId="{2C46249C-AC81-4890-89FB-3FF915839735}" type="presOf" srcId="{7A2CECCC-3826-4854-8893-835C706DC596}" destId="{7DF5990A-7E01-409F-B232-494BEEC3A985}" srcOrd="0" destOrd="0" presId="urn:microsoft.com/office/officeart/2005/8/layout/cycle5"/>
    <dgm:cxn modelId="{5AD634AA-26AB-4840-8820-8050984253BF}" type="presOf" srcId="{957A5AFE-0215-44CB-B55C-8BB99FE75FC6}" destId="{A0E406B9-FD8B-4D9A-A142-9CB10158131C}" srcOrd="0" destOrd="0" presId="urn:microsoft.com/office/officeart/2005/8/layout/cycle5"/>
    <dgm:cxn modelId="{0B9658BF-A75C-4349-B656-65C3BBEFF315}" srcId="{2309E13F-41BD-484C-828C-EF98D68767D3}" destId="{7A2CECCC-3826-4854-8893-835C706DC596}" srcOrd="0" destOrd="0" parTransId="{7F15D648-631D-4A85-88CA-2A70BD8A2FA1}" sibTransId="{BD9132F5-B299-4109-B3AA-5070A721871C}"/>
    <dgm:cxn modelId="{A7F139D1-4427-4516-95E0-488152F11F91}" type="presOf" srcId="{6FF713BB-F913-430B-83C9-4698B2E8CEBB}" destId="{5DE98B68-DF55-4AB0-906E-E67C7CC7BE3B}" srcOrd="0" destOrd="0" presId="urn:microsoft.com/office/officeart/2005/8/layout/cycle5"/>
    <dgm:cxn modelId="{36FCBFE9-9A5E-429E-B9D7-3AA46CF5DF4F}" type="presOf" srcId="{EE133D98-89B1-4BCF-8BAA-E56E63D1C2B4}" destId="{66FD6BDD-0357-4E38-B0DC-5535686BBCEE}" srcOrd="0" destOrd="0" presId="urn:microsoft.com/office/officeart/2005/8/layout/cycle5"/>
    <dgm:cxn modelId="{8FA701F7-0DB8-4475-A316-9E449F44DB45}" type="presOf" srcId="{D5BEEEEC-B865-4C36-83D8-73787B24DE8E}" destId="{F93AA10D-F855-4B63-91EF-967CD6CFA589}" srcOrd="0" destOrd="0" presId="urn:microsoft.com/office/officeart/2005/8/layout/cycle5"/>
    <dgm:cxn modelId="{2612DFF0-6314-484D-A48A-3BE4B64FB55F}" type="presParOf" srcId="{75E9DA8C-3E4C-4971-962C-74D0DAF26039}" destId="{7DF5990A-7E01-409F-B232-494BEEC3A985}" srcOrd="0" destOrd="0" presId="urn:microsoft.com/office/officeart/2005/8/layout/cycle5"/>
    <dgm:cxn modelId="{67E069F9-A463-4F05-8267-3CA5EF0073D2}" type="presParOf" srcId="{75E9DA8C-3E4C-4971-962C-74D0DAF26039}" destId="{D574F2E6-44E5-4737-AAF4-017A0A4AC9CF}" srcOrd="1" destOrd="0" presId="urn:microsoft.com/office/officeart/2005/8/layout/cycle5"/>
    <dgm:cxn modelId="{80901F46-4BD7-411C-A57E-74AEF3405B00}" type="presParOf" srcId="{75E9DA8C-3E4C-4971-962C-74D0DAF26039}" destId="{8413CA30-E95E-475A-9DC1-D7658634227E}" srcOrd="2" destOrd="0" presId="urn:microsoft.com/office/officeart/2005/8/layout/cycle5"/>
    <dgm:cxn modelId="{7A97FE99-46B8-4627-9EEF-212A38F2A594}" type="presParOf" srcId="{75E9DA8C-3E4C-4971-962C-74D0DAF26039}" destId="{F93AA10D-F855-4B63-91EF-967CD6CFA589}" srcOrd="3" destOrd="0" presId="urn:microsoft.com/office/officeart/2005/8/layout/cycle5"/>
    <dgm:cxn modelId="{724702B7-D76B-4C32-BBB8-FAA054B69D33}" type="presParOf" srcId="{75E9DA8C-3E4C-4971-962C-74D0DAF26039}" destId="{88339F3B-4E55-48EF-8A7F-ABCECC778731}" srcOrd="4" destOrd="0" presId="urn:microsoft.com/office/officeart/2005/8/layout/cycle5"/>
    <dgm:cxn modelId="{C715A59D-6278-4C3E-A970-EF9534FEE285}" type="presParOf" srcId="{75E9DA8C-3E4C-4971-962C-74D0DAF26039}" destId="{66FD6BDD-0357-4E38-B0DC-5535686BBCEE}" srcOrd="5" destOrd="0" presId="urn:microsoft.com/office/officeart/2005/8/layout/cycle5"/>
    <dgm:cxn modelId="{C420619F-C4E9-4109-BA4B-147DEE192D37}" type="presParOf" srcId="{75E9DA8C-3E4C-4971-962C-74D0DAF26039}" destId="{A76C7108-20A2-4624-9CDD-6C1EA5668CB4}" srcOrd="6" destOrd="0" presId="urn:microsoft.com/office/officeart/2005/8/layout/cycle5"/>
    <dgm:cxn modelId="{F0693946-8918-460A-9B20-8E2BC5CD56CF}" type="presParOf" srcId="{75E9DA8C-3E4C-4971-962C-74D0DAF26039}" destId="{B6E36CE7-7DBC-484A-AFEC-53C0B341073D}" srcOrd="7" destOrd="0" presId="urn:microsoft.com/office/officeart/2005/8/layout/cycle5"/>
    <dgm:cxn modelId="{E7BAE8F7-0175-47C6-B8DD-3D96AEFF6107}" type="presParOf" srcId="{75E9DA8C-3E4C-4971-962C-74D0DAF26039}" destId="{5DE98B68-DF55-4AB0-906E-E67C7CC7BE3B}" srcOrd="8" destOrd="0" presId="urn:microsoft.com/office/officeart/2005/8/layout/cycle5"/>
    <dgm:cxn modelId="{6984EC86-D152-4933-A690-8A72D9F7ADC7}" type="presParOf" srcId="{75E9DA8C-3E4C-4971-962C-74D0DAF26039}" destId="{D295E022-1965-4236-91F0-DE548B8C5C30}" srcOrd="9" destOrd="0" presId="urn:microsoft.com/office/officeart/2005/8/layout/cycle5"/>
    <dgm:cxn modelId="{9E05D415-0F0D-4054-9F1B-6AB5C153EDC7}" type="presParOf" srcId="{75E9DA8C-3E4C-4971-962C-74D0DAF26039}" destId="{9183456B-1580-45B3-BB8E-5BA1E92BF2BA}" srcOrd="10" destOrd="0" presId="urn:microsoft.com/office/officeart/2005/8/layout/cycle5"/>
    <dgm:cxn modelId="{DB4DD2AD-A371-4E1B-AEBC-25937B214D06}" type="presParOf" srcId="{75E9DA8C-3E4C-4971-962C-74D0DAF26039}" destId="{93692520-4AE9-4DAB-9C6D-3B49355EBCD8}" srcOrd="11" destOrd="0" presId="urn:microsoft.com/office/officeart/2005/8/layout/cycle5"/>
    <dgm:cxn modelId="{99565E23-908D-4707-B18E-311A24C58CEA}" type="presParOf" srcId="{75E9DA8C-3E4C-4971-962C-74D0DAF26039}" destId="{65C61151-36FB-4C05-985B-4B620C1145B7}" srcOrd="12" destOrd="0" presId="urn:microsoft.com/office/officeart/2005/8/layout/cycle5"/>
    <dgm:cxn modelId="{48CE308D-CFD4-4CEE-ABD5-4278007D65EA}" type="presParOf" srcId="{75E9DA8C-3E4C-4971-962C-74D0DAF26039}" destId="{4F671CC2-2617-4CA5-B5F4-358BA160C71C}" srcOrd="13" destOrd="0" presId="urn:microsoft.com/office/officeart/2005/8/layout/cycle5"/>
    <dgm:cxn modelId="{A910EE45-6734-4B75-8CAE-0B5770627F02}" type="presParOf" srcId="{75E9DA8C-3E4C-4971-962C-74D0DAF26039}" destId="{A0E406B9-FD8B-4D9A-A142-9CB10158131C}"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5990A-7E01-409F-B232-494BEEC3A985}">
      <dsp:nvSpPr>
        <dsp:cNvPr id="0" name=""/>
        <dsp:cNvSpPr/>
      </dsp:nvSpPr>
      <dsp:spPr>
        <a:xfrm>
          <a:off x="3509367" y="2671"/>
          <a:ext cx="2125265" cy="1381422"/>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Failing a test</a:t>
          </a:r>
        </a:p>
      </dsp:txBody>
      <dsp:txXfrm>
        <a:off x="3576802" y="70106"/>
        <a:ext cx="1990395" cy="1246552"/>
      </dsp:txXfrm>
    </dsp:sp>
    <dsp:sp modelId="{8413CA30-E95E-475A-9DC1-D7658634227E}">
      <dsp:nvSpPr>
        <dsp:cNvPr id="0" name=""/>
        <dsp:cNvSpPr/>
      </dsp:nvSpPr>
      <dsp:spPr>
        <a:xfrm>
          <a:off x="1809043" y="693383"/>
          <a:ext cx="5525913" cy="5525913"/>
        </a:xfrm>
        <a:custGeom>
          <a:avLst/>
          <a:gdLst/>
          <a:ahLst/>
          <a:cxnLst/>
          <a:rect l="0" t="0" r="0" b="0"/>
          <a:pathLst>
            <a:path>
              <a:moveTo>
                <a:pt x="4111041" y="351194"/>
              </a:moveTo>
              <a:arcTo wR="2762956" hR="2762956" stAng="17952214" swAng="1213478"/>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93AA10D-F855-4B63-91EF-967CD6CFA589}">
      <dsp:nvSpPr>
        <dsp:cNvPr id="0" name=""/>
        <dsp:cNvSpPr/>
      </dsp:nvSpPr>
      <dsp:spPr>
        <a:xfrm>
          <a:off x="6137095" y="1911827"/>
          <a:ext cx="2125265" cy="1381422"/>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Chastity issues</a:t>
          </a:r>
        </a:p>
      </dsp:txBody>
      <dsp:txXfrm>
        <a:off x="6204530" y="1979262"/>
        <a:ext cx="1990395" cy="1246552"/>
      </dsp:txXfrm>
    </dsp:sp>
    <dsp:sp modelId="{66FD6BDD-0357-4E38-B0DC-5535686BBCEE}">
      <dsp:nvSpPr>
        <dsp:cNvPr id="0" name=""/>
        <dsp:cNvSpPr/>
      </dsp:nvSpPr>
      <dsp:spPr>
        <a:xfrm>
          <a:off x="1809043" y="693383"/>
          <a:ext cx="5525913" cy="5525913"/>
        </a:xfrm>
        <a:custGeom>
          <a:avLst/>
          <a:gdLst/>
          <a:ahLst/>
          <a:cxnLst/>
          <a:rect l="0" t="0" r="0" b="0"/>
          <a:pathLst>
            <a:path>
              <a:moveTo>
                <a:pt x="5519320" y="2953705"/>
              </a:moveTo>
              <a:arcTo wR="2762956" hR="2762956" stAng="21837524" swAng="1361226"/>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76C7108-20A2-4624-9CDD-6C1EA5668CB4}">
      <dsp:nvSpPr>
        <dsp:cNvPr id="0" name=""/>
        <dsp:cNvSpPr/>
      </dsp:nvSpPr>
      <dsp:spPr>
        <a:xfrm>
          <a:off x="5133392" y="5000907"/>
          <a:ext cx="2125265" cy="1381422"/>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Someone tells false lies about you</a:t>
          </a:r>
        </a:p>
      </dsp:txBody>
      <dsp:txXfrm>
        <a:off x="5200827" y="5068342"/>
        <a:ext cx="1990395" cy="1246552"/>
      </dsp:txXfrm>
    </dsp:sp>
    <dsp:sp modelId="{5DE98B68-DF55-4AB0-906E-E67C7CC7BE3B}">
      <dsp:nvSpPr>
        <dsp:cNvPr id="0" name=""/>
        <dsp:cNvSpPr/>
      </dsp:nvSpPr>
      <dsp:spPr>
        <a:xfrm>
          <a:off x="1809043" y="693383"/>
          <a:ext cx="5525913" cy="5525913"/>
        </a:xfrm>
        <a:custGeom>
          <a:avLst/>
          <a:gdLst/>
          <a:ahLst/>
          <a:cxnLst/>
          <a:rect l="0" t="0" r="0" b="0"/>
          <a:pathLst>
            <a:path>
              <a:moveTo>
                <a:pt x="3102865" y="5504925"/>
              </a:moveTo>
              <a:arcTo wR="2762956" hR="2762956" stAng="4976002" swAng="847995"/>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295E022-1965-4236-91F0-DE548B8C5C30}">
      <dsp:nvSpPr>
        <dsp:cNvPr id="0" name=""/>
        <dsp:cNvSpPr/>
      </dsp:nvSpPr>
      <dsp:spPr>
        <a:xfrm>
          <a:off x="1885342" y="5000907"/>
          <a:ext cx="2125265" cy="1381422"/>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Unexpected death of a loved one</a:t>
          </a:r>
        </a:p>
      </dsp:txBody>
      <dsp:txXfrm>
        <a:off x="1952777" y="5068342"/>
        <a:ext cx="1990395" cy="1246552"/>
      </dsp:txXfrm>
    </dsp:sp>
    <dsp:sp modelId="{93692520-4AE9-4DAB-9C6D-3B49355EBCD8}">
      <dsp:nvSpPr>
        <dsp:cNvPr id="0" name=""/>
        <dsp:cNvSpPr/>
      </dsp:nvSpPr>
      <dsp:spPr>
        <a:xfrm>
          <a:off x="1809043" y="693383"/>
          <a:ext cx="5525913" cy="5525913"/>
        </a:xfrm>
        <a:custGeom>
          <a:avLst/>
          <a:gdLst/>
          <a:ahLst/>
          <a:cxnLst/>
          <a:rect l="0" t="0" r="0" b="0"/>
          <a:pathLst>
            <a:path>
              <a:moveTo>
                <a:pt x="293437" y="4002071"/>
              </a:moveTo>
              <a:arcTo wR="2762956" hR="2762956" stAng="9201250" swAng="1361226"/>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5C61151-36FB-4C05-985B-4B620C1145B7}">
      <dsp:nvSpPr>
        <dsp:cNvPr id="0" name=""/>
        <dsp:cNvSpPr/>
      </dsp:nvSpPr>
      <dsp:spPr>
        <a:xfrm>
          <a:off x="881639" y="1911827"/>
          <a:ext cx="2125265" cy="1381422"/>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Problems at home</a:t>
          </a:r>
        </a:p>
      </dsp:txBody>
      <dsp:txXfrm>
        <a:off x="949074" y="1979262"/>
        <a:ext cx="1990395" cy="1246552"/>
      </dsp:txXfrm>
    </dsp:sp>
    <dsp:sp modelId="{A0E406B9-FD8B-4D9A-A142-9CB10158131C}">
      <dsp:nvSpPr>
        <dsp:cNvPr id="0" name=""/>
        <dsp:cNvSpPr/>
      </dsp:nvSpPr>
      <dsp:spPr>
        <a:xfrm>
          <a:off x="1809043" y="693383"/>
          <a:ext cx="5525913" cy="5525913"/>
        </a:xfrm>
        <a:custGeom>
          <a:avLst/>
          <a:gdLst/>
          <a:ahLst/>
          <a:cxnLst/>
          <a:rect l="0" t="0" r="0" b="0"/>
          <a:pathLst>
            <a:path>
              <a:moveTo>
                <a:pt x="664238" y="965928"/>
              </a:moveTo>
              <a:arcTo wR="2762956" hR="2762956" stAng="13234308" swAng="1213478"/>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5990A-7E01-409F-B232-494BEEC3A985}">
      <dsp:nvSpPr>
        <dsp:cNvPr id="0" name=""/>
        <dsp:cNvSpPr/>
      </dsp:nvSpPr>
      <dsp:spPr>
        <a:xfrm>
          <a:off x="3509367" y="2671"/>
          <a:ext cx="2125265" cy="1381422"/>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Except and deal with it</a:t>
          </a:r>
        </a:p>
      </dsp:txBody>
      <dsp:txXfrm>
        <a:off x="3576802" y="70106"/>
        <a:ext cx="1990395" cy="1246552"/>
      </dsp:txXfrm>
    </dsp:sp>
    <dsp:sp modelId="{8413CA30-E95E-475A-9DC1-D7658634227E}">
      <dsp:nvSpPr>
        <dsp:cNvPr id="0" name=""/>
        <dsp:cNvSpPr/>
      </dsp:nvSpPr>
      <dsp:spPr>
        <a:xfrm>
          <a:off x="1809043" y="693383"/>
          <a:ext cx="5525913" cy="5525913"/>
        </a:xfrm>
        <a:custGeom>
          <a:avLst/>
          <a:gdLst/>
          <a:ahLst/>
          <a:cxnLst/>
          <a:rect l="0" t="0" r="0" b="0"/>
          <a:pathLst>
            <a:path>
              <a:moveTo>
                <a:pt x="4111041" y="351194"/>
              </a:moveTo>
              <a:arcTo wR="2762956" hR="2762956" stAng="17952214" swAng="1213478"/>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93AA10D-F855-4B63-91EF-967CD6CFA589}">
      <dsp:nvSpPr>
        <dsp:cNvPr id="0" name=""/>
        <dsp:cNvSpPr/>
      </dsp:nvSpPr>
      <dsp:spPr>
        <a:xfrm>
          <a:off x="6137095" y="1911827"/>
          <a:ext cx="2125265" cy="1381422"/>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Go through steps to fix it</a:t>
          </a:r>
        </a:p>
      </dsp:txBody>
      <dsp:txXfrm>
        <a:off x="6204530" y="1979262"/>
        <a:ext cx="1990395" cy="1246552"/>
      </dsp:txXfrm>
    </dsp:sp>
    <dsp:sp modelId="{66FD6BDD-0357-4E38-B0DC-5535686BBCEE}">
      <dsp:nvSpPr>
        <dsp:cNvPr id="0" name=""/>
        <dsp:cNvSpPr/>
      </dsp:nvSpPr>
      <dsp:spPr>
        <a:xfrm>
          <a:off x="1811960" y="736885"/>
          <a:ext cx="5525913" cy="5525913"/>
        </a:xfrm>
        <a:custGeom>
          <a:avLst/>
          <a:gdLst/>
          <a:ahLst/>
          <a:cxnLst/>
          <a:rect l="0" t="0" r="0" b="0"/>
          <a:pathLst>
            <a:path>
              <a:moveTo>
                <a:pt x="5523103" y="2887539"/>
              </a:moveTo>
              <a:arcTo wR="2762956" hR="2762956" stAng="21755062" swAng="1269270"/>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76C7108-20A2-4624-9CDD-6C1EA5668CB4}">
      <dsp:nvSpPr>
        <dsp:cNvPr id="0" name=""/>
        <dsp:cNvSpPr/>
      </dsp:nvSpPr>
      <dsp:spPr>
        <a:xfrm>
          <a:off x="5294755" y="4906773"/>
          <a:ext cx="2125265" cy="1381422"/>
        </a:xfrm>
        <a:prstGeom prst="round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solidFill>
            </a:rPr>
            <a:t>Talk to a person</a:t>
          </a:r>
        </a:p>
      </dsp:txBody>
      <dsp:txXfrm>
        <a:off x="5362190" y="4974208"/>
        <a:ext cx="1990395" cy="1246552"/>
      </dsp:txXfrm>
    </dsp:sp>
    <dsp:sp modelId="{5DE98B68-DF55-4AB0-906E-E67C7CC7BE3B}">
      <dsp:nvSpPr>
        <dsp:cNvPr id="0" name=""/>
        <dsp:cNvSpPr/>
      </dsp:nvSpPr>
      <dsp:spPr>
        <a:xfrm>
          <a:off x="1862963" y="705135"/>
          <a:ext cx="5525913" cy="5525913"/>
        </a:xfrm>
        <a:custGeom>
          <a:avLst/>
          <a:gdLst/>
          <a:ahLst/>
          <a:cxnLst/>
          <a:rect l="0" t="0" r="0" b="0"/>
          <a:pathLst>
            <a:path>
              <a:moveTo>
                <a:pt x="3180059" y="5494248"/>
              </a:moveTo>
              <a:arcTo wR="2762956" hR="2762956" stAng="4879037" swAng="973455"/>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295E022-1965-4236-91F0-DE548B8C5C30}">
      <dsp:nvSpPr>
        <dsp:cNvPr id="0" name=""/>
        <dsp:cNvSpPr/>
      </dsp:nvSpPr>
      <dsp:spPr>
        <a:xfrm>
          <a:off x="1885342" y="5000907"/>
          <a:ext cx="2125265" cy="1381422"/>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Understanding the eternal Plan of Salvation</a:t>
          </a:r>
        </a:p>
      </dsp:txBody>
      <dsp:txXfrm>
        <a:off x="1952777" y="5068342"/>
        <a:ext cx="1990395" cy="1246552"/>
      </dsp:txXfrm>
    </dsp:sp>
    <dsp:sp modelId="{93692520-4AE9-4DAB-9C6D-3B49355EBCD8}">
      <dsp:nvSpPr>
        <dsp:cNvPr id="0" name=""/>
        <dsp:cNvSpPr/>
      </dsp:nvSpPr>
      <dsp:spPr>
        <a:xfrm>
          <a:off x="1809043" y="693383"/>
          <a:ext cx="5525913" cy="5525913"/>
        </a:xfrm>
        <a:custGeom>
          <a:avLst/>
          <a:gdLst/>
          <a:ahLst/>
          <a:cxnLst/>
          <a:rect l="0" t="0" r="0" b="0"/>
          <a:pathLst>
            <a:path>
              <a:moveTo>
                <a:pt x="293437" y="4002071"/>
              </a:moveTo>
              <a:arcTo wR="2762956" hR="2762956" stAng="9201250" swAng="1361226"/>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5C61151-36FB-4C05-985B-4B620C1145B7}">
      <dsp:nvSpPr>
        <dsp:cNvPr id="0" name=""/>
        <dsp:cNvSpPr/>
      </dsp:nvSpPr>
      <dsp:spPr>
        <a:xfrm>
          <a:off x="881639" y="1911827"/>
          <a:ext cx="2125265" cy="1381422"/>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Prayer and follow counsel of the Prophets</a:t>
          </a:r>
        </a:p>
      </dsp:txBody>
      <dsp:txXfrm>
        <a:off x="949074" y="1979262"/>
        <a:ext cx="1990395" cy="1246552"/>
      </dsp:txXfrm>
    </dsp:sp>
    <dsp:sp modelId="{A0E406B9-FD8B-4D9A-A142-9CB10158131C}">
      <dsp:nvSpPr>
        <dsp:cNvPr id="0" name=""/>
        <dsp:cNvSpPr/>
      </dsp:nvSpPr>
      <dsp:spPr>
        <a:xfrm>
          <a:off x="1809043" y="693383"/>
          <a:ext cx="5525913" cy="5525913"/>
        </a:xfrm>
        <a:custGeom>
          <a:avLst/>
          <a:gdLst/>
          <a:ahLst/>
          <a:cxnLst/>
          <a:rect l="0" t="0" r="0" b="0"/>
          <a:pathLst>
            <a:path>
              <a:moveTo>
                <a:pt x="664238" y="965928"/>
              </a:moveTo>
              <a:arcTo wR="2762956" hR="2762956" stAng="13234308" swAng="1213478"/>
            </a:path>
          </a:pathLst>
        </a:custGeom>
        <a:noFill/>
        <a:ln w="28575"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1C1F-A16E-A2F8-4632-1B96FBBF85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A37687-72FD-BF31-A363-1FEE4ABCF3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D6C13-93D0-75E7-952E-F8C915E47DB6}"/>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5" name="Footer Placeholder 4">
            <a:extLst>
              <a:ext uri="{FF2B5EF4-FFF2-40B4-BE49-F238E27FC236}">
                <a16:creationId xmlns:a16="http://schemas.microsoft.com/office/drawing/2014/main" id="{57A23359-36D3-7982-30B0-2EB02188E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5617C-2C05-C595-14D1-FCE4DC184E2E}"/>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7948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DA4A-1F99-CAC7-EFFA-D0FF385646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7BA434-9686-D82E-1D61-D66D158BB0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C267F-4ECB-7225-9CD4-2BD5A3DC36DF}"/>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5" name="Footer Placeholder 4">
            <a:extLst>
              <a:ext uri="{FF2B5EF4-FFF2-40B4-BE49-F238E27FC236}">
                <a16:creationId xmlns:a16="http://schemas.microsoft.com/office/drawing/2014/main" id="{DCD6F994-3848-316E-5BA7-0C2D87E07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211B5-CBA3-02D4-3BF8-7BFA2E164196}"/>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334424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FA2FAC-1BA5-55B7-F3CD-3A887C206B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12F026-1A01-AECB-5461-FDF6178FD8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57D78-A5EF-2662-74F6-0226FAB83D4E}"/>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5" name="Footer Placeholder 4">
            <a:extLst>
              <a:ext uri="{FF2B5EF4-FFF2-40B4-BE49-F238E27FC236}">
                <a16:creationId xmlns:a16="http://schemas.microsoft.com/office/drawing/2014/main" id="{513C7AC1-33D0-8F49-BA46-C4C971BBD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98BAB-6680-59BA-CC99-2D9DB4C40A27}"/>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446089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534E-BE10-A8F3-8083-061B2CAB1B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7AAB33-F158-E28C-2B46-3CF8B8F708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FD2A5-88F2-6DB5-8205-CDF1FB832F4E}"/>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5" name="Footer Placeholder 4">
            <a:extLst>
              <a:ext uri="{FF2B5EF4-FFF2-40B4-BE49-F238E27FC236}">
                <a16:creationId xmlns:a16="http://schemas.microsoft.com/office/drawing/2014/main" id="{F74A28C1-0CBA-A3A2-0C25-B77238B41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57BF6-269E-4F5E-D78C-7D42C221F66D}"/>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281542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8296-5860-DDAD-CD4F-6595B3430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BDACCB-69D3-E64E-E18C-293104AB5A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2646A-B7F9-7754-6138-C72BE2E65947}"/>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5" name="Footer Placeholder 4">
            <a:extLst>
              <a:ext uri="{FF2B5EF4-FFF2-40B4-BE49-F238E27FC236}">
                <a16:creationId xmlns:a16="http://schemas.microsoft.com/office/drawing/2014/main" id="{AC032F1D-4D4B-AB49-8EAB-04D3C37C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CA788-68B9-AD8C-6831-26F4A2C57353}"/>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3961873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7AC2-7109-B632-6248-926370A75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7D0BAB-5700-8C9C-0A93-984DF4E464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615DE7-417F-D037-D933-C836E3BDC5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027A66-42A0-CF9D-FBF0-41F1721FDFFD}"/>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6" name="Footer Placeholder 5">
            <a:extLst>
              <a:ext uri="{FF2B5EF4-FFF2-40B4-BE49-F238E27FC236}">
                <a16:creationId xmlns:a16="http://schemas.microsoft.com/office/drawing/2014/main" id="{71471963-87F1-F31C-11CF-51312F14F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ABCDA-D498-2A53-F7EE-007456050FAD}"/>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14719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BC1DA-7C0E-D2BE-C025-587BCE466C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09CA8B-002F-19C5-B237-19117D447B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EAB13D-0776-4B71-C096-65F4F90BCE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DA567-FE79-B0A3-1A5D-424A28D4D1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482E75-5AAA-B56F-4CE3-472DCD291B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5FDDF1-A153-16C9-A26C-A8563630FC23}"/>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8" name="Footer Placeholder 7">
            <a:extLst>
              <a:ext uri="{FF2B5EF4-FFF2-40B4-BE49-F238E27FC236}">
                <a16:creationId xmlns:a16="http://schemas.microsoft.com/office/drawing/2014/main" id="{19D6638C-9CFF-0139-E7C4-BC7D5FBC8D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B43FB9-91E2-AF34-94EA-9A60C165199C}"/>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304040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7090-98D9-A916-76A1-7C5330EA9B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8BBF80-BC45-232D-EB8F-655F70EFA0F0}"/>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4" name="Footer Placeholder 3">
            <a:extLst>
              <a:ext uri="{FF2B5EF4-FFF2-40B4-BE49-F238E27FC236}">
                <a16:creationId xmlns:a16="http://schemas.microsoft.com/office/drawing/2014/main" id="{9F0A4FF1-74DA-3887-8E90-A01C4CAE2B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D9A62D-1B8F-3AF7-06FB-A4C71E985D09}"/>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154466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2E116-6B9F-5F64-B5D7-E7FE1CEA8862}"/>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3" name="Footer Placeholder 2">
            <a:extLst>
              <a:ext uri="{FF2B5EF4-FFF2-40B4-BE49-F238E27FC236}">
                <a16:creationId xmlns:a16="http://schemas.microsoft.com/office/drawing/2014/main" id="{B6DE1518-825A-2F3B-3E7F-0F13068577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38E525-7EC4-AB29-CDE7-B15A35B20250}"/>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4110946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60920-1492-6528-E1DC-2FF300071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5E20D7-74BB-8175-887B-DC5F7B6702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B93BF8-133F-DCCB-6841-08A8409C5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E972E7-3743-3852-826D-9071265760B4}"/>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6" name="Footer Placeholder 5">
            <a:extLst>
              <a:ext uri="{FF2B5EF4-FFF2-40B4-BE49-F238E27FC236}">
                <a16:creationId xmlns:a16="http://schemas.microsoft.com/office/drawing/2014/main" id="{582CDDC3-3965-39E4-C97D-97F62A5CA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61387-02E3-B80A-D0CC-1962E6D38CF6}"/>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337276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997C7-B2A2-CF19-51E9-7FBDC98BC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79FA44-9A60-7131-BEB4-3885D2DCC1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58FA33-6582-064F-7223-266CE221D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129E22-4590-8038-9D11-AC18FB5999C5}"/>
              </a:ext>
            </a:extLst>
          </p:cNvPr>
          <p:cNvSpPr>
            <a:spLocks noGrp="1"/>
          </p:cNvSpPr>
          <p:nvPr>
            <p:ph type="dt" sz="half" idx="10"/>
          </p:nvPr>
        </p:nvSpPr>
        <p:spPr/>
        <p:txBody>
          <a:bodyPr/>
          <a:lstStyle/>
          <a:p>
            <a:fld id="{E609ACAB-D779-4A55-9BAD-827E439E9833}" type="datetimeFigureOut">
              <a:rPr lang="en-US" smtClean="0"/>
              <a:t>7/24/2023</a:t>
            </a:fld>
            <a:endParaRPr lang="en-US"/>
          </a:p>
        </p:txBody>
      </p:sp>
      <p:sp>
        <p:nvSpPr>
          <p:cNvPr id="6" name="Footer Placeholder 5">
            <a:extLst>
              <a:ext uri="{FF2B5EF4-FFF2-40B4-BE49-F238E27FC236}">
                <a16:creationId xmlns:a16="http://schemas.microsoft.com/office/drawing/2014/main" id="{54836020-5A5B-6D1D-F30A-EB7A18A6A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17AA78-14BA-11FE-329E-D702528494D9}"/>
              </a:ext>
            </a:extLst>
          </p:cNvPr>
          <p:cNvSpPr>
            <a:spLocks noGrp="1"/>
          </p:cNvSpPr>
          <p:nvPr>
            <p:ph type="sldNum" sz="quarter" idx="12"/>
          </p:nvPr>
        </p:nvSpPr>
        <p:spPr/>
        <p:txBody>
          <a:bodyPr/>
          <a:lstStyle/>
          <a:p>
            <a:fld id="{863907D9-26B2-439F-AC8E-6D250134F09C}" type="slidenum">
              <a:rPr lang="en-US" smtClean="0"/>
              <a:t>‹#›</a:t>
            </a:fld>
            <a:endParaRPr lang="en-US"/>
          </a:p>
        </p:txBody>
      </p:sp>
    </p:spTree>
    <p:extLst>
      <p:ext uri="{BB962C8B-B14F-4D97-AF65-F5344CB8AC3E}">
        <p14:creationId xmlns:p14="http://schemas.microsoft.com/office/powerpoint/2010/main" val="75953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61B924-B3AB-9ECC-E06C-1118E0DCB8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C17097-1451-040F-3AFB-FBDBA55DBC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9E1EC-051C-AACF-9F56-DE77E27A7F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09ACAB-D779-4A55-9BAD-827E439E9833}" type="datetimeFigureOut">
              <a:rPr lang="en-US" smtClean="0"/>
              <a:t>7/24/2023</a:t>
            </a:fld>
            <a:endParaRPr lang="en-US"/>
          </a:p>
        </p:txBody>
      </p:sp>
      <p:sp>
        <p:nvSpPr>
          <p:cNvPr id="5" name="Footer Placeholder 4">
            <a:extLst>
              <a:ext uri="{FF2B5EF4-FFF2-40B4-BE49-F238E27FC236}">
                <a16:creationId xmlns:a16="http://schemas.microsoft.com/office/drawing/2014/main" id="{96D1FAA9-5614-945D-4356-F35DB985D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56D4E-18E8-9CA2-1741-99B11FE148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3907D9-26B2-439F-AC8E-6D250134F09C}" type="slidenum">
              <a:rPr lang="en-US" smtClean="0"/>
              <a:t>‹#›</a:t>
            </a:fld>
            <a:endParaRPr lang="en-US"/>
          </a:p>
        </p:txBody>
      </p:sp>
    </p:spTree>
    <p:extLst>
      <p:ext uri="{BB962C8B-B14F-4D97-AF65-F5344CB8AC3E}">
        <p14:creationId xmlns:p14="http://schemas.microsoft.com/office/powerpoint/2010/main" val="3915150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7" Type="http://schemas.microsoft.com/office/2007/relationships/hdphoto" Target="../media/hdphoto2.wdp"/><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2.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3.jpg"/></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80.jpg"/></Relationships>
</file>

<file path=ppt/slides/_rels/slide5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7" Type="http://schemas.microsoft.com/office/2007/relationships/hdphoto" Target="../media/hdphoto6.wdp"/><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5.wdp"/><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38.gif"/><Relationship Id="rId4" Type="http://schemas.openxmlformats.org/officeDocument/2006/relationships/image" Target="../media/image95.gif"/></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ECDE68DC-800B-2F62-B48F-35A3D436E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ADFA4D-C0D0-F91B-04CD-4AA5B86A67A2}"/>
              </a:ext>
            </a:extLst>
          </p:cNvPr>
          <p:cNvSpPr txBox="1"/>
          <p:nvPr/>
        </p:nvSpPr>
        <p:spPr>
          <a:xfrm>
            <a:off x="2951786" y="984015"/>
            <a:ext cx="6094070" cy="923330"/>
          </a:xfrm>
          <a:prstGeom prst="rect">
            <a:avLst/>
          </a:prstGeom>
          <a:noFill/>
        </p:spPr>
        <p:txBody>
          <a:bodyPr wrap="square">
            <a:spAutoFit/>
          </a:bodyPr>
          <a:lstStyle/>
          <a:p>
            <a:pPr algn="ctr"/>
            <a:r>
              <a:rPr lang="en-US" sz="5400">
                <a:solidFill>
                  <a:schemeClr val="bg1"/>
                </a:solidFill>
                <a:latin typeface="Abadi" panose="020B0604020104020204" pitchFamily="34" charset="0"/>
                <a:ea typeface="Wednesday" pitchFamily="2" charset="0"/>
              </a:rPr>
              <a:t> 1-2 Peter </a:t>
            </a:r>
            <a:endParaRPr lang="en-US" sz="5400" dirty="0">
              <a:solidFill>
                <a:schemeClr val="bg1"/>
              </a:solidFill>
              <a:latin typeface="Abadi" panose="020B0604020104020204" pitchFamily="34" charset="0"/>
              <a:ea typeface="Wednesday" pitchFamily="2" charset="0"/>
            </a:endParaRPr>
          </a:p>
        </p:txBody>
      </p:sp>
      <p:pic>
        <p:nvPicPr>
          <p:cNvPr id="33" name="Picture 32">
            <a:extLst>
              <a:ext uri="{FF2B5EF4-FFF2-40B4-BE49-F238E27FC236}">
                <a16:creationId xmlns:a16="http://schemas.microsoft.com/office/drawing/2014/main" id="{C42ED447-A0C6-363F-18EC-0E1531810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20204" y="2962867"/>
            <a:ext cx="3297696" cy="2673297"/>
          </a:xfrm>
          <a:prstGeom prst="rect">
            <a:avLst/>
          </a:prstGeom>
        </p:spPr>
      </p:pic>
      <p:grpSp>
        <p:nvGrpSpPr>
          <p:cNvPr id="34" name="Group 33">
            <a:extLst>
              <a:ext uri="{FF2B5EF4-FFF2-40B4-BE49-F238E27FC236}">
                <a16:creationId xmlns:a16="http://schemas.microsoft.com/office/drawing/2014/main" id="{F86DD3D9-1EFA-BD3F-E96E-5BA64864FA5D}"/>
              </a:ext>
            </a:extLst>
          </p:cNvPr>
          <p:cNvGrpSpPr/>
          <p:nvPr/>
        </p:nvGrpSpPr>
        <p:grpSpPr>
          <a:xfrm>
            <a:off x="4362451" y="2080620"/>
            <a:ext cx="3576917" cy="4401003"/>
            <a:chOff x="4289611" y="2456996"/>
            <a:chExt cx="3576917" cy="4401003"/>
          </a:xfrm>
        </p:grpSpPr>
        <p:sp>
          <p:nvSpPr>
            <p:cNvPr id="35" name="Frame 34">
              <a:extLst>
                <a:ext uri="{FF2B5EF4-FFF2-40B4-BE49-F238E27FC236}">
                  <a16:creationId xmlns:a16="http://schemas.microsoft.com/office/drawing/2014/main" id="{219C92B2-5FF8-2BE5-25F6-D592132C1A09}"/>
                </a:ext>
              </a:extLst>
            </p:cNvPr>
            <p:cNvSpPr/>
            <p:nvPr/>
          </p:nvSpPr>
          <p:spPr>
            <a:xfrm>
              <a:off x="4657165" y="2895934"/>
              <a:ext cx="2877670" cy="3523129"/>
            </a:xfrm>
            <a:prstGeom prst="frame">
              <a:avLst>
                <a:gd name="adj1" fmla="val 474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Plus Sign 35">
              <a:extLst>
                <a:ext uri="{FF2B5EF4-FFF2-40B4-BE49-F238E27FC236}">
                  <a16:creationId xmlns:a16="http://schemas.microsoft.com/office/drawing/2014/main" id="{82CFB74E-B265-A407-F9B4-20601A80F20D}"/>
                </a:ext>
              </a:extLst>
            </p:cNvPr>
            <p:cNvSpPr/>
            <p:nvPr/>
          </p:nvSpPr>
          <p:spPr>
            <a:xfrm>
              <a:off x="4289611" y="2456996"/>
              <a:ext cx="3576917" cy="4401003"/>
            </a:xfrm>
            <a:prstGeom prst="mathPlus">
              <a:avLst>
                <a:gd name="adj1" fmla="val 4674"/>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D5D074AA-9937-7A61-E404-2114424DBFA8}"/>
              </a:ext>
            </a:extLst>
          </p:cNvPr>
          <p:cNvGrpSpPr/>
          <p:nvPr/>
        </p:nvGrpSpPr>
        <p:grpSpPr>
          <a:xfrm>
            <a:off x="4398312" y="3069726"/>
            <a:ext cx="1339129" cy="3061138"/>
            <a:chOff x="782565" y="1101398"/>
            <a:chExt cx="1893267" cy="4327852"/>
          </a:xfrm>
        </p:grpSpPr>
        <p:sp>
          <p:nvSpPr>
            <p:cNvPr id="38" name="Round Diagonal Corner Rectangle 94">
              <a:extLst>
                <a:ext uri="{FF2B5EF4-FFF2-40B4-BE49-F238E27FC236}">
                  <a16:creationId xmlns:a16="http://schemas.microsoft.com/office/drawing/2014/main" id="{AD7346B8-6ECD-69F2-6B7F-57F7C7245F94}"/>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9" name="Round Diagonal Corner Rectangle 95">
              <a:extLst>
                <a:ext uri="{FF2B5EF4-FFF2-40B4-BE49-F238E27FC236}">
                  <a16:creationId xmlns:a16="http://schemas.microsoft.com/office/drawing/2014/main" id="{1B15838D-2210-B27B-11AE-60900514F805}"/>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0" name="Oval 39">
              <a:extLst>
                <a:ext uri="{FF2B5EF4-FFF2-40B4-BE49-F238E27FC236}">
                  <a16:creationId xmlns:a16="http://schemas.microsoft.com/office/drawing/2014/main" id="{CED7FEA7-F3A6-2E48-0FC2-60DC7CE1338A}"/>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41" name="Group 40">
              <a:extLst>
                <a:ext uri="{FF2B5EF4-FFF2-40B4-BE49-F238E27FC236}">
                  <a16:creationId xmlns:a16="http://schemas.microsoft.com/office/drawing/2014/main" id="{6CD5E549-E3C5-0B01-C20A-FCA30D1627DC}"/>
                </a:ext>
              </a:extLst>
            </p:cNvPr>
            <p:cNvGrpSpPr/>
            <p:nvPr/>
          </p:nvGrpSpPr>
          <p:grpSpPr>
            <a:xfrm rot="2754858">
              <a:off x="1292245" y="4851434"/>
              <a:ext cx="418271" cy="737362"/>
              <a:chOff x="1676400" y="2133600"/>
              <a:chExt cx="1447800" cy="2088845"/>
            </a:xfrm>
          </p:grpSpPr>
          <p:sp>
            <p:nvSpPr>
              <p:cNvPr id="60" name="Oval 59">
                <a:extLst>
                  <a:ext uri="{FF2B5EF4-FFF2-40B4-BE49-F238E27FC236}">
                    <a16:creationId xmlns:a16="http://schemas.microsoft.com/office/drawing/2014/main" id="{104B249B-E24D-7813-CC73-DA417771ABFC}"/>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1" name="Moon 60">
                <a:extLst>
                  <a:ext uri="{FF2B5EF4-FFF2-40B4-BE49-F238E27FC236}">
                    <a16:creationId xmlns:a16="http://schemas.microsoft.com/office/drawing/2014/main" id="{1564DB18-A5FD-01BA-3965-B83C74DD8FA9}"/>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2" name="Moon 61">
                <a:extLst>
                  <a:ext uri="{FF2B5EF4-FFF2-40B4-BE49-F238E27FC236}">
                    <a16:creationId xmlns:a16="http://schemas.microsoft.com/office/drawing/2014/main" id="{A4EE02CB-F12D-1721-B74E-0583AF70C936}"/>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42" name="Group 41">
              <a:extLst>
                <a:ext uri="{FF2B5EF4-FFF2-40B4-BE49-F238E27FC236}">
                  <a16:creationId xmlns:a16="http://schemas.microsoft.com/office/drawing/2014/main" id="{94342D8C-CF97-5754-DD8D-AB3452D592C6}"/>
                </a:ext>
              </a:extLst>
            </p:cNvPr>
            <p:cNvGrpSpPr/>
            <p:nvPr/>
          </p:nvGrpSpPr>
          <p:grpSpPr>
            <a:xfrm rot="18845142" flipH="1">
              <a:off x="1670777" y="4757861"/>
              <a:ext cx="454896" cy="743939"/>
              <a:chOff x="1676400" y="2133600"/>
              <a:chExt cx="1447800" cy="2088845"/>
            </a:xfrm>
          </p:grpSpPr>
          <p:sp>
            <p:nvSpPr>
              <p:cNvPr id="57" name="Oval 56">
                <a:extLst>
                  <a:ext uri="{FF2B5EF4-FFF2-40B4-BE49-F238E27FC236}">
                    <a16:creationId xmlns:a16="http://schemas.microsoft.com/office/drawing/2014/main" id="{E3F9821C-5CAD-8ADC-F077-A7D9A4551D7C}"/>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8" name="Moon 57">
                <a:extLst>
                  <a:ext uri="{FF2B5EF4-FFF2-40B4-BE49-F238E27FC236}">
                    <a16:creationId xmlns:a16="http://schemas.microsoft.com/office/drawing/2014/main" id="{556D033A-7F1C-8885-1E41-131C99E9BBE2}"/>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9" name="Moon 58">
                <a:extLst>
                  <a:ext uri="{FF2B5EF4-FFF2-40B4-BE49-F238E27FC236}">
                    <a16:creationId xmlns:a16="http://schemas.microsoft.com/office/drawing/2014/main" id="{762E66CB-9CCC-72B9-2006-4EFAAB546B40}"/>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43" name="Group 42">
              <a:extLst>
                <a:ext uri="{FF2B5EF4-FFF2-40B4-BE49-F238E27FC236}">
                  <a16:creationId xmlns:a16="http://schemas.microsoft.com/office/drawing/2014/main" id="{8F349027-96D4-C073-DF2F-61E0F61602CA}"/>
                </a:ext>
              </a:extLst>
            </p:cNvPr>
            <p:cNvGrpSpPr/>
            <p:nvPr/>
          </p:nvGrpSpPr>
          <p:grpSpPr>
            <a:xfrm>
              <a:off x="810561" y="2772737"/>
              <a:ext cx="1865271" cy="2320328"/>
              <a:chOff x="4419600" y="2060454"/>
              <a:chExt cx="3045502" cy="4187946"/>
            </a:xfrm>
          </p:grpSpPr>
          <p:sp>
            <p:nvSpPr>
              <p:cNvPr id="48" name="Oval 47">
                <a:extLst>
                  <a:ext uri="{FF2B5EF4-FFF2-40B4-BE49-F238E27FC236}">
                    <a16:creationId xmlns:a16="http://schemas.microsoft.com/office/drawing/2014/main" id="{82E646B6-A891-2FB9-148E-D1AD3FFC08DD}"/>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9" name="Oval 48">
                <a:extLst>
                  <a:ext uri="{FF2B5EF4-FFF2-40B4-BE49-F238E27FC236}">
                    <a16:creationId xmlns:a16="http://schemas.microsoft.com/office/drawing/2014/main" id="{CFA24E9C-6E72-735A-632D-B5551629D8C2}"/>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0" name="Trapezoid 49">
                <a:extLst>
                  <a:ext uri="{FF2B5EF4-FFF2-40B4-BE49-F238E27FC236}">
                    <a16:creationId xmlns:a16="http://schemas.microsoft.com/office/drawing/2014/main" id="{B357F3DC-EEF0-FBA2-1734-4ED21CB3136B}"/>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1" name="Trapezoid 50">
                <a:extLst>
                  <a:ext uri="{FF2B5EF4-FFF2-40B4-BE49-F238E27FC236}">
                    <a16:creationId xmlns:a16="http://schemas.microsoft.com/office/drawing/2014/main" id="{A0BA5890-0BBC-496F-508F-7EDA5DD93034}"/>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2" name="Trapezoid 51">
                <a:extLst>
                  <a:ext uri="{FF2B5EF4-FFF2-40B4-BE49-F238E27FC236}">
                    <a16:creationId xmlns:a16="http://schemas.microsoft.com/office/drawing/2014/main" id="{6BB253DE-C032-861F-8382-1AF8DC4F9486}"/>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3" name="Isosceles Triangle 52">
                <a:extLst>
                  <a:ext uri="{FF2B5EF4-FFF2-40B4-BE49-F238E27FC236}">
                    <a16:creationId xmlns:a16="http://schemas.microsoft.com/office/drawing/2014/main" id="{8AF0649F-0497-18D1-72FA-2CE4D34FF91C}"/>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4" name="Rectangle 53">
                <a:extLst>
                  <a:ext uri="{FF2B5EF4-FFF2-40B4-BE49-F238E27FC236}">
                    <a16:creationId xmlns:a16="http://schemas.microsoft.com/office/drawing/2014/main" id="{D0D68C7F-8CE1-829E-E01F-477F072D75D9}"/>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5" name="Trapezoid 54">
                <a:extLst>
                  <a:ext uri="{FF2B5EF4-FFF2-40B4-BE49-F238E27FC236}">
                    <a16:creationId xmlns:a16="http://schemas.microsoft.com/office/drawing/2014/main" id="{CD921AC4-EFC6-FCA4-0C59-5E2F52C8ADF5}"/>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6" name="Trapezoid 55">
                <a:extLst>
                  <a:ext uri="{FF2B5EF4-FFF2-40B4-BE49-F238E27FC236}">
                    <a16:creationId xmlns:a16="http://schemas.microsoft.com/office/drawing/2014/main" id="{A6B49B52-FC0D-6149-D53D-FE9C702315D2}"/>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44" name="Round Diagonal Corner Rectangle 102">
              <a:extLst>
                <a:ext uri="{FF2B5EF4-FFF2-40B4-BE49-F238E27FC236}">
                  <a16:creationId xmlns:a16="http://schemas.microsoft.com/office/drawing/2014/main" id="{6E6E3330-335F-3DFD-5F51-B044D1FA9F25}"/>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 name="Oval 44">
              <a:extLst>
                <a:ext uri="{FF2B5EF4-FFF2-40B4-BE49-F238E27FC236}">
                  <a16:creationId xmlns:a16="http://schemas.microsoft.com/office/drawing/2014/main" id="{FC648ECF-00E0-CA61-6996-B4E780C2C8B8}"/>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6" name="Rectangle 45">
              <a:extLst>
                <a:ext uri="{FF2B5EF4-FFF2-40B4-BE49-F238E27FC236}">
                  <a16:creationId xmlns:a16="http://schemas.microsoft.com/office/drawing/2014/main" id="{37D308BB-EB9F-F084-F82A-94E307445749}"/>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7" name="Freeform: Shape 46">
              <a:extLst>
                <a:ext uri="{FF2B5EF4-FFF2-40B4-BE49-F238E27FC236}">
                  <a16:creationId xmlns:a16="http://schemas.microsoft.com/office/drawing/2014/main" id="{9C35AAF8-7E31-0DF7-E48C-5317221F63C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3152348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24000" y="6172201"/>
            <a:ext cx="5791200" cy="461665"/>
          </a:xfrm>
          <a:prstGeom prst="rect">
            <a:avLst/>
          </a:prstGeom>
          <a:noFill/>
        </p:spPr>
        <p:txBody>
          <a:bodyPr wrap="square" rtlCol="0">
            <a:spAutoFit/>
          </a:bodyPr>
          <a:lstStyle/>
          <a:p>
            <a:r>
              <a:rPr lang="en-US" sz="2400" dirty="0">
                <a:latin typeface="+mj-lt"/>
              </a:rPr>
              <a:t>1 Peter 1:7   1 Peter 4:16</a:t>
            </a:r>
          </a:p>
        </p:txBody>
      </p:sp>
      <p:sp>
        <p:nvSpPr>
          <p:cNvPr id="20" name="TextBox 19"/>
          <p:cNvSpPr txBox="1"/>
          <p:nvPr/>
        </p:nvSpPr>
        <p:spPr>
          <a:xfrm>
            <a:off x="201706" y="6427694"/>
            <a:ext cx="1748118" cy="369332"/>
          </a:xfrm>
          <a:prstGeom prst="rect">
            <a:avLst/>
          </a:prstGeom>
          <a:noFill/>
        </p:spPr>
        <p:txBody>
          <a:bodyPr wrap="square" rtlCol="0">
            <a:spAutoFit/>
          </a:bodyPr>
          <a:lstStyle/>
          <a:p>
            <a:r>
              <a:rPr lang="en-US" dirty="0">
                <a:solidFill>
                  <a:schemeClr val="bg1"/>
                </a:solidFill>
              </a:rPr>
              <a:t>1 Peter 1:7</a:t>
            </a:r>
          </a:p>
        </p:txBody>
      </p:sp>
      <p:sp>
        <p:nvSpPr>
          <p:cNvPr id="2" name="Rectangle 1"/>
          <p:cNvSpPr/>
          <p:nvPr/>
        </p:nvSpPr>
        <p:spPr>
          <a:xfrm>
            <a:off x="560294" y="418268"/>
            <a:ext cx="6096000" cy="1323439"/>
          </a:xfrm>
          <a:prstGeom prst="rect">
            <a:avLst/>
          </a:prstGeom>
        </p:spPr>
        <p:txBody>
          <a:bodyPr>
            <a:spAutoFit/>
          </a:bodyPr>
          <a:lstStyle/>
          <a:p>
            <a:r>
              <a:rPr lang="en-US" sz="2000" dirty="0">
                <a:solidFill>
                  <a:schemeClr val="bg1"/>
                </a:solidFill>
                <a:latin typeface="Open Sans"/>
              </a:rPr>
              <a:t>“These fiery trials are designed to make you stronger, but they have the potential to diminish or even destroy your trust in the Son of God and to weaken your resolve to keep your promises to Him. </a:t>
            </a:r>
            <a:endParaRPr lang="en-US" sz="2000" dirty="0">
              <a:solidFill>
                <a:schemeClr val="bg1"/>
              </a:solidFill>
            </a:endParaRPr>
          </a:p>
        </p:txBody>
      </p:sp>
      <p:sp>
        <p:nvSpPr>
          <p:cNvPr id="3" name="Rectangle 2"/>
          <p:cNvSpPr/>
          <p:nvPr/>
        </p:nvSpPr>
        <p:spPr>
          <a:xfrm>
            <a:off x="5638800" y="2864348"/>
            <a:ext cx="6096000" cy="1938992"/>
          </a:xfrm>
          <a:prstGeom prst="rect">
            <a:avLst/>
          </a:prstGeom>
        </p:spPr>
        <p:txBody>
          <a:bodyPr>
            <a:spAutoFit/>
          </a:bodyPr>
          <a:lstStyle/>
          <a:p>
            <a:r>
              <a:rPr lang="en-US" sz="2000" dirty="0">
                <a:solidFill>
                  <a:schemeClr val="bg1"/>
                </a:solidFill>
                <a:latin typeface="Open Sans"/>
              </a:rPr>
              <a:t>“How do you remain ‘steadfast and immovable’ during a trial of faith? You immerse yourself in the very things that helped build your core of faith: you exercise faith in Christ, you pray, you ponder the scriptures, you repent, you keep the commandments, and you serve others.</a:t>
            </a:r>
            <a:endParaRPr lang="en-US" sz="20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345" y="170797"/>
            <a:ext cx="1085850" cy="1447800"/>
          </a:xfrm>
          <a:prstGeom prst="rect">
            <a:avLst/>
          </a:prstGeom>
        </p:spPr>
      </p:pic>
      <p:pic>
        <p:nvPicPr>
          <p:cNvPr id="6" name="Picture 5">
            <a:extLst>
              <a:ext uri="{FF2B5EF4-FFF2-40B4-BE49-F238E27FC236}">
                <a16:creationId xmlns:a16="http://schemas.microsoft.com/office/drawing/2014/main" id="{2355B284-267D-4AAE-A0DB-CFB84F4A0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254" y="2496692"/>
            <a:ext cx="3974592" cy="3176016"/>
          </a:xfrm>
          <a:prstGeom prst="rect">
            <a:avLst/>
          </a:prstGeom>
        </p:spPr>
      </p:pic>
    </p:spTree>
    <p:extLst>
      <p:ext uri="{BB962C8B-B14F-4D97-AF65-F5344CB8AC3E}">
        <p14:creationId xmlns:p14="http://schemas.microsoft.com/office/powerpoint/2010/main" val="62626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24000" y="6172201"/>
            <a:ext cx="5791200" cy="461665"/>
          </a:xfrm>
          <a:prstGeom prst="rect">
            <a:avLst/>
          </a:prstGeom>
          <a:noFill/>
        </p:spPr>
        <p:txBody>
          <a:bodyPr wrap="square" rtlCol="0">
            <a:spAutoFit/>
          </a:bodyPr>
          <a:lstStyle/>
          <a:p>
            <a:r>
              <a:rPr lang="en-US" sz="2400" dirty="0">
                <a:latin typeface="+mj-lt"/>
              </a:rPr>
              <a:t>1 Peter 1:7   1 Peter 4:16</a:t>
            </a:r>
          </a:p>
        </p:txBody>
      </p:sp>
      <p:sp>
        <p:nvSpPr>
          <p:cNvPr id="20" name="TextBox 19"/>
          <p:cNvSpPr txBox="1"/>
          <p:nvPr/>
        </p:nvSpPr>
        <p:spPr>
          <a:xfrm>
            <a:off x="201706" y="6427694"/>
            <a:ext cx="1748118" cy="369332"/>
          </a:xfrm>
          <a:prstGeom prst="rect">
            <a:avLst/>
          </a:prstGeom>
          <a:noFill/>
        </p:spPr>
        <p:txBody>
          <a:bodyPr wrap="square" rtlCol="0">
            <a:spAutoFit/>
          </a:bodyPr>
          <a:lstStyle/>
          <a:p>
            <a:r>
              <a:rPr lang="en-US" dirty="0">
                <a:solidFill>
                  <a:schemeClr val="bg1"/>
                </a:solidFill>
              </a:rPr>
              <a:t>1 Peter 1:7</a:t>
            </a:r>
          </a:p>
        </p:txBody>
      </p:sp>
      <p:sp>
        <p:nvSpPr>
          <p:cNvPr id="4" name="Rectangle 3"/>
          <p:cNvSpPr/>
          <p:nvPr/>
        </p:nvSpPr>
        <p:spPr>
          <a:xfrm>
            <a:off x="121927" y="615460"/>
            <a:ext cx="6884929" cy="830997"/>
          </a:xfrm>
          <a:prstGeom prst="rect">
            <a:avLst/>
          </a:prstGeom>
        </p:spPr>
        <p:txBody>
          <a:bodyPr wrap="square">
            <a:spAutoFit/>
          </a:bodyPr>
          <a:lstStyle/>
          <a:p>
            <a:r>
              <a:rPr lang="en-US" sz="2400" dirty="0">
                <a:solidFill>
                  <a:schemeClr val="bg1"/>
                </a:solidFill>
                <a:latin typeface="Open Sans"/>
              </a:rPr>
              <a:t>“When faced with a trial of faith—whatever you do, you don’t step away from the Church!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345" y="170797"/>
            <a:ext cx="1085850" cy="1447800"/>
          </a:xfrm>
          <a:prstGeom prst="rect">
            <a:avLst/>
          </a:prstGeom>
        </p:spPr>
      </p:pic>
      <p:sp>
        <p:nvSpPr>
          <p:cNvPr id="21" name="Rectangle 20"/>
          <p:cNvSpPr/>
          <p:nvPr/>
        </p:nvSpPr>
        <p:spPr>
          <a:xfrm>
            <a:off x="3774558" y="5291804"/>
            <a:ext cx="7655441" cy="1200329"/>
          </a:xfrm>
          <a:prstGeom prst="rect">
            <a:avLst/>
          </a:prstGeom>
        </p:spPr>
        <p:txBody>
          <a:bodyPr wrap="square">
            <a:spAutoFit/>
          </a:bodyPr>
          <a:lstStyle/>
          <a:p>
            <a:r>
              <a:rPr lang="en-US" sz="2400" dirty="0">
                <a:solidFill>
                  <a:schemeClr val="bg1"/>
                </a:solidFill>
                <a:latin typeface="Open Sans"/>
              </a:rPr>
              <a:t>Distancing yourself from the kingdom of God during a trial of faith is like leaving the safety of a secure storm cellar just as the tornado comes into view.”</a:t>
            </a:r>
            <a:endParaRPr lang="en-US" sz="2400" dirty="0">
              <a:solidFill>
                <a:schemeClr val="bg1"/>
              </a:solidFill>
            </a:endParaRPr>
          </a:p>
        </p:txBody>
      </p:sp>
      <p:pic>
        <p:nvPicPr>
          <p:cNvPr id="20482" name="Picture 2" descr="Image result for incoming torn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264" y="1913400"/>
            <a:ext cx="5435074" cy="3019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928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22150" y="2268981"/>
            <a:ext cx="5791200" cy="3108543"/>
          </a:xfrm>
          <a:prstGeom prst="rect">
            <a:avLst/>
          </a:prstGeom>
          <a:noFill/>
        </p:spPr>
        <p:txBody>
          <a:bodyPr wrap="square" rtlCol="0">
            <a:spAutoFit/>
          </a:bodyPr>
          <a:lstStyle/>
          <a:p>
            <a:r>
              <a:rPr lang="en-US" sz="2800" dirty="0">
                <a:solidFill>
                  <a:schemeClr val="bg1"/>
                </a:solidFill>
              </a:rPr>
              <a:t>“Though the thunders might roll and </a:t>
            </a:r>
            <a:r>
              <a:rPr lang="en-US" sz="2800" dirty="0" err="1">
                <a:solidFill>
                  <a:schemeClr val="bg1"/>
                </a:solidFill>
              </a:rPr>
              <a:t>lightnings</a:t>
            </a:r>
            <a:r>
              <a:rPr lang="en-US" sz="2800" dirty="0">
                <a:solidFill>
                  <a:schemeClr val="bg1"/>
                </a:solidFill>
              </a:rPr>
              <a:t>  flash, and earthquakes bellow, and war gather thick around, yet this hope and knowledge would support the soul in every hour of trial, trouble and tribulation.”</a:t>
            </a:r>
          </a:p>
          <a:p>
            <a:r>
              <a:rPr lang="en-US" sz="2800" dirty="0">
                <a:solidFill>
                  <a:schemeClr val="bg1"/>
                </a:solidFill>
              </a:rPr>
              <a:t>(4)</a:t>
            </a:r>
          </a:p>
        </p:txBody>
      </p:sp>
      <p:sp>
        <p:nvSpPr>
          <p:cNvPr id="20" name="TextBox 19"/>
          <p:cNvSpPr txBox="1"/>
          <p:nvPr/>
        </p:nvSpPr>
        <p:spPr>
          <a:xfrm>
            <a:off x="2438262" y="101919"/>
            <a:ext cx="5791200" cy="1200329"/>
          </a:xfrm>
          <a:prstGeom prst="rect">
            <a:avLst/>
          </a:prstGeom>
          <a:noFill/>
        </p:spPr>
        <p:txBody>
          <a:bodyPr wrap="square" rtlCol="0">
            <a:spAutoFit/>
          </a:bodyPr>
          <a:lstStyle/>
          <a:p>
            <a:pPr algn="ctr"/>
            <a:r>
              <a:rPr lang="en-US" sz="7200" dirty="0">
                <a:solidFill>
                  <a:schemeClr val="bg1"/>
                </a:solidFill>
                <a:latin typeface="Calibri" panose="020F0502020204030204" pitchFamily="34" charset="0"/>
              </a:rPr>
              <a:t>Support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028" y="101919"/>
            <a:ext cx="1184244" cy="1435967"/>
          </a:xfrm>
          <a:prstGeom prst="rect">
            <a:avLst/>
          </a:prstGeom>
        </p:spPr>
      </p:pic>
      <p:pic>
        <p:nvPicPr>
          <p:cNvPr id="4" name="Picture 3">
            <a:extLst>
              <a:ext uri="{FF2B5EF4-FFF2-40B4-BE49-F238E27FC236}">
                <a16:creationId xmlns:a16="http://schemas.microsoft.com/office/drawing/2014/main" id="{D481B9BB-1A40-4972-A976-D3C088FC7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145" y="2576512"/>
            <a:ext cx="5286375" cy="3533775"/>
          </a:xfrm>
          <a:prstGeom prst="rect">
            <a:avLst/>
          </a:prstGeom>
        </p:spPr>
      </p:pic>
    </p:spTree>
    <p:extLst>
      <p:ext uri="{BB962C8B-B14F-4D97-AF65-F5344CB8AC3E}">
        <p14:creationId xmlns:p14="http://schemas.microsoft.com/office/powerpoint/2010/main" val="202807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24706" y="1323236"/>
            <a:ext cx="6271370" cy="1200329"/>
          </a:xfrm>
          <a:prstGeom prst="rect">
            <a:avLst/>
          </a:prstGeom>
          <a:noFill/>
        </p:spPr>
        <p:txBody>
          <a:bodyPr wrap="square" rtlCol="0">
            <a:spAutoFit/>
          </a:bodyPr>
          <a:lstStyle/>
          <a:p>
            <a:r>
              <a:rPr lang="en-US" sz="2400" dirty="0">
                <a:solidFill>
                  <a:schemeClr val="bg1"/>
                </a:solidFill>
              </a:rPr>
              <a:t>These trials can take root in our weaknesses, our vulnerabilities, our sensitivities, or in those things that matter most to us.</a:t>
            </a:r>
          </a:p>
        </p:txBody>
      </p:sp>
      <p:sp>
        <p:nvSpPr>
          <p:cNvPr id="16" name="TextBox 15"/>
          <p:cNvSpPr txBox="1"/>
          <p:nvPr/>
        </p:nvSpPr>
        <p:spPr>
          <a:xfrm>
            <a:off x="2971800" y="75503"/>
            <a:ext cx="62484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Vulnerable</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345" y="170797"/>
            <a:ext cx="1085850" cy="1447800"/>
          </a:xfrm>
          <a:prstGeom prst="rect">
            <a:avLst/>
          </a:prstGeom>
        </p:spPr>
      </p:pic>
      <p:pic>
        <p:nvPicPr>
          <p:cNvPr id="3" name="Picture 2">
            <a:extLst>
              <a:ext uri="{FF2B5EF4-FFF2-40B4-BE49-F238E27FC236}">
                <a16:creationId xmlns:a16="http://schemas.microsoft.com/office/drawing/2014/main" id="{F92A7681-E907-4BAA-A05B-668664C04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0505" y="2907848"/>
            <a:ext cx="3798137" cy="2853175"/>
          </a:xfrm>
          <a:prstGeom prst="rect">
            <a:avLst/>
          </a:prstGeom>
        </p:spPr>
      </p:pic>
      <p:sp>
        <p:nvSpPr>
          <p:cNvPr id="4" name="TextBox 3">
            <a:extLst>
              <a:ext uri="{FF2B5EF4-FFF2-40B4-BE49-F238E27FC236}">
                <a16:creationId xmlns:a16="http://schemas.microsoft.com/office/drawing/2014/main" id="{E4B42CC8-FA75-49FC-DD95-314CDF442A1E}"/>
              </a:ext>
            </a:extLst>
          </p:cNvPr>
          <p:cNvSpPr txBox="1"/>
          <p:nvPr/>
        </p:nvSpPr>
        <p:spPr>
          <a:xfrm>
            <a:off x="6805612" y="3537492"/>
            <a:ext cx="4829175" cy="2862322"/>
          </a:xfrm>
          <a:prstGeom prst="rect">
            <a:avLst/>
          </a:prstGeom>
          <a:noFill/>
        </p:spPr>
        <p:txBody>
          <a:bodyPr wrap="square">
            <a:spAutoFit/>
          </a:bodyPr>
          <a:lstStyle/>
          <a:p>
            <a:pPr algn="l" fontAlgn="base"/>
            <a:r>
              <a:rPr lang="en-US" b="0" i="0" dirty="0">
                <a:solidFill>
                  <a:schemeClr val="bg1"/>
                </a:solidFill>
                <a:effectLst/>
              </a:rPr>
              <a:t>In the crucible of earthly trials, patiently move forward, and the Savior’s healing power will bring you light, understanding, peace, and hope. Pray with all your heart. Strengthen your faith in Jesus Christ, in His reality, in His grace. … Look forward. Your troubles and sorrows are very real, but they will not last forever. Your dark night will pass, because the Son … [did rise] with healing in his wings.</a:t>
            </a:r>
          </a:p>
          <a:p>
            <a:pPr algn="l" fontAlgn="base"/>
            <a:endParaRPr lang="en-US" b="0" i="0" dirty="0">
              <a:solidFill>
                <a:schemeClr val="bg1"/>
              </a:solidFill>
              <a:effectLst/>
            </a:endParaRPr>
          </a:p>
        </p:txBody>
      </p:sp>
      <p:sp>
        <p:nvSpPr>
          <p:cNvPr id="6" name="TextBox 5">
            <a:extLst>
              <a:ext uri="{FF2B5EF4-FFF2-40B4-BE49-F238E27FC236}">
                <a16:creationId xmlns:a16="http://schemas.microsoft.com/office/drawing/2014/main" id="{F424733A-B7CC-32C9-005C-9C65EA0A1873}"/>
              </a:ext>
            </a:extLst>
          </p:cNvPr>
          <p:cNvSpPr txBox="1"/>
          <p:nvPr/>
        </p:nvSpPr>
        <p:spPr>
          <a:xfrm>
            <a:off x="5935195" y="6488667"/>
            <a:ext cx="6096000" cy="369332"/>
          </a:xfrm>
          <a:prstGeom prst="rect">
            <a:avLst/>
          </a:prstGeom>
          <a:noFill/>
        </p:spPr>
        <p:txBody>
          <a:bodyPr wrap="square">
            <a:spAutoFit/>
          </a:bodyPr>
          <a:lstStyle/>
          <a:p>
            <a:pPr algn="r"/>
            <a:r>
              <a:rPr lang="en-US" sz="1800" dirty="0">
                <a:solidFill>
                  <a:schemeClr val="bg1"/>
                </a:solidFill>
              </a:rPr>
              <a:t>(3)</a:t>
            </a:r>
          </a:p>
        </p:txBody>
      </p:sp>
      <p:pic>
        <p:nvPicPr>
          <p:cNvPr id="9" name="Picture 8" descr="A picture containing light, blur&#10;&#10;Description automatically generated">
            <a:extLst>
              <a:ext uri="{FF2B5EF4-FFF2-40B4-BE49-F238E27FC236}">
                <a16:creationId xmlns:a16="http://schemas.microsoft.com/office/drawing/2014/main" id="{6E5A4D2A-5781-2F9B-EDB6-15D6C78B30C8}"/>
              </a:ext>
            </a:extLst>
          </p:cNvPr>
          <p:cNvPicPr>
            <a:picLocks noChangeAspect="1"/>
          </p:cNvPicPr>
          <p:nvPr/>
        </p:nvPicPr>
        <p:blipFill rotWithShape="1">
          <a:blip r:embed="rId5">
            <a:extLst>
              <a:ext uri="{28A0092B-C50C-407E-A947-70E740481C1C}">
                <a14:useLocalDpi xmlns:a14="http://schemas.microsoft.com/office/drawing/2010/main" val="0"/>
              </a:ext>
            </a:extLst>
          </a:blip>
          <a:srcRect l="30914" t="6062"/>
          <a:stretch/>
        </p:blipFill>
        <p:spPr>
          <a:xfrm>
            <a:off x="1661092" y="2755635"/>
            <a:ext cx="4311973" cy="3005388"/>
          </a:xfrm>
          <a:prstGeom prst="rect">
            <a:avLst/>
          </a:prstGeom>
        </p:spPr>
      </p:pic>
    </p:spTree>
    <p:extLst>
      <p:ext uri="{BB962C8B-B14F-4D97-AF65-F5344CB8AC3E}">
        <p14:creationId xmlns:p14="http://schemas.microsoft.com/office/powerpoint/2010/main" val="357136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09600" y="1388514"/>
            <a:ext cx="5791200" cy="584775"/>
          </a:xfrm>
          <a:prstGeom prst="rect">
            <a:avLst/>
          </a:prstGeom>
          <a:noFill/>
        </p:spPr>
        <p:txBody>
          <a:bodyPr wrap="square" rtlCol="0">
            <a:spAutoFit/>
          </a:bodyPr>
          <a:lstStyle/>
          <a:p>
            <a:r>
              <a:rPr lang="en-US" sz="3200" dirty="0">
                <a:solidFill>
                  <a:schemeClr val="bg1"/>
                </a:solidFill>
              </a:rPr>
              <a:t>…Hope having seen not…</a:t>
            </a:r>
          </a:p>
        </p:txBody>
      </p:sp>
      <p:sp>
        <p:nvSpPr>
          <p:cNvPr id="16" name="TextBox 15"/>
          <p:cNvSpPr txBox="1"/>
          <p:nvPr/>
        </p:nvSpPr>
        <p:spPr>
          <a:xfrm>
            <a:off x="1524000" y="6172201"/>
            <a:ext cx="5791200" cy="461665"/>
          </a:xfrm>
          <a:prstGeom prst="rect">
            <a:avLst/>
          </a:prstGeom>
          <a:noFill/>
        </p:spPr>
        <p:txBody>
          <a:bodyPr wrap="square" rtlCol="0">
            <a:spAutoFit/>
          </a:bodyPr>
          <a:lstStyle/>
          <a:p>
            <a:r>
              <a:rPr lang="en-US" sz="2400" dirty="0">
                <a:latin typeface="+mj-lt"/>
              </a:rPr>
              <a:t>Ether 12:4</a:t>
            </a:r>
          </a:p>
        </p:txBody>
      </p:sp>
      <p:sp>
        <p:nvSpPr>
          <p:cNvPr id="17" name="TextBox 16"/>
          <p:cNvSpPr txBox="1"/>
          <p:nvPr/>
        </p:nvSpPr>
        <p:spPr>
          <a:xfrm>
            <a:off x="2987874" y="3248118"/>
            <a:ext cx="4085279" cy="1077218"/>
          </a:xfrm>
          <a:prstGeom prst="rect">
            <a:avLst/>
          </a:prstGeom>
          <a:noFill/>
        </p:spPr>
        <p:txBody>
          <a:bodyPr wrap="square" rtlCol="0">
            <a:spAutoFit/>
          </a:bodyPr>
          <a:lstStyle/>
          <a:p>
            <a:r>
              <a:rPr lang="en-US" sz="3200" dirty="0">
                <a:solidFill>
                  <a:schemeClr val="bg1"/>
                </a:solidFill>
              </a:rPr>
              <a:t>Receiving the end of your faith…</a:t>
            </a:r>
          </a:p>
        </p:txBody>
      </p:sp>
      <p:sp>
        <p:nvSpPr>
          <p:cNvPr id="18" name="TextBox 17"/>
          <p:cNvSpPr txBox="1"/>
          <p:nvPr/>
        </p:nvSpPr>
        <p:spPr>
          <a:xfrm>
            <a:off x="2095886" y="2249255"/>
            <a:ext cx="5791200" cy="584775"/>
          </a:xfrm>
          <a:prstGeom prst="rect">
            <a:avLst/>
          </a:prstGeom>
          <a:noFill/>
        </p:spPr>
        <p:txBody>
          <a:bodyPr wrap="square" rtlCol="0">
            <a:spAutoFit/>
          </a:bodyPr>
          <a:lstStyle/>
          <a:p>
            <a:r>
              <a:rPr lang="en-US" sz="3200" dirty="0">
                <a:solidFill>
                  <a:schemeClr val="bg1"/>
                </a:solidFill>
              </a:rPr>
              <a:t>…yet believing.</a:t>
            </a:r>
          </a:p>
        </p:txBody>
      </p:sp>
      <p:sp>
        <p:nvSpPr>
          <p:cNvPr id="19" name="TextBox 18"/>
          <p:cNvSpPr txBox="1"/>
          <p:nvPr/>
        </p:nvSpPr>
        <p:spPr>
          <a:xfrm>
            <a:off x="4584520" y="5068045"/>
            <a:ext cx="5791200" cy="584775"/>
          </a:xfrm>
          <a:prstGeom prst="rect">
            <a:avLst/>
          </a:prstGeom>
          <a:noFill/>
        </p:spPr>
        <p:txBody>
          <a:bodyPr wrap="square" rtlCol="0">
            <a:spAutoFit/>
          </a:bodyPr>
          <a:lstStyle/>
          <a:p>
            <a:r>
              <a:rPr lang="en-US" sz="3200" dirty="0">
                <a:solidFill>
                  <a:schemeClr val="bg1"/>
                </a:solidFill>
              </a:rPr>
              <a:t>…salvation</a:t>
            </a:r>
          </a:p>
        </p:txBody>
      </p:sp>
      <p:sp>
        <p:nvSpPr>
          <p:cNvPr id="20" name="TextBox 19"/>
          <p:cNvSpPr txBox="1"/>
          <p:nvPr/>
        </p:nvSpPr>
        <p:spPr>
          <a:xfrm>
            <a:off x="609600" y="0"/>
            <a:ext cx="10901082" cy="707886"/>
          </a:xfrm>
          <a:prstGeom prst="rect">
            <a:avLst/>
          </a:prstGeom>
          <a:noFill/>
        </p:spPr>
        <p:txBody>
          <a:bodyPr wrap="square" rtlCol="0">
            <a:spAutoFit/>
          </a:bodyPr>
          <a:lstStyle/>
          <a:p>
            <a:pPr algn="ctr"/>
            <a:r>
              <a:rPr lang="en-US" sz="4000" dirty="0">
                <a:solidFill>
                  <a:schemeClr val="bg1"/>
                </a:solidFill>
                <a:latin typeface="Abadi" panose="020B0604020104020204" pitchFamily="34" charset="0"/>
              </a:rPr>
              <a:t>Enduring to the End—The Goal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085" y="2293966"/>
            <a:ext cx="3835143" cy="3878235"/>
          </a:xfrm>
          <a:prstGeom prst="rect">
            <a:avLst/>
          </a:prstGeom>
        </p:spPr>
      </p:pic>
      <p:sp>
        <p:nvSpPr>
          <p:cNvPr id="22" name="TextBox 21"/>
          <p:cNvSpPr txBox="1"/>
          <p:nvPr/>
        </p:nvSpPr>
        <p:spPr>
          <a:xfrm>
            <a:off x="201706" y="6427694"/>
            <a:ext cx="1748118" cy="369332"/>
          </a:xfrm>
          <a:prstGeom prst="rect">
            <a:avLst/>
          </a:prstGeom>
          <a:noFill/>
        </p:spPr>
        <p:txBody>
          <a:bodyPr wrap="square" rtlCol="0">
            <a:spAutoFit/>
          </a:bodyPr>
          <a:lstStyle/>
          <a:p>
            <a:r>
              <a:rPr lang="en-US" dirty="0">
                <a:solidFill>
                  <a:schemeClr val="bg1"/>
                </a:solidFill>
              </a:rPr>
              <a:t>1 Peter 1:8-9</a:t>
            </a:r>
          </a:p>
        </p:txBody>
      </p:sp>
    </p:spTree>
    <p:extLst>
      <p:ext uri="{BB962C8B-B14F-4D97-AF65-F5344CB8AC3E}">
        <p14:creationId xmlns:p14="http://schemas.microsoft.com/office/powerpoint/2010/main" val="247079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Horizontal)">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Diagram 15"/>
          <p:cNvGraphicFramePr/>
          <p:nvPr>
            <p:extLst>
              <p:ext uri="{D42A27DB-BD31-4B8C-83A1-F6EECF244321}">
                <p14:modId xmlns:p14="http://schemas.microsoft.com/office/powerpoint/2010/main" val="149241223"/>
              </p:ext>
            </p:extLst>
          </p:nvPr>
        </p:nvGraphicFramePr>
        <p:xfrm>
          <a:off x="1524000" y="228600"/>
          <a:ext cx="9144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6"/>
          <p:cNvGrpSpPr/>
          <p:nvPr/>
        </p:nvGrpSpPr>
        <p:grpSpPr>
          <a:xfrm rot="19381497">
            <a:off x="2885678" y="2696486"/>
            <a:ext cx="5327365" cy="1241466"/>
            <a:chOff x="313374" y="2225265"/>
            <a:chExt cx="5782626" cy="1347558"/>
          </a:xfrm>
        </p:grpSpPr>
        <p:grpSp>
          <p:nvGrpSpPr>
            <p:cNvPr id="3" name="Group 9"/>
            <p:cNvGrpSpPr/>
            <p:nvPr/>
          </p:nvGrpSpPr>
          <p:grpSpPr>
            <a:xfrm rot="15700778">
              <a:off x="848632" y="1690007"/>
              <a:ext cx="1347558" cy="2418073"/>
              <a:chOff x="6248400" y="1524000"/>
              <a:chExt cx="2162338" cy="3880124"/>
            </a:xfrm>
          </p:grpSpPr>
          <p:sp>
            <p:nvSpPr>
              <p:cNvPr id="28" name="Lightning Bolt 5"/>
              <p:cNvSpPr/>
              <p:nvPr/>
            </p:nvSpPr>
            <p:spPr>
              <a:xfrm rot="1438132">
                <a:off x="6248400" y="1524000"/>
                <a:ext cx="1600200" cy="3733800"/>
              </a:xfrm>
              <a:prstGeom prst="lightningBol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grpSp>
            <p:nvGrpSpPr>
              <p:cNvPr id="5" name="Group 8"/>
              <p:cNvGrpSpPr/>
              <p:nvPr/>
            </p:nvGrpSpPr>
            <p:grpSpPr>
              <a:xfrm>
                <a:off x="6810538" y="1670324"/>
                <a:ext cx="1600200" cy="3733800"/>
                <a:chOff x="6810538" y="1670324"/>
                <a:chExt cx="1600200" cy="3733800"/>
              </a:xfrm>
            </p:grpSpPr>
            <p:sp>
              <p:nvSpPr>
                <p:cNvPr id="30" name="Lightning Bolt 6"/>
                <p:cNvSpPr/>
                <p:nvPr/>
              </p:nvSpPr>
              <p:spPr>
                <a:xfrm rot="21258631" flipH="1">
                  <a:off x="6810538" y="1670324"/>
                  <a:ext cx="1600200" cy="3733800"/>
                </a:xfrm>
                <a:prstGeom prst="lightningBol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31" name="Rounded Rectangle 7"/>
                <p:cNvSpPr/>
                <p:nvPr/>
              </p:nvSpPr>
              <p:spPr>
                <a:xfrm rot="16642616">
                  <a:off x="5658302" y="3125199"/>
                  <a:ext cx="3238919" cy="61128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10"/>
            <p:cNvGrpSpPr/>
            <p:nvPr/>
          </p:nvGrpSpPr>
          <p:grpSpPr>
            <a:xfrm rot="15700778">
              <a:off x="1374347" y="2134816"/>
              <a:ext cx="834023" cy="1496580"/>
              <a:chOff x="6248400" y="1524000"/>
              <a:chExt cx="2162338" cy="3880124"/>
            </a:xfrm>
            <a:solidFill>
              <a:schemeClr val="accent6">
                <a:lumMod val="75000"/>
              </a:schemeClr>
            </a:solidFill>
          </p:grpSpPr>
          <p:sp>
            <p:nvSpPr>
              <p:cNvPr id="24" name="Lightning Bolt 23"/>
              <p:cNvSpPr/>
              <p:nvPr/>
            </p:nvSpPr>
            <p:spPr>
              <a:xfrm rot="1438132">
                <a:off x="6248400" y="1524000"/>
                <a:ext cx="1600200" cy="3733800"/>
              </a:xfrm>
              <a:prstGeom prst="lightningBol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8"/>
              <p:cNvGrpSpPr/>
              <p:nvPr/>
            </p:nvGrpSpPr>
            <p:grpSpPr>
              <a:xfrm>
                <a:off x="6810538" y="1670324"/>
                <a:ext cx="1600200" cy="3733800"/>
                <a:chOff x="6810538" y="1670324"/>
                <a:chExt cx="1600200" cy="3733800"/>
              </a:xfrm>
              <a:grpFill/>
            </p:grpSpPr>
            <p:sp>
              <p:nvSpPr>
                <p:cNvPr id="26" name="Lightning Bolt 25"/>
                <p:cNvSpPr/>
                <p:nvPr/>
              </p:nvSpPr>
              <p:spPr>
                <a:xfrm rot="21258631" flipH="1">
                  <a:off x="6810538" y="1670324"/>
                  <a:ext cx="1600200" cy="3733800"/>
                </a:xfrm>
                <a:prstGeom prst="lightningBol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rot="16642616">
                  <a:off x="5859616" y="2992339"/>
                  <a:ext cx="2872483" cy="454671"/>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9"/>
            <p:cNvSpPr/>
            <p:nvPr/>
          </p:nvSpPr>
          <p:spPr>
            <a:xfrm>
              <a:off x="2362200" y="2667000"/>
              <a:ext cx="1524000" cy="457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3"/>
            <p:cNvSpPr/>
            <p:nvPr/>
          </p:nvSpPr>
          <p:spPr>
            <a:xfrm rot="5400000">
              <a:off x="4953000" y="1905000"/>
              <a:ext cx="304800" cy="1981200"/>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elay 1"/>
            <p:cNvSpPr/>
            <p:nvPr/>
          </p:nvSpPr>
          <p:spPr>
            <a:xfrm>
              <a:off x="3733800" y="2590800"/>
              <a:ext cx="838200" cy="609600"/>
            </a:xfrm>
            <a:prstGeom prst="flowChartDela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p:cNvSpPr/>
            <p:nvPr/>
          </p:nvSpPr>
          <p:spPr>
            <a:xfrm>
              <a:off x="3962400" y="2590800"/>
              <a:ext cx="762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9213706" y="550049"/>
            <a:ext cx="2590800" cy="1200329"/>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Testing Our Faith</a:t>
            </a:r>
          </a:p>
        </p:txBody>
      </p:sp>
      <p:sp>
        <p:nvSpPr>
          <p:cNvPr id="8" name="Rectangle 7"/>
          <p:cNvSpPr/>
          <p:nvPr/>
        </p:nvSpPr>
        <p:spPr>
          <a:xfrm>
            <a:off x="123048" y="213873"/>
            <a:ext cx="4126223" cy="1631216"/>
          </a:xfrm>
          <a:prstGeom prst="rect">
            <a:avLst/>
          </a:prstGeom>
        </p:spPr>
        <p:txBody>
          <a:bodyPr wrap="square">
            <a:spAutoFit/>
          </a:bodyPr>
          <a:lstStyle/>
          <a:p>
            <a:r>
              <a:rPr lang="en-US" sz="2000" b="1" i="1" dirty="0">
                <a:solidFill>
                  <a:srgbClr val="FFFF00"/>
                </a:solidFill>
                <a:latin typeface="Abadi" panose="020B0604020104020204" pitchFamily="34" charset="0"/>
              </a:rPr>
              <a:t>Above all, taking the shield of faith, wherewith ye shall be able to quench all the fiery darts of the wicked.</a:t>
            </a:r>
          </a:p>
          <a:p>
            <a:r>
              <a:rPr lang="en-US" sz="2000" b="1" i="1" dirty="0">
                <a:solidFill>
                  <a:srgbClr val="FFFF00"/>
                </a:solidFill>
                <a:latin typeface="Abadi" panose="020B0604020104020204" pitchFamily="34" charset="0"/>
              </a:rPr>
              <a:t>Ephesians 6:16</a:t>
            </a:r>
            <a:endParaRPr lang="en-US" sz="2000" b="1" i="1" dirty="0">
              <a:solidFill>
                <a:srgbClr val="FFFF00"/>
              </a:solidFill>
            </a:endParaRPr>
          </a:p>
        </p:txBody>
      </p:sp>
    </p:spTree>
    <p:extLst>
      <p:ext uri="{BB962C8B-B14F-4D97-AF65-F5344CB8AC3E}">
        <p14:creationId xmlns:p14="http://schemas.microsoft.com/office/powerpoint/2010/main" val="266468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
                                            <p:graphicEl>
                                              <a:dgm id="{7DF5990A-7E01-409F-B232-494BEEC3A985}"/>
                                            </p:graphicEl>
                                          </p:spTgt>
                                        </p:tgtEl>
                                        <p:attrNameLst>
                                          <p:attrName>style.visibility</p:attrName>
                                        </p:attrNameLst>
                                      </p:cBhvr>
                                      <p:to>
                                        <p:strVal val="visible"/>
                                      </p:to>
                                    </p:set>
                                    <p:animEffect transition="in" filter="box(out)">
                                      <p:cBhvr>
                                        <p:cTn id="7" dur="1000"/>
                                        <p:tgtEl>
                                          <p:spTgt spid="16">
                                            <p:graphicEl>
                                              <a:dgm id="{7DF5990A-7E01-409F-B232-494BEEC3A98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
                                            <p:graphicEl>
                                              <a:dgm id="{8413CA30-E95E-475A-9DC1-D7658634227E}"/>
                                            </p:graphicEl>
                                          </p:spTgt>
                                        </p:tgtEl>
                                        <p:attrNameLst>
                                          <p:attrName>style.visibility</p:attrName>
                                        </p:attrNameLst>
                                      </p:cBhvr>
                                      <p:to>
                                        <p:strVal val="visible"/>
                                      </p:to>
                                    </p:set>
                                    <p:animEffect transition="in" filter="box(out)">
                                      <p:cBhvr>
                                        <p:cTn id="12" dur="1000"/>
                                        <p:tgtEl>
                                          <p:spTgt spid="16">
                                            <p:graphicEl>
                                              <a:dgm id="{8413CA30-E95E-475A-9DC1-D7658634227E}"/>
                                            </p:graphicEl>
                                          </p:spTgt>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16">
                                            <p:graphicEl>
                                              <a:dgm id="{F93AA10D-F855-4B63-91EF-967CD6CFA589}"/>
                                            </p:graphicEl>
                                          </p:spTgt>
                                        </p:tgtEl>
                                        <p:attrNameLst>
                                          <p:attrName>style.visibility</p:attrName>
                                        </p:attrNameLst>
                                      </p:cBhvr>
                                      <p:to>
                                        <p:strVal val="visible"/>
                                      </p:to>
                                    </p:set>
                                    <p:animEffect transition="in" filter="box(out)">
                                      <p:cBhvr>
                                        <p:cTn id="15" dur="1000"/>
                                        <p:tgtEl>
                                          <p:spTgt spid="16">
                                            <p:graphicEl>
                                              <a:dgm id="{F93AA10D-F855-4B63-91EF-967CD6CFA58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16">
                                            <p:graphicEl>
                                              <a:dgm id="{66FD6BDD-0357-4E38-B0DC-5535686BBCEE}"/>
                                            </p:graphicEl>
                                          </p:spTgt>
                                        </p:tgtEl>
                                        <p:attrNameLst>
                                          <p:attrName>style.visibility</p:attrName>
                                        </p:attrNameLst>
                                      </p:cBhvr>
                                      <p:to>
                                        <p:strVal val="visible"/>
                                      </p:to>
                                    </p:set>
                                    <p:animEffect transition="in" filter="box(out)">
                                      <p:cBhvr>
                                        <p:cTn id="20" dur="1000"/>
                                        <p:tgtEl>
                                          <p:spTgt spid="16">
                                            <p:graphicEl>
                                              <a:dgm id="{66FD6BDD-0357-4E38-B0DC-5535686BBCEE}"/>
                                            </p:graphicEl>
                                          </p:spTgt>
                                        </p:tgtEl>
                                      </p:cBhvr>
                                    </p:animEffect>
                                  </p:childTnLst>
                                </p:cTn>
                              </p:par>
                              <p:par>
                                <p:cTn id="21" presetID="4" presetClass="entr" presetSubtype="32" fill="hold" grpId="0" nodeType="withEffect">
                                  <p:stCondLst>
                                    <p:cond delay="0"/>
                                  </p:stCondLst>
                                  <p:childTnLst>
                                    <p:set>
                                      <p:cBhvr>
                                        <p:cTn id="22" dur="1" fill="hold">
                                          <p:stCondLst>
                                            <p:cond delay="0"/>
                                          </p:stCondLst>
                                        </p:cTn>
                                        <p:tgtEl>
                                          <p:spTgt spid="16">
                                            <p:graphicEl>
                                              <a:dgm id="{A76C7108-20A2-4624-9CDD-6C1EA5668CB4}"/>
                                            </p:graphicEl>
                                          </p:spTgt>
                                        </p:tgtEl>
                                        <p:attrNameLst>
                                          <p:attrName>style.visibility</p:attrName>
                                        </p:attrNameLst>
                                      </p:cBhvr>
                                      <p:to>
                                        <p:strVal val="visible"/>
                                      </p:to>
                                    </p:set>
                                    <p:animEffect transition="in" filter="box(out)">
                                      <p:cBhvr>
                                        <p:cTn id="23" dur="1000"/>
                                        <p:tgtEl>
                                          <p:spTgt spid="16">
                                            <p:graphicEl>
                                              <a:dgm id="{A76C7108-20A2-4624-9CDD-6C1EA5668CB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6">
                                            <p:graphicEl>
                                              <a:dgm id="{5DE98B68-DF55-4AB0-906E-E67C7CC7BE3B}"/>
                                            </p:graphicEl>
                                          </p:spTgt>
                                        </p:tgtEl>
                                        <p:attrNameLst>
                                          <p:attrName>style.visibility</p:attrName>
                                        </p:attrNameLst>
                                      </p:cBhvr>
                                      <p:to>
                                        <p:strVal val="visible"/>
                                      </p:to>
                                    </p:set>
                                    <p:animEffect transition="in" filter="box(out)">
                                      <p:cBhvr>
                                        <p:cTn id="28" dur="1000"/>
                                        <p:tgtEl>
                                          <p:spTgt spid="16">
                                            <p:graphicEl>
                                              <a:dgm id="{5DE98B68-DF55-4AB0-906E-E67C7CC7BE3B}"/>
                                            </p:graphicEl>
                                          </p:spTgt>
                                        </p:tgtEl>
                                      </p:cBhvr>
                                    </p:animEffect>
                                  </p:childTnLst>
                                </p:cTn>
                              </p:par>
                              <p:par>
                                <p:cTn id="29" presetID="4" presetClass="entr" presetSubtype="32" fill="hold" grpId="0" nodeType="withEffect">
                                  <p:stCondLst>
                                    <p:cond delay="0"/>
                                  </p:stCondLst>
                                  <p:childTnLst>
                                    <p:set>
                                      <p:cBhvr>
                                        <p:cTn id="30" dur="1" fill="hold">
                                          <p:stCondLst>
                                            <p:cond delay="0"/>
                                          </p:stCondLst>
                                        </p:cTn>
                                        <p:tgtEl>
                                          <p:spTgt spid="16">
                                            <p:graphicEl>
                                              <a:dgm id="{D295E022-1965-4236-91F0-DE548B8C5C30}"/>
                                            </p:graphicEl>
                                          </p:spTgt>
                                        </p:tgtEl>
                                        <p:attrNameLst>
                                          <p:attrName>style.visibility</p:attrName>
                                        </p:attrNameLst>
                                      </p:cBhvr>
                                      <p:to>
                                        <p:strVal val="visible"/>
                                      </p:to>
                                    </p:set>
                                    <p:animEffect transition="in" filter="box(out)">
                                      <p:cBhvr>
                                        <p:cTn id="31" dur="1000"/>
                                        <p:tgtEl>
                                          <p:spTgt spid="16">
                                            <p:graphicEl>
                                              <a:dgm id="{D295E022-1965-4236-91F0-DE548B8C5C3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grpId="0" nodeType="clickEffect">
                                  <p:stCondLst>
                                    <p:cond delay="0"/>
                                  </p:stCondLst>
                                  <p:childTnLst>
                                    <p:set>
                                      <p:cBhvr>
                                        <p:cTn id="35" dur="1" fill="hold">
                                          <p:stCondLst>
                                            <p:cond delay="0"/>
                                          </p:stCondLst>
                                        </p:cTn>
                                        <p:tgtEl>
                                          <p:spTgt spid="16">
                                            <p:graphicEl>
                                              <a:dgm id="{93692520-4AE9-4DAB-9C6D-3B49355EBCD8}"/>
                                            </p:graphicEl>
                                          </p:spTgt>
                                        </p:tgtEl>
                                        <p:attrNameLst>
                                          <p:attrName>style.visibility</p:attrName>
                                        </p:attrNameLst>
                                      </p:cBhvr>
                                      <p:to>
                                        <p:strVal val="visible"/>
                                      </p:to>
                                    </p:set>
                                    <p:animEffect transition="in" filter="box(out)">
                                      <p:cBhvr>
                                        <p:cTn id="36" dur="1000"/>
                                        <p:tgtEl>
                                          <p:spTgt spid="16">
                                            <p:graphicEl>
                                              <a:dgm id="{93692520-4AE9-4DAB-9C6D-3B49355EBCD8}"/>
                                            </p:graphicEl>
                                          </p:spTgt>
                                        </p:tgtEl>
                                      </p:cBhvr>
                                    </p:animEffect>
                                  </p:childTnLst>
                                </p:cTn>
                              </p:par>
                              <p:par>
                                <p:cTn id="37" presetID="4" presetClass="entr" presetSubtype="32" fill="hold" grpId="0" nodeType="withEffect">
                                  <p:stCondLst>
                                    <p:cond delay="0"/>
                                  </p:stCondLst>
                                  <p:childTnLst>
                                    <p:set>
                                      <p:cBhvr>
                                        <p:cTn id="38" dur="1" fill="hold">
                                          <p:stCondLst>
                                            <p:cond delay="0"/>
                                          </p:stCondLst>
                                        </p:cTn>
                                        <p:tgtEl>
                                          <p:spTgt spid="16">
                                            <p:graphicEl>
                                              <a:dgm id="{65C61151-36FB-4C05-985B-4B620C1145B7}"/>
                                            </p:graphicEl>
                                          </p:spTgt>
                                        </p:tgtEl>
                                        <p:attrNameLst>
                                          <p:attrName>style.visibility</p:attrName>
                                        </p:attrNameLst>
                                      </p:cBhvr>
                                      <p:to>
                                        <p:strVal val="visible"/>
                                      </p:to>
                                    </p:set>
                                    <p:animEffect transition="in" filter="box(out)">
                                      <p:cBhvr>
                                        <p:cTn id="39" dur="1000"/>
                                        <p:tgtEl>
                                          <p:spTgt spid="16">
                                            <p:graphicEl>
                                              <a:dgm id="{65C61151-36FB-4C05-985B-4B620C1145B7}"/>
                                            </p:graphicEl>
                                          </p:spTgt>
                                        </p:tgtEl>
                                      </p:cBhvr>
                                    </p:animEffect>
                                  </p:childTnLst>
                                </p:cTn>
                              </p:par>
                              <p:par>
                                <p:cTn id="40" presetID="4" presetClass="entr" presetSubtype="32" fill="hold" grpId="0" nodeType="withEffect">
                                  <p:stCondLst>
                                    <p:cond delay="0"/>
                                  </p:stCondLst>
                                  <p:childTnLst>
                                    <p:set>
                                      <p:cBhvr>
                                        <p:cTn id="41" dur="1" fill="hold">
                                          <p:stCondLst>
                                            <p:cond delay="0"/>
                                          </p:stCondLst>
                                        </p:cTn>
                                        <p:tgtEl>
                                          <p:spTgt spid="16">
                                            <p:graphicEl>
                                              <a:dgm id="{A0E406B9-FD8B-4D9A-A142-9CB10158131C}"/>
                                            </p:graphicEl>
                                          </p:spTgt>
                                        </p:tgtEl>
                                        <p:attrNameLst>
                                          <p:attrName>style.visibility</p:attrName>
                                        </p:attrNameLst>
                                      </p:cBhvr>
                                      <p:to>
                                        <p:strVal val="visible"/>
                                      </p:to>
                                    </p:set>
                                    <p:animEffect transition="in" filter="box(out)">
                                      <p:cBhvr>
                                        <p:cTn id="42" dur="1000"/>
                                        <p:tgtEl>
                                          <p:spTgt spid="16">
                                            <p:graphicEl>
                                              <a:dgm id="{A0E406B9-FD8B-4D9A-A142-9CB1015813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Diagram 15"/>
          <p:cNvGraphicFramePr/>
          <p:nvPr>
            <p:extLst>
              <p:ext uri="{D42A27DB-BD31-4B8C-83A1-F6EECF244321}">
                <p14:modId xmlns:p14="http://schemas.microsoft.com/office/powerpoint/2010/main" val="2016545294"/>
              </p:ext>
            </p:extLst>
          </p:nvPr>
        </p:nvGraphicFramePr>
        <p:xfrm>
          <a:off x="1524000" y="228600"/>
          <a:ext cx="9144000"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p:cNvSpPr txBox="1"/>
          <p:nvPr/>
        </p:nvSpPr>
        <p:spPr>
          <a:xfrm>
            <a:off x="1524000" y="381001"/>
            <a:ext cx="3048000" cy="646331"/>
          </a:xfrm>
          <a:prstGeom prst="rect">
            <a:avLst/>
          </a:prstGeom>
          <a:noFill/>
        </p:spPr>
        <p:txBody>
          <a:bodyPr wrap="square" rtlCol="0">
            <a:spAutoFit/>
          </a:bodyPr>
          <a:lstStyle/>
          <a:p>
            <a:pPr algn="ctr"/>
            <a:r>
              <a:rPr lang="en-US" sz="3600" dirty="0">
                <a:latin typeface="Calibri" panose="020F0502020204030204" pitchFamily="34" charset="0"/>
              </a:rPr>
              <a:t>Enduring</a:t>
            </a:r>
          </a:p>
        </p:txBody>
      </p:sp>
      <p:sp>
        <p:nvSpPr>
          <p:cNvPr id="17" name="TextBox 16"/>
          <p:cNvSpPr txBox="1"/>
          <p:nvPr/>
        </p:nvSpPr>
        <p:spPr>
          <a:xfrm>
            <a:off x="9213706" y="550049"/>
            <a:ext cx="2590800" cy="1200329"/>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Enduring With Faith</a:t>
            </a:r>
          </a:p>
        </p:txBody>
      </p:sp>
      <p:sp>
        <p:nvSpPr>
          <p:cNvPr id="3" name="Rectangle 2"/>
          <p:cNvSpPr/>
          <p:nvPr/>
        </p:nvSpPr>
        <p:spPr>
          <a:xfrm>
            <a:off x="387494" y="228600"/>
            <a:ext cx="3619730" cy="923330"/>
          </a:xfrm>
          <a:prstGeom prst="rect">
            <a:avLst/>
          </a:prstGeom>
        </p:spPr>
        <p:txBody>
          <a:bodyPr wrap="square">
            <a:spAutoFit/>
          </a:bodyPr>
          <a:lstStyle/>
          <a:p>
            <a:r>
              <a:rPr lang="en-US" dirty="0">
                <a:solidFill>
                  <a:schemeClr val="bg1"/>
                </a:solidFill>
              </a:rPr>
              <a:t>Increasing our faith will provide us with a hope that anchors us to God as we endure the trials of Life.</a:t>
            </a:r>
          </a:p>
        </p:txBody>
      </p:sp>
      <p:grpSp>
        <p:nvGrpSpPr>
          <p:cNvPr id="18" name="Group 4"/>
          <p:cNvGrpSpPr/>
          <p:nvPr/>
        </p:nvGrpSpPr>
        <p:grpSpPr>
          <a:xfrm>
            <a:off x="4866182" y="2168341"/>
            <a:ext cx="2459636" cy="2509603"/>
            <a:chOff x="381000" y="457200"/>
            <a:chExt cx="2133600" cy="2514600"/>
          </a:xfrm>
          <a:solidFill>
            <a:srgbClr val="0070C0"/>
          </a:solidFill>
        </p:grpSpPr>
        <p:sp>
          <p:nvSpPr>
            <p:cNvPr id="19" name="Oval 18"/>
            <p:cNvSpPr/>
            <p:nvPr/>
          </p:nvSpPr>
          <p:spPr>
            <a:xfrm>
              <a:off x="1302136" y="457200"/>
              <a:ext cx="256407" cy="28884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341531" y="848652"/>
              <a:ext cx="147058" cy="198085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400000">
              <a:off x="1312438" y="568234"/>
              <a:ext cx="224097" cy="51281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Block Arc 21"/>
            <p:cNvSpPr/>
            <p:nvPr/>
          </p:nvSpPr>
          <p:spPr>
            <a:xfrm rot="10800000">
              <a:off x="553713" y="1494139"/>
              <a:ext cx="1774193" cy="1477661"/>
            </a:xfrm>
            <a:prstGeom prst="blockArc">
              <a:avLst>
                <a:gd name="adj1" fmla="val 10662248"/>
                <a:gd name="adj2" fmla="val 21578483"/>
                <a:gd name="adj3" fmla="val 1661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Isosceles Triangle 22"/>
            <p:cNvSpPr/>
            <p:nvPr/>
          </p:nvSpPr>
          <p:spPr>
            <a:xfrm rot="20454290">
              <a:off x="381000" y="2027192"/>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534189">
              <a:off x="2047707" y="1987377"/>
              <a:ext cx="466893" cy="3401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368069" y="2697449"/>
              <a:ext cx="94123" cy="240104"/>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1283" y="2209238"/>
              <a:ext cx="172714" cy="238215"/>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144689" y="2145210"/>
              <a:ext cx="128204" cy="240104"/>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556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
                                            <p:graphicEl>
                                              <a:dgm id="{7DF5990A-7E01-409F-B232-494BEEC3A985}"/>
                                            </p:graphicEl>
                                          </p:spTgt>
                                        </p:tgtEl>
                                        <p:attrNameLst>
                                          <p:attrName>style.visibility</p:attrName>
                                        </p:attrNameLst>
                                      </p:cBhvr>
                                      <p:to>
                                        <p:strVal val="visible"/>
                                      </p:to>
                                    </p:set>
                                    <p:animEffect transition="in" filter="box(out)">
                                      <p:cBhvr>
                                        <p:cTn id="7" dur="1000"/>
                                        <p:tgtEl>
                                          <p:spTgt spid="16">
                                            <p:graphicEl>
                                              <a:dgm id="{7DF5990A-7E01-409F-B232-494BEEC3A98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
                                            <p:graphicEl>
                                              <a:dgm id="{8413CA30-E95E-475A-9DC1-D7658634227E}"/>
                                            </p:graphicEl>
                                          </p:spTgt>
                                        </p:tgtEl>
                                        <p:attrNameLst>
                                          <p:attrName>style.visibility</p:attrName>
                                        </p:attrNameLst>
                                      </p:cBhvr>
                                      <p:to>
                                        <p:strVal val="visible"/>
                                      </p:to>
                                    </p:set>
                                    <p:animEffect transition="in" filter="box(out)">
                                      <p:cBhvr>
                                        <p:cTn id="12" dur="1000"/>
                                        <p:tgtEl>
                                          <p:spTgt spid="16">
                                            <p:graphicEl>
                                              <a:dgm id="{8413CA30-E95E-475A-9DC1-D7658634227E}"/>
                                            </p:graphicEl>
                                          </p:spTgt>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16">
                                            <p:graphicEl>
                                              <a:dgm id="{F93AA10D-F855-4B63-91EF-967CD6CFA589}"/>
                                            </p:graphicEl>
                                          </p:spTgt>
                                        </p:tgtEl>
                                        <p:attrNameLst>
                                          <p:attrName>style.visibility</p:attrName>
                                        </p:attrNameLst>
                                      </p:cBhvr>
                                      <p:to>
                                        <p:strVal val="visible"/>
                                      </p:to>
                                    </p:set>
                                    <p:animEffect transition="in" filter="box(out)">
                                      <p:cBhvr>
                                        <p:cTn id="15" dur="1000"/>
                                        <p:tgtEl>
                                          <p:spTgt spid="16">
                                            <p:graphicEl>
                                              <a:dgm id="{F93AA10D-F855-4B63-91EF-967CD6CFA589}"/>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16">
                                            <p:graphicEl>
                                              <a:dgm id="{66FD6BDD-0357-4E38-B0DC-5535686BBCEE}"/>
                                            </p:graphicEl>
                                          </p:spTgt>
                                        </p:tgtEl>
                                        <p:attrNameLst>
                                          <p:attrName>style.visibility</p:attrName>
                                        </p:attrNameLst>
                                      </p:cBhvr>
                                      <p:to>
                                        <p:strVal val="visible"/>
                                      </p:to>
                                    </p:set>
                                    <p:animEffect transition="in" filter="box(out)">
                                      <p:cBhvr>
                                        <p:cTn id="20" dur="1000"/>
                                        <p:tgtEl>
                                          <p:spTgt spid="16">
                                            <p:graphicEl>
                                              <a:dgm id="{66FD6BDD-0357-4E38-B0DC-5535686BBCEE}"/>
                                            </p:graphicEl>
                                          </p:spTgt>
                                        </p:tgtEl>
                                      </p:cBhvr>
                                    </p:animEffect>
                                  </p:childTnLst>
                                </p:cTn>
                              </p:par>
                              <p:par>
                                <p:cTn id="21" presetID="4" presetClass="entr" presetSubtype="32" fill="hold" grpId="0" nodeType="withEffect">
                                  <p:stCondLst>
                                    <p:cond delay="0"/>
                                  </p:stCondLst>
                                  <p:childTnLst>
                                    <p:set>
                                      <p:cBhvr>
                                        <p:cTn id="22" dur="1" fill="hold">
                                          <p:stCondLst>
                                            <p:cond delay="0"/>
                                          </p:stCondLst>
                                        </p:cTn>
                                        <p:tgtEl>
                                          <p:spTgt spid="16">
                                            <p:graphicEl>
                                              <a:dgm id="{A76C7108-20A2-4624-9CDD-6C1EA5668CB4}"/>
                                            </p:graphicEl>
                                          </p:spTgt>
                                        </p:tgtEl>
                                        <p:attrNameLst>
                                          <p:attrName>style.visibility</p:attrName>
                                        </p:attrNameLst>
                                      </p:cBhvr>
                                      <p:to>
                                        <p:strVal val="visible"/>
                                      </p:to>
                                    </p:set>
                                    <p:animEffect transition="in" filter="box(out)">
                                      <p:cBhvr>
                                        <p:cTn id="23" dur="1000"/>
                                        <p:tgtEl>
                                          <p:spTgt spid="16">
                                            <p:graphicEl>
                                              <a:dgm id="{A76C7108-20A2-4624-9CDD-6C1EA5668CB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6">
                                            <p:graphicEl>
                                              <a:dgm id="{5DE98B68-DF55-4AB0-906E-E67C7CC7BE3B}"/>
                                            </p:graphicEl>
                                          </p:spTgt>
                                        </p:tgtEl>
                                        <p:attrNameLst>
                                          <p:attrName>style.visibility</p:attrName>
                                        </p:attrNameLst>
                                      </p:cBhvr>
                                      <p:to>
                                        <p:strVal val="visible"/>
                                      </p:to>
                                    </p:set>
                                    <p:animEffect transition="in" filter="box(out)">
                                      <p:cBhvr>
                                        <p:cTn id="28" dur="1000"/>
                                        <p:tgtEl>
                                          <p:spTgt spid="16">
                                            <p:graphicEl>
                                              <a:dgm id="{5DE98B68-DF55-4AB0-906E-E67C7CC7BE3B}"/>
                                            </p:graphicEl>
                                          </p:spTgt>
                                        </p:tgtEl>
                                      </p:cBhvr>
                                    </p:animEffect>
                                  </p:childTnLst>
                                </p:cTn>
                              </p:par>
                              <p:par>
                                <p:cTn id="29" presetID="4" presetClass="entr" presetSubtype="32" fill="hold" grpId="0" nodeType="withEffect">
                                  <p:stCondLst>
                                    <p:cond delay="0"/>
                                  </p:stCondLst>
                                  <p:childTnLst>
                                    <p:set>
                                      <p:cBhvr>
                                        <p:cTn id="30" dur="1" fill="hold">
                                          <p:stCondLst>
                                            <p:cond delay="0"/>
                                          </p:stCondLst>
                                        </p:cTn>
                                        <p:tgtEl>
                                          <p:spTgt spid="16">
                                            <p:graphicEl>
                                              <a:dgm id="{D295E022-1965-4236-91F0-DE548B8C5C30}"/>
                                            </p:graphicEl>
                                          </p:spTgt>
                                        </p:tgtEl>
                                        <p:attrNameLst>
                                          <p:attrName>style.visibility</p:attrName>
                                        </p:attrNameLst>
                                      </p:cBhvr>
                                      <p:to>
                                        <p:strVal val="visible"/>
                                      </p:to>
                                    </p:set>
                                    <p:animEffect transition="in" filter="box(out)">
                                      <p:cBhvr>
                                        <p:cTn id="31" dur="1000"/>
                                        <p:tgtEl>
                                          <p:spTgt spid="16">
                                            <p:graphicEl>
                                              <a:dgm id="{D295E022-1965-4236-91F0-DE548B8C5C3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grpId="0" nodeType="clickEffect">
                                  <p:stCondLst>
                                    <p:cond delay="0"/>
                                  </p:stCondLst>
                                  <p:childTnLst>
                                    <p:set>
                                      <p:cBhvr>
                                        <p:cTn id="35" dur="1" fill="hold">
                                          <p:stCondLst>
                                            <p:cond delay="0"/>
                                          </p:stCondLst>
                                        </p:cTn>
                                        <p:tgtEl>
                                          <p:spTgt spid="16">
                                            <p:graphicEl>
                                              <a:dgm id="{93692520-4AE9-4DAB-9C6D-3B49355EBCD8}"/>
                                            </p:graphicEl>
                                          </p:spTgt>
                                        </p:tgtEl>
                                        <p:attrNameLst>
                                          <p:attrName>style.visibility</p:attrName>
                                        </p:attrNameLst>
                                      </p:cBhvr>
                                      <p:to>
                                        <p:strVal val="visible"/>
                                      </p:to>
                                    </p:set>
                                    <p:animEffect transition="in" filter="box(out)">
                                      <p:cBhvr>
                                        <p:cTn id="36" dur="1000"/>
                                        <p:tgtEl>
                                          <p:spTgt spid="16">
                                            <p:graphicEl>
                                              <a:dgm id="{93692520-4AE9-4DAB-9C6D-3B49355EBCD8}"/>
                                            </p:graphicEl>
                                          </p:spTgt>
                                        </p:tgtEl>
                                      </p:cBhvr>
                                    </p:animEffect>
                                  </p:childTnLst>
                                </p:cTn>
                              </p:par>
                              <p:par>
                                <p:cTn id="37" presetID="4" presetClass="entr" presetSubtype="32" fill="hold" grpId="0" nodeType="withEffect">
                                  <p:stCondLst>
                                    <p:cond delay="0"/>
                                  </p:stCondLst>
                                  <p:childTnLst>
                                    <p:set>
                                      <p:cBhvr>
                                        <p:cTn id="38" dur="1" fill="hold">
                                          <p:stCondLst>
                                            <p:cond delay="0"/>
                                          </p:stCondLst>
                                        </p:cTn>
                                        <p:tgtEl>
                                          <p:spTgt spid="16">
                                            <p:graphicEl>
                                              <a:dgm id="{65C61151-36FB-4C05-985B-4B620C1145B7}"/>
                                            </p:graphicEl>
                                          </p:spTgt>
                                        </p:tgtEl>
                                        <p:attrNameLst>
                                          <p:attrName>style.visibility</p:attrName>
                                        </p:attrNameLst>
                                      </p:cBhvr>
                                      <p:to>
                                        <p:strVal val="visible"/>
                                      </p:to>
                                    </p:set>
                                    <p:animEffect transition="in" filter="box(out)">
                                      <p:cBhvr>
                                        <p:cTn id="39" dur="1000"/>
                                        <p:tgtEl>
                                          <p:spTgt spid="16">
                                            <p:graphicEl>
                                              <a:dgm id="{65C61151-36FB-4C05-985B-4B620C1145B7}"/>
                                            </p:graphicEl>
                                          </p:spTgt>
                                        </p:tgtEl>
                                      </p:cBhvr>
                                    </p:animEffect>
                                  </p:childTnLst>
                                </p:cTn>
                              </p:par>
                              <p:par>
                                <p:cTn id="40" presetID="4" presetClass="entr" presetSubtype="32" fill="hold" grpId="0" nodeType="withEffect">
                                  <p:stCondLst>
                                    <p:cond delay="0"/>
                                  </p:stCondLst>
                                  <p:childTnLst>
                                    <p:set>
                                      <p:cBhvr>
                                        <p:cTn id="41" dur="1" fill="hold">
                                          <p:stCondLst>
                                            <p:cond delay="0"/>
                                          </p:stCondLst>
                                        </p:cTn>
                                        <p:tgtEl>
                                          <p:spTgt spid="16">
                                            <p:graphicEl>
                                              <a:dgm id="{A0E406B9-FD8B-4D9A-A142-9CB10158131C}"/>
                                            </p:graphicEl>
                                          </p:spTgt>
                                        </p:tgtEl>
                                        <p:attrNameLst>
                                          <p:attrName>style.visibility</p:attrName>
                                        </p:attrNameLst>
                                      </p:cBhvr>
                                      <p:to>
                                        <p:strVal val="visible"/>
                                      </p:to>
                                    </p:set>
                                    <p:animEffect transition="in" filter="box(out)">
                                      <p:cBhvr>
                                        <p:cTn id="42" dur="1000"/>
                                        <p:tgtEl>
                                          <p:spTgt spid="16">
                                            <p:graphicEl>
                                              <a:dgm id="{A0E406B9-FD8B-4D9A-A142-9CB10158131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95F05944-47EB-CB74-715F-71F8EEBE4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4EF4E0-FDFE-C108-E2DE-030A90DD16D4}"/>
              </a:ext>
            </a:extLst>
          </p:cNvPr>
          <p:cNvSpPr txBox="1"/>
          <p:nvPr/>
        </p:nvSpPr>
        <p:spPr>
          <a:xfrm>
            <a:off x="500063" y="1081118"/>
            <a:ext cx="6162674" cy="5355312"/>
          </a:xfrm>
          <a:prstGeom prst="rect">
            <a:avLst/>
          </a:prstGeom>
          <a:noFill/>
        </p:spPr>
        <p:txBody>
          <a:bodyPr wrap="square">
            <a:spAutoFit/>
          </a:bodyPr>
          <a:lstStyle/>
          <a:p>
            <a:pPr algn="l" fontAlgn="base"/>
            <a:r>
              <a:rPr lang="en-US" b="0" i="0" dirty="0">
                <a:solidFill>
                  <a:schemeClr val="bg1"/>
                </a:solidFill>
                <a:effectLst/>
              </a:rPr>
              <a:t>How can we love days that are filled with sorrow? We can’t—at least not in the moment. </a:t>
            </a:r>
          </a:p>
          <a:p>
            <a:pPr algn="l" fontAlgn="base"/>
            <a:endParaRPr lang="en-US" dirty="0">
              <a:solidFill>
                <a:schemeClr val="bg1"/>
              </a:solidFill>
            </a:endParaRPr>
          </a:p>
          <a:p>
            <a:pPr algn="l" fontAlgn="base"/>
            <a:r>
              <a:rPr lang="en-US" b="0" i="0" dirty="0">
                <a:solidFill>
                  <a:schemeClr val="bg1"/>
                </a:solidFill>
                <a:effectLst/>
              </a:rPr>
              <a:t>I don’t think my mother was suggesting that we suppress discouragement or deny the reality of pain. I don’t think she was suggesting that we smother unpleasant truths beneath a cloak of pretended happiness. </a:t>
            </a:r>
          </a:p>
          <a:p>
            <a:pPr algn="l" fontAlgn="base"/>
            <a:endParaRPr lang="en-US" dirty="0">
              <a:solidFill>
                <a:schemeClr val="bg1"/>
              </a:solidFill>
            </a:endParaRPr>
          </a:p>
          <a:p>
            <a:pPr algn="l" fontAlgn="base"/>
            <a:r>
              <a:rPr lang="en-US" b="0" i="0" dirty="0">
                <a:solidFill>
                  <a:schemeClr val="bg1"/>
                </a:solidFill>
                <a:effectLst/>
              </a:rPr>
              <a:t>But I do believe that the way we react to adversity can be a major factor in how happy and successful we can be in life. If we approach adversities wisely, our hardest times can be times of greatest growth, which in turn can lead toward times of greatest happiness. …</a:t>
            </a:r>
          </a:p>
          <a:p>
            <a:pPr algn="l" fontAlgn="base"/>
            <a:endParaRPr lang="en-US" b="0" i="0" dirty="0">
              <a:solidFill>
                <a:schemeClr val="bg1"/>
              </a:solidFill>
              <a:effectLst/>
            </a:endParaRPr>
          </a:p>
          <a:p>
            <a:pPr algn="l" fontAlgn="base"/>
            <a:r>
              <a:rPr lang="en-US" b="0" i="0" dirty="0">
                <a:solidFill>
                  <a:schemeClr val="bg1"/>
                </a:solidFill>
                <a:effectLst/>
              </a:rPr>
              <a:t>As we look for humor, seek for the eternal perspective, understand the principle of compensation, and draw near to our Heavenly Father, we can endure hardship and trial. We can say, as did my mother, “Come what may, and love it.”</a:t>
            </a:r>
          </a:p>
          <a:p>
            <a:pPr algn="l" fontAlgn="base"/>
            <a:r>
              <a:rPr lang="en-US" b="0" i="0" dirty="0">
                <a:solidFill>
                  <a:schemeClr val="bg1"/>
                </a:solidFill>
                <a:effectLst/>
              </a:rPr>
              <a:t>(6)</a:t>
            </a:r>
          </a:p>
        </p:txBody>
      </p:sp>
      <p:sp>
        <p:nvSpPr>
          <p:cNvPr id="5" name="TextBox 4">
            <a:extLst>
              <a:ext uri="{FF2B5EF4-FFF2-40B4-BE49-F238E27FC236}">
                <a16:creationId xmlns:a16="http://schemas.microsoft.com/office/drawing/2014/main" id="{2E0AD965-3AC2-4EF0-673E-FFD32DE26A4B}"/>
              </a:ext>
            </a:extLst>
          </p:cNvPr>
          <p:cNvSpPr txBox="1"/>
          <p:nvPr/>
        </p:nvSpPr>
        <p:spPr>
          <a:xfrm>
            <a:off x="609600" y="0"/>
            <a:ext cx="10901082" cy="707886"/>
          </a:xfrm>
          <a:prstGeom prst="rect">
            <a:avLst/>
          </a:prstGeom>
          <a:noFill/>
        </p:spPr>
        <p:txBody>
          <a:bodyPr wrap="square" rtlCol="0">
            <a:spAutoFit/>
          </a:bodyPr>
          <a:lstStyle/>
          <a:p>
            <a:pPr algn="ctr"/>
            <a:r>
              <a:rPr lang="en-US" sz="4000" dirty="0">
                <a:solidFill>
                  <a:schemeClr val="bg1"/>
                </a:solidFill>
                <a:latin typeface="Abadi" panose="020B0604020104020204" pitchFamily="34" charset="0"/>
              </a:rPr>
              <a:t>Finding Happiness During Adversity</a:t>
            </a:r>
          </a:p>
        </p:txBody>
      </p:sp>
      <p:pic>
        <p:nvPicPr>
          <p:cNvPr id="7" name="Picture 6" descr="A person wearing glasses and a suit&#10;&#10;Description automatically generated with medium confidence">
            <a:extLst>
              <a:ext uri="{FF2B5EF4-FFF2-40B4-BE49-F238E27FC236}">
                <a16:creationId xmlns:a16="http://schemas.microsoft.com/office/drawing/2014/main" id="{E87A2208-0860-BEB4-1E89-E1EBE37D6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922" y="138897"/>
            <a:ext cx="1370442" cy="1713053"/>
          </a:xfrm>
          <a:prstGeom prst="rect">
            <a:avLst/>
          </a:prstGeom>
        </p:spPr>
      </p:pic>
      <p:pic>
        <p:nvPicPr>
          <p:cNvPr id="9" name="Picture 8" descr="A person sitting on a set of stairs&#10;&#10;Description automatically generated with low confidence">
            <a:extLst>
              <a:ext uri="{FF2B5EF4-FFF2-40B4-BE49-F238E27FC236}">
                <a16:creationId xmlns:a16="http://schemas.microsoft.com/office/drawing/2014/main" id="{B35C9BAB-18C3-DFF2-4CDC-EA4B5D3F5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190" y="2002559"/>
            <a:ext cx="4281953" cy="3215566"/>
          </a:xfrm>
          <a:prstGeom prst="rect">
            <a:avLst/>
          </a:prstGeom>
        </p:spPr>
      </p:pic>
      <p:grpSp>
        <p:nvGrpSpPr>
          <p:cNvPr id="15" name="Group 14">
            <a:extLst>
              <a:ext uri="{FF2B5EF4-FFF2-40B4-BE49-F238E27FC236}">
                <a16:creationId xmlns:a16="http://schemas.microsoft.com/office/drawing/2014/main" id="{99295F8D-775F-7A1B-389F-F84A7AE6DD12}"/>
              </a:ext>
            </a:extLst>
          </p:cNvPr>
          <p:cNvGrpSpPr/>
          <p:nvPr/>
        </p:nvGrpSpPr>
        <p:grpSpPr>
          <a:xfrm>
            <a:off x="7386609" y="1851950"/>
            <a:ext cx="3207313" cy="4134421"/>
            <a:chOff x="7304355" y="1728436"/>
            <a:chExt cx="3207313" cy="4134421"/>
          </a:xfrm>
        </p:grpSpPr>
        <p:pic>
          <p:nvPicPr>
            <p:cNvPr id="13" name="Picture 12" descr="A person sitting on the floor&#10;&#10;Description automatically generated with medium confidence">
              <a:extLst>
                <a:ext uri="{FF2B5EF4-FFF2-40B4-BE49-F238E27FC236}">
                  <a16:creationId xmlns:a16="http://schemas.microsoft.com/office/drawing/2014/main" id="{C94AE135-A1D2-56CA-86A4-29F91EE5D2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4355" y="1728436"/>
              <a:ext cx="3207313" cy="4109013"/>
            </a:xfrm>
            <a:prstGeom prst="rect">
              <a:avLst/>
            </a:prstGeom>
          </p:spPr>
        </p:pic>
        <p:sp>
          <p:nvSpPr>
            <p:cNvPr id="14" name="TextBox 13">
              <a:extLst>
                <a:ext uri="{FF2B5EF4-FFF2-40B4-BE49-F238E27FC236}">
                  <a16:creationId xmlns:a16="http://schemas.microsoft.com/office/drawing/2014/main" id="{2D36474B-3436-A0E4-B58F-229D9A60D423}"/>
                </a:ext>
              </a:extLst>
            </p:cNvPr>
            <p:cNvSpPr txBox="1"/>
            <p:nvPr/>
          </p:nvSpPr>
          <p:spPr>
            <a:xfrm>
              <a:off x="7304355" y="5647413"/>
              <a:ext cx="1370442" cy="215444"/>
            </a:xfrm>
            <a:prstGeom prst="rect">
              <a:avLst/>
            </a:prstGeom>
            <a:noFill/>
          </p:spPr>
          <p:txBody>
            <a:bodyPr wrap="square" rtlCol="0">
              <a:spAutoFit/>
            </a:bodyPr>
            <a:lstStyle/>
            <a:p>
              <a:r>
                <a:rPr lang="en-US" sz="800" dirty="0">
                  <a:solidFill>
                    <a:schemeClr val="bg1"/>
                  </a:solidFill>
                </a:rPr>
                <a:t>Justin Burton Kunz</a:t>
              </a:r>
            </a:p>
          </p:txBody>
        </p:sp>
      </p:grpSp>
    </p:spTree>
    <p:extLst>
      <p:ext uri="{BB962C8B-B14F-4D97-AF65-F5344CB8AC3E}">
        <p14:creationId xmlns:p14="http://schemas.microsoft.com/office/powerpoint/2010/main" val="87589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5483" y="1596089"/>
            <a:ext cx="4419600" cy="3416320"/>
          </a:xfrm>
          <a:prstGeom prst="rect">
            <a:avLst/>
          </a:prstGeom>
          <a:noFill/>
        </p:spPr>
        <p:txBody>
          <a:bodyPr wrap="square" rtlCol="0">
            <a:spAutoFit/>
          </a:bodyPr>
          <a:lstStyle/>
          <a:p>
            <a:r>
              <a:rPr lang="en-US" sz="3600" dirty="0">
                <a:solidFill>
                  <a:schemeClr val="bg1"/>
                </a:solidFill>
              </a:rPr>
              <a:t>“For it is better, if the will of God be so, that ye suffer for well doing, than for evil doing.”</a:t>
            </a:r>
          </a:p>
          <a:p>
            <a:r>
              <a:rPr lang="en-US" sz="3600" dirty="0">
                <a:solidFill>
                  <a:schemeClr val="bg1"/>
                </a:solidFill>
              </a:rPr>
              <a:t>1 Peter 3:17</a:t>
            </a:r>
          </a:p>
        </p:txBody>
      </p:sp>
      <p:sp>
        <p:nvSpPr>
          <p:cNvPr id="16" name="TextBox 15"/>
          <p:cNvSpPr txBox="1"/>
          <p:nvPr/>
        </p:nvSpPr>
        <p:spPr>
          <a:xfrm>
            <a:off x="484093" y="56627"/>
            <a:ext cx="11187953"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Redeemed Through Jesus Christ</a:t>
            </a:r>
          </a:p>
        </p:txBody>
      </p:sp>
      <p:sp>
        <p:nvSpPr>
          <p:cNvPr id="17" name="TextBox 16"/>
          <p:cNvSpPr txBox="1"/>
          <p:nvPr/>
        </p:nvSpPr>
        <p:spPr>
          <a:xfrm>
            <a:off x="179294" y="6320776"/>
            <a:ext cx="3505200" cy="369332"/>
          </a:xfrm>
          <a:prstGeom prst="rect">
            <a:avLst/>
          </a:prstGeom>
          <a:noFill/>
        </p:spPr>
        <p:txBody>
          <a:bodyPr wrap="square" rtlCol="0">
            <a:spAutoFit/>
          </a:bodyPr>
          <a:lstStyle/>
          <a:p>
            <a:r>
              <a:rPr lang="en-US" dirty="0">
                <a:solidFill>
                  <a:schemeClr val="bg1"/>
                </a:solidFill>
              </a:rPr>
              <a:t>1 Peter 13-14</a:t>
            </a:r>
          </a:p>
        </p:txBody>
      </p:sp>
      <p:pic>
        <p:nvPicPr>
          <p:cNvPr id="18" name="Picture 17" descr="IMG_20111225_203412.jpg"/>
          <p:cNvPicPr>
            <a:picLocks noChangeAspect="1"/>
          </p:cNvPicPr>
          <p:nvPr/>
        </p:nvPicPr>
        <p:blipFill>
          <a:blip r:embed="rId3" cstate="print"/>
          <a:srcRect l="4706" t="3529" r="8235"/>
          <a:stretch>
            <a:fillRect/>
          </a:stretch>
        </p:blipFill>
        <p:spPr>
          <a:xfrm>
            <a:off x="4805083" y="1325268"/>
            <a:ext cx="2819400" cy="4165600"/>
          </a:xfrm>
          <a:prstGeom prst="rect">
            <a:avLst/>
          </a:prstGeom>
        </p:spPr>
      </p:pic>
      <p:sp>
        <p:nvSpPr>
          <p:cNvPr id="2" name="Rectangle 1"/>
          <p:cNvSpPr/>
          <p:nvPr/>
        </p:nvSpPr>
        <p:spPr>
          <a:xfrm>
            <a:off x="8101853" y="2659870"/>
            <a:ext cx="3922060" cy="3416320"/>
          </a:xfrm>
          <a:prstGeom prst="rect">
            <a:avLst/>
          </a:prstGeom>
        </p:spPr>
        <p:txBody>
          <a:bodyPr wrap="square">
            <a:spAutoFit/>
          </a:bodyPr>
          <a:lstStyle/>
          <a:p>
            <a:r>
              <a:rPr lang="en-US" sz="2400" dirty="0">
                <a:solidFill>
                  <a:schemeClr val="bg1"/>
                </a:solidFill>
              </a:rPr>
              <a:t>We are redeemed through the precious blood of Jesus Christ. Because Jesus Christ lived a sinless life, He could offer Himself as a perfect sacrifice for us. </a:t>
            </a:r>
          </a:p>
          <a:p>
            <a:endParaRPr lang="en-US" sz="2400" dirty="0">
              <a:solidFill>
                <a:schemeClr val="bg1"/>
              </a:solidFill>
            </a:endParaRPr>
          </a:p>
          <a:p>
            <a:r>
              <a:rPr lang="en-US" sz="2400" dirty="0">
                <a:solidFill>
                  <a:schemeClr val="bg1"/>
                </a:solidFill>
              </a:rPr>
              <a:t>Jesus Christ was foreordained to be our Redeemer.</a:t>
            </a:r>
          </a:p>
        </p:txBody>
      </p:sp>
      <p:sp>
        <p:nvSpPr>
          <p:cNvPr id="8" name="Footer Placeholder 14">
            <a:extLst>
              <a:ext uri="{FF2B5EF4-FFF2-40B4-BE49-F238E27FC236}">
                <a16:creationId xmlns:a16="http://schemas.microsoft.com/office/drawing/2014/main" id="{C69F0D13-2725-47C6-9D98-75A0BBD851F4}"/>
              </a:ext>
            </a:extLst>
          </p:cNvPr>
          <p:cNvSpPr>
            <a:spLocks noGrp="1"/>
          </p:cNvSpPr>
          <p:nvPr/>
        </p:nvSpPr>
        <p:spPr>
          <a:xfrm>
            <a:off x="4805083" y="5350169"/>
            <a:ext cx="1505793"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dirty="0">
                <a:solidFill>
                  <a:schemeClr val="bg1"/>
                </a:solidFill>
              </a:rPr>
              <a:t>Annie </a:t>
            </a:r>
            <a:r>
              <a:rPr lang="en-US" sz="900" dirty="0" err="1">
                <a:solidFill>
                  <a:schemeClr val="bg1"/>
                </a:solidFill>
              </a:rPr>
              <a:t>Henrie</a:t>
            </a:r>
            <a:r>
              <a:rPr lang="en-US" sz="900" dirty="0">
                <a:solidFill>
                  <a:schemeClr val="bg1"/>
                </a:solidFill>
              </a:rPr>
              <a:t> Nadar</a:t>
            </a:r>
          </a:p>
        </p:txBody>
      </p:sp>
    </p:spTree>
    <p:extLst>
      <p:ext uri="{BB962C8B-B14F-4D97-AF65-F5344CB8AC3E}">
        <p14:creationId xmlns:p14="http://schemas.microsoft.com/office/powerpoint/2010/main" val="322050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62500" y="1873240"/>
            <a:ext cx="5921187" cy="3416320"/>
          </a:xfrm>
          <a:prstGeom prst="rect">
            <a:avLst/>
          </a:prstGeom>
          <a:noFill/>
        </p:spPr>
        <p:txBody>
          <a:bodyPr wrap="square" rtlCol="0">
            <a:spAutoFit/>
          </a:bodyPr>
          <a:lstStyle/>
          <a:p>
            <a:r>
              <a:rPr lang="en-US" sz="3600" dirty="0">
                <a:solidFill>
                  <a:schemeClr val="bg1"/>
                </a:solidFill>
                <a:latin typeface="Open Sans"/>
              </a:rPr>
              <a:t>Peter encouraged the Saints to love one another and to remember that they had been born again by embracing the word of God, which endures forever.</a:t>
            </a:r>
            <a:endParaRPr lang="en-US" sz="3600" dirty="0">
              <a:solidFill>
                <a:schemeClr val="bg1"/>
              </a:solidFill>
            </a:endParaRPr>
          </a:p>
        </p:txBody>
      </p:sp>
      <p:sp>
        <p:nvSpPr>
          <p:cNvPr id="16" name="TextBox 15"/>
          <p:cNvSpPr txBox="1"/>
          <p:nvPr/>
        </p:nvSpPr>
        <p:spPr>
          <a:xfrm>
            <a:off x="484093" y="56627"/>
            <a:ext cx="11187953"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Love One Another</a:t>
            </a:r>
          </a:p>
        </p:txBody>
      </p:sp>
      <p:sp>
        <p:nvSpPr>
          <p:cNvPr id="17" name="TextBox 16"/>
          <p:cNvSpPr txBox="1"/>
          <p:nvPr/>
        </p:nvSpPr>
        <p:spPr>
          <a:xfrm>
            <a:off x="179294" y="6320776"/>
            <a:ext cx="3505200" cy="369332"/>
          </a:xfrm>
          <a:prstGeom prst="rect">
            <a:avLst/>
          </a:prstGeom>
          <a:noFill/>
        </p:spPr>
        <p:txBody>
          <a:bodyPr wrap="square" rtlCol="0">
            <a:spAutoFit/>
          </a:bodyPr>
          <a:lstStyle/>
          <a:p>
            <a:r>
              <a:rPr lang="en-US" dirty="0">
                <a:solidFill>
                  <a:schemeClr val="bg1"/>
                </a:solidFill>
              </a:rPr>
              <a:t>1 Peter 1:22-25</a:t>
            </a:r>
          </a:p>
        </p:txBody>
      </p:sp>
      <p:sp>
        <p:nvSpPr>
          <p:cNvPr id="3" name="AutoShape 2" descr="Image result for st. pete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a:srcRect l="23383" t="34699" r="56875" b="15865"/>
          <a:stretch/>
        </p:blipFill>
        <p:spPr>
          <a:xfrm>
            <a:off x="962585" y="1425916"/>
            <a:ext cx="2837330" cy="3994453"/>
          </a:xfrm>
          <a:prstGeom prst="rect">
            <a:avLst/>
          </a:prstGeom>
        </p:spPr>
      </p:pic>
    </p:spTree>
    <p:extLst>
      <p:ext uri="{BB962C8B-B14F-4D97-AF65-F5344CB8AC3E}">
        <p14:creationId xmlns:p14="http://schemas.microsoft.com/office/powerpoint/2010/main" val="2214516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7C9B01-7B0E-4039-98AB-6E75DC6D4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754326"/>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ea typeface="Wednesday" pitchFamily="2" charset="0"/>
              </a:rPr>
              <a:t>Faithfully Endure</a:t>
            </a:r>
          </a:p>
          <a:p>
            <a:pPr algn="ctr"/>
            <a:r>
              <a:rPr lang="en-US" sz="5400" dirty="0">
                <a:solidFill>
                  <a:schemeClr val="bg1"/>
                </a:solidFill>
                <a:latin typeface="Abadi" panose="020B0604020104020204" pitchFamily="34" charset="0"/>
                <a:ea typeface="Wednesday" pitchFamily="2" charset="0"/>
              </a:rPr>
              <a:t>1 Peter 1-2</a:t>
            </a:r>
          </a:p>
        </p:txBody>
      </p:sp>
      <p:sp>
        <p:nvSpPr>
          <p:cNvPr id="2" name="Rectangle 1"/>
          <p:cNvSpPr/>
          <p:nvPr/>
        </p:nvSpPr>
        <p:spPr>
          <a:xfrm>
            <a:off x="4904150" y="3763806"/>
            <a:ext cx="6096000" cy="1323439"/>
          </a:xfrm>
          <a:prstGeom prst="rect">
            <a:avLst/>
          </a:prstGeom>
        </p:spPr>
        <p:txBody>
          <a:bodyPr>
            <a:spAutoFit/>
          </a:bodyPr>
          <a:lstStyle/>
          <a:p>
            <a:r>
              <a:rPr lang="en-US" sz="2000" i="1" dirty="0">
                <a:solidFill>
                  <a:schemeClr val="bg1"/>
                </a:solidFill>
                <a:latin typeface="Open Sans"/>
              </a:rPr>
              <a:t>Behold, I am the law, and the light. Look unto me, and endure to the end, and ye shall live; for unto him that </a:t>
            </a:r>
            <a:r>
              <a:rPr lang="en-US" sz="2000" i="1" dirty="0" err="1">
                <a:solidFill>
                  <a:schemeClr val="bg1"/>
                </a:solidFill>
                <a:latin typeface="Open Sans"/>
              </a:rPr>
              <a:t>endureth</a:t>
            </a:r>
            <a:r>
              <a:rPr lang="en-US" sz="2000" i="1" dirty="0">
                <a:solidFill>
                  <a:schemeClr val="bg1"/>
                </a:solidFill>
                <a:latin typeface="Open Sans"/>
              </a:rPr>
              <a:t> to the end will I give eternal life.</a:t>
            </a:r>
          </a:p>
          <a:p>
            <a:r>
              <a:rPr lang="en-US" sz="2000" i="1" dirty="0">
                <a:solidFill>
                  <a:schemeClr val="bg1"/>
                </a:solidFill>
                <a:latin typeface="Open Sans"/>
              </a:rPr>
              <a:t>3 Nephi 15:9</a:t>
            </a:r>
            <a:endParaRPr lang="en-US" sz="2000" i="1" dirty="0">
              <a:solidFill>
                <a:schemeClr val="bg1"/>
              </a:solidFill>
            </a:endParaRPr>
          </a:p>
        </p:txBody>
      </p:sp>
      <p:grpSp>
        <p:nvGrpSpPr>
          <p:cNvPr id="3" name="Group 2">
            <a:extLst>
              <a:ext uri="{FF2B5EF4-FFF2-40B4-BE49-F238E27FC236}">
                <a16:creationId xmlns:a16="http://schemas.microsoft.com/office/drawing/2014/main" id="{488EDF94-52AC-6762-186D-81977F165606}"/>
              </a:ext>
            </a:extLst>
          </p:cNvPr>
          <p:cNvGrpSpPr/>
          <p:nvPr/>
        </p:nvGrpSpPr>
        <p:grpSpPr>
          <a:xfrm>
            <a:off x="1751738" y="1861600"/>
            <a:ext cx="1783185" cy="4076214"/>
            <a:chOff x="782565" y="1101398"/>
            <a:chExt cx="1893267" cy="4327852"/>
          </a:xfrm>
        </p:grpSpPr>
        <p:sp>
          <p:nvSpPr>
            <p:cNvPr id="6" name="Round Diagonal Corner Rectangle 94">
              <a:extLst>
                <a:ext uri="{FF2B5EF4-FFF2-40B4-BE49-F238E27FC236}">
                  <a16:creationId xmlns:a16="http://schemas.microsoft.com/office/drawing/2014/main" id="{8B86C076-15F0-FFEC-0572-17F88D5C2681}"/>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 name="Round Diagonal Corner Rectangle 95">
              <a:extLst>
                <a:ext uri="{FF2B5EF4-FFF2-40B4-BE49-F238E27FC236}">
                  <a16:creationId xmlns:a16="http://schemas.microsoft.com/office/drawing/2014/main" id="{86648280-0114-155F-803E-F1E4B3A5B3A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 name="Oval 7">
              <a:extLst>
                <a:ext uri="{FF2B5EF4-FFF2-40B4-BE49-F238E27FC236}">
                  <a16:creationId xmlns:a16="http://schemas.microsoft.com/office/drawing/2014/main" id="{8547D7E3-6EF7-8B91-F5F3-0C37E9BD4F79}"/>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9" name="Group 8">
              <a:extLst>
                <a:ext uri="{FF2B5EF4-FFF2-40B4-BE49-F238E27FC236}">
                  <a16:creationId xmlns:a16="http://schemas.microsoft.com/office/drawing/2014/main" id="{72EA7665-2FAE-A7AA-6656-2B1203DA73EA}"/>
                </a:ext>
              </a:extLst>
            </p:cNvPr>
            <p:cNvGrpSpPr/>
            <p:nvPr/>
          </p:nvGrpSpPr>
          <p:grpSpPr>
            <a:xfrm rot="2754858">
              <a:off x="1292245" y="4851434"/>
              <a:ext cx="418271" cy="737362"/>
              <a:chOff x="1676400" y="2133600"/>
              <a:chExt cx="1447800" cy="2088845"/>
            </a:xfrm>
          </p:grpSpPr>
          <p:sp>
            <p:nvSpPr>
              <p:cNvPr id="28" name="Oval 27">
                <a:extLst>
                  <a:ext uri="{FF2B5EF4-FFF2-40B4-BE49-F238E27FC236}">
                    <a16:creationId xmlns:a16="http://schemas.microsoft.com/office/drawing/2014/main" id="{AC25AD9D-5148-7FCD-5D0A-0D59341F51CE}"/>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Moon 28">
                <a:extLst>
                  <a:ext uri="{FF2B5EF4-FFF2-40B4-BE49-F238E27FC236}">
                    <a16:creationId xmlns:a16="http://schemas.microsoft.com/office/drawing/2014/main" id="{04CA74A8-D8D8-555C-B799-99EDDA220DE6}"/>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 name="Moon 29">
                <a:extLst>
                  <a:ext uri="{FF2B5EF4-FFF2-40B4-BE49-F238E27FC236}">
                    <a16:creationId xmlns:a16="http://schemas.microsoft.com/office/drawing/2014/main" id="{BA49BF47-A617-E89E-6FC7-7663628FDDFE}"/>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 name="Group 9">
              <a:extLst>
                <a:ext uri="{FF2B5EF4-FFF2-40B4-BE49-F238E27FC236}">
                  <a16:creationId xmlns:a16="http://schemas.microsoft.com/office/drawing/2014/main" id="{F9B217FB-E84F-F492-F977-6B37594F1B86}"/>
                </a:ext>
              </a:extLst>
            </p:cNvPr>
            <p:cNvGrpSpPr/>
            <p:nvPr/>
          </p:nvGrpSpPr>
          <p:grpSpPr>
            <a:xfrm rot="18845142" flipH="1">
              <a:off x="1670777" y="4757861"/>
              <a:ext cx="454896" cy="743939"/>
              <a:chOff x="1676400" y="2133600"/>
              <a:chExt cx="1447800" cy="2088845"/>
            </a:xfrm>
          </p:grpSpPr>
          <p:sp>
            <p:nvSpPr>
              <p:cNvPr id="25" name="Oval 24">
                <a:extLst>
                  <a:ext uri="{FF2B5EF4-FFF2-40B4-BE49-F238E27FC236}">
                    <a16:creationId xmlns:a16="http://schemas.microsoft.com/office/drawing/2014/main" id="{0B720F47-2065-6A05-3D52-F798FB1C432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6" name="Moon 25">
                <a:extLst>
                  <a:ext uri="{FF2B5EF4-FFF2-40B4-BE49-F238E27FC236}">
                    <a16:creationId xmlns:a16="http://schemas.microsoft.com/office/drawing/2014/main" id="{CD3284AC-053A-2626-FCD8-71EDCA475DFD}"/>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7" name="Moon 26">
                <a:extLst>
                  <a:ext uri="{FF2B5EF4-FFF2-40B4-BE49-F238E27FC236}">
                    <a16:creationId xmlns:a16="http://schemas.microsoft.com/office/drawing/2014/main" id="{4F2DF41F-260C-5921-9B05-7ECF8981F1FD}"/>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 name="Group 10">
              <a:extLst>
                <a:ext uri="{FF2B5EF4-FFF2-40B4-BE49-F238E27FC236}">
                  <a16:creationId xmlns:a16="http://schemas.microsoft.com/office/drawing/2014/main" id="{17A39583-CC42-0B4D-2B4D-19B08C21A6F2}"/>
                </a:ext>
              </a:extLst>
            </p:cNvPr>
            <p:cNvGrpSpPr/>
            <p:nvPr/>
          </p:nvGrpSpPr>
          <p:grpSpPr>
            <a:xfrm>
              <a:off x="810561" y="2772737"/>
              <a:ext cx="1865271" cy="2320328"/>
              <a:chOff x="4419600" y="2060454"/>
              <a:chExt cx="3045502" cy="4187946"/>
            </a:xfrm>
          </p:grpSpPr>
          <p:sp>
            <p:nvSpPr>
              <p:cNvPr id="16" name="Oval 15">
                <a:extLst>
                  <a:ext uri="{FF2B5EF4-FFF2-40B4-BE49-F238E27FC236}">
                    <a16:creationId xmlns:a16="http://schemas.microsoft.com/office/drawing/2014/main" id="{B40A66F4-D3A3-7C8D-F31D-12BD9146F0DE}"/>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 name="Oval 16">
                <a:extLst>
                  <a:ext uri="{FF2B5EF4-FFF2-40B4-BE49-F238E27FC236}">
                    <a16:creationId xmlns:a16="http://schemas.microsoft.com/office/drawing/2014/main" id="{A74F8769-C61D-925B-17C5-A894D5163794}"/>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Trapezoid 17">
                <a:extLst>
                  <a:ext uri="{FF2B5EF4-FFF2-40B4-BE49-F238E27FC236}">
                    <a16:creationId xmlns:a16="http://schemas.microsoft.com/office/drawing/2014/main" id="{8B2236D2-2BFD-DEE6-59F6-B719E423379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 name="Trapezoid 18">
                <a:extLst>
                  <a:ext uri="{FF2B5EF4-FFF2-40B4-BE49-F238E27FC236}">
                    <a16:creationId xmlns:a16="http://schemas.microsoft.com/office/drawing/2014/main" id="{2DB80E81-6BC3-96B3-EC5A-24BAE5621D1A}"/>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 name="Trapezoid 19">
                <a:extLst>
                  <a:ext uri="{FF2B5EF4-FFF2-40B4-BE49-F238E27FC236}">
                    <a16:creationId xmlns:a16="http://schemas.microsoft.com/office/drawing/2014/main" id="{A6857CF4-8D0B-7C9F-B39F-63A169DDB872}"/>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1" name="Isosceles Triangle 20">
                <a:extLst>
                  <a:ext uri="{FF2B5EF4-FFF2-40B4-BE49-F238E27FC236}">
                    <a16:creationId xmlns:a16="http://schemas.microsoft.com/office/drawing/2014/main" id="{B226A3C1-C1D0-3C11-6A74-AE57A088C501}"/>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Rectangle 21">
                <a:extLst>
                  <a:ext uri="{FF2B5EF4-FFF2-40B4-BE49-F238E27FC236}">
                    <a16:creationId xmlns:a16="http://schemas.microsoft.com/office/drawing/2014/main" id="{B031D8EB-94AE-2638-D64B-BF296A2406F5}"/>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Trapezoid 22">
                <a:extLst>
                  <a:ext uri="{FF2B5EF4-FFF2-40B4-BE49-F238E27FC236}">
                    <a16:creationId xmlns:a16="http://schemas.microsoft.com/office/drawing/2014/main" id="{BCB7C3F4-068A-355D-5950-0BB9BCCD1098}"/>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 name="Trapezoid 23">
                <a:extLst>
                  <a:ext uri="{FF2B5EF4-FFF2-40B4-BE49-F238E27FC236}">
                    <a16:creationId xmlns:a16="http://schemas.microsoft.com/office/drawing/2014/main" id="{117CDB15-DD9B-D10E-0456-D0BA227DF348}"/>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2" name="Round Diagonal Corner Rectangle 102">
              <a:extLst>
                <a:ext uri="{FF2B5EF4-FFF2-40B4-BE49-F238E27FC236}">
                  <a16:creationId xmlns:a16="http://schemas.microsoft.com/office/drawing/2014/main" id="{021683F2-2E31-1AEA-2654-FF194DDA7904}"/>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3" name="Oval 12">
              <a:extLst>
                <a:ext uri="{FF2B5EF4-FFF2-40B4-BE49-F238E27FC236}">
                  <a16:creationId xmlns:a16="http://schemas.microsoft.com/office/drawing/2014/main" id="{E39C82E5-939A-3E83-2D62-068C892A4136}"/>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 name="Rectangle 13">
              <a:extLst>
                <a:ext uri="{FF2B5EF4-FFF2-40B4-BE49-F238E27FC236}">
                  <a16:creationId xmlns:a16="http://schemas.microsoft.com/office/drawing/2014/main" id="{81B7075D-D935-D959-B9A7-BE50159678BA}"/>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5" name="Freeform: Shape 14">
              <a:extLst>
                <a:ext uri="{FF2B5EF4-FFF2-40B4-BE49-F238E27FC236}">
                  <a16:creationId xmlns:a16="http://schemas.microsoft.com/office/drawing/2014/main" id="{B8DDDE08-2CDB-5CC5-91FE-98992C0DC38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306508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27213" y="955963"/>
            <a:ext cx="6710080" cy="2585323"/>
          </a:xfrm>
          <a:prstGeom prst="rect">
            <a:avLst/>
          </a:prstGeom>
          <a:noFill/>
        </p:spPr>
        <p:txBody>
          <a:bodyPr wrap="square" rtlCol="0">
            <a:spAutoFit/>
          </a:bodyPr>
          <a:lstStyle/>
          <a:p>
            <a:pPr fontAlgn="base"/>
            <a:r>
              <a:rPr lang="en-US" i="1" dirty="0">
                <a:solidFill>
                  <a:srgbClr val="FFFF00"/>
                </a:solidFill>
              </a:rPr>
              <a:t>The voice said, Cry. And he said, What shall I cry? All flesh is grass, and all the goodliness thereof is as the flower of the field:</a:t>
            </a:r>
          </a:p>
          <a:p>
            <a:pPr fontAlgn="base"/>
            <a:endParaRPr lang="en-US" i="1" dirty="0">
              <a:solidFill>
                <a:srgbClr val="FFFF00"/>
              </a:solidFill>
            </a:endParaRPr>
          </a:p>
          <a:p>
            <a:pPr fontAlgn="base"/>
            <a:r>
              <a:rPr lang="en-US" i="1" dirty="0">
                <a:solidFill>
                  <a:srgbClr val="FFFF00"/>
                </a:solidFill>
              </a:rPr>
              <a:t>The grass </a:t>
            </a:r>
            <a:r>
              <a:rPr lang="en-US" i="1" dirty="0" err="1">
                <a:solidFill>
                  <a:srgbClr val="FFFF00"/>
                </a:solidFill>
              </a:rPr>
              <a:t>withereth</a:t>
            </a:r>
            <a:r>
              <a:rPr lang="en-US" i="1" dirty="0">
                <a:solidFill>
                  <a:srgbClr val="FFFF00"/>
                </a:solidFill>
              </a:rPr>
              <a:t>, the flower </a:t>
            </a:r>
            <a:r>
              <a:rPr lang="en-US" i="1" dirty="0" err="1">
                <a:solidFill>
                  <a:srgbClr val="FFFF00"/>
                </a:solidFill>
              </a:rPr>
              <a:t>fadeth</a:t>
            </a:r>
            <a:r>
              <a:rPr lang="en-US" i="1" dirty="0">
                <a:solidFill>
                  <a:srgbClr val="FFFF00"/>
                </a:solidFill>
              </a:rPr>
              <a:t>: because the spirit of the </a:t>
            </a:r>
            <a:r>
              <a:rPr lang="en-US" i="1" cap="small" dirty="0">
                <a:solidFill>
                  <a:srgbClr val="FFFF00"/>
                </a:solidFill>
              </a:rPr>
              <a:t>Lord</a:t>
            </a:r>
            <a:r>
              <a:rPr lang="en-US" i="1" dirty="0">
                <a:solidFill>
                  <a:srgbClr val="FFFF00"/>
                </a:solidFill>
              </a:rPr>
              <a:t> </a:t>
            </a:r>
            <a:r>
              <a:rPr lang="en-US" i="1" dirty="0" err="1">
                <a:solidFill>
                  <a:srgbClr val="FFFF00"/>
                </a:solidFill>
              </a:rPr>
              <a:t>bloweth</a:t>
            </a:r>
            <a:r>
              <a:rPr lang="en-US" i="1" dirty="0">
                <a:solidFill>
                  <a:srgbClr val="FFFF00"/>
                </a:solidFill>
              </a:rPr>
              <a:t> upon it: surely the people is grass.</a:t>
            </a:r>
          </a:p>
          <a:p>
            <a:pPr fontAlgn="base"/>
            <a:endParaRPr lang="en-US" i="1" dirty="0">
              <a:solidFill>
                <a:srgbClr val="FFFF00"/>
              </a:solidFill>
            </a:endParaRPr>
          </a:p>
          <a:p>
            <a:pPr fontAlgn="base"/>
            <a:r>
              <a:rPr lang="en-US" i="1" dirty="0">
                <a:solidFill>
                  <a:srgbClr val="FFFF00"/>
                </a:solidFill>
              </a:rPr>
              <a:t>The grass </a:t>
            </a:r>
            <a:r>
              <a:rPr lang="en-US" i="1" dirty="0" err="1">
                <a:solidFill>
                  <a:srgbClr val="FFFF00"/>
                </a:solidFill>
              </a:rPr>
              <a:t>withereth</a:t>
            </a:r>
            <a:r>
              <a:rPr lang="en-US" i="1" dirty="0">
                <a:solidFill>
                  <a:srgbClr val="FFFF00"/>
                </a:solidFill>
              </a:rPr>
              <a:t>, the flower </a:t>
            </a:r>
            <a:r>
              <a:rPr lang="en-US" i="1" dirty="0" err="1">
                <a:solidFill>
                  <a:srgbClr val="FFFF00"/>
                </a:solidFill>
              </a:rPr>
              <a:t>fadeth</a:t>
            </a:r>
            <a:r>
              <a:rPr lang="en-US" i="1" dirty="0">
                <a:solidFill>
                  <a:srgbClr val="FFFF00"/>
                </a:solidFill>
              </a:rPr>
              <a:t>: but the word of our God shall stand for ever.</a:t>
            </a:r>
          </a:p>
          <a:p>
            <a:pPr fontAlgn="base"/>
            <a:r>
              <a:rPr lang="en-US" i="1" dirty="0">
                <a:solidFill>
                  <a:srgbClr val="FFFF00"/>
                </a:solidFill>
              </a:rPr>
              <a:t>Isaiah 40:6-8</a:t>
            </a:r>
          </a:p>
        </p:txBody>
      </p:sp>
      <p:sp>
        <p:nvSpPr>
          <p:cNvPr id="16" name="TextBox 15"/>
          <p:cNvSpPr txBox="1"/>
          <p:nvPr/>
        </p:nvSpPr>
        <p:spPr>
          <a:xfrm>
            <a:off x="484093" y="56627"/>
            <a:ext cx="11187953"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All Flesh is as Grass</a:t>
            </a:r>
          </a:p>
        </p:txBody>
      </p:sp>
      <p:sp>
        <p:nvSpPr>
          <p:cNvPr id="17" name="TextBox 16"/>
          <p:cNvSpPr txBox="1"/>
          <p:nvPr/>
        </p:nvSpPr>
        <p:spPr>
          <a:xfrm>
            <a:off x="179294" y="6320776"/>
            <a:ext cx="3505200" cy="369332"/>
          </a:xfrm>
          <a:prstGeom prst="rect">
            <a:avLst/>
          </a:prstGeom>
          <a:noFill/>
        </p:spPr>
        <p:txBody>
          <a:bodyPr wrap="square" rtlCol="0">
            <a:spAutoFit/>
          </a:bodyPr>
          <a:lstStyle/>
          <a:p>
            <a:r>
              <a:rPr lang="en-US" dirty="0">
                <a:solidFill>
                  <a:schemeClr val="bg1"/>
                </a:solidFill>
              </a:rPr>
              <a:t>1 Peter 1:23-25</a:t>
            </a:r>
          </a:p>
        </p:txBody>
      </p:sp>
      <p:sp>
        <p:nvSpPr>
          <p:cNvPr id="3" name="AutoShape 2" descr="Image result for st. pete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4974290" y="4109989"/>
            <a:ext cx="7082118" cy="2308324"/>
          </a:xfrm>
          <a:prstGeom prst="rect">
            <a:avLst/>
          </a:prstGeom>
        </p:spPr>
        <p:txBody>
          <a:bodyPr wrap="square">
            <a:spAutoFit/>
          </a:bodyPr>
          <a:lstStyle/>
          <a:p>
            <a:r>
              <a:rPr lang="en-US" sz="2400" dirty="0">
                <a:solidFill>
                  <a:schemeClr val="bg1"/>
                </a:solidFill>
                <a:latin typeface="Open Sans"/>
              </a:rPr>
              <a:t>A man’s frailties to the withering of vegetation in the hot desert wind.</a:t>
            </a:r>
          </a:p>
          <a:p>
            <a:endParaRPr lang="en-US" sz="2400" dirty="0">
              <a:solidFill>
                <a:schemeClr val="bg1"/>
              </a:solidFill>
              <a:latin typeface="Open Sans"/>
            </a:endParaRPr>
          </a:p>
          <a:p>
            <a:r>
              <a:rPr lang="en-US" sz="2400" dirty="0">
                <a:solidFill>
                  <a:schemeClr val="bg1"/>
                </a:solidFill>
                <a:latin typeface="Open Sans"/>
              </a:rPr>
              <a:t>Unlike the withering grass, the word of the Lord “</a:t>
            </a:r>
            <a:r>
              <a:rPr lang="en-US" sz="2400" dirty="0" err="1">
                <a:solidFill>
                  <a:schemeClr val="bg1"/>
                </a:solidFill>
                <a:latin typeface="Open Sans"/>
              </a:rPr>
              <a:t>abideth</a:t>
            </a:r>
            <a:r>
              <a:rPr lang="en-US" sz="2400" dirty="0">
                <a:solidFill>
                  <a:schemeClr val="bg1"/>
                </a:solidFill>
                <a:latin typeface="Open Sans"/>
              </a:rPr>
              <a:t> for ever”; it gives life and strength to all who embrace it and are born again.</a:t>
            </a:r>
            <a:endParaRPr lang="en-US" sz="2400" dirty="0">
              <a:solidFill>
                <a:schemeClr val="bg1"/>
              </a:solidFill>
            </a:endParaRPr>
          </a:p>
        </p:txBody>
      </p:sp>
      <p:pic>
        <p:nvPicPr>
          <p:cNvPr id="24580" name="Picture 4" descr="Image result for green grass and sho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3527" y="3626666"/>
            <a:ext cx="3925171" cy="260872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Image result for shoes on dry gr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505" y="1034606"/>
            <a:ext cx="3993161" cy="267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60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4580"/>
                                        </p:tgtEl>
                                        <p:attrNameLst>
                                          <p:attrName>style.visibility</p:attrName>
                                        </p:attrNameLst>
                                      </p:cBhvr>
                                      <p:to>
                                        <p:strVal val="visible"/>
                                      </p:to>
                                    </p:set>
                                    <p:animEffect transition="in" filter="fade">
                                      <p:cBhvr>
                                        <p:cTn id="13"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88560" y="887624"/>
            <a:ext cx="6710080" cy="461665"/>
          </a:xfrm>
          <a:prstGeom prst="rect">
            <a:avLst/>
          </a:prstGeom>
          <a:noFill/>
        </p:spPr>
        <p:txBody>
          <a:bodyPr wrap="square" rtlCol="0">
            <a:spAutoFit/>
          </a:bodyPr>
          <a:lstStyle/>
          <a:p>
            <a:pPr algn="ctr" fontAlgn="base"/>
            <a:r>
              <a:rPr lang="en-US" sz="2400" dirty="0">
                <a:solidFill>
                  <a:schemeClr val="bg1"/>
                </a:solidFill>
              </a:rPr>
              <a:t>Lay Aside Past Sins</a:t>
            </a:r>
            <a:endParaRPr lang="en-US" sz="2400" i="1" dirty="0">
              <a:solidFill>
                <a:schemeClr val="bg1"/>
              </a:solidFill>
            </a:endParaRPr>
          </a:p>
        </p:txBody>
      </p:sp>
      <p:sp>
        <p:nvSpPr>
          <p:cNvPr id="16" name="TextBox 15"/>
          <p:cNvSpPr txBox="1"/>
          <p:nvPr/>
        </p:nvSpPr>
        <p:spPr>
          <a:xfrm>
            <a:off x="484093" y="56627"/>
            <a:ext cx="11187953"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Living Stones</a:t>
            </a:r>
          </a:p>
        </p:txBody>
      </p:sp>
      <p:sp>
        <p:nvSpPr>
          <p:cNvPr id="17" name="TextBox 16"/>
          <p:cNvSpPr txBox="1"/>
          <p:nvPr/>
        </p:nvSpPr>
        <p:spPr>
          <a:xfrm>
            <a:off x="179294" y="6320776"/>
            <a:ext cx="3505200" cy="369332"/>
          </a:xfrm>
          <a:prstGeom prst="rect">
            <a:avLst/>
          </a:prstGeom>
          <a:noFill/>
        </p:spPr>
        <p:txBody>
          <a:bodyPr wrap="square" rtlCol="0">
            <a:spAutoFit/>
          </a:bodyPr>
          <a:lstStyle/>
          <a:p>
            <a:r>
              <a:rPr lang="en-US" dirty="0">
                <a:solidFill>
                  <a:schemeClr val="bg1"/>
                </a:solidFill>
              </a:rPr>
              <a:t>1 Peter 2:1-5</a:t>
            </a:r>
          </a:p>
        </p:txBody>
      </p:sp>
      <p:sp>
        <p:nvSpPr>
          <p:cNvPr id="3" name="AutoShape 2" descr="Image result for st. pete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79294" y="1753106"/>
            <a:ext cx="6710080" cy="3046988"/>
          </a:xfrm>
          <a:prstGeom prst="rect">
            <a:avLst/>
          </a:prstGeom>
          <a:noFill/>
        </p:spPr>
        <p:txBody>
          <a:bodyPr wrap="square" rtlCol="0">
            <a:spAutoFit/>
          </a:bodyPr>
          <a:lstStyle/>
          <a:p>
            <a:pPr fontAlgn="base"/>
            <a:r>
              <a:rPr lang="en-US" sz="2400" dirty="0">
                <a:solidFill>
                  <a:schemeClr val="bg1"/>
                </a:solidFill>
              </a:rPr>
              <a:t>Peter taught that when the Saints come unto Jesus Christ, who is the “living stone,” they become a “lively stone” that is added to the building of God’s spiritual house.</a:t>
            </a:r>
          </a:p>
          <a:p>
            <a:pPr fontAlgn="base"/>
            <a:endParaRPr lang="en-US" sz="2400" dirty="0">
              <a:solidFill>
                <a:schemeClr val="bg1"/>
              </a:solidFill>
            </a:endParaRPr>
          </a:p>
          <a:p>
            <a:pPr fontAlgn="base"/>
            <a:r>
              <a:rPr lang="en-US" sz="2400" dirty="0">
                <a:solidFill>
                  <a:schemeClr val="bg1"/>
                </a:solidFill>
              </a:rPr>
              <a:t>Peter also called Christ the “chief corner stone,” emphasizing that the house is built upon the resurrected Jesus Christ.</a:t>
            </a:r>
            <a:endParaRPr lang="en-US" sz="2400" i="1" dirty="0">
              <a:solidFill>
                <a:schemeClr val="bg1"/>
              </a:solidFill>
            </a:endParaRPr>
          </a:p>
        </p:txBody>
      </p:sp>
      <p:grpSp>
        <p:nvGrpSpPr>
          <p:cNvPr id="4" name="Group 3"/>
          <p:cNvGrpSpPr/>
          <p:nvPr/>
        </p:nvGrpSpPr>
        <p:grpSpPr>
          <a:xfrm>
            <a:off x="7032812" y="1899986"/>
            <a:ext cx="4889666" cy="4042231"/>
            <a:chOff x="7741603" y="1012480"/>
            <a:chExt cx="4006063" cy="2838000"/>
          </a:xfrm>
        </p:grpSpPr>
        <p:pic>
          <p:nvPicPr>
            <p:cNvPr id="25602"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603" y="1012480"/>
              <a:ext cx="4006063" cy="26602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741603" y="3666807"/>
              <a:ext cx="3294102" cy="183673"/>
            </a:xfrm>
            <a:prstGeom prst="rect">
              <a:avLst/>
            </a:prstGeom>
            <a:noFill/>
          </p:spPr>
          <p:txBody>
            <a:bodyPr wrap="square" rtlCol="0">
              <a:spAutoFit/>
            </a:bodyPr>
            <a:lstStyle/>
            <a:p>
              <a:pPr fontAlgn="base"/>
              <a:r>
                <a:rPr lang="en-US" sz="1100" dirty="0">
                  <a:solidFill>
                    <a:schemeClr val="bg1"/>
                  </a:solidFill>
                </a:rPr>
                <a:t>Gilgal  Sculpture Garden in Salt Lake City, Utah</a:t>
              </a:r>
              <a:endParaRPr lang="en-US" sz="1100" i="1" dirty="0">
                <a:solidFill>
                  <a:schemeClr val="bg1"/>
                </a:solidFill>
              </a:endParaRPr>
            </a:p>
          </p:txBody>
        </p:sp>
      </p:grpSp>
      <p:sp>
        <p:nvSpPr>
          <p:cNvPr id="5" name="Trapezoid 4"/>
          <p:cNvSpPr/>
          <p:nvPr/>
        </p:nvSpPr>
        <p:spPr>
          <a:xfrm rot="10800000">
            <a:off x="8754036" y="1763951"/>
            <a:ext cx="1642635" cy="1629534"/>
          </a:xfrm>
          <a:prstGeom prst="trapezoid">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09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88560" y="887624"/>
            <a:ext cx="6710080" cy="1200329"/>
          </a:xfrm>
          <a:prstGeom prst="rect">
            <a:avLst/>
          </a:prstGeom>
          <a:noFill/>
        </p:spPr>
        <p:txBody>
          <a:bodyPr wrap="square" rtlCol="0">
            <a:spAutoFit/>
          </a:bodyPr>
          <a:lstStyle/>
          <a:p>
            <a:pPr algn="ctr" fontAlgn="base"/>
            <a:r>
              <a:rPr lang="en-US" sz="2400" i="1" dirty="0">
                <a:solidFill>
                  <a:schemeClr val="bg1"/>
                </a:solidFill>
              </a:rPr>
              <a:t>A Chosen Generation</a:t>
            </a:r>
          </a:p>
          <a:p>
            <a:pPr algn="ctr" fontAlgn="base"/>
            <a:r>
              <a:rPr lang="en-US" sz="2400" i="1" dirty="0">
                <a:solidFill>
                  <a:schemeClr val="bg1"/>
                </a:solidFill>
              </a:rPr>
              <a:t>A Royal Priesthood</a:t>
            </a:r>
          </a:p>
          <a:p>
            <a:pPr algn="ctr" fontAlgn="base"/>
            <a:r>
              <a:rPr lang="en-US" sz="2400" i="1" dirty="0">
                <a:solidFill>
                  <a:schemeClr val="bg1"/>
                </a:solidFill>
              </a:rPr>
              <a:t>A Holy Nation</a:t>
            </a:r>
          </a:p>
        </p:txBody>
      </p:sp>
      <p:sp>
        <p:nvSpPr>
          <p:cNvPr id="16" name="TextBox 15"/>
          <p:cNvSpPr txBox="1"/>
          <p:nvPr/>
        </p:nvSpPr>
        <p:spPr>
          <a:xfrm>
            <a:off x="484093" y="56627"/>
            <a:ext cx="11187953"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A Peculiar People</a:t>
            </a:r>
          </a:p>
        </p:txBody>
      </p:sp>
      <p:sp>
        <p:nvSpPr>
          <p:cNvPr id="17" name="TextBox 16"/>
          <p:cNvSpPr txBox="1"/>
          <p:nvPr/>
        </p:nvSpPr>
        <p:spPr>
          <a:xfrm>
            <a:off x="179294" y="6320776"/>
            <a:ext cx="3505200" cy="369332"/>
          </a:xfrm>
          <a:prstGeom prst="rect">
            <a:avLst/>
          </a:prstGeom>
          <a:noFill/>
        </p:spPr>
        <p:txBody>
          <a:bodyPr wrap="square" rtlCol="0">
            <a:spAutoFit/>
          </a:bodyPr>
          <a:lstStyle/>
          <a:p>
            <a:r>
              <a:rPr lang="en-US" dirty="0">
                <a:solidFill>
                  <a:schemeClr val="bg1"/>
                </a:solidFill>
              </a:rPr>
              <a:t>1 Peter 2:9-10</a:t>
            </a:r>
          </a:p>
        </p:txBody>
      </p:sp>
      <p:sp>
        <p:nvSpPr>
          <p:cNvPr id="3" name="AutoShape 2" descr="Image result for st. pete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1205751" y="2694779"/>
            <a:ext cx="4957483" cy="2554545"/>
          </a:xfrm>
          <a:prstGeom prst="rect">
            <a:avLst/>
          </a:prstGeom>
          <a:noFill/>
        </p:spPr>
        <p:txBody>
          <a:bodyPr wrap="square" rtlCol="0">
            <a:spAutoFit/>
          </a:bodyPr>
          <a:lstStyle/>
          <a:p>
            <a:pPr fontAlgn="base"/>
            <a:r>
              <a:rPr lang="en-US" sz="3200" dirty="0">
                <a:solidFill>
                  <a:schemeClr val="bg1"/>
                </a:solidFill>
              </a:rPr>
              <a:t>Peter’s message was that by embracing the gospel, gentile converts had become part of God’s chosen people, the new Israel.</a:t>
            </a:r>
            <a:endParaRPr lang="en-US" sz="3200" i="1" dirty="0">
              <a:solidFill>
                <a:schemeClr val="bg1"/>
              </a:solidFill>
            </a:endParaRPr>
          </a:p>
        </p:txBody>
      </p:sp>
      <p:pic>
        <p:nvPicPr>
          <p:cNvPr id="26626" name="Picture 2" descr="deacon passing sacra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932" y="2802420"/>
            <a:ext cx="428625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579" y="546432"/>
            <a:ext cx="2844053" cy="1896035"/>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Image result for lds congregation throughout the wor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0476" y="442854"/>
            <a:ext cx="3127790" cy="2085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8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22048030-F553-0C7B-8B29-C5492A8DA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B654CB-5375-CECD-1497-6C6F1B2509F1}"/>
              </a:ext>
            </a:extLst>
          </p:cNvPr>
          <p:cNvSpPr txBox="1"/>
          <p:nvPr/>
        </p:nvSpPr>
        <p:spPr>
          <a:xfrm>
            <a:off x="484093" y="56627"/>
            <a:ext cx="11187953"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Influences of the World</a:t>
            </a:r>
          </a:p>
        </p:txBody>
      </p:sp>
      <p:sp>
        <p:nvSpPr>
          <p:cNvPr id="5" name="TextBox 4">
            <a:extLst>
              <a:ext uri="{FF2B5EF4-FFF2-40B4-BE49-F238E27FC236}">
                <a16:creationId xmlns:a16="http://schemas.microsoft.com/office/drawing/2014/main" id="{45E7FCB1-302C-2518-2B82-AAABFE5FCFE8}"/>
              </a:ext>
            </a:extLst>
          </p:cNvPr>
          <p:cNvSpPr txBox="1"/>
          <p:nvPr/>
        </p:nvSpPr>
        <p:spPr>
          <a:xfrm>
            <a:off x="5467350" y="1297102"/>
            <a:ext cx="6096000" cy="5078313"/>
          </a:xfrm>
          <a:prstGeom prst="rect">
            <a:avLst/>
          </a:prstGeom>
          <a:noFill/>
        </p:spPr>
        <p:txBody>
          <a:bodyPr wrap="square">
            <a:spAutoFit/>
          </a:bodyPr>
          <a:lstStyle/>
          <a:p>
            <a:pPr algn="l" fontAlgn="base"/>
            <a:r>
              <a:rPr lang="en-US" b="0" i="0" dirty="0">
                <a:solidFill>
                  <a:schemeClr val="bg1"/>
                </a:solidFill>
                <a:effectLst/>
                <a:latin typeface="Calibri" panose="020F0502020204030204" pitchFamily="34" charset="0"/>
              </a:rPr>
              <a:t>We do not lower our standards to fit in or to make someone else feel comfortable. We are disciples of Jesus Christ, and as such we are about elevating others, lifting them to a higher, holier place where they too can reap greater blessings. …</a:t>
            </a:r>
          </a:p>
          <a:p>
            <a:pPr algn="l" fontAlgn="base"/>
            <a:endParaRPr lang="en-US" b="0" i="0" dirty="0">
              <a:solidFill>
                <a:schemeClr val="bg1"/>
              </a:solidFill>
              <a:effectLst/>
              <a:latin typeface="Calibri" panose="020F0502020204030204" pitchFamily="34" charset="0"/>
            </a:endParaRPr>
          </a:p>
          <a:p>
            <a:pPr algn="l" fontAlgn="base"/>
            <a:r>
              <a:rPr lang="en-US" b="0" i="0" dirty="0">
                <a:solidFill>
                  <a:schemeClr val="bg1"/>
                </a:solidFill>
                <a:effectLst/>
                <a:latin typeface="Calibri" panose="020F0502020204030204" pitchFamily="34" charset="0"/>
              </a:rPr>
              <a:t>Can others easily see His image in our countenance and know who we represent by the way we carefully conduct our lives?</a:t>
            </a:r>
          </a:p>
          <a:p>
            <a:pPr algn="l" fontAlgn="base"/>
            <a:endParaRPr lang="en-US" b="0" i="0" dirty="0">
              <a:solidFill>
                <a:schemeClr val="bg1"/>
              </a:solidFill>
              <a:effectLst/>
              <a:latin typeface="Calibri" panose="020F0502020204030204" pitchFamily="34" charset="0"/>
            </a:endParaRPr>
          </a:p>
          <a:p>
            <a:pPr algn="l" fontAlgn="base"/>
            <a:r>
              <a:rPr lang="en-US" b="0" i="0" dirty="0">
                <a:solidFill>
                  <a:schemeClr val="bg1"/>
                </a:solidFill>
                <a:effectLst/>
                <a:latin typeface="Calibri" panose="020F0502020204030204" pitchFamily="34" charset="0"/>
              </a:rPr>
              <a:t>As a covenant people, we are not meant to blend in with the rest of the world. </a:t>
            </a:r>
          </a:p>
          <a:p>
            <a:pPr algn="l" fontAlgn="base"/>
            <a:endParaRPr lang="en-US" dirty="0">
              <a:solidFill>
                <a:schemeClr val="bg1"/>
              </a:solidFill>
              <a:latin typeface="Calibri" panose="020F0502020204030204" pitchFamily="34" charset="0"/>
            </a:endParaRPr>
          </a:p>
          <a:p>
            <a:pPr algn="l" fontAlgn="base"/>
            <a:r>
              <a:rPr lang="en-US" b="0" i="0" dirty="0">
                <a:solidFill>
                  <a:schemeClr val="bg1"/>
                </a:solidFill>
                <a:effectLst/>
                <a:latin typeface="Calibri" panose="020F0502020204030204" pitchFamily="34" charset="0"/>
              </a:rPr>
              <a:t>We have been called “a peculiar people—what a compliment!</a:t>
            </a:r>
          </a:p>
          <a:p>
            <a:pPr algn="l" fontAlgn="base"/>
            <a:endParaRPr lang="en-US" dirty="0">
              <a:solidFill>
                <a:schemeClr val="bg1"/>
              </a:solidFill>
              <a:latin typeface="Calibri" panose="020F0502020204030204" pitchFamily="34" charset="0"/>
            </a:endParaRPr>
          </a:p>
          <a:p>
            <a:pPr algn="l" fontAlgn="base"/>
            <a:r>
              <a:rPr lang="en-US" b="0" i="0" dirty="0">
                <a:solidFill>
                  <a:schemeClr val="bg1"/>
                </a:solidFill>
                <a:effectLst/>
                <a:latin typeface="Calibri" panose="020F0502020204030204" pitchFamily="34" charset="0"/>
              </a:rPr>
              <a:t>As the influences of the world increasingly embrace the evil, we must strive with all diligence to stay firmly on the path that leads us safely to our Savior, widening the distance between our covenant living and worldly influences.</a:t>
            </a:r>
          </a:p>
          <a:p>
            <a:pPr algn="l" fontAlgn="base"/>
            <a:r>
              <a:rPr lang="en-US" b="0" i="0" dirty="0">
                <a:solidFill>
                  <a:schemeClr val="bg1"/>
                </a:solidFill>
                <a:effectLst/>
                <a:latin typeface="Calibri" panose="020F0502020204030204" pitchFamily="34" charset="0"/>
              </a:rPr>
              <a:t>(7)</a:t>
            </a:r>
          </a:p>
        </p:txBody>
      </p:sp>
      <p:sp>
        <p:nvSpPr>
          <p:cNvPr id="7" name="TextBox 6">
            <a:extLst>
              <a:ext uri="{FF2B5EF4-FFF2-40B4-BE49-F238E27FC236}">
                <a16:creationId xmlns:a16="http://schemas.microsoft.com/office/drawing/2014/main" id="{385AF9DB-90E4-8B0C-0862-95374900488A}"/>
              </a:ext>
            </a:extLst>
          </p:cNvPr>
          <p:cNvSpPr txBox="1"/>
          <p:nvPr/>
        </p:nvSpPr>
        <p:spPr>
          <a:xfrm>
            <a:off x="66675" y="6432041"/>
            <a:ext cx="6096000" cy="369332"/>
          </a:xfrm>
          <a:prstGeom prst="rect">
            <a:avLst/>
          </a:prstGeom>
          <a:noFill/>
        </p:spPr>
        <p:txBody>
          <a:bodyPr wrap="square">
            <a:spAutoFit/>
          </a:bodyPr>
          <a:lstStyle/>
          <a:p>
            <a:r>
              <a:rPr lang="en-US" b="0" i="0" u="none" strike="noStrike" dirty="0">
                <a:solidFill>
                  <a:schemeClr val="bg1"/>
                </a:solidFill>
                <a:effectLst/>
                <a:latin typeface="Calibri" panose="020F0502020204030204" pitchFamily="34" charset="0"/>
              </a:rPr>
              <a:t>1 Peter 2:9</a:t>
            </a:r>
            <a:endParaRPr lang="en-US" dirty="0"/>
          </a:p>
        </p:txBody>
      </p:sp>
      <p:pic>
        <p:nvPicPr>
          <p:cNvPr id="9" name="Picture 8">
            <a:extLst>
              <a:ext uri="{FF2B5EF4-FFF2-40B4-BE49-F238E27FC236}">
                <a16:creationId xmlns:a16="http://schemas.microsoft.com/office/drawing/2014/main" id="{8C95B2B6-CC80-DA9A-79C7-181D06DA9A45}"/>
              </a:ext>
            </a:extLst>
          </p:cNvPr>
          <p:cNvPicPr>
            <a:picLocks noChangeAspect="1"/>
          </p:cNvPicPr>
          <p:nvPr/>
        </p:nvPicPr>
        <p:blipFill>
          <a:blip r:embed="rId3"/>
          <a:stretch>
            <a:fillRect/>
          </a:stretch>
        </p:blipFill>
        <p:spPr>
          <a:xfrm>
            <a:off x="219075" y="192274"/>
            <a:ext cx="1533842" cy="1800179"/>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A95843A0-F60D-5C2F-F0C4-754A0D696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093" y="2406123"/>
            <a:ext cx="4405122" cy="2860270"/>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FD33DD59-9D90-9BD3-5A5D-35CAC0D7F7DA}"/>
              </a:ext>
            </a:extLst>
          </p:cNvPr>
          <p:cNvPicPr>
            <a:picLocks noChangeAspect="1"/>
          </p:cNvPicPr>
          <p:nvPr/>
        </p:nvPicPr>
        <p:blipFill>
          <a:blip r:embed="rId5">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tretch>
            <a:fillRect/>
          </a:stretch>
        </p:blipFill>
        <p:spPr>
          <a:xfrm>
            <a:off x="484093" y="2406123"/>
            <a:ext cx="4405122" cy="2860270"/>
          </a:xfrm>
          <a:prstGeom prst="rect">
            <a:avLst/>
          </a:prstGeom>
        </p:spPr>
      </p:pic>
    </p:spTree>
    <p:extLst>
      <p:ext uri="{BB962C8B-B14F-4D97-AF65-F5344CB8AC3E}">
        <p14:creationId xmlns:p14="http://schemas.microsoft.com/office/powerpoint/2010/main" val="421147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79294" y="6320776"/>
            <a:ext cx="3505200" cy="369332"/>
          </a:xfrm>
          <a:prstGeom prst="rect">
            <a:avLst/>
          </a:prstGeom>
          <a:noFill/>
        </p:spPr>
        <p:txBody>
          <a:bodyPr wrap="square" rtlCol="0">
            <a:spAutoFit/>
          </a:bodyPr>
          <a:lstStyle/>
          <a:p>
            <a:r>
              <a:rPr lang="en-US" dirty="0">
                <a:solidFill>
                  <a:schemeClr val="bg1"/>
                </a:solidFill>
              </a:rPr>
              <a:t>1 Peter 2:11-12</a:t>
            </a:r>
          </a:p>
        </p:txBody>
      </p:sp>
      <p:sp>
        <p:nvSpPr>
          <p:cNvPr id="3" name="AutoShape 2" descr="Image result for st. pete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1169411" y="545659"/>
            <a:ext cx="3604778" cy="2901879"/>
            <a:chOff x="384206" y="4158361"/>
            <a:chExt cx="3289208" cy="2390250"/>
          </a:xfrm>
        </p:grpSpPr>
        <p:grpSp>
          <p:nvGrpSpPr>
            <p:cNvPr id="14" name="Group 13"/>
            <p:cNvGrpSpPr/>
            <p:nvPr/>
          </p:nvGrpSpPr>
          <p:grpSpPr>
            <a:xfrm>
              <a:off x="384206" y="4158361"/>
              <a:ext cx="3289208" cy="2390250"/>
              <a:chOff x="609599" y="833642"/>
              <a:chExt cx="7941747" cy="5771225"/>
            </a:xfrm>
          </p:grpSpPr>
          <p:grpSp>
            <p:nvGrpSpPr>
              <p:cNvPr id="20" name="Group 14"/>
              <p:cNvGrpSpPr/>
              <p:nvPr/>
            </p:nvGrpSpPr>
            <p:grpSpPr>
              <a:xfrm rot="10800000">
                <a:off x="7696200" y="5257800"/>
                <a:ext cx="621450" cy="1347067"/>
                <a:chOff x="7010400" y="381000"/>
                <a:chExt cx="762000" cy="2033666"/>
              </a:xfrm>
            </p:grpSpPr>
            <p:sp>
              <p:nvSpPr>
                <p:cNvPr id="33"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11"/>
              <p:cNvGrpSpPr/>
              <p:nvPr/>
            </p:nvGrpSpPr>
            <p:grpSpPr>
              <a:xfrm rot="10800000">
                <a:off x="939238" y="4923502"/>
                <a:ext cx="621450" cy="1347067"/>
                <a:chOff x="7010400" y="381000"/>
                <a:chExt cx="762000" cy="2033666"/>
              </a:xfrm>
            </p:grpSpPr>
            <p:sp>
              <p:nvSpPr>
                <p:cNvPr id="31"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3"/>
              <p:cNvSpPr/>
              <p:nvPr/>
            </p:nvSpPr>
            <p:spPr>
              <a:xfrm>
                <a:off x="7315200" y="1981200"/>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1"/>
              <p:cNvSpPr/>
              <p:nvPr/>
            </p:nvSpPr>
            <p:spPr>
              <a:xfrm>
                <a:off x="609599" y="1643059"/>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899460" y="833642"/>
                <a:ext cx="621450" cy="986197"/>
                <a:chOff x="7031201" y="834275"/>
                <a:chExt cx="762000" cy="1488861"/>
              </a:xfrm>
            </p:grpSpPr>
            <p:sp>
              <p:nvSpPr>
                <p:cNvPr id="29" name="Rounded Rectangle 25"/>
                <p:cNvSpPr/>
                <p:nvPr/>
              </p:nvSpPr>
              <p:spPr>
                <a:xfrm>
                  <a:off x="7279402" y="1563538"/>
                  <a:ext cx="291165" cy="759598"/>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5"/>
                <p:cNvSpPr/>
                <p:nvPr/>
              </p:nvSpPr>
              <p:spPr>
                <a:xfrm>
                  <a:off x="7031201" y="834275"/>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646520" y="1148254"/>
                <a:ext cx="621450" cy="1017899"/>
                <a:chOff x="7087348" y="824753"/>
                <a:chExt cx="762000" cy="1536722"/>
              </a:xfrm>
            </p:grpSpPr>
            <p:sp>
              <p:nvSpPr>
                <p:cNvPr id="27" name="Rounded Rectangle 23"/>
                <p:cNvSpPr/>
                <p:nvPr/>
              </p:nvSpPr>
              <p:spPr>
                <a:xfrm>
                  <a:off x="7339058" y="1803020"/>
                  <a:ext cx="258584" cy="558455"/>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87348" y="824753"/>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ectangle 17"/>
            <p:cNvSpPr/>
            <p:nvPr/>
          </p:nvSpPr>
          <p:spPr>
            <a:xfrm>
              <a:off x="773674" y="4633640"/>
              <a:ext cx="2437759" cy="1216861"/>
            </a:xfrm>
            <a:prstGeom prst="rect">
              <a:avLst/>
            </a:prstGeom>
          </p:spPr>
          <p:txBody>
            <a:bodyPr wrap="square">
              <a:spAutoFit/>
            </a:bodyPr>
            <a:lstStyle/>
            <a:p>
              <a:pPr algn="ctr"/>
              <a:r>
                <a:rPr lang="en-US" b="1" dirty="0"/>
                <a:t>God calls His Saints to be separate and distinct from the world so that others can see their example and glorify Him</a:t>
              </a:r>
              <a:endParaRPr lang="en-US" sz="1600" dirty="0"/>
            </a:p>
          </p:txBody>
        </p:sp>
      </p:grpSp>
      <p:grpSp>
        <p:nvGrpSpPr>
          <p:cNvPr id="5" name="Group 4"/>
          <p:cNvGrpSpPr/>
          <p:nvPr/>
        </p:nvGrpSpPr>
        <p:grpSpPr>
          <a:xfrm>
            <a:off x="2890277" y="4311771"/>
            <a:ext cx="7750520" cy="1569660"/>
            <a:chOff x="2715465" y="3690580"/>
            <a:chExt cx="7750520" cy="1569660"/>
          </a:xfrm>
        </p:grpSpPr>
        <p:sp>
          <p:nvSpPr>
            <p:cNvPr id="4" name="Rectangle 3"/>
            <p:cNvSpPr/>
            <p:nvPr/>
          </p:nvSpPr>
          <p:spPr>
            <a:xfrm>
              <a:off x="4110317" y="3690580"/>
              <a:ext cx="6355668" cy="1569660"/>
            </a:xfrm>
            <a:prstGeom prst="rect">
              <a:avLst/>
            </a:prstGeom>
          </p:spPr>
          <p:txBody>
            <a:bodyPr wrap="square">
              <a:spAutoFit/>
            </a:bodyPr>
            <a:lstStyle/>
            <a:p>
              <a:r>
                <a:rPr lang="en-US" sz="3200" dirty="0">
                  <a:solidFill>
                    <a:schemeClr val="bg1"/>
                  </a:solidFill>
                  <a:latin typeface="Open Sans"/>
                </a:rPr>
                <a:t>“If you desire to make a difference in the world, </a:t>
              </a:r>
              <a:r>
                <a:rPr lang="en-US" sz="3200" i="1" dirty="0">
                  <a:solidFill>
                    <a:schemeClr val="bg1"/>
                  </a:solidFill>
                  <a:latin typeface="Open Sans"/>
                </a:rPr>
                <a:t>you must be different from the world.”</a:t>
              </a:r>
              <a:endParaRPr lang="en-US" sz="3200" dirty="0">
                <a:solidFill>
                  <a:schemeClr val="bg1"/>
                </a:solidFill>
              </a:endParaRPr>
            </a:p>
          </p:txBody>
        </p:sp>
        <p:pic>
          <p:nvPicPr>
            <p:cNvPr id="27650" name="Picture 2" descr="Elaine S. Da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465" y="3802915"/>
              <a:ext cx="1095375" cy="1457325"/>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048" y="382667"/>
            <a:ext cx="3646749" cy="3646749"/>
          </a:xfrm>
          <a:prstGeom prst="rect">
            <a:avLst/>
          </a:prstGeom>
        </p:spPr>
      </p:pic>
      <p:sp>
        <p:nvSpPr>
          <p:cNvPr id="35" name="TextBox 34"/>
          <p:cNvSpPr txBox="1"/>
          <p:nvPr/>
        </p:nvSpPr>
        <p:spPr>
          <a:xfrm>
            <a:off x="8477706" y="6371387"/>
            <a:ext cx="3505200" cy="369332"/>
          </a:xfrm>
          <a:prstGeom prst="rect">
            <a:avLst/>
          </a:prstGeom>
          <a:noFill/>
        </p:spPr>
        <p:txBody>
          <a:bodyPr wrap="square" rtlCol="0">
            <a:spAutoFit/>
          </a:bodyPr>
          <a:lstStyle/>
          <a:p>
            <a:pPr algn="r"/>
            <a:r>
              <a:rPr lang="en-US" dirty="0">
                <a:solidFill>
                  <a:schemeClr val="bg1"/>
                </a:solidFill>
              </a:rPr>
              <a:t>(5)</a:t>
            </a:r>
          </a:p>
        </p:txBody>
      </p:sp>
    </p:spTree>
    <p:extLst>
      <p:ext uri="{BB962C8B-B14F-4D97-AF65-F5344CB8AC3E}">
        <p14:creationId xmlns:p14="http://schemas.microsoft.com/office/powerpoint/2010/main" val="76887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18A7AA4E-D2C1-2A2F-80D9-4094E818A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FF63F5-74E4-E8CD-9C06-53A2611B33CD}"/>
              </a:ext>
            </a:extLst>
          </p:cNvPr>
          <p:cNvSpPr txBox="1"/>
          <p:nvPr/>
        </p:nvSpPr>
        <p:spPr>
          <a:xfrm>
            <a:off x="361949" y="703600"/>
            <a:ext cx="7591425" cy="5262979"/>
          </a:xfrm>
          <a:prstGeom prst="rect">
            <a:avLst/>
          </a:prstGeom>
          <a:noFill/>
        </p:spPr>
        <p:txBody>
          <a:bodyPr wrap="square">
            <a:spAutoFit/>
          </a:bodyPr>
          <a:lstStyle/>
          <a:p>
            <a:pPr algn="l" fontAlgn="base"/>
            <a:r>
              <a:rPr lang="en-US" sz="2800" b="0" i="0" dirty="0">
                <a:solidFill>
                  <a:schemeClr val="bg1"/>
                </a:solidFill>
                <a:effectLst/>
              </a:rPr>
              <a:t>Why is it sometimes difficult to be different from those around you?</a:t>
            </a:r>
          </a:p>
          <a:p>
            <a:pPr algn="l" fontAlgn="base"/>
            <a:endParaRPr lang="en-US" sz="2800" dirty="0">
              <a:solidFill>
                <a:schemeClr val="bg1"/>
              </a:solidFill>
            </a:endParaRPr>
          </a:p>
          <a:p>
            <a:pPr algn="l" fontAlgn="base"/>
            <a:endParaRPr lang="en-US" sz="2800" b="0" i="0" dirty="0">
              <a:solidFill>
                <a:schemeClr val="bg1"/>
              </a:solidFill>
              <a:effectLst/>
            </a:endParaRPr>
          </a:p>
          <a:p>
            <a:pPr algn="l" fontAlgn="base"/>
            <a:r>
              <a:rPr lang="en-US" sz="2800" b="0" i="0" dirty="0">
                <a:solidFill>
                  <a:schemeClr val="bg1"/>
                </a:solidFill>
                <a:effectLst/>
              </a:rPr>
              <a:t>What are some things we can do to help us feel more comfortable being peculiar and distinct from the world?</a:t>
            </a:r>
          </a:p>
          <a:p>
            <a:pPr algn="l" fontAlgn="base"/>
            <a:endParaRPr lang="en-US" sz="2800" dirty="0">
              <a:solidFill>
                <a:schemeClr val="bg1"/>
              </a:solidFill>
            </a:endParaRPr>
          </a:p>
          <a:p>
            <a:pPr algn="l" fontAlgn="base"/>
            <a:endParaRPr lang="en-US" sz="2800" b="0" i="0" dirty="0">
              <a:solidFill>
                <a:schemeClr val="bg1"/>
              </a:solidFill>
              <a:effectLst/>
            </a:endParaRPr>
          </a:p>
          <a:p>
            <a:pPr algn="l" fontAlgn="base"/>
            <a:r>
              <a:rPr lang="en-US" sz="2800" b="0" i="0" dirty="0">
                <a:solidFill>
                  <a:schemeClr val="bg1"/>
                </a:solidFill>
                <a:effectLst/>
              </a:rPr>
              <a:t>What are some examples from your life or the scriptures that show how being different from the world helped others come closer to God?</a:t>
            </a:r>
          </a:p>
        </p:txBody>
      </p:sp>
      <p:pic>
        <p:nvPicPr>
          <p:cNvPr id="5" name="Picture 2" descr="http://www.uni.edu/becker/anImated%20question%20mark%20.gif">
            <a:extLst>
              <a:ext uri="{FF2B5EF4-FFF2-40B4-BE49-F238E27FC236}">
                <a16:creationId xmlns:a16="http://schemas.microsoft.com/office/drawing/2014/main" id="{ED90D010-36CF-80DF-CD33-139A1949FA57}"/>
              </a:ext>
            </a:extLst>
          </p:cNvPr>
          <p:cNvPicPr>
            <a:picLocks noChangeAspect="1" noChangeArrowheads="1" noCrop="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36917" y="847544"/>
            <a:ext cx="2931183" cy="4975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67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84093" y="56627"/>
            <a:ext cx="11187953"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Submit to Civil Laws</a:t>
            </a:r>
          </a:p>
        </p:txBody>
      </p:sp>
      <p:sp>
        <p:nvSpPr>
          <p:cNvPr id="17" name="TextBox 16"/>
          <p:cNvSpPr txBox="1"/>
          <p:nvPr/>
        </p:nvSpPr>
        <p:spPr>
          <a:xfrm>
            <a:off x="179294" y="6320776"/>
            <a:ext cx="3505200" cy="369332"/>
          </a:xfrm>
          <a:prstGeom prst="rect">
            <a:avLst/>
          </a:prstGeom>
          <a:noFill/>
        </p:spPr>
        <p:txBody>
          <a:bodyPr wrap="square" rtlCol="0">
            <a:spAutoFit/>
          </a:bodyPr>
          <a:lstStyle/>
          <a:p>
            <a:r>
              <a:rPr lang="en-US" dirty="0">
                <a:solidFill>
                  <a:schemeClr val="bg1"/>
                </a:solidFill>
              </a:rPr>
              <a:t>1 Peter 2:13-25</a:t>
            </a:r>
          </a:p>
        </p:txBody>
      </p:sp>
      <p:sp>
        <p:nvSpPr>
          <p:cNvPr id="3" name="AutoShape 2" descr="Image result for st. pete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358588" y="943228"/>
            <a:ext cx="4957483" cy="1938992"/>
          </a:xfrm>
          <a:prstGeom prst="rect">
            <a:avLst/>
          </a:prstGeom>
          <a:noFill/>
        </p:spPr>
        <p:txBody>
          <a:bodyPr wrap="square" rtlCol="0">
            <a:spAutoFit/>
          </a:bodyPr>
          <a:lstStyle/>
          <a:p>
            <a:pPr fontAlgn="base"/>
            <a:r>
              <a:rPr lang="en-US" sz="2400" dirty="0">
                <a:solidFill>
                  <a:schemeClr val="bg1"/>
                </a:solidFill>
              </a:rPr>
              <a:t>Peter taught the Saints to submit themselves to the laws and civil authorities that governed them (including the Roman emperor who promoted persecution against them.)</a:t>
            </a:r>
            <a:endParaRPr lang="en-US" sz="2400" i="1" dirty="0">
              <a:solidFill>
                <a:schemeClr val="bg1"/>
              </a:solidFill>
            </a:endParaRPr>
          </a:p>
        </p:txBody>
      </p:sp>
      <p:sp>
        <p:nvSpPr>
          <p:cNvPr id="2" name="Rectangle 1"/>
          <p:cNvSpPr/>
          <p:nvPr/>
        </p:nvSpPr>
        <p:spPr>
          <a:xfrm>
            <a:off x="5517776" y="4571043"/>
            <a:ext cx="6096000" cy="1015663"/>
          </a:xfrm>
          <a:prstGeom prst="rect">
            <a:avLst/>
          </a:prstGeom>
        </p:spPr>
        <p:txBody>
          <a:bodyPr>
            <a:spAutoFit/>
          </a:bodyPr>
          <a:lstStyle/>
          <a:p>
            <a:r>
              <a:rPr lang="en-US" sz="2000" dirty="0">
                <a:solidFill>
                  <a:schemeClr val="bg1"/>
                </a:solidFill>
                <a:latin typeface="Open Sans"/>
              </a:rPr>
              <a:t>He encouraged those who suffered hardship as servants to bear their suffering with patience and to remember that God was aware of them.</a:t>
            </a:r>
            <a:endParaRPr lang="en-US" sz="2000" dirty="0">
              <a:solidFill>
                <a:schemeClr val="bg1"/>
              </a:solidFill>
            </a:endParaRPr>
          </a:p>
        </p:txBody>
      </p:sp>
      <p:sp>
        <p:nvSpPr>
          <p:cNvPr id="4" name="Rectangle 3"/>
          <p:cNvSpPr/>
          <p:nvPr/>
        </p:nvSpPr>
        <p:spPr>
          <a:xfrm>
            <a:off x="5450542" y="1849874"/>
            <a:ext cx="6096000" cy="1754326"/>
          </a:xfrm>
          <a:prstGeom prst="rect">
            <a:avLst/>
          </a:prstGeom>
        </p:spPr>
        <p:txBody>
          <a:bodyPr>
            <a:spAutoFit/>
          </a:bodyPr>
          <a:lstStyle/>
          <a:p>
            <a:pPr fontAlgn="base"/>
            <a:r>
              <a:rPr lang="en-US" b="1" i="1" dirty="0">
                <a:solidFill>
                  <a:srgbClr val="FFFF00"/>
                </a:solidFill>
                <a:latin typeface="Abadi" panose="020B0604020104020204" pitchFamily="34" charset="0"/>
              </a:rPr>
              <a:t>Let no man break the laws of the land, for he that </a:t>
            </a:r>
            <a:r>
              <a:rPr lang="en-US" b="1" i="1" dirty="0" err="1">
                <a:solidFill>
                  <a:srgbClr val="FFFF00"/>
                </a:solidFill>
                <a:latin typeface="Abadi" panose="020B0604020104020204" pitchFamily="34" charset="0"/>
              </a:rPr>
              <a:t>keepeth</a:t>
            </a:r>
            <a:r>
              <a:rPr lang="en-US" b="1" i="1" dirty="0">
                <a:solidFill>
                  <a:srgbClr val="FFFF00"/>
                </a:solidFill>
                <a:latin typeface="Abadi" panose="020B0604020104020204" pitchFamily="34" charset="0"/>
              </a:rPr>
              <a:t> the laws of God hath no need to break the laws of the land.</a:t>
            </a:r>
          </a:p>
          <a:p>
            <a:pPr fontAlgn="base"/>
            <a:endParaRPr lang="en-US" b="1" i="1" dirty="0">
              <a:solidFill>
                <a:srgbClr val="FFFF00"/>
              </a:solidFill>
              <a:latin typeface="Abadi" panose="020B0604020104020204" pitchFamily="34" charset="0"/>
            </a:endParaRPr>
          </a:p>
          <a:p>
            <a:pPr fontAlgn="base"/>
            <a:r>
              <a:rPr lang="en-US" b="1" i="1" dirty="0">
                <a:solidFill>
                  <a:srgbClr val="FFFF00"/>
                </a:solidFill>
                <a:latin typeface="Abadi" panose="020B0604020104020204" pitchFamily="34" charset="0"/>
              </a:rPr>
              <a:t>Wherefore, be subject to the powers that be, until he reigns whose right it is to reign, and subdues all enemies under his feet. D&amp;C 58:21-22</a:t>
            </a:r>
            <a:endParaRPr lang="en-US" b="1" i="1" dirty="0">
              <a:solidFill>
                <a:srgbClr val="FFFF00"/>
              </a:solidFill>
              <a:effectLst/>
              <a:latin typeface="Abadi" panose="020B0604020104020204" pitchFamily="34" charset="0"/>
            </a:endParaRPr>
          </a:p>
        </p:txBody>
      </p:sp>
      <p:pic>
        <p:nvPicPr>
          <p:cNvPr id="28674" name="Picture 2" descr="Image result for roman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29" y="3076187"/>
            <a:ext cx="4424084" cy="298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76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563231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i="1" dirty="0">
                <a:solidFill>
                  <a:schemeClr val="bg1"/>
                </a:solidFill>
              </a:rPr>
              <a:t>Videos:</a:t>
            </a:r>
          </a:p>
          <a:p>
            <a:r>
              <a:rPr lang="en-US" i="1" dirty="0">
                <a:solidFill>
                  <a:schemeClr val="bg1"/>
                </a:solidFill>
              </a:rPr>
              <a:t> </a:t>
            </a:r>
            <a:r>
              <a:rPr lang="en-US" b="1" dirty="0">
                <a:solidFill>
                  <a:schemeClr val="bg1"/>
                </a:solidFill>
              </a:rPr>
              <a:t>The Refiner's Fire</a:t>
            </a:r>
            <a:r>
              <a:rPr lang="en-US" dirty="0">
                <a:solidFill>
                  <a:schemeClr val="bg1"/>
                </a:solidFill>
              </a:rPr>
              <a:t> (5:02)</a:t>
            </a: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51</a:t>
            </a:r>
          </a:p>
          <a:p>
            <a:pPr marL="342900" indent="-342900">
              <a:buFontTx/>
              <a:buAutoNum type="arabicPeriod"/>
            </a:pPr>
            <a:r>
              <a:rPr lang="en-US" dirty="0">
                <a:solidFill>
                  <a:schemeClr val="bg1"/>
                </a:solidFill>
              </a:rPr>
              <a:t>Elder M. Russell Ballard  (“Hyrum Smith: ‘Firm As the Pillars of Heaven,’”</a:t>
            </a:r>
            <a:r>
              <a:rPr lang="en-US" i="1" dirty="0">
                <a:solidFill>
                  <a:schemeClr val="bg1"/>
                </a:solidFill>
              </a:rPr>
              <a:t> Ensign,</a:t>
            </a:r>
            <a:r>
              <a:rPr lang="en-US" dirty="0">
                <a:solidFill>
                  <a:schemeClr val="bg1"/>
                </a:solidFill>
              </a:rPr>
              <a:t> Nov. 1995, 9). </a:t>
            </a:r>
          </a:p>
          <a:p>
            <a:pPr marL="342900" indent="-342900">
              <a:buFontTx/>
              <a:buAutoNum type="arabicPeriod"/>
            </a:pPr>
            <a:r>
              <a:rPr lang="en-US" dirty="0">
                <a:solidFill>
                  <a:schemeClr val="bg1"/>
                </a:solidFill>
                <a:latin typeface="Open Sans"/>
              </a:rPr>
              <a:t>Elder Neil L. Anderson (“Trial of Your Faith,”</a:t>
            </a:r>
            <a:r>
              <a:rPr lang="en-US" i="1" dirty="0">
                <a:solidFill>
                  <a:schemeClr val="bg1"/>
                </a:solidFill>
                <a:latin typeface="Open Sans"/>
              </a:rPr>
              <a:t> Ensign</a:t>
            </a:r>
            <a:r>
              <a:rPr lang="en-US" dirty="0">
                <a:solidFill>
                  <a:schemeClr val="bg1"/>
                </a:solidFill>
                <a:latin typeface="Open Sans"/>
              </a:rPr>
              <a:t> or </a:t>
            </a:r>
            <a:r>
              <a:rPr lang="en-US" i="1" dirty="0">
                <a:solidFill>
                  <a:schemeClr val="bg1"/>
                </a:solidFill>
                <a:latin typeface="Open Sans"/>
              </a:rPr>
              <a:t>Liahona,</a:t>
            </a:r>
            <a:r>
              <a:rPr lang="en-US" dirty="0">
                <a:solidFill>
                  <a:schemeClr val="bg1"/>
                </a:solidFill>
                <a:latin typeface="Open Sans"/>
              </a:rPr>
              <a:t> Nov. 2012, 39–40). </a:t>
            </a:r>
            <a:r>
              <a:rPr lang="en-US" b="0" i="0" dirty="0">
                <a:solidFill>
                  <a:schemeClr val="bg1"/>
                </a:solidFill>
                <a:effectLst/>
              </a:rPr>
              <a:t>Neil L. Andersen, “</a:t>
            </a:r>
            <a:r>
              <a:rPr lang="en-US" b="0" i="0" u="none" strike="noStrike" dirty="0">
                <a:solidFill>
                  <a:schemeClr val="bg1"/>
                </a:solidFill>
                <a:effectLst/>
              </a:rPr>
              <a:t>Wounded</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2018, 85</a:t>
            </a:r>
            <a:endParaRPr lang="en-US" dirty="0">
              <a:solidFill>
                <a:schemeClr val="bg1"/>
              </a:solidFill>
              <a:latin typeface="Open Sans"/>
            </a:endParaRPr>
          </a:p>
          <a:p>
            <a:pPr marL="342900" indent="-342900">
              <a:buFontTx/>
              <a:buAutoNum type="arabicPeriod"/>
            </a:pPr>
            <a:r>
              <a:rPr lang="en-US" dirty="0">
                <a:solidFill>
                  <a:schemeClr val="bg1"/>
                </a:solidFill>
              </a:rPr>
              <a:t>Joseph Smith “Teachings of the Prophet Joseph Smith Pg. 298</a:t>
            </a:r>
          </a:p>
          <a:p>
            <a:pPr marL="342900" indent="-342900">
              <a:buFontTx/>
              <a:buAutoNum type="arabicPeriod"/>
            </a:pPr>
            <a:r>
              <a:rPr lang="en-US" dirty="0">
                <a:solidFill>
                  <a:schemeClr val="bg1"/>
                </a:solidFill>
              </a:rPr>
              <a:t>Sister Elaine S. Dalton,</a:t>
            </a:r>
            <a:r>
              <a:rPr lang="en-US" dirty="0">
                <a:solidFill>
                  <a:schemeClr val="bg1"/>
                </a:solidFill>
                <a:latin typeface="Open Sans"/>
              </a:rPr>
              <a:t>(“Now Is the Time to Arise and Shine!”</a:t>
            </a:r>
            <a:r>
              <a:rPr lang="en-US" i="1" dirty="0">
                <a:solidFill>
                  <a:schemeClr val="bg1"/>
                </a:solidFill>
                <a:latin typeface="Open Sans"/>
              </a:rPr>
              <a:t> Ensign</a:t>
            </a:r>
            <a:r>
              <a:rPr lang="en-US" dirty="0">
                <a:solidFill>
                  <a:schemeClr val="bg1"/>
                </a:solidFill>
                <a:latin typeface="Open Sans"/>
              </a:rPr>
              <a:t> or </a:t>
            </a:r>
            <a:r>
              <a:rPr lang="en-US" i="1" dirty="0">
                <a:solidFill>
                  <a:schemeClr val="bg1"/>
                </a:solidFill>
                <a:latin typeface="Open Sans"/>
              </a:rPr>
              <a:t>Liahona,</a:t>
            </a:r>
            <a:r>
              <a:rPr lang="en-US" dirty="0">
                <a:solidFill>
                  <a:schemeClr val="bg1"/>
                </a:solidFill>
                <a:latin typeface="Open Sans"/>
              </a:rPr>
              <a:t> May 2012, 124).</a:t>
            </a:r>
          </a:p>
          <a:p>
            <a:pPr marL="342900" indent="-342900">
              <a:buFontTx/>
              <a:buAutoNum type="arabicPeriod"/>
            </a:pPr>
            <a:r>
              <a:rPr lang="en-US" b="0" i="0" dirty="0">
                <a:solidFill>
                  <a:schemeClr val="bg1"/>
                </a:solidFill>
                <a:effectLst/>
              </a:rPr>
              <a:t>Joseph B. </a:t>
            </a:r>
            <a:r>
              <a:rPr lang="en-US" b="0" i="0" dirty="0" err="1">
                <a:solidFill>
                  <a:schemeClr val="bg1"/>
                </a:solidFill>
                <a:effectLst/>
              </a:rPr>
              <a:t>Wirthlin</a:t>
            </a:r>
            <a:r>
              <a:rPr lang="en-US" b="0" i="0" dirty="0">
                <a:solidFill>
                  <a:schemeClr val="bg1"/>
                </a:solidFill>
                <a:effectLst/>
              </a:rPr>
              <a:t>, “</a:t>
            </a:r>
            <a:r>
              <a:rPr lang="en-US" b="0" i="0" u="none" strike="noStrike" dirty="0">
                <a:solidFill>
                  <a:schemeClr val="bg1"/>
                </a:solidFill>
                <a:effectLst/>
              </a:rPr>
              <a:t>Come What May, and Love It</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2008, 26–28</a:t>
            </a:r>
          </a:p>
          <a:p>
            <a:pPr marL="342900" indent="-342900">
              <a:buFontTx/>
              <a:buAutoNum type="arabicPeriod"/>
            </a:pPr>
            <a:r>
              <a:rPr lang="en-US" b="0" i="0" dirty="0">
                <a:solidFill>
                  <a:schemeClr val="bg1"/>
                </a:solidFill>
                <a:effectLst/>
                <a:latin typeface="Calibri" panose="020F0502020204030204" pitchFamily="34" charset="0"/>
              </a:rPr>
              <a:t>Becky Craven, “</a:t>
            </a:r>
            <a:r>
              <a:rPr lang="en-US" b="0" i="0" u="none" strike="noStrike" dirty="0">
                <a:solidFill>
                  <a:schemeClr val="bg1"/>
                </a:solidFill>
                <a:effectLst/>
                <a:latin typeface="Calibri" panose="020F0502020204030204" pitchFamily="34" charset="0"/>
              </a:rPr>
              <a:t>Careful versus Casual</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2019, 10</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grpSp>
        <p:nvGrpSpPr>
          <p:cNvPr id="2" name="Group 7"/>
          <p:cNvGrpSpPr/>
          <p:nvPr/>
        </p:nvGrpSpPr>
        <p:grpSpPr>
          <a:xfrm>
            <a:off x="2435006" y="539512"/>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4">
            <a:extLst>
              <a:ext uri="{FF2B5EF4-FFF2-40B4-BE49-F238E27FC236}">
                <a16:creationId xmlns:a16="http://schemas.microsoft.com/office/drawing/2014/main" id="{D661F046-8918-412E-B933-D4A6CF024845}"/>
              </a:ext>
            </a:extLst>
          </p:cNvPr>
          <p:cNvSpPr>
            <a:spLocks noGrp="1"/>
          </p:cNvSpPr>
          <p:nvPr/>
        </p:nvSpPr>
        <p:spPr>
          <a:xfrm>
            <a:off x="5373" y="64662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871054"/>
            <a:ext cx="3992578" cy="246221"/>
          </a:xfrm>
          <a:prstGeom prst="rect">
            <a:avLst/>
          </a:prstGeom>
          <a:noFill/>
        </p:spPr>
        <p:txBody>
          <a:bodyPr wrap="square" rtlCol="0">
            <a:spAutoFit/>
          </a:bodyPr>
          <a:lstStyle/>
          <a:p>
            <a:r>
              <a:rPr lang="en-US" sz="1000" dirty="0"/>
              <a:t>Life and Teachings of Jesus and His Apostles Chapter </a:t>
            </a:r>
          </a:p>
        </p:txBody>
      </p:sp>
      <p:sp>
        <p:nvSpPr>
          <p:cNvPr id="4" name="Rectangle 3"/>
          <p:cNvSpPr/>
          <p:nvPr/>
        </p:nvSpPr>
        <p:spPr>
          <a:xfrm>
            <a:off x="5665072" y="4801314"/>
            <a:ext cx="6526925" cy="1569660"/>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Gird Up Your Loins of Your Mind 1 Peter 1:13:</a:t>
            </a:r>
          </a:p>
          <a:p>
            <a:r>
              <a:rPr lang="en-US" sz="1200" dirty="0">
                <a:solidFill>
                  <a:srgbClr val="444444"/>
                </a:solidFill>
                <a:latin typeface="Calibri" panose="020F0502020204030204" pitchFamily="34" charset="0"/>
              </a:rPr>
              <a:t>Think clean thoughts. Those who think clean thoughts do not do filthy deeds. You are responsible before God not only for your acts but also for controlling your thoughts. So live that you would not blush with shame if your thoughts and acts should be flashed on a screen in your chapel. The old adage is still true that you sow thoughts and you reap acts, you sow acts and you reap habits, you sow habits and you reap a character, and your character determines your eternal destiny. "As [a man] </a:t>
            </a:r>
            <a:r>
              <a:rPr lang="en-US" sz="1200" dirty="0" err="1">
                <a:solidFill>
                  <a:srgbClr val="444444"/>
                </a:solidFill>
                <a:latin typeface="Calibri" panose="020F0502020204030204" pitchFamily="34" charset="0"/>
              </a:rPr>
              <a:t>thinketh</a:t>
            </a:r>
            <a:r>
              <a:rPr lang="en-US" sz="1200" dirty="0">
                <a:solidFill>
                  <a:srgbClr val="444444"/>
                </a:solidFill>
                <a:latin typeface="Calibri" panose="020F0502020204030204" pitchFamily="34" charset="0"/>
              </a:rPr>
              <a:t> in his heart, so is he" (Proverbs 23:7). (</a:t>
            </a:r>
            <a:r>
              <a:rPr lang="en-US" sz="1200" i="1" dirty="0">
                <a:solidFill>
                  <a:srgbClr val="444444"/>
                </a:solidFill>
                <a:latin typeface="Calibri" panose="020F0502020204030204" pitchFamily="34" charset="0"/>
              </a:rPr>
              <a:t>The Teachings of Ezra Taft Benson </a:t>
            </a:r>
            <a:r>
              <a:rPr lang="en-US" sz="1200" dirty="0">
                <a:solidFill>
                  <a:srgbClr val="444444"/>
                </a:solidFill>
                <a:latin typeface="Calibri" panose="020F0502020204030204" pitchFamily="34" charset="0"/>
              </a:rPr>
              <a:t>[Salt Lake City: </a:t>
            </a:r>
            <a:r>
              <a:rPr lang="en-US" sz="1200" dirty="0" err="1">
                <a:solidFill>
                  <a:srgbClr val="444444"/>
                </a:solidFill>
                <a:latin typeface="Calibri" panose="020F0502020204030204" pitchFamily="34" charset="0"/>
              </a:rPr>
              <a:t>Bookcraft</a:t>
            </a:r>
            <a:r>
              <a:rPr lang="en-US" sz="1200" dirty="0">
                <a:solidFill>
                  <a:srgbClr val="444444"/>
                </a:solidFill>
                <a:latin typeface="Calibri" panose="020F0502020204030204" pitchFamily="34" charset="0"/>
              </a:rPr>
              <a:t>, 1988], 445 - 446.)</a:t>
            </a:r>
            <a:endParaRPr lang="en-US" sz="1200" dirty="0"/>
          </a:p>
        </p:txBody>
      </p:sp>
      <p:sp>
        <p:nvSpPr>
          <p:cNvPr id="5" name="Rectangle 4"/>
          <p:cNvSpPr/>
          <p:nvPr/>
        </p:nvSpPr>
        <p:spPr>
          <a:xfrm>
            <a:off x="5665073" y="3046988"/>
            <a:ext cx="6526925" cy="1754326"/>
          </a:xfrm>
          <a:prstGeom prst="rect">
            <a:avLst/>
          </a:prstGeom>
          <a:ln>
            <a:solidFill>
              <a:schemeClr val="tx1"/>
            </a:solidFill>
          </a:ln>
        </p:spPr>
        <p:txBody>
          <a:bodyPr wrap="square">
            <a:spAutoFit/>
          </a:bodyPr>
          <a:lstStyle/>
          <a:p>
            <a:r>
              <a:rPr lang="en-US" sz="1200" b="1" dirty="0"/>
              <a:t>Trial of Your Faith 1 Peter 1:7:</a:t>
            </a:r>
          </a:p>
          <a:p>
            <a:r>
              <a:rPr lang="en-US" sz="1200" dirty="0"/>
              <a:t>"Imagine yourself as a living house. God comes in to rebuild that house. At first, perhaps, you can understand what He is doing. He is getting the drains right and stopping the leaks in the roof and so on: you knew that those jobs needed doing and so you are not surprised. But presently he starts knocking the house about in a way that hurts abominably and does not seem to make sense. What on earth is He up to? The explanation is that He is building quite a different house from the one you thought of-throwing out a new wing here, putting on an extra floor there, running up towers, making courtyards. You thought you were going to be made into a decent little cottage: but He is building a palace. ..." (C. S. Lewis, New York: The Macmillan Company, 1952, p. 160.)</a:t>
            </a:r>
          </a:p>
        </p:txBody>
      </p:sp>
      <p:sp>
        <p:nvSpPr>
          <p:cNvPr id="6" name="Rectangle 5"/>
          <p:cNvSpPr/>
          <p:nvPr/>
        </p:nvSpPr>
        <p:spPr>
          <a:xfrm>
            <a:off x="8353423" y="0"/>
            <a:ext cx="3838575" cy="3046988"/>
          </a:xfrm>
          <a:prstGeom prst="rect">
            <a:avLst/>
          </a:prstGeom>
          <a:ln>
            <a:solidFill>
              <a:schemeClr val="tx1"/>
            </a:solidFill>
          </a:ln>
        </p:spPr>
        <p:txBody>
          <a:bodyPr wrap="square">
            <a:spAutoFit/>
          </a:bodyPr>
          <a:lstStyle/>
          <a:p>
            <a:r>
              <a:rPr lang="en-US" sz="1200" b="1" dirty="0">
                <a:solidFill>
                  <a:srgbClr val="333333"/>
                </a:solidFill>
                <a:latin typeface="Times" panose="02020603050405020304" pitchFamily="18" charset="0"/>
              </a:rPr>
              <a:t>Roman Fire:</a:t>
            </a:r>
          </a:p>
          <a:p>
            <a:r>
              <a:rPr lang="en-US" sz="1200" dirty="0">
                <a:solidFill>
                  <a:srgbClr val="333333"/>
                </a:solidFill>
                <a:latin typeface="Times" panose="02020603050405020304" pitchFamily="18" charset="0"/>
              </a:rPr>
              <a:t>During the night of July 18, 64 AD, fire broke out in the merchant area of the city of Rome. Fanned by summer winds, the flames quickly spread through the dry, wooden structures of the Imperial City. Soon the fire took on a life of its own consuming all in its path for six days and seven nights. When the </a:t>
            </a:r>
            <a:br>
              <a:rPr lang="en-US" sz="1200" dirty="0"/>
            </a:br>
            <a:r>
              <a:rPr lang="en-US" sz="1200" dirty="0">
                <a:solidFill>
                  <a:srgbClr val="333333"/>
                </a:solidFill>
                <a:latin typeface="Times" panose="02020603050405020304" pitchFamily="18" charset="0"/>
              </a:rPr>
              <a:t>conflagration finally ran its course it left seventy percent of the city in smoldering ruins.</a:t>
            </a:r>
            <a:br>
              <a:rPr lang="en-US" sz="1200" dirty="0"/>
            </a:br>
            <a:br>
              <a:rPr lang="en-US" sz="1200" dirty="0">
                <a:solidFill>
                  <a:srgbClr val="333333"/>
                </a:solidFill>
                <a:latin typeface="Times" panose="02020603050405020304" pitchFamily="18" charset="0"/>
              </a:rPr>
            </a:br>
            <a:r>
              <a:rPr lang="en-US" sz="1200" dirty="0">
                <a:solidFill>
                  <a:srgbClr val="333333"/>
                </a:solidFill>
                <a:latin typeface="Times" panose="02020603050405020304" pitchFamily="18" charset="0"/>
              </a:rPr>
              <a:t>From the ashes of the fire rose a more spectacular Rome. A city made of marble and stone with wide streets, pedestrian arcades and ample supplies of water to quell any future blaze. The debris from the fire was used to fill the malaria-ridden marshes that had plagued the city for generations.</a:t>
            </a:r>
          </a:p>
          <a:p>
            <a:r>
              <a:rPr lang="en-US" sz="1200" dirty="0">
                <a:solidFill>
                  <a:srgbClr val="333333"/>
                </a:solidFill>
                <a:latin typeface="Times" panose="02020603050405020304" pitchFamily="18" charset="0"/>
              </a:rPr>
              <a:t>J.P. Ronan</a:t>
            </a:r>
            <a:endParaRPr lang="en-US" sz="1200" dirty="0"/>
          </a:p>
        </p:txBody>
      </p:sp>
      <p:graphicFrame>
        <p:nvGraphicFramePr>
          <p:cNvPr id="7" name="Table 6"/>
          <p:cNvGraphicFramePr>
            <a:graphicFrameLocks noGrp="1"/>
          </p:cNvGraphicFramePr>
          <p:nvPr/>
        </p:nvGraphicFramePr>
        <p:xfrm>
          <a:off x="0" y="0"/>
          <a:ext cx="5665073" cy="4871054"/>
        </p:xfrm>
        <a:graphic>
          <a:graphicData uri="http://schemas.openxmlformats.org/drawingml/2006/table">
            <a:tbl>
              <a:tblPr firstRow="1" bandRow="1">
                <a:tableStyleId>{5940675A-B579-460E-94D1-54222C63F5DA}</a:tableStyleId>
              </a:tblPr>
              <a:tblGrid>
                <a:gridCol w="3998108">
                  <a:extLst>
                    <a:ext uri="{9D8B030D-6E8A-4147-A177-3AD203B41FA5}">
                      <a16:colId xmlns:a16="http://schemas.microsoft.com/office/drawing/2014/main" val="3815724195"/>
                    </a:ext>
                  </a:extLst>
                </a:gridCol>
                <a:gridCol w="1666965">
                  <a:extLst>
                    <a:ext uri="{9D8B030D-6E8A-4147-A177-3AD203B41FA5}">
                      <a16:colId xmlns:a16="http://schemas.microsoft.com/office/drawing/2014/main" val="3481700596"/>
                    </a:ext>
                  </a:extLst>
                </a:gridCol>
              </a:tblGrid>
              <a:tr h="760064">
                <a:tc gridSpan="2">
                  <a:txBody>
                    <a:bodyPr/>
                    <a:lstStyle/>
                    <a:p>
                      <a:pPr fontAlgn="base"/>
                      <a:r>
                        <a:rPr lang="en-US" sz="1200" b="0" i="0" kern="1200" cap="all" dirty="0">
                          <a:solidFill>
                            <a:schemeClr val="tx1"/>
                          </a:solidFill>
                          <a:effectLst/>
                          <a:latin typeface="+mn-lt"/>
                          <a:ea typeface="+mn-ea"/>
                          <a:cs typeface="+mn-cs"/>
                        </a:rPr>
                        <a:t>THE FIRST LETTER OF PETER TO SAINTS IN FIVE PROVINCES</a:t>
                      </a:r>
                    </a:p>
                    <a:p>
                      <a:pPr fontAlgn="base"/>
                      <a:r>
                        <a:rPr lang="en-US" sz="1200" b="0" i="0" kern="1200" cap="all" dirty="0">
                          <a:solidFill>
                            <a:schemeClr val="tx1"/>
                          </a:solidFill>
                          <a:effectLst/>
                          <a:latin typeface="+mn-lt"/>
                          <a:ea typeface="+mn-ea"/>
                          <a:cs typeface="+mn-cs"/>
                        </a:rPr>
                        <a:t>APPARENTLY WRITTEN FROM ROME, CA. A.D. 62–64</a:t>
                      </a:r>
                      <a:r>
                        <a:rPr lang="en-US" sz="1200" b="0" i="0" kern="1200" cap="all" baseline="0" dirty="0">
                          <a:solidFill>
                            <a:schemeClr val="tx1"/>
                          </a:solidFill>
                          <a:effectLst/>
                          <a:latin typeface="+mn-lt"/>
                          <a:ea typeface="+mn-ea"/>
                          <a:cs typeface="+mn-cs"/>
                        </a:rPr>
                        <a:t> </a:t>
                      </a:r>
                      <a:r>
                        <a:rPr lang="en-US" sz="1200" b="0" i="0" kern="1200" cap="all" dirty="0">
                          <a:solidFill>
                            <a:schemeClr val="tx1"/>
                          </a:solidFill>
                          <a:effectLst/>
                          <a:latin typeface="+mn-lt"/>
                          <a:ea typeface="+mn-ea"/>
                          <a:cs typeface="+mn-cs"/>
                        </a:rPr>
                        <a:t>(1 PETER)</a:t>
                      </a: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316230">
                <a:tc>
                  <a:txBody>
                    <a:bodyPr/>
                    <a:lstStyle/>
                    <a:p>
                      <a:pPr algn="l" fontAlgn="base"/>
                      <a:r>
                        <a:rPr lang="en-US" sz="1200" dirty="0">
                          <a:solidFill>
                            <a:srgbClr val="434444"/>
                          </a:solidFill>
                          <a:effectLst/>
                        </a:rPr>
                        <a:t>Salvation Comes by Faith in Christ</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1:1–16</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1"/>
                  </a:ext>
                </a:extLst>
              </a:tr>
              <a:tr h="316230">
                <a:tc>
                  <a:txBody>
                    <a:bodyPr/>
                    <a:lstStyle/>
                    <a:p>
                      <a:pPr algn="l" fontAlgn="base"/>
                      <a:r>
                        <a:rPr lang="en-US" sz="1200" dirty="0">
                          <a:solidFill>
                            <a:srgbClr val="434444"/>
                          </a:solidFill>
                          <a:effectLst/>
                        </a:rPr>
                        <a:t>Christ Was Foreordained to Be </a:t>
                      </a:r>
                      <a:r>
                        <a:rPr lang="en-US" sz="1200" u="none" strike="noStrike" dirty="0">
                          <a:solidFill>
                            <a:srgbClr val="2F393A"/>
                          </a:solidFill>
                          <a:effectLst/>
                        </a:rPr>
                        <a:t>the Redeemer</a:t>
                      </a:r>
                      <a:endParaRPr lang="en-US" sz="1200" dirty="0">
                        <a:solidFill>
                          <a:srgbClr val="434444"/>
                        </a:solidFill>
                        <a:effectLst/>
                      </a:endParaRP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1:17–21</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840552135"/>
                  </a:ext>
                </a:extLst>
              </a:tr>
              <a:tr h="316230">
                <a:tc>
                  <a:txBody>
                    <a:bodyPr/>
                    <a:lstStyle/>
                    <a:p>
                      <a:pPr algn="l" fontAlgn="base"/>
                      <a:r>
                        <a:rPr lang="en-US" sz="1200">
                          <a:solidFill>
                            <a:srgbClr val="434444"/>
                          </a:solidFill>
                          <a:effectLst/>
                        </a:rPr>
                        <a:t>Converts Experience a New Birth in Christ</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1:22–25; 2:1–3</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2"/>
                  </a:ext>
                </a:extLst>
              </a:tr>
              <a:tr h="316230">
                <a:tc>
                  <a:txBody>
                    <a:bodyPr/>
                    <a:lstStyle/>
                    <a:p>
                      <a:pPr algn="l" fontAlgn="base"/>
                      <a:r>
                        <a:rPr lang="en-US" sz="1200">
                          <a:solidFill>
                            <a:srgbClr val="434444"/>
                          </a:solidFill>
                          <a:effectLst/>
                        </a:rPr>
                        <a:t>Christ, the Cornerstone for a Holy Nation</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2:4–10</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3"/>
                  </a:ext>
                </a:extLst>
              </a:tr>
              <a:tr h="316230">
                <a:tc>
                  <a:txBody>
                    <a:bodyPr/>
                    <a:lstStyle/>
                    <a:p>
                      <a:pPr algn="l" fontAlgn="base"/>
                      <a:r>
                        <a:rPr lang="en-US" sz="1200">
                          <a:solidFill>
                            <a:srgbClr val="434444"/>
                          </a:solidFill>
                          <a:effectLst/>
                        </a:rPr>
                        <a:t>The Obligation of Christians Towards Gentiles</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2:11, 12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2518721513"/>
                  </a:ext>
                </a:extLst>
              </a:tr>
              <a:tr h="316230">
                <a:tc>
                  <a:txBody>
                    <a:bodyPr/>
                    <a:lstStyle/>
                    <a:p>
                      <a:pPr algn="l" fontAlgn="base"/>
                      <a:r>
                        <a:rPr lang="en-US" sz="1200">
                          <a:solidFill>
                            <a:srgbClr val="434444"/>
                          </a:solidFill>
                          <a:effectLst/>
                        </a:rPr>
                        <a:t>Saints to Accept Civil Authority</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2:13–25</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744437530"/>
                  </a:ext>
                </a:extLst>
              </a:tr>
              <a:tr h="316230">
                <a:tc>
                  <a:txBody>
                    <a:bodyPr/>
                    <a:lstStyle/>
                    <a:p>
                      <a:pPr algn="l" fontAlgn="base"/>
                      <a:r>
                        <a:rPr lang="en-US" sz="1200">
                          <a:solidFill>
                            <a:srgbClr val="434444"/>
                          </a:solidFill>
                          <a:effectLst/>
                        </a:rPr>
                        <a:t>Husbands and Wives Should Honor Each Other</a:t>
                      </a:r>
                    </a:p>
                  </a:txBody>
                  <a:tcPr marL="95250" marR="95250" marT="66675" marB="66675" anchor="ctr"/>
                </a:tc>
                <a:tc>
                  <a:txBody>
                    <a:bodyPr/>
                    <a:lstStyle/>
                    <a:p>
                      <a:pPr algn="l" fontAlgn="base"/>
                      <a:r>
                        <a:rPr lang="en-US" sz="1200">
                          <a:solidFill>
                            <a:srgbClr val="434444"/>
                          </a:solidFill>
                          <a:effectLst/>
                        </a:rPr>
                        <a:t>3:1–7</a:t>
                      </a:r>
                    </a:p>
                  </a:txBody>
                  <a:tcPr marL="95250" marR="95250" marT="66675" marB="66675" anchor="ctr"/>
                </a:tc>
                <a:extLst>
                  <a:ext uri="{0D108BD9-81ED-4DB2-BD59-A6C34878D82A}">
                    <a16:rowId xmlns:a16="http://schemas.microsoft.com/office/drawing/2014/main" val="1214994526"/>
                  </a:ext>
                </a:extLst>
              </a:tr>
              <a:tr h="316230">
                <a:tc>
                  <a:txBody>
                    <a:bodyPr/>
                    <a:lstStyle/>
                    <a:p>
                      <a:pPr algn="l" fontAlgn="base"/>
                      <a:r>
                        <a:rPr lang="en-US" sz="1200">
                          <a:solidFill>
                            <a:srgbClr val="434444"/>
                          </a:solidFill>
                          <a:effectLst/>
                        </a:rPr>
                        <a:t>“Be Followers of That Which Is Good”</a:t>
                      </a:r>
                    </a:p>
                  </a:txBody>
                  <a:tcPr marL="95250" marR="95250" marT="66675" marB="66675" anchor="ctr"/>
                </a:tc>
                <a:tc>
                  <a:txBody>
                    <a:bodyPr/>
                    <a:lstStyle/>
                    <a:p>
                      <a:pPr algn="l" fontAlgn="base"/>
                      <a:r>
                        <a:rPr lang="en-US" sz="1200">
                          <a:solidFill>
                            <a:srgbClr val="434444"/>
                          </a:solidFill>
                          <a:effectLst/>
                        </a:rPr>
                        <a:t>3:8–17</a:t>
                      </a:r>
                    </a:p>
                  </a:txBody>
                  <a:tcPr marL="95250" marR="95250" marT="66675" marB="66675" anchor="ctr"/>
                </a:tc>
                <a:extLst>
                  <a:ext uri="{0D108BD9-81ED-4DB2-BD59-A6C34878D82A}">
                    <a16:rowId xmlns:a16="http://schemas.microsoft.com/office/drawing/2014/main" val="2117200275"/>
                  </a:ext>
                </a:extLst>
              </a:tr>
              <a:tr h="316230">
                <a:tc>
                  <a:txBody>
                    <a:bodyPr/>
                    <a:lstStyle/>
                    <a:p>
                      <a:pPr algn="l" fontAlgn="base"/>
                      <a:r>
                        <a:rPr lang="en-US" sz="1200" dirty="0">
                          <a:solidFill>
                            <a:srgbClr val="434444"/>
                          </a:solidFill>
                          <a:effectLst/>
                        </a:rPr>
                        <a:t>Christ Preached the Gospel to Spirits in Prison</a:t>
                      </a:r>
                    </a:p>
                  </a:txBody>
                  <a:tcPr marL="95250" marR="95250" marT="66675" marB="66675" anchor="ctr"/>
                </a:tc>
                <a:tc>
                  <a:txBody>
                    <a:bodyPr/>
                    <a:lstStyle/>
                    <a:p>
                      <a:pPr algn="l" fontAlgn="base"/>
                      <a:r>
                        <a:rPr lang="en-US" sz="1200">
                          <a:solidFill>
                            <a:srgbClr val="434444"/>
                          </a:solidFill>
                          <a:effectLst/>
                        </a:rPr>
                        <a:t>3:18–22; 4:1–6</a:t>
                      </a:r>
                    </a:p>
                  </a:txBody>
                  <a:tcPr marL="95250" marR="95250" marT="66675" marB="66675" anchor="ctr"/>
                </a:tc>
                <a:extLst>
                  <a:ext uri="{0D108BD9-81ED-4DB2-BD59-A6C34878D82A}">
                    <a16:rowId xmlns:a16="http://schemas.microsoft.com/office/drawing/2014/main" val="651138789"/>
                  </a:ext>
                </a:extLst>
              </a:tr>
              <a:tr h="316230">
                <a:tc>
                  <a:txBody>
                    <a:bodyPr/>
                    <a:lstStyle/>
                    <a:p>
                      <a:pPr algn="l" fontAlgn="base"/>
                      <a:r>
                        <a:rPr lang="en-US" sz="1200" dirty="0">
                          <a:solidFill>
                            <a:srgbClr val="434444"/>
                          </a:solidFill>
                          <a:effectLst/>
                        </a:rPr>
                        <a:t>“Speak as an Oracle of God”</a:t>
                      </a:r>
                    </a:p>
                  </a:txBody>
                  <a:tcPr marL="95250" marR="95250" marT="66675" marB="66675" anchor="ctr"/>
                </a:tc>
                <a:tc>
                  <a:txBody>
                    <a:bodyPr/>
                    <a:lstStyle/>
                    <a:p>
                      <a:pPr algn="l" fontAlgn="base"/>
                      <a:r>
                        <a:rPr lang="en-US" sz="1200">
                          <a:solidFill>
                            <a:srgbClr val="434444"/>
                          </a:solidFill>
                          <a:effectLst/>
                        </a:rPr>
                        <a:t>4:7–11</a:t>
                      </a:r>
                    </a:p>
                  </a:txBody>
                  <a:tcPr marL="95250" marR="95250" marT="66675" marB="66675" anchor="ctr"/>
                </a:tc>
                <a:extLst>
                  <a:ext uri="{0D108BD9-81ED-4DB2-BD59-A6C34878D82A}">
                    <a16:rowId xmlns:a16="http://schemas.microsoft.com/office/drawing/2014/main" val="1729117075"/>
                  </a:ext>
                </a:extLst>
              </a:tr>
              <a:tr h="316230">
                <a:tc>
                  <a:txBody>
                    <a:bodyPr/>
                    <a:lstStyle/>
                    <a:p>
                      <a:pPr algn="l" fontAlgn="base"/>
                      <a:r>
                        <a:rPr lang="en-US" sz="1200" dirty="0">
                          <a:solidFill>
                            <a:srgbClr val="434444"/>
                          </a:solidFill>
                          <a:effectLst/>
                        </a:rPr>
                        <a:t>Saints to Be Tried in All Things</a:t>
                      </a:r>
                    </a:p>
                  </a:txBody>
                  <a:tcPr marL="95250" marR="95250" marT="66675" marB="66675" anchor="ctr"/>
                </a:tc>
                <a:tc>
                  <a:txBody>
                    <a:bodyPr/>
                    <a:lstStyle/>
                    <a:p>
                      <a:pPr algn="l" fontAlgn="base"/>
                      <a:r>
                        <a:rPr lang="en-US" sz="1200" dirty="0">
                          <a:solidFill>
                            <a:srgbClr val="434444"/>
                          </a:solidFill>
                          <a:effectLst/>
                        </a:rPr>
                        <a:t>4:12–19</a:t>
                      </a:r>
                    </a:p>
                  </a:txBody>
                  <a:tcPr marL="95250" marR="95250" marT="66675" marB="66675" anchor="ctr"/>
                </a:tc>
                <a:extLst>
                  <a:ext uri="{0D108BD9-81ED-4DB2-BD59-A6C34878D82A}">
                    <a16:rowId xmlns:a16="http://schemas.microsoft.com/office/drawing/2014/main" val="3287208058"/>
                  </a:ext>
                </a:extLst>
              </a:tr>
              <a:tr h="316230">
                <a:tc>
                  <a:txBody>
                    <a:bodyPr/>
                    <a:lstStyle/>
                    <a:p>
                      <a:pPr algn="l" fontAlgn="base"/>
                      <a:r>
                        <a:rPr lang="en-US" sz="1200">
                          <a:solidFill>
                            <a:srgbClr val="434444"/>
                          </a:solidFill>
                          <a:effectLst/>
                        </a:rPr>
                        <a:t>Elders to Feed the Flock of God</a:t>
                      </a:r>
                    </a:p>
                  </a:txBody>
                  <a:tcPr marL="95250" marR="95250" marT="66675" marB="66675" anchor="ctr"/>
                </a:tc>
                <a:tc>
                  <a:txBody>
                    <a:bodyPr/>
                    <a:lstStyle/>
                    <a:p>
                      <a:pPr algn="l" fontAlgn="base"/>
                      <a:r>
                        <a:rPr lang="en-US" sz="1200">
                          <a:solidFill>
                            <a:srgbClr val="434444"/>
                          </a:solidFill>
                          <a:effectLst/>
                        </a:rPr>
                        <a:t>5:1–4</a:t>
                      </a:r>
                    </a:p>
                  </a:txBody>
                  <a:tcPr marL="95250" marR="95250" marT="66675" marB="66675" anchor="ctr"/>
                </a:tc>
                <a:extLst>
                  <a:ext uri="{0D108BD9-81ED-4DB2-BD59-A6C34878D82A}">
                    <a16:rowId xmlns:a16="http://schemas.microsoft.com/office/drawing/2014/main" val="3694211618"/>
                  </a:ext>
                </a:extLst>
              </a:tr>
              <a:tr h="316230">
                <a:tc>
                  <a:txBody>
                    <a:bodyPr/>
                    <a:lstStyle/>
                    <a:p>
                      <a:pPr algn="l" fontAlgn="base"/>
                      <a:r>
                        <a:rPr lang="en-US" sz="1200" dirty="0">
                          <a:solidFill>
                            <a:srgbClr val="434444"/>
                          </a:solidFill>
                          <a:effectLst/>
                        </a:rPr>
                        <a:t>God Refuses the Proud and Favors the Humble</a:t>
                      </a:r>
                    </a:p>
                  </a:txBody>
                  <a:tcPr marL="95250" marR="95250" marT="66675" marB="66675" anchor="ctr"/>
                </a:tc>
                <a:tc>
                  <a:txBody>
                    <a:bodyPr/>
                    <a:lstStyle/>
                    <a:p>
                      <a:pPr algn="l" fontAlgn="base"/>
                      <a:r>
                        <a:rPr lang="en-US" sz="1200" dirty="0">
                          <a:solidFill>
                            <a:srgbClr val="434444"/>
                          </a:solidFill>
                          <a:effectLst/>
                        </a:rPr>
                        <a:t>5:5–14</a:t>
                      </a:r>
                    </a:p>
                  </a:txBody>
                  <a:tcPr marL="95250" marR="95250" marT="66675" marB="66675" anchor="ctr"/>
                </a:tc>
                <a:extLst>
                  <a:ext uri="{0D108BD9-81ED-4DB2-BD59-A6C34878D82A}">
                    <a16:rowId xmlns:a16="http://schemas.microsoft.com/office/drawing/2014/main" val="2579140590"/>
                  </a:ext>
                </a:extLst>
              </a:tr>
            </a:tbl>
          </a:graphicData>
        </a:graphic>
      </p:graphicFrame>
      <p:pic>
        <p:nvPicPr>
          <p:cNvPr id="14338" name="Picture 2" descr="http://2.bp.blogspot.com/-XTpe6akK9Ag/U7FaoF5HL6I/AAAAAAAAI4Y/UfTSffUFCd8/s1600/c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636" y="330109"/>
            <a:ext cx="2689224" cy="243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604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710082" cy="2031325"/>
          </a:xfrm>
          <a:prstGeom prst="rect">
            <a:avLst/>
          </a:prstGeom>
          <a:ln>
            <a:solidFill>
              <a:schemeClr val="tx1"/>
            </a:solidFill>
          </a:ln>
        </p:spPr>
        <p:txBody>
          <a:bodyPr wrap="square">
            <a:spAutoFit/>
          </a:bodyPr>
          <a:lstStyle/>
          <a:p>
            <a:pPr fontAlgn="base"/>
            <a:r>
              <a:rPr lang="en-US" sz="1400" b="1" dirty="0">
                <a:latin typeface="Open Sans"/>
              </a:rPr>
              <a:t>A Peculiar People 1 Peter 2:9-10:</a:t>
            </a:r>
          </a:p>
          <a:p>
            <a:pPr fontAlgn="base"/>
            <a:r>
              <a:rPr lang="en-US" sz="1400" dirty="0">
                <a:latin typeface="Open Sans"/>
              </a:rPr>
              <a:t>“In the Old Testament, the Hebrew term from which </a:t>
            </a:r>
            <a:r>
              <a:rPr lang="en-US" sz="1400" i="1" dirty="0">
                <a:latin typeface="Open Sans"/>
              </a:rPr>
              <a:t>peculiar</a:t>
            </a:r>
            <a:r>
              <a:rPr lang="en-US" sz="1400" dirty="0">
                <a:latin typeface="Open Sans"/>
              </a:rPr>
              <a:t> was translated is </a:t>
            </a:r>
            <a:r>
              <a:rPr lang="en-US" sz="1400" i="1" dirty="0" err="1">
                <a:latin typeface="Open Sans"/>
              </a:rPr>
              <a:t>segullah</a:t>
            </a:r>
            <a:r>
              <a:rPr lang="en-US" sz="1400" i="1" dirty="0">
                <a:latin typeface="Open Sans"/>
              </a:rPr>
              <a:t>,</a:t>
            </a:r>
            <a:r>
              <a:rPr lang="en-US" sz="1400" dirty="0">
                <a:latin typeface="Open Sans"/>
              </a:rPr>
              <a:t> which means ‘valued property,’ or ‘treasure.’ In the New Testament, the Greek term from which </a:t>
            </a:r>
            <a:r>
              <a:rPr lang="en-US" sz="1400" i="1" dirty="0">
                <a:latin typeface="Open Sans"/>
              </a:rPr>
              <a:t>peculiar</a:t>
            </a:r>
            <a:r>
              <a:rPr lang="en-US" sz="1400" dirty="0">
                <a:latin typeface="Open Sans"/>
              </a:rPr>
              <a:t> was translated is </a:t>
            </a:r>
            <a:r>
              <a:rPr lang="en-US" sz="1400" i="1" dirty="0" err="1">
                <a:latin typeface="Open Sans"/>
              </a:rPr>
              <a:t>peripoiesis</a:t>
            </a:r>
            <a:r>
              <a:rPr lang="en-US" sz="1400" i="1" dirty="0">
                <a:latin typeface="Open Sans"/>
              </a:rPr>
              <a:t>,</a:t>
            </a:r>
            <a:r>
              <a:rPr lang="en-US" sz="1400" dirty="0">
                <a:latin typeface="Open Sans"/>
              </a:rPr>
              <a:t> which means ‘possession,’ or ‘an obtaining.’</a:t>
            </a:r>
          </a:p>
          <a:p>
            <a:pPr fontAlgn="base"/>
            <a:r>
              <a:rPr lang="en-US" sz="1400" dirty="0">
                <a:latin typeface="Open Sans"/>
              </a:rPr>
              <a:t>“Thus, we see that the scriptural term </a:t>
            </a:r>
            <a:r>
              <a:rPr lang="en-US" sz="1400" i="1" dirty="0">
                <a:latin typeface="Open Sans"/>
              </a:rPr>
              <a:t>peculiar</a:t>
            </a:r>
            <a:r>
              <a:rPr lang="en-US" sz="1400" dirty="0">
                <a:latin typeface="Open Sans"/>
              </a:rPr>
              <a:t> signifies ‘valued treasure,’ ‘made’ or ‘selected by God.’ For us to be identified by servants of the Lord as his </a:t>
            </a:r>
            <a:r>
              <a:rPr lang="en-US" sz="1400" i="1" dirty="0">
                <a:latin typeface="Open Sans"/>
              </a:rPr>
              <a:t>peculiar</a:t>
            </a:r>
            <a:r>
              <a:rPr lang="en-US" sz="1400" dirty="0">
                <a:latin typeface="Open Sans"/>
              </a:rPr>
              <a:t> people is a compliment of the highest order.” Elder Russell M. Nelson (“Children of the Covenant,”</a:t>
            </a:r>
            <a:r>
              <a:rPr lang="en-US" sz="1400" i="1" dirty="0">
                <a:latin typeface="Open Sans"/>
              </a:rPr>
              <a:t> Ensign,</a:t>
            </a:r>
            <a:r>
              <a:rPr lang="en-US" sz="1400" dirty="0">
                <a:latin typeface="Open Sans"/>
              </a:rPr>
              <a:t> May 1995, 34).</a:t>
            </a:r>
            <a:endParaRPr lang="en-US" sz="1400" b="0" i="0" dirty="0">
              <a:effectLst/>
              <a:latin typeface="Open Sans"/>
            </a:endParaRPr>
          </a:p>
        </p:txBody>
      </p:sp>
      <p:sp>
        <p:nvSpPr>
          <p:cNvPr id="3" name="Rectangle 2"/>
          <p:cNvSpPr/>
          <p:nvPr/>
        </p:nvSpPr>
        <p:spPr>
          <a:xfrm>
            <a:off x="6710082" y="0"/>
            <a:ext cx="5481918" cy="5693866"/>
          </a:xfrm>
          <a:prstGeom prst="rect">
            <a:avLst/>
          </a:prstGeom>
          <a:ln>
            <a:solidFill>
              <a:schemeClr val="tx1"/>
            </a:solidFill>
          </a:ln>
        </p:spPr>
        <p:txBody>
          <a:bodyPr wrap="square">
            <a:spAutoFit/>
          </a:bodyPr>
          <a:lstStyle/>
          <a:p>
            <a:r>
              <a:rPr lang="en-US" sz="1400" b="1"/>
              <a:t>Submit to Civil Law 1 Peter 2: 20-23:</a:t>
            </a:r>
          </a:p>
          <a:p>
            <a:r>
              <a:rPr lang="en-US" sz="1400"/>
              <a:t>Peter specifically addressed household servants, who in the Roman Empire were almost always slaves and were often mistreated by their masters. He taught about the difference between suffering for one’s faults and enduring undeserved punishment (see 1 Peter 2:20). Peter encouraged servants to learn from the example of Jesus Christ, who was falsely accused before Jewish and Roman leaders and yet did not retaliate (see 1 Peter 2:23). The Greek word Peter used that was translated as </a:t>
            </a:r>
            <a:r>
              <a:rPr lang="en-US" sz="1400" i="1"/>
              <a:t>buffeted</a:t>
            </a:r>
            <a:r>
              <a:rPr lang="en-US" sz="1400"/>
              <a:t> (1 Peter 2:20) literally means “to be struck with fists” and is the term used by both Matthew and Mark to describe the treatment of the Master.</a:t>
            </a:r>
          </a:p>
          <a:p>
            <a:endParaRPr lang="en-US" sz="1400"/>
          </a:p>
          <a:p>
            <a:r>
              <a:rPr lang="en-US" sz="1400"/>
              <a:t>Peter hinted at the contemptuous scorn of the Jewish leaders and Christ’s silent acceptance of it (see 1 Peter 2:23). Peter mentioned the stripes the Lord received, using the word which means “bruise” or the “bloody welt which results from lashing with a whip,” which is exactly the result of a Roman scourging (see Isaiah 53:5–12). (1)</a:t>
            </a:r>
          </a:p>
          <a:p>
            <a:endParaRPr lang="en-US" sz="1400"/>
          </a:p>
          <a:p>
            <a:r>
              <a:rPr lang="en-US" sz="1400" b="1">
                <a:latin typeface="Open Sans"/>
              </a:rPr>
              <a:t>Elder Alexander B. Morrison</a:t>
            </a:r>
            <a:r>
              <a:rPr lang="en-US" sz="1400">
                <a:latin typeface="Open Sans"/>
              </a:rPr>
              <a:t> taught: “Peter, the great apostle, who himself suffered a martyr’s death (see John 21:18–19), recognized that divine merit is associated with patient suffering for Christ’s sake but that little glory accrues to us if we suffer for our own sins. [1 Peter 2:19–20.] As we endure undeserved suffering, we develop Christlike attributes that perfect our souls and bring us closer to Him” (</a:t>
            </a:r>
            <a:r>
              <a:rPr lang="en-US" sz="1400" i="1">
                <a:latin typeface="Open Sans"/>
              </a:rPr>
              <a:t>Feed My Sheep: Leadership Ideas for Latter-day Shepherds</a:t>
            </a:r>
            <a:r>
              <a:rPr lang="en-US" sz="1400">
                <a:latin typeface="Open Sans"/>
              </a:rPr>
              <a:t> [1992], 166).</a:t>
            </a:r>
            <a:endParaRPr lang="en-US" sz="1400" dirty="0"/>
          </a:p>
        </p:txBody>
      </p:sp>
      <p:sp>
        <p:nvSpPr>
          <p:cNvPr id="4" name="Rectangle 3"/>
          <p:cNvSpPr/>
          <p:nvPr/>
        </p:nvSpPr>
        <p:spPr>
          <a:xfrm>
            <a:off x="0" y="2031325"/>
            <a:ext cx="6710082" cy="3754874"/>
          </a:xfrm>
          <a:prstGeom prst="rect">
            <a:avLst/>
          </a:prstGeom>
          <a:ln>
            <a:solidFill>
              <a:schemeClr val="tx1"/>
            </a:solidFill>
          </a:ln>
        </p:spPr>
        <p:txBody>
          <a:bodyPr wrap="square">
            <a:spAutoFit/>
          </a:bodyPr>
          <a:lstStyle/>
          <a:p>
            <a:r>
              <a:rPr lang="en-US" sz="1400" b="1" dirty="0">
                <a:solidFill>
                  <a:srgbClr val="444444"/>
                </a:solidFill>
              </a:rPr>
              <a:t>A Royal Priesthood 1 Peter 2:9:</a:t>
            </a:r>
          </a:p>
          <a:p>
            <a:r>
              <a:rPr lang="en-US" sz="1400" dirty="0">
                <a:solidFill>
                  <a:srgbClr val="444444"/>
                </a:solidFill>
              </a:rPr>
              <a:t>"As bearers of the priesthood, we have been placed on earth in troubled times. We live in a complex world with currents of conflict everywhere to be found. Political machinations ruin the stability of nations, despots grasp for power, and segments of society seem forever downtrodden, deprived of opportunity and left with a feeling of failure.</a:t>
            </a:r>
          </a:p>
          <a:p>
            <a:r>
              <a:rPr lang="en-US" sz="1400" dirty="0">
                <a:solidFill>
                  <a:srgbClr val="444444"/>
                </a:solidFill>
              </a:rPr>
              <a:t> </a:t>
            </a:r>
          </a:p>
          <a:p>
            <a:r>
              <a:rPr lang="en-US" sz="1400" dirty="0">
                <a:solidFill>
                  <a:srgbClr val="444444"/>
                </a:solidFill>
              </a:rPr>
              <a:t>"We who have been ordained to the priesthood of God can make a difference. When we qualify for the help of the Lord, we can build boys, we can mend men, we can accomplish miracles in His holy service. Our opportunities are without limit.</a:t>
            </a:r>
          </a:p>
          <a:p>
            <a:r>
              <a:rPr lang="en-US" sz="1400" dirty="0">
                <a:solidFill>
                  <a:srgbClr val="444444"/>
                </a:solidFill>
              </a:rPr>
              <a:t> </a:t>
            </a:r>
          </a:p>
          <a:p>
            <a:r>
              <a:rPr lang="en-US" sz="1400" dirty="0">
                <a:solidFill>
                  <a:srgbClr val="444444"/>
                </a:solidFill>
              </a:rPr>
              <a:t>"Though the task looms large, we are strengthened by the truth: 'The greatest force in this world today is the power of God as it works through man.' If we are on the Lord's errand, we are entitled to the Lord's help. That divine help, however, is predicated upon our worthiness. To sail safely the seas of mortality, to perform a human rescue mission, we need the guidance of that eternal mariner-even the great Jehovah. We reach out, we reach up, to obtain heavenly help." President Thomas S. Monson ("You Make a Difference," </a:t>
            </a:r>
            <a:r>
              <a:rPr lang="en-US" sz="1400" i="1" dirty="0">
                <a:solidFill>
                  <a:srgbClr val="444444"/>
                </a:solidFill>
              </a:rPr>
              <a:t>Ensign</a:t>
            </a:r>
            <a:r>
              <a:rPr lang="en-US" sz="1400" dirty="0">
                <a:solidFill>
                  <a:srgbClr val="444444"/>
                </a:solidFill>
              </a:rPr>
              <a:t>, May 1988, 41)</a:t>
            </a:r>
            <a:endParaRPr lang="en-US" sz="1400" b="0" i="0" dirty="0">
              <a:solidFill>
                <a:srgbClr val="444444"/>
              </a:solidFill>
              <a:effectLst/>
            </a:endParaRPr>
          </a:p>
        </p:txBody>
      </p:sp>
    </p:spTree>
    <p:extLst>
      <p:ext uri="{BB962C8B-B14F-4D97-AF65-F5344CB8AC3E}">
        <p14:creationId xmlns:p14="http://schemas.microsoft.com/office/powerpoint/2010/main" val="907586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9888"/>
            <a:ext cx="10797766"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ea typeface="Wednesday" pitchFamily="2" charset="0"/>
              </a:rPr>
              <a:t>Roman Government</a:t>
            </a:r>
          </a:p>
        </p:txBody>
      </p:sp>
      <p:sp>
        <p:nvSpPr>
          <p:cNvPr id="79" name="TextBox 78"/>
          <p:cNvSpPr txBox="1"/>
          <p:nvPr/>
        </p:nvSpPr>
        <p:spPr>
          <a:xfrm>
            <a:off x="455070" y="1233172"/>
            <a:ext cx="6115484" cy="5262979"/>
          </a:xfrm>
          <a:prstGeom prst="rect">
            <a:avLst/>
          </a:prstGeom>
          <a:noFill/>
        </p:spPr>
        <p:txBody>
          <a:bodyPr wrap="square" rtlCol="0">
            <a:spAutoFit/>
          </a:bodyPr>
          <a:lstStyle/>
          <a:p>
            <a:r>
              <a:rPr lang="en-US" sz="2800" dirty="0">
                <a:solidFill>
                  <a:schemeClr val="bg1"/>
                </a:solidFill>
              </a:rPr>
              <a:t>The Roman Government displayed a general tolerance for all religions, including Christianity. </a:t>
            </a:r>
          </a:p>
          <a:p>
            <a:endParaRPr lang="en-US" sz="2800" dirty="0">
              <a:solidFill>
                <a:schemeClr val="bg1"/>
              </a:solidFill>
            </a:endParaRPr>
          </a:p>
          <a:p>
            <a:r>
              <a:rPr lang="en-US" sz="2800" dirty="0">
                <a:solidFill>
                  <a:schemeClr val="bg1"/>
                </a:solidFill>
              </a:rPr>
              <a:t>The Church was under a divine commission to preach the gospel unto “all the world” and began circulating in the Roman Empire. </a:t>
            </a:r>
          </a:p>
          <a:p>
            <a:endParaRPr lang="en-US" sz="2800" dirty="0">
              <a:solidFill>
                <a:schemeClr val="bg1"/>
              </a:solidFill>
            </a:endParaRPr>
          </a:p>
          <a:p>
            <a:r>
              <a:rPr lang="en-US" sz="2800" dirty="0">
                <a:solidFill>
                  <a:schemeClr val="bg1"/>
                </a:solidFill>
              </a:rPr>
              <a:t>The messages was not a favorite message to the Roman monarchs. </a:t>
            </a:r>
          </a:p>
          <a:p>
            <a:endParaRPr lang="en-US" sz="2800" dirty="0">
              <a:solidFill>
                <a:schemeClr val="bg1"/>
              </a:solidFill>
            </a:endParaRPr>
          </a:p>
        </p:txBody>
      </p:sp>
      <p:pic>
        <p:nvPicPr>
          <p:cNvPr id="2054" name="Picture 6" descr="Image result for Rome in 600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093" y="1809706"/>
            <a:ext cx="4899753" cy="322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89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30405" y="1392019"/>
          <a:ext cx="9695328" cy="4076700"/>
        </p:xfrm>
        <a:graphic>
          <a:graphicData uri="http://schemas.openxmlformats.org/drawingml/2006/table">
            <a:tbl>
              <a:tblPr firstRow="1" bandRow="1">
                <a:tableStyleId>{5940675A-B579-460E-94D1-54222C63F5DA}</a:tableStyleId>
              </a:tblPr>
              <a:tblGrid>
                <a:gridCol w="4847664">
                  <a:extLst>
                    <a:ext uri="{9D8B030D-6E8A-4147-A177-3AD203B41FA5}">
                      <a16:colId xmlns:a16="http://schemas.microsoft.com/office/drawing/2014/main" val="221545146"/>
                    </a:ext>
                  </a:extLst>
                </a:gridCol>
                <a:gridCol w="4847664">
                  <a:extLst>
                    <a:ext uri="{9D8B030D-6E8A-4147-A177-3AD203B41FA5}">
                      <a16:colId xmlns:a16="http://schemas.microsoft.com/office/drawing/2014/main" val="890288567"/>
                    </a:ext>
                  </a:extLst>
                </a:gridCol>
              </a:tblGrid>
              <a:tr h="464820">
                <a:tc>
                  <a:txBody>
                    <a:bodyPr/>
                    <a:lstStyle/>
                    <a:p>
                      <a:pPr fontAlgn="ctr"/>
                      <a:r>
                        <a:rPr lang="en-US" dirty="0">
                          <a:effectLst/>
                        </a:rPr>
                        <a:t>1 Peter 2:21-26</a:t>
                      </a:r>
                    </a:p>
                  </a:txBody>
                  <a:tcPr marL="95250" marR="95250" marT="95250" marB="95250" anchor="ctr"/>
                </a:tc>
                <a:tc>
                  <a:txBody>
                    <a:bodyPr/>
                    <a:lstStyle/>
                    <a:p>
                      <a:pPr fontAlgn="ctr"/>
                      <a:r>
                        <a:rPr lang="en-US">
                          <a:effectLst/>
                        </a:rPr>
                        <a:t>Isaiah 53</a:t>
                      </a:r>
                    </a:p>
                  </a:txBody>
                  <a:tcPr marL="95250" marR="95250" marT="95250" marB="95250" anchor="ctr"/>
                </a:tc>
                <a:extLst>
                  <a:ext uri="{0D108BD9-81ED-4DB2-BD59-A6C34878D82A}">
                    <a16:rowId xmlns:a16="http://schemas.microsoft.com/office/drawing/2014/main" val="3795300199"/>
                  </a:ext>
                </a:extLst>
              </a:tr>
              <a:tr h="739140">
                <a:tc>
                  <a:txBody>
                    <a:bodyPr/>
                    <a:lstStyle/>
                    <a:p>
                      <a:pPr fontAlgn="ctr"/>
                      <a:r>
                        <a:rPr lang="en-US">
                          <a:effectLst/>
                        </a:rPr>
                        <a:t>v. 21 'Christ also suffered for us'</a:t>
                      </a:r>
                    </a:p>
                  </a:txBody>
                  <a:tcPr marL="95250" marR="95250" marT="95250" marB="95250" anchor="ctr"/>
                </a:tc>
                <a:tc>
                  <a:txBody>
                    <a:bodyPr/>
                    <a:lstStyle/>
                    <a:p>
                      <a:pPr fontAlgn="ctr"/>
                      <a:r>
                        <a:rPr lang="en-US">
                          <a:effectLst/>
                        </a:rPr>
                        <a:t>v. 4 'Surely he hath borne our griefs, and carried our sorrows'</a:t>
                      </a:r>
                    </a:p>
                  </a:txBody>
                  <a:tcPr marL="95250" marR="95250" marT="95250" marB="95250" anchor="ctr"/>
                </a:tc>
                <a:extLst>
                  <a:ext uri="{0D108BD9-81ED-4DB2-BD59-A6C34878D82A}">
                    <a16:rowId xmlns:a16="http://schemas.microsoft.com/office/drawing/2014/main" val="413282641"/>
                  </a:ext>
                </a:extLst>
              </a:tr>
              <a:tr h="739140">
                <a:tc>
                  <a:txBody>
                    <a:bodyPr/>
                    <a:lstStyle/>
                    <a:p>
                      <a:pPr fontAlgn="ctr"/>
                      <a:r>
                        <a:rPr lang="en-US">
                          <a:effectLst/>
                        </a:rPr>
                        <a:t>v. 22 'Who did no sin, neither was guile found in his mouth'</a:t>
                      </a:r>
                    </a:p>
                  </a:txBody>
                  <a:tcPr marL="95250" marR="95250" marT="95250" marB="95250" anchor="ctr"/>
                </a:tc>
                <a:tc>
                  <a:txBody>
                    <a:bodyPr/>
                    <a:lstStyle/>
                    <a:p>
                      <a:pPr fontAlgn="ctr"/>
                      <a:r>
                        <a:rPr lang="en-US">
                          <a:effectLst/>
                        </a:rPr>
                        <a:t>v. 9 'he had done no violence, neither was any deceit in his mouth'</a:t>
                      </a:r>
                    </a:p>
                  </a:txBody>
                  <a:tcPr marL="95250" marR="95250" marT="95250" marB="95250" anchor="ctr"/>
                </a:tc>
                <a:extLst>
                  <a:ext uri="{0D108BD9-81ED-4DB2-BD59-A6C34878D82A}">
                    <a16:rowId xmlns:a16="http://schemas.microsoft.com/office/drawing/2014/main" val="1713595013"/>
                  </a:ext>
                </a:extLst>
              </a:tr>
              <a:tr h="739140">
                <a:tc>
                  <a:txBody>
                    <a:bodyPr/>
                    <a:lstStyle/>
                    <a:p>
                      <a:pPr fontAlgn="ctr"/>
                      <a:r>
                        <a:rPr lang="en-US">
                          <a:effectLst/>
                        </a:rPr>
                        <a:t>v. 23 'Who, when he was reviled, reviled not again'</a:t>
                      </a:r>
                    </a:p>
                  </a:txBody>
                  <a:tcPr marL="95250" marR="95250" marT="95250" marB="95250" anchor="ctr"/>
                </a:tc>
                <a:tc>
                  <a:txBody>
                    <a:bodyPr/>
                    <a:lstStyle/>
                    <a:p>
                      <a:pPr fontAlgn="ctr"/>
                      <a:r>
                        <a:rPr lang="en-US">
                          <a:effectLst/>
                        </a:rPr>
                        <a:t>v. 7 'He was oppressed, and he was afflicted, yet he opened not his mouth'</a:t>
                      </a:r>
                    </a:p>
                  </a:txBody>
                  <a:tcPr marL="95250" marR="95250" marT="95250" marB="95250" anchor="ctr"/>
                </a:tc>
                <a:extLst>
                  <a:ext uri="{0D108BD9-81ED-4DB2-BD59-A6C34878D82A}">
                    <a16:rowId xmlns:a16="http://schemas.microsoft.com/office/drawing/2014/main" val="3228976807"/>
                  </a:ext>
                </a:extLst>
              </a:tr>
              <a:tr h="464820">
                <a:tc>
                  <a:txBody>
                    <a:bodyPr/>
                    <a:lstStyle/>
                    <a:p>
                      <a:pPr fontAlgn="ctr"/>
                      <a:r>
                        <a:rPr lang="en-US">
                          <a:effectLst/>
                        </a:rPr>
                        <a:t>v. 24 'who his own self bare our sins'</a:t>
                      </a:r>
                    </a:p>
                  </a:txBody>
                  <a:tcPr marL="95250" marR="95250" marT="95250" marB="95250" anchor="ctr"/>
                </a:tc>
                <a:tc>
                  <a:txBody>
                    <a:bodyPr/>
                    <a:lstStyle/>
                    <a:p>
                      <a:pPr fontAlgn="ctr"/>
                      <a:r>
                        <a:rPr lang="en-US">
                          <a:effectLst/>
                        </a:rPr>
                        <a:t>v. 12 'and he bare the sin of many'</a:t>
                      </a:r>
                    </a:p>
                  </a:txBody>
                  <a:tcPr marL="95250" marR="95250" marT="95250" marB="95250" anchor="ctr"/>
                </a:tc>
                <a:extLst>
                  <a:ext uri="{0D108BD9-81ED-4DB2-BD59-A6C34878D82A}">
                    <a16:rowId xmlns:a16="http://schemas.microsoft.com/office/drawing/2014/main" val="1477619311"/>
                  </a:ext>
                </a:extLst>
              </a:tr>
              <a:tr h="464820">
                <a:tc>
                  <a:txBody>
                    <a:bodyPr/>
                    <a:lstStyle/>
                    <a:p>
                      <a:pPr fontAlgn="ctr"/>
                      <a:r>
                        <a:rPr lang="en-US">
                          <a:effectLst/>
                        </a:rPr>
                        <a:t>v. 24 'by whose stripes ye were healed'</a:t>
                      </a:r>
                    </a:p>
                  </a:txBody>
                  <a:tcPr marL="95250" marR="95250" marT="95250" marB="95250" anchor="ctr"/>
                </a:tc>
                <a:tc>
                  <a:txBody>
                    <a:bodyPr/>
                    <a:lstStyle/>
                    <a:p>
                      <a:pPr fontAlgn="ctr"/>
                      <a:r>
                        <a:rPr lang="en-US">
                          <a:effectLst/>
                        </a:rPr>
                        <a:t>v. 5 'and with his stripes we are healed'</a:t>
                      </a:r>
                    </a:p>
                  </a:txBody>
                  <a:tcPr marL="95250" marR="95250" marT="95250" marB="95250" anchor="ctr"/>
                </a:tc>
                <a:extLst>
                  <a:ext uri="{0D108BD9-81ED-4DB2-BD59-A6C34878D82A}">
                    <a16:rowId xmlns:a16="http://schemas.microsoft.com/office/drawing/2014/main" val="2285996688"/>
                  </a:ext>
                </a:extLst>
              </a:tr>
              <a:tr h="464820">
                <a:tc>
                  <a:txBody>
                    <a:bodyPr/>
                    <a:lstStyle/>
                    <a:p>
                      <a:pPr fontAlgn="ctr"/>
                      <a:r>
                        <a:rPr lang="en-US" dirty="0">
                          <a:effectLst/>
                        </a:rPr>
                        <a:t>v. 25 'For ye were as sheep going astray'</a:t>
                      </a:r>
                    </a:p>
                  </a:txBody>
                  <a:tcPr marL="95250" marR="95250" marT="95250" marB="95250" anchor="ctr"/>
                </a:tc>
                <a:tc>
                  <a:txBody>
                    <a:bodyPr/>
                    <a:lstStyle/>
                    <a:p>
                      <a:pPr fontAlgn="ctr"/>
                      <a:r>
                        <a:rPr lang="en-US" dirty="0">
                          <a:effectLst/>
                        </a:rPr>
                        <a:t>v. 6 'All we like sheep have gone astray'</a:t>
                      </a:r>
                    </a:p>
                  </a:txBody>
                  <a:tcPr marL="95250" marR="95250" marT="95250" marB="95250" anchor="ctr"/>
                </a:tc>
                <a:extLst>
                  <a:ext uri="{0D108BD9-81ED-4DB2-BD59-A6C34878D82A}">
                    <a16:rowId xmlns:a16="http://schemas.microsoft.com/office/drawing/2014/main" val="889817915"/>
                  </a:ext>
                </a:extLst>
              </a:tr>
            </a:tbl>
          </a:graphicData>
        </a:graphic>
      </p:graphicFrame>
      <p:sp>
        <p:nvSpPr>
          <p:cNvPr id="3" name="TextBox 2"/>
          <p:cNvSpPr txBox="1"/>
          <p:nvPr/>
        </p:nvSpPr>
        <p:spPr>
          <a:xfrm>
            <a:off x="484093" y="56627"/>
            <a:ext cx="11187953" cy="830997"/>
          </a:xfrm>
          <a:prstGeom prst="rect">
            <a:avLst/>
          </a:prstGeom>
          <a:noFill/>
        </p:spPr>
        <p:txBody>
          <a:bodyPr wrap="square" rtlCol="0">
            <a:spAutoFit/>
          </a:bodyPr>
          <a:lstStyle/>
          <a:p>
            <a:pPr algn="ctr"/>
            <a:r>
              <a:rPr lang="en-US" sz="4800" dirty="0">
                <a:latin typeface="Abadi" panose="020B0604020104020204" pitchFamily="34" charset="0"/>
              </a:rPr>
              <a:t>1 Peter and Isaiah</a:t>
            </a:r>
          </a:p>
        </p:txBody>
      </p:sp>
    </p:spTree>
    <p:extLst>
      <p:ext uri="{BB962C8B-B14F-4D97-AF65-F5344CB8AC3E}">
        <p14:creationId xmlns:p14="http://schemas.microsoft.com/office/powerpoint/2010/main" val="334843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D2FFC2-170C-40BF-931A-3C593A8A7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754326"/>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Be Ready To Testify</a:t>
            </a:r>
          </a:p>
          <a:p>
            <a:pPr algn="ctr"/>
            <a:r>
              <a:rPr lang="en-US" sz="4800" dirty="0">
                <a:latin typeface="Poor Richard" panose="02080502050505020702" pitchFamily="18" charset="0"/>
                <a:ea typeface="Wednesday" pitchFamily="2" charset="0"/>
              </a:rPr>
              <a:t>1 Peter 3-5</a:t>
            </a:r>
          </a:p>
        </p:txBody>
      </p:sp>
      <p:sp>
        <p:nvSpPr>
          <p:cNvPr id="3" name="Rectangle 2"/>
          <p:cNvSpPr/>
          <p:nvPr/>
        </p:nvSpPr>
        <p:spPr>
          <a:xfrm>
            <a:off x="4890430" y="3349766"/>
            <a:ext cx="6096000" cy="2246769"/>
          </a:xfrm>
          <a:prstGeom prst="rect">
            <a:avLst/>
          </a:prstGeom>
        </p:spPr>
        <p:txBody>
          <a:bodyPr>
            <a:spAutoFit/>
          </a:bodyPr>
          <a:lstStyle/>
          <a:p>
            <a:r>
              <a:rPr lang="en-US" sz="2000" i="1" dirty="0">
                <a:latin typeface="Open Sans"/>
              </a:rPr>
              <a:t>Our father Lehi was driven out of Jerusalem because he testified of these things. Nephi also testified of these things, and also almost all of our fathers, even down to this time; yea, they have testified of the coming of Christ, and have looked forward, and have rejoiced in his day which is to come.</a:t>
            </a:r>
          </a:p>
          <a:p>
            <a:r>
              <a:rPr lang="en-US" sz="2000" i="1" dirty="0">
                <a:latin typeface="Open Sans"/>
              </a:rPr>
              <a:t>Helaman 8:22</a:t>
            </a:r>
            <a:endParaRPr lang="en-US" sz="2000" i="1" dirty="0"/>
          </a:p>
        </p:txBody>
      </p:sp>
      <p:grpSp>
        <p:nvGrpSpPr>
          <p:cNvPr id="2" name="Group 1">
            <a:extLst>
              <a:ext uri="{FF2B5EF4-FFF2-40B4-BE49-F238E27FC236}">
                <a16:creationId xmlns:a16="http://schemas.microsoft.com/office/drawing/2014/main" id="{EEEB7C6B-605E-5A56-C927-D631998BD5FE}"/>
              </a:ext>
            </a:extLst>
          </p:cNvPr>
          <p:cNvGrpSpPr/>
          <p:nvPr/>
        </p:nvGrpSpPr>
        <p:grpSpPr>
          <a:xfrm>
            <a:off x="1751738" y="1861600"/>
            <a:ext cx="1783185" cy="4076214"/>
            <a:chOff x="782565" y="1101398"/>
            <a:chExt cx="1893267" cy="4327852"/>
          </a:xfrm>
        </p:grpSpPr>
        <p:sp>
          <p:nvSpPr>
            <p:cNvPr id="4" name="Round Diagonal Corner Rectangle 94">
              <a:extLst>
                <a:ext uri="{FF2B5EF4-FFF2-40B4-BE49-F238E27FC236}">
                  <a16:creationId xmlns:a16="http://schemas.microsoft.com/office/drawing/2014/main" id="{456A3AD9-2A9D-19EF-9C8B-3670E35E5190}"/>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 name="Round Diagonal Corner Rectangle 95">
              <a:extLst>
                <a:ext uri="{FF2B5EF4-FFF2-40B4-BE49-F238E27FC236}">
                  <a16:creationId xmlns:a16="http://schemas.microsoft.com/office/drawing/2014/main" id="{92ED70E8-125D-C672-A0BC-BA4B3506DB14}"/>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8" name="Oval 7">
              <a:extLst>
                <a:ext uri="{FF2B5EF4-FFF2-40B4-BE49-F238E27FC236}">
                  <a16:creationId xmlns:a16="http://schemas.microsoft.com/office/drawing/2014/main" id="{E32D16A5-1067-1C4F-8B31-917F557BF071}"/>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9" name="Group 8">
              <a:extLst>
                <a:ext uri="{FF2B5EF4-FFF2-40B4-BE49-F238E27FC236}">
                  <a16:creationId xmlns:a16="http://schemas.microsoft.com/office/drawing/2014/main" id="{A21DB337-0766-7524-DC63-9DCF433C4006}"/>
                </a:ext>
              </a:extLst>
            </p:cNvPr>
            <p:cNvGrpSpPr/>
            <p:nvPr/>
          </p:nvGrpSpPr>
          <p:grpSpPr>
            <a:xfrm rot="2754858">
              <a:off x="1292245" y="4851434"/>
              <a:ext cx="418271" cy="737362"/>
              <a:chOff x="1676400" y="2133600"/>
              <a:chExt cx="1447800" cy="2088845"/>
            </a:xfrm>
          </p:grpSpPr>
          <p:sp>
            <p:nvSpPr>
              <p:cNvPr id="28" name="Oval 27">
                <a:extLst>
                  <a:ext uri="{FF2B5EF4-FFF2-40B4-BE49-F238E27FC236}">
                    <a16:creationId xmlns:a16="http://schemas.microsoft.com/office/drawing/2014/main" id="{4604AC27-0F14-28F3-C40A-304C1E6A6EB2}"/>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Moon 28">
                <a:extLst>
                  <a:ext uri="{FF2B5EF4-FFF2-40B4-BE49-F238E27FC236}">
                    <a16:creationId xmlns:a16="http://schemas.microsoft.com/office/drawing/2014/main" id="{41098B71-DF8A-E0ED-1653-658953A3C296}"/>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 name="Moon 29">
                <a:extLst>
                  <a:ext uri="{FF2B5EF4-FFF2-40B4-BE49-F238E27FC236}">
                    <a16:creationId xmlns:a16="http://schemas.microsoft.com/office/drawing/2014/main" id="{BFAD02C8-D7A2-B7C8-7384-08FC7ECBBBBF}"/>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0" name="Group 9">
              <a:extLst>
                <a:ext uri="{FF2B5EF4-FFF2-40B4-BE49-F238E27FC236}">
                  <a16:creationId xmlns:a16="http://schemas.microsoft.com/office/drawing/2014/main" id="{BE462328-D98A-B262-7B97-DF909BE41AD4}"/>
                </a:ext>
              </a:extLst>
            </p:cNvPr>
            <p:cNvGrpSpPr/>
            <p:nvPr/>
          </p:nvGrpSpPr>
          <p:grpSpPr>
            <a:xfrm rot="18845142" flipH="1">
              <a:off x="1670777" y="4757861"/>
              <a:ext cx="454896" cy="743939"/>
              <a:chOff x="1676400" y="2133600"/>
              <a:chExt cx="1447800" cy="2088845"/>
            </a:xfrm>
          </p:grpSpPr>
          <p:sp>
            <p:nvSpPr>
              <p:cNvPr id="25" name="Oval 24">
                <a:extLst>
                  <a:ext uri="{FF2B5EF4-FFF2-40B4-BE49-F238E27FC236}">
                    <a16:creationId xmlns:a16="http://schemas.microsoft.com/office/drawing/2014/main" id="{C1463A5D-6C46-4E09-6B7C-F77E23EC0546}"/>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6" name="Moon 25">
                <a:extLst>
                  <a:ext uri="{FF2B5EF4-FFF2-40B4-BE49-F238E27FC236}">
                    <a16:creationId xmlns:a16="http://schemas.microsoft.com/office/drawing/2014/main" id="{8AC8264C-177C-5403-C517-A5303D9F5002}"/>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7" name="Moon 26">
                <a:extLst>
                  <a:ext uri="{FF2B5EF4-FFF2-40B4-BE49-F238E27FC236}">
                    <a16:creationId xmlns:a16="http://schemas.microsoft.com/office/drawing/2014/main" id="{D2392082-F754-49A5-4FEF-A04FDCC10395}"/>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1" name="Group 10">
              <a:extLst>
                <a:ext uri="{FF2B5EF4-FFF2-40B4-BE49-F238E27FC236}">
                  <a16:creationId xmlns:a16="http://schemas.microsoft.com/office/drawing/2014/main" id="{E50B03C8-E3C9-9D66-B417-D38609EA8081}"/>
                </a:ext>
              </a:extLst>
            </p:cNvPr>
            <p:cNvGrpSpPr/>
            <p:nvPr/>
          </p:nvGrpSpPr>
          <p:grpSpPr>
            <a:xfrm>
              <a:off x="810561" y="2772737"/>
              <a:ext cx="1865271" cy="2320328"/>
              <a:chOff x="4419600" y="2060454"/>
              <a:chExt cx="3045502" cy="4187946"/>
            </a:xfrm>
          </p:grpSpPr>
          <p:sp>
            <p:nvSpPr>
              <p:cNvPr id="16" name="Oval 15">
                <a:extLst>
                  <a:ext uri="{FF2B5EF4-FFF2-40B4-BE49-F238E27FC236}">
                    <a16:creationId xmlns:a16="http://schemas.microsoft.com/office/drawing/2014/main" id="{D7C9D880-1BD4-8340-3C53-0EFE6B4C00F5}"/>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 name="Oval 16">
                <a:extLst>
                  <a:ext uri="{FF2B5EF4-FFF2-40B4-BE49-F238E27FC236}">
                    <a16:creationId xmlns:a16="http://schemas.microsoft.com/office/drawing/2014/main" id="{F4A69310-B193-8503-8BA1-3576CA8F1FD6}"/>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Trapezoid 17">
                <a:extLst>
                  <a:ext uri="{FF2B5EF4-FFF2-40B4-BE49-F238E27FC236}">
                    <a16:creationId xmlns:a16="http://schemas.microsoft.com/office/drawing/2014/main" id="{54F00199-7402-5C1B-0E01-B48794812C14}"/>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 name="Trapezoid 18">
                <a:extLst>
                  <a:ext uri="{FF2B5EF4-FFF2-40B4-BE49-F238E27FC236}">
                    <a16:creationId xmlns:a16="http://schemas.microsoft.com/office/drawing/2014/main" id="{E51FF494-4108-D10F-59C1-BC5E47ACD144}"/>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 name="Trapezoid 19">
                <a:extLst>
                  <a:ext uri="{FF2B5EF4-FFF2-40B4-BE49-F238E27FC236}">
                    <a16:creationId xmlns:a16="http://schemas.microsoft.com/office/drawing/2014/main" id="{FF9092E9-5B3D-D3B1-5122-71E9271EDBB2}"/>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1" name="Isosceles Triangle 20">
                <a:extLst>
                  <a:ext uri="{FF2B5EF4-FFF2-40B4-BE49-F238E27FC236}">
                    <a16:creationId xmlns:a16="http://schemas.microsoft.com/office/drawing/2014/main" id="{051A7D72-F39F-9ECD-EF22-DE9461C90C69}"/>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Rectangle 21">
                <a:extLst>
                  <a:ext uri="{FF2B5EF4-FFF2-40B4-BE49-F238E27FC236}">
                    <a16:creationId xmlns:a16="http://schemas.microsoft.com/office/drawing/2014/main" id="{A3CF1824-10D4-5455-6A43-76F15EB6C8EC}"/>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Trapezoid 22">
                <a:extLst>
                  <a:ext uri="{FF2B5EF4-FFF2-40B4-BE49-F238E27FC236}">
                    <a16:creationId xmlns:a16="http://schemas.microsoft.com/office/drawing/2014/main" id="{A10BA661-AFF7-5391-393B-69A1930CAADA}"/>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 name="Trapezoid 23">
                <a:extLst>
                  <a:ext uri="{FF2B5EF4-FFF2-40B4-BE49-F238E27FC236}">
                    <a16:creationId xmlns:a16="http://schemas.microsoft.com/office/drawing/2014/main" id="{7D1BC88A-6D59-1EC7-49F7-67EFE9E08F2D}"/>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2" name="Round Diagonal Corner Rectangle 102">
              <a:extLst>
                <a:ext uri="{FF2B5EF4-FFF2-40B4-BE49-F238E27FC236}">
                  <a16:creationId xmlns:a16="http://schemas.microsoft.com/office/drawing/2014/main" id="{A17F15DF-F1F0-23DC-51FA-24BE9E6A800E}"/>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3" name="Oval 12">
              <a:extLst>
                <a:ext uri="{FF2B5EF4-FFF2-40B4-BE49-F238E27FC236}">
                  <a16:creationId xmlns:a16="http://schemas.microsoft.com/office/drawing/2014/main" id="{01F38241-05F9-63B4-BB4D-4AAAA70EDD14}"/>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4" name="Rectangle 13">
              <a:extLst>
                <a:ext uri="{FF2B5EF4-FFF2-40B4-BE49-F238E27FC236}">
                  <a16:creationId xmlns:a16="http://schemas.microsoft.com/office/drawing/2014/main" id="{46D5EED4-5C57-DAA9-6B1E-AE2DBFD6A96D}"/>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5" name="Freeform: Shape 14">
              <a:extLst>
                <a:ext uri="{FF2B5EF4-FFF2-40B4-BE49-F238E27FC236}">
                  <a16:creationId xmlns:a16="http://schemas.microsoft.com/office/drawing/2014/main" id="{4DF77C31-47AF-CA7E-6769-101DAD0D3D1F}"/>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3047825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An Opportunity</a:t>
            </a:r>
            <a:endParaRPr lang="en-US" sz="4800" dirty="0">
              <a:latin typeface="Poor Richard" panose="02080502050505020702" pitchFamily="18" charset="0"/>
              <a:ea typeface="Wednesday" pitchFamily="2" charset="0"/>
            </a:endParaRPr>
          </a:p>
        </p:txBody>
      </p:sp>
      <p:sp>
        <p:nvSpPr>
          <p:cNvPr id="79" name="TextBox 78"/>
          <p:cNvSpPr txBox="1"/>
          <p:nvPr/>
        </p:nvSpPr>
        <p:spPr>
          <a:xfrm>
            <a:off x="1371598" y="1137717"/>
            <a:ext cx="4034120" cy="1938992"/>
          </a:xfrm>
          <a:prstGeom prst="rect">
            <a:avLst/>
          </a:prstGeom>
          <a:noFill/>
        </p:spPr>
        <p:txBody>
          <a:bodyPr wrap="square" rtlCol="0">
            <a:spAutoFit/>
          </a:bodyPr>
          <a:lstStyle/>
          <a:p>
            <a:r>
              <a:rPr lang="en-US" sz="2400" dirty="0"/>
              <a:t>“We will have opportunities throughout our lives to share our beliefs, although we don’t always know when we will be called upon to do so. </a:t>
            </a:r>
          </a:p>
        </p:txBody>
      </p:sp>
      <p:pic>
        <p:nvPicPr>
          <p:cNvPr id="3074" name="Picture 2" descr="President Thomas S. Mo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3" y="161277"/>
            <a:ext cx="109537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ity of churches business convention Dallas Texas"/>
          <p:cNvPicPr>
            <a:picLocks noChangeAspect="1" noChangeArrowheads="1"/>
          </p:cNvPicPr>
          <p:nvPr/>
        </p:nvPicPr>
        <p:blipFill rotWithShape="1">
          <a:blip r:embed="rId4">
            <a:extLst>
              <a:ext uri="{28A0092B-C50C-407E-A947-70E740481C1C}">
                <a14:useLocalDpi xmlns:a14="http://schemas.microsoft.com/office/drawing/2010/main" val="0"/>
              </a:ext>
            </a:extLst>
          </a:blip>
          <a:srcRect b="26000"/>
          <a:stretch/>
        </p:blipFill>
        <p:spPr bwMode="auto">
          <a:xfrm>
            <a:off x="1333500" y="3156265"/>
            <a:ext cx="9525000" cy="3524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81941" y="1194507"/>
            <a:ext cx="6138024" cy="1938992"/>
          </a:xfrm>
          <a:prstGeom prst="rect">
            <a:avLst/>
          </a:prstGeom>
        </p:spPr>
        <p:txBody>
          <a:bodyPr wrap="square">
            <a:spAutoFit/>
          </a:bodyPr>
          <a:lstStyle/>
          <a:p>
            <a:r>
              <a:rPr lang="en-US" sz="2400" dirty="0"/>
              <a:t>“Such an opportunity came to me in 1957, when I worked in the publishing business and was asked to go to Dallas, Texas, [USA,] sometimes called ‘the city of churches,’ to address a business convention.”</a:t>
            </a:r>
          </a:p>
        </p:txBody>
      </p:sp>
      <p:sp>
        <p:nvSpPr>
          <p:cNvPr id="34" name="Rectangle 33"/>
          <p:cNvSpPr/>
          <p:nvPr/>
        </p:nvSpPr>
        <p:spPr>
          <a:xfrm>
            <a:off x="11628512" y="6390946"/>
            <a:ext cx="447558" cy="369332"/>
          </a:xfrm>
          <a:prstGeom prst="rect">
            <a:avLst/>
          </a:prstGeom>
        </p:spPr>
        <p:txBody>
          <a:bodyPr wrap="none">
            <a:spAutoFit/>
          </a:bodyPr>
          <a:lstStyle/>
          <a:p>
            <a:r>
              <a:rPr lang="en-US" dirty="0">
                <a:latin typeface="Open Sans"/>
              </a:rPr>
              <a:t>(2)</a:t>
            </a:r>
            <a:endParaRPr lang="en-US" dirty="0"/>
          </a:p>
        </p:txBody>
      </p:sp>
    </p:spTree>
    <p:extLst>
      <p:ext uri="{BB962C8B-B14F-4D97-AF65-F5344CB8AC3E}">
        <p14:creationId xmlns:p14="http://schemas.microsoft.com/office/powerpoint/2010/main" val="363879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1371598" y="1137717"/>
            <a:ext cx="4034120" cy="1569660"/>
          </a:xfrm>
          <a:prstGeom prst="rect">
            <a:avLst/>
          </a:prstGeom>
          <a:noFill/>
        </p:spPr>
        <p:txBody>
          <a:bodyPr wrap="square" rtlCol="0">
            <a:spAutoFit/>
          </a:bodyPr>
          <a:lstStyle/>
          <a:p>
            <a:r>
              <a:rPr lang="en-US" sz="2400" dirty="0">
                <a:solidFill>
                  <a:srgbClr val="333333"/>
                </a:solidFill>
                <a:latin typeface="Open Sans"/>
              </a:rPr>
              <a:t>“Following the conclusion of the convention, I took a sightseeing bus ride through the city’s suburbs.</a:t>
            </a:r>
            <a:endParaRPr lang="en-US" sz="2400" dirty="0"/>
          </a:p>
        </p:txBody>
      </p:sp>
      <p:pic>
        <p:nvPicPr>
          <p:cNvPr id="3074" name="Picture 2" descr="President Thomas S. Mo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9" y="61027"/>
            <a:ext cx="109537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1957 bus texas"/>
          <p:cNvPicPr>
            <a:picLocks noChangeAspect="1" noChangeArrowheads="1"/>
          </p:cNvPicPr>
          <p:nvPr/>
        </p:nvPicPr>
        <p:blipFill rotWithShape="1">
          <a:blip r:embed="rId4">
            <a:extLst>
              <a:ext uri="{28A0092B-C50C-407E-A947-70E740481C1C}">
                <a14:useLocalDpi xmlns:a14="http://schemas.microsoft.com/office/drawing/2010/main" val="0"/>
              </a:ext>
            </a:extLst>
          </a:blip>
          <a:srcRect l="24385" t="34964" r="16792" b="13599"/>
          <a:stretch/>
        </p:blipFill>
        <p:spPr bwMode="auto">
          <a:xfrm>
            <a:off x="5755339" y="605118"/>
            <a:ext cx="4026015" cy="26903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628512" y="6390946"/>
            <a:ext cx="447558" cy="369332"/>
          </a:xfrm>
          <a:prstGeom prst="rect">
            <a:avLst/>
          </a:prstGeom>
        </p:spPr>
        <p:txBody>
          <a:bodyPr wrap="none">
            <a:spAutoFit/>
          </a:bodyPr>
          <a:lstStyle/>
          <a:p>
            <a:r>
              <a:rPr lang="en-US" dirty="0">
                <a:latin typeface="Open Sans"/>
              </a:rPr>
              <a:t>(2)</a:t>
            </a:r>
            <a:endParaRPr lang="en-US" dirty="0"/>
          </a:p>
        </p:txBody>
      </p:sp>
      <p:pic>
        <p:nvPicPr>
          <p:cNvPr id="4100"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879" y="2917552"/>
            <a:ext cx="2850779"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89926" y="4054600"/>
            <a:ext cx="4812147" cy="1938992"/>
          </a:xfrm>
          <a:prstGeom prst="rect">
            <a:avLst/>
          </a:prstGeom>
        </p:spPr>
        <p:txBody>
          <a:bodyPr wrap="square">
            <a:spAutoFit/>
          </a:bodyPr>
          <a:lstStyle/>
          <a:p>
            <a:r>
              <a:rPr lang="en-US" sz="2400" dirty="0">
                <a:solidFill>
                  <a:srgbClr val="333333"/>
                </a:solidFill>
                <a:latin typeface="Open Sans"/>
              </a:rPr>
              <a:t>As we passed the various churches, our driver would comment, ‘On the left you see the Methodist church’ or ‘There on the right is the Catholic cathedral.’</a:t>
            </a:r>
            <a:endParaRPr lang="en-US" sz="2400" dirty="0"/>
          </a:p>
        </p:txBody>
      </p:sp>
      <p:pic>
        <p:nvPicPr>
          <p:cNvPr id="4102" name="Picture 6" descr="Image result for catholic church 1950s dallas texas"/>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8641773" y="3904165"/>
            <a:ext cx="2870809" cy="267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03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1371597" y="1137717"/>
            <a:ext cx="4356849" cy="3046988"/>
          </a:xfrm>
          <a:prstGeom prst="rect">
            <a:avLst/>
          </a:prstGeom>
          <a:noFill/>
        </p:spPr>
        <p:txBody>
          <a:bodyPr wrap="square" rtlCol="0">
            <a:spAutoFit/>
          </a:bodyPr>
          <a:lstStyle/>
          <a:p>
            <a:r>
              <a:rPr lang="en-US" sz="2400" dirty="0"/>
              <a:t>“As we passed a beautiful red brick building situated upon a hill, the driver exclaimed, ‘That building is where the Mormons meet.’ A lady in the rear of the bus called out, ‘Driver, can you tell us something more about the Mormons?’</a:t>
            </a:r>
          </a:p>
        </p:txBody>
      </p:sp>
      <p:pic>
        <p:nvPicPr>
          <p:cNvPr id="3074" name="Picture 2" descr="President Thomas S. Mo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9" y="61027"/>
            <a:ext cx="1095375" cy="14573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75784" y="4584098"/>
            <a:ext cx="7536798" cy="1938992"/>
          </a:xfrm>
          <a:prstGeom prst="rect">
            <a:avLst/>
          </a:prstGeom>
        </p:spPr>
        <p:txBody>
          <a:bodyPr wrap="square">
            <a:spAutoFit/>
          </a:bodyPr>
          <a:lstStyle/>
          <a:p>
            <a:r>
              <a:rPr lang="en-US" sz="2400" dirty="0">
                <a:latin typeface="Open Sans"/>
              </a:rPr>
              <a:t>“The driver pulled the bus over to the side of the road, turned around in his seat, and replied, ‘Lady, all I know about the Mormons is that they meet in that red brick building. Is there anyone on this bus who knows anything more about the Mormons?’” </a:t>
            </a:r>
            <a:endParaRPr lang="en-US" sz="2400" dirty="0"/>
          </a:p>
        </p:txBody>
      </p:sp>
      <p:sp>
        <p:nvSpPr>
          <p:cNvPr id="4" name="Rectangle 3"/>
          <p:cNvSpPr/>
          <p:nvPr/>
        </p:nvSpPr>
        <p:spPr>
          <a:xfrm>
            <a:off x="11628512" y="6390946"/>
            <a:ext cx="447558" cy="369332"/>
          </a:xfrm>
          <a:prstGeom prst="rect">
            <a:avLst/>
          </a:prstGeom>
        </p:spPr>
        <p:txBody>
          <a:bodyPr wrap="none">
            <a:spAutoFit/>
          </a:bodyPr>
          <a:lstStyle/>
          <a:p>
            <a:r>
              <a:rPr lang="en-US" dirty="0">
                <a:latin typeface="Open Sans"/>
              </a:rPr>
              <a:t>(2)</a:t>
            </a:r>
            <a:endParaRPr lang="en-US" dirty="0"/>
          </a:p>
        </p:txBody>
      </p:sp>
      <p:pic>
        <p:nvPicPr>
          <p:cNvPr id="5124" name="Picture 4" descr="Image result for 1957 lds church in tex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195" y="1076690"/>
            <a:ext cx="47625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1950;s bus dri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391" y="4352160"/>
            <a:ext cx="2936463" cy="233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44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Household Codes</a:t>
            </a:r>
            <a:endParaRPr lang="en-US" sz="4800" dirty="0">
              <a:latin typeface="Poor Richard" panose="02080502050505020702" pitchFamily="18" charset="0"/>
              <a:ea typeface="Wednesday" pitchFamily="2" charset="0"/>
            </a:endParaRPr>
          </a:p>
        </p:txBody>
      </p:sp>
      <p:sp>
        <p:nvSpPr>
          <p:cNvPr id="79" name="TextBox 78"/>
          <p:cNvSpPr txBox="1"/>
          <p:nvPr/>
        </p:nvSpPr>
        <p:spPr>
          <a:xfrm>
            <a:off x="0" y="6298613"/>
            <a:ext cx="4034120" cy="461665"/>
          </a:xfrm>
          <a:prstGeom prst="rect">
            <a:avLst/>
          </a:prstGeom>
          <a:noFill/>
        </p:spPr>
        <p:txBody>
          <a:bodyPr wrap="square" rtlCol="0">
            <a:spAutoFit/>
          </a:bodyPr>
          <a:lstStyle/>
          <a:p>
            <a:r>
              <a:rPr lang="en-US" sz="2400" dirty="0"/>
              <a:t>1 Peter 3:1-11</a:t>
            </a:r>
          </a:p>
        </p:txBody>
      </p:sp>
      <p:grpSp>
        <p:nvGrpSpPr>
          <p:cNvPr id="6" name="Group 5"/>
          <p:cNvGrpSpPr/>
          <p:nvPr/>
        </p:nvGrpSpPr>
        <p:grpSpPr>
          <a:xfrm>
            <a:off x="495413" y="1540683"/>
            <a:ext cx="3538707" cy="4384927"/>
            <a:chOff x="495413" y="1540683"/>
            <a:chExt cx="3538707" cy="4384927"/>
          </a:xfrm>
        </p:grpSpPr>
        <p:sp>
          <p:nvSpPr>
            <p:cNvPr id="3" name="Rectangle 2"/>
            <p:cNvSpPr/>
            <p:nvPr/>
          </p:nvSpPr>
          <p:spPr>
            <a:xfrm>
              <a:off x="495413" y="4355950"/>
              <a:ext cx="3538707" cy="1569660"/>
            </a:xfrm>
            <a:prstGeom prst="rect">
              <a:avLst/>
            </a:prstGeom>
          </p:spPr>
          <p:txBody>
            <a:bodyPr wrap="square">
              <a:spAutoFit/>
            </a:bodyPr>
            <a:lstStyle/>
            <a:p>
              <a:r>
                <a:rPr lang="en-US" sz="2400" dirty="0"/>
                <a:t>Wives are to help bring unbelieving husbands to Christ through their righteous conduct. </a:t>
              </a:r>
            </a:p>
          </p:txBody>
        </p:sp>
        <p:pic>
          <p:nvPicPr>
            <p:cNvPr id="6146" name="Picture 2" descr="Image result for woman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41424" y="1540683"/>
              <a:ext cx="2351273" cy="235127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356847" y="1522798"/>
            <a:ext cx="3299014" cy="3490473"/>
            <a:chOff x="4356847" y="1522798"/>
            <a:chExt cx="3299014" cy="3490473"/>
          </a:xfrm>
        </p:grpSpPr>
        <p:sp>
          <p:nvSpPr>
            <p:cNvPr id="4" name="Rectangle 3"/>
            <p:cNvSpPr/>
            <p:nvPr/>
          </p:nvSpPr>
          <p:spPr>
            <a:xfrm>
              <a:off x="4399270" y="4182274"/>
              <a:ext cx="3256591" cy="830997"/>
            </a:xfrm>
            <a:prstGeom prst="rect">
              <a:avLst/>
            </a:prstGeom>
          </p:spPr>
          <p:txBody>
            <a:bodyPr wrap="square">
              <a:spAutoFit/>
            </a:bodyPr>
            <a:lstStyle/>
            <a:p>
              <a:r>
                <a:rPr lang="en-US" sz="2400" dirty="0"/>
                <a:t>He counseled husbands to honor their wives. </a:t>
              </a:r>
            </a:p>
          </p:txBody>
        </p:sp>
        <p:pic>
          <p:nvPicPr>
            <p:cNvPr id="6148" name="Picture 4" descr="Image result for men 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356847" y="1522798"/>
              <a:ext cx="2374557" cy="237455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8040251" y="1973151"/>
            <a:ext cx="3588261" cy="3824950"/>
            <a:chOff x="8040251" y="1973151"/>
            <a:chExt cx="3588261" cy="3824950"/>
          </a:xfrm>
        </p:grpSpPr>
        <p:sp>
          <p:nvSpPr>
            <p:cNvPr id="10" name="Rectangle 9"/>
            <p:cNvSpPr/>
            <p:nvPr/>
          </p:nvSpPr>
          <p:spPr>
            <a:xfrm>
              <a:off x="8371921" y="4228441"/>
              <a:ext cx="3256591" cy="1569660"/>
            </a:xfrm>
            <a:prstGeom prst="rect">
              <a:avLst/>
            </a:prstGeom>
          </p:spPr>
          <p:txBody>
            <a:bodyPr wrap="square">
              <a:spAutoFit/>
            </a:bodyPr>
            <a:lstStyle/>
            <a:p>
              <a:r>
                <a:rPr lang="en-US" sz="2400" dirty="0"/>
                <a:t>He also counseled members to live according to gospel standards. </a:t>
              </a:r>
            </a:p>
          </p:txBody>
        </p:sp>
        <p:pic>
          <p:nvPicPr>
            <p:cNvPr id="6150" name="Picture 6" descr="Image result for people head silhouet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251" y="1973151"/>
              <a:ext cx="3048000" cy="166244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0096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Heirs Together</a:t>
            </a:r>
            <a:endParaRPr lang="en-US" sz="4800" dirty="0">
              <a:latin typeface="Poor Richard" panose="02080502050505020702" pitchFamily="18" charset="0"/>
              <a:ea typeface="Wednesday" pitchFamily="2" charset="0"/>
            </a:endParaRPr>
          </a:p>
        </p:txBody>
      </p:sp>
      <p:sp>
        <p:nvSpPr>
          <p:cNvPr id="79" name="TextBox 78"/>
          <p:cNvSpPr txBox="1"/>
          <p:nvPr/>
        </p:nvSpPr>
        <p:spPr>
          <a:xfrm>
            <a:off x="0" y="6488668"/>
            <a:ext cx="5755341" cy="369332"/>
          </a:xfrm>
          <a:prstGeom prst="rect">
            <a:avLst/>
          </a:prstGeom>
          <a:noFill/>
        </p:spPr>
        <p:txBody>
          <a:bodyPr wrap="square" rtlCol="0">
            <a:spAutoFit/>
          </a:bodyPr>
          <a:lstStyle/>
          <a:p>
            <a:r>
              <a:rPr lang="en-US" dirty="0"/>
              <a:t>1 Peter 3:7; D&amp;C 131:1-4; 132:19-20</a:t>
            </a:r>
          </a:p>
        </p:txBody>
      </p:sp>
      <p:grpSp>
        <p:nvGrpSpPr>
          <p:cNvPr id="6" name="Group 5"/>
          <p:cNvGrpSpPr/>
          <p:nvPr/>
        </p:nvGrpSpPr>
        <p:grpSpPr>
          <a:xfrm>
            <a:off x="3845858" y="1076690"/>
            <a:ext cx="4088076" cy="2006705"/>
            <a:chOff x="841423" y="1558928"/>
            <a:chExt cx="4725830" cy="2383986"/>
          </a:xfrm>
        </p:grpSpPr>
        <p:pic>
          <p:nvPicPr>
            <p:cNvPr id="6146" name="Picture 2" descr="Image result for woman silhou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41423" y="1591641"/>
              <a:ext cx="2351273" cy="2351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8" name="Picture 4" descr="Image result for men silhouet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192696" y="1558928"/>
              <a:ext cx="2374557" cy="2374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Rectangle 9"/>
          <p:cNvSpPr/>
          <p:nvPr/>
        </p:nvSpPr>
        <p:spPr>
          <a:xfrm>
            <a:off x="1679485" y="3167510"/>
            <a:ext cx="9815398" cy="3046988"/>
          </a:xfrm>
          <a:prstGeom prst="rect">
            <a:avLst/>
          </a:prstGeom>
        </p:spPr>
        <p:txBody>
          <a:bodyPr wrap="square">
            <a:spAutoFit/>
          </a:bodyPr>
          <a:lstStyle/>
          <a:p>
            <a:r>
              <a:rPr lang="en-US" sz="2400" dirty="0"/>
              <a:t>In the true Patriarchal Order man holds the priesthood and is the head of the household of faith, but he cannot attain a </a:t>
            </a:r>
            <a:r>
              <a:rPr lang="en-US" sz="2400" dirty="0" err="1"/>
              <a:t>fulness</a:t>
            </a:r>
            <a:r>
              <a:rPr lang="en-US" sz="2400" dirty="0"/>
              <a:t> of joy here or of eternal reward hereafter alone. Woman stands at his side a joint-inheritor with him in the </a:t>
            </a:r>
            <a:r>
              <a:rPr lang="en-US" sz="2400" dirty="0" err="1"/>
              <a:t>fulness</a:t>
            </a:r>
            <a:r>
              <a:rPr lang="en-US" sz="2400" dirty="0"/>
              <a:t> of all things. </a:t>
            </a:r>
          </a:p>
          <a:p>
            <a:endParaRPr lang="en-US" sz="2400" dirty="0"/>
          </a:p>
          <a:p>
            <a:r>
              <a:rPr lang="en-US" sz="2400" dirty="0"/>
              <a:t>Exaltation and eternal increase is her lot as well as his. </a:t>
            </a:r>
          </a:p>
          <a:p>
            <a:endParaRPr lang="en-US" sz="2400" dirty="0"/>
          </a:p>
          <a:p>
            <a:r>
              <a:rPr lang="en-US" sz="2400" dirty="0"/>
              <a:t>Godhood is not for men only; it is for men and women together. </a:t>
            </a:r>
          </a:p>
        </p:txBody>
      </p:sp>
      <p:sp>
        <p:nvSpPr>
          <p:cNvPr id="7" name="Rectangle 6"/>
          <p:cNvSpPr/>
          <p:nvPr/>
        </p:nvSpPr>
        <p:spPr>
          <a:xfrm>
            <a:off x="11749250" y="6481854"/>
            <a:ext cx="442750" cy="369332"/>
          </a:xfrm>
          <a:prstGeom prst="rect">
            <a:avLst/>
          </a:prstGeom>
        </p:spPr>
        <p:txBody>
          <a:bodyPr wrap="none">
            <a:spAutoFit/>
          </a:bodyPr>
          <a:lstStyle/>
          <a:p>
            <a:r>
              <a:rPr lang="en-US" dirty="0"/>
              <a:t>(3)</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4308" y="4958155"/>
            <a:ext cx="1130575" cy="1578094"/>
          </a:xfrm>
          <a:prstGeom prst="rect">
            <a:avLst/>
          </a:prstGeom>
        </p:spPr>
      </p:pic>
    </p:spTree>
    <p:extLst>
      <p:ext uri="{BB962C8B-B14F-4D97-AF65-F5344CB8AC3E}">
        <p14:creationId xmlns:p14="http://schemas.microsoft.com/office/powerpoint/2010/main" val="61036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Be Ready To Give An Answer</a:t>
            </a:r>
            <a:endParaRPr lang="en-US" sz="4800" dirty="0">
              <a:latin typeface="Poor Richard" panose="02080502050505020702" pitchFamily="18" charset="0"/>
              <a:ea typeface="Wednesday" pitchFamily="2" charset="0"/>
            </a:endParaRPr>
          </a:p>
        </p:txBody>
      </p:sp>
      <p:sp>
        <p:nvSpPr>
          <p:cNvPr id="79" name="TextBox 78"/>
          <p:cNvSpPr txBox="1"/>
          <p:nvPr/>
        </p:nvSpPr>
        <p:spPr>
          <a:xfrm>
            <a:off x="0" y="6488668"/>
            <a:ext cx="5755341" cy="369332"/>
          </a:xfrm>
          <a:prstGeom prst="rect">
            <a:avLst/>
          </a:prstGeom>
          <a:noFill/>
        </p:spPr>
        <p:txBody>
          <a:bodyPr wrap="square" rtlCol="0">
            <a:spAutoFit/>
          </a:bodyPr>
          <a:lstStyle/>
          <a:p>
            <a:r>
              <a:rPr lang="en-US" dirty="0"/>
              <a:t>1 Peter 3:15; D&amp;C 112:1</a:t>
            </a:r>
          </a:p>
        </p:txBody>
      </p:sp>
      <p:sp>
        <p:nvSpPr>
          <p:cNvPr id="10" name="Rectangle 9"/>
          <p:cNvSpPr/>
          <p:nvPr/>
        </p:nvSpPr>
        <p:spPr>
          <a:xfrm>
            <a:off x="5405151" y="1375936"/>
            <a:ext cx="5634884" cy="1938992"/>
          </a:xfrm>
          <a:prstGeom prst="rect">
            <a:avLst/>
          </a:prstGeom>
        </p:spPr>
        <p:txBody>
          <a:bodyPr wrap="square">
            <a:spAutoFit/>
          </a:bodyPr>
          <a:lstStyle/>
          <a:p>
            <a:r>
              <a:rPr lang="en-US" sz="2400" dirty="0"/>
              <a:t>The Savior taught us to love all as our brothers and sisters, and we honor that teaching by sharing the witness and message of the restored gospel “among all nations, </a:t>
            </a:r>
            <a:r>
              <a:rPr lang="en-US" sz="2400" dirty="0" err="1"/>
              <a:t>kindreds</a:t>
            </a:r>
            <a:r>
              <a:rPr lang="en-US" sz="2400" dirty="0"/>
              <a:t>, tongues, and people.”</a:t>
            </a:r>
          </a:p>
        </p:txBody>
      </p:sp>
      <p:sp>
        <p:nvSpPr>
          <p:cNvPr id="7" name="Rectangle 6"/>
          <p:cNvSpPr/>
          <p:nvPr/>
        </p:nvSpPr>
        <p:spPr>
          <a:xfrm>
            <a:off x="11749250" y="6481854"/>
            <a:ext cx="442750" cy="369332"/>
          </a:xfrm>
          <a:prstGeom prst="rect">
            <a:avLst/>
          </a:prstGeom>
        </p:spPr>
        <p:txBody>
          <a:bodyPr wrap="none">
            <a:spAutoFit/>
          </a:bodyPr>
          <a:lstStyle/>
          <a:p>
            <a:r>
              <a:rPr lang="en-US" dirty="0"/>
              <a:t>(3)</a:t>
            </a:r>
          </a:p>
        </p:txBody>
      </p:sp>
      <p:grpSp>
        <p:nvGrpSpPr>
          <p:cNvPr id="11" name="Group 10"/>
          <p:cNvGrpSpPr/>
          <p:nvPr/>
        </p:nvGrpSpPr>
        <p:grpSpPr>
          <a:xfrm>
            <a:off x="6034907" y="3648635"/>
            <a:ext cx="3957175" cy="2875658"/>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5"/>
                <p:cNvSpPr/>
                <p:nvPr/>
              </p:nvSpPr>
              <p:spPr>
                <a:xfrm>
                  <a:off x="7279402" y="1563538"/>
                  <a:ext cx="291165" cy="759598"/>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3"/>
                <p:cNvSpPr/>
                <p:nvPr/>
              </p:nvSpPr>
              <p:spPr>
                <a:xfrm>
                  <a:off x="7339058" y="1803020"/>
                  <a:ext cx="258584" cy="558455"/>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778116" y="4770339"/>
              <a:ext cx="2437759" cy="1227957"/>
            </a:xfrm>
            <a:prstGeom prst="rect">
              <a:avLst/>
            </a:prstGeom>
          </p:spPr>
          <p:txBody>
            <a:bodyPr wrap="square">
              <a:spAutoFit/>
            </a:bodyPr>
            <a:lstStyle/>
            <a:p>
              <a:pPr algn="ctr"/>
              <a:r>
                <a:rPr lang="en-US" sz="1600" dirty="0">
                  <a:solidFill>
                    <a:srgbClr val="333333"/>
                  </a:solidFill>
                  <a:latin typeface="Open Sans"/>
                </a:rPr>
                <a:t> </a:t>
              </a:r>
              <a:r>
                <a:rPr lang="en-US" b="1" dirty="0"/>
                <a:t>As followers of Jesus Christ, we should strive to always be ready to share and defend our beliefs with meekness and reverence</a:t>
              </a:r>
              <a:endParaRPr lang="en-US" sz="1600" dirty="0"/>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0154" y="163864"/>
            <a:ext cx="1203575" cy="1500022"/>
          </a:xfrm>
          <a:prstGeom prst="rect">
            <a:avLst/>
          </a:prstGeom>
        </p:spPr>
      </p:pic>
      <p:pic>
        <p:nvPicPr>
          <p:cNvPr id="7172" name="Picture 4" descr="Image result for lds teens share gosp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10" y="1453230"/>
            <a:ext cx="4477761" cy="3582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8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An Opportunity (Continues)</a:t>
            </a:r>
            <a:endParaRPr lang="en-US" sz="4800" dirty="0">
              <a:latin typeface="Poor Richard" panose="02080502050505020702" pitchFamily="18" charset="0"/>
              <a:ea typeface="Wednesday" pitchFamily="2" charset="0"/>
            </a:endParaRPr>
          </a:p>
        </p:txBody>
      </p:sp>
      <p:sp>
        <p:nvSpPr>
          <p:cNvPr id="79" name="TextBox 78"/>
          <p:cNvSpPr txBox="1"/>
          <p:nvPr/>
        </p:nvSpPr>
        <p:spPr>
          <a:xfrm>
            <a:off x="2969830" y="1123564"/>
            <a:ext cx="8029863" cy="2677656"/>
          </a:xfrm>
          <a:prstGeom prst="rect">
            <a:avLst/>
          </a:prstGeom>
          <a:noFill/>
        </p:spPr>
        <p:txBody>
          <a:bodyPr wrap="square" rtlCol="0">
            <a:spAutoFit/>
          </a:bodyPr>
          <a:lstStyle/>
          <a:p>
            <a:r>
              <a:rPr lang="en-US" sz="2400" dirty="0"/>
              <a:t>“I waited for someone to respond. I gazed at the expression on each person’s face for some sign of recognition, some desire to comment. Nothing. I realized it was up to me to do as the Apostle Peter suggested, to ‘be ready always to give an answer to every man that </a:t>
            </a:r>
            <a:r>
              <a:rPr lang="en-US" sz="2400" dirty="0" err="1"/>
              <a:t>asketh</a:t>
            </a:r>
            <a:r>
              <a:rPr lang="en-US" sz="2400" dirty="0"/>
              <a:t> you a reason of the hope that is in you.’ I also realized the truth of the adage ‘When the time for decision arrives, the time for preparation is past.’</a:t>
            </a:r>
          </a:p>
        </p:txBody>
      </p:sp>
      <p:sp>
        <p:nvSpPr>
          <p:cNvPr id="34" name="Rectangle 33"/>
          <p:cNvSpPr/>
          <p:nvPr/>
        </p:nvSpPr>
        <p:spPr>
          <a:xfrm>
            <a:off x="11628512" y="6390946"/>
            <a:ext cx="447558" cy="369332"/>
          </a:xfrm>
          <a:prstGeom prst="rect">
            <a:avLst/>
          </a:prstGeom>
        </p:spPr>
        <p:txBody>
          <a:bodyPr wrap="none">
            <a:spAutoFit/>
          </a:bodyPr>
          <a:lstStyle/>
          <a:p>
            <a:r>
              <a:rPr lang="en-US" dirty="0">
                <a:latin typeface="Open Sans"/>
              </a:rPr>
              <a:t>(2)</a:t>
            </a:r>
            <a:endParaRPr lang="en-US" dirty="0"/>
          </a:p>
        </p:txBody>
      </p:sp>
      <p:pic>
        <p:nvPicPr>
          <p:cNvPr id="9218" name="Picture 2" descr="Image result for 1957 Thomas S mon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19" y="1049745"/>
            <a:ext cx="1998603" cy="2682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3019" y="4510386"/>
            <a:ext cx="7392829" cy="1569660"/>
          </a:xfrm>
          <a:prstGeom prst="rect">
            <a:avLst/>
          </a:prstGeom>
        </p:spPr>
        <p:txBody>
          <a:bodyPr wrap="square">
            <a:spAutoFit/>
          </a:bodyPr>
          <a:lstStyle/>
          <a:p>
            <a:r>
              <a:rPr lang="en-US" sz="2400" dirty="0"/>
              <a:t>“For the next 15 or so minutes, I had the privilege of sharing with those on the bus my testimony concerning the Church and our beliefs. I was grateful for my testimony and grateful that I was prepared to share it” </a:t>
            </a:r>
          </a:p>
        </p:txBody>
      </p:sp>
      <p:pic>
        <p:nvPicPr>
          <p:cNvPr id="9220" name="Picture 4" descr="Image result for people on a bus oldies picture"/>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132" t="15198" r="19404" b="30763"/>
          <a:stretch/>
        </p:blipFill>
        <p:spPr bwMode="auto">
          <a:xfrm>
            <a:off x="7527826" y="3984541"/>
            <a:ext cx="4324465" cy="2095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52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The Spirit World</a:t>
            </a:r>
            <a:endParaRPr lang="en-US" sz="4800" dirty="0">
              <a:latin typeface="Poor Richard" panose="02080502050505020702" pitchFamily="18" charset="0"/>
              <a:ea typeface="Wednesday" pitchFamily="2" charset="0"/>
            </a:endParaRPr>
          </a:p>
        </p:txBody>
      </p:sp>
      <p:sp>
        <p:nvSpPr>
          <p:cNvPr id="79" name="TextBox 78"/>
          <p:cNvSpPr txBox="1"/>
          <p:nvPr/>
        </p:nvSpPr>
        <p:spPr>
          <a:xfrm>
            <a:off x="973637" y="1076690"/>
            <a:ext cx="3847829" cy="1200329"/>
          </a:xfrm>
          <a:prstGeom prst="rect">
            <a:avLst/>
          </a:prstGeom>
          <a:noFill/>
        </p:spPr>
        <p:txBody>
          <a:bodyPr wrap="square" rtlCol="0">
            <a:spAutoFit/>
          </a:bodyPr>
          <a:lstStyle/>
          <a:p>
            <a:r>
              <a:rPr lang="en-US" sz="2400" dirty="0"/>
              <a:t>Jesus went to preach in the Spirit World between his death and Resurrection</a:t>
            </a:r>
          </a:p>
        </p:txBody>
      </p:sp>
      <p:sp>
        <p:nvSpPr>
          <p:cNvPr id="9" name="TextBox 8"/>
          <p:cNvSpPr txBox="1"/>
          <p:nvPr/>
        </p:nvSpPr>
        <p:spPr>
          <a:xfrm>
            <a:off x="0" y="6488668"/>
            <a:ext cx="5755341" cy="369332"/>
          </a:xfrm>
          <a:prstGeom prst="rect">
            <a:avLst/>
          </a:prstGeom>
          <a:noFill/>
        </p:spPr>
        <p:txBody>
          <a:bodyPr wrap="square" rtlCol="0">
            <a:spAutoFit/>
          </a:bodyPr>
          <a:lstStyle/>
          <a:p>
            <a:r>
              <a:rPr lang="en-US" dirty="0"/>
              <a:t>1 Peter 3:18-20; 4:6</a:t>
            </a:r>
          </a:p>
        </p:txBody>
      </p:sp>
      <p:sp>
        <p:nvSpPr>
          <p:cNvPr id="3" name="Rectangle 2"/>
          <p:cNvSpPr/>
          <p:nvPr/>
        </p:nvSpPr>
        <p:spPr>
          <a:xfrm>
            <a:off x="5657850" y="1422800"/>
            <a:ext cx="6096000" cy="4247317"/>
          </a:xfrm>
          <a:prstGeom prst="rect">
            <a:avLst/>
          </a:prstGeom>
        </p:spPr>
        <p:txBody>
          <a:bodyPr>
            <a:spAutoFit/>
          </a:bodyPr>
          <a:lstStyle/>
          <a:p>
            <a:r>
              <a:rPr lang="en-US" dirty="0">
                <a:latin typeface="Calibri" panose="020F0502020204030204" pitchFamily="34" charset="0"/>
              </a:rPr>
              <a:t>President Joseph F. Smith was wondering how the Savior could perform such a work in such a short time.</a:t>
            </a:r>
          </a:p>
          <a:p>
            <a:endParaRPr lang="en-US" dirty="0">
              <a:latin typeface="Calibri" panose="020F0502020204030204" pitchFamily="34" charset="0"/>
            </a:endParaRPr>
          </a:p>
          <a:p>
            <a:r>
              <a:rPr lang="en-US" dirty="0">
                <a:latin typeface="Calibri" panose="020F0502020204030204" pitchFamily="34" charset="0"/>
              </a:rPr>
              <a:t>The answer was that the Lord </a:t>
            </a:r>
            <a:r>
              <a:rPr lang="en-US" i="1" dirty="0">
                <a:latin typeface="Calibri" panose="020F0502020204030204" pitchFamily="34" charset="0"/>
              </a:rPr>
              <a:t>didn't go in person</a:t>
            </a:r>
            <a:r>
              <a:rPr lang="en-US" dirty="0">
                <a:latin typeface="Calibri" panose="020F0502020204030204" pitchFamily="34" charset="0"/>
              </a:rPr>
              <a:t> to preach to all those spirits but "organized his forces and appointed messengers".</a:t>
            </a:r>
          </a:p>
          <a:p>
            <a:endParaRPr lang="en-US" dirty="0">
              <a:latin typeface="Calibri" panose="020F0502020204030204" pitchFamily="34" charset="0"/>
            </a:endParaRPr>
          </a:p>
          <a:p>
            <a:r>
              <a:rPr lang="en-US" dirty="0">
                <a:latin typeface="Calibri" panose="020F0502020204030204" pitchFamily="34" charset="0"/>
              </a:rPr>
              <a:t>The spirits in prison were not worthy of a direct visitation of the Lord. </a:t>
            </a:r>
          </a:p>
          <a:p>
            <a:endParaRPr lang="en-US" dirty="0">
              <a:latin typeface="Calibri" panose="020F0502020204030204" pitchFamily="34" charset="0"/>
            </a:endParaRPr>
          </a:p>
          <a:p>
            <a:r>
              <a:rPr lang="en-US" dirty="0">
                <a:latin typeface="Calibri" panose="020F0502020204030204" pitchFamily="34" charset="0"/>
              </a:rPr>
              <a:t>The resurrected Lord never appeared to the wicked.</a:t>
            </a:r>
          </a:p>
          <a:p>
            <a:endParaRPr lang="en-US" dirty="0">
              <a:latin typeface="Calibri" panose="020F0502020204030204" pitchFamily="34" charset="0"/>
            </a:endParaRPr>
          </a:p>
          <a:p>
            <a:r>
              <a:rPr lang="en-US" dirty="0">
                <a:latin typeface="Calibri" panose="020F0502020204030204" pitchFamily="34" charset="0"/>
              </a:rPr>
              <a:t>He only appeared to the righteous Jewish saints as a resurrected being. Similarly, the wicked Nephites were destroyed before he could openly minister on that continent.</a:t>
            </a:r>
            <a:endParaRPr lang="en-US" dirty="0"/>
          </a:p>
        </p:txBody>
      </p:sp>
      <p:sp>
        <p:nvSpPr>
          <p:cNvPr id="11" name="TextBox 10"/>
          <p:cNvSpPr txBox="1"/>
          <p:nvPr/>
        </p:nvSpPr>
        <p:spPr>
          <a:xfrm>
            <a:off x="675919" y="5695272"/>
            <a:ext cx="4306013" cy="646331"/>
          </a:xfrm>
          <a:prstGeom prst="rect">
            <a:avLst/>
          </a:prstGeom>
          <a:noFill/>
        </p:spPr>
        <p:txBody>
          <a:bodyPr wrap="square" rtlCol="0">
            <a:spAutoFit/>
          </a:bodyPr>
          <a:lstStyle/>
          <a:p>
            <a:r>
              <a:rPr lang="en-US" sz="3600" dirty="0">
                <a:effectLst>
                  <a:glow rad="139700">
                    <a:schemeClr val="accent2">
                      <a:satMod val="175000"/>
                      <a:alpha val="40000"/>
                    </a:schemeClr>
                  </a:glow>
                </a:effectLst>
              </a:rPr>
              <a:t>Read D&amp;C 138:28-30</a:t>
            </a:r>
          </a:p>
        </p:txBody>
      </p:sp>
      <p:pic>
        <p:nvPicPr>
          <p:cNvPr id="1026" name="Picture 2" descr="Image result for jesus on the cro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86" t="891" r="31618" b="8235"/>
          <a:stretch/>
        </p:blipFill>
        <p:spPr bwMode="auto">
          <a:xfrm>
            <a:off x="310642" y="2475206"/>
            <a:ext cx="2070028" cy="3166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esurrection of jesus"/>
          <p:cNvPicPr>
            <a:picLocks noChangeAspect="1" noChangeArrowheads="1"/>
          </p:cNvPicPr>
          <p:nvPr/>
        </p:nvPicPr>
        <p:blipFill rotWithShape="1">
          <a:blip r:embed="rId4">
            <a:extLst>
              <a:ext uri="{28A0092B-C50C-407E-A947-70E740481C1C}">
                <a14:useLocalDpi xmlns:a14="http://schemas.microsoft.com/office/drawing/2010/main" val="0"/>
              </a:ext>
            </a:extLst>
          </a:blip>
          <a:srcRect l="31895" t="16379" r="34660" b="1"/>
          <a:stretch/>
        </p:blipFill>
        <p:spPr bwMode="auto">
          <a:xfrm>
            <a:off x="2897552" y="2442222"/>
            <a:ext cx="2096349" cy="3199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30218" y="104801"/>
            <a:ext cx="929329" cy="1242666"/>
          </a:xfrm>
          <a:prstGeom prst="rect">
            <a:avLst/>
          </a:prstGeom>
        </p:spPr>
      </p:pic>
    </p:spTree>
    <p:extLst>
      <p:ext uri="{BB962C8B-B14F-4D97-AF65-F5344CB8AC3E}">
        <p14:creationId xmlns:p14="http://schemas.microsoft.com/office/powerpoint/2010/main" val="351867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9888"/>
            <a:ext cx="10797766"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ea typeface="Wednesday" pitchFamily="2" charset="0"/>
              </a:rPr>
              <a:t>Fire in Rome</a:t>
            </a:r>
          </a:p>
        </p:txBody>
      </p:sp>
      <p:sp>
        <p:nvSpPr>
          <p:cNvPr id="79" name="TextBox 78"/>
          <p:cNvSpPr txBox="1"/>
          <p:nvPr/>
        </p:nvSpPr>
        <p:spPr>
          <a:xfrm>
            <a:off x="264795" y="1092241"/>
            <a:ext cx="4412765" cy="2677656"/>
          </a:xfrm>
          <a:prstGeom prst="rect">
            <a:avLst/>
          </a:prstGeom>
          <a:noFill/>
        </p:spPr>
        <p:txBody>
          <a:bodyPr wrap="square" rtlCol="0">
            <a:spAutoFit/>
          </a:bodyPr>
          <a:lstStyle/>
          <a:p>
            <a:r>
              <a:rPr lang="en-US" sz="2400" dirty="0">
                <a:solidFill>
                  <a:schemeClr val="bg1"/>
                </a:solidFill>
              </a:rPr>
              <a:t>In A.D 64 a fire destroyed much of Rome. </a:t>
            </a:r>
          </a:p>
          <a:p>
            <a:endParaRPr lang="en-US" sz="2400" dirty="0">
              <a:solidFill>
                <a:schemeClr val="bg1"/>
              </a:solidFill>
            </a:endParaRPr>
          </a:p>
          <a:p>
            <a:r>
              <a:rPr lang="en-US" sz="2400" dirty="0">
                <a:solidFill>
                  <a:schemeClr val="bg1"/>
                </a:solidFill>
              </a:rPr>
              <a:t>An accusing (Nero) finger was pointed at the Christians and the Saints were persecuted. </a:t>
            </a:r>
          </a:p>
          <a:p>
            <a:endParaRPr lang="en-US" sz="2400" dirty="0">
              <a:solidFill>
                <a:schemeClr val="bg1"/>
              </a:solidFill>
            </a:endParaRPr>
          </a:p>
        </p:txBody>
      </p:sp>
      <p:sp>
        <p:nvSpPr>
          <p:cNvPr id="2" name="Rectangle 1"/>
          <p:cNvSpPr/>
          <p:nvPr/>
        </p:nvSpPr>
        <p:spPr>
          <a:xfrm>
            <a:off x="3964530" y="5676803"/>
            <a:ext cx="8227470" cy="461665"/>
          </a:xfrm>
          <a:prstGeom prst="rect">
            <a:avLst/>
          </a:prstGeom>
        </p:spPr>
        <p:txBody>
          <a:bodyPr wrap="square">
            <a:spAutoFit/>
          </a:bodyPr>
          <a:lstStyle/>
          <a:p>
            <a:r>
              <a:rPr lang="en-US" sz="2400" dirty="0">
                <a:solidFill>
                  <a:schemeClr val="bg1"/>
                </a:solidFill>
              </a:rPr>
              <a:t>Peter wrote from “Babylon” which probably means Rome. </a:t>
            </a:r>
            <a:endParaRPr lang="en-US" sz="2400" dirty="0"/>
          </a:p>
        </p:txBody>
      </p:sp>
      <p:pic>
        <p:nvPicPr>
          <p:cNvPr id="2050" name="Picture 2" descr="Image result for rome in 64 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9883" y="1132688"/>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Image result for 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256" y="3458575"/>
            <a:ext cx="2381250"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29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Teaching in Spirit Prison</a:t>
            </a:r>
            <a:endParaRPr lang="en-US" sz="4800" dirty="0">
              <a:latin typeface="Poor Richard" panose="02080502050505020702" pitchFamily="18" charset="0"/>
              <a:ea typeface="Wednesday" pitchFamily="2" charset="0"/>
            </a:endParaRPr>
          </a:p>
        </p:txBody>
      </p:sp>
      <p:sp>
        <p:nvSpPr>
          <p:cNvPr id="79" name="TextBox 78"/>
          <p:cNvSpPr txBox="1"/>
          <p:nvPr/>
        </p:nvSpPr>
        <p:spPr>
          <a:xfrm>
            <a:off x="4842772" y="2349530"/>
            <a:ext cx="6927205" cy="4154984"/>
          </a:xfrm>
          <a:prstGeom prst="rect">
            <a:avLst/>
          </a:prstGeom>
          <a:noFill/>
        </p:spPr>
        <p:txBody>
          <a:bodyPr wrap="square" rtlCol="0">
            <a:spAutoFit/>
          </a:bodyPr>
          <a:lstStyle/>
          <a:p>
            <a:r>
              <a:rPr lang="en-US" sz="2400" dirty="0"/>
              <a:t>“When the Gospel is preached to the spirits in prison, the success attending that preaching will be far greater than that attending the preaching of our Elders in this life. </a:t>
            </a:r>
          </a:p>
          <a:p>
            <a:endParaRPr lang="en-US" sz="2400" dirty="0"/>
          </a:p>
          <a:p>
            <a:r>
              <a:rPr lang="en-US" sz="2400" dirty="0"/>
              <a:t>I believe there will be very few indeed of those spirits who will not gladly receive the Gospel when it is carried to them. </a:t>
            </a:r>
          </a:p>
          <a:p>
            <a:endParaRPr lang="en-US" sz="2400" dirty="0"/>
          </a:p>
          <a:p>
            <a:r>
              <a:rPr lang="en-US" sz="2400" dirty="0"/>
              <a:t>The circumstances there will be a thousand times more favorable.”</a:t>
            </a:r>
          </a:p>
        </p:txBody>
      </p:sp>
      <p:sp>
        <p:nvSpPr>
          <p:cNvPr id="34" name="Rectangle 33"/>
          <p:cNvSpPr/>
          <p:nvPr/>
        </p:nvSpPr>
        <p:spPr>
          <a:xfrm>
            <a:off x="11769977" y="6465898"/>
            <a:ext cx="447558" cy="369332"/>
          </a:xfrm>
          <a:prstGeom prst="rect">
            <a:avLst/>
          </a:prstGeom>
        </p:spPr>
        <p:txBody>
          <a:bodyPr wrap="none">
            <a:spAutoFit/>
          </a:bodyPr>
          <a:lstStyle/>
          <a:p>
            <a:r>
              <a:rPr lang="en-US" dirty="0">
                <a:latin typeface="Open Sans"/>
              </a:rPr>
              <a:t>(5)</a:t>
            </a:r>
            <a:endParaRPr lang="en-US" dirty="0"/>
          </a:p>
        </p:txBody>
      </p:sp>
      <p:sp>
        <p:nvSpPr>
          <p:cNvPr id="9" name="TextBox 8"/>
          <p:cNvSpPr txBox="1"/>
          <p:nvPr/>
        </p:nvSpPr>
        <p:spPr>
          <a:xfrm>
            <a:off x="0" y="6488668"/>
            <a:ext cx="5755341" cy="369332"/>
          </a:xfrm>
          <a:prstGeom prst="rect">
            <a:avLst/>
          </a:prstGeom>
          <a:noFill/>
        </p:spPr>
        <p:txBody>
          <a:bodyPr wrap="square" rtlCol="0">
            <a:spAutoFit/>
          </a:bodyPr>
          <a:lstStyle/>
          <a:p>
            <a:r>
              <a:rPr lang="en-US" dirty="0"/>
              <a:t>1 Peter 3:19</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5396" y="186080"/>
            <a:ext cx="1332516" cy="1781220"/>
          </a:xfrm>
          <a:prstGeom prst="rect">
            <a:avLst/>
          </a:prstGeom>
        </p:spPr>
      </p:pic>
      <p:grpSp>
        <p:nvGrpSpPr>
          <p:cNvPr id="7" name="Group 6"/>
          <p:cNvGrpSpPr/>
          <p:nvPr/>
        </p:nvGrpSpPr>
        <p:grpSpPr>
          <a:xfrm>
            <a:off x="278261" y="2664745"/>
            <a:ext cx="4286250" cy="3348424"/>
            <a:chOff x="296711" y="1380284"/>
            <a:chExt cx="4286250" cy="3348424"/>
          </a:xfrm>
        </p:grpSpPr>
        <p:pic>
          <p:nvPicPr>
            <p:cNvPr id="2050" name="Picture 2" descr="Christ in world of spiri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11" y="1380284"/>
              <a:ext cx="4286250" cy="32099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96711" y="4451709"/>
              <a:ext cx="4124038" cy="276999"/>
            </a:xfrm>
            <a:prstGeom prst="rect">
              <a:avLst/>
            </a:prstGeom>
            <a:noFill/>
          </p:spPr>
          <p:txBody>
            <a:bodyPr wrap="square" rtlCol="0">
              <a:spAutoFit/>
            </a:bodyPr>
            <a:lstStyle/>
            <a:p>
              <a:r>
                <a:rPr lang="en-US" sz="1200" dirty="0"/>
                <a:t>D. Keith Larson</a:t>
              </a:r>
            </a:p>
          </p:txBody>
        </p:sp>
      </p:grpSp>
      <p:sp>
        <p:nvSpPr>
          <p:cNvPr id="8" name="Rectangle 7"/>
          <p:cNvSpPr/>
          <p:nvPr/>
        </p:nvSpPr>
        <p:spPr>
          <a:xfrm>
            <a:off x="2284025" y="1016143"/>
            <a:ext cx="7623950" cy="830997"/>
          </a:xfrm>
          <a:prstGeom prst="rect">
            <a:avLst/>
          </a:prstGeom>
        </p:spPr>
        <p:txBody>
          <a:bodyPr wrap="square">
            <a:spAutoFit/>
          </a:bodyPr>
          <a:lstStyle/>
          <a:p>
            <a:pPr algn="ctr"/>
            <a:r>
              <a:rPr lang="en-US" sz="2400" dirty="0">
                <a:solidFill>
                  <a:srgbClr val="333333"/>
                </a:solidFill>
                <a:latin typeface="Open Sans"/>
              </a:rPr>
              <a:t>Those in the spirit world who did not accept the gospel or have the opportunity to hear it while in mortality.</a:t>
            </a:r>
            <a:endParaRPr lang="en-US" sz="2400" dirty="0"/>
          </a:p>
        </p:txBody>
      </p:sp>
    </p:spTree>
    <p:extLst>
      <p:ext uri="{BB962C8B-B14F-4D97-AF65-F5344CB8AC3E}">
        <p14:creationId xmlns:p14="http://schemas.microsoft.com/office/powerpoint/2010/main" val="160563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6212541" y="1804653"/>
            <a:ext cx="5557436" cy="3046988"/>
          </a:xfrm>
          <a:prstGeom prst="rect">
            <a:avLst/>
          </a:prstGeom>
          <a:noFill/>
        </p:spPr>
        <p:txBody>
          <a:bodyPr wrap="square" rtlCol="0">
            <a:spAutoFit/>
          </a:bodyPr>
          <a:lstStyle/>
          <a:p>
            <a:r>
              <a:rPr lang="en-US" sz="3200" dirty="0"/>
              <a:t>For </a:t>
            </a:r>
            <a:r>
              <a:rPr lang="en-US" sz="3200" dirty="0" err="1"/>
              <a:t>for</a:t>
            </a:r>
            <a:r>
              <a:rPr lang="en-US" sz="3200" dirty="0"/>
              <a:t> this cause was the gospel preached also to them that are dead, that they might be judged according to men in the flesh, but live according to God in the spirit.</a:t>
            </a:r>
          </a:p>
        </p:txBody>
      </p:sp>
      <p:sp>
        <p:nvSpPr>
          <p:cNvPr id="34" name="Rectangle 33"/>
          <p:cNvSpPr/>
          <p:nvPr/>
        </p:nvSpPr>
        <p:spPr>
          <a:xfrm>
            <a:off x="11769977" y="6465898"/>
            <a:ext cx="447558" cy="369332"/>
          </a:xfrm>
          <a:prstGeom prst="rect">
            <a:avLst/>
          </a:prstGeom>
        </p:spPr>
        <p:txBody>
          <a:bodyPr wrap="none">
            <a:spAutoFit/>
          </a:bodyPr>
          <a:lstStyle/>
          <a:p>
            <a:r>
              <a:rPr lang="en-US" dirty="0">
                <a:latin typeface="Open Sans"/>
              </a:rPr>
              <a:t>(5)</a:t>
            </a:r>
            <a:endParaRPr lang="en-US" dirty="0"/>
          </a:p>
        </p:txBody>
      </p:sp>
      <p:grpSp>
        <p:nvGrpSpPr>
          <p:cNvPr id="12" name="Group 11"/>
          <p:cNvGrpSpPr/>
          <p:nvPr/>
        </p:nvGrpSpPr>
        <p:grpSpPr>
          <a:xfrm>
            <a:off x="898280" y="1408236"/>
            <a:ext cx="2810519" cy="3640943"/>
            <a:chOff x="2819400" y="3657598"/>
            <a:chExt cx="1365515" cy="2048764"/>
          </a:xfrm>
        </p:grpSpPr>
        <p:sp>
          <p:nvSpPr>
            <p:cNvPr id="13" name="Rectangle 12"/>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1 Peter 4:6</a:t>
              </a:r>
            </a:p>
          </p:txBody>
        </p:sp>
        <p:sp>
          <p:nvSpPr>
            <p:cNvPr id="17" name="Rectangle 16"/>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Arrow: Right 2"/>
          <p:cNvSpPr/>
          <p:nvPr/>
        </p:nvSpPr>
        <p:spPr>
          <a:xfrm>
            <a:off x="4114800" y="2837329"/>
            <a:ext cx="1653988" cy="9816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97117" y="61027"/>
            <a:ext cx="10797766" cy="1015663"/>
          </a:xfrm>
          <a:prstGeom prst="rect">
            <a:avLst/>
          </a:prstGeom>
          <a:noFill/>
        </p:spPr>
        <p:txBody>
          <a:bodyPr wrap="square" rtlCol="0">
            <a:spAutoFit/>
          </a:bodyPr>
          <a:lstStyle/>
          <a:p>
            <a:pPr algn="ctr"/>
            <a:r>
              <a:rPr lang="en-US" sz="6000">
                <a:latin typeface="Poor Richard" panose="02080502050505020702" pitchFamily="18" charset="0"/>
                <a:ea typeface="Wednesday" pitchFamily="2" charset="0"/>
              </a:rPr>
              <a:t>Doctrinal </a:t>
            </a:r>
            <a:r>
              <a:rPr lang="en-US" sz="6000" dirty="0">
                <a:latin typeface="Poor Richard" panose="02080502050505020702" pitchFamily="18" charset="0"/>
                <a:ea typeface="Wednesday" pitchFamily="2" charset="0"/>
              </a:rPr>
              <a:t>Mastery</a:t>
            </a:r>
            <a:endParaRPr lang="en-US" sz="4800" dirty="0">
              <a:latin typeface="Poor Richard" panose="02080502050505020702" pitchFamily="18" charset="0"/>
              <a:ea typeface="Wednesday" pitchFamily="2" charset="0"/>
            </a:endParaRPr>
          </a:p>
        </p:txBody>
      </p:sp>
    </p:spTree>
    <p:extLst>
      <p:ext uri="{BB962C8B-B14F-4D97-AF65-F5344CB8AC3E}">
        <p14:creationId xmlns:p14="http://schemas.microsoft.com/office/powerpoint/2010/main" val="23179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1250" fill="hold"/>
                                        <p:tgtEl>
                                          <p:spTgt spid="79"/>
                                        </p:tgtEl>
                                        <p:attrNameLst>
                                          <p:attrName>ppt_x</p:attrName>
                                        </p:attrNameLst>
                                      </p:cBhvr>
                                      <p:tavLst>
                                        <p:tav tm="0">
                                          <p:val>
                                            <p:strVal val="0-#ppt_w/2"/>
                                          </p:val>
                                        </p:tav>
                                        <p:tav tm="100000">
                                          <p:val>
                                            <p:strVal val="#ppt_x"/>
                                          </p:val>
                                        </p:tav>
                                      </p:tavLst>
                                    </p:anim>
                                    <p:anim calcmode="lin" valueType="num">
                                      <p:cBhvr additive="base">
                                        <p:cTn id="16" dur="125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197905" y="1384663"/>
            <a:ext cx="6382066" cy="2677656"/>
          </a:xfrm>
          <a:prstGeom prst="rect">
            <a:avLst/>
          </a:prstGeom>
          <a:noFill/>
        </p:spPr>
        <p:txBody>
          <a:bodyPr wrap="square" rtlCol="0">
            <a:spAutoFit/>
          </a:bodyPr>
          <a:lstStyle/>
          <a:p>
            <a:r>
              <a:rPr lang="en-US" sz="2400" dirty="0"/>
              <a:t>The Savior’s preaching to the spirits in prison is an example of God’s fairness and justice. This doctrine of salvation for the dead makes it possible for all mankind to accept the gospel even though they may never have heard it in mortality. The doctrine of salvation for the dead is unique to Latter-day Saints. (1)</a:t>
            </a:r>
          </a:p>
        </p:txBody>
      </p:sp>
      <p:sp>
        <p:nvSpPr>
          <p:cNvPr id="18" name="TextBox 17"/>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Doctrine of Salvation</a:t>
            </a:r>
            <a:endParaRPr lang="en-US" sz="4800" dirty="0">
              <a:latin typeface="Poor Richard" panose="02080502050505020702" pitchFamily="18" charset="0"/>
              <a:ea typeface="Wednesday" pitchFamily="2" charset="0"/>
            </a:endParaRPr>
          </a:p>
        </p:txBody>
      </p:sp>
      <p:sp>
        <p:nvSpPr>
          <p:cNvPr id="14" name="TextBox 13"/>
          <p:cNvSpPr txBox="1"/>
          <p:nvPr/>
        </p:nvSpPr>
        <p:spPr>
          <a:xfrm>
            <a:off x="0" y="6488668"/>
            <a:ext cx="5755341" cy="369332"/>
          </a:xfrm>
          <a:prstGeom prst="rect">
            <a:avLst/>
          </a:prstGeom>
          <a:noFill/>
        </p:spPr>
        <p:txBody>
          <a:bodyPr wrap="square" rtlCol="0">
            <a:spAutoFit/>
          </a:bodyPr>
          <a:lstStyle/>
          <a:p>
            <a:r>
              <a:rPr lang="en-US" dirty="0"/>
              <a:t>1 Peter 4:6</a:t>
            </a:r>
          </a:p>
        </p:txBody>
      </p:sp>
      <p:sp>
        <p:nvSpPr>
          <p:cNvPr id="4" name="Rectangle 3"/>
          <p:cNvSpPr/>
          <p:nvPr/>
        </p:nvSpPr>
        <p:spPr>
          <a:xfrm>
            <a:off x="5714659" y="4593178"/>
            <a:ext cx="6096000" cy="1938992"/>
          </a:xfrm>
          <a:prstGeom prst="rect">
            <a:avLst/>
          </a:prstGeom>
        </p:spPr>
        <p:txBody>
          <a:bodyPr>
            <a:spAutoFit/>
          </a:bodyPr>
          <a:lstStyle/>
          <a:p>
            <a:r>
              <a:rPr lang="en-US" sz="2000" dirty="0">
                <a:latin typeface="Calibri" panose="020F0502020204030204" pitchFamily="34" charset="0"/>
              </a:rPr>
              <a:t>“Not only did Jesus Christ organize his Church and choose missionaries to teach the gospel on earth, but he also spent three days in the spirit world, where the spirits of those who have died await the resurrection. There he organized his work so that all the dead will be able to hear the gospel fully." (6)</a:t>
            </a:r>
            <a:endParaRPr lang="en-US" sz="2000" dirty="0"/>
          </a:p>
        </p:txBody>
      </p:sp>
      <p:pic>
        <p:nvPicPr>
          <p:cNvPr id="3074" name="Picture 2" descr="Image result for jesus teaches in temples l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301" y="1330546"/>
            <a:ext cx="4200646" cy="31504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993931" y="3697611"/>
            <a:ext cx="2312334" cy="3214112"/>
            <a:chOff x="2993931" y="3697611"/>
            <a:chExt cx="2312334" cy="3214112"/>
          </a:xfrm>
        </p:grpSpPr>
        <p:pic>
          <p:nvPicPr>
            <p:cNvPr id="3076" name="Picture 4" descr="Image result for baptisms for the dead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3931" y="3697611"/>
              <a:ext cx="2067204" cy="303700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993931" y="6680891"/>
              <a:ext cx="2312334" cy="230832"/>
            </a:xfrm>
            <a:prstGeom prst="rect">
              <a:avLst/>
            </a:prstGeom>
            <a:noFill/>
          </p:spPr>
          <p:txBody>
            <a:bodyPr wrap="square" rtlCol="0">
              <a:spAutoFit/>
            </a:bodyPr>
            <a:lstStyle/>
            <a:p>
              <a:r>
                <a:rPr lang="fr-FR" sz="900" dirty="0"/>
                <a:t>Papeete Tahiti Temple: baptismal font</a:t>
              </a:r>
              <a:endParaRPr lang="en-US" sz="900" dirty="0"/>
            </a:p>
          </p:txBody>
        </p:sp>
      </p:grpSp>
      <p:grpSp>
        <p:nvGrpSpPr>
          <p:cNvPr id="6" name="Group 5">
            <a:extLst>
              <a:ext uri="{FF2B5EF4-FFF2-40B4-BE49-F238E27FC236}">
                <a16:creationId xmlns:a16="http://schemas.microsoft.com/office/drawing/2014/main" id="{0815DFC5-DC33-AA4D-386B-0C2FFF26CC73}"/>
              </a:ext>
            </a:extLst>
          </p:cNvPr>
          <p:cNvGrpSpPr/>
          <p:nvPr/>
        </p:nvGrpSpPr>
        <p:grpSpPr>
          <a:xfrm>
            <a:off x="200986" y="4062319"/>
            <a:ext cx="2629699" cy="2496624"/>
            <a:chOff x="7230569" y="4500561"/>
            <a:chExt cx="2268606" cy="2496624"/>
          </a:xfrm>
        </p:grpSpPr>
        <p:grpSp>
          <p:nvGrpSpPr>
            <p:cNvPr id="7" name="Group 6">
              <a:extLst>
                <a:ext uri="{FF2B5EF4-FFF2-40B4-BE49-F238E27FC236}">
                  <a16:creationId xmlns:a16="http://schemas.microsoft.com/office/drawing/2014/main" id="{5D3FE901-D3ED-74B9-F3A5-AB65D8C0A2B2}"/>
                </a:ext>
              </a:extLst>
            </p:cNvPr>
            <p:cNvGrpSpPr/>
            <p:nvPr/>
          </p:nvGrpSpPr>
          <p:grpSpPr>
            <a:xfrm>
              <a:off x="7230569" y="4500561"/>
              <a:ext cx="343758" cy="2462215"/>
              <a:chOff x="7230569" y="4500561"/>
              <a:chExt cx="343758" cy="2462215"/>
            </a:xfrm>
          </p:grpSpPr>
          <p:sp>
            <p:nvSpPr>
              <p:cNvPr id="16" name="Cylinder 15">
                <a:extLst>
                  <a:ext uri="{FF2B5EF4-FFF2-40B4-BE49-F238E27FC236}">
                    <a16:creationId xmlns:a16="http://schemas.microsoft.com/office/drawing/2014/main" id="{DC2FC725-C477-F48E-6682-ADDE6C226DAE}"/>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601A5BD0-0A20-FAC2-A4DC-14A303022A3D}"/>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6CB74EC-EFFD-68F5-DFF0-59911E213D33}"/>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02E6006-ECAE-AA10-28FF-42119E0A1180}"/>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Wave 7">
              <a:extLst>
                <a:ext uri="{FF2B5EF4-FFF2-40B4-BE49-F238E27FC236}">
                  <a16:creationId xmlns:a16="http://schemas.microsoft.com/office/drawing/2014/main" id="{F5A7C28A-C53D-CDD5-A2A0-3EC0F948D5CD}"/>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20CD99C-9AED-11EB-F281-B74AAC4C3B94}"/>
                </a:ext>
              </a:extLst>
            </p:cNvPr>
            <p:cNvGrpSpPr/>
            <p:nvPr/>
          </p:nvGrpSpPr>
          <p:grpSpPr>
            <a:xfrm>
              <a:off x="9155417" y="4534970"/>
              <a:ext cx="343758" cy="2462215"/>
              <a:chOff x="7230569" y="4500561"/>
              <a:chExt cx="343758" cy="2462215"/>
            </a:xfrm>
          </p:grpSpPr>
          <p:sp>
            <p:nvSpPr>
              <p:cNvPr id="11" name="Cylinder 10">
                <a:extLst>
                  <a:ext uri="{FF2B5EF4-FFF2-40B4-BE49-F238E27FC236}">
                    <a16:creationId xmlns:a16="http://schemas.microsoft.com/office/drawing/2014/main" id="{BCD1D4A1-5AEE-F244-30D3-0F0420CDF657}"/>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4DFB3BF-74C9-D458-D48A-DAF5C5B204A5}"/>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F40DC4-B92C-7492-F9F9-66D077B9FD0F}"/>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B9E993D-6A91-9F93-B492-C77ADD38243C}"/>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112D948-1329-32FB-222D-F5460C4F3BC4}"/>
                </a:ext>
              </a:extLst>
            </p:cNvPr>
            <p:cNvSpPr txBox="1"/>
            <p:nvPr/>
          </p:nvSpPr>
          <p:spPr>
            <a:xfrm>
              <a:off x="7506676" y="5052358"/>
              <a:ext cx="1648741" cy="1600438"/>
            </a:xfrm>
            <a:prstGeom prst="rect">
              <a:avLst/>
            </a:prstGeom>
            <a:noFill/>
            <a:ln>
              <a:noFill/>
            </a:ln>
          </p:spPr>
          <p:txBody>
            <a:bodyPr wrap="square">
              <a:spAutoFit/>
            </a:bodyPr>
            <a:lstStyle/>
            <a:p>
              <a:pPr algn="ctr"/>
              <a:r>
                <a:rPr lang="en-US" sz="1400" b="1" dirty="0">
                  <a:solidFill>
                    <a:srgbClr val="000000"/>
                  </a:solidFill>
                </a:rPr>
                <a:t>The gospel is preached to the dead so that they can have the same opportunities as those who hear the gospel in mortality.</a:t>
              </a:r>
              <a:endParaRPr lang="en-US" sz="1400" dirty="0"/>
            </a:p>
          </p:txBody>
        </p:sp>
      </p:grpSp>
    </p:spTree>
    <p:extLst>
      <p:ext uri="{BB962C8B-B14F-4D97-AF65-F5344CB8AC3E}">
        <p14:creationId xmlns:p14="http://schemas.microsoft.com/office/powerpoint/2010/main" val="358713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197905" y="1384663"/>
            <a:ext cx="6382066" cy="3416320"/>
          </a:xfrm>
          <a:prstGeom prst="rect">
            <a:avLst/>
          </a:prstGeom>
          <a:noFill/>
        </p:spPr>
        <p:txBody>
          <a:bodyPr wrap="square" rtlCol="0">
            <a:spAutoFit/>
          </a:bodyPr>
          <a:lstStyle/>
          <a:p>
            <a:r>
              <a:rPr lang="en-US" sz="2400" dirty="0"/>
              <a:t>“feed the flock of God” = to take care of and watch over the members of the Church. </a:t>
            </a:r>
          </a:p>
          <a:p>
            <a:endParaRPr lang="en-US" sz="2400" dirty="0"/>
          </a:p>
          <a:p>
            <a:r>
              <a:rPr lang="en-US" sz="2400" dirty="0"/>
              <a:t>Church leaders were to serve willingly and with love rather than grudgingly or out of a desire for reward.</a:t>
            </a:r>
          </a:p>
          <a:p>
            <a:endParaRPr lang="en-US" sz="2400" dirty="0"/>
          </a:p>
          <a:p>
            <a:r>
              <a:rPr lang="en-US" sz="2400" dirty="0"/>
              <a:t>They were to be examples to the members instead of “lords” over them.</a:t>
            </a:r>
          </a:p>
        </p:txBody>
      </p:sp>
      <p:sp>
        <p:nvSpPr>
          <p:cNvPr id="18" name="TextBox 17"/>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Watching Over God’s Flocks</a:t>
            </a:r>
            <a:endParaRPr lang="en-US" sz="4800" dirty="0">
              <a:latin typeface="Poor Richard" panose="02080502050505020702" pitchFamily="18" charset="0"/>
              <a:ea typeface="Wednesday" pitchFamily="2" charset="0"/>
            </a:endParaRPr>
          </a:p>
        </p:txBody>
      </p:sp>
      <p:sp>
        <p:nvSpPr>
          <p:cNvPr id="14" name="TextBox 13"/>
          <p:cNvSpPr txBox="1"/>
          <p:nvPr/>
        </p:nvSpPr>
        <p:spPr>
          <a:xfrm>
            <a:off x="0" y="6488668"/>
            <a:ext cx="5755341" cy="369332"/>
          </a:xfrm>
          <a:prstGeom prst="rect">
            <a:avLst/>
          </a:prstGeom>
          <a:noFill/>
        </p:spPr>
        <p:txBody>
          <a:bodyPr wrap="square" rtlCol="0">
            <a:spAutoFit/>
          </a:bodyPr>
          <a:lstStyle/>
          <a:p>
            <a:r>
              <a:rPr lang="en-US" dirty="0"/>
              <a:t>1 Peter 5:1-3</a:t>
            </a:r>
          </a:p>
        </p:txBody>
      </p:sp>
      <p:grpSp>
        <p:nvGrpSpPr>
          <p:cNvPr id="11" name="Group 10"/>
          <p:cNvGrpSpPr/>
          <p:nvPr/>
        </p:nvGrpSpPr>
        <p:grpSpPr>
          <a:xfrm>
            <a:off x="6346046" y="4283084"/>
            <a:ext cx="3289208" cy="2390250"/>
            <a:chOff x="384206" y="4158361"/>
            <a:chExt cx="3289208" cy="2390250"/>
          </a:xfrm>
        </p:grpSpPr>
        <p:grpSp>
          <p:nvGrpSpPr>
            <p:cNvPr id="12" name="Group 11"/>
            <p:cNvGrpSpPr/>
            <p:nvPr/>
          </p:nvGrpSpPr>
          <p:grpSpPr>
            <a:xfrm>
              <a:off x="384206" y="4158361"/>
              <a:ext cx="3289208" cy="2390250"/>
              <a:chOff x="609599" y="833642"/>
              <a:chExt cx="7941747" cy="5771225"/>
            </a:xfrm>
          </p:grpSpPr>
          <p:grpSp>
            <p:nvGrpSpPr>
              <p:cNvPr id="15" name="Group 14"/>
              <p:cNvGrpSpPr/>
              <p:nvPr/>
            </p:nvGrpSpPr>
            <p:grpSpPr>
              <a:xfrm rot="10800000">
                <a:off x="7696200" y="5257800"/>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1"/>
              <p:cNvGrpSpPr/>
              <p:nvPr/>
            </p:nvGrpSpPr>
            <p:grpSpPr>
              <a:xfrm rot="10800000">
                <a:off x="939238" y="4923502"/>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3"/>
              <p:cNvSpPr/>
              <p:nvPr/>
            </p:nvSpPr>
            <p:spPr>
              <a:xfrm>
                <a:off x="7315200" y="1981200"/>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99460" y="833642"/>
                <a:ext cx="621450" cy="986197"/>
                <a:chOff x="7031201" y="834275"/>
                <a:chExt cx="762000" cy="1488861"/>
              </a:xfrm>
            </p:grpSpPr>
            <p:sp>
              <p:nvSpPr>
                <p:cNvPr id="26" name="Rounded Rectangle 25"/>
                <p:cNvSpPr/>
                <p:nvPr/>
              </p:nvSpPr>
              <p:spPr>
                <a:xfrm>
                  <a:off x="7279402" y="1563538"/>
                  <a:ext cx="291165" cy="759598"/>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p:cNvSpPr/>
                <p:nvPr/>
              </p:nvSpPr>
              <p:spPr>
                <a:xfrm>
                  <a:off x="7031201" y="834275"/>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646520" y="1148254"/>
                <a:ext cx="621450" cy="1017899"/>
                <a:chOff x="7087348" y="824753"/>
                <a:chExt cx="762000" cy="1536722"/>
              </a:xfrm>
            </p:grpSpPr>
            <p:sp>
              <p:nvSpPr>
                <p:cNvPr id="24" name="Rounded Rectangle 23"/>
                <p:cNvSpPr/>
                <p:nvPr/>
              </p:nvSpPr>
              <p:spPr>
                <a:xfrm>
                  <a:off x="7339058" y="1803020"/>
                  <a:ext cx="258584" cy="558455"/>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87348" y="824753"/>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798737" y="4646618"/>
              <a:ext cx="2437759" cy="1477328"/>
            </a:xfrm>
            <a:prstGeom prst="rect">
              <a:avLst/>
            </a:prstGeom>
          </p:spPr>
          <p:txBody>
            <a:bodyPr wrap="square">
              <a:spAutoFit/>
            </a:bodyPr>
            <a:lstStyle/>
            <a:p>
              <a:pPr algn="ctr"/>
              <a:r>
                <a:rPr lang="en-US" b="1" dirty="0"/>
                <a:t>Church leaders have the responsibility to care for and watch over God’s flock in love and by example</a:t>
              </a:r>
              <a:endParaRPr lang="en-US" sz="1600" dirty="0"/>
            </a:p>
          </p:txBody>
        </p:sp>
      </p:grpSp>
      <p:pic>
        <p:nvPicPr>
          <p:cNvPr id="5122" name="Picture 2" descr="Jesus Carrying a Lost La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711" y="1201840"/>
            <a:ext cx="2267205" cy="3022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55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97117" y="61027"/>
            <a:ext cx="10797766" cy="1015663"/>
          </a:xfrm>
          <a:prstGeom prst="rect">
            <a:avLst/>
          </a:prstGeom>
          <a:noFill/>
        </p:spPr>
        <p:txBody>
          <a:bodyPr wrap="square" rtlCol="0">
            <a:spAutoFit/>
          </a:bodyPr>
          <a:lstStyle/>
          <a:p>
            <a:pPr algn="ctr"/>
            <a:r>
              <a:rPr lang="en-US" sz="6000" dirty="0">
                <a:latin typeface="Poor Richard" panose="02080502050505020702" pitchFamily="18" charset="0"/>
                <a:ea typeface="Wednesday" pitchFamily="2" charset="0"/>
              </a:rPr>
              <a:t>Casting Your Care Upon Him</a:t>
            </a:r>
            <a:endParaRPr lang="en-US" sz="4800" dirty="0">
              <a:latin typeface="Poor Richard" panose="02080502050505020702" pitchFamily="18" charset="0"/>
              <a:ea typeface="Wednesday" pitchFamily="2" charset="0"/>
            </a:endParaRPr>
          </a:p>
        </p:txBody>
      </p:sp>
      <p:sp>
        <p:nvSpPr>
          <p:cNvPr id="14" name="TextBox 13"/>
          <p:cNvSpPr txBox="1"/>
          <p:nvPr/>
        </p:nvSpPr>
        <p:spPr>
          <a:xfrm>
            <a:off x="0" y="6488668"/>
            <a:ext cx="5755341" cy="369332"/>
          </a:xfrm>
          <a:prstGeom prst="rect">
            <a:avLst/>
          </a:prstGeom>
          <a:noFill/>
        </p:spPr>
        <p:txBody>
          <a:bodyPr wrap="square" rtlCol="0">
            <a:spAutoFit/>
          </a:bodyPr>
          <a:lstStyle/>
          <a:p>
            <a:r>
              <a:rPr lang="en-US" dirty="0"/>
              <a:t>1 Peter 5:5-19</a:t>
            </a:r>
          </a:p>
        </p:txBody>
      </p:sp>
      <p:grpSp>
        <p:nvGrpSpPr>
          <p:cNvPr id="6" name="Group 5"/>
          <p:cNvGrpSpPr/>
          <p:nvPr/>
        </p:nvGrpSpPr>
        <p:grpSpPr>
          <a:xfrm>
            <a:off x="335907" y="1274203"/>
            <a:ext cx="7476747" cy="1569660"/>
            <a:chOff x="335907" y="1274203"/>
            <a:chExt cx="7476747" cy="1569660"/>
          </a:xfrm>
        </p:grpSpPr>
        <p:sp>
          <p:nvSpPr>
            <p:cNvPr id="79" name="TextBox 78"/>
            <p:cNvSpPr txBox="1"/>
            <p:nvPr/>
          </p:nvSpPr>
          <p:spPr>
            <a:xfrm>
              <a:off x="1430588" y="1274203"/>
              <a:ext cx="6382066" cy="1569660"/>
            </a:xfrm>
            <a:prstGeom prst="rect">
              <a:avLst/>
            </a:prstGeom>
            <a:noFill/>
          </p:spPr>
          <p:txBody>
            <a:bodyPr wrap="square" rtlCol="0">
              <a:spAutoFit/>
            </a:bodyPr>
            <a:lstStyle/>
            <a:p>
              <a:r>
                <a:rPr lang="en-US" sz="2400" dirty="0"/>
                <a:t>Our only confidence can be in God; our only wisdom obtained from Him: and He alone must be our protector and safeguard, spiritually and temporally, or we fall. (</a:t>
              </a:r>
              <a:r>
                <a:rPr lang="en-US" sz="2400" i="1" dirty="0"/>
                <a:t>7)</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07" y="1319907"/>
              <a:ext cx="1034776" cy="1478251"/>
            </a:xfrm>
            <a:prstGeom prst="rect">
              <a:avLst/>
            </a:prstGeom>
          </p:spPr>
        </p:pic>
      </p:grpSp>
      <p:grpSp>
        <p:nvGrpSpPr>
          <p:cNvPr id="7" name="Group 6"/>
          <p:cNvGrpSpPr/>
          <p:nvPr/>
        </p:nvGrpSpPr>
        <p:grpSpPr>
          <a:xfrm>
            <a:off x="4764654" y="3952207"/>
            <a:ext cx="7293940" cy="1793439"/>
            <a:chOff x="4764654" y="3952207"/>
            <a:chExt cx="7293940" cy="1793439"/>
          </a:xfrm>
        </p:grpSpPr>
        <p:sp>
          <p:nvSpPr>
            <p:cNvPr id="3" name="Rectangle 2"/>
            <p:cNvSpPr/>
            <p:nvPr/>
          </p:nvSpPr>
          <p:spPr>
            <a:xfrm>
              <a:off x="4764654" y="4175986"/>
              <a:ext cx="6096000" cy="1569660"/>
            </a:xfrm>
            <a:prstGeom prst="rect">
              <a:avLst/>
            </a:prstGeom>
          </p:spPr>
          <p:txBody>
            <a:bodyPr>
              <a:spAutoFit/>
            </a:bodyPr>
            <a:lstStyle/>
            <a:p>
              <a:r>
                <a:rPr lang="en-US" sz="2400" dirty="0"/>
                <a:t>“We depend upon God; and in all our works and labors, and in all the success that attends us in our labors, we feel that it has been God who has wrought it.” (</a:t>
              </a:r>
              <a:r>
                <a:rPr lang="en-US" sz="2400" i="1" dirty="0"/>
                <a:t>5)</a:t>
              </a:r>
              <a:endParaRPr lang="en-US" sz="2400" dirty="0"/>
            </a:p>
          </p:txBody>
        </p: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6078" y="3952207"/>
              <a:ext cx="1332516" cy="1781220"/>
            </a:xfrm>
            <a:prstGeom prst="rect">
              <a:avLst/>
            </a:prstGeom>
          </p:spPr>
        </p:pic>
      </p:grpSp>
      <p:pic>
        <p:nvPicPr>
          <p:cNvPr id="6148" name="Picture 4" descr="https://scontent.cdninstagram.com/t51.2885-15/s640x640/sh0.08/e35/13267488_493707207420483_1993654490_n.jpg?ig_cache_key=MTI1NjgzNDY3MTE2NDM2MTg4OA%3D%3D.2"/>
          <p:cNvPicPr>
            <a:picLocks noChangeAspect="1" noChangeArrowheads="1"/>
          </p:cNvPicPr>
          <p:nvPr/>
        </p:nvPicPr>
        <p:blipFill rotWithShape="1">
          <a:blip r:embed="rId5">
            <a:extLst>
              <a:ext uri="{28A0092B-C50C-407E-A947-70E740481C1C}">
                <a14:useLocalDpi xmlns:a14="http://schemas.microsoft.com/office/drawing/2010/main" val="0"/>
              </a:ext>
            </a:extLst>
          </a:blip>
          <a:srcRect l="23014" t="367" r="20857" b="46250"/>
          <a:stretch/>
        </p:blipFill>
        <p:spPr bwMode="auto">
          <a:xfrm>
            <a:off x="671536" y="3140106"/>
            <a:ext cx="3421583" cy="325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444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urpl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247317"/>
          </a:xfrm>
          <a:prstGeom prst="rect">
            <a:avLst/>
          </a:prstGeom>
          <a:noFill/>
        </p:spPr>
        <p:txBody>
          <a:bodyPr wrap="square" rtlCol="0">
            <a:spAutoFit/>
          </a:bodyPr>
          <a:lstStyle/>
          <a:p>
            <a:r>
              <a:rPr lang="en-US" dirty="0"/>
              <a:t>Sources:</a:t>
            </a:r>
          </a:p>
          <a:p>
            <a:endParaRPr lang="en-US" dirty="0"/>
          </a:p>
          <a:p>
            <a:pPr marL="342900" indent="-342900">
              <a:buFontTx/>
              <a:buAutoNum type="arabicPeriod"/>
            </a:pPr>
            <a:r>
              <a:rPr lang="en-US" dirty="0"/>
              <a:t>New Testament Institute Student Manual Chapter 51</a:t>
            </a:r>
          </a:p>
          <a:p>
            <a:pPr marL="342900" indent="-342900">
              <a:buFontTx/>
              <a:buAutoNum type="arabicPeriod"/>
            </a:pPr>
            <a:r>
              <a:rPr lang="en-US" dirty="0">
                <a:latin typeface="Open Sans"/>
              </a:rPr>
              <a:t>President Thomas S. Monson (“Dare to Stand Alone,”</a:t>
            </a:r>
            <a:r>
              <a:rPr lang="en-US" i="1" dirty="0">
                <a:latin typeface="Open Sans"/>
              </a:rPr>
              <a:t> Ensign</a:t>
            </a:r>
            <a:r>
              <a:rPr lang="en-US" dirty="0">
                <a:latin typeface="Open Sans"/>
              </a:rPr>
              <a:t> or </a:t>
            </a:r>
            <a:r>
              <a:rPr lang="en-US" i="1" dirty="0">
                <a:latin typeface="Open Sans"/>
              </a:rPr>
              <a:t>Liahona,</a:t>
            </a:r>
            <a:r>
              <a:rPr lang="en-US" dirty="0">
                <a:latin typeface="Open Sans"/>
              </a:rPr>
              <a:t> Nov. 2011, 67).</a:t>
            </a:r>
          </a:p>
          <a:p>
            <a:pPr marL="342900" indent="-342900">
              <a:buFontTx/>
              <a:buAutoNum type="arabicPeriod"/>
            </a:pPr>
            <a:r>
              <a:rPr lang="en-US" dirty="0"/>
              <a:t>Elder Bruce R. McConkie (</a:t>
            </a:r>
            <a:r>
              <a:rPr lang="en-US" i="1" dirty="0"/>
              <a:t>Mormon Doctrine, </a:t>
            </a:r>
            <a:r>
              <a:rPr lang="en-US" dirty="0"/>
              <a:t>2d ed. [Salt Lake City: </a:t>
            </a:r>
            <a:r>
              <a:rPr lang="en-US" dirty="0" err="1"/>
              <a:t>Bookcraft</a:t>
            </a:r>
            <a:r>
              <a:rPr lang="en-US" dirty="0"/>
              <a:t>, 1966], 844.)</a:t>
            </a:r>
          </a:p>
          <a:p>
            <a:pPr marL="342900" indent="-342900">
              <a:buFontTx/>
              <a:buAutoNum type="arabicPeriod"/>
            </a:pPr>
            <a:r>
              <a:rPr lang="en-US" dirty="0"/>
              <a:t>Elder Dallin H. Oaks </a:t>
            </a:r>
            <a:r>
              <a:rPr lang="en-US" i="1" dirty="0"/>
              <a:t>Sharing the Restored Gospel </a:t>
            </a:r>
            <a:r>
              <a:rPr lang="en-US" dirty="0"/>
              <a:t>Oct. 2016 Gen. Conf. </a:t>
            </a:r>
          </a:p>
          <a:p>
            <a:pPr marL="342900" indent="-342900">
              <a:buFontTx/>
              <a:buAutoNum type="arabicPeriod"/>
            </a:pPr>
            <a:r>
              <a:rPr lang="en-US" dirty="0"/>
              <a:t>Lorenzo Snow(“Discourse by President Lorenzo Snow,” </a:t>
            </a:r>
            <a:r>
              <a:rPr lang="en-US" i="1" dirty="0"/>
              <a:t>Millennial Star,</a:t>
            </a:r>
            <a:r>
              <a:rPr lang="en-US" dirty="0"/>
              <a:t> Jan. 22, 1894, 50). (</a:t>
            </a:r>
            <a:r>
              <a:rPr lang="en-US" i="1" dirty="0"/>
              <a:t>The Teachings of Lorenzo Snow, </a:t>
            </a:r>
            <a:r>
              <a:rPr lang="en-US" dirty="0"/>
              <a:t>edited by Clyde J. Williams [Salt Lake City: </a:t>
            </a:r>
            <a:r>
              <a:rPr lang="en-US" dirty="0" err="1"/>
              <a:t>Bookcraft</a:t>
            </a:r>
            <a:r>
              <a:rPr lang="en-US" dirty="0"/>
              <a:t>, 1984], 14.)</a:t>
            </a:r>
          </a:p>
          <a:p>
            <a:pPr marL="342900" indent="-342900">
              <a:buFontTx/>
              <a:buAutoNum type="arabicPeriod"/>
            </a:pPr>
            <a:r>
              <a:rPr lang="en-US" dirty="0">
                <a:solidFill>
                  <a:srgbClr val="444444"/>
                </a:solidFill>
                <a:latin typeface="Calibri" panose="020F0502020204030204" pitchFamily="34" charset="0"/>
              </a:rPr>
              <a:t>George Lyman, "I Have a Question," </a:t>
            </a:r>
            <a:r>
              <a:rPr lang="en-US" i="1" dirty="0">
                <a:solidFill>
                  <a:srgbClr val="444444"/>
                </a:solidFill>
                <a:latin typeface="Calibri" panose="020F0502020204030204" pitchFamily="34" charset="0"/>
              </a:rPr>
              <a:t>Ensign</a:t>
            </a:r>
            <a:r>
              <a:rPr lang="en-US" dirty="0">
                <a:solidFill>
                  <a:srgbClr val="444444"/>
                </a:solidFill>
                <a:latin typeface="Calibri" panose="020F0502020204030204" pitchFamily="34" charset="0"/>
              </a:rPr>
              <a:t>, June 1988, 58)</a:t>
            </a:r>
          </a:p>
          <a:p>
            <a:pPr marL="342900" indent="-342900">
              <a:buFontTx/>
              <a:buAutoNum type="arabicPeriod"/>
            </a:pPr>
            <a:r>
              <a:rPr lang="en-US" dirty="0">
                <a:solidFill>
                  <a:srgbClr val="444444"/>
                </a:solidFill>
                <a:latin typeface="Calibri" panose="020F0502020204030204" pitchFamily="34" charset="0"/>
              </a:rPr>
              <a:t>President Joseph Smith </a:t>
            </a:r>
            <a:r>
              <a:rPr lang="en-US" dirty="0"/>
              <a:t>(</a:t>
            </a:r>
            <a:r>
              <a:rPr lang="en-US" i="1" dirty="0"/>
              <a:t>History of The Church of Jesus Christ of Latter-day Saints, 7 vols.</a:t>
            </a:r>
            <a:r>
              <a:rPr lang="en-US" dirty="0"/>
              <a:t> 5:65)</a:t>
            </a:r>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AutoNum type="arabicPeriod"/>
            </a:pPr>
            <a:endParaRPr lang="en-US" dirty="0"/>
          </a:p>
          <a:p>
            <a:endParaRPr lang="en-US" i="1" dirty="0"/>
          </a:p>
        </p:txBody>
      </p:sp>
      <p:sp>
        <p:nvSpPr>
          <p:cNvPr id="13" name="Footer Placeholder 14">
            <a:extLst>
              <a:ext uri="{FF2B5EF4-FFF2-40B4-BE49-F238E27FC236}">
                <a16:creationId xmlns:a16="http://schemas.microsoft.com/office/drawing/2014/main" id="{1A096967-E965-46F8-A8BE-07F7CE863A60}"/>
              </a:ext>
            </a:extLst>
          </p:cNvPr>
          <p:cNvSpPr>
            <a:spLocks noGrp="1"/>
          </p:cNvSpPr>
          <p:nvPr/>
        </p:nvSpPr>
        <p:spPr>
          <a:xfrm>
            <a:off x="5373" y="64662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932701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373" y="4780916"/>
            <a:ext cx="3992578" cy="246221"/>
          </a:xfrm>
          <a:prstGeom prst="rect">
            <a:avLst/>
          </a:prstGeom>
          <a:noFill/>
        </p:spPr>
        <p:txBody>
          <a:bodyPr wrap="square" rtlCol="0">
            <a:spAutoFit/>
          </a:bodyPr>
          <a:lstStyle/>
          <a:p>
            <a:r>
              <a:rPr lang="en-US" sz="1000" dirty="0"/>
              <a:t>Life and Teachings of Jesus and His Apostles Chapter 51 </a:t>
            </a:r>
          </a:p>
        </p:txBody>
      </p:sp>
      <p:sp>
        <p:nvSpPr>
          <p:cNvPr id="5" name="Rectangle 4"/>
          <p:cNvSpPr/>
          <p:nvPr/>
        </p:nvSpPr>
        <p:spPr>
          <a:xfrm>
            <a:off x="5728446" y="4351714"/>
            <a:ext cx="6463554" cy="1569660"/>
          </a:xfrm>
          <a:prstGeom prst="rect">
            <a:avLst/>
          </a:prstGeom>
          <a:ln>
            <a:solidFill>
              <a:schemeClr val="tx1"/>
            </a:solidFill>
          </a:ln>
        </p:spPr>
        <p:txBody>
          <a:bodyPr wrap="square">
            <a:spAutoFit/>
          </a:bodyPr>
          <a:lstStyle/>
          <a:p>
            <a:r>
              <a:rPr lang="en-US" sz="1200" b="1" dirty="0">
                <a:latin typeface="Open Sans"/>
              </a:rPr>
              <a:t>Equal Valued Roles For Husbands and Wives 1 Peter 3: 1-11:</a:t>
            </a:r>
          </a:p>
          <a:p>
            <a:r>
              <a:rPr lang="en-US" sz="1200" dirty="0">
                <a:latin typeface="Open Sans"/>
              </a:rPr>
              <a:t>“In our Heavenly Father’s great priesthood-endowed plan, men have the unique responsibility to administer the priesthood, but they are not the priesthood. Men and women have different but equally valued roles. Just as a woman cannot conceive a child without a man, so a man cannot fully exercise the power of the priesthood to establish an eternal family without a woman. In other words, in the eternal perspective, both the procreative power and the priesthood power are shared by husband and wife” Elder M. Russell Ballard (“This Is My Work and Glory,”</a:t>
            </a:r>
            <a:r>
              <a:rPr lang="en-US" sz="1200" i="1" dirty="0">
                <a:latin typeface="Open Sans"/>
              </a:rPr>
              <a:t> Ensign</a:t>
            </a:r>
            <a:r>
              <a:rPr lang="en-US" sz="1200" dirty="0">
                <a:latin typeface="Open Sans"/>
              </a:rPr>
              <a:t> or </a:t>
            </a:r>
            <a:r>
              <a:rPr lang="en-US" sz="1200" i="1" dirty="0">
                <a:latin typeface="Open Sans"/>
              </a:rPr>
              <a:t>Liahona,</a:t>
            </a:r>
            <a:r>
              <a:rPr lang="en-US" sz="1200" dirty="0">
                <a:latin typeface="Open Sans"/>
              </a:rPr>
              <a:t> May 2013, 19).</a:t>
            </a:r>
            <a:endParaRPr lang="en-US" sz="1200" dirty="0"/>
          </a:p>
        </p:txBody>
      </p:sp>
      <p:sp>
        <p:nvSpPr>
          <p:cNvPr id="6" name="Rectangle 5"/>
          <p:cNvSpPr/>
          <p:nvPr/>
        </p:nvSpPr>
        <p:spPr>
          <a:xfrm>
            <a:off x="5728446" y="0"/>
            <a:ext cx="6463554" cy="4339650"/>
          </a:xfrm>
          <a:prstGeom prst="rect">
            <a:avLst/>
          </a:prstGeom>
          <a:ln>
            <a:solidFill>
              <a:schemeClr val="tx1"/>
            </a:solidFill>
          </a:ln>
        </p:spPr>
        <p:txBody>
          <a:bodyPr wrap="square">
            <a:spAutoFit/>
          </a:bodyPr>
          <a:lstStyle/>
          <a:p>
            <a:r>
              <a:rPr lang="en-US" sz="1200" b="1" dirty="0"/>
              <a:t>Household codes 1 Peter 1-11:</a:t>
            </a:r>
          </a:p>
          <a:p>
            <a:r>
              <a:rPr lang="en-US" sz="1200" dirty="0"/>
              <a:t>"The wife is to obey her husband in righteousness, which I believe includes her righteousness, for she is not to be his judge. If she attempts to be his judge and to obey whatever suits her fancy, withdrawing her support or obedience when she disagrees, or if she competes with him for leadership and direction, the patriarchal concept will be distorted. If she 'punishes him' in one way or another when he's 'off base' in her eyes, her husband could likely feel that he has atoned and no longer has to change or repent. The wife is called to love and to sustain the husband, and I believe nothing will do more to encourage and chasten him in his own stewardship than consistent acceptance, unconditional love, and steadfast sustaining. If he is absolutely unworthy, or consistently makes unrighteous demands, then she might counsel with the steward over him, the bishop, but she is not to be his judge and punisher. (quotes Ephesians 5:22-24 and 1 Peter 3:1-6)</a:t>
            </a:r>
          </a:p>
          <a:p>
            <a:r>
              <a:rPr lang="en-US" sz="1200" dirty="0"/>
              <a:t> </a:t>
            </a:r>
          </a:p>
          <a:p>
            <a:r>
              <a:rPr lang="en-US" sz="1200" dirty="0"/>
              <a:t>"Children are to obey and honor their parents. Children first need examples or models to follow. They need understanding and respect; they need clear limits, well-established rules, and consistently applied discipline. They need explicit teaching and testifying; they need order, system, and regularity; they need work and responsibility and opportunities to give an accounting; they need time for fun, free expression, and good humor.</a:t>
            </a:r>
          </a:p>
          <a:p>
            <a:r>
              <a:rPr lang="en-US" sz="1200" dirty="0"/>
              <a:t> </a:t>
            </a:r>
          </a:p>
          <a:p>
            <a:r>
              <a:rPr lang="en-US" sz="1200" dirty="0"/>
              <a:t>"I have come to believe from my own experience, as well as my observations of others, that children tend not to obey their parents when the father does not in truth or in deed obey the Lord, or when the wife does not in truth or in deed obey her husband, or when the parents do not have this vision of the patriarchal family concept and at least a deep commitment to their parenthood responsibility." (Stephen R. Covey, </a:t>
            </a:r>
            <a:r>
              <a:rPr lang="en-US" sz="1200" i="1" dirty="0"/>
              <a:t>Spiritual Roots of Human Relations</a:t>
            </a:r>
            <a:r>
              <a:rPr lang="en-US" sz="1200" dirty="0"/>
              <a:t> [Salt Lake City: Deseret Book Co., 1970], 189.)</a:t>
            </a:r>
          </a:p>
        </p:txBody>
      </p:sp>
      <p:graphicFrame>
        <p:nvGraphicFramePr>
          <p:cNvPr id="7" name="Table 6"/>
          <p:cNvGraphicFramePr>
            <a:graphicFrameLocks noGrp="1"/>
          </p:cNvGraphicFramePr>
          <p:nvPr/>
        </p:nvGraphicFramePr>
        <p:xfrm>
          <a:off x="63373" y="-12064"/>
          <a:ext cx="5665073" cy="4792980"/>
        </p:xfrm>
        <a:graphic>
          <a:graphicData uri="http://schemas.openxmlformats.org/drawingml/2006/table">
            <a:tbl>
              <a:tblPr firstRow="1" bandRow="1">
                <a:tableStyleId>{5940675A-B579-460E-94D1-54222C63F5DA}</a:tableStyleId>
              </a:tblPr>
              <a:tblGrid>
                <a:gridCol w="3998108">
                  <a:extLst>
                    <a:ext uri="{9D8B030D-6E8A-4147-A177-3AD203B41FA5}">
                      <a16:colId xmlns:a16="http://schemas.microsoft.com/office/drawing/2014/main" val="3815724195"/>
                    </a:ext>
                  </a:extLst>
                </a:gridCol>
                <a:gridCol w="1666965">
                  <a:extLst>
                    <a:ext uri="{9D8B030D-6E8A-4147-A177-3AD203B41FA5}">
                      <a16:colId xmlns:a16="http://schemas.microsoft.com/office/drawing/2014/main" val="3481700596"/>
                    </a:ext>
                  </a:extLst>
                </a:gridCol>
              </a:tblGrid>
              <a:tr h="681990">
                <a:tc gridSpan="2">
                  <a:txBody>
                    <a:bodyPr/>
                    <a:lstStyle/>
                    <a:p>
                      <a:pPr algn="l" fontAlgn="base"/>
                      <a:r>
                        <a:rPr lang="en-US" sz="1200" b="0" i="0" cap="all" dirty="0">
                          <a:solidFill>
                            <a:srgbClr val="737373"/>
                          </a:solidFill>
                          <a:effectLst/>
                          <a:latin typeface="Lucida Sans" panose="020B0602030504020204" pitchFamily="34" charset="0"/>
                        </a:rPr>
                        <a:t>THE FIRST LETTER OF PETER TO SAINTS IN FIVE PROVINCES</a:t>
                      </a:r>
                    </a:p>
                    <a:p>
                      <a:pPr algn="l" fontAlgn="base"/>
                      <a:r>
                        <a:rPr lang="en-US" sz="1200" b="0" i="0" cap="all" dirty="0">
                          <a:solidFill>
                            <a:srgbClr val="737373"/>
                          </a:solidFill>
                          <a:effectLst/>
                          <a:latin typeface="Lucida Sans" panose="020B0602030504020204" pitchFamily="34" charset="0"/>
                        </a:rPr>
                        <a:t>APPARENTLY WRITTEN FROM ROME, CA. A.D. 62–64 (1 PETER))</a:t>
                      </a:r>
                      <a:endParaRPr lang="en-US" sz="1200" b="0" i="0" dirty="0">
                        <a:solidFill>
                          <a:srgbClr val="434444"/>
                        </a:solidFill>
                        <a:effectLst/>
                        <a:latin typeface="+mn-lt"/>
                      </a:endParaRP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316230">
                <a:tc>
                  <a:txBody>
                    <a:bodyPr/>
                    <a:lstStyle/>
                    <a:p>
                      <a:pPr algn="l" fontAlgn="base"/>
                      <a:r>
                        <a:rPr lang="en-US" sz="1200">
                          <a:solidFill>
                            <a:schemeClr val="tx1"/>
                          </a:solidFill>
                          <a:effectLst/>
                        </a:rPr>
                        <a:t>Salvation Comes by Faith in Christ</a:t>
                      </a:r>
                    </a:p>
                  </a:txBody>
                  <a:tcPr marL="95250" marR="95250" marT="66675" marB="66675" anchor="ctr">
                    <a:solidFill>
                      <a:schemeClr val="bg1"/>
                    </a:solidFill>
                  </a:tcPr>
                </a:tc>
                <a:tc>
                  <a:txBody>
                    <a:bodyPr/>
                    <a:lstStyle/>
                    <a:p>
                      <a:pPr algn="l" fontAlgn="base"/>
                      <a:r>
                        <a:rPr lang="en-US" sz="1200">
                          <a:solidFill>
                            <a:schemeClr val="tx1"/>
                          </a:solidFill>
                          <a:effectLst/>
                        </a:rPr>
                        <a:t>1:1–16</a:t>
                      </a:r>
                    </a:p>
                  </a:txBody>
                  <a:tcPr marL="95250" marR="95250" marT="66675" marB="66675" anchor="ctr">
                    <a:solidFill>
                      <a:schemeClr val="bg1"/>
                    </a:solidFill>
                  </a:tcPr>
                </a:tc>
                <a:extLst>
                  <a:ext uri="{0D108BD9-81ED-4DB2-BD59-A6C34878D82A}">
                    <a16:rowId xmlns:a16="http://schemas.microsoft.com/office/drawing/2014/main" val="10001"/>
                  </a:ext>
                </a:extLst>
              </a:tr>
              <a:tr h="316230">
                <a:tc>
                  <a:txBody>
                    <a:bodyPr/>
                    <a:lstStyle/>
                    <a:p>
                      <a:pPr algn="l" fontAlgn="base"/>
                      <a:r>
                        <a:rPr lang="en-US" sz="1200" dirty="0">
                          <a:solidFill>
                            <a:schemeClr val="tx1"/>
                          </a:solidFill>
                          <a:effectLst/>
                        </a:rPr>
                        <a:t>Christ Was Foreordained to Be </a:t>
                      </a:r>
                      <a:r>
                        <a:rPr lang="en-US" sz="1200" u="none" strike="noStrike" dirty="0">
                          <a:solidFill>
                            <a:schemeClr val="tx1"/>
                          </a:solidFill>
                          <a:effectLst/>
                        </a:rPr>
                        <a:t>the Redeemer</a:t>
                      </a:r>
                      <a:endParaRPr lang="en-US" sz="1200" dirty="0">
                        <a:solidFill>
                          <a:schemeClr val="tx1"/>
                        </a:solidFill>
                        <a:effectLst/>
                      </a:endParaRPr>
                    </a:p>
                  </a:txBody>
                  <a:tcPr marL="95250" marR="95250" marT="66675" marB="66675" anchor="ctr">
                    <a:solidFill>
                      <a:schemeClr val="bg1"/>
                    </a:solidFill>
                  </a:tcPr>
                </a:tc>
                <a:tc>
                  <a:txBody>
                    <a:bodyPr/>
                    <a:lstStyle/>
                    <a:p>
                      <a:pPr algn="l" fontAlgn="base"/>
                      <a:r>
                        <a:rPr lang="en-US" sz="1200">
                          <a:solidFill>
                            <a:schemeClr val="tx1"/>
                          </a:solidFill>
                          <a:effectLst/>
                        </a:rPr>
                        <a:t>1:17–21</a:t>
                      </a:r>
                    </a:p>
                  </a:txBody>
                  <a:tcPr marL="95250" marR="95250" marT="66675" marB="66675" anchor="ctr">
                    <a:solidFill>
                      <a:schemeClr val="bg1"/>
                    </a:solidFill>
                  </a:tcPr>
                </a:tc>
                <a:extLst>
                  <a:ext uri="{0D108BD9-81ED-4DB2-BD59-A6C34878D82A}">
                    <a16:rowId xmlns:a16="http://schemas.microsoft.com/office/drawing/2014/main" val="1840552135"/>
                  </a:ext>
                </a:extLst>
              </a:tr>
              <a:tr h="316230">
                <a:tc>
                  <a:txBody>
                    <a:bodyPr/>
                    <a:lstStyle/>
                    <a:p>
                      <a:pPr algn="l" fontAlgn="base"/>
                      <a:r>
                        <a:rPr lang="en-US" sz="1200">
                          <a:solidFill>
                            <a:schemeClr val="tx1"/>
                          </a:solidFill>
                          <a:effectLst/>
                        </a:rPr>
                        <a:t>Converts Experience a New Birth in Christ</a:t>
                      </a:r>
                    </a:p>
                  </a:txBody>
                  <a:tcPr marL="95250" marR="95250" marT="66675" marB="66675" anchor="ctr">
                    <a:solidFill>
                      <a:schemeClr val="bg1"/>
                    </a:solidFill>
                  </a:tcPr>
                </a:tc>
                <a:tc>
                  <a:txBody>
                    <a:bodyPr/>
                    <a:lstStyle/>
                    <a:p>
                      <a:pPr algn="l" fontAlgn="base"/>
                      <a:r>
                        <a:rPr lang="en-US" sz="1200" dirty="0">
                          <a:solidFill>
                            <a:schemeClr val="tx1"/>
                          </a:solidFill>
                          <a:effectLst/>
                        </a:rPr>
                        <a:t>1:22–25; 2:1–3</a:t>
                      </a:r>
                    </a:p>
                  </a:txBody>
                  <a:tcPr marL="95250" marR="95250" marT="66675" marB="66675" anchor="ctr">
                    <a:solidFill>
                      <a:schemeClr val="bg1"/>
                    </a:solidFill>
                  </a:tcPr>
                </a:tc>
                <a:extLst>
                  <a:ext uri="{0D108BD9-81ED-4DB2-BD59-A6C34878D82A}">
                    <a16:rowId xmlns:a16="http://schemas.microsoft.com/office/drawing/2014/main" val="10002"/>
                  </a:ext>
                </a:extLst>
              </a:tr>
              <a:tr h="316230">
                <a:tc>
                  <a:txBody>
                    <a:bodyPr/>
                    <a:lstStyle/>
                    <a:p>
                      <a:pPr algn="l" fontAlgn="base"/>
                      <a:r>
                        <a:rPr lang="en-US" sz="1200">
                          <a:solidFill>
                            <a:schemeClr val="tx1"/>
                          </a:solidFill>
                          <a:effectLst/>
                        </a:rPr>
                        <a:t>Christ, the Cornerstone for a Holy Nation</a:t>
                      </a:r>
                    </a:p>
                  </a:txBody>
                  <a:tcPr marL="95250" marR="95250" marT="66675" marB="66675" anchor="ctr">
                    <a:solidFill>
                      <a:schemeClr val="bg1"/>
                    </a:solidFill>
                  </a:tcPr>
                </a:tc>
                <a:tc>
                  <a:txBody>
                    <a:bodyPr/>
                    <a:lstStyle/>
                    <a:p>
                      <a:pPr algn="l" fontAlgn="base"/>
                      <a:r>
                        <a:rPr lang="en-US" sz="1200">
                          <a:solidFill>
                            <a:schemeClr val="tx1"/>
                          </a:solidFill>
                          <a:effectLst/>
                        </a:rPr>
                        <a:t>2:4–10</a:t>
                      </a:r>
                    </a:p>
                  </a:txBody>
                  <a:tcPr marL="95250" marR="95250" marT="66675" marB="66675" anchor="ctr">
                    <a:solidFill>
                      <a:schemeClr val="bg1"/>
                    </a:solidFill>
                  </a:tcPr>
                </a:tc>
                <a:extLst>
                  <a:ext uri="{0D108BD9-81ED-4DB2-BD59-A6C34878D82A}">
                    <a16:rowId xmlns:a16="http://schemas.microsoft.com/office/drawing/2014/main" val="10003"/>
                  </a:ext>
                </a:extLst>
              </a:tr>
              <a:tr h="316230">
                <a:tc>
                  <a:txBody>
                    <a:bodyPr/>
                    <a:lstStyle/>
                    <a:p>
                      <a:pPr algn="l" fontAlgn="base"/>
                      <a:r>
                        <a:rPr lang="en-US" sz="1200">
                          <a:solidFill>
                            <a:schemeClr val="tx1"/>
                          </a:solidFill>
                          <a:effectLst/>
                        </a:rPr>
                        <a:t>The Obligation of Christians Towards Gentiles</a:t>
                      </a:r>
                    </a:p>
                  </a:txBody>
                  <a:tcPr marL="95250" marR="95250" marT="66675" marB="66675" anchor="ctr">
                    <a:solidFill>
                      <a:schemeClr val="bg1"/>
                    </a:solidFill>
                  </a:tcPr>
                </a:tc>
                <a:tc>
                  <a:txBody>
                    <a:bodyPr/>
                    <a:lstStyle/>
                    <a:p>
                      <a:pPr algn="l" fontAlgn="base"/>
                      <a:r>
                        <a:rPr lang="en-US" sz="1200" dirty="0">
                          <a:solidFill>
                            <a:schemeClr val="tx1"/>
                          </a:solidFill>
                          <a:effectLst/>
                        </a:rPr>
                        <a:t>2:11, 12</a:t>
                      </a:r>
                    </a:p>
                  </a:txBody>
                  <a:tcPr marL="95250" marR="95250" marT="66675" marB="66675" anchor="ctr">
                    <a:solidFill>
                      <a:schemeClr val="bg1"/>
                    </a:solidFill>
                  </a:tcPr>
                </a:tc>
                <a:extLst>
                  <a:ext uri="{0D108BD9-81ED-4DB2-BD59-A6C34878D82A}">
                    <a16:rowId xmlns:a16="http://schemas.microsoft.com/office/drawing/2014/main" val="2518721513"/>
                  </a:ext>
                </a:extLst>
              </a:tr>
              <a:tr h="316230">
                <a:tc>
                  <a:txBody>
                    <a:bodyPr/>
                    <a:lstStyle/>
                    <a:p>
                      <a:pPr algn="l" fontAlgn="base"/>
                      <a:r>
                        <a:rPr lang="en-US" sz="1200">
                          <a:solidFill>
                            <a:schemeClr val="tx1"/>
                          </a:solidFill>
                          <a:effectLst/>
                        </a:rPr>
                        <a:t>Saints to Accept Civil Authority</a:t>
                      </a:r>
                    </a:p>
                  </a:txBody>
                  <a:tcPr marL="95250" marR="95250" marT="66675" marB="66675" anchor="ctr">
                    <a:solidFill>
                      <a:schemeClr val="bg1"/>
                    </a:solidFill>
                  </a:tcPr>
                </a:tc>
                <a:tc>
                  <a:txBody>
                    <a:bodyPr/>
                    <a:lstStyle/>
                    <a:p>
                      <a:pPr algn="l" fontAlgn="base"/>
                      <a:r>
                        <a:rPr lang="en-US" sz="1200" dirty="0">
                          <a:solidFill>
                            <a:schemeClr val="tx1"/>
                          </a:solidFill>
                          <a:effectLst/>
                        </a:rPr>
                        <a:t>2:13–25</a:t>
                      </a:r>
                    </a:p>
                  </a:txBody>
                  <a:tcPr marL="95250" marR="95250" marT="66675" marB="66675" anchor="ctr">
                    <a:solidFill>
                      <a:schemeClr val="bg1"/>
                    </a:solidFill>
                  </a:tcPr>
                </a:tc>
                <a:extLst>
                  <a:ext uri="{0D108BD9-81ED-4DB2-BD59-A6C34878D82A}">
                    <a16:rowId xmlns:a16="http://schemas.microsoft.com/office/drawing/2014/main" val="744437530"/>
                  </a:ext>
                </a:extLst>
              </a:tr>
              <a:tr h="316230">
                <a:tc>
                  <a:txBody>
                    <a:bodyPr/>
                    <a:lstStyle/>
                    <a:p>
                      <a:pPr algn="l" fontAlgn="base"/>
                      <a:r>
                        <a:rPr lang="en-US" sz="1200">
                          <a:solidFill>
                            <a:srgbClr val="434444"/>
                          </a:solidFill>
                          <a:effectLst/>
                        </a:rPr>
                        <a:t>Husbands and Wives Should Honor Each Other</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3:1–7</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214994526"/>
                  </a:ext>
                </a:extLst>
              </a:tr>
              <a:tr h="316230">
                <a:tc>
                  <a:txBody>
                    <a:bodyPr/>
                    <a:lstStyle/>
                    <a:p>
                      <a:pPr algn="l" fontAlgn="base"/>
                      <a:r>
                        <a:rPr lang="en-US" sz="1200">
                          <a:solidFill>
                            <a:srgbClr val="434444"/>
                          </a:solidFill>
                          <a:effectLst/>
                        </a:rPr>
                        <a:t>“Be Followers of That Which Is Good”</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3:8–17</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2117200275"/>
                  </a:ext>
                </a:extLst>
              </a:tr>
              <a:tr h="316230">
                <a:tc>
                  <a:txBody>
                    <a:bodyPr/>
                    <a:lstStyle/>
                    <a:p>
                      <a:pPr algn="l" fontAlgn="base"/>
                      <a:r>
                        <a:rPr lang="en-US" sz="1200" dirty="0">
                          <a:solidFill>
                            <a:srgbClr val="434444"/>
                          </a:solidFill>
                          <a:effectLst/>
                        </a:rPr>
                        <a:t>Christ Preached the Gospel to Spirits in Prison</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3:18–22; 4:1–6</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651138789"/>
                  </a:ext>
                </a:extLst>
              </a:tr>
              <a:tr h="316230">
                <a:tc>
                  <a:txBody>
                    <a:bodyPr/>
                    <a:lstStyle/>
                    <a:p>
                      <a:pPr algn="l" fontAlgn="base"/>
                      <a:r>
                        <a:rPr lang="en-US" sz="1200" dirty="0">
                          <a:solidFill>
                            <a:srgbClr val="434444"/>
                          </a:solidFill>
                          <a:effectLst/>
                        </a:rPr>
                        <a:t>“Speak as an Oracle of God”</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4:7–11</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729117075"/>
                  </a:ext>
                </a:extLst>
              </a:tr>
              <a:tr h="316230">
                <a:tc>
                  <a:txBody>
                    <a:bodyPr/>
                    <a:lstStyle/>
                    <a:p>
                      <a:pPr algn="l" fontAlgn="base"/>
                      <a:r>
                        <a:rPr lang="en-US" sz="1200" dirty="0">
                          <a:solidFill>
                            <a:srgbClr val="434444"/>
                          </a:solidFill>
                          <a:effectLst/>
                        </a:rPr>
                        <a:t>Saints to Be Tried in All Things</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4:12–19</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3287208058"/>
                  </a:ext>
                </a:extLst>
              </a:tr>
              <a:tr h="316230">
                <a:tc>
                  <a:txBody>
                    <a:bodyPr/>
                    <a:lstStyle/>
                    <a:p>
                      <a:pPr algn="l" fontAlgn="base"/>
                      <a:r>
                        <a:rPr lang="en-US" sz="1200">
                          <a:solidFill>
                            <a:srgbClr val="434444"/>
                          </a:solidFill>
                          <a:effectLst/>
                        </a:rPr>
                        <a:t>Elders to Feed the Flock of God</a:t>
                      </a:r>
                    </a:p>
                  </a:txBody>
                  <a:tcPr marL="95250" marR="95250" marT="66675" marB="66675" anchor="ctr">
                    <a:solidFill>
                      <a:schemeClr val="accent5">
                        <a:lumMod val="20000"/>
                        <a:lumOff val="80000"/>
                      </a:schemeClr>
                    </a:solidFill>
                  </a:tcPr>
                </a:tc>
                <a:tc>
                  <a:txBody>
                    <a:bodyPr/>
                    <a:lstStyle/>
                    <a:p>
                      <a:pPr algn="l" fontAlgn="base"/>
                      <a:r>
                        <a:rPr lang="en-US" sz="1200">
                          <a:solidFill>
                            <a:srgbClr val="434444"/>
                          </a:solidFill>
                          <a:effectLst/>
                        </a:rPr>
                        <a:t>5:1–4</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3694211618"/>
                  </a:ext>
                </a:extLst>
              </a:tr>
              <a:tr h="316230">
                <a:tc>
                  <a:txBody>
                    <a:bodyPr/>
                    <a:lstStyle/>
                    <a:p>
                      <a:pPr algn="l" fontAlgn="base"/>
                      <a:r>
                        <a:rPr lang="en-US" sz="1200" dirty="0">
                          <a:solidFill>
                            <a:srgbClr val="434444"/>
                          </a:solidFill>
                          <a:effectLst/>
                        </a:rPr>
                        <a:t>God Refuses the Proud and Favors the Humble</a:t>
                      </a:r>
                    </a:p>
                  </a:txBody>
                  <a:tcPr marL="95250" marR="95250" marT="66675" marB="66675" anchor="ctr">
                    <a:solidFill>
                      <a:schemeClr val="accent5">
                        <a:lumMod val="20000"/>
                        <a:lumOff val="80000"/>
                      </a:schemeClr>
                    </a:solidFill>
                  </a:tcPr>
                </a:tc>
                <a:tc>
                  <a:txBody>
                    <a:bodyPr/>
                    <a:lstStyle/>
                    <a:p>
                      <a:pPr algn="l" fontAlgn="base"/>
                      <a:r>
                        <a:rPr lang="en-US" sz="1200" dirty="0">
                          <a:solidFill>
                            <a:srgbClr val="434444"/>
                          </a:solidFill>
                          <a:effectLst/>
                        </a:rPr>
                        <a:t>5:5–14</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2579140590"/>
                  </a:ext>
                </a:extLst>
              </a:tr>
            </a:tbl>
          </a:graphicData>
        </a:graphic>
      </p:graphicFrame>
    </p:spTree>
    <p:extLst>
      <p:ext uri="{BB962C8B-B14F-4D97-AF65-F5344CB8AC3E}">
        <p14:creationId xmlns:p14="http://schemas.microsoft.com/office/powerpoint/2010/main" val="34820724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492990"/>
          </a:xfrm>
          <a:prstGeom prst="rect">
            <a:avLst/>
          </a:prstGeom>
          <a:ln>
            <a:solidFill>
              <a:schemeClr val="tx1"/>
            </a:solidFill>
          </a:ln>
        </p:spPr>
        <p:txBody>
          <a:bodyPr>
            <a:spAutoFit/>
          </a:bodyPr>
          <a:lstStyle/>
          <a:p>
            <a:r>
              <a:rPr lang="en-US" sz="1200" b="1" dirty="0">
                <a:solidFill>
                  <a:srgbClr val="333333"/>
                </a:solidFill>
              </a:rPr>
              <a:t>Preparing to teach to the wicked 1 Peter 3:18-20</a:t>
            </a:r>
          </a:p>
          <a:p>
            <a:r>
              <a:rPr lang="en-US" sz="1200" dirty="0">
                <a:solidFill>
                  <a:srgbClr val="333333"/>
                </a:solidFill>
              </a:rPr>
              <a:t>“In the justice of the Father, he is going to give to every man the privilege of hearing the gospel. Not one soul shall be overlooked or forgotten. This being true, what about the countless thousands who have died and never heard of Christ, never had an opportunity of repentance and remission of their sins, never met an elder of the Church holding the authority? …</a:t>
            </a:r>
          </a:p>
          <a:p>
            <a:r>
              <a:rPr lang="en-US" sz="1200" dirty="0"/>
              <a:t>“The Lord has so arranged his plan of redemption that all who have died without this opportunity shall be given it in the spirit world. … All those who did not have an opportunity here to receive it, who there repent and receive the gospel, shall be heirs of the celestial kingdom of God. The Savior inaugurated this great work when he went and preached to the spirits held in prison, that they might be judged according to men in the flesh (or in other words, according to the principles of the gospel) and then live according to God in the spirit, through their repentance and acceptance of the mission of Jesus Christ who died for them” (</a:t>
            </a:r>
            <a:r>
              <a:rPr lang="en-US" sz="1200" i="1" dirty="0"/>
              <a:t>Doctrines of Salvation,</a:t>
            </a:r>
            <a:r>
              <a:rPr lang="en-US" sz="1200" dirty="0"/>
              <a:t> comp. Bruce R. McConkie, 3 vols. [1954–56], 2:132–33).</a:t>
            </a:r>
          </a:p>
        </p:txBody>
      </p:sp>
      <p:sp>
        <p:nvSpPr>
          <p:cNvPr id="3" name="Rectangle 2"/>
          <p:cNvSpPr/>
          <p:nvPr/>
        </p:nvSpPr>
        <p:spPr>
          <a:xfrm>
            <a:off x="0" y="2492990"/>
            <a:ext cx="6096000" cy="3416320"/>
          </a:xfrm>
          <a:prstGeom prst="rect">
            <a:avLst/>
          </a:prstGeom>
          <a:ln>
            <a:solidFill>
              <a:schemeClr val="tx1"/>
            </a:solidFill>
          </a:ln>
        </p:spPr>
        <p:txBody>
          <a:bodyPr>
            <a:spAutoFit/>
          </a:bodyPr>
          <a:lstStyle/>
          <a:p>
            <a:r>
              <a:rPr lang="en-US" sz="1200" b="1" dirty="0"/>
              <a:t>Doctrine of Salvation 1 Peter 4:6:</a:t>
            </a:r>
          </a:p>
          <a:p>
            <a:r>
              <a:rPr lang="en-US" sz="1200" dirty="0"/>
              <a:t>[The Savior] provided the opportunity whereby they might repent of their sins, change their attitudes and their lives, and live according to God in the spirit. We do not know how many millions of spirits are involved. We know that many have passed away in wars, pestilence, and in various accidents. We know that the spirit world is filled with the spirits of men who are waiting for you and me to get busy-waiting as the signers of the Declaration of Independence waited. "Why," they asked President Wilford Woodruff, "why do you keep us waiting?" That question continues to be asked of us also, by our own people.</a:t>
            </a:r>
          </a:p>
          <a:p>
            <a:r>
              <a:rPr lang="en-US" sz="1200" dirty="0"/>
              <a:t> </a:t>
            </a:r>
          </a:p>
          <a:p>
            <a:r>
              <a:rPr lang="en-US" sz="1200" dirty="0"/>
              <a:t>We wonder about our progenitors-grandparents, great-grandparents, great-great-grandparents, etc. What do they think of you and me? We are their offspring. We have the responsibility to do their temple work, and the beautiful temples of the Lord stand day after day, yet we do not fill them always. We have a grave responsibility that we cannot avoid, and may stand in jeopardy if we fail to do this important work.</a:t>
            </a:r>
          </a:p>
          <a:p>
            <a:r>
              <a:rPr lang="en-US" sz="1200" dirty="0"/>
              <a:t> </a:t>
            </a:r>
          </a:p>
          <a:p>
            <a:r>
              <a:rPr lang="en-US" sz="1200" dirty="0"/>
              <a:t>I hope our Saints will understand the glorious reality of it all: that as the work in our temples is done in this world, it helps to prepare us for another and better world. President Spencer W. Kimball ("The Things of Eternity-Stand We in Jeopardy?" </a:t>
            </a:r>
            <a:r>
              <a:rPr lang="en-US" sz="1200" i="1" dirty="0"/>
              <a:t>Ensign</a:t>
            </a:r>
            <a:r>
              <a:rPr lang="en-US" sz="1200" dirty="0"/>
              <a:t>, Jan. 1977, 5)</a:t>
            </a:r>
          </a:p>
        </p:txBody>
      </p:sp>
    </p:spTree>
    <p:extLst>
      <p:ext uri="{BB962C8B-B14F-4D97-AF65-F5344CB8AC3E}">
        <p14:creationId xmlns:p14="http://schemas.microsoft.com/office/powerpoint/2010/main" val="4004842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124582-98B1-42A6-AAB1-D31F9553C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8" y="654112"/>
            <a:ext cx="11303963" cy="1754326"/>
          </a:xfrm>
          <a:prstGeom prst="rect">
            <a:avLst/>
          </a:prstGeom>
          <a:noFill/>
        </p:spPr>
        <p:txBody>
          <a:bodyPr wrap="square" rtlCol="0">
            <a:spAutoFit/>
          </a:bodyPr>
          <a:lstStyle/>
          <a:p>
            <a:pPr algn="ctr"/>
            <a:r>
              <a:rPr lang="en-US" sz="6000" dirty="0">
                <a:latin typeface="Baskerville Old Face" panose="02020602080505020303" pitchFamily="18" charset="0"/>
                <a:ea typeface="Wednesday" pitchFamily="2" charset="0"/>
              </a:rPr>
              <a:t>Calling Election Made Sure</a:t>
            </a:r>
          </a:p>
          <a:p>
            <a:pPr algn="ctr"/>
            <a:r>
              <a:rPr lang="en-US" sz="4800" dirty="0">
                <a:latin typeface="Baskerville Old Face" panose="02020602080505020303" pitchFamily="18" charset="0"/>
                <a:ea typeface="Wednesday" pitchFamily="2" charset="0"/>
              </a:rPr>
              <a:t>2 Peter 1 </a:t>
            </a:r>
          </a:p>
        </p:txBody>
      </p:sp>
      <p:sp>
        <p:nvSpPr>
          <p:cNvPr id="9" name="Rectangle 8"/>
          <p:cNvSpPr/>
          <p:nvPr/>
        </p:nvSpPr>
        <p:spPr>
          <a:xfrm>
            <a:off x="5126138" y="3216627"/>
            <a:ext cx="6096000" cy="2308324"/>
          </a:xfrm>
          <a:prstGeom prst="rect">
            <a:avLst/>
          </a:prstGeom>
        </p:spPr>
        <p:txBody>
          <a:bodyPr>
            <a:spAutoFit/>
          </a:bodyPr>
          <a:lstStyle/>
          <a:p>
            <a:r>
              <a:rPr lang="en-US" sz="2400" i="1" dirty="0">
                <a:solidFill>
                  <a:srgbClr val="333333"/>
                </a:solidFill>
                <a:latin typeface="Abadi" panose="020B0604020104020204" pitchFamily="34" charset="0"/>
              </a:rPr>
              <a:t>(May 17th, 1843.) The more sure word of prophecy means a man’s knowing that he is sealed up unto eternal life, by revelation and the spirit of prophecy, through the power of the Holy Priesthood.</a:t>
            </a:r>
          </a:p>
          <a:p>
            <a:r>
              <a:rPr lang="en-US" sz="2400" i="1" dirty="0">
                <a:solidFill>
                  <a:srgbClr val="333333"/>
                </a:solidFill>
                <a:latin typeface="Abadi" panose="020B0604020104020204" pitchFamily="34" charset="0"/>
              </a:rPr>
              <a:t>D&amp;C 131:5</a:t>
            </a:r>
            <a:endParaRPr lang="en-US" sz="2400" i="1" dirty="0"/>
          </a:p>
        </p:txBody>
      </p:sp>
      <p:pic>
        <p:nvPicPr>
          <p:cNvPr id="2" name="Picture 1">
            <a:extLst>
              <a:ext uri="{FF2B5EF4-FFF2-40B4-BE49-F238E27FC236}">
                <a16:creationId xmlns:a16="http://schemas.microsoft.com/office/drawing/2014/main" id="{6FE794D8-D9B5-06C8-61F3-A82686C86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00753" y="3162890"/>
            <a:ext cx="3297696" cy="2673297"/>
          </a:xfrm>
          <a:prstGeom prst="rect">
            <a:avLst/>
          </a:prstGeom>
        </p:spPr>
      </p:pic>
      <p:grpSp>
        <p:nvGrpSpPr>
          <p:cNvPr id="10" name="Group 9">
            <a:extLst>
              <a:ext uri="{FF2B5EF4-FFF2-40B4-BE49-F238E27FC236}">
                <a16:creationId xmlns:a16="http://schemas.microsoft.com/office/drawing/2014/main" id="{155C7D70-50EA-9F75-F1C2-C64BBBB5BC45}"/>
              </a:ext>
            </a:extLst>
          </p:cNvPr>
          <p:cNvGrpSpPr/>
          <p:nvPr/>
        </p:nvGrpSpPr>
        <p:grpSpPr>
          <a:xfrm>
            <a:off x="1143000" y="2280643"/>
            <a:ext cx="3576917" cy="4401003"/>
            <a:chOff x="4289611" y="2456996"/>
            <a:chExt cx="3576917" cy="4401003"/>
          </a:xfrm>
        </p:grpSpPr>
        <p:sp>
          <p:nvSpPr>
            <p:cNvPr id="12" name="Frame 11">
              <a:extLst>
                <a:ext uri="{FF2B5EF4-FFF2-40B4-BE49-F238E27FC236}">
                  <a16:creationId xmlns:a16="http://schemas.microsoft.com/office/drawing/2014/main" id="{2FDCFC16-451C-5E35-4B6E-41268771068B}"/>
                </a:ext>
              </a:extLst>
            </p:cNvPr>
            <p:cNvSpPr/>
            <p:nvPr/>
          </p:nvSpPr>
          <p:spPr>
            <a:xfrm>
              <a:off x="4657165" y="2895934"/>
              <a:ext cx="2877670" cy="3523129"/>
            </a:xfrm>
            <a:prstGeom prst="frame">
              <a:avLst>
                <a:gd name="adj1" fmla="val 474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Plus Sign 12">
              <a:extLst>
                <a:ext uri="{FF2B5EF4-FFF2-40B4-BE49-F238E27FC236}">
                  <a16:creationId xmlns:a16="http://schemas.microsoft.com/office/drawing/2014/main" id="{4C4EFF59-2C74-DA89-4168-F214EFE45639}"/>
                </a:ext>
              </a:extLst>
            </p:cNvPr>
            <p:cNvSpPr/>
            <p:nvPr/>
          </p:nvSpPr>
          <p:spPr>
            <a:xfrm>
              <a:off x="4289611" y="2456996"/>
              <a:ext cx="3576917" cy="4401003"/>
            </a:xfrm>
            <a:prstGeom prst="mathPlus">
              <a:avLst>
                <a:gd name="adj1" fmla="val 4674"/>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5C8F61F-1D50-65A6-24E3-CB71F9CBD345}"/>
              </a:ext>
            </a:extLst>
          </p:cNvPr>
          <p:cNvGrpSpPr/>
          <p:nvPr/>
        </p:nvGrpSpPr>
        <p:grpSpPr>
          <a:xfrm>
            <a:off x="1178861" y="3269749"/>
            <a:ext cx="1339129" cy="3061138"/>
            <a:chOff x="782565" y="1101398"/>
            <a:chExt cx="1893267" cy="4327852"/>
          </a:xfrm>
        </p:grpSpPr>
        <p:sp>
          <p:nvSpPr>
            <p:cNvPr id="15" name="Round Diagonal Corner Rectangle 94">
              <a:extLst>
                <a:ext uri="{FF2B5EF4-FFF2-40B4-BE49-F238E27FC236}">
                  <a16:creationId xmlns:a16="http://schemas.microsoft.com/office/drawing/2014/main" id="{875990D7-2446-B1DC-3570-5D3C471DF58D}"/>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6" name="Round Diagonal Corner Rectangle 95">
              <a:extLst>
                <a:ext uri="{FF2B5EF4-FFF2-40B4-BE49-F238E27FC236}">
                  <a16:creationId xmlns:a16="http://schemas.microsoft.com/office/drawing/2014/main" id="{A3611258-966E-E4FD-9B38-1582A1EC2F70}"/>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7" name="Oval 16">
              <a:extLst>
                <a:ext uri="{FF2B5EF4-FFF2-40B4-BE49-F238E27FC236}">
                  <a16:creationId xmlns:a16="http://schemas.microsoft.com/office/drawing/2014/main" id="{256120C7-7C3B-5DF2-FB48-8DC79C31F8E3}"/>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8" name="Group 17">
              <a:extLst>
                <a:ext uri="{FF2B5EF4-FFF2-40B4-BE49-F238E27FC236}">
                  <a16:creationId xmlns:a16="http://schemas.microsoft.com/office/drawing/2014/main" id="{7B1E5174-25F5-FF32-E4A6-882AD9EB937D}"/>
                </a:ext>
              </a:extLst>
            </p:cNvPr>
            <p:cNvGrpSpPr/>
            <p:nvPr/>
          </p:nvGrpSpPr>
          <p:grpSpPr>
            <a:xfrm rot="2754858">
              <a:off x="1292245" y="4851434"/>
              <a:ext cx="418271" cy="737362"/>
              <a:chOff x="1676400" y="2133600"/>
              <a:chExt cx="1447800" cy="2088845"/>
            </a:xfrm>
          </p:grpSpPr>
          <p:sp>
            <p:nvSpPr>
              <p:cNvPr id="37" name="Oval 36">
                <a:extLst>
                  <a:ext uri="{FF2B5EF4-FFF2-40B4-BE49-F238E27FC236}">
                    <a16:creationId xmlns:a16="http://schemas.microsoft.com/office/drawing/2014/main" id="{EBAEC7C5-1185-40F2-5330-38450487C1C7}"/>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8" name="Moon 37">
                <a:extLst>
                  <a:ext uri="{FF2B5EF4-FFF2-40B4-BE49-F238E27FC236}">
                    <a16:creationId xmlns:a16="http://schemas.microsoft.com/office/drawing/2014/main" id="{1F9D9A6C-6649-494F-D655-E0E7720C40B8}"/>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9" name="Moon 38">
                <a:extLst>
                  <a:ext uri="{FF2B5EF4-FFF2-40B4-BE49-F238E27FC236}">
                    <a16:creationId xmlns:a16="http://schemas.microsoft.com/office/drawing/2014/main" id="{64D8849C-4860-76A9-6202-DA29AE869711}"/>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9" name="Group 18">
              <a:extLst>
                <a:ext uri="{FF2B5EF4-FFF2-40B4-BE49-F238E27FC236}">
                  <a16:creationId xmlns:a16="http://schemas.microsoft.com/office/drawing/2014/main" id="{E17088E7-6ECC-A7BC-B1A7-439C8EC69BC1}"/>
                </a:ext>
              </a:extLst>
            </p:cNvPr>
            <p:cNvGrpSpPr/>
            <p:nvPr/>
          </p:nvGrpSpPr>
          <p:grpSpPr>
            <a:xfrm rot="18845142" flipH="1">
              <a:off x="1670777" y="4757861"/>
              <a:ext cx="454896" cy="743939"/>
              <a:chOff x="1676400" y="2133600"/>
              <a:chExt cx="1447800" cy="2088845"/>
            </a:xfrm>
          </p:grpSpPr>
          <p:sp>
            <p:nvSpPr>
              <p:cNvPr id="34" name="Oval 33">
                <a:extLst>
                  <a:ext uri="{FF2B5EF4-FFF2-40B4-BE49-F238E27FC236}">
                    <a16:creationId xmlns:a16="http://schemas.microsoft.com/office/drawing/2014/main" id="{0AD817BD-877D-BE8E-BD35-EA7B53DBD02D}"/>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5" name="Moon 34">
                <a:extLst>
                  <a:ext uri="{FF2B5EF4-FFF2-40B4-BE49-F238E27FC236}">
                    <a16:creationId xmlns:a16="http://schemas.microsoft.com/office/drawing/2014/main" id="{C5D23428-D3D9-1723-C007-168101DB2D83}"/>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6" name="Moon 35">
                <a:extLst>
                  <a:ext uri="{FF2B5EF4-FFF2-40B4-BE49-F238E27FC236}">
                    <a16:creationId xmlns:a16="http://schemas.microsoft.com/office/drawing/2014/main" id="{4A677DF6-DCFB-A18F-3119-A517A557274B}"/>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20" name="Group 19">
              <a:extLst>
                <a:ext uri="{FF2B5EF4-FFF2-40B4-BE49-F238E27FC236}">
                  <a16:creationId xmlns:a16="http://schemas.microsoft.com/office/drawing/2014/main" id="{CB14EF47-B58C-F1DB-698B-1B4BE5F8CE78}"/>
                </a:ext>
              </a:extLst>
            </p:cNvPr>
            <p:cNvGrpSpPr/>
            <p:nvPr/>
          </p:nvGrpSpPr>
          <p:grpSpPr>
            <a:xfrm>
              <a:off x="810561" y="2772737"/>
              <a:ext cx="1865271" cy="2320328"/>
              <a:chOff x="4419600" y="2060454"/>
              <a:chExt cx="3045502" cy="4187946"/>
            </a:xfrm>
          </p:grpSpPr>
          <p:sp>
            <p:nvSpPr>
              <p:cNvPr id="25" name="Oval 24">
                <a:extLst>
                  <a:ext uri="{FF2B5EF4-FFF2-40B4-BE49-F238E27FC236}">
                    <a16:creationId xmlns:a16="http://schemas.microsoft.com/office/drawing/2014/main" id="{4448AE94-2CF9-56B7-0A8E-0426C96E2116}"/>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6" name="Oval 25">
                <a:extLst>
                  <a:ext uri="{FF2B5EF4-FFF2-40B4-BE49-F238E27FC236}">
                    <a16:creationId xmlns:a16="http://schemas.microsoft.com/office/drawing/2014/main" id="{53D53401-2F1A-EE6E-B51C-53EDF015D339}"/>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7" name="Trapezoid 26">
                <a:extLst>
                  <a:ext uri="{FF2B5EF4-FFF2-40B4-BE49-F238E27FC236}">
                    <a16:creationId xmlns:a16="http://schemas.microsoft.com/office/drawing/2014/main" id="{D33FE40E-992E-390C-C2D5-43A76B7289A1}"/>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8" name="Trapezoid 27">
                <a:extLst>
                  <a:ext uri="{FF2B5EF4-FFF2-40B4-BE49-F238E27FC236}">
                    <a16:creationId xmlns:a16="http://schemas.microsoft.com/office/drawing/2014/main" id="{F8FB5258-9B09-D7BE-E410-2CD7887C4E26}"/>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Trapezoid 28">
                <a:extLst>
                  <a:ext uri="{FF2B5EF4-FFF2-40B4-BE49-F238E27FC236}">
                    <a16:creationId xmlns:a16="http://schemas.microsoft.com/office/drawing/2014/main" id="{D525B839-7C2C-1CEE-CB75-7B005532A3C6}"/>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0" name="Isosceles Triangle 29">
                <a:extLst>
                  <a:ext uri="{FF2B5EF4-FFF2-40B4-BE49-F238E27FC236}">
                    <a16:creationId xmlns:a16="http://schemas.microsoft.com/office/drawing/2014/main" id="{359F57CD-BFDD-0FFE-0F63-01F8C1101A6B}"/>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 name="Rectangle 30">
                <a:extLst>
                  <a:ext uri="{FF2B5EF4-FFF2-40B4-BE49-F238E27FC236}">
                    <a16:creationId xmlns:a16="http://schemas.microsoft.com/office/drawing/2014/main" id="{2C770CFB-F1FE-3496-D237-AB087BB58193}"/>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 name="Trapezoid 31">
                <a:extLst>
                  <a:ext uri="{FF2B5EF4-FFF2-40B4-BE49-F238E27FC236}">
                    <a16:creationId xmlns:a16="http://schemas.microsoft.com/office/drawing/2014/main" id="{631EC892-BFB9-717C-5404-C9B72FD8A7E0}"/>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3" name="Trapezoid 32">
                <a:extLst>
                  <a:ext uri="{FF2B5EF4-FFF2-40B4-BE49-F238E27FC236}">
                    <a16:creationId xmlns:a16="http://schemas.microsoft.com/office/drawing/2014/main" id="{121F7B73-E52F-04C6-1362-33F86D589699}"/>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21" name="Round Diagonal Corner Rectangle 102">
              <a:extLst>
                <a:ext uri="{FF2B5EF4-FFF2-40B4-BE49-F238E27FC236}">
                  <a16:creationId xmlns:a16="http://schemas.microsoft.com/office/drawing/2014/main" id="{68D06C56-D900-0F7C-227C-86CFC00DD8E5}"/>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Oval 21">
              <a:extLst>
                <a:ext uri="{FF2B5EF4-FFF2-40B4-BE49-F238E27FC236}">
                  <a16:creationId xmlns:a16="http://schemas.microsoft.com/office/drawing/2014/main" id="{6D0D7A5F-AEFC-50ED-DD87-67F611268D73}"/>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Rectangle 22">
              <a:extLst>
                <a:ext uri="{FF2B5EF4-FFF2-40B4-BE49-F238E27FC236}">
                  <a16:creationId xmlns:a16="http://schemas.microsoft.com/office/drawing/2014/main" id="{DFB59421-FAD1-8098-4BC1-ACF74C7AAC21}"/>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 name="Freeform: Shape 23">
              <a:extLst>
                <a:ext uri="{FF2B5EF4-FFF2-40B4-BE49-F238E27FC236}">
                  <a16:creationId xmlns:a16="http://schemas.microsoft.com/office/drawing/2014/main" id="{CCA5BA5D-3BA4-1E5E-D8B7-E89627947553}"/>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6266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857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0353" y="8571"/>
            <a:ext cx="11303963" cy="830997"/>
          </a:xfrm>
          <a:prstGeom prst="rect">
            <a:avLst/>
          </a:prstGeom>
          <a:noFill/>
        </p:spPr>
        <p:txBody>
          <a:bodyPr wrap="square" rtlCol="0">
            <a:spAutoFit/>
          </a:bodyPr>
          <a:lstStyle/>
          <a:p>
            <a:r>
              <a:rPr lang="en-US" sz="4800" dirty="0">
                <a:latin typeface="Baskerville Old Face" panose="02020602080505020303" pitchFamily="18" charset="0"/>
                <a:ea typeface="Wednesday" pitchFamily="2" charset="0"/>
              </a:rPr>
              <a:t>Who Wrote 2 Peter?</a:t>
            </a:r>
          </a:p>
        </p:txBody>
      </p:sp>
      <p:sp>
        <p:nvSpPr>
          <p:cNvPr id="79" name="TextBox 78"/>
          <p:cNvSpPr txBox="1"/>
          <p:nvPr/>
        </p:nvSpPr>
        <p:spPr>
          <a:xfrm>
            <a:off x="523545" y="1017162"/>
            <a:ext cx="5153732" cy="4093428"/>
          </a:xfrm>
          <a:prstGeom prst="rect">
            <a:avLst/>
          </a:prstGeom>
          <a:noFill/>
        </p:spPr>
        <p:txBody>
          <a:bodyPr wrap="square" rtlCol="0">
            <a:spAutoFit/>
          </a:bodyPr>
          <a:lstStyle/>
          <a:p>
            <a:r>
              <a:rPr lang="en-US" sz="2000" dirty="0"/>
              <a:t>Church members and leaders have traditionally accepted Peter as the author. </a:t>
            </a:r>
          </a:p>
          <a:p>
            <a:endParaRPr lang="en-US" sz="2000" dirty="0"/>
          </a:p>
          <a:p>
            <a:r>
              <a:rPr lang="en-US" sz="2000" dirty="0"/>
              <a:t>Some modern scholars, however, have questioned whether the epistle was truly written by Peter because the style and language differ from 1 Peter, which was written with the scribal aid of Silvanus (Silas). </a:t>
            </a:r>
          </a:p>
          <a:p>
            <a:endParaRPr lang="en-US" sz="2000" dirty="0"/>
          </a:p>
          <a:p>
            <a:r>
              <a:rPr lang="en-US" sz="2000" dirty="0"/>
              <a:t>It may be that 2 Peter was written with the help of a different scribe, or that the epistle was put into its current form by others but contains authentic material from Peter himself.</a:t>
            </a:r>
          </a:p>
        </p:txBody>
      </p:sp>
      <p:pic>
        <p:nvPicPr>
          <p:cNvPr id="2050" name="Picture 2" descr="Image result for old scro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114" y="189977"/>
            <a:ext cx="5005490" cy="6478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53628" y="1284962"/>
            <a:ext cx="3092824" cy="1938992"/>
          </a:xfrm>
          <a:prstGeom prst="rect">
            <a:avLst/>
          </a:prstGeom>
        </p:spPr>
        <p:txBody>
          <a:bodyPr wrap="square">
            <a:spAutoFit/>
          </a:bodyPr>
          <a:lstStyle/>
          <a:p>
            <a:r>
              <a:rPr lang="en-US" sz="2400" b="1" i="1" dirty="0">
                <a:solidFill>
                  <a:schemeClr val="bg1"/>
                </a:solidFill>
              </a:rPr>
              <a:t>The Second Epistle of Peter states that it was written by “Simon Peter, a servant and an apostle of Jesus Christ</a:t>
            </a:r>
          </a:p>
        </p:txBody>
      </p:sp>
      <p:sp>
        <p:nvSpPr>
          <p:cNvPr id="3" name="Rectangle 2"/>
          <p:cNvSpPr/>
          <p:nvPr/>
        </p:nvSpPr>
        <p:spPr>
          <a:xfrm>
            <a:off x="7371686" y="3567066"/>
            <a:ext cx="3456707" cy="2308324"/>
          </a:xfrm>
          <a:prstGeom prst="rect">
            <a:avLst/>
          </a:prstGeom>
        </p:spPr>
        <p:txBody>
          <a:bodyPr wrap="square">
            <a:spAutoFit/>
          </a:bodyPr>
          <a:lstStyle/>
          <a:p>
            <a:r>
              <a:rPr lang="en-US" sz="2400" b="1" i="1" dirty="0">
                <a:solidFill>
                  <a:schemeClr val="bg1"/>
                </a:solidFill>
              </a:rPr>
              <a:t>Peter may have written his second epistle shortly before his death in Rome; if so, this Second Epistle of Peter is one of his last testimonies. </a:t>
            </a:r>
          </a:p>
        </p:txBody>
      </p:sp>
      <p:grpSp>
        <p:nvGrpSpPr>
          <p:cNvPr id="39" name="Group 38"/>
          <p:cNvGrpSpPr/>
          <p:nvPr/>
        </p:nvGrpSpPr>
        <p:grpSpPr>
          <a:xfrm>
            <a:off x="5630812" y="3736908"/>
            <a:ext cx="1221317" cy="2989894"/>
            <a:chOff x="2174427" y="1537127"/>
            <a:chExt cx="1604800" cy="3797596"/>
          </a:xfrm>
        </p:grpSpPr>
        <p:sp>
          <p:nvSpPr>
            <p:cNvPr id="40" name="Oval 39"/>
            <p:cNvSpPr/>
            <p:nvPr/>
          </p:nvSpPr>
          <p:spPr>
            <a:xfrm rot="20132250">
              <a:off x="3002199" y="4662224"/>
              <a:ext cx="338206" cy="67249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3081161">
              <a:off x="2603044" y="4675972"/>
              <a:ext cx="338206" cy="672499"/>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846505">
              <a:off x="2174427" y="3758599"/>
              <a:ext cx="338206" cy="5117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0132250">
              <a:off x="3441021" y="3758599"/>
              <a:ext cx="338206" cy="5117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a:off x="2396090" y="2837329"/>
              <a:ext cx="1191758" cy="2127290"/>
            </a:xfrm>
            <a:prstGeom prst="trapezoid">
              <a:avLst>
                <a:gd name="adj" fmla="val 33537"/>
              </a:avLst>
            </a:prstGeom>
            <a:solidFill>
              <a:srgbClr val="D996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p:cNvSpPr/>
            <p:nvPr/>
          </p:nvSpPr>
          <p:spPr>
            <a:xfrm>
              <a:off x="2396090" y="1912608"/>
              <a:ext cx="1191758" cy="108317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1233475">
              <a:off x="2333250" y="2809497"/>
              <a:ext cx="459442" cy="1218308"/>
            </a:xfrm>
            <a:prstGeom prst="trapezoid">
              <a:avLst>
                <a:gd name="adj" fmla="val 33537"/>
              </a:avLst>
            </a:prstGeom>
            <a:solidFill>
              <a:srgbClr val="F2C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20558947">
              <a:off x="3152949" y="2810621"/>
              <a:ext cx="459442" cy="1218309"/>
            </a:xfrm>
            <a:prstGeom prst="trapezoid">
              <a:avLst>
                <a:gd name="adj" fmla="val 33537"/>
              </a:avLst>
            </a:prstGeom>
            <a:solidFill>
              <a:srgbClr val="F2C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p:cNvSpPr/>
            <p:nvPr/>
          </p:nvSpPr>
          <p:spPr>
            <a:xfrm>
              <a:off x="2440640" y="2837329"/>
              <a:ext cx="1102659" cy="1438836"/>
            </a:xfrm>
            <a:prstGeom prst="trapezoid">
              <a:avLst>
                <a:gd name="adj" fmla="val 33537"/>
              </a:avLst>
            </a:prstGeom>
            <a:solidFill>
              <a:srgbClr val="F2C0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p:cNvSpPr/>
            <p:nvPr/>
          </p:nvSpPr>
          <p:spPr>
            <a:xfrm rot="10800000">
              <a:off x="2843458" y="2896922"/>
              <a:ext cx="276260" cy="352923"/>
            </a:xfrm>
            <a:prstGeom prst="trapezoid">
              <a:avLst>
                <a:gd name="adj" fmla="val 41396"/>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568388" y="1707776"/>
              <a:ext cx="847165" cy="12371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p:cNvSpPr/>
            <p:nvPr/>
          </p:nvSpPr>
          <p:spPr>
            <a:xfrm rot="7157274" flipH="1">
              <a:off x="2616379" y="1410644"/>
              <a:ext cx="855204" cy="1108170"/>
            </a:xfrm>
            <a:custGeom>
              <a:avLst/>
              <a:gdLst>
                <a:gd name="connsiteX0" fmla="*/ 1626127 w 1662026"/>
                <a:gd name="connsiteY0" fmla="*/ 1083552 h 1953256"/>
                <a:gd name="connsiteX1" fmla="*/ 1612290 w 1662026"/>
                <a:gd name="connsiteY1" fmla="*/ 742859 h 1953256"/>
                <a:gd name="connsiteX2" fmla="*/ 1177764 w 1662026"/>
                <a:gd name="connsiteY2" fmla="*/ 0 h 1953256"/>
                <a:gd name="connsiteX3" fmla="*/ 864370 w 1662026"/>
                <a:gd name="connsiteY3" fmla="*/ 183316 h 1953256"/>
                <a:gd name="connsiteX4" fmla="*/ 734292 w 1662026"/>
                <a:gd name="connsiteY4" fmla="*/ 680025 h 1953256"/>
                <a:gd name="connsiteX5" fmla="*/ 853390 w 1662026"/>
                <a:gd name="connsiteY5" fmla="*/ 883634 h 1953256"/>
                <a:gd name="connsiteX6" fmla="*/ 820844 w 1662026"/>
                <a:gd name="connsiteY6" fmla="*/ 930039 h 1953256"/>
                <a:gd name="connsiteX7" fmla="*/ 654216 w 1662026"/>
                <a:gd name="connsiteY7" fmla="*/ 1227114 h 1953256"/>
                <a:gd name="connsiteX8" fmla="*/ 363071 w 1662026"/>
                <a:gd name="connsiteY8" fmla="*/ 1227114 h 1953256"/>
                <a:gd name="connsiteX9" fmla="*/ 0 w 1662026"/>
                <a:gd name="connsiteY9" fmla="*/ 1590185 h 1953256"/>
                <a:gd name="connsiteX10" fmla="*/ 0 w 1662026"/>
                <a:gd name="connsiteY10" fmla="*/ 1953256 h 1953256"/>
                <a:gd name="connsiteX11" fmla="*/ 860612 w 1662026"/>
                <a:gd name="connsiteY11" fmla="*/ 1953256 h 1953256"/>
                <a:gd name="connsiteX12" fmla="*/ 1161676 w 1662026"/>
                <a:gd name="connsiteY12" fmla="*/ 1793182 h 1953256"/>
                <a:gd name="connsiteX13" fmla="*/ 1171226 w 1662026"/>
                <a:gd name="connsiteY13" fmla="*/ 1775588 h 1953256"/>
                <a:gd name="connsiteX14" fmla="*/ 1210768 w 1662026"/>
                <a:gd name="connsiteY14" fmla="*/ 1719209 h 1953256"/>
                <a:gd name="connsiteX15" fmla="*/ 1478616 w 1662026"/>
                <a:gd name="connsiteY15" fmla="*/ 1241672 h 1953256"/>
                <a:gd name="connsiteX16" fmla="*/ 1482212 w 1662026"/>
                <a:gd name="connsiteY16" fmla="*/ 1239569 h 1953256"/>
                <a:gd name="connsiteX17" fmla="*/ 1626127 w 1662026"/>
                <a:gd name="connsiteY17" fmla="*/ 1083552 h 195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2026" h="1953256">
                  <a:moveTo>
                    <a:pt x="1626127" y="1083552"/>
                  </a:moveTo>
                  <a:cubicBezTo>
                    <a:pt x="1676547" y="978471"/>
                    <a:pt x="1675567" y="851036"/>
                    <a:pt x="1612290" y="742859"/>
                  </a:cubicBezTo>
                  <a:lnTo>
                    <a:pt x="1177764" y="0"/>
                  </a:lnTo>
                  <a:lnTo>
                    <a:pt x="864370" y="183316"/>
                  </a:lnTo>
                  <a:cubicBezTo>
                    <a:pt x="691287" y="284558"/>
                    <a:pt x="633049" y="506942"/>
                    <a:pt x="734292" y="680025"/>
                  </a:cubicBezTo>
                  <a:lnTo>
                    <a:pt x="853390" y="883634"/>
                  </a:lnTo>
                  <a:lnTo>
                    <a:pt x="820844" y="930039"/>
                  </a:lnTo>
                  <a:lnTo>
                    <a:pt x="654216" y="1227114"/>
                  </a:lnTo>
                  <a:lnTo>
                    <a:pt x="363071" y="1227114"/>
                  </a:lnTo>
                  <a:cubicBezTo>
                    <a:pt x="162552" y="1227114"/>
                    <a:pt x="0" y="1389666"/>
                    <a:pt x="0" y="1590185"/>
                  </a:cubicBezTo>
                  <a:lnTo>
                    <a:pt x="0" y="1953256"/>
                  </a:lnTo>
                  <a:lnTo>
                    <a:pt x="860612" y="1953256"/>
                  </a:lnTo>
                  <a:cubicBezTo>
                    <a:pt x="985936" y="1953256"/>
                    <a:pt x="1096430" y="1889759"/>
                    <a:pt x="1161676" y="1793182"/>
                  </a:cubicBezTo>
                  <a:lnTo>
                    <a:pt x="1171226" y="1775588"/>
                  </a:lnTo>
                  <a:lnTo>
                    <a:pt x="1210768" y="1719209"/>
                  </a:lnTo>
                  <a:lnTo>
                    <a:pt x="1478616" y="1241672"/>
                  </a:lnTo>
                  <a:lnTo>
                    <a:pt x="1482212" y="1239569"/>
                  </a:lnTo>
                  <a:cubicBezTo>
                    <a:pt x="1547119" y="1201603"/>
                    <a:pt x="1595874" y="1146601"/>
                    <a:pt x="1626127" y="1083552"/>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2536701" y="3671706"/>
              <a:ext cx="927765" cy="346153"/>
              <a:chOff x="4277519" y="1910021"/>
              <a:chExt cx="4509633" cy="2072658"/>
            </a:xfrm>
          </p:grpSpPr>
          <p:sp>
            <p:nvSpPr>
              <p:cNvPr id="53" name="Callout: Quad Arrow 17"/>
              <p:cNvSpPr/>
              <p:nvPr/>
            </p:nvSpPr>
            <p:spPr>
              <a:xfrm>
                <a:off x="4277519" y="1910021"/>
                <a:ext cx="1161482" cy="1973802"/>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allout: Quad Arrow 17"/>
              <p:cNvSpPr/>
              <p:nvPr/>
            </p:nvSpPr>
            <p:spPr>
              <a:xfrm>
                <a:off x="5352177" y="2008877"/>
                <a:ext cx="1161482" cy="1973802"/>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llout: Quad Arrow 17"/>
              <p:cNvSpPr/>
              <p:nvPr/>
            </p:nvSpPr>
            <p:spPr>
              <a:xfrm>
                <a:off x="6513659" y="2008745"/>
                <a:ext cx="1161482" cy="1973802"/>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allout: Quad Arrow 17"/>
              <p:cNvSpPr/>
              <p:nvPr/>
            </p:nvSpPr>
            <p:spPr>
              <a:xfrm>
                <a:off x="7625670" y="1995299"/>
                <a:ext cx="1161482" cy="1973802"/>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allout: Quad Arrow 17"/>
              <p:cNvSpPr/>
              <p:nvPr/>
            </p:nvSpPr>
            <p:spPr>
              <a:xfrm>
                <a:off x="4674815" y="2572977"/>
                <a:ext cx="390426" cy="698985"/>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llout: Quad Arrow 17"/>
              <p:cNvSpPr/>
              <p:nvPr/>
            </p:nvSpPr>
            <p:spPr>
              <a:xfrm>
                <a:off x="5737705" y="2608730"/>
                <a:ext cx="390426" cy="698985"/>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allout: Quad Arrow 17"/>
              <p:cNvSpPr/>
              <p:nvPr/>
            </p:nvSpPr>
            <p:spPr>
              <a:xfrm>
                <a:off x="6858118" y="2646285"/>
                <a:ext cx="390426" cy="698985"/>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llout: Quad Arrow 17"/>
              <p:cNvSpPr/>
              <p:nvPr/>
            </p:nvSpPr>
            <p:spPr>
              <a:xfrm>
                <a:off x="8011198" y="2646154"/>
                <a:ext cx="390426" cy="698985"/>
              </a:xfrm>
              <a:custGeom>
                <a:avLst/>
                <a:gdLst>
                  <a:gd name="connsiteX0" fmla="*/ 0 w 1922930"/>
                  <a:gd name="connsiteY0" fmla="*/ 1001884 h 2003768"/>
                  <a:gd name="connsiteX1" fmla="*/ 356030 w 1922930"/>
                  <a:gd name="connsiteY1" fmla="*/ 645854 h 2003768"/>
                  <a:gd name="connsiteX2" fmla="*/ 356030 w 1922930"/>
                  <a:gd name="connsiteY2" fmla="*/ 729741 h 2003768"/>
                  <a:gd name="connsiteX3" fmla="*/ 498779 w 1922930"/>
                  <a:gd name="connsiteY3" fmla="*/ 729741 h 2003768"/>
                  <a:gd name="connsiteX4" fmla="*/ 498779 w 1922930"/>
                  <a:gd name="connsiteY4" fmla="*/ 519747 h 2003768"/>
                  <a:gd name="connsiteX5" fmla="*/ 689322 w 1922930"/>
                  <a:gd name="connsiteY5" fmla="*/ 519747 h 2003768"/>
                  <a:gd name="connsiteX6" fmla="*/ 689322 w 1922930"/>
                  <a:gd name="connsiteY6" fmla="*/ 356030 h 2003768"/>
                  <a:gd name="connsiteX7" fmla="*/ 605435 w 1922930"/>
                  <a:gd name="connsiteY7" fmla="*/ 356030 h 2003768"/>
                  <a:gd name="connsiteX8" fmla="*/ 961465 w 1922930"/>
                  <a:gd name="connsiteY8" fmla="*/ 0 h 2003768"/>
                  <a:gd name="connsiteX9" fmla="*/ 1317495 w 1922930"/>
                  <a:gd name="connsiteY9" fmla="*/ 356030 h 2003768"/>
                  <a:gd name="connsiteX10" fmla="*/ 1233608 w 1922930"/>
                  <a:gd name="connsiteY10" fmla="*/ 356030 h 2003768"/>
                  <a:gd name="connsiteX11" fmla="*/ 1233608 w 1922930"/>
                  <a:gd name="connsiteY11" fmla="*/ 519747 h 2003768"/>
                  <a:gd name="connsiteX12" fmla="*/ 1424151 w 1922930"/>
                  <a:gd name="connsiteY12" fmla="*/ 519747 h 2003768"/>
                  <a:gd name="connsiteX13" fmla="*/ 1424151 w 1922930"/>
                  <a:gd name="connsiteY13" fmla="*/ 729741 h 2003768"/>
                  <a:gd name="connsiteX14" fmla="*/ 1566900 w 1922930"/>
                  <a:gd name="connsiteY14" fmla="*/ 729741 h 2003768"/>
                  <a:gd name="connsiteX15" fmla="*/ 1566900 w 1922930"/>
                  <a:gd name="connsiteY15" fmla="*/ 645854 h 2003768"/>
                  <a:gd name="connsiteX16" fmla="*/ 1922930 w 1922930"/>
                  <a:gd name="connsiteY16" fmla="*/ 1001884 h 2003768"/>
                  <a:gd name="connsiteX17" fmla="*/ 1566900 w 1922930"/>
                  <a:gd name="connsiteY17" fmla="*/ 1357914 h 2003768"/>
                  <a:gd name="connsiteX18" fmla="*/ 1566900 w 1922930"/>
                  <a:gd name="connsiteY18" fmla="*/ 1274027 h 2003768"/>
                  <a:gd name="connsiteX19" fmla="*/ 1424151 w 1922930"/>
                  <a:gd name="connsiteY19" fmla="*/ 1274027 h 2003768"/>
                  <a:gd name="connsiteX20" fmla="*/ 1424151 w 1922930"/>
                  <a:gd name="connsiteY20" fmla="*/ 1484021 h 2003768"/>
                  <a:gd name="connsiteX21" fmla="*/ 1233608 w 1922930"/>
                  <a:gd name="connsiteY21" fmla="*/ 1484021 h 2003768"/>
                  <a:gd name="connsiteX22" fmla="*/ 1233608 w 1922930"/>
                  <a:gd name="connsiteY22" fmla="*/ 1647738 h 2003768"/>
                  <a:gd name="connsiteX23" fmla="*/ 1317495 w 1922930"/>
                  <a:gd name="connsiteY23" fmla="*/ 1647738 h 2003768"/>
                  <a:gd name="connsiteX24" fmla="*/ 961465 w 1922930"/>
                  <a:gd name="connsiteY24" fmla="*/ 2003768 h 2003768"/>
                  <a:gd name="connsiteX25" fmla="*/ 605435 w 1922930"/>
                  <a:gd name="connsiteY25" fmla="*/ 1647738 h 2003768"/>
                  <a:gd name="connsiteX26" fmla="*/ 689322 w 1922930"/>
                  <a:gd name="connsiteY26" fmla="*/ 1647738 h 2003768"/>
                  <a:gd name="connsiteX27" fmla="*/ 689322 w 1922930"/>
                  <a:gd name="connsiteY27" fmla="*/ 1484021 h 2003768"/>
                  <a:gd name="connsiteX28" fmla="*/ 498779 w 1922930"/>
                  <a:gd name="connsiteY28" fmla="*/ 1484021 h 2003768"/>
                  <a:gd name="connsiteX29" fmla="*/ 498779 w 1922930"/>
                  <a:gd name="connsiteY29" fmla="*/ 1274027 h 2003768"/>
                  <a:gd name="connsiteX30" fmla="*/ 356030 w 1922930"/>
                  <a:gd name="connsiteY30" fmla="*/ 1274027 h 2003768"/>
                  <a:gd name="connsiteX31" fmla="*/ 356030 w 1922930"/>
                  <a:gd name="connsiteY31" fmla="*/ 1357914 h 2003768"/>
                  <a:gd name="connsiteX32" fmla="*/ 0 w 1922930"/>
                  <a:gd name="connsiteY32" fmla="*/ 1001884 h 2003768"/>
                  <a:gd name="connsiteX0" fmla="*/ 0 w 1922930"/>
                  <a:gd name="connsiteY0" fmla="*/ 1001884 h 2581992"/>
                  <a:gd name="connsiteX1" fmla="*/ 356030 w 1922930"/>
                  <a:gd name="connsiteY1" fmla="*/ 645854 h 2581992"/>
                  <a:gd name="connsiteX2" fmla="*/ 356030 w 1922930"/>
                  <a:gd name="connsiteY2" fmla="*/ 729741 h 2581992"/>
                  <a:gd name="connsiteX3" fmla="*/ 498779 w 1922930"/>
                  <a:gd name="connsiteY3" fmla="*/ 729741 h 2581992"/>
                  <a:gd name="connsiteX4" fmla="*/ 498779 w 1922930"/>
                  <a:gd name="connsiteY4" fmla="*/ 519747 h 2581992"/>
                  <a:gd name="connsiteX5" fmla="*/ 689322 w 1922930"/>
                  <a:gd name="connsiteY5" fmla="*/ 519747 h 2581992"/>
                  <a:gd name="connsiteX6" fmla="*/ 689322 w 1922930"/>
                  <a:gd name="connsiteY6" fmla="*/ 356030 h 2581992"/>
                  <a:gd name="connsiteX7" fmla="*/ 605435 w 1922930"/>
                  <a:gd name="connsiteY7" fmla="*/ 356030 h 2581992"/>
                  <a:gd name="connsiteX8" fmla="*/ 961465 w 1922930"/>
                  <a:gd name="connsiteY8" fmla="*/ 0 h 2581992"/>
                  <a:gd name="connsiteX9" fmla="*/ 1317495 w 1922930"/>
                  <a:gd name="connsiteY9" fmla="*/ 356030 h 2581992"/>
                  <a:gd name="connsiteX10" fmla="*/ 1233608 w 1922930"/>
                  <a:gd name="connsiteY10" fmla="*/ 356030 h 2581992"/>
                  <a:gd name="connsiteX11" fmla="*/ 1233608 w 1922930"/>
                  <a:gd name="connsiteY11" fmla="*/ 519747 h 2581992"/>
                  <a:gd name="connsiteX12" fmla="*/ 1424151 w 1922930"/>
                  <a:gd name="connsiteY12" fmla="*/ 519747 h 2581992"/>
                  <a:gd name="connsiteX13" fmla="*/ 1424151 w 1922930"/>
                  <a:gd name="connsiteY13" fmla="*/ 729741 h 2581992"/>
                  <a:gd name="connsiteX14" fmla="*/ 1566900 w 1922930"/>
                  <a:gd name="connsiteY14" fmla="*/ 729741 h 2581992"/>
                  <a:gd name="connsiteX15" fmla="*/ 1566900 w 1922930"/>
                  <a:gd name="connsiteY15" fmla="*/ 645854 h 2581992"/>
                  <a:gd name="connsiteX16" fmla="*/ 1922930 w 1922930"/>
                  <a:gd name="connsiteY16" fmla="*/ 1001884 h 2581992"/>
                  <a:gd name="connsiteX17" fmla="*/ 1566900 w 1922930"/>
                  <a:gd name="connsiteY17" fmla="*/ 1357914 h 2581992"/>
                  <a:gd name="connsiteX18" fmla="*/ 1566900 w 1922930"/>
                  <a:gd name="connsiteY18" fmla="*/ 1274027 h 2581992"/>
                  <a:gd name="connsiteX19" fmla="*/ 1424151 w 1922930"/>
                  <a:gd name="connsiteY19" fmla="*/ 1274027 h 2581992"/>
                  <a:gd name="connsiteX20" fmla="*/ 1424151 w 1922930"/>
                  <a:gd name="connsiteY20" fmla="*/ 1484021 h 2581992"/>
                  <a:gd name="connsiteX21" fmla="*/ 1233608 w 1922930"/>
                  <a:gd name="connsiteY21" fmla="*/ 1484021 h 2581992"/>
                  <a:gd name="connsiteX22" fmla="*/ 1233608 w 1922930"/>
                  <a:gd name="connsiteY22" fmla="*/ 1647738 h 2581992"/>
                  <a:gd name="connsiteX23" fmla="*/ 1317495 w 1922930"/>
                  <a:gd name="connsiteY23" fmla="*/ 1647738 h 2581992"/>
                  <a:gd name="connsiteX24" fmla="*/ 961465 w 1922930"/>
                  <a:gd name="connsiteY24" fmla="*/ 2581992 h 2581992"/>
                  <a:gd name="connsiteX25" fmla="*/ 605435 w 1922930"/>
                  <a:gd name="connsiteY25" fmla="*/ 1647738 h 2581992"/>
                  <a:gd name="connsiteX26" fmla="*/ 689322 w 1922930"/>
                  <a:gd name="connsiteY26" fmla="*/ 1647738 h 2581992"/>
                  <a:gd name="connsiteX27" fmla="*/ 689322 w 1922930"/>
                  <a:gd name="connsiteY27" fmla="*/ 1484021 h 2581992"/>
                  <a:gd name="connsiteX28" fmla="*/ 498779 w 1922930"/>
                  <a:gd name="connsiteY28" fmla="*/ 1484021 h 2581992"/>
                  <a:gd name="connsiteX29" fmla="*/ 498779 w 1922930"/>
                  <a:gd name="connsiteY29" fmla="*/ 1274027 h 2581992"/>
                  <a:gd name="connsiteX30" fmla="*/ 356030 w 1922930"/>
                  <a:gd name="connsiteY30" fmla="*/ 1274027 h 2581992"/>
                  <a:gd name="connsiteX31" fmla="*/ 356030 w 1922930"/>
                  <a:gd name="connsiteY31" fmla="*/ 1357914 h 2581992"/>
                  <a:gd name="connsiteX32" fmla="*/ 0 w 1922930"/>
                  <a:gd name="connsiteY32" fmla="*/ 1001884 h 2581992"/>
                  <a:gd name="connsiteX0" fmla="*/ 0 w 1922930"/>
                  <a:gd name="connsiteY0" fmla="*/ 1687684 h 3267792"/>
                  <a:gd name="connsiteX1" fmla="*/ 356030 w 1922930"/>
                  <a:gd name="connsiteY1" fmla="*/ 1331654 h 3267792"/>
                  <a:gd name="connsiteX2" fmla="*/ 356030 w 1922930"/>
                  <a:gd name="connsiteY2" fmla="*/ 1415541 h 3267792"/>
                  <a:gd name="connsiteX3" fmla="*/ 498779 w 1922930"/>
                  <a:gd name="connsiteY3" fmla="*/ 1415541 h 3267792"/>
                  <a:gd name="connsiteX4" fmla="*/ 498779 w 1922930"/>
                  <a:gd name="connsiteY4" fmla="*/ 1205547 h 3267792"/>
                  <a:gd name="connsiteX5" fmla="*/ 689322 w 1922930"/>
                  <a:gd name="connsiteY5" fmla="*/ 1205547 h 3267792"/>
                  <a:gd name="connsiteX6" fmla="*/ 689322 w 1922930"/>
                  <a:gd name="connsiteY6" fmla="*/ 1041830 h 3267792"/>
                  <a:gd name="connsiteX7" fmla="*/ 605435 w 1922930"/>
                  <a:gd name="connsiteY7" fmla="*/ 1041830 h 3267792"/>
                  <a:gd name="connsiteX8" fmla="*/ 961465 w 1922930"/>
                  <a:gd name="connsiteY8" fmla="*/ 0 h 3267792"/>
                  <a:gd name="connsiteX9" fmla="*/ 1317495 w 1922930"/>
                  <a:gd name="connsiteY9" fmla="*/ 1041830 h 3267792"/>
                  <a:gd name="connsiteX10" fmla="*/ 1233608 w 1922930"/>
                  <a:gd name="connsiteY10" fmla="*/ 1041830 h 3267792"/>
                  <a:gd name="connsiteX11" fmla="*/ 1233608 w 1922930"/>
                  <a:gd name="connsiteY11" fmla="*/ 1205547 h 3267792"/>
                  <a:gd name="connsiteX12" fmla="*/ 1424151 w 1922930"/>
                  <a:gd name="connsiteY12" fmla="*/ 1205547 h 3267792"/>
                  <a:gd name="connsiteX13" fmla="*/ 1424151 w 1922930"/>
                  <a:gd name="connsiteY13" fmla="*/ 1415541 h 3267792"/>
                  <a:gd name="connsiteX14" fmla="*/ 1566900 w 1922930"/>
                  <a:gd name="connsiteY14" fmla="*/ 1415541 h 3267792"/>
                  <a:gd name="connsiteX15" fmla="*/ 1566900 w 1922930"/>
                  <a:gd name="connsiteY15" fmla="*/ 1331654 h 3267792"/>
                  <a:gd name="connsiteX16" fmla="*/ 1922930 w 1922930"/>
                  <a:gd name="connsiteY16" fmla="*/ 1687684 h 3267792"/>
                  <a:gd name="connsiteX17" fmla="*/ 1566900 w 1922930"/>
                  <a:gd name="connsiteY17" fmla="*/ 2043714 h 3267792"/>
                  <a:gd name="connsiteX18" fmla="*/ 1566900 w 1922930"/>
                  <a:gd name="connsiteY18" fmla="*/ 1959827 h 3267792"/>
                  <a:gd name="connsiteX19" fmla="*/ 1424151 w 1922930"/>
                  <a:gd name="connsiteY19" fmla="*/ 1959827 h 3267792"/>
                  <a:gd name="connsiteX20" fmla="*/ 1424151 w 1922930"/>
                  <a:gd name="connsiteY20" fmla="*/ 2169821 h 3267792"/>
                  <a:gd name="connsiteX21" fmla="*/ 1233608 w 1922930"/>
                  <a:gd name="connsiteY21" fmla="*/ 2169821 h 3267792"/>
                  <a:gd name="connsiteX22" fmla="*/ 1233608 w 1922930"/>
                  <a:gd name="connsiteY22" fmla="*/ 2333538 h 3267792"/>
                  <a:gd name="connsiteX23" fmla="*/ 1317495 w 1922930"/>
                  <a:gd name="connsiteY23" fmla="*/ 2333538 h 3267792"/>
                  <a:gd name="connsiteX24" fmla="*/ 961465 w 1922930"/>
                  <a:gd name="connsiteY24" fmla="*/ 3267792 h 3267792"/>
                  <a:gd name="connsiteX25" fmla="*/ 605435 w 1922930"/>
                  <a:gd name="connsiteY25" fmla="*/ 2333538 h 3267792"/>
                  <a:gd name="connsiteX26" fmla="*/ 689322 w 1922930"/>
                  <a:gd name="connsiteY26" fmla="*/ 2333538 h 3267792"/>
                  <a:gd name="connsiteX27" fmla="*/ 689322 w 1922930"/>
                  <a:gd name="connsiteY27" fmla="*/ 2169821 h 3267792"/>
                  <a:gd name="connsiteX28" fmla="*/ 498779 w 1922930"/>
                  <a:gd name="connsiteY28" fmla="*/ 2169821 h 3267792"/>
                  <a:gd name="connsiteX29" fmla="*/ 498779 w 1922930"/>
                  <a:gd name="connsiteY29" fmla="*/ 1959827 h 3267792"/>
                  <a:gd name="connsiteX30" fmla="*/ 356030 w 1922930"/>
                  <a:gd name="connsiteY30" fmla="*/ 1959827 h 3267792"/>
                  <a:gd name="connsiteX31" fmla="*/ 356030 w 1922930"/>
                  <a:gd name="connsiteY31" fmla="*/ 2043714 h 3267792"/>
                  <a:gd name="connsiteX32" fmla="*/ 0 w 1922930"/>
                  <a:gd name="connsiteY32" fmla="*/ 1687684 h 326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22930" h="3267792">
                    <a:moveTo>
                      <a:pt x="0" y="1687684"/>
                    </a:moveTo>
                    <a:lnTo>
                      <a:pt x="356030" y="1331654"/>
                    </a:lnTo>
                    <a:lnTo>
                      <a:pt x="356030" y="1415541"/>
                    </a:lnTo>
                    <a:lnTo>
                      <a:pt x="498779" y="1415541"/>
                    </a:lnTo>
                    <a:lnTo>
                      <a:pt x="498779" y="1205547"/>
                    </a:lnTo>
                    <a:lnTo>
                      <a:pt x="689322" y="1205547"/>
                    </a:lnTo>
                    <a:lnTo>
                      <a:pt x="689322" y="1041830"/>
                    </a:lnTo>
                    <a:lnTo>
                      <a:pt x="605435" y="1041830"/>
                    </a:lnTo>
                    <a:lnTo>
                      <a:pt x="961465" y="0"/>
                    </a:lnTo>
                    <a:lnTo>
                      <a:pt x="1317495" y="1041830"/>
                    </a:lnTo>
                    <a:lnTo>
                      <a:pt x="1233608" y="1041830"/>
                    </a:lnTo>
                    <a:lnTo>
                      <a:pt x="1233608" y="1205547"/>
                    </a:lnTo>
                    <a:lnTo>
                      <a:pt x="1424151" y="1205547"/>
                    </a:lnTo>
                    <a:lnTo>
                      <a:pt x="1424151" y="1415541"/>
                    </a:lnTo>
                    <a:lnTo>
                      <a:pt x="1566900" y="1415541"/>
                    </a:lnTo>
                    <a:lnTo>
                      <a:pt x="1566900" y="1331654"/>
                    </a:lnTo>
                    <a:lnTo>
                      <a:pt x="1922930" y="1687684"/>
                    </a:lnTo>
                    <a:lnTo>
                      <a:pt x="1566900" y="2043714"/>
                    </a:lnTo>
                    <a:lnTo>
                      <a:pt x="1566900" y="1959827"/>
                    </a:lnTo>
                    <a:lnTo>
                      <a:pt x="1424151" y="1959827"/>
                    </a:lnTo>
                    <a:lnTo>
                      <a:pt x="1424151" y="2169821"/>
                    </a:lnTo>
                    <a:lnTo>
                      <a:pt x="1233608" y="2169821"/>
                    </a:lnTo>
                    <a:lnTo>
                      <a:pt x="1233608" y="2333538"/>
                    </a:lnTo>
                    <a:lnTo>
                      <a:pt x="1317495" y="2333538"/>
                    </a:lnTo>
                    <a:lnTo>
                      <a:pt x="961465" y="3267792"/>
                    </a:lnTo>
                    <a:lnTo>
                      <a:pt x="605435" y="2333538"/>
                    </a:lnTo>
                    <a:lnTo>
                      <a:pt x="689322" y="2333538"/>
                    </a:lnTo>
                    <a:lnTo>
                      <a:pt x="689322" y="2169821"/>
                    </a:lnTo>
                    <a:lnTo>
                      <a:pt x="498779" y="2169821"/>
                    </a:lnTo>
                    <a:lnTo>
                      <a:pt x="498779" y="1959827"/>
                    </a:lnTo>
                    <a:lnTo>
                      <a:pt x="356030" y="1959827"/>
                    </a:lnTo>
                    <a:lnTo>
                      <a:pt x="356030" y="2043714"/>
                    </a:lnTo>
                    <a:lnTo>
                      <a:pt x="0" y="1687684"/>
                    </a:lnTo>
                    <a:close/>
                  </a:path>
                </a:pathLst>
              </a:cu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7"/>
          <p:cNvGrpSpPr/>
          <p:nvPr/>
        </p:nvGrpSpPr>
        <p:grpSpPr>
          <a:xfrm>
            <a:off x="10729066" y="4721228"/>
            <a:ext cx="1045524" cy="1828800"/>
            <a:chOff x="2438400" y="402137"/>
            <a:chExt cx="2514600" cy="4398463"/>
          </a:xfrm>
        </p:grpSpPr>
        <p:sp>
          <p:nvSpPr>
            <p:cNvPr id="33" name="Snip Same Side Corner Rectangle 109"/>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240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9">
                                            <p:txEl>
                                              <p:pRg st="2" end="2"/>
                                            </p:txEl>
                                          </p:spTgt>
                                        </p:tgtEl>
                                        <p:attrNameLst>
                                          <p:attrName>style.visibility</p:attrName>
                                        </p:attrNameLst>
                                      </p:cBhvr>
                                      <p:to>
                                        <p:strVal val="visible"/>
                                      </p:to>
                                    </p:set>
                                  </p:childTnLst>
                                </p:cTn>
                              </p:par>
                              <p:par>
                                <p:cTn id="17" presetID="26"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80">
                                          <p:stCondLst>
                                            <p:cond delay="0"/>
                                          </p:stCondLst>
                                        </p:cTn>
                                        <p:tgtEl>
                                          <p:spTgt spid="39"/>
                                        </p:tgtEl>
                                      </p:cBhvr>
                                    </p:animEffect>
                                    <p:anim calcmode="lin" valueType="num">
                                      <p:cBhvr>
                                        <p:cTn id="2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5" dur="26">
                                          <p:stCondLst>
                                            <p:cond delay="650"/>
                                          </p:stCondLst>
                                        </p:cTn>
                                        <p:tgtEl>
                                          <p:spTgt spid="39"/>
                                        </p:tgtEl>
                                      </p:cBhvr>
                                      <p:to x="100000" y="60000"/>
                                    </p:animScale>
                                    <p:animScale>
                                      <p:cBhvr>
                                        <p:cTn id="26" dur="166" decel="50000">
                                          <p:stCondLst>
                                            <p:cond delay="676"/>
                                          </p:stCondLst>
                                        </p:cTn>
                                        <p:tgtEl>
                                          <p:spTgt spid="39"/>
                                        </p:tgtEl>
                                      </p:cBhvr>
                                      <p:to x="100000" y="100000"/>
                                    </p:animScale>
                                    <p:animScale>
                                      <p:cBhvr>
                                        <p:cTn id="27" dur="26">
                                          <p:stCondLst>
                                            <p:cond delay="1312"/>
                                          </p:stCondLst>
                                        </p:cTn>
                                        <p:tgtEl>
                                          <p:spTgt spid="39"/>
                                        </p:tgtEl>
                                      </p:cBhvr>
                                      <p:to x="100000" y="80000"/>
                                    </p:animScale>
                                    <p:animScale>
                                      <p:cBhvr>
                                        <p:cTn id="28" dur="166" decel="50000">
                                          <p:stCondLst>
                                            <p:cond delay="1338"/>
                                          </p:stCondLst>
                                        </p:cTn>
                                        <p:tgtEl>
                                          <p:spTgt spid="39"/>
                                        </p:tgtEl>
                                      </p:cBhvr>
                                      <p:to x="100000" y="100000"/>
                                    </p:animScale>
                                    <p:animScale>
                                      <p:cBhvr>
                                        <p:cTn id="29" dur="26">
                                          <p:stCondLst>
                                            <p:cond delay="1642"/>
                                          </p:stCondLst>
                                        </p:cTn>
                                        <p:tgtEl>
                                          <p:spTgt spid="39"/>
                                        </p:tgtEl>
                                      </p:cBhvr>
                                      <p:to x="100000" y="90000"/>
                                    </p:animScale>
                                    <p:animScale>
                                      <p:cBhvr>
                                        <p:cTn id="30" dur="166" decel="50000">
                                          <p:stCondLst>
                                            <p:cond delay="1668"/>
                                          </p:stCondLst>
                                        </p:cTn>
                                        <p:tgtEl>
                                          <p:spTgt spid="39"/>
                                        </p:tgtEl>
                                      </p:cBhvr>
                                      <p:to x="100000" y="100000"/>
                                    </p:animScale>
                                    <p:animScale>
                                      <p:cBhvr>
                                        <p:cTn id="31" dur="26">
                                          <p:stCondLst>
                                            <p:cond delay="1808"/>
                                          </p:stCondLst>
                                        </p:cTn>
                                        <p:tgtEl>
                                          <p:spTgt spid="39"/>
                                        </p:tgtEl>
                                      </p:cBhvr>
                                      <p:to x="100000" y="95000"/>
                                    </p:animScale>
                                    <p:animScale>
                                      <p:cBhvr>
                                        <p:cTn id="32" dur="166" decel="50000">
                                          <p:stCondLst>
                                            <p:cond delay="1834"/>
                                          </p:stCondLst>
                                        </p:cTn>
                                        <p:tgtEl>
                                          <p:spTgt spid="39"/>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80">
                                          <p:stCondLst>
                                            <p:cond delay="0"/>
                                          </p:stCondLst>
                                        </p:cTn>
                                        <p:tgtEl>
                                          <p:spTgt spid="32"/>
                                        </p:tgtEl>
                                      </p:cBhvr>
                                    </p:animEffect>
                                    <p:anim calcmode="lin" valueType="num">
                                      <p:cBhvr>
                                        <p:cTn id="3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41" dur="26">
                                          <p:stCondLst>
                                            <p:cond delay="650"/>
                                          </p:stCondLst>
                                        </p:cTn>
                                        <p:tgtEl>
                                          <p:spTgt spid="32"/>
                                        </p:tgtEl>
                                      </p:cBhvr>
                                      <p:to x="100000" y="60000"/>
                                    </p:animScale>
                                    <p:animScale>
                                      <p:cBhvr>
                                        <p:cTn id="42" dur="166" decel="50000">
                                          <p:stCondLst>
                                            <p:cond delay="676"/>
                                          </p:stCondLst>
                                        </p:cTn>
                                        <p:tgtEl>
                                          <p:spTgt spid="32"/>
                                        </p:tgtEl>
                                      </p:cBhvr>
                                      <p:to x="100000" y="100000"/>
                                    </p:animScale>
                                    <p:animScale>
                                      <p:cBhvr>
                                        <p:cTn id="43" dur="26">
                                          <p:stCondLst>
                                            <p:cond delay="1312"/>
                                          </p:stCondLst>
                                        </p:cTn>
                                        <p:tgtEl>
                                          <p:spTgt spid="32"/>
                                        </p:tgtEl>
                                      </p:cBhvr>
                                      <p:to x="100000" y="80000"/>
                                    </p:animScale>
                                    <p:animScale>
                                      <p:cBhvr>
                                        <p:cTn id="44" dur="166" decel="50000">
                                          <p:stCondLst>
                                            <p:cond delay="1338"/>
                                          </p:stCondLst>
                                        </p:cTn>
                                        <p:tgtEl>
                                          <p:spTgt spid="32"/>
                                        </p:tgtEl>
                                      </p:cBhvr>
                                      <p:to x="100000" y="100000"/>
                                    </p:animScale>
                                    <p:animScale>
                                      <p:cBhvr>
                                        <p:cTn id="45" dur="26">
                                          <p:stCondLst>
                                            <p:cond delay="1642"/>
                                          </p:stCondLst>
                                        </p:cTn>
                                        <p:tgtEl>
                                          <p:spTgt spid="32"/>
                                        </p:tgtEl>
                                      </p:cBhvr>
                                      <p:to x="100000" y="90000"/>
                                    </p:animScale>
                                    <p:animScale>
                                      <p:cBhvr>
                                        <p:cTn id="46" dur="166" decel="50000">
                                          <p:stCondLst>
                                            <p:cond delay="1668"/>
                                          </p:stCondLst>
                                        </p:cTn>
                                        <p:tgtEl>
                                          <p:spTgt spid="32"/>
                                        </p:tgtEl>
                                      </p:cBhvr>
                                      <p:to x="100000" y="100000"/>
                                    </p:animScale>
                                    <p:animScale>
                                      <p:cBhvr>
                                        <p:cTn id="47" dur="26">
                                          <p:stCondLst>
                                            <p:cond delay="1808"/>
                                          </p:stCondLst>
                                        </p:cTn>
                                        <p:tgtEl>
                                          <p:spTgt spid="32"/>
                                        </p:tgtEl>
                                      </p:cBhvr>
                                      <p:to x="100000" y="95000"/>
                                    </p:animScale>
                                    <p:animScale>
                                      <p:cBhvr>
                                        <p:cTn id="48" dur="166" decel="50000">
                                          <p:stCondLst>
                                            <p:cond delay="1834"/>
                                          </p:stCondLst>
                                        </p:cTn>
                                        <p:tgtEl>
                                          <p:spTgt spid="32"/>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9888"/>
            <a:ext cx="10797766"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ea typeface="Wednesday" pitchFamily="2" charset="0"/>
              </a:rPr>
              <a:t>Heightened Persecution</a:t>
            </a:r>
          </a:p>
        </p:txBody>
      </p:sp>
      <p:sp>
        <p:nvSpPr>
          <p:cNvPr id="79" name="TextBox 78"/>
          <p:cNvSpPr txBox="1"/>
          <p:nvPr/>
        </p:nvSpPr>
        <p:spPr>
          <a:xfrm>
            <a:off x="374388" y="1607261"/>
            <a:ext cx="5515424" cy="3108543"/>
          </a:xfrm>
          <a:prstGeom prst="rect">
            <a:avLst/>
          </a:prstGeom>
          <a:noFill/>
        </p:spPr>
        <p:txBody>
          <a:bodyPr wrap="square" rtlCol="0">
            <a:spAutoFit/>
          </a:bodyPr>
          <a:lstStyle/>
          <a:p>
            <a:r>
              <a:rPr lang="en-US" sz="2800" dirty="0">
                <a:solidFill>
                  <a:schemeClr val="bg1"/>
                </a:solidFill>
              </a:rPr>
              <a:t>It was rumored that Emperor Nero himself ordered the fire to be started in order to put the blame on the Christians living in Rome. </a:t>
            </a:r>
          </a:p>
          <a:p>
            <a:endParaRPr lang="en-US" sz="2800" dirty="0">
              <a:solidFill>
                <a:schemeClr val="bg1"/>
              </a:solidFill>
            </a:endParaRPr>
          </a:p>
          <a:p>
            <a:r>
              <a:rPr lang="en-US" sz="2800" dirty="0">
                <a:solidFill>
                  <a:schemeClr val="bg1"/>
                </a:solidFill>
              </a:rPr>
              <a:t>Intense persecution began to take place in the Provinces of Rome.</a:t>
            </a:r>
          </a:p>
        </p:txBody>
      </p:sp>
      <p:sp>
        <p:nvSpPr>
          <p:cNvPr id="2" name="Rectangle 1"/>
          <p:cNvSpPr/>
          <p:nvPr/>
        </p:nvSpPr>
        <p:spPr>
          <a:xfrm>
            <a:off x="2124414" y="5037745"/>
            <a:ext cx="9020846" cy="1569660"/>
          </a:xfrm>
          <a:prstGeom prst="rect">
            <a:avLst/>
          </a:prstGeom>
        </p:spPr>
        <p:txBody>
          <a:bodyPr wrap="square">
            <a:spAutoFit/>
          </a:bodyPr>
          <a:lstStyle/>
          <a:p>
            <a:r>
              <a:rPr lang="en-US" sz="3200" dirty="0">
                <a:solidFill>
                  <a:schemeClr val="bg1"/>
                </a:solidFill>
              </a:rPr>
              <a:t>Peter exhorted the Saints to turn to one another in love and tenderness and that the Church leaders needed to strengthen their congregations.</a:t>
            </a:r>
            <a:endParaRPr lang="en-US" sz="3200" dirty="0"/>
          </a:p>
        </p:txBody>
      </p:sp>
      <p:pic>
        <p:nvPicPr>
          <p:cNvPr id="17410" name="Picture 2" descr="Image result for nero persecutes saints"/>
          <p:cNvPicPr>
            <a:picLocks noChangeAspect="1" noChangeArrowheads="1"/>
          </p:cNvPicPr>
          <p:nvPr/>
        </p:nvPicPr>
        <p:blipFill rotWithShape="1">
          <a:blip r:embed="rId3">
            <a:extLst>
              <a:ext uri="{28A0092B-C50C-407E-A947-70E740481C1C}">
                <a14:useLocalDpi xmlns:a14="http://schemas.microsoft.com/office/drawing/2010/main" val="0"/>
              </a:ext>
            </a:extLst>
          </a:blip>
          <a:srcRect l="6162" t="6655" r="5485" b="10545"/>
          <a:stretch/>
        </p:blipFill>
        <p:spPr bwMode="auto">
          <a:xfrm>
            <a:off x="6008707" y="1748117"/>
            <a:ext cx="4332081" cy="3039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74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649941" y="3747247"/>
            <a:ext cx="3048000" cy="2523308"/>
            <a:chOff x="609600" y="2819400"/>
            <a:chExt cx="3048000" cy="2523308"/>
          </a:xfrm>
        </p:grpSpPr>
        <p:sp>
          <p:nvSpPr>
            <p:cNvPr id="38" name="Flowchart: Magnetic Disk 37"/>
            <p:cNvSpPr/>
            <p:nvPr/>
          </p:nvSpPr>
          <p:spPr>
            <a:xfrm>
              <a:off x="609600" y="2819400"/>
              <a:ext cx="3048000" cy="381000"/>
            </a:xfrm>
            <a:prstGeom prst="flowChartMagneticDisk">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960121" y="3200400"/>
              <a:ext cx="228600" cy="2142308"/>
              <a:chOff x="960121" y="3200400"/>
              <a:chExt cx="228600" cy="2142308"/>
            </a:xfrm>
          </p:grpSpPr>
          <p:sp>
            <p:nvSpPr>
              <p:cNvPr id="71" name="Trapezoid 70"/>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2667000" y="3191692"/>
              <a:ext cx="228600" cy="2142308"/>
              <a:chOff x="960121" y="3200400"/>
              <a:chExt cx="228600" cy="2142308"/>
            </a:xfrm>
          </p:grpSpPr>
          <p:sp>
            <p:nvSpPr>
              <p:cNvPr id="69" name="Trapezoid 68"/>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664" y="3200400"/>
              <a:ext cx="139336" cy="1598022"/>
              <a:chOff x="960121" y="3200400"/>
              <a:chExt cx="228600" cy="2142308"/>
            </a:xfrm>
          </p:grpSpPr>
          <p:sp>
            <p:nvSpPr>
              <p:cNvPr id="67" name="Trapezoid 66"/>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3100252" y="3191692"/>
              <a:ext cx="139336" cy="1598022"/>
              <a:chOff x="960121" y="3200400"/>
              <a:chExt cx="228600" cy="2142308"/>
            </a:xfrm>
          </p:grpSpPr>
          <p:sp>
            <p:nvSpPr>
              <p:cNvPr id="65" name="Trapezoid 64"/>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72"/>
          <p:cNvGrpSpPr/>
          <p:nvPr/>
        </p:nvGrpSpPr>
        <p:grpSpPr>
          <a:xfrm>
            <a:off x="8382000" y="3805774"/>
            <a:ext cx="3048000" cy="2523308"/>
            <a:chOff x="609600" y="2819400"/>
            <a:chExt cx="3048000" cy="2523308"/>
          </a:xfrm>
        </p:grpSpPr>
        <p:sp>
          <p:nvSpPr>
            <p:cNvPr id="74" name="Flowchart: Magnetic Disk 73"/>
            <p:cNvSpPr/>
            <p:nvPr/>
          </p:nvSpPr>
          <p:spPr>
            <a:xfrm>
              <a:off x="609600" y="2819400"/>
              <a:ext cx="3048000" cy="381000"/>
            </a:xfrm>
            <a:prstGeom prst="flowChartMagneticDisk">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960121" y="3200400"/>
              <a:ext cx="228600" cy="2142308"/>
              <a:chOff x="960121" y="3200400"/>
              <a:chExt cx="228600" cy="2142308"/>
            </a:xfrm>
          </p:grpSpPr>
          <p:sp>
            <p:nvSpPr>
              <p:cNvPr id="86" name="Trapezoid 85"/>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2667000" y="3191692"/>
              <a:ext cx="228600" cy="2142308"/>
              <a:chOff x="960121" y="3200400"/>
              <a:chExt cx="228600" cy="2142308"/>
            </a:xfrm>
          </p:grpSpPr>
          <p:sp>
            <p:nvSpPr>
              <p:cNvPr id="84" name="Trapezoid 83"/>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1384664" y="3200400"/>
              <a:ext cx="139336" cy="1598022"/>
              <a:chOff x="960121" y="3200400"/>
              <a:chExt cx="228600" cy="2142308"/>
            </a:xfrm>
          </p:grpSpPr>
          <p:sp>
            <p:nvSpPr>
              <p:cNvPr id="82" name="Trapezoid 81"/>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3100252" y="3191692"/>
              <a:ext cx="139336" cy="1598022"/>
              <a:chOff x="960121" y="3200400"/>
              <a:chExt cx="228600" cy="2142308"/>
            </a:xfrm>
          </p:grpSpPr>
          <p:sp>
            <p:nvSpPr>
              <p:cNvPr id="80" name="Trapezoid 79"/>
              <p:cNvSpPr/>
              <p:nvPr/>
            </p:nvSpPr>
            <p:spPr>
              <a:xfrm flipV="1">
                <a:off x="990600" y="3200400"/>
                <a:ext cx="152400" cy="21336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960121" y="5266508"/>
                <a:ext cx="228600" cy="76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a:off x="1174643" y="1774143"/>
            <a:ext cx="2044928" cy="2165954"/>
            <a:chOff x="1174643" y="1774143"/>
            <a:chExt cx="2044928" cy="2165954"/>
          </a:xfrm>
        </p:grpSpPr>
        <p:sp>
          <p:nvSpPr>
            <p:cNvPr id="89" name="Rectangle 88"/>
            <p:cNvSpPr/>
            <p:nvPr/>
          </p:nvSpPr>
          <p:spPr>
            <a:xfrm rot="17518575">
              <a:off x="766905" y="2796321"/>
              <a:ext cx="2165954" cy="12159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rot="15193427">
              <a:off x="1512484" y="2784799"/>
              <a:ext cx="2069344" cy="100983"/>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1413665" y="3341744"/>
              <a:ext cx="1520552" cy="13280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174643" y="1879156"/>
              <a:ext cx="2044928" cy="1469792"/>
              <a:chOff x="4418972" y="1626644"/>
              <a:chExt cx="2044928" cy="1469792"/>
            </a:xfrm>
          </p:grpSpPr>
          <p:sp>
            <p:nvSpPr>
              <p:cNvPr id="92" name="Rectangle 91"/>
              <p:cNvSpPr/>
              <p:nvPr/>
            </p:nvSpPr>
            <p:spPr>
              <a:xfrm>
                <a:off x="4418973" y="1626645"/>
                <a:ext cx="2044927" cy="14697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ame 92"/>
              <p:cNvSpPr/>
              <p:nvPr/>
            </p:nvSpPr>
            <p:spPr>
              <a:xfrm>
                <a:off x="4418972" y="1626644"/>
                <a:ext cx="2044927" cy="1469791"/>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94" name="Group 93"/>
          <p:cNvGrpSpPr/>
          <p:nvPr/>
        </p:nvGrpSpPr>
        <p:grpSpPr>
          <a:xfrm>
            <a:off x="8997463" y="1774143"/>
            <a:ext cx="2044928" cy="2165954"/>
            <a:chOff x="1174643" y="1774143"/>
            <a:chExt cx="2044928" cy="2165954"/>
          </a:xfrm>
        </p:grpSpPr>
        <p:sp>
          <p:nvSpPr>
            <p:cNvPr id="95" name="Rectangle 94"/>
            <p:cNvSpPr/>
            <p:nvPr/>
          </p:nvSpPr>
          <p:spPr>
            <a:xfrm rot="17518575">
              <a:off x="766905" y="2796321"/>
              <a:ext cx="2165954" cy="12159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rot="15193427">
              <a:off x="1512484" y="2784799"/>
              <a:ext cx="2069344" cy="100983"/>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413665" y="3341744"/>
              <a:ext cx="1520552" cy="132808"/>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a:off x="1174643" y="1879156"/>
              <a:ext cx="2044928" cy="1469792"/>
              <a:chOff x="4418972" y="1626644"/>
              <a:chExt cx="2044928" cy="1469792"/>
            </a:xfrm>
          </p:grpSpPr>
          <p:sp>
            <p:nvSpPr>
              <p:cNvPr id="99" name="Rectangle 98"/>
              <p:cNvSpPr/>
              <p:nvPr/>
            </p:nvSpPr>
            <p:spPr>
              <a:xfrm>
                <a:off x="4418973" y="1626645"/>
                <a:ext cx="2044927" cy="14697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ame 99"/>
              <p:cNvSpPr/>
              <p:nvPr/>
            </p:nvSpPr>
            <p:spPr>
              <a:xfrm>
                <a:off x="4418972" y="1626644"/>
                <a:ext cx="2044927" cy="1469791"/>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TextBox 8"/>
          <p:cNvSpPr txBox="1"/>
          <p:nvPr/>
        </p:nvSpPr>
        <p:spPr>
          <a:xfrm>
            <a:off x="1451204" y="1987842"/>
            <a:ext cx="1370437" cy="1200329"/>
          </a:xfrm>
          <a:prstGeom prst="rect">
            <a:avLst/>
          </a:prstGeom>
          <a:noFill/>
        </p:spPr>
        <p:txBody>
          <a:bodyPr wrap="square" rtlCol="0">
            <a:spAutoFit/>
          </a:bodyPr>
          <a:lstStyle/>
          <a:p>
            <a:pPr algn="ctr"/>
            <a:r>
              <a:rPr lang="en-US" sz="2400" dirty="0">
                <a:latin typeface="Comic Sans MS" panose="030F0702030302020204" pitchFamily="66" charset="0"/>
              </a:rPr>
              <a:t>The Will Within</a:t>
            </a:r>
          </a:p>
        </p:txBody>
      </p:sp>
      <p:sp>
        <p:nvSpPr>
          <p:cNvPr id="101" name="TextBox 100"/>
          <p:cNvSpPr txBox="1"/>
          <p:nvPr/>
        </p:nvSpPr>
        <p:spPr>
          <a:xfrm>
            <a:off x="9346524" y="2005280"/>
            <a:ext cx="1370437" cy="1200329"/>
          </a:xfrm>
          <a:prstGeom prst="rect">
            <a:avLst/>
          </a:prstGeom>
          <a:noFill/>
        </p:spPr>
        <p:txBody>
          <a:bodyPr wrap="square" rtlCol="0">
            <a:spAutoFit/>
          </a:bodyPr>
          <a:lstStyle/>
          <a:p>
            <a:pPr algn="ctr"/>
            <a:r>
              <a:rPr lang="en-US" sz="2400" dirty="0">
                <a:latin typeface="Comic Sans MS" panose="030F0702030302020204" pitchFamily="66" charset="0"/>
              </a:rPr>
              <a:t>Our Best Selves</a:t>
            </a:r>
          </a:p>
        </p:txBody>
      </p:sp>
      <p:grpSp>
        <p:nvGrpSpPr>
          <p:cNvPr id="14" name="Group 13"/>
          <p:cNvGrpSpPr/>
          <p:nvPr/>
        </p:nvGrpSpPr>
        <p:grpSpPr>
          <a:xfrm>
            <a:off x="5002136" y="3269526"/>
            <a:ext cx="2420470" cy="1250576"/>
            <a:chOff x="4733365" y="349624"/>
            <a:chExt cx="2420470" cy="1250576"/>
          </a:xfrm>
        </p:grpSpPr>
        <p:sp>
          <p:nvSpPr>
            <p:cNvPr id="10" name="Rectangle: Rounded Corners 9"/>
            <p:cNvSpPr/>
            <p:nvPr/>
          </p:nvSpPr>
          <p:spPr>
            <a:xfrm>
              <a:off x="4733365" y="349624"/>
              <a:ext cx="2420470" cy="125057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4733365" y="399871"/>
              <a:ext cx="2299447" cy="1200329"/>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Obtain Faith in Jesus Christ</a:t>
              </a:r>
            </a:p>
          </p:txBody>
        </p:sp>
      </p:grpSp>
      <p:grpSp>
        <p:nvGrpSpPr>
          <p:cNvPr id="11" name="Group 10"/>
          <p:cNvGrpSpPr/>
          <p:nvPr/>
        </p:nvGrpSpPr>
        <p:grpSpPr>
          <a:xfrm>
            <a:off x="4977052" y="5375685"/>
            <a:ext cx="2440508" cy="1250576"/>
            <a:chOff x="4733365" y="1962718"/>
            <a:chExt cx="2440508" cy="1250576"/>
          </a:xfrm>
        </p:grpSpPr>
        <p:sp>
          <p:nvSpPr>
            <p:cNvPr id="102" name="Rectangle: Rounded Corners 101"/>
            <p:cNvSpPr/>
            <p:nvPr/>
          </p:nvSpPr>
          <p:spPr>
            <a:xfrm>
              <a:off x="4733365" y="1962718"/>
              <a:ext cx="2420470" cy="1250576"/>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p:cNvSpPr txBox="1"/>
            <p:nvPr/>
          </p:nvSpPr>
          <p:spPr>
            <a:xfrm>
              <a:off x="4874426" y="1962718"/>
              <a:ext cx="2299447" cy="1200329"/>
            </a:xfrm>
            <a:prstGeom prst="rect">
              <a:avLst/>
            </a:prstGeom>
            <a:noFill/>
          </p:spPr>
          <p:txBody>
            <a:bodyPr wrap="square" rtlCol="0">
              <a:spAutoFit/>
            </a:bodyPr>
            <a:lstStyle/>
            <a:p>
              <a:pPr algn="ctr"/>
              <a:r>
                <a:rPr lang="en-US" sz="2400" dirty="0">
                  <a:solidFill>
                    <a:schemeClr val="bg1"/>
                  </a:solidFill>
                  <a:latin typeface="Comic Sans MS" panose="030F0702030302020204" pitchFamily="66" charset="0"/>
                </a:rPr>
                <a:t>Stay True to Your</a:t>
              </a:r>
            </a:p>
            <a:p>
              <a:pPr algn="ctr"/>
              <a:r>
                <a:rPr lang="en-US" sz="2400" dirty="0">
                  <a:solidFill>
                    <a:schemeClr val="bg1"/>
                  </a:solidFill>
                  <a:latin typeface="Comic Sans MS" panose="030F0702030302020204" pitchFamily="66" charset="0"/>
                </a:rPr>
                <a:t>Testimony</a:t>
              </a:r>
            </a:p>
          </p:txBody>
        </p:sp>
      </p:grpSp>
      <p:grpSp>
        <p:nvGrpSpPr>
          <p:cNvPr id="105" name="Group 104"/>
          <p:cNvGrpSpPr/>
          <p:nvPr/>
        </p:nvGrpSpPr>
        <p:grpSpPr>
          <a:xfrm>
            <a:off x="3020715" y="2205254"/>
            <a:ext cx="2423850" cy="4261260"/>
            <a:chOff x="5925217" y="2124603"/>
            <a:chExt cx="2423850" cy="4261260"/>
          </a:xfrm>
        </p:grpSpPr>
        <p:sp>
          <p:nvSpPr>
            <p:cNvPr id="106" name="Oval 105"/>
            <p:cNvSpPr/>
            <p:nvPr/>
          </p:nvSpPr>
          <p:spPr>
            <a:xfrm>
              <a:off x="6777318" y="2124603"/>
              <a:ext cx="806823" cy="9167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Rounded Corners 106"/>
            <p:cNvSpPr/>
            <p:nvPr/>
          </p:nvSpPr>
          <p:spPr>
            <a:xfrm rot="460198">
              <a:off x="6738014" y="3121033"/>
              <a:ext cx="615368" cy="181358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Rounded Corners 107"/>
            <p:cNvSpPr/>
            <p:nvPr/>
          </p:nvSpPr>
          <p:spPr>
            <a:xfrm rot="3330722">
              <a:off x="7538998" y="2748570"/>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Rounded Corners 108"/>
            <p:cNvSpPr/>
            <p:nvPr/>
          </p:nvSpPr>
          <p:spPr>
            <a:xfrm rot="7881304">
              <a:off x="7654619" y="218753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Rounded Corners 109"/>
            <p:cNvSpPr/>
            <p:nvPr/>
          </p:nvSpPr>
          <p:spPr>
            <a:xfrm rot="3330722">
              <a:off x="6367072" y="303628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Rounded Corners 110"/>
            <p:cNvSpPr/>
            <p:nvPr/>
          </p:nvSpPr>
          <p:spPr>
            <a:xfrm rot="7874587">
              <a:off x="6356165" y="356787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Rounded Corners 111"/>
            <p:cNvSpPr/>
            <p:nvPr/>
          </p:nvSpPr>
          <p:spPr>
            <a:xfrm rot="167472">
              <a:off x="6633973" y="4644690"/>
              <a:ext cx="270362" cy="174117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rot="21318737" flipH="1">
              <a:off x="7208666" y="4542527"/>
              <a:ext cx="339206" cy="1838099"/>
              <a:chOff x="6596189" y="4470333"/>
              <a:chExt cx="339206" cy="1838099"/>
            </a:xfrm>
          </p:grpSpPr>
          <p:sp>
            <p:nvSpPr>
              <p:cNvPr id="114" name="Rectangle: Rounded Corners 113"/>
              <p:cNvSpPr/>
              <p:nvPr/>
            </p:nvSpPr>
            <p:spPr>
              <a:xfrm rot="1251045">
                <a:off x="6596189" y="4470333"/>
                <a:ext cx="339206"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Rounded Corners 114"/>
              <p:cNvSpPr/>
              <p:nvPr/>
            </p:nvSpPr>
            <p:spPr>
              <a:xfrm rot="8987413">
                <a:off x="6672611" y="5183036"/>
                <a:ext cx="258187"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p:cNvGrpSpPr/>
          <p:nvPr/>
        </p:nvGrpSpPr>
        <p:grpSpPr>
          <a:xfrm>
            <a:off x="6879583" y="2067478"/>
            <a:ext cx="2423850" cy="4404586"/>
            <a:chOff x="6879583" y="2067478"/>
            <a:chExt cx="2423850" cy="4404586"/>
          </a:xfrm>
        </p:grpSpPr>
        <p:grpSp>
          <p:nvGrpSpPr>
            <p:cNvPr id="116" name="Group 115"/>
            <p:cNvGrpSpPr/>
            <p:nvPr/>
          </p:nvGrpSpPr>
          <p:grpSpPr>
            <a:xfrm>
              <a:off x="6879583" y="2131964"/>
              <a:ext cx="2423850" cy="4340100"/>
              <a:chOff x="9637771" y="1971468"/>
              <a:chExt cx="2423850" cy="4340100"/>
            </a:xfrm>
          </p:grpSpPr>
          <p:grpSp>
            <p:nvGrpSpPr>
              <p:cNvPr id="117" name="Group 116"/>
              <p:cNvGrpSpPr/>
              <p:nvPr/>
            </p:nvGrpSpPr>
            <p:grpSpPr>
              <a:xfrm>
                <a:off x="9637771" y="1971468"/>
                <a:ext cx="2423850" cy="4340100"/>
                <a:chOff x="9637771" y="1971468"/>
                <a:chExt cx="2423850" cy="4340100"/>
              </a:xfrm>
            </p:grpSpPr>
            <p:grpSp>
              <p:nvGrpSpPr>
                <p:cNvPr id="119" name="Group 118"/>
                <p:cNvGrpSpPr/>
                <p:nvPr/>
              </p:nvGrpSpPr>
              <p:grpSpPr>
                <a:xfrm flipH="1">
                  <a:off x="9637771" y="2050308"/>
                  <a:ext cx="2423850" cy="4261260"/>
                  <a:chOff x="5925217" y="2124603"/>
                  <a:chExt cx="2423850" cy="4261260"/>
                </a:xfrm>
              </p:grpSpPr>
              <p:sp>
                <p:nvSpPr>
                  <p:cNvPr id="123" name="Oval 122"/>
                  <p:cNvSpPr/>
                  <p:nvPr/>
                </p:nvSpPr>
                <p:spPr>
                  <a:xfrm>
                    <a:off x="6777318" y="2124603"/>
                    <a:ext cx="806823" cy="9167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Rounded Corners 123"/>
                  <p:cNvSpPr/>
                  <p:nvPr/>
                </p:nvSpPr>
                <p:spPr>
                  <a:xfrm rot="460198">
                    <a:off x="6738014" y="3121033"/>
                    <a:ext cx="615368" cy="181358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Rounded Corners 124"/>
                  <p:cNvSpPr/>
                  <p:nvPr/>
                </p:nvSpPr>
                <p:spPr>
                  <a:xfrm rot="3330722">
                    <a:off x="7538998" y="2748570"/>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Rounded Corners 125"/>
                  <p:cNvSpPr/>
                  <p:nvPr/>
                </p:nvSpPr>
                <p:spPr>
                  <a:xfrm rot="7881304">
                    <a:off x="7654619" y="218753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p:cNvSpPr/>
                  <p:nvPr/>
                </p:nvSpPr>
                <p:spPr>
                  <a:xfrm rot="3330722">
                    <a:off x="6367072" y="303628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Rounded Corners 127"/>
                  <p:cNvSpPr/>
                  <p:nvPr/>
                </p:nvSpPr>
                <p:spPr>
                  <a:xfrm rot="7874587">
                    <a:off x="6356165" y="3567874"/>
                    <a:ext cx="263499"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Rounded Corners 128"/>
                  <p:cNvSpPr/>
                  <p:nvPr/>
                </p:nvSpPr>
                <p:spPr>
                  <a:xfrm rot="167472">
                    <a:off x="6633973" y="4644690"/>
                    <a:ext cx="270362" cy="174117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rot="21318737" flipH="1">
                    <a:off x="7208666" y="4542527"/>
                    <a:ext cx="339206" cy="1838099"/>
                    <a:chOff x="6596189" y="4470333"/>
                    <a:chExt cx="339206" cy="1838099"/>
                  </a:xfrm>
                </p:grpSpPr>
                <p:sp>
                  <p:nvSpPr>
                    <p:cNvPr id="131" name="Rectangle: Rounded Corners 130"/>
                    <p:cNvSpPr/>
                    <p:nvPr/>
                  </p:nvSpPr>
                  <p:spPr>
                    <a:xfrm rot="1251045">
                      <a:off x="6596189" y="4470333"/>
                      <a:ext cx="339206"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Rounded Corners 131"/>
                    <p:cNvSpPr/>
                    <p:nvPr/>
                  </p:nvSpPr>
                  <p:spPr>
                    <a:xfrm rot="8987413">
                      <a:off x="6672611" y="5183036"/>
                      <a:ext cx="258187" cy="112539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 name="Trapezoid 119"/>
                <p:cNvSpPr/>
                <p:nvPr/>
              </p:nvSpPr>
              <p:spPr>
                <a:xfrm rot="596812">
                  <a:off x="10311112" y="3978268"/>
                  <a:ext cx="1292872" cy="1393589"/>
                </a:xfrm>
                <a:prstGeom prst="trapezoid">
                  <a:avLst>
                    <a:gd name="adj" fmla="val 359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p:cNvSpPr/>
                <p:nvPr/>
              </p:nvSpPr>
              <p:spPr>
                <a:xfrm rot="9765229">
                  <a:off x="10542743" y="1971468"/>
                  <a:ext cx="657200" cy="791141"/>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Diagonal Corners Rounded 121"/>
                <p:cNvSpPr/>
                <p:nvPr/>
              </p:nvSpPr>
              <p:spPr>
                <a:xfrm rot="2618444">
                  <a:off x="10598758" y="2181539"/>
                  <a:ext cx="868200" cy="447931"/>
                </a:xfrm>
                <a:prstGeom prst="round2Diag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Rectangle: Diagonal Corners Rounded 117"/>
              <p:cNvSpPr/>
              <p:nvPr/>
            </p:nvSpPr>
            <p:spPr>
              <a:xfrm rot="17694677">
                <a:off x="10980411" y="2395663"/>
                <a:ext cx="591223" cy="536441"/>
              </a:xfrm>
              <a:prstGeom prst="round2Diag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loud 11"/>
            <p:cNvSpPr/>
            <p:nvPr/>
          </p:nvSpPr>
          <p:spPr>
            <a:xfrm rot="15881941">
              <a:off x="7661759" y="1897423"/>
              <a:ext cx="771822" cy="1111931"/>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2" name="Rectangle: Rounded Corners 161"/>
          <p:cNvSpPr/>
          <p:nvPr/>
        </p:nvSpPr>
        <p:spPr>
          <a:xfrm>
            <a:off x="5585674" y="4534617"/>
            <a:ext cx="1132833" cy="848403"/>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81526" y="6472064"/>
            <a:ext cx="1931230" cy="369332"/>
          </a:xfrm>
          <a:prstGeom prst="rect">
            <a:avLst/>
          </a:prstGeom>
          <a:noFill/>
        </p:spPr>
        <p:txBody>
          <a:bodyPr wrap="square" rtlCol="0">
            <a:spAutoFit/>
          </a:bodyPr>
          <a:lstStyle/>
          <a:p>
            <a:r>
              <a:rPr lang="en-US" dirty="0"/>
              <a:t>2 Peter 1:1-4</a:t>
            </a:r>
          </a:p>
        </p:txBody>
      </p:sp>
    </p:spTree>
    <p:extLst>
      <p:ext uri="{BB962C8B-B14F-4D97-AF65-F5344CB8AC3E}">
        <p14:creationId xmlns:p14="http://schemas.microsoft.com/office/powerpoint/2010/main" val="226504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567477" y="797510"/>
            <a:ext cx="7342093" cy="5262979"/>
          </a:xfrm>
          <a:prstGeom prst="rect">
            <a:avLst/>
          </a:prstGeom>
          <a:noFill/>
        </p:spPr>
        <p:txBody>
          <a:bodyPr wrap="square" rtlCol="0">
            <a:spAutoFit/>
          </a:bodyPr>
          <a:lstStyle/>
          <a:p>
            <a:r>
              <a:rPr lang="en-US" sz="2400" dirty="0"/>
              <a:t>"Those members of the Church who devote themselves wholly to righteousness, living by every word that </a:t>
            </a:r>
            <a:r>
              <a:rPr lang="en-US" sz="2400" dirty="0" err="1"/>
              <a:t>proceedeth</a:t>
            </a:r>
            <a:r>
              <a:rPr lang="en-US" sz="2400" dirty="0"/>
              <a:t> forth from the mouth of God, make their calling and election sure. </a:t>
            </a:r>
          </a:p>
          <a:p>
            <a:endParaRPr lang="en-US" sz="2400" dirty="0"/>
          </a:p>
          <a:p>
            <a:r>
              <a:rPr lang="en-US" sz="2400" dirty="0"/>
              <a:t>That is, they receive the more sure word of prophecy, which means that the Lord seals their exaltation upon them while they are yet in this life. </a:t>
            </a:r>
          </a:p>
          <a:p>
            <a:endParaRPr lang="en-US" sz="2400" dirty="0"/>
          </a:p>
          <a:p>
            <a:r>
              <a:rPr lang="en-US" sz="2400" dirty="0"/>
              <a:t>Peter summarized the course of righteousness which the saints must pursue to make their calling and election sure and then (referring to his experience on the Mount of Transfiguration with James and John) said that those three had received this more sure word of prophecy.”</a:t>
            </a:r>
          </a:p>
        </p:txBody>
      </p:sp>
      <p:sp>
        <p:nvSpPr>
          <p:cNvPr id="9" name="Rectangle 8"/>
          <p:cNvSpPr/>
          <p:nvPr/>
        </p:nvSpPr>
        <p:spPr>
          <a:xfrm>
            <a:off x="11629966" y="6390946"/>
            <a:ext cx="442750" cy="369332"/>
          </a:xfrm>
          <a:prstGeom prst="rect">
            <a:avLst/>
          </a:prstGeom>
        </p:spPr>
        <p:txBody>
          <a:bodyPr wrap="none">
            <a:spAutoFit/>
          </a:bodyPr>
          <a:lstStyle/>
          <a:p>
            <a:r>
              <a:rPr lang="en-US" dirty="0"/>
              <a:t>(2)</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0412" y="168024"/>
            <a:ext cx="1160929" cy="1620463"/>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 r="668" b="25490"/>
          <a:stretch/>
        </p:blipFill>
        <p:spPr>
          <a:xfrm>
            <a:off x="7863308" y="1788487"/>
            <a:ext cx="3988033"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8329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anim calcmode="lin" valueType="num">
                                      <p:cBhvr>
                                        <p:cTn id="12" dur="2000" fill="hold"/>
                                        <p:tgtEl>
                                          <p:spTgt spid="14"/>
                                        </p:tgtEl>
                                        <p:attrNameLst>
                                          <p:attrName>ppt_w</p:attrName>
                                        </p:attrNameLst>
                                      </p:cBhvr>
                                      <p:tavLst>
                                        <p:tav tm="0" fmla="#ppt_w*sin(2.5*pi*$)">
                                          <p:val>
                                            <p:fltVal val="0"/>
                                          </p:val>
                                        </p:tav>
                                        <p:tav tm="100000">
                                          <p:val>
                                            <p:fltVal val="1"/>
                                          </p:val>
                                        </p:tav>
                                      </p:tavLst>
                                    </p:anim>
                                    <p:anim calcmode="lin" valueType="num">
                                      <p:cBhvr>
                                        <p:cTn id="13"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9578" y="6488668"/>
            <a:ext cx="4103092" cy="369332"/>
          </a:xfrm>
          <a:prstGeom prst="rect">
            <a:avLst/>
          </a:prstGeom>
        </p:spPr>
        <p:txBody>
          <a:bodyPr wrap="square">
            <a:spAutoFit/>
          </a:bodyPr>
          <a:lstStyle/>
          <a:p>
            <a:r>
              <a:rPr lang="en-US" dirty="0"/>
              <a:t>2 Peter 1:5-7</a:t>
            </a:r>
          </a:p>
        </p:txBody>
      </p:sp>
      <p:sp>
        <p:nvSpPr>
          <p:cNvPr id="7" name="TextBox 6"/>
          <p:cNvSpPr txBox="1"/>
          <p:nvPr/>
        </p:nvSpPr>
        <p:spPr>
          <a:xfrm>
            <a:off x="115628" y="5630"/>
            <a:ext cx="3136410" cy="2123658"/>
          </a:xfrm>
          <a:prstGeom prst="rect">
            <a:avLst/>
          </a:prstGeom>
          <a:noFill/>
        </p:spPr>
        <p:txBody>
          <a:bodyPr wrap="square" rtlCol="0">
            <a:spAutoFit/>
          </a:bodyPr>
          <a:lstStyle/>
          <a:p>
            <a:pPr algn="ctr"/>
            <a:r>
              <a:rPr lang="en-US" sz="4400" dirty="0">
                <a:latin typeface="Baskerville Old Face" panose="02020602080505020303" pitchFamily="18" charset="0"/>
                <a:ea typeface="Wednesday" pitchFamily="2" charset="0"/>
              </a:rPr>
              <a:t>Attributes </a:t>
            </a:r>
          </a:p>
          <a:p>
            <a:pPr algn="ctr"/>
            <a:r>
              <a:rPr lang="en-US" sz="4400" dirty="0">
                <a:latin typeface="Baskerville Old Face" panose="02020602080505020303" pitchFamily="18" charset="0"/>
                <a:ea typeface="Wednesday" pitchFamily="2" charset="0"/>
              </a:rPr>
              <a:t>To </a:t>
            </a:r>
          </a:p>
          <a:p>
            <a:pPr algn="ctr"/>
            <a:r>
              <a:rPr lang="en-US" sz="4400" dirty="0">
                <a:latin typeface="Baskerville Old Face" panose="02020602080505020303" pitchFamily="18" charset="0"/>
                <a:ea typeface="Wednesday" pitchFamily="2" charset="0"/>
              </a:rPr>
              <a:t>Develop</a:t>
            </a:r>
          </a:p>
        </p:txBody>
      </p:sp>
      <p:sp>
        <p:nvSpPr>
          <p:cNvPr id="3" name="Freeform: Shape 2"/>
          <p:cNvSpPr/>
          <p:nvPr/>
        </p:nvSpPr>
        <p:spPr>
          <a:xfrm>
            <a:off x="1694330" y="416859"/>
            <a:ext cx="9036423" cy="5810757"/>
          </a:xfrm>
          <a:custGeom>
            <a:avLst/>
            <a:gdLst>
              <a:gd name="connsiteX0" fmla="*/ 67235 w 9036423"/>
              <a:gd name="connsiteY0" fmla="*/ 4572000 h 4948517"/>
              <a:gd name="connsiteX1" fmla="*/ 67235 w 9036423"/>
              <a:gd name="connsiteY1" fmla="*/ 4572000 h 4948517"/>
              <a:gd name="connsiteX2" fmla="*/ 94129 w 9036423"/>
              <a:gd name="connsiteY2" fmla="*/ 4450976 h 4948517"/>
              <a:gd name="connsiteX3" fmla="*/ 121023 w 9036423"/>
              <a:gd name="connsiteY3" fmla="*/ 4410635 h 4948517"/>
              <a:gd name="connsiteX4" fmla="*/ 147917 w 9036423"/>
              <a:gd name="connsiteY4" fmla="*/ 4329953 h 4948517"/>
              <a:gd name="connsiteX5" fmla="*/ 174811 w 9036423"/>
              <a:gd name="connsiteY5" fmla="*/ 4289612 h 4948517"/>
              <a:gd name="connsiteX6" fmla="*/ 201706 w 9036423"/>
              <a:gd name="connsiteY6" fmla="*/ 4262717 h 4948517"/>
              <a:gd name="connsiteX7" fmla="*/ 255494 w 9036423"/>
              <a:gd name="connsiteY7" fmla="*/ 4182035 h 4948517"/>
              <a:gd name="connsiteX8" fmla="*/ 282388 w 9036423"/>
              <a:gd name="connsiteY8" fmla="*/ 4141694 h 4948517"/>
              <a:gd name="connsiteX9" fmla="*/ 322729 w 9036423"/>
              <a:gd name="connsiteY9" fmla="*/ 4114800 h 4948517"/>
              <a:gd name="connsiteX10" fmla="*/ 389964 w 9036423"/>
              <a:gd name="connsiteY10" fmla="*/ 4061012 h 4948517"/>
              <a:gd name="connsiteX11" fmla="*/ 416859 w 9036423"/>
              <a:gd name="connsiteY11" fmla="*/ 4020670 h 4948517"/>
              <a:gd name="connsiteX12" fmla="*/ 457200 w 9036423"/>
              <a:gd name="connsiteY12" fmla="*/ 3993776 h 4948517"/>
              <a:gd name="connsiteX13" fmla="*/ 537882 w 9036423"/>
              <a:gd name="connsiteY13" fmla="*/ 3926541 h 4948517"/>
              <a:gd name="connsiteX14" fmla="*/ 605117 w 9036423"/>
              <a:gd name="connsiteY14" fmla="*/ 3872753 h 4948517"/>
              <a:gd name="connsiteX15" fmla="*/ 712694 w 9036423"/>
              <a:gd name="connsiteY15" fmla="*/ 3792070 h 4948517"/>
              <a:gd name="connsiteX16" fmla="*/ 739588 w 9036423"/>
              <a:gd name="connsiteY16" fmla="*/ 3751729 h 4948517"/>
              <a:gd name="connsiteX17" fmla="*/ 779929 w 9036423"/>
              <a:gd name="connsiteY17" fmla="*/ 3724835 h 4948517"/>
              <a:gd name="connsiteX18" fmla="*/ 820270 w 9036423"/>
              <a:gd name="connsiteY18" fmla="*/ 3684494 h 4948517"/>
              <a:gd name="connsiteX19" fmla="*/ 860611 w 9036423"/>
              <a:gd name="connsiteY19" fmla="*/ 3657600 h 4948517"/>
              <a:gd name="connsiteX20" fmla="*/ 927847 w 9036423"/>
              <a:gd name="connsiteY20" fmla="*/ 3590364 h 4948517"/>
              <a:gd name="connsiteX21" fmla="*/ 954741 w 9036423"/>
              <a:gd name="connsiteY21" fmla="*/ 3550023 h 4948517"/>
              <a:gd name="connsiteX22" fmla="*/ 995082 w 9036423"/>
              <a:gd name="connsiteY22" fmla="*/ 3523129 h 4948517"/>
              <a:gd name="connsiteX23" fmla="*/ 1021976 w 9036423"/>
              <a:gd name="connsiteY23" fmla="*/ 3469341 h 4948517"/>
              <a:gd name="connsiteX24" fmla="*/ 1062317 w 9036423"/>
              <a:gd name="connsiteY24" fmla="*/ 3429000 h 4948517"/>
              <a:gd name="connsiteX25" fmla="*/ 1089211 w 9036423"/>
              <a:gd name="connsiteY25" fmla="*/ 3388659 h 4948517"/>
              <a:gd name="connsiteX26" fmla="*/ 1116106 w 9036423"/>
              <a:gd name="connsiteY26" fmla="*/ 3361764 h 4948517"/>
              <a:gd name="connsiteX27" fmla="*/ 1183341 w 9036423"/>
              <a:gd name="connsiteY27" fmla="*/ 3254188 h 4948517"/>
              <a:gd name="connsiteX28" fmla="*/ 1223682 w 9036423"/>
              <a:gd name="connsiteY28" fmla="*/ 3186953 h 4948517"/>
              <a:gd name="connsiteX29" fmla="*/ 1290917 w 9036423"/>
              <a:gd name="connsiteY29" fmla="*/ 3119717 h 4948517"/>
              <a:gd name="connsiteX30" fmla="*/ 1344706 w 9036423"/>
              <a:gd name="connsiteY30" fmla="*/ 3039035 h 4948517"/>
              <a:gd name="connsiteX31" fmla="*/ 1358153 w 9036423"/>
              <a:gd name="connsiteY31" fmla="*/ 2998694 h 4948517"/>
              <a:gd name="connsiteX32" fmla="*/ 1385047 w 9036423"/>
              <a:gd name="connsiteY32" fmla="*/ 2944906 h 4948517"/>
              <a:gd name="connsiteX33" fmla="*/ 1479176 w 9036423"/>
              <a:gd name="connsiteY33" fmla="*/ 2810435 h 4948517"/>
              <a:gd name="connsiteX34" fmla="*/ 1492623 w 9036423"/>
              <a:gd name="connsiteY34" fmla="*/ 2770094 h 4948517"/>
              <a:gd name="connsiteX35" fmla="*/ 1519517 w 9036423"/>
              <a:gd name="connsiteY35" fmla="*/ 2729753 h 4948517"/>
              <a:gd name="connsiteX36" fmla="*/ 1546411 w 9036423"/>
              <a:gd name="connsiteY36" fmla="*/ 2649070 h 4948517"/>
              <a:gd name="connsiteX37" fmla="*/ 1559859 w 9036423"/>
              <a:gd name="connsiteY37" fmla="*/ 2608729 h 4948517"/>
              <a:gd name="connsiteX38" fmla="*/ 1573306 w 9036423"/>
              <a:gd name="connsiteY38" fmla="*/ 2554941 h 4948517"/>
              <a:gd name="connsiteX39" fmla="*/ 1600200 w 9036423"/>
              <a:gd name="connsiteY39" fmla="*/ 2514600 h 4948517"/>
              <a:gd name="connsiteX40" fmla="*/ 1627094 w 9036423"/>
              <a:gd name="connsiteY40" fmla="*/ 2433917 h 4948517"/>
              <a:gd name="connsiteX41" fmla="*/ 1640541 w 9036423"/>
              <a:gd name="connsiteY41" fmla="*/ 2393576 h 4948517"/>
              <a:gd name="connsiteX42" fmla="*/ 1653988 w 9036423"/>
              <a:gd name="connsiteY42" fmla="*/ 2339788 h 4948517"/>
              <a:gd name="connsiteX43" fmla="*/ 1680882 w 9036423"/>
              <a:gd name="connsiteY43" fmla="*/ 2299447 h 4948517"/>
              <a:gd name="connsiteX44" fmla="*/ 1707776 w 9036423"/>
              <a:gd name="connsiteY44" fmla="*/ 2205317 h 4948517"/>
              <a:gd name="connsiteX45" fmla="*/ 1775011 w 9036423"/>
              <a:gd name="connsiteY45" fmla="*/ 2057400 h 4948517"/>
              <a:gd name="connsiteX46" fmla="*/ 1815353 w 9036423"/>
              <a:gd name="connsiteY46" fmla="*/ 1949823 h 4948517"/>
              <a:gd name="connsiteX47" fmla="*/ 1842247 w 9036423"/>
              <a:gd name="connsiteY47" fmla="*/ 1842247 h 4948517"/>
              <a:gd name="connsiteX48" fmla="*/ 1855694 w 9036423"/>
              <a:gd name="connsiteY48" fmla="*/ 1801906 h 4948517"/>
              <a:gd name="connsiteX49" fmla="*/ 1869141 w 9036423"/>
              <a:gd name="connsiteY49" fmla="*/ 1680882 h 4948517"/>
              <a:gd name="connsiteX50" fmla="*/ 1882588 w 9036423"/>
              <a:gd name="connsiteY50" fmla="*/ 1640541 h 4948517"/>
              <a:gd name="connsiteX51" fmla="*/ 1896035 w 9036423"/>
              <a:gd name="connsiteY51" fmla="*/ 1559859 h 4948517"/>
              <a:gd name="connsiteX52" fmla="*/ 1922929 w 9036423"/>
              <a:gd name="connsiteY52" fmla="*/ 1465729 h 4948517"/>
              <a:gd name="connsiteX53" fmla="*/ 1963270 w 9036423"/>
              <a:gd name="connsiteY53" fmla="*/ 1317812 h 4948517"/>
              <a:gd name="connsiteX54" fmla="*/ 1990164 w 9036423"/>
              <a:gd name="connsiteY54" fmla="*/ 1237129 h 4948517"/>
              <a:gd name="connsiteX55" fmla="*/ 2017059 w 9036423"/>
              <a:gd name="connsiteY55" fmla="*/ 1196788 h 4948517"/>
              <a:gd name="connsiteX56" fmla="*/ 2043953 w 9036423"/>
              <a:gd name="connsiteY56" fmla="*/ 1089212 h 4948517"/>
              <a:gd name="connsiteX57" fmla="*/ 2070847 w 9036423"/>
              <a:gd name="connsiteY57" fmla="*/ 1035423 h 4948517"/>
              <a:gd name="connsiteX58" fmla="*/ 2097741 w 9036423"/>
              <a:gd name="connsiteY58" fmla="*/ 954741 h 4948517"/>
              <a:gd name="connsiteX59" fmla="*/ 2111188 w 9036423"/>
              <a:gd name="connsiteY59" fmla="*/ 914400 h 4948517"/>
              <a:gd name="connsiteX60" fmla="*/ 2138082 w 9036423"/>
              <a:gd name="connsiteY60" fmla="*/ 874059 h 4948517"/>
              <a:gd name="connsiteX61" fmla="*/ 2191870 w 9036423"/>
              <a:gd name="connsiteY61" fmla="*/ 793376 h 4948517"/>
              <a:gd name="connsiteX62" fmla="*/ 2259106 w 9036423"/>
              <a:gd name="connsiteY62" fmla="*/ 712694 h 4948517"/>
              <a:gd name="connsiteX63" fmla="*/ 2286000 w 9036423"/>
              <a:gd name="connsiteY63" fmla="*/ 672353 h 4948517"/>
              <a:gd name="connsiteX64" fmla="*/ 2353235 w 9036423"/>
              <a:gd name="connsiteY64" fmla="*/ 605117 h 4948517"/>
              <a:gd name="connsiteX65" fmla="*/ 2393576 w 9036423"/>
              <a:gd name="connsiteY65" fmla="*/ 564776 h 4948517"/>
              <a:gd name="connsiteX66" fmla="*/ 2474259 w 9036423"/>
              <a:gd name="connsiteY66" fmla="*/ 470647 h 4948517"/>
              <a:gd name="connsiteX67" fmla="*/ 2528047 w 9036423"/>
              <a:gd name="connsiteY67" fmla="*/ 443753 h 4948517"/>
              <a:gd name="connsiteX68" fmla="*/ 2581835 w 9036423"/>
              <a:gd name="connsiteY68" fmla="*/ 376517 h 4948517"/>
              <a:gd name="connsiteX69" fmla="*/ 2608729 w 9036423"/>
              <a:gd name="connsiteY69" fmla="*/ 336176 h 4948517"/>
              <a:gd name="connsiteX70" fmla="*/ 2649070 w 9036423"/>
              <a:gd name="connsiteY70" fmla="*/ 309282 h 4948517"/>
              <a:gd name="connsiteX71" fmla="*/ 2702859 w 9036423"/>
              <a:gd name="connsiteY71" fmla="*/ 242047 h 4948517"/>
              <a:gd name="connsiteX72" fmla="*/ 2743200 w 9036423"/>
              <a:gd name="connsiteY72" fmla="*/ 215153 h 4948517"/>
              <a:gd name="connsiteX73" fmla="*/ 2783541 w 9036423"/>
              <a:gd name="connsiteY73" fmla="*/ 174812 h 4948517"/>
              <a:gd name="connsiteX74" fmla="*/ 2864223 w 9036423"/>
              <a:gd name="connsiteY74" fmla="*/ 147917 h 4948517"/>
              <a:gd name="connsiteX75" fmla="*/ 2944906 w 9036423"/>
              <a:gd name="connsiteY75" fmla="*/ 121023 h 4948517"/>
              <a:gd name="connsiteX76" fmla="*/ 2998694 w 9036423"/>
              <a:gd name="connsiteY76" fmla="*/ 107576 h 4948517"/>
              <a:gd name="connsiteX77" fmla="*/ 3173506 w 9036423"/>
              <a:gd name="connsiteY77" fmla="*/ 94129 h 4948517"/>
              <a:gd name="connsiteX78" fmla="*/ 3455894 w 9036423"/>
              <a:gd name="connsiteY78" fmla="*/ 80682 h 4948517"/>
              <a:gd name="connsiteX79" fmla="*/ 4235823 w 9036423"/>
              <a:gd name="connsiteY79" fmla="*/ 67235 h 4948517"/>
              <a:gd name="connsiteX80" fmla="*/ 4329953 w 9036423"/>
              <a:gd name="connsiteY80" fmla="*/ 53788 h 4948517"/>
              <a:gd name="connsiteX81" fmla="*/ 4397188 w 9036423"/>
              <a:gd name="connsiteY81" fmla="*/ 40341 h 4948517"/>
              <a:gd name="connsiteX82" fmla="*/ 4477870 w 9036423"/>
              <a:gd name="connsiteY82" fmla="*/ 26894 h 4948517"/>
              <a:gd name="connsiteX83" fmla="*/ 4639235 w 9036423"/>
              <a:gd name="connsiteY83" fmla="*/ 0 h 4948517"/>
              <a:gd name="connsiteX84" fmla="*/ 4800600 w 9036423"/>
              <a:gd name="connsiteY84" fmla="*/ 13447 h 4948517"/>
              <a:gd name="connsiteX85" fmla="*/ 4854388 w 9036423"/>
              <a:gd name="connsiteY85" fmla="*/ 26894 h 4948517"/>
              <a:gd name="connsiteX86" fmla="*/ 4935070 w 9036423"/>
              <a:gd name="connsiteY86" fmla="*/ 40341 h 4948517"/>
              <a:gd name="connsiteX87" fmla="*/ 5029200 w 9036423"/>
              <a:gd name="connsiteY87" fmla="*/ 67235 h 4948517"/>
              <a:gd name="connsiteX88" fmla="*/ 5230906 w 9036423"/>
              <a:gd name="connsiteY88" fmla="*/ 242047 h 4948517"/>
              <a:gd name="connsiteX89" fmla="*/ 5284694 w 9036423"/>
              <a:gd name="connsiteY89" fmla="*/ 282388 h 4948517"/>
              <a:gd name="connsiteX90" fmla="*/ 5338482 w 9036423"/>
              <a:gd name="connsiteY90" fmla="*/ 309282 h 4948517"/>
              <a:gd name="connsiteX91" fmla="*/ 5378823 w 9036423"/>
              <a:gd name="connsiteY91" fmla="*/ 349623 h 4948517"/>
              <a:gd name="connsiteX92" fmla="*/ 5432611 w 9036423"/>
              <a:gd name="connsiteY92" fmla="*/ 376517 h 4948517"/>
              <a:gd name="connsiteX93" fmla="*/ 5472953 w 9036423"/>
              <a:gd name="connsiteY93" fmla="*/ 403412 h 4948517"/>
              <a:gd name="connsiteX94" fmla="*/ 5553635 w 9036423"/>
              <a:gd name="connsiteY94" fmla="*/ 430306 h 4948517"/>
              <a:gd name="connsiteX95" fmla="*/ 5620870 w 9036423"/>
              <a:gd name="connsiteY95" fmla="*/ 457200 h 4948517"/>
              <a:gd name="connsiteX96" fmla="*/ 5701553 w 9036423"/>
              <a:gd name="connsiteY96" fmla="*/ 484094 h 4948517"/>
              <a:gd name="connsiteX97" fmla="*/ 5836023 w 9036423"/>
              <a:gd name="connsiteY97" fmla="*/ 551329 h 4948517"/>
              <a:gd name="connsiteX98" fmla="*/ 5916706 w 9036423"/>
              <a:gd name="connsiteY98" fmla="*/ 591670 h 4948517"/>
              <a:gd name="connsiteX99" fmla="*/ 5957047 w 9036423"/>
              <a:gd name="connsiteY99" fmla="*/ 632012 h 4948517"/>
              <a:gd name="connsiteX100" fmla="*/ 6118411 w 9036423"/>
              <a:gd name="connsiteY100" fmla="*/ 779929 h 4948517"/>
              <a:gd name="connsiteX101" fmla="*/ 6185647 w 9036423"/>
              <a:gd name="connsiteY101" fmla="*/ 874059 h 4948517"/>
              <a:gd name="connsiteX102" fmla="*/ 6252882 w 9036423"/>
              <a:gd name="connsiteY102" fmla="*/ 927847 h 4948517"/>
              <a:gd name="connsiteX103" fmla="*/ 6347011 w 9036423"/>
              <a:gd name="connsiteY103" fmla="*/ 1035423 h 4948517"/>
              <a:gd name="connsiteX104" fmla="*/ 6468035 w 9036423"/>
              <a:gd name="connsiteY104" fmla="*/ 1129553 h 4948517"/>
              <a:gd name="connsiteX105" fmla="*/ 6629400 w 9036423"/>
              <a:gd name="connsiteY105" fmla="*/ 1223682 h 4948517"/>
              <a:gd name="connsiteX106" fmla="*/ 6710082 w 9036423"/>
              <a:gd name="connsiteY106" fmla="*/ 1304364 h 4948517"/>
              <a:gd name="connsiteX107" fmla="*/ 6736976 w 9036423"/>
              <a:gd name="connsiteY107" fmla="*/ 1331259 h 4948517"/>
              <a:gd name="connsiteX108" fmla="*/ 6763870 w 9036423"/>
              <a:gd name="connsiteY108" fmla="*/ 1385047 h 4948517"/>
              <a:gd name="connsiteX109" fmla="*/ 6831106 w 9036423"/>
              <a:gd name="connsiteY109" fmla="*/ 1492623 h 4948517"/>
              <a:gd name="connsiteX110" fmla="*/ 6871447 w 9036423"/>
              <a:gd name="connsiteY110" fmla="*/ 1600200 h 4948517"/>
              <a:gd name="connsiteX111" fmla="*/ 6898341 w 9036423"/>
              <a:gd name="connsiteY111" fmla="*/ 1667435 h 4948517"/>
              <a:gd name="connsiteX112" fmla="*/ 6938682 w 9036423"/>
              <a:gd name="connsiteY112" fmla="*/ 1707776 h 4948517"/>
              <a:gd name="connsiteX113" fmla="*/ 6979023 w 9036423"/>
              <a:gd name="connsiteY113" fmla="*/ 1775012 h 4948517"/>
              <a:gd name="connsiteX114" fmla="*/ 7046259 w 9036423"/>
              <a:gd name="connsiteY114" fmla="*/ 1869141 h 4948517"/>
              <a:gd name="connsiteX115" fmla="*/ 7073153 w 9036423"/>
              <a:gd name="connsiteY115" fmla="*/ 1963270 h 4948517"/>
              <a:gd name="connsiteX116" fmla="*/ 7086600 w 9036423"/>
              <a:gd name="connsiteY116" fmla="*/ 2003612 h 4948517"/>
              <a:gd name="connsiteX117" fmla="*/ 7100047 w 9036423"/>
              <a:gd name="connsiteY117" fmla="*/ 2070847 h 4948517"/>
              <a:gd name="connsiteX118" fmla="*/ 7113494 w 9036423"/>
              <a:gd name="connsiteY118" fmla="*/ 2111188 h 4948517"/>
              <a:gd name="connsiteX119" fmla="*/ 7126941 w 9036423"/>
              <a:gd name="connsiteY119" fmla="*/ 2178423 h 4948517"/>
              <a:gd name="connsiteX120" fmla="*/ 7140388 w 9036423"/>
              <a:gd name="connsiteY120" fmla="*/ 2218764 h 4948517"/>
              <a:gd name="connsiteX121" fmla="*/ 7153835 w 9036423"/>
              <a:gd name="connsiteY121" fmla="*/ 2272553 h 4948517"/>
              <a:gd name="connsiteX122" fmla="*/ 7167282 w 9036423"/>
              <a:gd name="connsiteY122" fmla="*/ 2339788 h 4948517"/>
              <a:gd name="connsiteX123" fmla="*/ 7194176 w 9036423"/>
              <a:gd name="connsiteY123" fmla="*/ 2380129 h 4948517"/>
              <a:gd name="connsiteX124" fmla="*/ 7247964 w 9036423"/>
              <a:gd name="connsiteY124" fmla="*/ 2554941 h 4948517"/>
              <a:gd name="connsiteX125" fmla="*/ 7274859 w 9036423"/>
              <a:gd name="connsiteY125" fmla="*/ 2595282 h 4948517"/>
              <a:gd name="connsiteX126" fmla="*/ 7315200 w 9036423"/>
              <a:gd name="connsiteY126" fmla="*/ 2675964 h 4948517"/>
              <a:gd name="connsiteX127" fmla="*/ 7382435 w 9036423"/>
              <a:gd name="connsiteY127" fmla="*/ 2796988 h 4948517"/>
              <a:gd name="connsiteX128" fmla="*/ 7463117 w 9036423"/>
              <a:gd name="connsiteY128" fmla="*/ 2877670 h 4948517"/>
              <a:gd name="connsiteX129" fmla="*/ 7516906 w 9036423"/>
              <a:gd name="connsiteY129" fmla="*/ 2944906 h 4948517"/>
              <a:gd name="connsiteX130" fmla="*/ 7597588 w 9036423"/>
              <a:gd name="connsiteY130" fmla="*/ 3012141 h 4948517"/>
              <a:gd name="connsiteX131" fmla="*/ 7651376 w 9036423"/>
              <a:gd name="connsiteY131" fmla="*/ 3092823 h 4948517"/>
              <a:gd name="connsiteX132" fmla="*/ 7718611 w 9036423"/>
              <a:gd name="connsiteY132" fmla="*/ 3146612 h 4948517"/>
              <a:gd name="connsiteX133" fmla="*/ 7745506 w 9036423"/>
              <a:gd name="connsiteY133" fmla="*/ 3186953 h 4948517"/>
              <a:gd name="connsiteX134" fmla="*/ 7826188 w 9036423"/>
              <a:gd name="connsiteY134" fmla="*/ 3267635 h 4948517"/>
              <a:gd name="connsiteX135" fmla="*/ 7933764 w 9036423"/>
              <a:gd name="connsiteY135" fmla="*/ 3375212 h 4948517"/>
              <a:gd name="connsiteX136" fmla="*/ 7960659 w 9036423"/>
              <a:gd name="connsiteY136" fmla="*/ 3402106 h 4948517"/>
              <a:gd name="connsiteX137" fmla="*/ 7987553 w 9036423"/>
              <a:gd name="connsiteY137" fmla="*/ 3442447 h 4948517"/>
              <a:gd name="connsiteX138" fmla="*/ 8027894 w 9036423"/>
              <a:gd name="connsiteY138" fmla="*/ 3469341 h 4948517"/>
              <a:gd name="connsiteX139" fmla="*/ 8054788 w 9036423"/>
              <a:gd name="connsiteY139" fmla="*/ 3509682 h 4948517"/>
              <a:gd name="connsiteX140" fmla="*/ 8135470 w 9036423"/>
              <a:gd name="connsiteY140" fmla="*/ 3590364 h 4948517"/>
              <a:gd name="connsiteX141" fmla="*/ 8162364 w 9036423"/>
              <a:gd name="connsiteY141" fmla="*/ 3617259 h 4948517"/>
              <a:gd name="connsiteX142" fmla="*/ 8202706 w 9036423"/>
              <a:gd name="connsiteY142" fmla="*/ 3657600 h 4948517"/>
              <a:gd name="connsiteX143" fmla="*/ 8229600 w 9036423"/>
              <a:gd name="connsiteY143" fmla="*/ 3697941 h 4948517"/>
              <a:gd name="connsiteX144" fmla="*/ 8310282 w 9036423"/>
              <a:gd name="connsiteY144" fmla="*/ 3765176 h 4948517"/>
              <a:gd name="connsiteX145" fmla="*/ 8323729 w 9036423"/>
              <a:gd name="connsiteY145" fmla="*/ 3805517 h 4948517"/>
              <a:gd name="connsiteX146" fmla="*/ 8350623 w 9036423"/>
              <a:gd name="connsiteY146" fmla="*/ 3832412 h 4948517"/>
              <a:gd name="connsiteX147" fmla="*/ 8390964 w 9036423"/>
              <a:gd name="connsiteY147" fmla="*/ 3886200 h 4948517"/>
              <a:gd name="connsiteX148" fmla="*/ 8458200 w 9036423"/>
              <a:gd name="connsiteY148" fmla="*/ 3966882 h 4948517"/>
              <a:gd name="connsiteX149" fmla="*/ 8485094 w 9036423"/>
              <a:gd name="connsiteY149" fmla="*/ 4007223 h 4948517"/>
              <a:gd name="connsiteX150" fmla="*/ 8552329 w 9036423"/>
              <a:gd name="connsiteY150" fmla="*/ 4061012 h 4948517"/>
              <a:gd name="connsiteX151" fmla="*/ 8646459 w 9036423"/>
              <a:gd name="connsiteY151" fmla="*/ 4168588 h 4948517"/>
              <a:gd name="connsiteX152" fmla="*/ 8727141 w 9036423"/>
              <a:gd name="connsiteY152" fmla="*/ 4222376 h 4948517"/>
              <a:gd name="connsiteX153" fmla="*/ 8834717 w 9036423"/>
              <a:gd name="connsiteY153" fmla="*/ 4316506 h 4948517"/>
              <a:gd name="connsiteX154" fmla="*/ 8875059 w 9036423"/>
              <a:gd name="connsiteY154" fmla="*/ 4329953 h 4948517"/>
              <a:gd name="connsiteX155" fmla="*/ 8996082 w 9036423"/>
              <a:gd name="connsiteY155" fmla="*/ 4397188 h 4948517"/>
              <a:gd name="connsiteX156" fmla="*/ 9036423 w 9036423"/>
              <a:gd name="connsiteY156" fmla="*/ 4477870 h 4948517"/>
              <a:gd name="connsiteX157" fmla="*/ 9009529 w 9036423"/>
              <a:gd name="connsiteY157" fmla="*/ 4666129 h 4948517"/>
              <a:gd name="connsiteX158" fmla="*/ 8942294 w 9036423"/>
              <a:gd name="connsiteY158" fmla="*/ 4773706 h 4948517"/>
              <a:gd name="connsiteX159" fmla="*/ 8901953 w 9036423"/>
              <a:gd name="connsiteY159" fmla="*/ 4787153 h 4948517"/>
              <a:gd name="connsiteX160" fmla="*/ 8821270 w 9036423"/>
              <a:gd name="connsiteY160" fmla="*/ 4800600 h 4948517"/>
              <a:gd name="connsiteX161" fmla="*/ 8606117 w 9036423"/>
              <a:gd name="connsiteY161" fmla="*/ 4827494 h 4948517"/>
              <a:gd name="connsiteX162" fmla="*/ 7637929 w 9036423"/>
              <a:gd name="connsiteY162" fmla="*/ 4840941 h 4948517"/>
              <a:gd name="connsiteX163" fmla="*/ 7409329 w 9036423"/>
              <a:gd name="connsiteY163" fmla="*/ 4867835 h 4948517"/>
              <a:gd name="connsiteX164" fmla="*/ 6763870 w 9036423"/>
              <a:gd name="connsiteY164" fmla="*/ 4894729 h 4948517"/>
              <a:gd name="connsiteX165" fmla="*/ 5405717 w 9036423"/>
              <a:gd name="connsiteY165" fmla="*/ 4908176 h 4948517"/>
              <a:gd name="connsiteX166" fmla="*/ 5284694 w 9036423"/>
              <a:gd name="connsiteY166" fmla="*/ 4921623 h 4948517"/>
              <a:gd name="connsiteX167" fmla="*/ 5136776 w 9036423"/>
              <a:gd name="connsiteY167" fmla="*/ 4935070 h 4948517"/>
              <a:gd name="connsiteX168" fmla="*/ 5042647 w 9036423"/>
              <a:gd name="connsiteY168" fmla="*/ 4948517 h 4948517"/>
              <a:gd name="connsiteX169" fmla="*/ 3321423 w 9036423"/>
              <a:gd name="connsiteY169" fmla="*/ 4935070 h 4948517"/>
              <a:gd name="connsiteX170" fmla="*/ 3227294 w 9036423"/>
              <a:gd name="connsiteY170" fmla="*/ 4921623 h 4948517"/>
              <a:gd name="connsiteX171" fmla="*/ 2810435 w 9036423"/>
              <a:gd name="connsiteY171" fmla="*/ 4894729 h 4948517"/>
              <a:gd name="connsiteX172" fmla="*/ 2191870 w 9036423"/>
              <a:gd name="connsiteY172" fmla="*/ 4908176 h 4948517"/>
              <a:gd name="connsiteX173" fmla="*/ 1344706 w 9036423"/>
              <a:gd name="connsiteY173" fmla="*/ 4894729 h 4948517"/>
              <a:gd name="connsiteX174" fmla="*/ 161364 w 9036423"/>
              <a:gd name="connsiteY174" fmla="*/ 4854388 h 4948517"/>
              <a:gd name="connsiteX175" fmla="*/ 26894 w 9036423"/>
              <a:gd name="connsiteY175" fmla="*/ 4840941 h 4948517"/>
              <a:gd name="connsiteX176" fmla="*/ 0 w 9036423"/>
              <a:gd name="connsiteY176" fmla="*/ 4760259 h 4948517"/>
              <a:gd name="connsiteX177" fmla="*/ 13447 w 9036423"/>
              <a:gd name="connsiteY177" fmla="*/ 4625788 h 4948517"/>
              <a:gd name="connsiteX178" fmla="*/ 26894 w 9036423"/>
              <a:gd name="connsiteY178" fmla="*/ 4585447 h 4948517"/>
              <a:gd name="connsiteX179" fmla="*/ 67235 w 9036423"/>
              <a:gd name="connsiteY179" fmla="*/ 4572000 h 4948517"/>
              <a:gd name="connsiteX180" fmla="*/ 67235 w 9036423"/>
              <a:gd name="connsiteY180" fmla="*/ 4572000 h 494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9036423" h="4948517">
                <a:moveTo>
                  <a:pt x="67235" y="4572000"/>
                </a:moveTo>
                <a:lnTo>
                  <a:pt x="67235" y="4572000"/>
                </a:lnTo>
                <a:cubicBezTo>
                  <a:pt x="76200" y="4531659"/>
                  <a:pt x="81061" y="4490181"/>
                  <a:pt x="94129" y="4450976"/>
                </a:cubicBezTo>
                <a:cubicBezTo>
                  <a:pt x="99240" y="4435644"/>
                  <a:pt x="114459" y="4425403"/>
                  <a:pt x="121023" y="4410635"/>
                </a:cubicBezTo>
                <a:cubicBezTo>
                  <a:pt x="132537" y="4384730"/>
                  <a:pt x="132192" y="4353541"/>
                  <a:pt x="147917" y="4329953"/>
                </a:cubicBezTo>
                <a:cubicBezTo>
                  <a:pt x="156882" y="4316506"/>
                  <a:pt x="164715" y="4302232"/>
                  <a:pt x="174811" y="4289612"/>
                </a:cubicBezTo>
                <a:cubicBezTo>
                  <a:pt x="182731" y="4279712"/>
                  <a:pt x="194099" y="4272860"/>
                  <a:pt x="201706" y="4262717"/>
                </a:cubicBezTo>
                <a:cubicBezTo>
                  <a:pt x="221100" y="4236859"/>
                  <a:pt x="237565" y="4208929"/>
                  <a:pt x="255494" y="4182035"/>
                </a:cubicBezTo>
                <a:cubicBezTo>
                  <a:pt x="264459" y="4168588"/>
                  <a:pt x="268941" y="4150659"/>
                  <a:pt x="282388" y="4141694"/>
                </a:cubicBezTo>
                <a:lnTo>
                  <a:pt x="322729" y="4114800"/>
                </a:lnTo>
                <a:cubicBezTo>
                  <a:pt x="399804" y="3999188"/>
                  <a:pt x="297175" y="4135243"/>
                  <a:pt x="389964" y="4061012"/>
                </a:cubicBezTo>
                <a:cubicBezTo>
                  <a:pt x="402584" y="4050916"/>
                  <a:pt x="405431" y="4032098"/>
                  <a:pt x="416859" y="4020670"/>
                </a:cubicBezTo>
                <a:cubicBezTo>
                  <a:pt x="428287" y="4009242"/>
                  <a:pt x="444785" y="4004122"/>
                  <a:pt x="457200" y="3993776"/>
                </a:cubicBezTo>
                <a:cubicBezTo>
                  <a:pt x="560738" y="3907495"/>
                  <a:pt x="437723" y="3993314"/>
                  <a:pt x="537882" y="3926541"/>
                </a:cubicBezTo>
                <a:cubicBezTo>
                  <a:pt x="607904" y="3821508"/>
                  <a:pt x="518514" y="3937705"/>
                  <a:pt x="605117" y="3872753"/>
                </a:cubicBezTo>
                <a:cubicBezTo>
                  <a:pt x="728730" y="3780043"/>
                  <a:pt x="621554" y="3822450"/>
                  <a:pt x="712694" y="3792070"/>
                </a:cubicBezTo>
                <a:cubicBezTo>
                  <a:pt x="721659" y="3778623"/>
                  <a:pt x="728160" y="3763157"/>
                  <a:pt x="739588" y="3751729"/>
                </a:cubicBezTo>
                <a:cubicBezTo>
                  <a:pt x="751016" y="3740301"/>
                  <a:pt x="767514" y="3735181"/>
                  <a:pt x="779929" y="3724835"/>
                </a:cubicBezTo>
                <a:cubicBezTo>
                  <a:pt x="794538" y="3712661"/>
                  <a:pt x="805661" y="3696668"/>
                  <a:pt x="820270" y="3684494"/>
                </a:cubicBezTo>
                <a:cubicBezTo>
                  <a:pt x="832685" y="3674148"/>
                  <a:pt x="848448" y="3668242"/>
                  <a:pt x="860611" y="3657600"/>
                </a:cubicBezTo>
                <a:cubicBezTo>
                  <a:pt x="884464" y="3636728"/>
                  <a:pt x="910266" y="3616736"/>
                  <a:pt x="927847" y="3590364"/>
                </a:cubicBezTo>
                <a:cubicBezTo>
                  <a:pt x="936812" y="3576917"/>
                  <a:pt x="943313" y="3561451"/>
                  <a:pt x="954741" y="3550023"/>
                </a:cubicBezTo>
                <a:cubicBezTo>
                  <a:pt x="966169" y="3538595"/>
                  <a:pt x="981635" y="3532094"/>
                  <a:pt x="995082" y="3523129"/>
                </a:cubicBezTo>
                <a:cubicBezTo>
                  <a:pt x="1004047" y="3505200"/>
                  <a:pt x="1010325" y="3485653"/>
                  <a:pt x="1021976" y="3469341"/>
                </a:cubicBezTo>
                <a:cubicBezTo>
                  <a:pt x="1033029" y="3453866"/>
                  <a:pt x="1050143" y="3443609"/>
                  <a:pt x="1062317" y="3429000"/>
                </a:cubicBezTo>
                <a:cubicBezTo>
                  <a:pt x="1072663" y="3416585"/>
                  <a:pt x="1079115" y="3401279"/>
                  <a:pt x="1089211" y="3388659"/>
                </a:cubicBezTo>
                <a:cubicBezTo>
                  <a:pt x="1097131" y="3378759"/>
                  <a:pt x="1107989" y="3371504"/>
                  <a:pt x="1116106" y="3361764"/>
                </a:cubicBezTo>
                <a:cubicBezTo>
                  <a:pt x="1170595" y="3296378"/>
                  <a:pt x="1144528" y="3324052"/>
                  <a:pt x="1183341" y="3254188"/>
                </a:cubicBezTo>
                <a:cubicBezTo>
                  <a:pt x="1196034" y="3231341"/>
                  <a:pt x="1207355" y="3207362"/>
                  <a:pt x="1223682" y="3186953"/>
                </a:cubicBezTo>
                <a:cubicBezTo>
                  <a:pt x="1243482" y="3162203"/>
                  <a:pt x="1290917" y="3119717"/>
                  <a:pt x="1290917" y="3119717"/>
                </a:cubicBezTo>
                <a:cubicBezTo>
                  <a:pt x="1322891" y="3023796"/>
                  <a:pt x="1277553" y="3139762"/>
                  <a:pt x="1344706" y="3039035"/>
                </a:cubicBezTo>
                <a:cubicBezTo>
                  <a:pt x="1352569" y="3027241"/>
                  <a:pt x="1352569" y="3011722"/>
                  <a:pt x="1358153" y="2998694"/>
                </a:cubicBezTo>
                <a:cubicBezTo>
                  <a:pt x="1366049" y="2980269"/>
                  <a:pt x="1374423" y="2961905"/>
                  <a:pt x="1385047" y="2944906"/>
                </a:cubicBezTo>
                <a:cubicBezTo>
                  <a:pt x="1406963" y="2909840"/>
                  <a:pt x="1467498" y="2845469"/>
                  <a:pt x="1479176" y="2810435"/>
                </a:cubicBezTo>
                <a:cubicBezTo>
                  <a:pt x="1483658" y="2796988"/>
                  <a:pt x="1486284" y="2782772"/>
                  <a:pt x="1492623" y="2770094"/>
                </a:cubicBezTo>
                <a:cubicBezTo>
                  <a:pt x="1499851" y="2755639"/>
                  <a:pt x="1512953" y="2744521"/>
                  <a:pt x="1519517" y="2729753"/>
                </a:cubicBezTo>
                <a:cubicBezTo>
                  <a:pt x="1531031" y="2703847"/>
                  <a:pt x="1537446" y="2675964"/>
                  <a:pt x="1546411" y="2649070"/>
                </a:cubicBezTo>
                <a:cubicBezTo>
                  <a:pt x="1550893" y="2635623"/>
                  <a:pt x="1556421" y="2622480"/>
                  <a:pt x="1559859" y="2608729"/>
                </a:cubicBezTo>
                <a:cubicBezTo>
                  <a:pt x="1564341" y="2590800"/>
                  <a:pt x="1566026" y="2571928"/>
                  <a:pt x="1573306" y="2554941"/>
                </a:cubicBezTo>
                <a:cubicBezTo>
                  <a:pt x="1579672" y="2540086"/>
                  <a:pt x="1593636" y="2529368"/>
                  <a:pt x="1600200" y="2514600"/>
                </a:cubicBezTo>
                <a:cubicBezTo>
                  <a:pt x="1611714" y="2488694"/>
                  <a:pt x="1618129" y="2460811"/>
                  <a:pt x="1627094" y="2433917"/>
                </a:cubicBezTo>
                <a:cubicBezTo>
                  <a:pt x="1631576" y="2420470"/>
                  <a:pt x="1637103" y="2407327"/>
                  <a:pt x="1640541" y="2393576"/>
                </a:cubicBezTo>
                <a:cubicBezTo>
                  <a:pt x="1645023" y="2375647"/>
                  <a:pt x="1646708" y="2356775"/>
                  <a:pt x="1653988" y="2339788"/>
                </a:cubicBezTo>
                <a:cubicBezTo>
                  <a:pt x="1660354" y="2324933"/>
                  <a:pt x="1673654" y="2313902"/>
                  <a:pt x="1680882" y="2299447"/>
                </a:cubicBezTo>
                <a:cubicBezTo>
                  <a:pt x="1693833" y="2273546"/>
                  <a:pt x="1699159" y="2231169"/>
                  <a:pt x="1707776" y="2205317"/>
                </a:cubicBezTo>
                <a:cubicBezTo>
                  <a:pt x="1726806" y="2148226"/>
                  <a:pt x="1747582" y="2112259"/>
                  <a:pt x="1775011" y="2057400"/>
                </a:cubicBezTo>
                <a:cubicBezTo>
                  <a:pt x="1800957" y="1927678"/>
                  <a:pt x="1769185" y="2042159"/>
                  <a:pt x="1815353" y="1949823"/>
                </a:cubicBezTo>
                <a:cubicBezTo>
                  <a:pt x="1830722" y="1919085"/>
                  <a:pt x="1834575" y="1872935"/>
                  <a:pt x="1842247" y="1842247"/>
                </a:cubicBezTo>
                <a:cubicBezTo>
                  <a:pt x="1845685" y="1828496"/>
                  <a:pt x="1851212" y="1815353"/>
                  <a:pt x="1855694" y="1801906"/>
                </a:cubicBezTo>
                <a:cubicBezTo>
                  <a:pt x="1860176" y="1761565"/>
                  <a:pt x="1862468" y="1720919"/>
                  <a:pt x="1869141" y="1680882"/>
                </a:cubicBezTo>
                <a:cubicBezTo>
                  <a:pt x="1871471" y="1666900"/>
                  <a:pt x="1879513" y="1654378"/>
                  <a:pt x="1882588" y="1640541"/>
                </a:cubicBezTo>
                <a:cubicBezTo>
                  <a:pt x="1888503" y="1613925"/>
                  <a:pt x="1890688" y="1586595"/>
                  <a:pt x="1896035" y="1559859"/>
                </a:cubicBezTo>
                <a:cubicBezTo>
                  <a:pt x="1921189" y="1434090"/>
                  <a:pt x="1897296" y="1568262"/>
                  <a:pt x="1922929" y="1465729"/>
                </a:cubicBezTo>
                <a:cubicBezTo>
                  <a:pt x="1960943" y="1313671"/>
                  <a:pt x="1905572" y="1490907"/>
                  <a:pt x="1963270" y="1317812"/>
                </a:cubicBezTo>
                <a:cubicBezTo>
                  <a:pt x="1963270" y="1317811"/>
                  <a:pt x="1990163" y="1237130"/>
                  <a:pt x="1990164" y="1237129"/>
                </a:cubicBezTo>
                <a:lnTo>
                  <a:pt x="2017059" y="1196788"/>
                </a:lnTo>
                <a:cubicBezTo>
                  <a:pt x="2024952" y="1157324"/>
                  <a:pt x="2028447" y="1125393"/>
                  <a:pt x="2043953" y="1089212"/>
                </a:cubicBezTo>
                <a:cubicBezTo>
                  <a:pt x="2051849" y="1070787"/>
                  <a:pt x="2063402" y="1054035"/>
                  <a:pt x="2070847" y="1035423"/>
                </a:cubicBezTo>
                <a:cubicBezTo>
                  <a:pt x="2081375" y="1009102"/>
                  <a:pt x="2088776" y="981635"/>
                  <a:pt x="2097741" y="954741"/>
                </a:cubicBezTo>
                <a:cubicBezTo>
                  <a:pt x="2102223" y="941294"/>
                  <a:pt x="2103325" y="926194"/>
                  <a:pt x="2111188" y="914400"/>
                </a:cubicBezTo>
                <a:lnTo>
                  <a:pt x="2138082" y="874059"/>
                </a:lnTo>
                <a:cubicBezTo>
                  <a:pt x="2166927" y="787522"/>
                  <a:pt x="2128916" y="881512"/>
                  <a:pt x="2191870" y="793376"/>
                </a:cubicBezTo>
                <a:cubicBezTo>
                  <a:pt x="2253909" y="706522"/>
                  <a:pt x="2179577" y="765712"/>
                  <a:pt x="2259106" y="712694"/>
                </a:cubicBezTo>
                <a:cubicBezTo>
                  <a:pt x="2268071" y="699247"/>
                  <a:pt x="2275358" y="684516"/>
                  <a:pt x="2286000" y="672353"/>
                </a:cubicBezTo>
                <a:cubicBezTo>
                  <a:pt x="2306871" y="648500"/>
                  <a:pt x="2330823" y="627529"/>
                  <a:pt x="2353235" y="605117"/>
                </a:cubicBezTo>
                <a:cubicBezTo>
                  <a:pt x="2366682" y="591670"/>
                  <a:pt x="2382166" y="579990"/>
                  <a:pt x="2393576" y="564776"/>
                </a:cubicBezTo>
                <a:cubicBezTo>
                  <a:pt x="2414767" y="536522"/>
                  <a:pt x="2444001" y="492260"/>
                  <a:pt x="2474259" y="470647"/>
                </a:cubicBezTo>
                <a:cubicBezTo>
                  <a:pt x="2490571" y="458996"/>
                  <a:pt x="2510118" y="452718"/>
                  <a:pt x="2528047" y="443753"/>
                </a:cubicBezTo>
                <a:cubicBezTo>
                  <a:pt x="2610823" y="319589"/>
                  <a:pt x="2505192" y="472322"/>
                  <a:pt x="2581835" y="376517"/>
                </a:cubicBezTo>
                <a:cubicBezTo>
                  <a:pt x="2591931" y="363897"/>
                  <a:pt x="2597301" y="347604"/>
                  <a:pt x="2608729" y="336176"/>
                </a:cubicBezTo>
                <a:cubicBezTo>
                  <a:pt x="2620157" y="324748"/>
                  <a:pt x="2635623" y="318247"/>
                  <a:pt x="2649070" y="309282"/>
                </a:cubicBezTo>
                <a:cubicBezTo>
                  <a:pt x="2669041" y="279325"/>
                  <a:pt x="2675484" y="263947"/>
                  <a:pt x="2702859" y="242047"/>
                </a:cubicBezTo>
                <a:cubicBezTo>
                  <a:pt x="2715479" y="231951"/>
                  <a:pt x="2730785" y="225499"/>
                  <a:pt x="2743200" y="215153"/>
                </a:cubicBezTo>
                <a:cubicBezTo>
                  <a:pt x="2757809" y="202979"/>
                  <a:pt x="2766917" y="184048"/>
                  <a:pt x="2783541" y="174812"/>
                </a:cubicBezTo>
                <a:cubicBezTo>
                  <a:pt x="2808322" y="161044"/>
                  <a:pt x="2837329" y="156882"/>
                  <a:pt x="2864223" y="147917"/>
                </a:cubicBezTo>
                <a:lnTo>
                  <a:pt x="2944906" y="121023"/>
                </a:lnTo>
                <a:cubicBezTo>
                  <a:pt x="2962835" y="116541"/>
                  <a:pt x="2980339" y="109735"/>
                  <a:pt x="2998694" y="107576"/>
                </a:cubicBezTo>
                <a:cubicBezTo>
                  <a:pt x="3056737" y="100747"/>
                  <a:pt x="3115164" y="97561"/>
                  <a:pt x="3173506" y="94129"/>
                </a:cubicBezTo>
                <a:cubicBezTo>
                  <a:pt x="3267579" y="88595"/>
                  <a:pt x="3361688" y="83067"/>
                  <a:pt x="3455894" y="80682"/>
                </a:cubicBezTo>
                <a:lnTo>
                  <a:pt x="4235823" y="67235"/>
                </a:lnTo>
                <a:cubicBezTo>
                  <a:pt x="4267200" y="62753"/>
                  <a:pt x="4298689" y="58999"/>
                  <a:pt x="4329953" y="53788"/>
                </a:cubicBezTo>
                <a:cubicBezTo>
                  <a:pt x="4352498" y="50031"/>
                  <a:pt x="4374701" y="44430"/>
                  <a:pt x="4397188" y="40341"/>
                </a:cubicBezTo>
                <a:cubicBezTo>
                  <a:pt x="4424013" y="35464"/>
                  <a:pt x="4450922" y="31040"/>
                  <a:pt x="4477870" y="26894"/>
                </a:cubicBezTo>
                <a:cubicBezTo>
                  <a:pt x="4622426" y="4655"/>
                  <a:pt x="4520874" y="23672"/>
                  <a:pt x="4639235" y="0"/>
                </a:cubicBezTo>
                <a:cubicBezTo>
                  <a:pt x="4693023" y="4482"/>
                  <a:pt x="4747042" y="6752"/>
                  <a:pt x="4800600" y="13447"/>
                </a:cubicBezTo>
                <a:cubicBezTo>
                  <a:pt x="4818938" y="15739"/>
                  <a:pt x="4836266" y="23270"/>
                  <a:pt x="4854388" y="26894"/>
                </a:cubicBezTo>
                <a:cubicBezTo>
                  <a:pt x="4881124" y="32241"/>
                  <a:pt x="4908334" y="34994"/>
                  <a:pt x="4935070" y="40341"/>
                </a:cubicBezTo>
                <a:cubicBezTo>
                  <a:pt x="4977284" y="48784"/>
                  <a:pt x="4990750" y="54418"/>
                  <a:pt x="5029200" y="67235"/>
                </a:cubicBezTo>
                <a:cubicBezTo>
                  <a:pt x="5096435" y="125506"/>
                  <a:pt x="5159728" y="188664"/>
                  <a:pt x="5230906" y="242047"/>
                </a:cubicBezTo>
                <a:cubicBezTo>
                  <a:pt x="5248835" y="255494"/>
                  <a:pt x="5265689" y="270510"/>
                  <a:pt x="5284694" y="282388"/>
                </a:cubicBezTo>
                <a:cubicBezTo>
                  <a:pt x="5301693" y="293012"/>
                  <a:pt x="5322170" y="297631"/>
                  <a:pt x="5338482" y="309282"/>
                </a:cubicBezTo>
                <a:cubicBezTo>
                  <a:pt x="5353957" y="320335"/>
                  <a:pt x="5363348" y="338570"/>
                  <a:pt x="5378823" y="349623"/>
                </a:cubicBezTo>
                <a:cubicBezTo>
                  <a:pt x="5395135" y="361274"/>
                  <a:pt x="5415207" y="366572"/>
                  <a:pt x="5432611" y="376517"/>
                </a:cubicBezTo>
                <a:cubicBezTo>
                  <a:pt x="5446643" y="384536"/>
                  <a:pt x="5458184" y="396848"/>
                  <a:pt x="5472953" y="403412"/>
                </a:cubicBezTo>
                <a:cubicBezTo>
                  <a:pt x="5498858" y="414926"/>
                  <a:pt x="5527314" y="419778"/>
                  <a:pt x="5553635" y="430306"/>
                </a:cubicBezTo>
                <a:cubicBezTo>
                  <a:pt x="5576047" y="439271"/>
                  <a:pt x="5598185" y="448951"/>
                  <a:pt x="5620870" y="457200"/>
                </a:cubicBezTo>
                <a:cubicBezTo>
                  <a:pt x="5647512" y="466888"/>
                  <a:pt x="5675581" y="472731"/>
                  <a:pt x="5701553" y="484094"/>
                </a:cubicBezTo>
                <a:cubicBezTo>
                  <a:pt x="5747465" y="504181"/>
                  <a:pt x="5788481" y="535482"/>
                  <a:pt x="5836023" y="551329"/>
                </a:cubicBezTo>
                <a:cubicBezTo>
                  <a:pt x="5876453" y="564806"/>
                  <a:pt x="5881951" y="562707"/>
                  <a:pt x="5916706" y="591670"/>
                </a:cubicBezTo>
                <a:cubicBezTo>
                  <a:pt x="5931315" y="603845"/>
                  <a:pt x="5942608" y="619636"/>
                  <a:pt x="5957047" y="632012"/>
                </a:cubicBezTo>
                <a:cubicBezTo>
                  <a:pt x="6029838" y="694405"/>
                  <a:pt x="6043788" y="675457"/>
                  <a:pt x="6118411" y="779929"/>
                </a:cubicBezTo>
                <a:cubicBezTo>
                  <a:pt x="6140823" y="811306"/>
                  <a:pt x="6159709" y="845528"/>
                  <a:pt x="6185647" y="874059"/>
                </a:cubicBezTo>
                <a:cubicBezTo>
                  <a:pt x="6204953" y="895296"/>
                  <a:pt x="6232587" y="907552"/>
                  <a:pt x="6252882" y="927847"/>
                </a:cubicBezTo>
                <a:cubicBezTo>
                  <a:pt x="6367256" y="1042221"/>
                  <a:pt x="6210829" y="920192"/>
                  <a:pt x="6347011" y="1035423"/>
                </a:cubicBezTo>
                <a:cubicBezTo>
                  <a:pt x="6386025" y="1068435"/>
                  <a:pt x="6420583" y="1110572"/>
                  <a:pt x="6468035" y="1129553"/>
                </a:cubicBezTo>
                <a:cubicBezTo>
                  <a:pt x="6550019" y="1162347"/>
                  <a:pt x="6549256" y="1155868"/>
                  <a:pt x="6629400" y="1223682"/>
                </a:cubicBezTo>
                <a:cubicBezTo>
                  <a:pt x="6658435" y="1248250"/>
                  <a:pt x="6683188" y="1277470"/>
                  <a:pt x="6710082" y="1304364"/>
                </a:cubicBezTo>
                <a:cubicBezTo>
                  <a:pt x="6719047" y="1313329"/>
                  <a:pt x="6731306" y="1319919"/>
                  <a:pt x="6736976" y="1331259"/>
                </a:cubicBezTo>
                <a:cubicBezTo>
                  <a:pt x="6745941" y="1349188"/>
                  <a:pt x="6753246" y="1368048"/>
                  <a:pt x="6763870" y="1385047"/>
                </a:cubicBezTo>
                <a:cubicBezTo>
                  <a:pt x="6851157" y="1524707"/>
                  <a:pt x="6762955" y="1356327"/>
                  <a:pt x="6831106" y="1492623"/>
                </a:cubicBezTo>
                <a:cubicBezTo>
                  <a:pt x="6854045" y="1584382"/>
                  <a:pt x="6831265" y="1509791"/>
                  <a:pt x="6871447" y="1600200"/>
                </a:cubicBezTo>
                <a:cubicBezTo>
                  <a:pt x="6881250" y="1622258"/>
                  <a:pt x="6885548" y="1646966"/>
                  <a:pt x="6898341" y="1667435"/>
                </a:cubicBezTo>
                <a:cubicBezTo>
                  <a:pt x="6908420" y="1683561"/>
                  <a:pt x="6925235" y="1694329"/>
                  <a:pt x="6938682" y="1707776"/>
                </a:cubicBezTo>
                <a:cubicBezTo>
                  <a:pt x="6966456" y="1791098"/>
                  <a:pt x="6932878" y="1710408"/>
                  <a:pt x="6979023" y="1775012"/>
                </a:cubicBezTo>
                <a:cubicBezTo>
                  <a:pt x="7057124" y="1884354"/>
                  <a:pt x="6985730" y="1808614"/>
                  <a:pt x="7046259" y="1869141"/>
                </a:cubicBezTo>
                <a:cubicBezTo>
                  <a:pt x="7078498" y="1965859"/>
                  <a:pt x="7039386" y="1845084"/>
                  <a:pt x="7073153" y="1963270"/>
                </a:cubicBezTo>
                <a:cubicBezTo>
                  <a:pt x="7077047" y="1976899"/>
                  <a:pt x="7083162" y="1989861"/>
                  <a:pt x="7086600" y="2003612"/>
                </a:cubicBezTo>
                <a:cubicBezTo>
                  <a:pt x="7092143" y="2025785"/>
                  <a:pt x="7094504" y="2048674"/>
                  <a:pt x="7100047" y="2070847"/>
                </a:cubicBezTo>
                <a:cubicBezTo>
                  <a:pt x="7103485" y="2084598"/>
                  <a:pt x="7110056" y="2097437"/>
                  <a:pt x="7113494" y="2111188"/>
                </a:cubicBezTo>
                <a:cubicBezTo>
                  <a:pt x="7119037" y="2133361"/>
                  <a:pt x="7121398" y="2156250"/>
                  <a:pt x="7126941" y="2178423"/>
                </a:cubicBezTo>
                <a:cubicBezTo>
                  <a:pt x="7130379" y="2192174"/>
                  <a:pt x="7136494" y="2205135"/>
                  <a:pt x="7140388" y="2218764"/>
                </a:cubicBezTo>
                <a:cubicBezTo>
                  <a:pt x="7145465" y="2236534"/>
                  <a:pt x="7149826" y="2254512"/>
                  <a:pt x="7153835" y="2272553"/>
                </a:cubicBezTo>
                <a:cubicBezTo>
                  <a:pt x="7158793" y="2294864"/>
                  <a:pt x="7159257" y="2318388"/>
                  <a:pt x="7167282" y="2339788"/>
                </a:cubicBezTo>
                <a:cubicBezTo>
                  <a:pt x="7172957" y="2354920"/>
                  <a:pt x="7185211" y="2366682"/>
                  <a:pt x="7194176" y="2380129"/>
                </a:cubicBezTo>
                <a:cubicBezTo>
                  <a:pt x="7203156" y="2411561"/>
                  <a:pt x="7233079" y="2521449"/>
                  <a:pt x="7247964" y="2554941"/>
                </a:cubicBezTo>
                <a:cubicBezTo>
                  <a:pt x="7254528" y="2569709"/>
                  <a:pt x="7267010" y="2581154"/>
                  <a:pt x="7274859" y="2595282"/>
                </a:cubicBezTo>
                <a:cubicBezTo>
                  <a:pt x="7289462" y="2621566"/>
                  <a:pt x="7302988" y="2648487"/>
                  <a:pt x="7315200" y="2675964"/>
                </a:cubicBezTo>
                <a:cubicBezTo>
                  <a:pt x="7342255" y="2736839"/>
                  <a:pt x="7313060" y="2727613"/>
                  <a:pt x="7382435" y="2796988"/>
                </a:cubicBezTo>
                <a:cubicBezTo>
                  <a:pt x="7409329" y="2823882"/>
                  <a:pt x="7442020" y="2846024"/>
                  <a:pt x="7463117" y="2877670"/>
                </a:cubicBezTo>
                <a:cubicBezTo>
                  <a:pt x="7483088" y="2907628"/>
                  <a:pt x="7489530" y="2923006"/>
                  <a:pt x="7516906" y="2944906"/>
                </a:cubicBezTo>
                <a:cubicBezTo>
                  <a:pt x="7562607" y="2981466"/>
                  <a:pt x="7558131" y="2961411"/>
                  <a:pt x="7597588" y="3012141"/>
                </a:cubicBezTo>
                <a:cubicBezTo>
                  <a:pt x="7617432" y="3037655"/>
                  <a:pt x="7624482" y="3074894"/>
                  <a:pt x="7651376" y="3092823"/>
                </a:cubicBezTo>
                <a:cubicBezTo>
                  <a:pt x="7681334" y="3112795"/>
                  <a:pt x="7696710" y="3119236"/>
                  <a:pt x="7718611" y="3146612"/>
                </a:cubicBezTo>
                <a:cubicBezTo>
                  <a:pt x="7728707" y="3159232"/>
                  <a:pt x="7734769" y="3174874"/>
                  <a:pt x="7745506" y="3186953"/>
                </a:cubicBezTo>
                <a:cubicBezTo>
                  <a:pt x="7770774" y="3215380"/>
                  <a:pt x="7799294" y="3240741"/>
                  <a:pt x="7826188" y="3267635"/>
                </a:cubicBezTo>
                <a:lnTo>
                  <a:pt x="7933764" y="3375212"/>
                </a:lnTo>
                <a:cubicBezTo>
                  <a:pt x="7942729" y="3384177"/>
                  <a:pt x="7953626" y="3391557"/>
                  <a:pt x="7960659" y="3402106"/>
                </a:cubicBezTo>
                <a:cubicBezTo>
                  <a:pt x="7969624" y="3415553"/>
                  <a:pt x="7976125" y="3431019"/>
                  <a:pt x="7987553" y="3442447"/>
                </a:cubicBezTo>
                <a:cubicBezTo>
                  <a:pt x="7998981" y="3453875"/>
                  <a:pt x="8014447" y="3460376"/>
                  <a:pt x="8027894" y="3469341"/>
                </a:cubicBezTo>
                <a:cubicBezTo>
                  <a:pt x="8036859" y="3482788"/>
                  <a:pt x="8044051" y="3497603"/>
                  <a:pt x="8054788" y="3509682"/>
                </a:cubicBezTo>
                <a:cubicBezTo>
                  <a:pt x="8080056" y="3538109"/>
                  <a:pt x="8108576" y="3563470"/>
                  <a:pt x="8135470" y="3590364"/>
                </a:cubicBezTo>
                <a:lnTo>
                  <a:pt x="8162364" y="3617259"/>
                </a:lnTo>
                <a:cubicBezTo>
                  <a:pt x="8175811" y="3630706"/>
                  <a:pt x="8192157" y="3641777"/>
                  <a:pt x="8202706" y="3657600"/>
                </a:cubicBezTo>
                <a:cubicBezTo>
                  <a:pt x="8211671" y="3671047"/>
                  <a:pt x="8219254" y="3685526"/>
                  <a:pt x="8229600" y="3697941"/>
                </a:cubicBezTo>
                <a:cubicBezTo>
                  <a:pt x="8261955" y="3736768"/>
                  <a:pt x="8270616" y="3738732"/>
                  <a:pt x="8310282" y="3765176"/>
                </a:cubicBezTo>
                <a:cubicBezTo>
                  <a:pt x="8314764" y="3778623"/>
                  <a:pt x="8316436" y="3793363"/>
                  <a:pt x="8323729" y="3805517"/>
                </a:cubicBezTo>
                <a:cubicBezTo>
                  <a:pt x="8330252" y="3816389"/>
                  <a:pt x="8342507" y="3822672"/>
                  <a:pt x="8350623" y="3832412"/>
                </a:cubicBezTo>
                <a:cubicBezTo>
                  <a:pt x="8364970" y="3849629"/>
                  <a:pt x="8377937" y="3867963"/>
                  <a:pt x="8390964" y="3886200"/>
                </a:cubicBezTo>
                <a:cubicBezTo>
                  <a:pt x="8491126" y="4026424"/>
                  <a:pt x="8332632" y="3816201"/>
                  <a:pt x="8458200" y="3966882"/>
                </a:cubicBezTo>
                <a:cubicBezTo>
                  <a:pt x="8468546" y="3979297"/>
                  <a:pt x="8473666" y="3995795"/>
                  <a:pt x="8485094" y="4007223"/>
                </a:cubicBezTo>
                <a:cubicBezTo>
                  <a:pt x="8554990" y="4077119"/>
                  <a:pt x="8499098" y="3994472"/>
                  <a:pt x="8552329" y="4061012"/>
                </a:cubicBezTo>
                <a:cubicBezTo>
                  <a:pt x="8592945" y="4111782"/>
                  <a:pt x="8575365" y="4121192"/>
                  <a:pt x="8646459" y="4168588"/>
                </a:cubicBezTo>
                <a:cubicBezTo>
                  <a:pt x="8673353" y="4186517"/>
                  <a:pt x="8704286" y="4199520"/>
                  <a:pt x="8727141" y="4222376"/>
                </a:cubicBezTo>
                <a:cubicBezTo>
                  <a:pt x="8762192" y="4257427"/>
                  <a:pt x="8790242" y="4294269"/>
                  <a:pt x="8834717" y="4316506"/>
                </a:cubicBezTo>
                <a:cubicBezTo>
                  <a:pt x="8847395" y="4322845"/>
                  <a:pt x="8861612" y="4325471"/>
                  <a:pt x="8875059" y="4329953"/>
                </a:cubicBezTo>
                <a:cubicBezTo>
                  <a:pt x="8967535" y="4391604"/>
                  <a:pt x="8925077" y="4373520"/>
                  <a:pt x="8996082" y="4397188"/>
                </a:cubicBezTo>
                <a:cubicBezTo>
                  <a:pt x="9009680" y="4417584"/>
                  <a:pt x="9036423" y="4450034"/>
                  <a:pt x="9036423" y="4477870"/>
                </a:cubicBezTo>
                <a:cubicBezTo>
                  <a:pt x="9036423" y="4540173"/>
                  <a:pt x="9027630" y="4605791"/>
                  <a:pt x="9009529" y="4666129"/>
                </a:cubicBezTo>
                <a:cubicBezTo>
                  <a:pt x="8987886" y="4738273"/>
                  <a:pt x="9000316" y="4744695"/>
                  <a:pt x="8942294" y="4773706"/>
                </a:cubicBezTo>
                <a:cubicBezTo>
                  <a:pt x="8929616" y="4780045"/>
                  <a:pt x="8915790" y="4784078"/>
                  <a:pt x="8901953" y="4787153"/>
                </a:cubicBezTo>
                <a:cubicBezTo>
                  <a:pt x="8875337" y="4793068"/>
                  <a:pt x="8848006" y="4795253"/>
                  <a:pt x="8821270" y="4800600"/>
                </a:cubicBezTo>
                <a:cubicBezTo>
                  <a:pt x="8705790" y="4823696"/>
                  <a:pt x="8813143" y="4822565"/>
                  <a:pt x="8606117" y="4827494"/>
                </a:cubicBezTo>
                <a:lnTo>
                  <a:pt x="7637929" y="4840941"/>
                </a:lnTo>
                <a:lnTo>
                  <a:pt x="7409329" y="4867835"/>
                </a:lnTo>
                <a:cubicBezTo>
                  <a:pt x="7280829" y="4876697"/>
                  <a:pt x="6858098" y="4893268"/>
                  <a:pt x="6763870" y="4894729"/>
                </a:cubicBezTo>
                <a:lnTo>
                  <a:pt x="5405717" y="4908176"/>
                </a:lnTo>
                <a:lnTo>
                  <a:pt x="5284694" y="4921623"/>
                </a:lnTo>
                <a:cubicBezTo>
                  <a:pt x="5235430" y="4926549"/>
                  <a:pt x="5185983" y="4929603"/>
                  <a:pt x="5136776" y="4935070"/>
                </a:cubicBezTo>
                <a:cubicBezTo>
                  <a:pt x="5105275" y="4938570"/>
                  <a:pt x="5074023" y="4944035"/>
                  <a:pt x="5042647" y="4948517"/>
                </a:cubicBezTo>
                <a:lnTo>
                  <a:pt x="3321423" y="4935070"/>
                </a:lnTo>
                <a:cubicBezTo>
                  <a:pt x="3289732" y="4934600"/>
                  <a:pt x="3258902" y="4923964"/>
                  <a:pt x="3227294" y="4921623"/>
                </a:cubicBezTo>
                <a:cubicBezTo>
                  <a:pt x="2453599" y="4864312"/>
                  <a:pt x="3298882" y="4939133"/>
                  <a:pt x="2810435" y="4894729"/>
                </a:cubicBezTo>
                <a:cubicBezTo>
                  <a:pt x="2604247" y="4899211"/>
                  <a:pt x="2398107" y="4908176"/>
                  <a:pt x="2191870" y="4908176"/>
                </a:cubicBezTo>
                <a:cubicBezTo>
                  <a:pt x="1909446" y="4908176"/>
                  <a:pt x="1627050" y="4901451"/>
                  <a:pt x="1344706" y="4894729"/>
                </a:cubicBezTo>
                <a:cubicBezTo>
                  <a:pt x="855674" y="4883085"/>
                  <a:pt x="593193" y="4871661"/>
                  <a:pt x="161364" y="4854388"/>
                </a:cubicBezTo>
                <a:lnTo>
                  <a:pt x="26894" y="4840941"/>
                </a:lnTo>
                <a:cubicBezTo>
                  <a:pt x="2407" y="4826657"/>
                  <a:pt x="0" y="4760259"/>
                  <a:pt x="0" y="4760259"/>
                </a:cubicBezTo>
                <a:cubicBezTo>
                  <a:pt x="4482" y="4715435"/>
                  <a:pt x="6597" y="4670311"/>
                  <a:pt x="13447" y="4625788"/>
                </a:cubicBezTo>
                <a:cubicBezTo>
                  <a:pt x="15602" y="4611778"/>
                  <a:pt x="16871" y="4595470"/>
                  <a:pt x="26894" y="4585447"/>
                </a:cubicBezTo>
                <a:cubicBezTo>
                  <a:pt x="36917" y="4575424"/>
                  <a:pt x="54557" y="4578339"/>
                  <a:pt x="67235" y="4572000"/>
                </a:cubicBezTo>
                <a:lnTo>
                  <a:pt x="67235" y="4572000"/>
                </a:lnTo>
                <a:close/>
              </a:path>
            </a:pathLst>
          </a:custGeom>
          <a:solidFill>
            <a:srgbClr val="D996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553072" y="4981042"/>
            <a:ext cx="706006" cy="1466090"/>
            <a:chOff x="3108112" y="1082367"/>
            <a:chExt cx="2300492" cy="4147329"/>
          </a:xfrm>
          <a:solidFill>
            <a:schemeClr val="tx1"/>
          </a:solidFill>
        </p:grpSpPr>
        <p:sp>
          <p:nvSpPr>
            <p:cNvPr id="12" name="Oval 11"/>
            <p:cNvSpPr/>
            <p:nvPr/>
          </p:nvSpPr>
          <p:spPr>
            <a:xfrm>
              <a:off x="4038600" y="1295400"/>
              <a:ext cx="914400" cy="9144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086697" y="2270571"/>
              <a:ext cx="901337" cy="1143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p:cNvSpPr/>
            <p:nvPr/>
          </p:nvSpPr>
          <p:spPr>
            <a:xfrm rot="20322635">
              <a:off x="3228872" y="2417406"/>
              <a:ext cx="1129000"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
            <p:cNvSpPr/>
            <p:nvPr/>
          </p:nvSpPr>
          <p:spPr>
            <a:xfrm rot="4227727">
              <a:off x="2728129" y="2221464"/>
              <a:ext cx="1129000"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6"/>
            <p:cNvSpPr/>
            <p:nvPr/>
          </p:nvSpPr>
          <p:spPr>
            <a:xfrm rot="17695572">
              <a:off x="4350029" y="1771909"/>
              <a:ext cx="1748118"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
            <p:cNvSpPr/>
            <p:nvPr/>
          </p:nvSpPr>
          <p:spPr>
            <a:xfrm rot="17695572">
              <a:off x="3021973" y="4171120"/>
              <a:ext cx="1748118"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094277" y="3548317"/>
              <a:ext cx="858724" cy="37167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p:cNvSpPr/>
            <p:nvPr/>
          </p:nvSpPr>
          <p:spPr>
            <a:xfrm rot="20247848">
              <a:off x="4260146" y="3620232"/>
              <a:ext cx="1090186"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0"/>
            <p:cNvSpPr/>
            <p:nvPr/>
          </p:nvSpPr>
          <p:spPr>
            <a:xfrm rot="4996721">
              <a:off x="4637817" y="3882930"/>
              <a:ext cx="1129000" cy="369033"/>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2441741" y="6332781"/>
            <a:ext cx="1223681" cy="420054"/>
            <a:chOff x="3845860" y="3065929"/>
            <a:chExt cx="1223681" cy="420054"/>
          </a:xfrm>
          <a:solidFill>
            <a:schemeClr val="accent2">
              <a:lumMod val="50000"/>
            </a:schemeClr>
          </a:solidFill>
        </p:grpSpPr>
        <p:sp>
          <p:nvSpPr>
            <p:cNvPr id="26" name="Rectangle: Rounded Corners 25"/>
            <p:cNvSpPr/>
            <p:nvPr/>
          </p:nvSpPr>
          <p:spPr>
            <a:xfrm>
              <a:off x="3845860" y="3065929"/>
              <a:ext cx="1223681" cy="42005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982391" y="3083096"/>
              <a:ext cx="879304" cy="400110"/>
            </a:xfrm>
            <a:prstGeom prst="rect">
              <a:avLst/>
            </a:prstGeom>
            <a:grpFill/>
          </p:spPr>
          <p:txBody>
            <a:bodyPr wrap="square" rtlCol="0">
              <a:spAutoFit/>
            </a:bodyPr>
            <a:lstStyle/>
            <a:p>
              <a:pPr algn="ctr"/>
              <a:r>
                <a:rPr lang="en-US" sz="2000" dirty="0">
                  <a:solidFill>
                    <a:schemeClr val="bg1"/>
                  </a:solidFill>
                </a:rPr>
                <a:t>faith</a:t>
              </a:r>
            </a:p>
          </p:txBody>
        </p:sp>
      </p:grpSp>
      <p:grpSp>
        <p:nvGrpSpPr>
          <p:cNvPr id="6" name="Group 5"/>
          <p:cNvGrpSpPr/>
          <p:nvPr/>
        </p:nvGrpSpPr>
        <p:grpSpPr>
          <a:xfrm>
            <a:off x="5788736" y="4654699"/>
            <a:ext cx="1290426" cy="420054"/>
            <a:chOff x="3845860" y="3065929"/>
            <a:chExt cx="1223681" cy="420054"/>
          </a:xfrm>
          <a:solidFill>
            <a:schemeClr val="accent2">
              <a:lumMod val="50000"/>
            </a:schemeClr>
          </a:solidFill>
        </p:grpSpPr>
        <p:sp>
          <p:nvSpPr>
            <p:cNvPr id="4" name="Rectangle: Rounded Corners 3"/>
            <p:cNvSpPr/>
            <p:nvPr/>
          </p:nvSpPr>
          <p:spPr>
            <a:xfrm>
              <a:off x="3845860" y="3065929"/>
              <a:ext cx="1223681" cy="42005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007968" y="3065929"/>
              <a:ext cx="906044" cy="400110"/>
            </a:xfrm>
            <a:prstGeom prst="rect">
              <a:avLst/>
            </a:prstGeom>
            <a:grpFill/>
          </p:spPr>
          <p:txBody>
            <a:bodyPr wrap="square" rtlCol="0">
              <a:spAutoFit/>
            </a:bodyPr>
            <a:lstStyle/>
            <a:p>
              <a:pPr algn="ctr"/>
              <a:r>
                <a:rPr lang="en-US" sz="2000" dirty="0">
                  <a:solidFill>
                    <a:schemeClr val="bg1"/>
                  </a:solidFill>
                </a:rPr>
                <a:t>virtue</a:t>
              </a:r>
            </a:p>
          </p:txBody>
        </p:sp>
      </p:grpSp>
      <p:grpSp>
        <p:nvGrpSpPr>
          <p:cNvPr id="22" name="Group 21"/>
          <p:cNvGrpSpPr/>
          <p:nvPr/>
        </p:nvGrpSpPr>
        <p:grpSpPr>
          <a:xfrm>
            <a:off x="4014319" y="5383895"/>
            <a:ext cx="1223681" cy="420054"/>
            <a:chOff x="3845860" y="3065929"/>
            <a:chExt cx="1223681" cy="420054"/>
          </a:xfrm>
          <a:solidFill>
            <a:schemeClr val="accent2">
              <a:lumMod val="50000"/>
            </a:schemeClr>
          </a:solidFill>
        </p:grpSpPr>
        <p:sp>
          <p:nvSpPr>
            <p:cNvPr id="23" name="Rectangle: Rounded Corners 22"/>
            <p:cNvSpPr/>
            <p:nvPr/>
          </p:nvSpPr>
          <p:spPr>
            <a:xfrm>
              <a:off x="3845860" y="3065929"/>
              <a:ext cx="1223681" cy="42005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845861" y="3065929"/>
              <a:ext cx="1175850" cy="400110"/>
            </a:xfrm>
            <a:prstGeom prst="rect">
              <a:avLst/>
            </a:prstGeom>
            <a:grpFill/>
          </p:spPr>
          <p:txBody>
            <a:bodyPr wrap="square" rtlCol="0">
              <a:spAutoFit/>
            </a:bodyPr>
            <a:lstStyle/>
            <a:p>
              <a:pPr algn="ctr"/>
              <a:r>
                <a:rPr lang="en-US" sz="2000" dirty="0">
                  <a:solidFill>
                    <a:schemeClr val="bg1"/>
                  </a:solidFill>
                </a:rPr>
                <a:t>diligence</a:t>
              </a:r>
            </a:p>
          </p:txBody>
        </p:sp>
      </p:grpSp>
      <p:grpSp>
        <p:nvGrpSpPr>
          <p:cNvPr id="28" name="Group 27"/>
          <p:cNvGrpSpPr/>
          <p:nvPr/>
        </p:nvGrpSpPr>
        <p:grpSpPr>
          <a:xfrm>
            <a:off x="7318504" y="3775087"/>
            <a:ext cx="1587718" cy="420054"/>
            <a:chOff x="3845860" y="3065929"/>
            <a:chExt cx="1277321" cy="420054"/>
          </a:xfrm>
          <a:solidFill>
            <a:schemeClr val="accent2">
              <a:lumMod val="50000"/>
            </a:schemeClr>
          </a:solidFill>
        </p:grpSpPr>
        <p:sp>
          <p:nvSpPr>
            <p:cNvPr id="29" name="Rectangle: Rounded Corners 28"/>
            <p:cNvSpPr/>
            <p:nvPr/>
          </p:nvSpPr>
          <p:spPr>
            <a:xfrm>
              <a:off x="3845860" y="3065929"/>
              <a:ext cx="1223681" cy="42005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899500" y="3065929"/>
              <a:ext cx="1223681" cy="400110"/>
            </a:xfrm>
            <a:prstGeom prst="rect">
              <a:avLst/>
            </a:prstGeom>
            <a:grpFill/>
          </p:spPr>
          <p:txBody>
            <a:bodyPr wrap="square" rtlCol="0">
              <a:spAutoFit/>
            </a:bodyPr>
            <a:lstStyle/>
            <a:p>
              <a:pPr algn="ctr"/>
              <a:r>
                <a:rPr lang="en-US" sz="2000" dirty="0">
                  <a:solidFill>
                    <a:schemeClr val="bg1"/>
                  </a:solidFill>
                </a:rPr>
                <a:t>knowledge</a:t>
              </a:r>
            </a:p>
          </p:txBody>
        </p:sp>
      </p:grpSp>
      <p:grpSp>
        <p:nvGrpSpPr>
          <p:cNvPr id="31" name="Group 30"/>
          <p:cNvGrpSpPr/>
          <p:nvPr/>
        </p:nvGrpSpPr>
        <p:grpSpPr>
          <a:xfrm>
            <a:off x="5207713" y="3285737"/>
            <a:ext cx="1585312" cy="426830"/>
            <a:chOff x="3508940" y="3065929"/>
            <a:chExt cx="1560601" cy="426830"/>
          </a:xfrm>
          <a:solidFill>
            <a:schemeClr val="accent2">
              <a:lumMod val="50000"/>
            </a:schemeClr>
          </a:solidFill>
        </p:grpSpPr>
        <p:sp>
          <p:nvSpPr>
            <p:cNvPr id="32" name="Rectangle: Rounded Corners 31"/>
            <p:cNvSpPr/>
            <p:nvPr/>
          </p:nvSpPr>
          <p:spPr>
            <a:xfrm>
              <a:off x="3508940" y="3065929"/>
              <a:ext cx="1560601" cy="42005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562804" y="3092649"/>
              <a:ext cx="1411298" cy="400110"/>
            </a:xfrm>
            <a:prstGeom prst="rect">
              <a:avLst/>
            </a:prstGeom>
            <a:grpFill/>
          </p:spPr>
          <p:txBody>
            <a:bodyPr wrap="square" rtlCol="0">
              <a:spAutoFit/>
            </a:bodyPr>
            <a:lstStyle/>
            <a:p>
              <a:r>
                <a:rPr lang="en-US" sz="2000" dirty="0">
                  <a:solidFill>
                    <a:schemeClr val="bg1"/>
                  </a:solidFill>
                </a:rPr>
                <a:t>temperance</a:t>
              </a:r>
            </a:p>
          </p:txBody>
        </p:sp>
      </p:grpSp>
      <p:grpSp>
        <p:nvGrpSpPr>
          <p:cNvPr id="34" name="Group 33"/>
          <p:cNvGrpSpPr/>
          <p:nvPr/>
        </p:nvGrpSpPr>
        <p:grpSpPr>
          <a:xfrm>
            <a:off x="3737874" y="2414020"/>
            <a:ext cx="1452295" cy="422516"/>
            <a:chOff x="3508940" y="3063467"/>
            <a:chExt cx="1560601" cy="422516"/>
          </a:xfrm>
        </p:grpSpPr>
        <p:sp>
          <p:nvSpPr>
            <p:cNvPr id="35" name="Rectangle: Rounded Corners 34"/>
            <p:cNvSpPr/>
            <p:nvPr/>
          </p:nvSpPr>
          <p:spPr>
            <a:xfrm>
              <a:off x="3508940" y="3065929"/>
              <a:ext cx="1560601" cy="420054"/>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627655" y="3063467"/>
              <a:ext cx="1314938" cy="400110"/>
            </a:xfrm>
            <a:prstGeom prst="rect">
              <a:avLst/>
            </a:prstGeom>
            <a:solidFill>
              <a:schemeClr val="accent2">
                <a:lumMod val="50000"/>
              </a:schemeClr>
            </a:solidFill>
          </p:spPr>
          <p:txBody>
            <a:bodyPr wrap="square" rtlCol="0">
              <a:spAutoFit/>
            </a:bodyPr>
            <a:lstStyle/>
            <a:p>
              <a:r>
                <a:rPr lang="en-US" sz="2000" dirty="0">
                  <a:solidFill>
                    <a:schemeClr val="bg1"/>
                  </a:solidFill>
                </a:rPr>
                <a:t>patience</a:t>
              </a:r>
            </a:p>
          </p:txBody>
        </p:sp>
      </p:grpSp>
      <p:grpSp>
        <p:nvGrpSpPr>
          <p:cNvPr id="37" name="Group 36"/>
          <p:cNvGrpSpPr/>
          <p:nvPr/>
        </p:nvGrpSpPr>
        <p:grpSpPr>
          <a:xfrm>
            <a:off x="6212541" y="1903852"/>
            <a:ext cx="1560601" cy="420054"/>
            <a:chOff x="3508940" y="3065929"/>
            <a:chExt cx="1560601" cy="420054"/>
          </a:xfrm>
          <a:solidFill>
            <a:schemeClr val="accent2">
              <a:lumMod val="50000"/>
            </a:schemeClr>
          </a:solidFill>
        </p:grpSpPr>
        <p:sp>
          <p:nvSpPr>
            <p:cNvPr id="38" name="Rectangle: Rounded Corners 37"/>
            <p:cNvSpPr/>
            <p:nvPr/>
          </p:nvSpPr>
          <p:spPr>
            <a:xfrm>
              <a:off x="3508940" y="3065929"/>
              <a:ext cx="1560601" cy="42005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3675182" y="3082363"/>
              <a:ext cx="1222168" cy="400110"/>
            </a:xfrm>
            <a:prstGeom prst="rect">
              <a:avLst/>
            </a:prstGeom>
            <a:grpFill/>
          </p:spPr>
          <p:txBody>
            <a:bodyPr wrap="square" rtlCol="0">
              <a:spAutoFit/>
            </a:bodyPr>
            <a:lstStyle/>
            <a:p>
              <a:r>
                <a:rPr lang="en-US" sz="2000" dirty="0">
                  <a:solidFill>
                    <a:schemeClr val="bg1"/>
                  </a:solidFill>
                </a:rPr>
                <a:t>godliness</a:t>
              </a:r>
            </a:p>
          </p:txBody>
        </p:sp>
      </p:grpSp>
      <p:grpSp>
        <p:nvGrpSpPr>
          <p:cNvPr id="40" name="Group 39"/>
          <p:cNvGrpSpPr/>
          <p:nvPr/>
        </p:nvGrpSpPr>
        <p:grpSpPr>
          <a:xfrm>
            <a:off x="4462013" y="1113621"/>
            <a:ext cx="1560601" cy="420054"/>
            <a:chOff x="3508940" y="3065929"/>
            <a:chExt cx="1560601" cy="420054"/>
          </a:xfrm>
          <a:solidFill>
            <a:schemeClr val="accent2">
              <a:lumMod val="50000"/>
            </a:schemeClr>
          </a:solidFill>
        </p:grpSpPr>
        <p:sp>
          <p:nvSpPr>
            <p:cNvPr id="41" name="Rectangle: Rounded Corners 40"/>
            <p:cNvSpPr/>
            <p:nvPr/>
          </p:nvSpPr>
          <p:spPr>
            <a:xfrm>
              <a:off x="3508940" y="3065929"/>
              <a:ext cx="1560601" cy="42005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752897" y="3085873"/>
              <a:ext cx="1223681" cy="400110"/>
            </a:xfrm>
            <a:prstGeom prst="rect">
              <a:avLst/>
            </a:prstGeom>
            <a:grpFill/>
          </p:spPr>
          <p:txBody>
            <a:bodyPr wrap="square" rtlCol="0">
              <a:spAutoFit/>
            </a:bodyPr>
            <a:lstStyle/>
            <a:p>
              <a:r>
                <a:rPr lang="en-US" sz="2000" dirty="0">
                  <a:solidFill>
                    <a:schemeClr val="bg1"/>
                  </a:solidFill>
                </a:rPr>
                <a:t>kindness</a:t>
              </a:r>
            </a:p>
          </p:txBody>
        </p:sp>
      </p:grpSp>
      <p:grpSp>
        <p:nvGrpSpPr>
          <p:cNvPr id="43" name="Group 42"/>
          <p:cNvGrpSpPr/>
          <p:nvPr/>
        </p:nvGrpSpPr>
        <p:grpSpPr>
          <a:xfrm>
            <a:off x="5689511" y="16749"/>
            <a:ext cx="1560601" cy="422486"/>
            <a:chOff x="3508940" y="3063497"/>
            <a:chExt cx="1560601" cy="422486"/>
          </a:xfrm>
          <a:solidFill>
            <a:schemeClr val="accent2">
              <a:lumMod val="75000"/>
            </a:schemeClr>
          </a:solidFill>
        </p:grpSpPr>
        <p:sp>
          <p:nvSpPr>
            <p:cNvPr id="44" name="Rectangle: Rounded Corners 43"/>
            <p:cNvSpPr/>
            <p:nvPr/>
          </p:nvSpPr>
          <p:spPr>
            <a:xfrm>
              <a:off x="3508940" y="3065929"/>
              <a:ext cx="1560601" cy="420054"/>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608164" y="3063497"/>
              <a:ext cx="1420087" cy="400110"/>
            </a:xfrm>
            <a:prstGeom prst="rect">
              <a:avLst/>
            </a:prstGeom>
            <a:grpFill/>
          </p:spPr>
          <p:txBody>
            <a:bodyPr wrap="square" rtlCol="0">
              <a:spAutoFit/>
            </a:bodyPr>
            <a:lstStyle/>
            <a:p>
              <a:pPr algn="ctr"/>
              <a:r>
                <a:rPr lang="en-US" sz="2000" dirty="0">
                  <a:solidFill>
                    <a:schemeClr val="bg1"/>
                  </a:solidFill>
                </a:rPr>
                <a:t>charity</a:t>
              </a:r>
            </a:p>
          </p:txBody>
        </p:sp>
      </p:grpSp>
      <p:grpSp>
        <p:nvGrpSpPr>
          <p:cNvPr id="46" name="Group 45"/>
          <p:cNvGrpSpPr/>
          <p:nvPr/>
        </p:nvGrpSpPr>
        <p:grpSpPr>
          <a:xfrm>
            <a:off x="8310285" y="490003"/>
            <a:ext cx="3400301" cy="2390250"/>
            <a:chOff x="384206" y="4120821"/>
            <a:chExt cx="3289208" cy="2390250"/>
          </a:xfrm>
        </p:grpSpPr>
        <p:grpSp>
          <p:nvGrpSpPr>
            <p:cNvPr id="47" name="Group 46"/>
            <p:cNvGrpSpPr/>
            <p:nvPr/>
          </p:nvGrpSpPr>
          <p:grpSpPr>
            <a:xfrm>
              <a:off x="384206" y="4120821"/>
              <a:ext cx="3289208" cy="2390250"/>
              <a:chOff x="609599" y="743002"/>
              <a:chExt cx="7941747" cy="5771225"/>
            </a:xfrm>
          </p:grpSpPr>
          <p:grpSp>
            <p:nvGrpSpPr>
              <p:cNvPr id="49" name="Group 14"/>
              <p:cNvGrpSpPr/>
              <p:nvPr/>
            </p:nvGrpSpPr>
            <p:grpSpPr>
              <a:xfrm rot="10800000">
                <a:off x="7696200" y="5257800"/>
                <a:ext cx="621450" cy="1256427"/>
                <a:chOff x="7010400" y="517839"/>
                <a:chExt cx="762000" cy="1896827"/>
              </a:xfrm>
            </p:grpSpPr>
            <p:sp>
              <p:nvSpPr>
                <p:cNvPr id="62"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010400" y="517839"/>
                  <a:ext cx="762000" cy="1219201"/>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1"/>
              <p:cNvGrpSpPr/>
              <p:nvPr/>
            </p:nvGrpSpPr>
            <p:grpSpPr>
              <a:xfrm rot="10800000">
                <a:off x="939238" y="4923502"/>
                <a:ext cx="621450" cy="1256427"/>
                <a:chOff x="7010400" y="517839"/>
                <a:chExt cx="762000" cy="1896827"/>
              </a:xfrm>
            </p:grpSpPr>
            <p:sp>
              <p:nvSpPr>
                <p:cNvPr id="60"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010400" y="517839"/>
                  <a:ext cx="762000" cy="1219201"/>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an 3"/>
              <p:cNvSpPr/>
              <p:nvPr/>
            </p:nvSpPr>
            <p:spPr>
              <a:xfrm>
                <a:off x="7315201" y="1890559"/>
                <a:ext cx="1236145" cy="3840520"/>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n 1"/>
              <p:cNvSpPr/>
              <p:nvPr/>
            </p:nvSpPr>
            <p:spPr>
              <a:xfrm>
                <a:off x="609599" y="1552420"/>
                <a:ext cx="1236145" cy="3840520"/>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899460" y="743002"/>
                <a:ext cx="621450" cy="1076837"/>
                <a:chOff x="7031201" y="697436"/>
                <a:chExt cx="762000" cy="1625700"/>
              </a:xfrm>
            </p:grpSpPr>
            <p:sp>
              <p:nvSpPr>
                <p:cNvPr id="58" name="Rounded Rectangle 25"/>
                <p:cNvSpPr/>
                <p:nvPr/>
              </p:nvSpPr>
              <p:spPr>
                <a:xfrm>
                  <a:off x="7279402" y="1563538"/>
                  <a:ext cx="291165" cy="759598"/>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
                <p:cNvSpPr/>
                <p:nvPr/>
              </p:nvSpPr>
              <p:spPr>
                <a:xfrm>
                  <a:off x="7031201" y="697436"/>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7646520" y="1148254"/>
                <a:ext cx="621450" cy="1017899"/>
                <a:chOff x="7087348" y="824753"/>
                <a:chExt cx="762000" cy="1536722"/>
              </a:xfrm>
            </p:grpSpPr>
            <p:sp>
              <p:nvSpPr>
                <p:cNvPr id="56" name="Rounded Rectangle 23"/>
                <p:cNvSpPr/>
                <p:nvPr/>
              </p:nvSpPr>
              <p:spPr>
                <a:xfrm>
                  <a:off x="7339058" y="1803020"/>
                  <a:ext cx="258584" cy="558455"/>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7087348" y="824753"/>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Rectangle 47"/>
            <p:cNvSpPr/>
            <p:nvPr/>
          </p:nvSpPr>
          <p:spPr>
            <a:xfrm>
              <a:off x="761641" y="4712175"/>
              <a:ext cx="2487154" cy="1200329"/>
            </a:xfrm>
            <a:prstGeom prst="rect">
              <a:avLst/>
            </a:prstGeom>
          </p:spPr>
          <p:txBody>
            <a:bodyPr wrap="square">
              <a:spAutoFit/>
            </a:bodyPr>
            <a:lstStyle/>
            <a:p>
              <a:pPr algn="ctr"/>
              <a:r>
                <a:rPr lang="en-US" b="1" dirty="0"/>
                <a:t>As we develop divine attributes within ourselves, we can come to know Jesus Christ</a:t>
              </a:r>
              <a:endParaRPr lang="en-US" sz="1600" dirty="0"/>
            </a:p>
          </p:txBody>
        </p:sp>
      </p:grpSp>
    </p:spTree>
    <p:extLst>
      <p:ext uri="{BB962C8B-B14F-4D97-AF65-F5344CB8AC3E}">
        <p14:creationId xmlns:p14="http://schemas.microsoft.com/office/powerpoint/2010/main" val="36084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482 -0.00231 L 0.00482 -0.00208 C 0.00729 -0.00579 0.00964 -0.00949 0.0125 -0.01227 C 0.01458 -0.01412 0.01719 -0.01389 0.01914 -0.0162 C 0.02018 -0.01736 0.02123 -0.01898 0.0224 -0.02014 C 0.02396 -0.02153 0.02865 -0.02338 0.03008 -0.02407 C 0.03958 -0.03518 0.02761 -0.02176 0.03672 -0.02986 C 0.03789 -0.03102 0.0388 -0.03287 0.04011 -0.03379 C 0.04219 -0.03541 0.04453 -0.03588 0.04662 -0.03773 C 0.04818 -0.03912 0.04961 -0.04051 0.05104 -0.04166 C 0.05208 -0.04236 0.05339 -0.04259 0.05443 -0.04352 C 0.0556 -0.04467 0.05664 -0.04606 0.05768 -0.04745 C 0.05846 -0.04861 0.05899 -0.05069 0.0599 -0.05139 C 0.06198 -0.05324 0.06654 -0.05532 0.06654 -0.05509 C 0.07721 -0.06967 0.06576 -0.05579 0.07422 -0.06319 C 0.07539 -0.06435 0.0763 -0.06597 0.07761 -0.06713 C 0.07852 -0.06805 0.07982 -0.06829 0.08086 -0.06921 C 0.09037 -0.07639 0.08086 -0.07037 0.08854 -0.075 C 0.09245 -0.08171 0.08985 -0.07824 0.0974 -0.08287 L 0.10404 -0.0868 C 0.1069 -0.08842 0.10873 -0.08958 0.11172 -0.09074 C 0.11432 -0.09143 0.11693 -0.0919 0.1194 -0.09259 C 0.12995 -0.09884 0.1181 -0.09259 0.14375 -0.09259 C 0.14636 -0.09259 0.14883 -0.09398 0.15143 -0.09467 C 0.15221 -0.09653 0.153 -0.09838 0.15365 -0.10046 C 0.15638 -0.11041 0.15221 -0.10579 0.15912 -0.11805 C 0.16133 -0.12199 0.16315 -0.12685 0.16576 -0.12986 C 0.16797 -0.13241 0.17057 -0.13449 0.1724 -0.13773 C 0.17344 -0.13958 0.17448 -0.1419 0.17565 -0.14352 C 0.17774 -0.14653 0.18047 -0.14815 0.18229 -0.15139 C 0.18646 -0.15879 0.18412 -0.15648 0.18893 -0.15926 C 0.19531 -0.1706 0.18607 -0.15486 0.1944 -0.16713 C 0.2 -0.17523 0.19518 -0.17153 0.20104 -0.175 C 0.20599 -0.18379 0.20013 -0.17454 0.20651 -0.18079 C 0.20651 -0.18055 0.21485 -0.19074 0.21654 -0.19259 C 0.21758 -0.19398 0.21849 -0.19583 0.21979 -0.19653 C 0.22096 -0.19722 0.22214 -0.19768 0.22318 -0.19861 C 0.22435 -0.19954 0.22513 -0.20162 0.22643 -0.20254 C 0.2306 -0.20532 0.24544 -0.20625 0.24623 -0.20625 C 0.25729 -0.20579 0.26836 -0.20555 0.2793 -0.2044 C 0.28412 -0.20393 0.28659 -0.20069 0.29154 -0.19861 L 0.29596 -0.19653 C 0.29714 -0.2 0.3 -0.20787 0.30143 -0.21018 C 0.30235 -0.21204 0.30365 -0.21273 0.30469 -0.21412 C 0.31315 -0.22685 0.30313 -0.21435 0.31133 -0.22407 C 0.31719 -0.23958 0.30951 -0.22083 0.3168 -0.23379 C 0.31784 -0.23541 0.3181 -0.23796 0.31901 -0.23958 C 0.32044 -0.24213 0.32487 -0.24722 0.32682 -0.24954 C 0.33307 -0.2662 0.32279 -0.24028 0.33555 -0.26319 L 0.34336 -0.27685 C 0.3444 -0.27893 0.34544 -0.28102 0.34662 -0.28287 C 0.34844 -0.28541 0.35052 -0.28773 0.35208 -0.29074 C 0.35716 -0.29954 0.35117 -0.29467 0.35768 -0.29861 C 0.36302 -0.30787 0.35625 -0.29653 0.36315 -0.30625 C 0.36693 -0.31157 0.36537 -0.31412 0.37201 -0.31805 L 0.37865 -0.32199 C 0.38815 -0.32129 0.39779 -0.32129 0.40729 -0.32014 C 0.40846 -0.31991 0.4099 -0.31643 0.41055 -0.31805 C 0.41146 -0.32037 0.41016 -0.32361 0.40951 -0.32592 C 0.40833 -0.33009 0.40651 -0.33379 0.40508 -0.33773 C 0.40248 -0.34491 0.40078 -0.35 0.39623 -0.35532 C 0.39401 -0.3581 0.39154 -0.35995 0.38958 -0.36319 C 0.38854 -0.36528 0.3875 -0.36736 0.38633 -0.36921 C 0.38307 -0.37384 0.38242 -0.37291 0.37865 -0.37685 C 0.36914 -0.38704 0.37539 -0.38287 0.36875 -0.3868 C 0.36758 -0.38866 0.3668 -0.3912 0.36537 -0.39259 C 0.36406 -0.39398 0.36237 -0.39375 0.36094 -0.39467 C 0.34987 -0.40023 0.36706 -0.39236 0.35326 -0.39861 C 0.35208 -0.39977 0.35117 -0.40139 0.35 -0.40254 C 0.34727 -0.40486 0.34258 -0.40555 0.33998 -0.40625 C 0.3375 -0.40787 0.3349 -0.40949 0.33229 -0.41018 C 0.30964 -0.41643 0.33177 -0.40879 0.3168 -0.41412 C 0.27708 -0.41204 0.29128 -0.41921 0.27266 -0.40833 C 0.26068 -0.40116 0.27891 -0.4125 0.26615 -0.40254 C 0.26406 -0.40069 0.26146 -0.40069 0.25951 -0.39861 C 0.25846 -0.39722 0.25742 -0.3956 0.25625 -0.39467 C 0.25404 -0.39282 0.24961 -0.39074 0.24961 -0.39051 C 0.24922 -0.39583 0.24896 -0.40116 0.24844 -0.40625 C 0.24818 -0.41018 0.24766 -0.41412 0.2474 -0.41805 C 0.24466 -0.45602 0.24779 -0.425 0.24518 -0.4456 C 0.24479 -0.44884 0.24466 -0.45231 0.24401 -0.45532 C 0.24349 -0.4581 0.24245 -0.46041 0.2418 -0.46319 C 0.24037 -0.46967 0.24024 -0.47592 0.2375 -0.48079 C 0.23646 -0.48264 0.23529 -0.48356 0.23412 -0.48472 C 0.23346 -0.4868 0.23281 -0.48912 0.2319 -0.49074 C 0.23112 -0.49213 0.22513 -0.50069 0.22318 -0.50254 C 0.22214 -0.50347 0.22083 -0.50347 0.21979 -0.5044 C 0.21823 -0.50555 0.21693 -0.50717 0.21537 -0.50833 C 0.21432 -0.50903 0.21315 -0.50926 0.21211 -0.51018 C 0.21094 -0.51134 0.21003 -0.51342 0.20873 -0.51412 C 0.20117 -0.51921 0.1961 -0.51852 0.18776 -0.52014 C 0.16732 -0.52384 0.18945 -0.52083 0.15912 -0.52407 C 0.15221 -0.52338 0.14518 -0.52361 0.13815 -0.52199 C 0.13594 -0.52153 0.13373 -0.51944 0.13164 -0.51805 C 0.13073 -0.51759 0.125 -0.51481 0.125 -0.51227 C 0.125 -0.51018 0.12721 -0.51319 0.12826 -0.51412 C 0.1306 -0.51643 0.13242 -0.5206 0.1349 -0.52199 C 0.13594 -0.52268 0.13724 -0.52291 0.13815 -0.52407 C 0.1405 -0.52639 0.14232 -0.53032 0.14479 -0.53194 C 0.14987 -0.53495 0.14766 -0.5331 0.15365 -0.53958 C 0.15482 -0.54097 0.15573 -0.54259 0.1569 -0.54352 C 0.15912 -0.54537 0.16354 -0.54745 0.16354 -0.54722 C 0.16602 -0.55185 0.16706 -0.55463 0.17018 -0.55741 C 0.17123 -0.55833 0.1724 -0.55856 0.17344 -0.55926 C 0.17461 -0.56065 0.17552 -0.56227 0.17682 -0.56319 C 0.17891 -0.56481 0.18151 -0.56481 0.18346 -0.56713 C 0.18451 -0.56852 0.18542 -0.57014 0.18672 -0.57106 C 0.18841 -0.57222 0.19037 -0.57222 0.19219 -0.57291 C 0.19336 -0.57361 0.1944 -0.5743 0.19557 -0.575 C 0.19662 -0.57639 0.19766 -0.57801 0.19883 -0.57893 C 0.20026 -0.57986 0.20182 -0.58009 0.20326 -0.58079 C 0.20547 -0.58217 0.20768 -0.58356 0.2099 -0.58472 C 0.22383 -0.59305 0.20156 -0.57916 0.21654 -0.59074 C 0.21875 -0.59236 0.22578 -0.59398 0.22748 -0.59467 C 0.23998 -0.59907 0.21953 -0.59467 0.24518 -0.59861 C 0.26758 -0.59791 0.28985 -0.59838 0.3125 -0.59653 C 0.31471 -0.59629 0.3168 -0.59398 0.31901 -0.59259 L 0.3224 -0.59074 C 0.32279 -0.59329 0.32344 -0.59583 0.32344 -0.59861 C 0.32344 -0.60254 0.32123 -0.60741 0.32018 -0.61018 C 0.3194 -0.61412 0.31927 -0.61852 0.31797 -0.62199 C 0.31719 -0.62407 0.31641 -0.62592 0.31576 -0.62801 C 0.31524 -0.62986 0.31537 -0.63217 0.31458 -0.63379 C 0.3138 -0.63565 0.3125 -0.63634 0.31133 -0.63773 C 0.30677 -0.64977 0.31185 -0.63796 0.30586 -0.64745 C 0.2931 -0.66759 0.30547 -0.65185 0.29258 -0.66713 C 0.29154 -0.66852 0.29011 -0.66944 0.28932 -0.67106 C 0.28802 -0.67291 0.28711 -0.67523 0.28594 -0.67685 C 0.28047 -0.68379 0.28294 -0.67847 0.27813 -0.68287 C 0.27708 -0.68379 0.27617 -0.68588 0.275 -0.6868 C 0.27005 -0.69051 0.27149 -0.6868 0.26719 -0.69074 C 0.26602 -0.69166 0.26511 -0.69375 0.26393 -0.69467 C 0.26107 -0.69653 0.25807 -0.69722 0.25508 -0.69861 C 0.25365 -0.69907 0.25208 -0.69954 0.25065 -0.70046 C 0.24818 -0.70185 0.24557 -0.7037 0.24297 -0.7044 C 0.23971 -0.70532 0.23633 -0.70579 0.23307 -0.70625 C 0.22461 -0.70579 0.21615 -0.70555 0.20768 -0.7044 C 0.19922 -0.70324 0.20508 -0.70278 0.19883 -0.70046 C 0.19818 -0.70023 0.1974 -0.70046 0.19662 -0.70046 L 0.19662 -0.70023 " pathEditMode="relative" rAng="0" ptsTypes="AAAAAAAAAAAAAAAAAAAAAAAAAAAAAAAAAAAAAAAAAAAAAAAAAAAAAAAAAAAAAAAAAAAAAAAAAAAAAAAAAAAAAAAAAAAAAAAAAAAAAAAAAAAAAAAAAAAAAAAAAAAAAAAAAAAAAAAAAAAA">
                                      <p:cBhvr>
                                        <p:cTn id="6" dur="5500" fill="hold"/>
                                        <p:tgtEl>
                                          <p:spTgt spid="11"/>
                                        </p:tgtEl>
                                        <p:attrNameLst>
                                          <p:attrName>ppt_x</p:attrName>
                                          <p:attrName>ppt_y</p:attrName>
                                        </p:attrNameLst>
                                      </p:cBhvr>
                                      <p:rCtr x="20299" y="-3518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barn(outVertical)">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a:extLst>
              <a:ext uri="{FF2B5EF4-FFF2-40B4-BE49-F238E27FC236}">
                <a16:creationId xmlns:a16="http://schemas.microsoft.com/office/drawing/2014/main" id="{D4F4E1E1-23A1-B71B-8631-8B21F2DDFA77}"/>
              </a:ext>
            </a:extLst>
          </p:cNvPr>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6037E9-34E0-0E20-BD95-6E230EA2420F}"/>
              </a:ext>
            </a:extLst>
          </p:cNvPr>
          <p:cNvSpPr txBox="1"/>
          <p:nvPr/>
        </p:nvSpPr>
        <p:spPr>
          <a:xfrm>
            <a:off x="5591175" y="773489"/>
            <a:ext cx="6096000" cy="4401205"/>
          </a:xfrm>
          <a:prstGeom prst="rect">
            <a:avLst/>
          </a:prstGeom>
          <a:noFill/>
        </p:spPr>
        <p:txBody>
          <a:bodyPr wrap="square">
            <a:spAutoFit/>
          </a:bodyPr>
          <a:lstStyle/>
          <a:p>
            <a:pPr algn="l" fontAlgn="base"/>
            <a:r>
              <a:rPr lang="en-US" sz="2000" b="0" i="0" dirty="0">
                <a:solidFill>
                  <a:srgbClr val="000000"/>
                </a:solidFill>
                <a:effectLst/>
              </a:rPr>
              <a:t>In order to see real progress, you will need to put in sustained effort. </a:t>
            </a:r>
          </a:p>
          <a:p>
            <a:pPr algn="l" fontAlgn="base"/>
            <a:endParaRPr lang="en-US" sz="2000" dirty="0">
              <a:solidFill>
                <a:srgbClr val="000000"/>
              </a:solidFill>
            </a:endParaRPr>
          </a:p>
          <a:p>
            <a:pPr algn="l" fontAlgn="base"/>
            <a:r>
              <a:rPr lang="en-US" sz="2000" b="0" i="0" dirty="0">
                <a:solidFill>
                  <a:srgbClr val="000000"/>
                </a:solidFill>
                <a:effectLst/>
              </a:rPr>
              <a:t>Much like climbing a mountain requires preparation before and endurance and perseverance during ascent, so too will this journey require real effort and sacrifice.</a:t>
            </a:r>
          </a:p>
          <a:p>
            <a:pPr algn="l" fontAlgn="base"/>
            <a:endParaRPr lang="en-US" sz="2000" dirty="0">
              <a:solidFill>
                <a:srgbClr val="000000"/>
              </a:solidFill>
            </a:endParaRPr>
          </a:p>
          <a:p>
            <a:pPr algn="l" fontAlgn="base"/>
            <a:r>
              <a:rPr lang="en-US" sz="2000" b="0" i="0" dirty="0">
                <a:solidFill>
                  <a:srgbClr val="000000"/>
                </a:solidFill>
                <a:effectLst/>
              </a:rPr>
              <a:t>True Christianity, in which we strive to become like our Master, has always required our best efforts. …</a:t>
            </a:r>
          </a:p>
          <a:p>
            <a:pPr algn="l" fontAlgn="base"/>
            <a:endParaRPr lang="en-US" sz="2000" b="0" i="0" dirty="0">
              <a:solidFill>
                <a:srgbClr val="000000"/>
              </a:solidFill>
              <a:effectLst/>
            </a:endParaRPr>
          </a:p>
          <a:p>
            <a:pPr algn="l" fontAlgn="base"/>
            <a:r>
              <a:rPr lang="en-US" sz="2000" b="0" i="0" dirty="0">
                <a:solidFill>
                  <a:srgbClr val="000000"/>
                </a:solidFill>
                <a:effectLst/>
              </a:rPr>
              <a:t>I know that becoming like Him through His divine help and strength </a:t>
            </a:r>
            <a:r>
              <a:rPr lang="en-US" sz="2000" b="0" i="1" dirty="0">
                <a:solidFill>
                  <a:srgbClr val="000000"/>
                </a:solidFill>
                <a:effectLst/>
              </a:rPr>
              <a:t>is</a:t>
            </a:r>
            <a:r>
              <a:rPr lang="en-US" sz="2000" b="0" i="0" dirty="0">
                <a:solidFill>
                  <a:srgbClr val="000000"/>
                </a:solidFill>
                <a:effectLst/>
              </a:rPr>
              <a:t> achievable step by step. If not so, He would not have given us this commandment.</a:t>
            </a:r>
          </a:p>
          <a:p>
            <a:pPr algn="l" fontAlgn="base"/>
            <a:r>
              <a:rPr lang="en-US" sz="2000" b="0" i="0" dirty="0">
                <a:solidFill>
                  <a:srgbClr val="000000"/>
                </a:solidFill>
                <a:effectLst/>
              </a:rPr>
              <a:t>(7)</a:t>
            </a:r>
          </a:p>
        </p:txBody>
      </p:sp>
      <p:sp>
        <p:nvSpPr>
          <p:cNvPr id="5" name="Rectangle 4">
            <a:extLst>
              <a:ext uri="{FF2B5EF4-FFF2-40B4-BE49-F238E27FC236}">
                <a16:creationId xmlns:a16="http://schemas.microsoft.com/office/drawing/2014/main" id="{AED23CCB-52E7-F0AE-4B77-CA63C58F9BB4}"/>
              </a:ext>
            </a:extLst>
          </p:cNvPr>
          <p:cNvSpPr/>
          <p:nvPr/>
        </p:nvSpPr>
        <p:spPr>
          <a:xfrm>
            <a:off x="129578" y="6488668"/>
            <a:ext cx="4103092" cy="369332"/>
          </a:xfrm>
          <a:prstGeom prst="rect">
            <a:avLst/>
          </a:prstGeom>
        </p:spPr>
        <p:txBody>
          <a:bodyPr wrap="square">
            <a:spAutoFit/>
          </a:bodyPr>
          <a:lstStyle/>
          <a:p>
            <a:r>
              <a:rPr lang="en-US" dirty="0"/>
              <a:t>2 Peter 1:5-7; 1 Nephi 3:7</a:t>
            </a:r>
          </a:p>
        </p:txBody>
      </p:sp>
      <p:pic>
        <p:nvPicPr>
          <p:cNvPr id="7" name="Picture 6">
            <a:extLst>
              <a:ext uri="{FF2B5EF4-FFF2-40B4-BE49-F238E27FC236}">
                <a16:creationId xmlns:a16="http://schemas.microsoft.com/office/drawing/2014/main" id="{309967E9-982F-F726-6F3D-5E372F01FEA8}"/>
              </a:ext>
            </a:extLst>
          </p:cNvPr>
          <p:cNvPicPr>
            <a:picLocks noChangeAspect="1"/>
          </p:cNvPicPr>
          <p:nvPr/>
        </p:nvPicPr>
        <p:blipFill>
          <a:blip r:embed="rId4"/>
          <a:stretch>
            <a:fillRect/>
          </a:stretch>
        </p:blipFill>
        <p:spPr>
          <a:xfrm>
            <a:off x="129578" y="82997"/>
            <a:ext cx="1157443" cy="1380984"/>
          </a:xfrm>
          <a:prstGeom prst="rect">
            <a:avLst/>
          </a:prstGeom>
        </p:spPr>
      </p:pic>
      <p:pic>
        <p:nvPicPr>
          <p:cNvPr id="9" name="Picture 8">
            <a:extLst>
              <a:ext uri="{FF2B5EF4-FFF2-40B4-BE49-F238E27FC236}">
                <a16:creationId xmlns:a16="http://schemas.microsoft.com/office/drawing/2014/main" id="{77DFF591-BF33-C7D2-1DB4-0E33BD309DAF}"/>
              </a:ext>
            </a:extLst>
          </p:cNvPr>
          <p:cNvPicPr>
            <a:picLocks noChangeAspect="1"/>
          </p:cNvPicPr>
          <p:nvPr/>
        </p:nvPicPr>
        <p:blipFill>
          <a:blip r:embed="rId5"/>
          <a:stretch>
            <a:fillRect/>
          </a:stretch>
        </p:blipFill>
        <p:spPr>
          <a:xfrm>
            <a:off x="1762534" y="1343518"/>
            <a:ext cx="3353127" cy="4170963"/>
          </a:xfrm>
          <a:prstGeom prst="rect">
            <a:avLst/>
          </a:prstGeom>
        </p:spPr>
      </p:pic>
      <p:sp>
        <p:nvSpPr>
          <p:cNvPr id="12" name="Rectangle 11">
            <a:extLst>
              <a:ext uri="{FF2B5EF4-FFF2-40B4-BE49-F238E27FC236}">
                <a16:creationId xmlns:a16="http://schemas.microsoft.com/office/drawing/2014/main" id="{92FC9EFB-7EB4-9F79-6289-42CB37DB356D}"/>
              </a:ext>
            </a:extLst>
          </p:cNvPr>
          <p:cNvSpPr/>
          <p:nvPr/>
        </p:nvSpPr>
        <p:spPr>
          <a:xfrm>
            <a:off x="1658162" y="4868150"/>
            <a:ext cx="3561873" cy="646331"/>
          </a:xfrm>
          <a:prstGeom prst="rect">
            <a:avLst/>
          </a:prstGeom>
          <a:noFill/>
        </p:spPr>
        <p:txBody>
          <a:bodyPr wrap="none" lIns="91440" tIns="45720" rIns="91440" bIns="45720">
            <a:spAutoFit/>
          </a:bodyPr>
          <a:lstStyle/>
          <a:p>
            <a:pPr algn="ctr"/>
            <a:r>
              <a:rPr lang="en-US" sz="3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Read: 1 Nephi 3:7</a:t>
            </a:r>
          </a:p>
        </p:txBody>
      </p:sp>
    </p:spTree>
    <p:extLst>
      <p:ext uri="{BB962C8B-B14F-4D97-AF65-F5344CB8AC3E}">
        <p14:creationId xmlns:p14="http://schemas.microsoft.com/office/powerpoint/2010/main" val="31596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p:cNvSpPr txBox="1"/>
          <p:nvPr/>
        </p:nvSpPr>
        <p:spPr>
          <a:xfrm>
            <a:off x="3784271" y="920621"/>
            <a:ext cx="7342093" cy="5016758"/>
          </a:xfrm>
          <a:prstGeom prst="rect">
            <a:avLst/>
          </a:prstGeom>
          <a:noFill/>
        </p:spPr>
        <p:txBody>
          <a:bodyPr wrap="square" rtlCol="0">
            <a:spAutoFit/>
          </a:bodyPr>
          <a:lstStyle/>
          <a:p>
            <a:r>
              <a:rPr lang="en-US" sz="3200" dirty="0"/>
              <a:t>“The principle of knowledge is the principle of salvation. </a:t>
            </a:r>
          </a:p>
          <a:p>
            <a:endParaRPr lang="en-US" sz="3200" dirty="0"/>
          </a:p>
          <a:p>
            <a:r>
              <a:rPr lang="en-US" sz="3200" dirty="0"/>
              <a:t>This principle can be comprehended by the faithful and diligent; and every one that does not obtain knowledge sufficient to be saved will be condemned. </a:t>
            </a:r>
          </a:p>
          <a:p>
            <a:endParaRPr lang="en-US" sz="3200" dirty="0"/>
          </a:p>
          <a:p>
            <a:r>
              <a:rPr lang="en-US" sz="3200" dirty="0"/>
              <a:t>The principle of salvation is given us through the knowledge of Jesus Christ.”</a:t>
            </a:r>
          </a:p>
        </p:txBody>
      </p:sp>
      <p:sp>
        <p:nvSpPr>
          <p:cNvPr id="9" name="Rectangle 8"/>
          <p:cNvSpPr/>
          <p:nvPr/>
        </p:nvSpPr>
        <p:spPr>
          <a:xfrm>
            <a:off x="11629966" y="6390946"/>
            <a:ext cx="442750" cy="369332"/>
          </a:xfrm>
          <a:prstGeom prst="rect">
            <a:avLst/>
          </a:prstGeom>
        </p:spPr>
        <p:txBody>
          <a:bodyPr wrap="none">
            <a:spAutoFit/>
          </a:bodyPr>
          <a:lstStyle/>
          <a:p>
            <a:r>
              <a:rPr lang="en-US" dirty="0"/>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892" y="150786"/>
            <a:ext cx="2523744" cy="3060192"/>
          </a:xfrm>
          <a:prstGeom prst="rect">
            <a:avLst/>
          </a:prstGeom>
        </p:spPr>
      </p:pic>
    </p:spTree>
    <p:extLst>
      <p:ext uri="{BB962C8B-B14F-4D97-AF65-F5344CB8AC3E}">
        <p14:creationId xmlns:p14="http://schemas.microsoft.com/office/powerpoint/2010/main" val="83634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2389" y="8571"/>
            <a:ext cx="11621928"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Assurance</a:t>
            </a:r>
          </a:p>
        </p:txBody>
      </p:sp>
      <p:sp>
        <p:nvSpPr>
          <p:cNvPr id="79" name="TextBox 78"/>
          <p:cNvSpPr txBox="1"/>
          <p:nvPr/>
        </p:nvSpPr>
        <p:spPr>
          <a:xfrm>
            <a:off x="1093306" y="972658"/>
            <a:ext cx="10000093" cy="1569660"/>
          </a:xfrm>
          <a:prstGeom prst="rect">
            <a:avLst/>
          </a:prstGeom>
          <a:noFill/>
        </p:spPr>
        <p:txBody>
          <a:bodyPr wrap="square" rtlCol="0">
            <a:spAutoFit/>
          </a:bodyPr>
          <a:lstStyle/>
          <a:p>
            <a:r>
              <a:rPr lang="en-US" sz="2400" dirty="0"/>
              <a:t>“to make your calling and election sure” =  to receive in this life God’s assurance that you will obtain eternal life. </a:t>
            </a:r>
          </a:p>
          <a:p>
            <a:endParaRPr lang="en-US" sz="2400" dirty="0"/>
          </a:p>
          <a:p>
            <a:r>
              <a:rPr lang="en-US" sz="2400" dirty="0"/>
              <a:t>Peter also referred to this as “a more sure word of prophecy.”</a:t>
            </a:r>
          </a:p>
        </p:txBody>
      </p:sp>
      <p:sp>
        <p:nvSpPr>
          <p:cNvPr id="37" name="Rectangle 36"/>
          <p:cNvSpPr/>
          <p:nvPr/>
        </p:nvSpPr>
        <p:spPr>
          <a:xfrm>
            <a:off x="129578" y="6488668"/>
            <a:ext cx="4103092" cy="369332"/>
          </a:xfrm>
          <a:prstGeom prst="rect">
            <a:avLst/>
          </a:prstGeom>
        </p:spPr>
        <p:txBody>
          <a:bodyPr wrap="square">
            <a:spAutoFit/>
          </a:bodyPr>
          <a:lstStyle/>
          <a:p>
            <a:r>
              <a:rPr lang="en-US" dirty="0"/>
              <a:t>2 Peter 1:10-11</a:t>
            </a:r>
          </a:p>
        </p:txBody>
      </p:sp>
      <p:pic>
        <p:nvPicPr>
          <p:cNvPr id="819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988" y="2932536"/>
            <a:ext cx="2630682" cy="3183125"/>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6389979" y="3270965"/>
            <a:ext cx="4086467" cy="2844697"/>
            <a:chOff x="380832" y="4179144"/>
            <a:chExt cx="3292582" cy="2369467"/>
          </a:xfrm>
        </p:grpSpPr>
        <p:grpSp>
          <p:nvGrpSpPr>
            <p:cNvPr id="61" name="Group 60"/>
            <p:cNvGrpSpPr/>
            <p:nvPr/>
          </p:nvGrpSpPr>
          <p:grpSpPr>
            <a:xfrm>
              <a:off x="380832" y="4179144"/>
              <a:ext cx="3292582" cy="2369467"/>
              <a:chOff x="601451" y="883823"/>
              <a:chExt cx="7949895" cy="5721044"/>
            </a:xfrm>
          </p:grpSpPr>
          <p:grpSp>
            <p:nvGrpSpPr>
              <p:cNvPr id="63" name="Group 14"/>
              <p:cNvGrpSpPr/>
              <p:nvPr/>
            </p:nvGrpSpPr>
            <p:grpSpPr>
              <a:xfrm rot="10800000">
                <a:off x="7696200" y="5257800"/>
                <a:ext cx="621450" cy="1347067"/>
                <a:chOff x="7010400" y="381000"/>
                <a:chExt cx="762000" cy="2033666"/>
              </a:xfrm>
            </p:grpSpPr>
            <p:sp>
              <p:nvSpPr>
                <p:cNvPr id="76"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1"/>
              <p:cNvGrpSpPr/>
              <p:nvPr/>
            </p:nvGrpSpPr>
            <p:grpSpPr>
              <a:xfrm rot="10800000">
                <a:off x="931090" y="4923501"/>
                <a:ext cx="621450" cy="1397249"/>
                <a:chOff x="7020390" y="305241"/>
                <a:chExt cx="762000" cy="2109425"/>
              </a:xfrm>
            </p:grpSpPr>
            <p:sp>
              <p:nvSpPr>
                <p:cNvPr id="74"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7020390" y="305241"/>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n 3"/>
              <p:cNvSpPr/>
              <p:nvPr/>
            </p:nvSpPr>
            <p:spPr>
              <a:xfrm>
                <a:off x="7315200" y="1981200"/>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an 1"/>
              <p:cNvSpPr/>
              <p:nvPr/>
            </p:nvSpPr>
            <p:spPr>
              <a:xfrm>
                <a:off x="601451" y="1693239"/>
                <a:ext cx="1236145"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891312" y="883823"/>
                <a:ext cx="621450" cy="936015"/>
                <a:chOff x="7021211" y="910034"/>
                <a:chExt cx="762000" cy="1413102"/>
              </a:xfrm>
            </p:grpSpPr>
            <p:sp>
              <p:nvSpPr>
                <p:cNvPr id="72" name="Rounded Rectangle 25"/>
                <p:cNvSpPr/>
                <p:nvPr/>
              </p:nvSpPr>
              <p:spPr>
                <a:xfrm>
                  <a:off x="7279402" y="1563538"/>
                  <a:ext cx="291165" cy="759598"/>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5"/>
                <p:cNvSpPr/>
                <p:nvPr/>
              </p:nvSpPr>
              <p:spPr>
                <a:xfrm>
                  <a:off x="7021211" y="910034"/>
                  <a:ext cx="762000" cy="1219201"/>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7646520" y="1148254"/>
                <a:ext cx="621450" cy="1017899"/>
                <a:chOff x="7087348" y="824753"/>
                <a:chExt cx="762000" cy="1536722"/>
              </a:xfrm>
            </p:grpSpPr>
            <p:sp>
              <p:nvSpPr>
                <p:cNvPr id="70" name="Rounded Rectangle 23"/>
                <p:cNvSpPr/>
                <p:nvPr/>
              </p:nvSpPr>
              <p:spPr>
                <a:xfrm>
                  <a:off x="7339058" y="1803020"/>
                  <a:ext cx="258584" cy="558455"/>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7087348" y="824753"/>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Rectangle 61"/>
            <p:cNvSpPr/>
            <p:nvPr/>
          </p:nvSpPr>
          <p:spPr>
            <a:xfrm>
              <a:off x="834610" y="4685877"/>
              <a:ext cx="2427463" cy="1358708"/>
            </a:xfrm>
            <a:prstGeom prst="rect">
              <a:avLst/>
            </a:prstGeom>
          </p:spPr>
          <p:txBody>
            <a:bodyPr wrap="square">
              <a:spAutoFit/>
            </a:bodyPr>
            <a:lstStyle/>
            <a:p>
              <a:pPr algn="ctr"/>
              <a:r>
                <a:rPr lang="en-US" sz="2000" b="1" dirty="0"/>
                <a:t>If we are diligent in developing our divine potential while in this life, we can receive God’s assurance of eternal life.</a:t>
              </a:r>
              <a:endParaRPr lang="en-US" sz="2000" dirty="0"/>
            </a:p>
          </p:txBody>
        </p:sp>
      </p:grpSp>
    </p:spTree>
    <p:extLst>
      <p:ext uri="{BB962C8B-B14F-4D97-AF65-F5344CB8AC3E}">
        <p14:creationId xmlns:p14="http://schemas.microsoft.com/office/powerpoint/2010/main" val="374719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500"/>
                                        <p:tgtEl>
                                          <p:spTgt spid="819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outVertical)">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2389" y="8571"/>
            <a:ext cx="11621928"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Witnesses of Jesus Christ</a:t>
            </a:r>
          </a:p>
        </p:txBody>
      </p:sp>
      <p:sp>
        <p:nvSpPr>
          <p:cNvPr id="37" name="Rectangle 36"/>
          <p:cNvSpPr/>
          <p:nvPr/>
        </p:nvSpPr>
        <p:spPr>
          <a:xfrm>
            <a:off x="129578" y="6488668"/>
            <a:ext cx="4103092" cy="369332"/>
          </a:xfrm>
          <a:prstGeom prst="rect">
            <a:avLst/>
          </a:prstGeom>
        </p:spPr>
        <p:txBody>
          <a:bodyPr wrap="square">
            <a:spAutoFit/>
          </a:bodyPr>
          <a:lstStyle/>
          <a:p>
            <a:r>
              <a:rPr lang="en-US" dirty="0"/>
              <a:t>2 Peter 1:12-21</a:t>
            </a:r>
          </a:p>
        </p:txBody>
      </p:sp>
      <p:sp>
        <p:nvSpPr>
          <p:cNvPr id="6" name="Rectangle 5"/>
          <p:cNvSpPr/>
          <p:nvPr/>
        </p:nvSpPr>
        <p:spPr>
          <a:xfrm>
            <a:off x="3900293" y="1397238"/>
            <a:ext cx="7951048" cy="3785652"/>
          </a:xfrm>
          <a:prstGeom prst="rect">
            <a:avLst/>
          </a:prstGeom>
        </p:spPr>
        <p:txBody>
          <a:bodyPr wrap="square">
            <a:spAutoFit/>
          </a:bodyPr>
          <a:lstStyle/>
          <a:p>
            <a:r>
              <a:rPr lang="en-US" sz="2400" dirty="0"/>
              <a:t>"Those of us who hold the holy apostleship always wish to fulfill our responsibility by testifying of the divinity of the Savior. I feel compelled to do so. I have had a testimony all of my life. </a:t>
            </a:r>
          </a:p>
          <a:p>
            <a:endParaRPr lang="en-US" sz="2400" dirty="0"/>
          </a:p>
          <a:p>
            <a:r>
              <a:rPr lang="en-US" sz="2400" dirty="0"/>
              <a:t>Recently, however, there has come into my soul an overpowering witness of the divinity of this holy work. </a:t>
            </a:r>
          </a:p>
          <a:p>
            <a:endParaRPr lang="en-US" sz="2400" dirty="0"/>
          </a:p>
          <a:p>
            <a:r>
              <a:rPr lang="en-US" sz="2400" dirty="0"/>
              <a:t>This sure witness is more certain than ever before in my life." (1997)</a:t>
            </a:r>
            <a:endParaRPr lang="en-US" sz="2400" i="1" dirty="0"/>
          </a:p>
        </p:txBody>
      </p:sp>
      <p:sp>
        <p:nvSpPr>
          <p:cNvPr id="26" name="Rectangle 25"/>
          <p:cNvSpPr/>
          <p:nvPr/>
        </p:nvSpPr>
        <p:spPr>
          <a:xfrm>
            <a:off x="11629966" y="6390946"/>
            <a:ext cx="442750" cy="369332"/>
          </a:xfrm>
          <a:prstGeom prst="rect">
            <a:avLst/>
          </a:prstGeom>
        </p:spPr>
        <p:txBody>
          <a:bodyPr wrap="none">
            <a:spAutoFit/>
          </a:bodyPr>
          <a:lstStyle/>
          <a:p>
            <a:r>
              <a:rPr lang="en-US" dirty="0"/>
              <a:t>(3)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722" y="1917863"/>
            <a:ext cx="1581150" cy="1905000"/>
          </a:xfrm>
          <a:prstGeom prst="rect">
            <a:avLst/>
          </a:prstGeom>
        </p:spPr>
      </p:pic>
    </p:spTree>
    <p:extLst>
      <p:ext uri="{BB962C8B-B14F-4D97-AF65-F5344CB8AC3E}">
        <p14:creationId xmlns:p14="http://schemas.microsoft.com/office/powerpoint/2010/main" val="368545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2389" y="8571"/>
            <a:ext cx="11621928"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A Sure Witness</a:t>
            </a:r>
          </a:p>
        </p:txBody>
      </p:sp>
      <p:sp>
        <p:nvSpPr>
          <p:cNvPr id="37" name="Rectangle 36"/>
          <p:cNvSpPr/>
          <p:nvPr/>
        </p:nvSpPr>
        <p:spPr>
          <a:xfrm>
            <a:off x="129577" y="6488668"/>
            <a:ext cx="7857975" cy="369332"/>
          </a:xfrm>
          <a:prstGeom prst="rect">
            <a:avLst/>
          </a:prstGeom>
        </p:spPr>
        <p:txBody>
          <a:bodyPr wrap="square">
            <a:spAutoFit/>
          </a:bodyPr>
          <a:lstStyle/>
          <a:p>
            <a:r>
              <a:rPr lang="en-US" dirty="0"/>
              <a:t>2 Peter 1:12-21; John 14:16-27; Moroni 8:26; D&amp;C 21:9; 42;:17; 90:11</a:t>
            </a:r>
          </a:p>
        </p:txBody>
      </p:sp>
      <p:sp>
        <p:nvSpPr>
          <p:cNvPr id="6" name="Rectangle 5"/>
          <p:cNvSpPr/>
          <p:nvPr/>
        </p:nvSpPr>
        <p:spPr>
          <a:xfrm>
            <a:off x="1721223" y="1778417"/>
            <a:ext cx="9060348" cy="2308324"/>
          </a:xfrm>
          <a:prstGeom prst="rect">
            <a:avLst/>
          </a:prstGeom>
        </p:spPr>
        <p:txBody>
          <a:bodyPr wrap="square">
            <a:spAutoFit/>
          </a:bodyPr>
          <a:lstStyle/>
          <a:p>
            <a:r>
              <a:rPr lang="en-US" sz="2400" dirty="0"/>
              <a:t>Two Comforters are spoken of. The first is the Holy Ghost.</a:t>
            </a:r>
          </a:p>
          <a:p>
            <a:endParaRPr lang="en-US" sz="2400" dirty="0"/>
          </a:p>
          <a:p>
            <a:r>
              <a:rPr lang="en-US" sz="2400" dirty="0"/>
              <a:t>The Second Comforter is the Lord Jesus Christ Himself. “When any man obtains this last Comforter, he will have the personage of Jesus Christ to attend him, or </a:t>
            </a:r>
            <a:r>
              <a:rPr lang="en-US" sz="2400" b="1" dirty="0"/>
              <a:t>appear unto him </a:t>
            </a:r>
            <a:r>
              <a:rPr lang="en-US" sz="2400" dirty="0"/>
              <a:t>from time to time, and even He will manifest the Father unto him” </a:t>
            </a:r>
            <a:endParaRPr lang="en-US" sz="2400" i="1" dirty="0"/>
          </a:p>
        </p:txBody>
      </p:sp>
      <p:sp>
        <p:nvSpPr>
          <p:cNvPr id="26" name="Rectangle 25"/>
          <p:cNvSpPr/>
          <p:nvPr/>
        </p:nvSpPr>
        <p:spPr>
          <a:xfrm>
            <a:off x="11629966" y="6390946"/>
            <a:ext cx="442750" cy="369332"/>
          </a:xfrm>
          <a:prstGeom prst="rect">
            <a:avLst/>
          </a:prstGeom>
        </p:spPr>
        <p:txBody>
          <a:bodyPr wrap="none">
            <a:spAutoFit/>
          </a:bodyPr>
          <a:lstStyle/>
          <a:p>
            <a:r>
              <a:rPr lang="en-US" dirty="0"/>
              <a:t>(5)</a:t>
            </a:r>
          </a:p>
        </p:txBody>
      </p:sp>
      <p:sp>
        <p:nvSpPr>
          <p:cNvPr id="4" name="Rectangle 3"/>
          <p:cNvSpPr/>
          <p:nvPr/>
        </p:nvSpPr>
        <p:spPr>
          <a:xfrm>
            <a:off x="2426516" y="727251"/>
            <a:ext cx="7333674" cy="584775"/>
          </a:xfrm>
          <a:prstGeom prst="rect">
            <a:avLst/>
          </a:prstGeom>
        </p:spPr>
        <p:txBody>
          <a:bodyPr wrap="none">
            <a:spAutoFit/>
          </a:bodyPr>
          <a:lstStyle/>
          <a:p>
            <a:r>
              <a:rPr lang="en-US" sz="3200" dirty="0">
                <a:effectLst>
                  <a:glow rad="228600">
                    <a:schemeClr val="accent6">
                      <a:satMod val="175000"/>
                      <a:alpha val="40000"/>
                    </a:schemeClr>
                  </a:glow>
                </a:effectLst>
                <a:latin typeface="Open Sans"/>
              </a:rPr>
              <a:t>A sure witness is the Second Comforter.</a:t>
            </a:r>
            <a:endParaRPr lang="en-US" sz="3200" dirty="0">
              <a:effectLst>
                <a:glow rad="228600">
                  <a:schemeClr val="accent6">
                    <a:satMod val="175000"/>
                    <a:alpha val="40000"/>
                  </a:schemeClr>
                </a:glow>
              </a:effectLst>
            </a:endParaRPr>
          </a:p>
        </p:txBody>
      </p:sp>
      <p:grpSp>
        <p:nvGrpSpPr>
          <p:cNvPr id="9" name="Group 8"/>
          <p:cNvGrpSpPr/>
          <p:nvPr/>
        </p:nvGrpSpPr>
        <p:grpSpPr>
          <a:xfrm>
            <a:off x="3159700" y="4386334"/>
            <a:ext cx="7875852" cy="1755742"/>
            <a:chOff x="3159700" y="4386334"/>
            <a:chExt cx="7875852" cy="1755742"/>
          </a:xfrm>
        </p:grpSpPr>
        <p:sp>
          <p:nvSpPr>
            <p:cNvPr id="7" name="Rectangle 6"/>
            <p:cNvSpPr/>
            <p:nvPr/>
          </p:nvSpPr>
          <p:spPr>
            <a:xfrm>
              <a:off x="4939552" y="4386334"/>
              <a:ext cx="6096000" cy="1754326"/>
            </a:xfrm>
            <a:prstGeom prst="rect">
              <a:avLst/>
            </a:prstGeom>
          </p:spPr>
          <p:txBody>
            <a:bodyPr>
              <a:spAutoFit/>
            </a:bodyPr>
            <a:lstStyle/>
            <a:p>
              <a:r>
                <a:rPr lang="en-US" dirty="0">
                  <a:solidFill>
                    <a:srgbClr val="333333"/>
                  </a:solidFill>
                  <a:latin typeface="Open Sans"/>
                </a:rPr>
                <a:t>“I am a witness of the Resurrection of the Lord as surely as if I had been there in the evening with the two disciples in the house on Emmaus road. I know that He lives as surely as did Joseph Smith when he saw the Father and the Son in the light of a brilliant morning in a grove of trees in Palmyra.” (6)</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9700" y="4386428"/>
              <a:ext cx="1408176" cy="1755648"/>
            </a:xfrm>
            <a:prstGeom prst="rect">
              <a:avLst/>
            </a:prstGeom>
          </p:spPr>
        </p:pic>
      </p:grpSp>
    </p:spTree>
    <p:extLst>
      <p:ext uri="{BB962C8B-B14F-4D97-AF65-F5344CB8AC3E}">
        <p14:creationId xmlns:p14="http://schemas.microsoft.com/office/powerpoint/2010/main" val="54420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2389" y="8571"/>
            <a:ext cx="11621928"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Scriptures</a:t>
            </a:r>
          </a:p>
        </p:txBody>
      </p:sp>
      <p:sp>
        <p:nvSpPr>
          <p:cNvPr id="37" name="Rectangle 36"/>
          <p:cNvSpPr/>
          <p:nvPr/>
        </p:nvSpPr>
        <p:spPr>
          <a:xfrm>
            <a:off x="129578" y="6488668"/>
            <a:ext cx="4103092" cy="369332"/>
          </a:xfrm>
          <a:prstGeom prst="rect">
            <a:avLst/>
          </a:prstGeom>
        </p:spPr>
        <p:txBody>
          <a:bodyPr wrap="square">
            <a:spAutoFit/>
          </a:bodyPr>
          <a:lstStyle/>
          <a:p>
            <a:r>
              <a:rPr lang="en-US" dirty="0"/>
              <a:t>2 Peter 1:20</a:t>
            </a:r>
          </a:p>
        </p:txBody>
      </p:sp>
      <p:sp>
        <p:nvSpPr>
          <p:cNvPr id="6" name="Rectangle 5"/>
          <p:cNvSpPr/>
          <p:nvPr/>
        </p:nvSpPr>
        <p:spPr>
          <a:xfrm>
            <a:off x="240609" y="3194921"/>
            <a:ext cx="8058058" cy="2862322"/>
          </a:xfrm>
          <a:prstGeom prst="rect">
            <a:avLst/>
          </a:prstGeom>
        </p:spPr>
        <p:txBody>
          <a:bodyPr wrap="square">
            <a:spAutoFit/>
          </a:bodyPr>
          <a:lstStyle/>
          <a:p>
            <a:r>
              <a:rPr lang="en-US" sz="2000" dirty="0"/>
              <a:t>“[Scriptures are] words, both written and spoken, by holy men of God when moved upon by the Holy Ghost.” </a:t>
            </a:r>
          </a:p>
          <a:p>
            <a:endParaRPr lang="en-US" sz="2000" dirty="0"/>
          </a:p>
          <a:p>
            <a:r>
              <a:rPr lang="en-US" sz="2000" dirty="0"/>
              <a:t>Some scripture has been canonized. A canon is “a recognized, authoritative collection of sacred books. </a:t>
            </a:r>
          </a:p>
          <a:p>
            <a:endParaRPr lang="en-US" sz="2000" dirty="0"/>
          </a:p>
          <a:p>
            <a:r>
              <a:rPr lang="en-US" sz="2000" dirty="0"/>
              <a:t>In The Church of Jesus Christ of Latter-day Saints, the canonical books are called the standard works and include the Old and New Testaments, the Book of Mormon, the Doctrine and Covenants, and the Pearl of Great Price.”</a:t>
            </a:r>
            <a:endParaRPr lang="en-US" sz="2000" i="1" dirty="0"/>
          </a:p>
        </p:txBody>
      </p:sp>
      <p:sp>
        <p:nvSpPr>
          <p:cNvPr id="26" name="Rectangle 25"/>
          <p:cNvSpPr/>
          <p:nvPr/>
        </p:nvSpPr>
        <p:spPr>
          <a:xfrm>
            <a:off x="11629966" y="6390946"/>
            <a:ext cx="442750" cy="369332"/>
          </a:xfrm>
          <a:prstGeom prst="rect">
            <a:avLst/>
          </a:prstGeom>
        </p:spPr>
        <p:txBody>
          <a:bodyPr wrap="none">
            <a:spAutoFit/>
          </a:bodyPr>
          <a:lstStyle/>
          <a:p>
            <a:r>
              <a:rPr lang="en-US" dirty="0"/>
              <a:t>(7)</a:t>
            </a:r>
          </a:p>
        </p:txBody>
      </p:sp>
      <p:sp>
        <p:nvSpPr>
          <p:cNvPr id="4" name="Rectangle 3"/>
          <p:cNvSpPr/>
          <p:nvPr/>
        </p:nvSpPr>
        <p:spPr>
          <a:xfrm>
            <a:off x="7564512" y="548712"/>
            <a:ext cx="4286829" cy="2308324"/>
          </a:xfrm>
          <a:prstGeom prst="rect">
            <a:avLst/>
          </a:prstGeom>
          <a:solidFill>
            <a:schemeClr val="accent2"/>
          </a:solidFill>
        </p:spPr>
        <p:txBody>
          <a:bodyPr wrap="square">
            <a:spAutoFit/>
          </a:bodyPr>
          <a:lstStyle/>
          <a:p>
            <a:r>
              <a:rPr lang="en-US" dirty="0">
                <a:solidFill>
                  <a:schemeClr val="bg1"/>
                </a:solidFill>
                <a:latin typeface="Abadi" panose="020B0604020104020204" pitchFamily="34" charset="0"/>
              </a:rPr>
              <a:t>And whatsoever they shall speak when moved upon by the Holy Ghost shall be scripture, shall be the will of the Lord, shall be the mind of the Lord, shall be the word of the Lord, shall be the voice of the Lord, and the power of God unto salvation.</a:t>
            </a:r>
          </a:p>
          <a:p>
            <a:r>
              <a:rPr lang="en-US" dirty="0">
                <a:solidFill>
                  <a:schemeClr val="bg1"/>
                </a:solidFill>
                <a:latin typeface="Abadi" panose="020B0604020104020204" pitchFamily="34" charset="0"/>
              </a:rPr>
              <a:t>D&amp;C 68:4</a:t>
            </a:r>
            <a:endParaRPr lang="en-US" dirty="0">
              <a:solidFill>
                <a:schemeClr val="bg1"/>
              </a:solidFill>
            </a:endParaRPr>
          </a:p>
        </p:txBody>
      </p:sp>
      <p:grpSp>
        <p:nvGrpSpPr>
          <p:cNvPr id="27" name="Group 26"/>
          <p:cNvGrpSpPr/>
          <p:nvPr/>
        </p:nvGrpSpPr>
        <p:grpSpPr>
          <a:xfrm>
            <a:off x="1751691" y="514005"/>
            <a:ext cx="3507299" cy="2465203"/>
            <a:chOff x="2597905" y="990600"/>
            <a:chExt cx="4280882" cy="3008937"/>
          </a:xfrm>
        </p:grpSpPr>
        <p:grpSp>
          <p:nvGrpSpPr>
            <p:cNvPr id="28" name="Group 27"/>
            <p:cNvGrpSpPr/>
            <p:nvPr/>
          </p:nvGrpSpPr>
          <p:grpSpPr>
            <a:xfrm>
              <a:off x="3810000" y="990600"/>
              <a:ext cx="1881778" cy="2381349"/>
              <a:chOff x="2819400" y="3657600"/>
              <a:chExt cx="1447800" cy="2121932"/>
            </a:xfrm>
          </p:grpSpPr>
          <p:sp>
            <p:nvSpPr>
              <p:cNvPr id="52" name="TextBox 51"/>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53" name="Rectangle 52"/>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C000"/>
                    </a:solidFill>
                    <a:latin typeface="Colonna MT" pitchFamily="82" charset="0"/>
                  </a:rPr>
                  <a:t> Holy Bible</a:t>
                </a:r>
              </a:p>
            </p:txBody>
          </p:sp>
          <p:sp>
            <p:nvSpPr>
              <p:cNvPr id="56" name="Rectangle 55"/>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1664940">
              <a:off x="4920625" y="2018337"/>
              <a:ext cx="1958162" cy="1981200"/>
              <a:chOff x="685801" y="3352800"/>
              <a:chExt cx="1958162" cy="1981200"/>
            </a:xfrm>
          </p:grpSpPr>
          <p:grpSp>
            <p:nvGrpSpPr>
              <p:cNvPr id="42" name="Group 32"/>
              <p:cNvGrpSpPr/>
              <p:nvPr/>
            </p:nvGrpSpPr>
            <p:grpSpPr>
              <a:xfrm>
                <a:off x="685801" y="3352800"/>
                <a:ext cx="1958162" cy="1981200"/>
                <a:chOff x="2494858" y="2667000"/>
                <a:chExt cx="3886200" cy="3931920"/>
              </a:xfrm>
            </p:grpSpPr>
            <p:grpSp>
              <p:nvGrpSpPr>
                <p:cNvPr id="45" name="Group 13"/>
                <p:cNvGrpSpPr/>
                <p:nvPr/>
              </p:nvGrpSpPr>
              <p:grpSpPr>
                <a:xfrm>
                  <a:off x="3048000" y="2667000"/>
                  <a:ext cx="2971800" cy="3931920"/>
                  <a:chOff x="152400" y="152400"/>
                  <a:chExt cx="4953000" cy="6553200"/>
                </a:xfrm>
              </p:grpSpPr>
              <p:sp>
                <p:nvSpPr>
                  <p:cNvPr id="49" name="Rounded Rectangle 1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1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17"/>
                  <p:cNvSpPr/>
                  <p:nvPr/>
                </p:nvSpPr>
                <p:spPr>
                  <a:xfrm>
                    <a:off x="152400" y="152400"/>
                    <a:ext cx="4648199"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2494858" y="3544738"/>
                  <a:ext cx="3886200" cy="1341976"/>
                </a:xfrm>
                <a:prstGeom prst="rect">
                  <a:avLst/>
                </a:prstGeom>
                <a:noFill/>
              </p:spPr>
              <p:txBody>
                <a:bodyPr wrap="square" rtlCol="0">
                  <a:spAutoFit/>
                </a:bodyPr>
                <a:lstStyle/>
                <a:p>
                  <a:pPr algn="ctr"/>
                  <a:r>
                    <a:rPr lang="en-US" sz="1000" dirty="0">
                      <a:solidFill>
                        <a:srgbClr val="FFC000"/>
                      </a:solidFill>
                      <a:latin typeface="Californian FB" pitchFamily="18" charset="0"/>
                    </a:rPr>
                    <a:t>Doctrine</a:t>
                  </a:r>
                </a:p>
                <a:p>
                  <a:pPr algn="ctr"/>
                  <a:r>
                    <a:rPr lang="en-US" sz="1000" dirty="0">
                      <a:solidFill>
                        <a:srgbClr val="FFC000"/>
                      </a:solidFill>
                      <a:latin typeface="Californian FB" pitchFamily="18" charset="0"/>
                    </a:rPr>
                    <a:t>And</a:t>
                  </a:r>
                </a:p>
                <a:p>
                  <a:pPr algn="ctr"/>
                  <a:r>
                    <a:rPr lang="en-US" sz="1000" dirty="0">
                      <a:solidFill>
                        <a:srgbClr val="FFC000"/>
                      </a:solidFill>
                      <a:latin typeface="Californian FB" pitchFamily="18" charset="0"/>
                    </a:rPr>
                    <a:t>Covenants</a:t>
                  </a:r>
                </a:p>
              </p:txBody>
            </p:sp>
            <p:sp>
              <p:nvSpPr>
                <p:cNvPr id="47" name="TextBox 46"/>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48" name="Straight Connector 47"/>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a:off x="1138517" y="3810000"/>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102659" y="4473389"/>
                <a:ext cx="121920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rot="20047769">
              <a:off x="2597905" y="1765695"/>
              <a:ext cx="2038882" cy="2040119"/>
              <a:chOff x="2698685" y="2667000"/>
              <a:chExt cx="3886200" cy="3931920"/>
            </a:xfrm>
          </p:grpSpPr>
          <p:grpSp>
            <p:nvGrpSpPr>
              <p:cNvPr id="31" name="Group 13"/>
              <p:cNvGrpSpPr/>
              <p:nvPr/>
            </p:nvGrpSpPr>
            <p:grpSpPr>
              <a:xfrm>
                <a:off x="3048000" y="2667000"/>
                <a:ext cx="2971800" cy="3931920"/>
                <a:chOff x="152400" y="152400"/>
                <a:chExt cx="4953000" cy="6553200"/>
              </a:xfrm>
            </p:grpSpPr>
            <p:sp>
              <p:nvSpPr>
                <p:cNvPr id="39" name="Rounded Rectangle 25"/>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26"/>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27"/>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2698685" y="3135122"/>
                <a:ext cx="3886200" cy="1665224"/>
              </a:xfrm>
              <a:prstGeom prst="rect">
                <a:avLst/>
              </a:prstGeom>
              <a:noFill/>
            </p:spPr>
            <p:txBody>
              <a:bodyPr wrap="square" rtlCol="0">
                <a:spAutoFit/>
              </a:bodyPr>
              <a:lstStyle/>
              <a:p>
                <a:pPr algn="ctr"/>
                <a:r>
                  <a:rPr lang="en-US" sz="1000" dirty="0">
                    <a:solidFill>
                      <a:srgbClr val="FFC000"/>
                    </a:solidFill>
                    <a:latin typeface="Californian FB" pitchFamily="18" charset="0"/>
                  </a:rPr>
                  <a:t>The </a:t>
                </a:r>
              </a:p>
              <a:p>
                <a:pPr algn="ctr"/>
                <a:r>
                  <a:rPr lang="en-US" sz="1000" dirty="0">
                    <a:solidFill>
                      <a:srgbClr val="FFC000"/>
                    </a:solidFill>
                    <a:latin typeface="Californian FB" pitchFamily="18" charset="0"/>
                  </a:rPr>
                  <a:t>Book</a:t>
                </a:r>
              </a:p>
              <a:p>
                <a:pPr algn="ctr"/>
                <a:r>
                  <a:rPr lang="en-US" sz="1000" dirty="0">
                    <a:solidFill>
                      <a:srgbClr val="FFC000"/>
                    </a:solidFill>
                    <a:latin typeface="Californian FB" pitchFamily="18" charset="0"/>
                  </a:rPr>
                  <a:t> of </a:t>
                </a:r>
              </a:p>
              <a:p>
                <a:pPr algn="ctr"/>
                <a:r>
                  <a:rPr lang="en-US" sz="1000" dirty="0">
                    <a:solidFill>
                      <a:srgbClr val="FFC000"/>
                    </a:solidFill>
                    <a:latin typeface="Californian FB" pitchFamily="18" charset="0"/>
                  </a:rPr>
                  <a:t>Mormon</a:t>
                </a:r>
              </a:p>
            </p:txBody>
          </p:sp>
          <p:sp>
            <p:nvSpPr>
              <p:cNvPr id="33" name="TextBox 32"/>
              <p:cNvSpPr txBox="1"/>
              <p:nvPr/>
            </p:nvSpPr>
            <p:spPr>
              <a:xfrm>
                <a:off x="3124199" y="5164303"/>
                <a:ext cx="2667001" cy="651610"/>
              </a:xfrm>
              <a:prstGeom prst="rect">
                <a:avLst/>
              </a:prstGeom>
              <a:noFill/>
            </p:spPr>
            <p:txBody>
              <a:bodyPr wrap="square" rtlCol="0">
                <a:spAutoFit/>
              </a:bodyPr>
              <a:lstStyle/>
              <a:p>
                <a:pPr algn="ctr"/>
                <a:r>
                  <a:rPr lang="en-US" sz="600" dirty="0">
                    <a:solidFill>
                      <a:srgbClr val="FFC000"/>
                    </a:solidFill>
                    <a:latin typeface="Californian FB" pitchFamily="18" charset="0"/>
                  </a:rPr>
                  <a:t>ANOTHER TESTAMENT </a:t>
                </a:r>
              </a:p>
              <a:p>
                <a:pPr algn="ctr"/>
                <a:r>
                  <a:rPr lang="en-US" sz="600" dirty="0">
                    <a:solidFill>
                      <a:srgbClr val="FFC000"/>
                    </a:solidFill>
                    <a:latin typeface="Californian FB" pitchFamily="18" charset="0"/>
                  </a:rPr>
                  <a:t>OF JESUS CHRIST</a:t>
                </a:r>
              </a:p>
            </p:txBody>
          </p:sp>
          <p:cxnSp>
            <p:nvCxnSpPr>
              <p:cNvPr id="34" name="Straight Connector 33"/>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7" name="Group 56"/>
          <p:cNvGrpSpPr/>
          <p:nvPr/>
        </p:nvGrpSpPr>
        <p:grpSpPr>
          <a:xfrm>
            <a:off x="8738870" y="3992299"/>
            <a:ext cx="3100584" cy="1730438"/>
            <a:chOff x="4458812" y="1063427"/>
            <a:chExt cx="3100584" cy="1730438"/>
          </a:xfrm>
        </p:grpSpPr>
        <p:grpSp>
          <p:nvGrpSpPr>
            <p:cNvPr id="58" name="Group 57"/>
            <p:cNvGrpSpPr/>
            <p:nvPr/>
          </p:nvGrpSpPr>
          <p:grpSpPr>
            <a:xfrm>
              <a:off x="4458812" y="1338795"/>
              <a:ext cx="1076099" cy="1455070"/>
              <a:chOff x="6696052" y="1382055"/>
              <a:chExt cx="1076099" cy="1455070"/>
            </a:xfrm>
            <a:solidFill>
              <a:schemeClr val="tx1"/>
            </a:solidFill>
          </p:grpSpPr>
          <p:sp>
            <p:nvSpPr>
              <p:cNvPr id="82" name="Oval 81"/>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Delay 82"/>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6483297" y="1338795"/>
              <a:ext cx="1076099" cy="1455070"/>
              <a:chOff x="6696052" y="1382055"/>
              <a:chExt cx="1076099" cy="1455070"/>
            </a:xfrm>
            <a:solidFill>
              <a:schemeClr val="tx1"/>
            </a:solidFill>
          </p:grpSpPr>
          <p:sp>
            <p:nvSpPr>
              <p:cNvPr id="80" name="Oval 79"/>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Delay 80"/>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5339218" y="1063427"/>
              <a:ext cx="1271794" cy="1719683"/>
              <a:chOff x="6696052" y="1382055"/>
              <a:chExt cx="1076099" cy="1455070"/>
            </a:xfrm>
            <a:solidFill>
              <a:schemeClr val="tx1"/>
            </a:solidFill>
          </p:grpSpPr>
          <p:sp>
            <p:nvSpPr>
              <p:cNvPr id="78" name="Oval 77"/>
              <p:cNvSpPr/>
              <p:nvPr/>
            </p:nvSpPr>
            <p:spPr>
              <a:xfrm>
                <a:off x="6804117" y="1382055"/>
                <a:ext cx="859971" cy="859971"/>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Delay 78"/>
              <p:cNvSpPr/>
              <p:nvPr/>
            </p:nvSpPr>
            <p:spPr>
              <a:xfrm rot="16200000">
                <a:off x="6907315" y="1972288"/>
                <a:ext cx="653574" cy="1076099"/>
              </a:xfrm>
              <a:prstGeom prst="flowChartDelay">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Rectangle 6"/>
          <p:cNvSpPr/>
          <p:nvPr/>
        </p:nvSpPr>
        <p:spPr>
          <a:xfrm>
            <a:off x="3515617" y="6271803"/>
            <a:ext cx="7462043" cy="461665"/>
          </a:xfrm>
          <a:prstGeom prst="rect">
            <a:avLst/>
          </a:prstGeom>
        </p:spPr>
        <p:txBody>
          <a:bodyPr wrap="none">
            <a:spAutoFit/>
          </a:bodyPr>
          <a:lstStyle/>
          <a:p>
            <a:r>
              <a:rPr lang="en-US" sz="2400" b="1" dirty="0">
                <a:solidFill>
                  <a:srgbClr val="333333"/>
                </a:solidFill>
                <a:effectLst>
                  <a:glow rad="101600">
                    <a:schemeClr val="accent6">
                      <a:satMod val="175000"/>
                      <a:alpha val="40000"/>
                    </a:schemeClr>
                  </a:glow>
                </a:effectLst>
                <a:latin typeface="Open Sans"/>
              </a:rPr>
              <a:t>Prophets receive scripture through the Holy Ghost</a:t>
            </a:r>
            <a:endParaRPr lang="en-US" sz="2400" dirty="0">
              <a:effectLst>
                <a:glow rad="101600">
                  <a:schemeClr val="accent6">
                    <a:satMod val="175000"/>
                    <a:alpha val="40000"/>
                  </a:schemeClr>
                </a:glow>
              </a:effectLst>
            </a:endParaRPr>
          </a:p>
        </p:txBody>
      </p:sp>
    </p:spTree>
    <p:extLst>
      <p:ext uri="{BB962C8B-B14F-4D97-AF65-F5344CB8AC3E}">
        <p14:creationId xmlns:p14="http://schemas.microsoft.com/office/powerpoint/2010/main" val="19147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purple background"/>
          <p:cNvPicPr>
            <a:picLocks noChangeAspect="1" noChangeArrowheads="1"/>
          </p:cNvPicPr>
          <p:nvPr/>
        </p:nvPicPr>
        <p:blipFill>
          <a:blip r:embed="rId2" cstate="print">
            <a:duotone>
              <a:prstClr val="black"/>
              <a:srgbClr val="92D050">
                <a:tint val="45000"/>
                <a:satMod val="400000"/>
              </a:srgb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970318"/>
          </a:xfrm>
          <a:prstGeom prst="rect">
            <a:avLst/>
          </a:prstGeom>
          <a:noFill/>
        </p:spPr>
        <p:txBody>
          <a:bodyPr wrap="square" rtlCol="0">
            <a:spAutoFit/>
          </a:bodyPr>
          <a:lstStyle/>
          <a:p>
            <a:r>
              <a:rPr lang="en-US" dirty="0"/>
              <a:t>Sources:</a:t>
            </a:r>
          </a:p>
          <a:p>
            <a:pPr marL="342900" indent="-342900">
              <a:buFontTx/>
              <a:buAutoNum type="arabicPeriod"/>
            </a:pPr>
            <a:r>
              <a:rPr lang="en-US" dirty="0"/>
              <a:t>New Testament Institute Student Manual Chapter 51</a:t>
            </a:r>
          </a:p>
          <a:p>
            <a:pPr marL="342900" indent="-342900">
              <a:buFontTx/>
              <a:buAutoNum type="arabicPeriod"/>
            </a:pPr>
            <a:r>
              <a:rPr lang="en-US" dirty="0"/>
              <a:t>Elder Bruce R. McConkie (</a:t>
            </a:r>
            <a:r>
              <a:rPr lang="en-US" i="1" dirty="0"/>
              <a:t>Teachings,</a:t>
            </a:r>
            <a:r>
              <a:rPr lang="en-US" dirty="0"/>
              <a:t> pp. 149-151.)" (</a:t>
            </a:r>
            <a:r>
              <a:rPr lang="en-US" i="1" dirty="0"/>
              <a:t>Mormon Doctrine, </a:t>
            </a:r>
            <a:r>
              <a:rPr lang="en-US" dirty="0"/>
              <a:t>2d ed. [Salt Lake City: </a:t>
            </a:r>
            <a:r>
              <a:rPr lang="en-US" dirty="0" err="1"/>
              <a:t>Bookcraft</a:t>
            </a:r>
            <a:r>
              <a:rPr lang="en-US" dirty="0"/>
              <a:t>, 1966], 109.)</a:t>
            </a:r>
          </a:p>
          <a:p>
            <a:pPr marL="342900" indent="-342900">
              <a:buFontTx/>
              <a:buAutoNum type="arabicPeriod"/>
            </a:pPr>
            <a:r>
              <a:rPr lang="en-US" dirty="0"/>
              <a:t>Prophet Joseph Smith (</a:t>
            </a:r>
            <a:r>
              <a:rPr lang="en-US" i="1" dirty="0"/>
              <a:t>Teachings of Presidents of the Church: Joseph Smith</a:t>
            </a:r>
            <a:r>
              <a:rPr lang="en-US" dirty="0"/>
              <a:t> [2007], 212).</a:t>
            </a:r>
          </a:p>
          <a:p>
            <a:pPr marL="342900" indent="-342900">
              <a:buFontTx/>
              <a:buAutoNum type="arabicPeriod"/>
            </a:pPr>
            <a:r>
              <a:rPr lang="en-US" dirty="0"/>
              <a:t>President James E. Faust ("The Weightier Matters of the Law: Judgment, Mercy, and Faith," </a:t>
            </a:r>
            <a:r>
              <a:rPr lang="en-US" i="1" dirty="0"/>
              <a:t>Ensign</a:t>
            </a:r>
            <a:r>
              <a:rPr lang="en-US" dirty="0"/>
              <a:t>, Nov. 1997)</a:t>
            </a:r>
          </a:p>
          <a:p>
            <a:pPr marL="342900" indent="-342900">
              <a:buFontTx/>
              <a:buAutoNum type="arabicPeriod"/>
            </a:pPr>
            <a:r>
              <a:rPr lang="en-US" dirty="0"/>
              <a:t>Bible Dictionary (Comforter)</a:t>
            </a:r>
          </a:p>
          <a:p>
            <a:pPr marL="342900" indent="-342900">
              <a:buFontTx/>
              <a:buAutoNum type="arabicPeriod"/>
            </a:pPr>
            <a:r>
              <a:rPr lang="en-US" dirty="0"/>
              <a:t>President Henry B. Eyring </a:t>
            </a:r>
            <a:r>
              <a:rPr lang="en-US" i="1" dirty="0"/>
              <a:t>Come Unto Me </a:t>
            </a:r>
            <a:r>
              <a:rPr lang="en-US" dirty="0"/>
              <a:t>April 2013 Gen. Conf. </a:t>
            </a:r>
          </a:p>
          <a:p>
            <a:pPr marL="342900" indent="-342900">
              <a:buFontTx/>
              <a:buAutoNum type="arabicPeriod"/>
            </a:pPr>
            <a:r>
              <a:rPr lang="en-US" dirty="0"/>
              <a:t>Guide to the Scriptures (Scriptures; Canon)</a:t>
            </a:r>
          </a:p>
          <a:p>
            <a:pPr marL="342900" indent="-342900">
              <a:buFontTx/>
              <a:buAutoNum type="arabicPeriod"/>
            </a:pPr>
            <a:r>
              <a:rPr lang="en-US" sz="1800" b="0" i="0" dirty="0">
                <a:solidFill>
                  <a:srgbClr val="000000"/>
                </a:solidFill>
                <a:effectLst/>
              </a:rPr>
              <a:t>Scott D. Whiting, “Becoming like Him,” </a:t>
            </a:r>
            <a:r>
              <a:rPr lang="en-US" sz="1800" b="0" i="1" dirty="0">
                <a:solidFill>
                  <a:srgbClr val="000000"/>
                </a:solidFill>
                <a:effectLst/>
              </a:rPr>
              <a:t>Ensign</a:t>
            </a:r>
            <a:r>
              <a:rPr lang="en-US" sz="1800" b="0" i="0" dirty="0">
                <a:solidFill>
                  <a:srgbClr val="000000"/>
                </a:solidFill>
                <a:effectLst/>
              </a:rPr>
              <a:t> or </a:t>
            </a:r>
            <a:r>
              <a:rPr lang="en-US" sz="1800" b="0" i="1" dirty="0">
                <a:solidFill>
                  <a:srgbClr val="000000"/>
                </a:solidFill>
                <a:effectLst/>
              </a:rPr>
              <a:t>Liahona</a:t>
            </a:r>
            <a:r>
              <a:rPr lang="en-US" sz="1800" b="0" i="0" dirty="0">
                <a:solidFill>
                  <a:srgbClr val="000000"/>
                </a:solidFill>
                <a:effectLst/>
              </a:rPr>
              <a:t>, Nov. 2020, 14</a:t>
            </a: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AutoNum type="arabicPeriod"/>
            </a:pPr>
            <a:endParaRPr lang="en-US" dirty="0"/>
          </a:p>
          <a:p>
            <a:endParaRPr lang="en-US" i="1" dirty="0"/>
          </a:p>
        </p:txBody>
      </p:sp>
      <p:sp>
        <p:nvSpPr>
          <p:cNvPr id="13" name="Footer Placeholder 14">
            <a:extLst>
              <a:ext uri="{FF2B5EF4-FFF2-40B4-BE49-F238E27FC236}">
                <a16:creationId xmlns:a16="http://schemas.microsoft.com/office/drawing/2014/main" id="{70E93E8F-7389-46E4-9412-80C3EEFDAE22}"/>
              </a:ext>
            </a:extLst>
          </p:cNvPr>
          <p:cNvSpPr>
            <a:spLocks noGrp="1"/>
          </p:cNvSpPr>
          <p:nvPr/>
        </p:nvSpPr>
        <p:spPr>
          <a:xfrm>
            <a:off x="5373" y="64662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628380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9888"/>
            <a:ext cx="10797766"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ea typeface="Wednesday" pitchFamily="2" charset="0"/>
              </a:rPr>
              <a:t>1 Peter </a:t>
            </a:r>
          </a:p>
        </p:txBody>
      </p:sp>
      <p:sp>
        <p:nvSpPr>
          <p:cNvPr id="79" name="TextBox 78"/>
          <p:cNvSpPr txBox="1"/>
          <p:nvPr/>
        </p:nvSpPr>
        <p:spPr>
          <a:xfrm>
            <a:off x="455071" y="943218"/>
            <a:ext cx="5098565" cy="1815882"/>
          </a:xfrm>
          <a:prstGeom prst="rect">
            <a:avLst/>
          </a:prstGeom>
          <a:noFill/>
        </p:spPr>
        <p:txBody>
          <a:bodyPr wrap="square" rtlCol="0">
            <a:spAutoFit/>
          </a:bodyPr>
          <a:lstStyle/>
          <a:p>
            <a:r>
              <a:rPr lang="en-US" sz="2800" dirty="0">
                <a:solidFill>
                  <a:schemeClr val="bg1"/>
                </a:solidFill>
              </a:rPr>
              <a:t>Peter writes this epistle to the Church members living in the 5 roman provinces of Asia Minor located in modern-day Turkey.</a:t>
            </a:r>
          </a:p>
        </p:txBody>
      </p:sp>
      <p:sp>
        <p:nvSpPr>
          <p:cNvPr id="2" name="Rectangle 1"/>
          <p:cNvSpPr/>
          <p:nvPr/>
        </p:nvSpPr>
        <p:spPr>
          <a:xfrm>
            <a:off x="2474037" y="5734798"/>
            <a:ext cx="9020846" cy="584775"/>
          </a:xfrm>
          <a:prstGeom prst="rect">
            <a:avLst/>
          </a:prstGeom>
        </p:spPr>
        <p:txBody>
          <a:bodyPr wrap="square">
            <a:spAutoFit/>
          </a:bodyPr>
          <a:lstStyle/>
          <a:p>
            <a:r>
              <a:rPr lang="en-US" sz="3200" dirty="0">
                <a:solidFill>
                  <a:schemeClr val="bg1"/>
                </a:solidFill>
              </a:rPr>
              <a:t>Peter considers his readers to be the “Elect” of God. </a:t>
            </a:r>
            <a:endParaRPr lang="en-US" sz="3200" dirty="0"/>
          </a:p>
        </p:txBody>
      </p:sp>
      <p:pic>
        <p:nvPicPr>
          <p:cNvPr id="16388" name="Picture 4" descr="Image result for what were 5 roman provinces of asia minor"/>
          <p:cNvPicPr>
            <a:picLocks noChangeAspect="1" noChangeArrowheads="1"/>
          </p:cNvPicPr>
          <p:nvPr/>
        </p:nvPicPr>
        <p:blipFill rotWithShape="1">
          <a:blip r:embed="rId3">
            <a:extLst>
              <a:ext uri="{28A0092B-C50C-407E-A947-70E740481C1C}">
                <a14:useLocalDpi xmlns:a14="http://schemas.microsoft.com/office/drawing/2010/main" val="0"/>
              </a:ext>
            </a:extLst>
          </a:blip>
          <a:srcRect r="1634" b="8912"/>
          <a:stretch/>
        </p:blipFill>
        <p:spPr bwMode="auto">
          <a:xfrm>
            <a:off x="5553636" y="1276065"/>
            <a:ext cx="5941248" cy="334972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047" y="2832486"/>
            <a:ext cx="2247900" cy="2828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1706" y="6427694"/>
            <a:ext cx="1748118" cy="369332"/>
          </a:xfrm>
          <a:prstGeom prst="rect">
            <a:avLst/>
          </a:prstGeom>
          <a:noFill/>
        </p:spPr>
        <p:txBody>
          <a:bodyPr wrap="square" rtlCol="0">
            <a:spAutoFit/>
          </a:bodyPr>
          <a:lstStyle/>
          <a:p>
            <a:r>
              <a:rPr lang="en-US" dirty="0">
                <a:solidFill>
                  <a:schemeClr val="bg1"/>
                </a:solidFill>
              </a:rPr>
              <a:t>1 Peter 1:1-2</a:t>
            </a:r>
          </a:p>
        </p:txBody>
      </p:sp>
    </p:spTree>
    <p:extLst>
      <p:ext uri="{BB962C8B-B14F-4D97-AF65-F5344CB8AC3E}">
        <p14:creationId xmlns:p14="http://schemas.microsoft.com/office/powerpoint/2010/main" val="4538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695085"/>
            <a:ext cx="3992578" cy="246221"/>
          </a:xfrm>
          <a:prstGeom prst="rect">
            <a:avLst/>
          </a:prstGeom>
          <a:noFill/>
        </p:spPr>
        <p:txBody>
          <a:bodyPr wrap="square" rtlCol="0">
            <a:spAutoFit/>
          </a:bodyPr>
          <a:lstStyle/>
          <a:p>
            <a:r>
              <a:rPr lang="en-US" sz="1000" dirty="0"/>
              <a:t>Life and Teachings of Jesus and His Apostles Chapter 51 </a:t>
            </a:r>
          </a:p>
        </p:txBody>
      </p:sp>
      <p:sp>
        <p:nvSpPr>
          <p:cNvPr id="4" name="Rectangle 3"/>
          <p:cNvSpPr/>
          <p:nvPr/>
        </p:nvSpPr>
        <p:spPr>
          <a:xfrm>
            <a:off x="5749380" y="5449381"/>
            <a:ext cx="6463553" cy="1015663"/>
          </a:xfrm>
          <a:prstGeom prst="rect">
            <a:avLst/>
          </a:prstGeom>
          <a:ln>
            <a:solidFill>
              <a:schemeClr val="tx1"/>
            </a:solidFill>
          </a:ln>
        </p:spPr>
        <p:txBody>
          <a:bodyPr wrap="square">
            <a:spAutoFit/>
          </a:bodyPr>
          <a:lstStyle/>
          <a:p>
            <a:r>
              <a:rPr lang="en-US" sz="1200" b="1" dirty="0">
                <a:latin typeface="Open Sans"/>
              </a:rPr>
              <a:t>Scripture Today 2 Peter 1:20:</a:t>
            </a:r>
          </a:p>
          <a:p>
            <a:r>
              <a:rPr lang="en-US" sz="1200" dirty="0">
                <a:latin typeface="Open Sans"/>
              </a:rPr>
              <a:t>“[Prophets are] the channel by which God has spoken to His children through the scriptures in times past. And it is this line through which He currently speaks through the teachings and counsel of living prophets and apostles and other inspired leaders” (“Two Lines of Communication,” Elder Dallin H. Oaks </a:t>
            </a:r>
            <a:r>
              <a:rPr lang="en-US" sz="1200" i="1" dirty="0">
                <a:latin typeface="Open Sans"/>
              </a:rPr>
              <a:t>Ensign</a:t>
            </a:r>
            <a:r>
              <a:rPr lang="en-US" sz="1200" dirty="0">
                <a:latin typeface="Open Sans"/>
              </a:rPr>
              <a:t> or </a:t>
            </a:r>
            <a:r>
              <a:rPr lang="en-US" sz="1200" i="1" dirty="0">
                <a:latin typeface="Open Sans"/>
              </a:rPr>
              <a:t>Liahona,</a:t>
            </a:r>
            <a:r>
              <a:rPr lang="en-US" sz="1200" dirty="0">
                <a:latin typeface="Open Sans"/>
              </a:rPr>
              <a:t> Nov. 2010, 84).</a:t>
            </a:r>
            <a:endParaRPr lang="en-US" sz="1200" dirty="0"/>
          </a:p>
        </p:txBody>
      </p:sp>
      <p:sp>
        <p:nvSpPr>
          <p:cNvPr id="5" name="Rectangle 4"/>
          <p:cNvSpPr/>
          <p:nvPr/>
        </p:nvSpPr>
        <p:spPr>
          <a:xfrm>
            <a:off x="5728446" y="1925369"/>
            <a:ext cx="6463553" cy="3323987"/>
          </a:xfrm>
          <a:prstGeom prst="rect">
            <a:avLst/>
          </a:prstGeom>
          <a:ln>
            <a:solidFill>
              <a:schemeClr val="tx1"/>
            </a:solidFill>
          </a:ln>
        </p:spPr>
        <p:txBody>
          <a:bodyPr wrap="square">
            <a:spAutoFit/>
          </a:bodyPr>
          <a:lstStyle/>
          <a:p>
            <a:r>
              <a:rPr lang="en-US" sz="1200" b="1" dirty="0">
                <a:latin typeface="Open Sans"/>
              </a:rPr>
              <a:t>What is a Sure Witness? Interview with Elder Richard G. Scott</a:t>
            </a:r>
          </a:p>
          <a:p>
            <a:r>
              <a:rPr lang="en-US" sz="1200" dirty="0">
                <a:solidFill>
                  <a:srgbClr val="333333"/>
                </a:solidFill>
                <a:latin typeface="Open Sans"/>
              </a:rPr>
              <a:t>“There are 15 men on earth who hold all of the keys of the kingdom,” Elder Richard G. Scott of the Quorum of the Twelve Apostles said in an interview recently. “And [that apostolic calling] is a constant, 24-hour-a-day … burden and privilege … each of us feels. For me, the best way [to fulfill my calling] is to bear testimony of truth, to express gratitude for that sacred privilege and honor, and to respond to what is in section 46 of the Doctrine and Covenants, where it says: ‘To some it is given by the Holy Ghost to know that Jesus Christ is the Son of God, and that he was crucified for the sins of the world.</a:t>
            </a:r>
          </a:p>
          <a:p>
            <a:pPr fontAlgn="base"/>
            <a:r>
              <a:rPr lang="en-US" sz="1200" dirty="0">
                <a:solidFill>
                  <a:srgbClr val="333333"/>
                </a:solidFill>
                <a:latin typeface="Open Sans"/>
              </a:rPr>
              <a:t>“‘To others it is given to believe on their words, that they also might have eternal life if they continue faithful’ [verses 13–14].</a:t>
            </a:r>
          </a:p>
          <a:p>
            <a:pPr fontAlgn="base"/>
            <a:r>
              <a:rPr lang="en-US" sz="1200" dirty="0">
                <a:solidFill>
                  <a:srgbClr val="333333"/>
                </a:solidFill>
                <a:latin typeface="Open Sans"/>
              </a:rPr>
              <a:t>“That word </a:t>
            </a:r>
            <a:r>
              <a:rPr lang="en-US" sz="1200" i="1" dirty="0">
                <a:solidFill>
                  <a:srgbClr val="333333"/>
                </a:solidFill>
                <a:latin typeface="Open Sans"/>
              </a:rPr>
              <a:t>know</a:t>
            </a:r>
            <a:r>
              <a:rPr lang="en-US" sz="1200" dirty="0">
                <a:solidFill>
                  <a:srgbClr val="333333"/>
                </a:solidFill>
                <a:latin typeface="Open Sans"/>
              </a:rPr>
              <a:t> is a very important word for those 15 men who are Apostles. [It expresses] the sacred experiences and the confirmation that there is a certainty that our Father in Heaven lives and that His Son, Jesus Christ, is our Savior—not a hope, not a belief, not a wish, but an absolute, confirmed certainty. . . . Our Father in Heaven is real. His Son, Jesus Christ, is real. I know that personally and bear certain witness because I know the Savior.”</a:t>
            </a:r>
          </a:p>
          <a:p>
            <a:pPr fontAlgn="base"/>
            <a:r>
              <a:rPr lang="en-US" sz="1200" dirty="0"/>
              <a:t>A Sure Witness of Jesus Christ: Elder Richard G. Scott</a:t>
            </a:r>
          </a:p>
          <a:p>
            <a:pPr fontAlgn="base"/>
            <a:r>
              <a:rPr lang="en-US" sz="1200" dirty="0"/>
              <a:t> </a:t>
            </a:r>
            <a:r>
              <a:rPr lang="en-US" sz="1200" i="1" dirty="0"/>
              <a:t>Prophets and Apostles LDS.org</a:t>
            </a:r>
            <a:endParaRPr lang="en-US" sz="1200" dirty="0"/>
          </a:p>
        </p:txBody>
      </p:sp>
      <p:sp>
        <p:nvSpPr>
          <p:cNvPr id="6" name="Rectangle 5"/>
          <p:cNvSpPr/>
          <p:nvPr/>
        </p:nvSpPr>
        <p:spPr>
          <a:xfrm>
            <a:off x="5749380" y="-12064"/>
            <a:ext cx="6442619" cy="1938992"/>
          </a:xfrm>
          <a:prstGeom prst="rect">
            <a:avLst/>
          </a:prstGeom>
          <a:ln>
            <a:solidFill>
              <a:schemeClr val="tx1"/>
            </a:solidFill>
          </a:ln>
        </p:spPr>
        <p:txBody>
          <a:bodyPr wrap="square">
            <a:spAutoFit/>
          </a:bodyPr>
          <a:lstStyle/>
          <a:p>
            <a:r>
              <a:rPr lang="en-US" sz="1200" b="1" dirty="0">
                <a:solidFill>
                  <a:srgbClr val="333333"/>
                </a:solidFill>
                <a:latin typeface="Open Sans"/>
              </a:rPr>
              <a:t>To Know God 2 Peter 1:1-3:</a:t>
            </a:r>
          </a:p>
          <a:p>
            <a:r>
              <a:rPr lang="en-US" sz="1200" dirty="0">
                <a:solidFill>
                  <a:srgbClr val="333333"/>
                </a:solidFill>
                <a:latin typeface="Open Sans"/>
              </a:rPr>
              <a:t>“It is one thing to know about God and another to know him. We know about him when we learn that he is a personal being in whose image man is created; when we learn that the Son is in the express image of his Father’s person; when we learn that both the Father and the Son possess certain specified attributes and powers. But we know them, in the sense of gaining eternal life, when we enjoy and experience the same things they do. To know God is to think what he thinks, to feel what he feels, to have the power he possesses, to comprehend the truths he understands, and to do what he does. Those who know God become like him, and have his kind of life, which is eternal life” Elder Bruce R. McConkie (</a:t>
            </a:r>
            <a:r>
              <a:rPr lang="en-US" sz="1200" i="1" dirty="0">
                <a:solidFill>
                  <a:srgbClr val="333333"/>
                </a:solidFill>
                <a:latin typeface="Open Sans"/>
              </a:rPr>
              <a:t>Doctrinal New Testament Commentary,</a:t>
            </a:r>
            <a:r>
              <a:rPr lang="en-US" sz="1200" dirty="0">
                <a:solidFill>
                  <a:srgbClr val="333333"/>
                </a:solidFill>
                <a:latin typeface="Open Sans"/>
              </a:rPr>
              <a:t> 3 vols. [1965–73], 1:762).</a:t>
            </a:r>
            <a:endParaRPr lang="en-US" sz="1200" dirty="0"/>
          </a:p>
        </p:txBody>
      </p:sp>
      <p:graphicFrame>
        <p:nvGraphicFramePr>
          <p:cNvPr id="7" name="Table 6"/>
          <p:cNvGraphicFramePr>
            <a:graphicFrameLocks noGrp="1"/>
          </p:cNvGraphicFramePr>
          <p:nvPr/>
        </p:nvGraphicFramePr>
        <p:xfrm>
          <a:off x="63373" y="-12064"/>
          <a:ext cx="5665073" cy="3676650"/>
        </p:xfrm>
        <a:graphic>
          <a:graphicData uri="http://schemas.openxmlformats.org/drawingml/2006/table">
            <a:tbl>
              <a:tblPr firstRow="1" bandRow="1">
                <a:tableStyleId>{5940675A-B579-460E-94D1-54222C63F5DA}</a:tableStyleId>
              </a:tblPr>
              <a:tblGrid>
                <a:gridCol w="3998108">
                  <a:extLst>
                    <a:ext uri="{9D8B030D-6E8A-4147-A177-3AD203B41FA5}">
                      <a16:colId xmlns:a16="http://schemas.microsoft.com/office/drawing/2014/main" val="3815724195"/>
                    </a:ext>
                  </a:extLst>
                </a:gridCol>
                <a:gridCol w="1666965">
                  <a:extLst>
                    <a:ext uri="{9D8B030D-6E8A-4147-A177-3AD203B41FA5}">
                      <a16:colId xmlns:a16="http://schemas.microsoft.com/office/drawing/2014/main" val="3481700596"/>
                    </a:ext>
                  </a:extLst>
                </a:gridCol>
              </a:tblGrid>
              <a:tr h="681990">
                <a:tc gridSpan="2">
                  <a:txBody>
                    <a:bodyPr/>
                    <a:lstStyle/>
                    <a:p>
                      <a:pPr algn="l" fontAlgn="base"/>
                      <a:r>
                        <a:rPr lang="en-US" sz="1800" b="0" i="0" kern="1200" cap="all" dirty="0">
                          <a:solidFill>
                            <a:schemeClr val="tx1"/>
                          </a:solidFill>
                          <a:effectLst/>
                          <a:latin typeface="+mn-lt"/>
                          <a:ea typeface="+mn-ea"/>
                          <a:cs typeface="+mn-cs"/>
                        </a:rPr>
                        <a:t>WRITTEN FROM ROME PRIOR TO A.D. 68 (2 PETER)</a:t>
                      </a:r>
                      <a:endParaRPr lang="en-US" sz="1200" b="0" i="0" dirty="0">
                        <a:solidFill>
                          <a:srgbClr val="434444"/>
                        </a:solidFill>
                        <a:effectLst/>
                        <a:latin typeface="+mn-lt"/>
                      </a:endParaRP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407670">
                <a:tc>
                  <a:txBody>
                    <a:bodyPr/>
                    <a:lstStyle/>
                    <a:p>
                      <a:pPr algn="l" fontAlgn="base"/>
                      <a:r>
                        <a:rPr lang="en-US">
                          <a:solidFill>
                            <a:srgbClr val="434444"/>
                          </a:solidFill>
                          <a:effectLst/>
                        </a:rPr>
                        <a:t>“Make Your Calling and Election Sure”</a:t>
                      </a:r>
                    </a:p>
                  </a:txBody>
                  <a:tcPr marL="95250" marR="95250" marT="66675" marB="66675" anchor="ctr">
                    <a:solidFill>
                      <a:schemeClr val="accent5">
                        <a:lumMod val="20000"/>
                        <a:lumOff val="80000"/>
                      </a:schemeClr>
                    </a:solidFill>
                  </a:tcPr>
                </a:tc>
                <a:tc>
                  <a:txBody>
                    <a:bodyPr/>
                    <a:lstStyle/>
                    <a:p>
                      <a:pPr algn="l" fontAlgn="base"/>
                      <a:r>
                        <a:rPr lang="en-US">
                          <a:solidFill>
                            <a:srgbClr val="434444"/>
                          </a:solidFill>
                          <a:effectLst/>
                        </a:rPr>
                        <a:t>1:1–19</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1"/>
                  </a:ext>
                </a:extLst>
              </a:tr>
              <a:tr h="407670">
                <a:tc>
                  <a:txBody>
                    <a:bodyPr/>
                    <a:lstStyle/>
                    <a:p>
                      <a:pPr algn="l" fontAlgn="base"/>
                      <a:r>
                        <a:rPr lang="en-US" dirty="0">
                          <a:solidFill>
                            <a:srgbClr val="434444"/>
                          </a:solidFill>
                          <a:effectLst/>
                        </a:rPr>
                        <a:t>Prophecy Comes by the </a:t>
                      </a:r>
                      <a:r>
                        <a:rPr lang="en-US" u="none" strike="noStrike" dirty="0">
                          <a:solidFill>
                            <a:srgbClr val="2F393A"/>
                          </a:solidFill>
                          <a:effectLst/>
                        </a:rPr>
                        <a:t>Holy Ghost</a:t>
                      </a:r>
                      <a:endParaRPr lang="en-US" dirty="0">
                        <a:solidFill>
                          <a:srgbClr val="434444"/>
                        </a:solidFill>
                        <a:effectLst/>
                      </a:endParaRPr>
                    </a:p>
                  </a:txBody>
                  <a:tcPr marL="95250" marR="95250" marT="66675" marB="66675" anchor="ctr">
                    <a:solidFill>
                      <a:schemeClr val="accent5">
                        <a:lumMod val="20000"/>
                        <a:lumOff val="80000"/>
                      </a:schemeClr>
                    </a:solidFill>
                  </a:tcPr>
                </a:tc>
                <a:tc>
                  <a:txBody>
                    <a:bodyPr/>
                    <a:lstStyle/>
                    <a:p>
                      <a:pPr algn="l" fontAlgn="base"/>
                      <a:r>
                        <a:rPr lang="en-US" dirty="0">
                          <a:solidFill>
                            <a:srgbClr val="434444"/>
                          </a:solidFill>
                          <a:effectLst/>
                        </a:rPr>
                        <a:t>1:20, 21</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840552135"/>
                  </a:ext>
                </a:extLst>
              </a:tr>
              <a:tr h="407670">
                <a:tc>
                  <a:txBody>
                    <a:bodyPr/>
                    <a:lstStyle/>
                    <a:p>
                      <a:pPr algn="l" fontAlgn="base"/>
                      <a:r>
                        <a:rPr lang="en-US">
                          <a:solidFill>
                            <a:srgbClr val="434444"/>
                          </a:solidFill>
                          <a:effectLst/>
                        </a:rPr>
                        <a:t>False Teachers Are Damned</a:t>
                      </a:r>
                    </a:p>
                  </a:txBody>
                  <a:tcPr marL="95250" marR="95250" marT="66675" marB="66675" anchor="ctr">
                    <a:solidFill>
                      <a:schemeClr val="bg1"/>
                    </a:solidFill>
                  </a:tcPr>
                </a:tc>
                <a:tc>
                  <a:txBody>
                    <a:bodyPr/>
                    <a:lstStyle/>
                    <a:p>
                      <a:pPr algn="l" fontAlgn="base"/>
                      <a:r>
                        <a:rPr lang="en-US">
                          <a:solidFill>
                            <a:srgbClr val="434444"/>
                          </a:solidFill>
                          <a:effectLst/>
                        </a:rPr>
                        <a:t>2:1–9</a:t>
                      </a:r>
                    </a:p>
                  </a:txBody>
                  <a:tcPr marL="95250" marR="95250" marT="66675" marB="66675" anchor="ctr">
                    <a:solidFill>
                      <a:schemeClr val="bg1"/>
                    </a:solidFill>
                  </a:tcPr>
                </a:tc>
                <a:extLst>
                  <a:ext uri="{0D108BD9-81ED-4DB2-BD59-A6C34878D82A}">
                    <a16:rowId xmlns:a16="http://schemas.microsoft.com/office/drawing/2014/main" val="10002"/>
                  </a:ext>
                </a:extLst>
              </a:tr>
              <a:tr h="407670">
                <a:tc>
                  <a:txBody>
                    <a:bodyPr/>
                    <a:lstStyle/>
                    <a:p>
                      <a:pPr algn="l" fontAlgn="base"/>
                      <a:r>
                        <a:rPr lang="en-US">
                          <a:solidFill>
                            <a:srgbClr val="434444"/>
                          </a:solidFill>
                          <a:effectLst/>
                        </a:rPr>
                        <a:t>The Fallen State of Lustful Saints</a:t>
                      </a:r>
                    </a:p>
                  </a:txBody>
                  <a:tcPr marL="95250" marR="95250" marT="66675" marB="66675" anchor="ctr">
                    <a:solidFill>
                      <a:schemeClr val="bg1"/>
                    </a:solidFill>
                  </a:tcPr>
                </a:tc>
                <a:tc>
                  <a:txBody>
                    <a:bodyPr/>
                    <a:lstStyle/>
                    <a:p>
                      <a:pPr algn="l" fontAlgn="base"/>
                      <a:r>
                        <a:rPr lang="en-US">
                          <a:solidFill>
                            <a:srgbClr val="434444"/>
                          </a:solidFill>
                          <a:effectLst/>
                        </a:rPr>
                        <a:t>2:10–22</a:t>
                      </a:r>
                    </a:p>
                  </a:txBody>
                  <a:tcPr marL="95250" marR="95250" marT="66675" marB="66675" anchor="ctr">
                    <a:solidFill>
                      <a:schemeClr val="bg1"/>
                    </a:solidFill>
                  </a:tcPr>
                </a:tc>
                <a:extLst>
                  <a:ext uri="{0D108BD9-81ED-4DB2-BD59-A6C34878D82A}">
                    <a16:rowId xmlns:a16="http://schemas.microsoft.com/office/drawing/2014/main" val="10003"/>
                  </a:ext>
                </a:extLst>
              </a:tr>
              <a:tr h="681990">
                <a:tc>
                  <a:txBody>
                    <a:bodyPr/>
                    <a:lstStyle/>
                    <a:p>
                      <a:pPr algn="l" fontAlgn="base"/>
                      <a:r>
                        <a:rPr lang="en-US">
                          <a:solidFill>
                            <a:srgbClr val="434444"/>
                          </a:solidFill>
                          <a:effectLst/>
                        </a:rPr>
                        <a:t>Latter-day Scoffers Shall Deny the Second Coming</a:t>
                      </a:r>
                    </a:p>
                  </a:txBody>
                  <a:tcPr marL="95250" marR="95250" marT="66675" marB="66675" anchor="ctr">
                    <a:solidFill>
                      <a:schemeClr val="bg1"/>
                    </a:solidFill>
                  </a:tcPr>
                </a:tc>
                <a:tc>
                  <a:txBody>
                    <a:bodyPr/>
                    <a:lstStyle/>
                    <a:p>
                      <a:pPr algn="l" fontAlgn="base"/>
                      <a:r>
                        <a:rPr lang="en-US">
                          <a:solidFill>
                            <a:srgbClr val="434444"/>
                          </a:solidFill>
                          <a:effectLst/>
                        </a:rPr>
                        <a:t>3:1–10</a:t>
                      </a:r>
                    </a:p>
                  </a:txBody>
                  <a:tcPr marL="95250" marR="95250" marT="66675" marB="66675" anchor="ctr">
                    <a:solidFill>
                      <a:schemeClr val="bg1"/>
                    </a:solidFill>
                  </a:tcPr>
                </a:tc>
                <a:extLst>
                  <a:ext uri="{0D108BD9-81ED-4DB2-BD59-A6C34878D82A}">
                    <a16:rowId xmlns:a16="http://schemas.microsoft.com/office/drawing/2014/main" val="2518721513"/>
                  </a:ext>
                </a:extLst>
              </a:tr>
              <a:tr h="681990">
                <a:tc>
                  <a:txBody>
                    <a:bodyPr/>
                    <a:lstStyle/>
                    <a:p>
                      <a:pPr algn="l" fontAlgn="base"/>
                      <a:r>
                        <a:rPr lang="en-US" dirty="0">
                          <a:solidFill>
                            <a:srgbClr val="434444"/>
                          </a:solidFill>
                          <a:effectLst/>
                        </a:rPr>
                        <a:t>Holy and Saintly Lives Are Prepared for the Lord</a:t>
                      </a:r>
                    </a:p>
                  </a:txBody>
                  <a:tcPr marL="95250" marR="95250" marT="66675" marB="66675" anchor="ctr">
                    <a:solidFill>
                      <a:schemeClr val="bg1"/>
                    </a:solidFill>
                  </a:tcPr>
                </a:tc>
                <a:tc>
                  <a:txBody>
                    <a:bodyPr/>
                    <a:lstStyle/>
                    <a:p>
                      <a:pPr algn="l" fontAlgn="base"/>
                      <a:r>
                        <a:rPr lang="en-US" dirty="0">
                          <a:solidFill>
                            <a:srgbClr val="434444"/>
                          </a:solidFill>
                          <a:effectLst/>
                        </a:rPr>
                        <a:t>3:11–18</a:t>
                      </a:r>
                    </a:p>
                  </a:txBody>
                  <a:tcPr marL="95250" marR="95250" marT="66675" marB="66675" anchor="ctr">
                    <a:solidFill>
                      <a:schemeClr val="bg1"/>
                    </a:solidFill>
                  </a:tcPr>
                </a:tc>
                <a:extLst>
                  <a:ext uri="{0D108BD9-81ED-4DB2-BD59-A6C34878D82A}">
                    <a16:rowId xmlns:a16="http://schemas.microsoft.com/office/drawing/2014/main" val="744437530"/>
                  </a:ext>
                </a:extLst>
              </a:tr>
            </a:tbl>
          </a:graphicData>
        </a:graphic>
      </p:graphicFrame>
      <p:pic>
        <p:nvPicPr>
          <p:cNvPr id="7170" name="Picture 2" descr="text on papy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4286250"/>
            <a:ext cx="4286250"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8947" y="3898124"/>
            <a:ext cx="3992578" cy="646331"/>
          </a:xfrm>
          <a:prstGeom prst="rect">
            <a:avLst/>
          </a:prstGeom>
          <a:noFill/>
        </p:spPr>
        <p:txBody>
          <a:bodyPr wrap="square" rtlCol="0">
            <a:spAutoFit/>
          </a:bodyPr>
          <a:lstStyle/>
          <a:p>
            <a:r>
              <a:rPr lang="en-US" i="1" dirty="0"/>
              <a:t>Text written on papyrus. The oldest known source of Peter’s Second Epistle</a:t>
            </a:r>
            <a:endParaRPr lang="en-US" sz="1000" dirty="0"/>
          </a:p>
        </p:txBody>
      </p:sp>
    </p:spTree>
    <p:extLst>
      <p:ext uri="{BB962C8B-B14F-4D97-AF65-F5344CB8AC3E}">
        <p14:creationId xmlns:p14="http://schemas.microsoft.com/office/powerpoint/2010/main" val="3528801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482" y="498518"/>
            <a:ext cx="6096000" cy="4555093"/>
          </a:xfrm>
          <a:prstGeom prst="rect">
            <a:avLst/>
          </a:prstGeom>
          <a:ln>
            <a:solidFill>
              <a:schemeClr val="tx1"/>
            </a:solidFill>
          </a:ln>
        </p:spPr>
        <p:txBody>
          <a:bodyPr>
            <a:spAutoFit/>
          </a:bodyPr>
          <a:lstStyle/>
          <a:p>
            <a:pPr algn="ctr"/>
            <a:r>
              <a:rPr lang="en-US" sz="2800" dirty="0"/>
              <a:t>Who are some who have had their calling and election made sure?</a:t>
            </a:r>
          </a:p>
          <a:p>
            <a:endParaRPr lang="en-US" dirty="0"/>
          </a:p>
          <a:p>
            <a:r>
              <a:rPr lang="en-US" dirty="0"/>
              <a:t>Abraham		D&amp;C132:29</a:t>
            </a:r>
          </a:p>
          <a:p>
            <a:r>
              <a:rPr lang="en-US" dirty="0"/>
              <a:t>Moroni		Ether12:37</a:t>
            </a:r>
          </a:p>
          <a:p>
            <a:r>
              <a:rPr lang="en-US" dirty="0"/>
              <a:t>Peter		2 Peter 1:1-19</a:t>
            </a:r>
          </a:p>
          <a:p>
            <a:r>
              <a:rPr lang="en-US" dirty="0"/>
              <a:t>Zion’s camp	D&amp;C 105:35-36</a:t>
            </a:r>
          </a:p>
          <a:p>
            <a:r>
              <a:rPr lang="en-US" dirty="0"/>
              <a:t>John		Rev. 1:6</a:t>
            </a:r>
          </a:p>
          <a:p>
            <a:r>
              <a:rPr lang="en-US" dirty="0"/>
              <a:t>Alma		Mosiah 26:20</a:t>
            </a:r>
          </a:p>
          <a:p>
            <a:r>
              <a:rPr lang="en-US" dirty="0"/>
              <a:t>Hyrum Smith	D&amp;C 124:124</a:t>
            </a:r>
          </a:p>
          <a:p>
            <a:r>
              <a:rPr lang="en-US" dirty="0"/>
              <a:t>Bro. of Jared	Ether 3:19-30</a:t>
            </a:r>
          </a:p>
          <a:p>
            <a:r>
              <a:rPr lang="en-US" dirty="0"/>
              <a:t>Joseph Smith	D&amp;C 132:49</a:t>
            </a:r>
          </a:p>
          <a:p>
            <a:r>
              <a:rPr lang="en-US" dirty="0"/>
              <a:t>William Clayton HC, Vol 5, 391</a:t>
            </a:r>
          </a:p>
          <a:p>
            <a:endParaRPr lang="en-US" dirty="0"/>
          </a:p>
          <a:p>
            <a:r>
              <a:rPr lang="en-US" dirty="0"/>
              <a:t>“They Knew the Prophet” by Hyrum Andrus Page 23-24</a:t>
            </a:r>
          </a:p>
        </p:txBody>
      </p:sp>
    </p:spTree>
    <p:extLst>
      <p:ext uri="{BB962C8B-B14F-4D97-AF65-F5344CB8AC3E}">
        <p14:creationId xmlns:p14="http://schemas.microsoft.com/office/powerpoint/2010/main" val="644419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69AD02-C2EE-45B8-AA9C-A0F2205D1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8" y="654112"/>
            <a:ext cx="11303963" cy="1754326"/>
          </a:xfrm>
          <a:prstGeom prst="rect">
            <a:avLst/>
          </a:prstGeom>
          <a:noFill/>
        </p:spPr>
        <p:txBody>
          <a:bodyPr wrap="square" rtlCol="0">
            <a:spAutoFit/>
          </a:bodyPr>
          <a:lstStyle/>
          <a:p>
            <a:pPr algn="ctr"/>
            <a:r>
              <a:rPr lang="en-US" sz="6000" dirty="0">
                <a:latin typeface="Baskerville Old Face" panose="02020602080505020303" pitchFamily="18" charset="0"/>
                <a:ea typeface="Wednesday" pitchFamily="2" charset="0"/>
              </a:rPr>
              <a:t>Deceivers</a:t>
            </a:r>
          </a:p>
          <a:p>
            <a:pPr algn="ctr"/>
            <a:r>
              <a:rPr lang="en-US" sz="4800" dirty="0">
                <a:latin typeface="Baskerville Old Face" panose="02020602080505020303" pitchFamily="18" charset="0"/>
                <a:ea typeface="Wednesday" pitchFamily="2" charset="0"/>
              </a:rPr>
              <a:t>2 Peter 2-3  </a:t>
            </a:r>
          </a:p>
        </p:txBody>
      </p:sp>
      <p:sp>
        <p:nvSpPr>
          <p:cNvPr id="2" name="Rectangle 1"/>
          <p:cNvSpPr/>
          <p:nvPr/>
        </p:nvSpPr>
        <p:spPr>
          <a:xfrm>
            <a:off x="5295899" y="3603726"/>
            <a:ext cx="6096000" cy="1200329"/>
          </a:xfrm>
          <a:prstGeom prst="rect">
            <a:avLst/>
          </a:prstGeom>
        </p:spPr>
        <p:txBody>
          <a:bodyPr>
            <a:spAutoFit/>
          </a:bodyPr>
          <a:lstStyle/>
          <a:p>
            <a:r>
              <a:rPr lang="en-US" sz="2400" i="1" dirty="0">
                <a:solidFill>
                  <a:srgbClr val="333333"/>
                </a:solidFill>
                <a:latin typeface="Abadi" panose="020B0604020104020204" pitchFamily="34" charset="0"/>
              </a:rPr>
              <a:t> With him is strength and wisdom: the deceived and the deceiver are his.</a:t>
            </a:r>
          </a:p>
          <a:p>
            <a:r>
              <a:rPr lang="en-US" sz="2400" i="1" dirty="0">
                <a:solidFill>
                  <a:srgbClr val="333333"/>
                </a:solidFill>
                <a:latin typeface="Abadi" panose="020B0604020104020204" pitchFamily="34" charset="0"/>
              </a:rPr>
              <a:t>Job 12:16</a:t>
            </a:r>
            <a:endParaRPr lang="en-US" sz="2400" i="1" dirty="0"/>
          </a:p>
        </p:txBody>
      </p:sp>
      <p:pic>
        <p:nvPicPr>
          <p:cNvPr id="37" name="Picture 36">
            <a:extLst>
              <a:ext uri="{FF2B5EF4-FFF2-40B4-BE49-F238E27FC236}">
                <a16:creationId xmlns:a16="http://schemas.microsoft.com/office/drawing/2014/main" id="{14C43C2C-2E18-2190-A273-A84ED4982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00753" y="3162890"/>
            <a:ext cx="3297696" cy="2673297"/>
          </a:xfrm>
          <a:prstGeom prst="rect">
            <a:avLst/>
          </a:prstGeom>
        </p:spPr>
      </p:pic>
      <p:grpSp>
        <p:nvGrpSpPr>
          <p:cNvPr id="7" name="Group 6"/>
          <p:cNvGrpSpPr/>
          <p:nvPr/>
        </p:nvGrpSpPr>
        <p:grpSpPr>
          <a:xfrm>
            <a:off x="1143000" y="2280643"/>
            <a:ext cx="3576917" cy="4401003"/>
            <a:chOff x="4289611" y="2456996"/>
            <a:chExt cx="3576917" cy="4401003"/>
          </a:xfrm>
        </p:grpSpPr>
        <p:sp>
          <p:nvSpPr>
            <p:cNvPr id="3" name="Frame 2"/>
            <p:cNvSpPr/>
            <p:nvPr/>
          </p:nvSpPr>
          <p:spPr>
            <a:xfrm>
              <a:off x="4657165" y="2895934"/>
              <a:ext cx="2877670" cy="3523129"/>
            </a:xfrm>
            <a:prstGeom prst="frame">
              <a:avLst>
                <a:gd name="adj1" fmla="val 4741"/>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lus Sign 5"/>
            <p:cNvSpPr/>
            <p:nvPr/>
          </p:nvSpPr>
          <p:spPr>
            <a:xfrm>
              <a:off x="4289611" y="2456996"/>
              <a:ext cx="3576917" cy="4401003"/>
            </a:xfrm>
            <a:prstGeom prst="mathPlus">
              <a:avLst>
                <a:gd name="adj1" fmla="val 4674"/>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4114C46-146A-1925-9D24-5B8B6613B969}"/>
              </a:ext>
            </a:extLst>
          </p:cNvPr>
          <p:cNvGrpSpPr/>
          <p:nvPr/>
        </p:nvGrpSpPr>
        <p:grpSpPr>
          <a:xfrm>
            <a:off x="1178861" y="3269749"/>
            <a:ext cx="1339129" cy="3061138"/>
            <a:chOff x="782565" y="1101398"/>
            <a:chExt cx="1893267" cy="4327852"/>
          </a:xfrm>
        </p:grpSpPr>
        <p:sp>
          <p:nvSpPr>
            <p:cNvPr id="10" name="Round Diagonal Corner Rectangle 94">
              <a:extLst>
                <a:ext uri="{FF2B5EF4-FFF2-40B4-BE49-F238E27FC236}">
                  <a16:creationId xmlns:a16="http://schemas.microsoft.com/office/drawing/2014/main" id="{722C6B3B-1C99-8650-7D15-6B6B764C5BC1}"/>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2" name="Round Diagonal Corner Rectangle 95">
              <a:extLst>
                <a:ext uri="{FF2B5EF4-FFF2-40B4-BE49-F238E27FC236}">
                  <a16:creationId xmlns:a16="http://schemas.microsoft.com/office/drawing/2014/main" id="{EB5B75DB-1FEA-1B32-CC73-AA0FCBCD7FE7}"/>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3" name="Oval 12">
              <a:extLst>
                <a:ext uri="{FF2B5EF4-FFF2-40B4-BE49-F238E27FC236}">
                  <a16:creationId xmlns:a16="http://schemas.microsoft.com/office/drawing/2014/main" id="{DA6C70F2-D0F2-855F-623E-883437256355}"/>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14" name="Group 13">
              <a:extLst>
                <a:ext uri="{FF2B5EF4-FFF2-40B4-BE49-F238E27FC236}">
                  <a16:creationId xmlns:a16="http://schemas.microsoft.com/office/drawing/2014/main" id="{44602567-89A3-1A28-7FB6-4D2E9B48A3A9}"/>
                </a:ext>
              </a:extLst>
            </p:cNvPr>
            <p:cNvGrpSpPr/>
            <p:nvPr/>
          </p:nvGrpSpPr>
          <p:grpSpPr>
            <a:xfrm rot="2754858">
              <a:off x="1292245" y="4851434"/>
              <a:ext cx="418271" cy="737362"/>
              <a:chOff x="1676400" y="2133600"/>
              <a:chExt cx="1447800" cy="2088845"/>
            </a:xfrm>
          </p:grpSpPr>
          <p:sp>
            <p:nvSpPr>
              <p:cNvPr id="33" name="Oval 32">
                <a:extLst>
                  <a:ext uri="{FF2B5EF4-FFF2-40B4-BE49-F238E27FC236}">
                    <a16:creationId xmlns:a16="http://schemas.microsoft.com/office/drawing/2014/main" id="{7BF39872-D4AA-1552-8740-D7D03DDF050F}"/>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4" name="Moon 33">
                <a:extLst>
                  <a:ext uri="{FF2B5EF4-FFF2-40B4-BE49-F238E27FC236}">
                    <a16:creationId xmlns:a16="http://schemas.microsoft.com/office/drawing/2014/main" id="{F90A83D9-9107-1EBB-4A8E-62E13C8B8DBA}"/>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5" name="Moon 34">
                <a:extLst>
                  <a:ext uri="{FF2B5EF4-FFF2-40B4-BE49-F238E27FC236}">
                    <a16:creationId xmlns:a16="http://schemas.microsoft.com/office/drawing/2014/main" id="{96D04183-F9B6-B63E-A0E6-25A6F6F8F333}"/>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5" name="Group 14">
              <a:extLst>
                <a:ext uri="{FF2B5EF4-FFF2-40B4-BE49-F238E27FC236}">
                  <a16:creationId xmlns:a16="http://schemas.microsoft.com/office/drawing/2014/main" id="{160EC441-7663-D987-D161-1F4A60420483}"/>
                </a:ext>
              </a:extLst>
            </p:cNvPr>
            <p:cNvGrpSpPr/>
            <p:nvPr/>
          </p:nvGrpSpPr>
          <p:grpSpPr>
            <a:xfrm rot="18845142" flipH="1">
              <a:off x="1670777" y="4757861"/>
              <a:ext cx="454896" cy="743939"/>
              <a:chOff x="1676400" y="2133600"/>
              <a:chExt cx="1447800" cy="2088845"/>
            </a:xfrm>
          </p:grpSpPr>
          <p:sp>
            <p:nvSpPr>
              <p:cNvPr id="30" name="Oval 29">
                <a:extLst>
                  <a:ext uri="{FF2B5EF4-FFF2-40B4-BE49-F238E27FC236}">
                    <a16:creationId xmlns:a16="http://schemas.microsoft.com/office/drawing/2014/main" id="{5A48580A-CF39-B9BC-4A91-7E6F70737A05}"/>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1" name="Moon 30">
                <a:extLst>
                  <a:ext uri="{FF2B5EF4-FFF2-40B4-BE49-F238E27FC236}">
                    <a16:creationId xmlns:a16="http://schemas.microsoft.com/office/drawing/2014/main" id="{62A9C0E8-9896-8C0A-66A6-5BCAB3AACA28}"/>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2" name="Moon 31">
                <a:extLst>
                  <a:ext uri="{FF2B5EF4-FFF2-40B4-BE49-F238E27FC236}">
                    <a16:creationId xmlns:a16="http://schemas.microsoft.com/office/drawing/2014/main" id="{1D781931-A8ED-E82C-95D1-E5048129B23D}"/>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16" name="Group 15">
              <a:extLst>
                <a:ext uri="{FF2B5EF4-FFF2-40B4-BE49-F238E27FC236}">
                  <a16:creationId xmlns:a16="http://schemas.microsoft.com/office/drawing/2014/main" id="{A2065900-4082-E0E8-0DD8-F61F2334BC15}"/>
                </a:ext>
              </a:extLst>
            </p:cNvPr>
            <p:cNvGrpSpPr/>
            <p:nvPr/>
          </p:nvGrpSpPr>
          <p:grpSpPr>
            <a:xfrm>
              <a:off x="810561" y="2772737"/>
              <a:ext cx="1865271" cy="2320328"/>
              <a:chOff x="4419600" y="2060454"/>
              <a:chExt cx="3045502" cy="4187946"/>
            </a:xfrm>
          </p:grpSpPr>
          <p:sp>
            <p:nvSpPr>
              <p:cNvPr id="21" name="Oval 20">
                <a:extLst>
                  <a:ext uri="{FF2B5EF4-FFF2-40B4-BE49-F238E27FC236}">
                    <a16:creationId xmlns:a16="http://schemas.microsoft.com/office/drawing/2014/main" id="{14B0FFA4-8971-123B-1D42-407920B442AA}"/>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2" name="Oval 21">
                <a:extLst>
                  <a:ext uri="{FF2B5EF4-FFF2-40B4-BE49-F238E27FC236}">
                    <a16:creationId xmlns:a16="http://schemas.microsoft.com/office/drawing/2014/main" id="{DD9E4AAA-BC08-92AA-38E6-4ACA39224A66}"/>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3" name="Trapezoid 22">
                <a:extLst>
                  <a:ext uri="{FF2B5EF4-FFF2-40B4-BE49-F238E27FC236}">
                    <a16:creationId xmlns:a16="http://schemas.microsoft.com/office/drawing/2014/main" id="{7FFEDEDF-B808-F918-1C14-8F00A1AA6410}"/>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4" name="Trapezoid 23">
                <a:extLst>
                  <a:ext uri="{FF2B5EF4-FFF2-40B4-BE49-F238E27FC236}">
                    <a16:creationId xmlns:a16="http://schemas.microsoft.com/office/drawing/2014/main" id="{9AB2869A-CED4-5554-4C24-282D20D9146A}"/>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5" name="Trapezoid 24">
                <a:extLst>
                  <a:ext uri="{FF2B5EF4-FFF2-40B4-BE49-F238E27FC236}">
                    <a16:creationId xmlns:a16="http://schemas.microsoft.com/office/drawing/2014/main" id="{A4BE25D6-26BD-DA19-C61F-1C325323C8D8}"/>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6" name="Isosceles Triangle 25">
                <a:extLst>
                  <a:ext uri="{FF2B5EF4-FFF2-40B4-BE49-F238E27FC236}">
                    <a16:creationId xmlns:a16="http://schemas.microsoft.com/office/drawing/2014/main" id="{45C3F809-4BDE-5222-029A-C0A1CC28BB7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7" name="Rectangle 26">
                <a:extLst>
                  <a:ext uri="{FF2B5EF4-FFF2-40B4-BE49-F238E27FC236}">
                    <a16:creationId xmlns:a16="http://schemas.microsoft.com/office/drawing/2014/main" id="{657EE817-E1DD-E9EC-D25F-4CCE2B00C88B}"/>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8" name="Trapezoid 27">
                <a:extLst>
                  <a:ext uri="{FF2B5EF4-FFF2-40B4-BE49-F238E27FC236}">
                    <a16:creationId xmlns:a16="http://schemas.microsoft.com/office/drawing/2014/main" id="{AE39EDC2-8EC6-B8A9-818E-4B7B6ADEC727}"/>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9" name="Trapezoid 28">
                <a:extLst>
                  <a:ext uri="{FF2B5EF4-FFF2-40B4-BE49-F238E27FC236}">
                    <a16:creationId xmlns:a16="http://schemas.microsoft.com/office/drawing/2014/main" id="{3BEB5B56-E9B9-1566-7A96-8D0BABD53A48}"/>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7" name="Round Diagonal Corner Rectangle 102">
              <a:extLst>
                <a:ext uri="{FF2B5EF4-FFF2-40B4-BE49-F238E27FC236}">
                  <a16:creationId xmlns:a16="http://schemas.microsoft.com/office/drawing/2014/main" id="{D2B0241E-1A4E-12CE-63B6-11DB99DA7879}"/>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8" name="Oval 17">
              <a:extLst>
                <a:ext uri="{FF2B5EF4-FFF2-40B4-BE49-F238E27FC236}">
                  <a16:creationId xmlns:a16="http://schemas.microsoft.com/office/drawing/2014/main" id="{88ABC1D1-B850-0DCF-2CD4-F5B855484087}"/>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19" name="Rectangle 18">
              <a:extLst>
                <a:ext uri="{FF2B5EF4-FFF2-40B4-BE49-F238E27FC236}">
                  <a16:creationId xmlns:a16="http://schemas.microsoft.com/office/drawing/2014/main" id="{22E5DE93-73C9-5D22-51BA-05BC1FAD8185}"/>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20" name="Freeform: Shape 19">
              <a:extLst>
                <a:ext uri="{FF2B5EF4-FFF2-40B4-BE49-F238E27FC236}">
                  <a16:creationId xmlns:a16="http://schemas.microsoft.com/office/drawing/2014/main" id="{712E7A89-A1EB-995E-A141-D72384CD9715}"/>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3092930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153" y="0"/>
            <a:ext cx="11766175"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False Prophets Plague Ancient Israel</a:t>
            </a:r>
          </a:p>
        </p:txBody>
      </p:sp>
      <p:sp>
        <p:nvSpPr>
          <p:cNvPr id="79" name="TextBox 78"/>
          <p:cNvSpPr txBox="1"/>
          <p:nvPr/>
        </p:nvSpPr>
        <p:spPr>
          <a:xfrm>
            <a:off x="524435" y="1782395"/>
            <a:ext cx="6884894" cy="3293209"/>
          </a:xfrm>
          <a:prstGeom prst="rect">
            <a:avLst/>
          </a:prstGeom>
          <a:noFill/>
        </p:spPr>
        <p:txBody>
          <a:bodyPr wrap="square" rtlCol="0">
            <a:spAutoFit/>
          </a:bodyPr>
          <a:lstStyle/>
          <a:p>
            <a:r>
              <a:rPr lang="en-US" sz="2400" dirty="0"/>
              <a:t>Heresies = any belief or theory that is strongly at variance with established beliefs or customs. </a:t>
            </a:r>
          </a:p>
          <a:p>
            <a:endParaRPr lang="en-US" sz="2400" dirty="0"/>
          </a:p>
          <a:p>
            <a:r>
              <a:rPr lang="en-US" sz="2400" dirty="0"/>
              <a:t>A </a:t>
            </a:r>
            <a:r>
              <a:rPr lang="en-US" sz="2400" b="1" dirty="0"/>
              <a:t>heretic</a:t>
            </a:r>
            <a:r>
              <a:rPr lang="en-US" sz="2400" dirty="0"/>
              <a:t> is a proponent of such claims or beliefs.</a:t>
            </a:r>
            <a:endParaRPr lang="en-US" sz="2400" baseline="30000" dirty="0"/>
          </a:p>
          <a:p>
            <a:endParaRPr lang="en-US" sz="2400" baseline="30000" dirty="0"/>
          </a:p>
          <a:p>
            <a:r>
              <a:rPr lang="en-US" sz="2400" dirty="0"/>
              <a:t>Distinct from both apostasy, which is the explicit renunciation of one's religion, principles or cause,</a:t>
            </a:r>
            <a:r>
              <a:rPr lang="en-US" sz="2400" baseline="30000" dirty="0"/>
              <a:t>[</a:t>
            </a:r>
            <a:r>
              <a:rPr lang="en-US" sz="2400" dirty="0"/>
              <a:t>and blasphemy, which is an impious utterance or action concerning God or sacred things.</a:t>
            </a:r>
            <a:r>
              <a:rPr lang="en-US" sz="2400" baseline="30000" dirty="0"/>
              <a:t> </a:t>
            </a:r>
            <a:endParaRPr lang="en-US" sz="2400" dirty="0"/>
          </a:p>
        </p:txBody>
      </p:sp>
      <p:sp>
        <p:nvSpPr>
          <p:cNvPr id="9" name="TextBox 8"/>
          <p:cNvSpPr txBox="1"/>
          <p:nvPr/>
        </p:nvSpPr>
        <p:spPr>
          <a:xfrm>
            <a:off x="11645153" y="6427694"/>
            <a:ext cx="443753" cy="369332"/>
          </a:xfrm>
          <a:prstGeom prst="rect">
            <a:avLst/>
          </a:prstGeom>
          <a:noFill/>
        </p:spPr>
        <p:txBody>
          <a:bodyPr wrap="square" rtlCol="0">
            <a:spAutoFit/>
          </a:bodyPr>
          <a:lstStyle/>
          <a:p>
            <a:r>
              <a:rPr lang="en-US" dirty="0"/>
              <a:t>(2)</a:t>
            </a:r>
          </a:p>
        </p:txBody>
      </p:sp>
      <p:grpSp>
        <p:nvGrpSpPr>
          <p:cNvPr id="11" name="Group 10"/>
          <p:cNvGrpSpPr/>
          <p:nvPr/>
        </p:nvGrpSpPr>
        <p:grpSpPr>
          <a:xfrm>
            <a:off x="7245723" y="1466416"/>
            <a:ext cx="4621306" cy="3716910"/>
            <a:chOff x="7245723" y="1466416"/>
            <a:chExt cx="4621306" cy="3716910"/>
          </a:xfrm>
        </p:grpSpPr>
        <p:pic>
          <p:nvPicPr>
            <p:cNvPr id="2052" name="Picture 4" descr="https://upload.wikimedia.org/wikipedia/commons/thumb/1/10/GustafVasakyrkan_RightAltargroup1.jpg/800px-GustafVasakyrkan_RightAltargrou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5723" y="1466416"/>
              <a:ext cx="4621306" cy="34948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908112" y="4967882"/>
              <a:ext cx="958917" cy="215444"/>
            </a:xfrm>
            <a:prstGeom prst="rect">
              <a:avLst/>
            </a:prstGeom>
          </p:spPr>
          <p:txBody>
            <a:bodyPr wrap="none">
              <a:spAutoFit/>
            </a:bodyPr>
            <a:lstStyle/>
            <a:p>
              <a:r>
                <a:rPr lang="en-US" sz="800" dirty="0">
                  <a:latin typeface="Arial" panose="020B0604020202020204" pitchFamily="34" charset="0"/>
                </a:rPr>
                <a:t> </a:t>
              </a:r>
              <a:r>
                <a:rPr lang="en-US" sz="800" dirty="0" err="1">
                  <a:latin typeface="Arial" panose="020B0604020202020204" pitchFamily="34" charset="0"/>
                </a:rPr>
                <a:t>Burchard</a:t>
              </a:r>
              <a:r>
                <a:rPr lang="en-US" sz="800" dirty="0">
                  <a:latin typeface="Arial" panose="020B0604020202020204" pitchFamily="34" charset="0"/>
                </a:rPr>
                <a:t> Precht</a:t>
              </a:r>
              <a:endParaRPr lang="en-US" sz="800" dirty="0"/>
            </a:p>
          </p:txBody>
        </p:sp>
      </p:grpSp>
    </p:spTree>
    <p:extLst>
      <p:ext uri="{BB962C8B-B14F-4D97-AF65-F5344CB8AC3E}">
        <p14:creationId xmlns:p14="http://schemas.microsoft.com/office/powerpoint/2010/main" val="257668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45153" y="6427694"/>
            <a:ext cx="443753" cy="369332"/>
          </a:xfrm>
          <a:prstGeom prst="rect">
            <a:avLst/>
          </a:prstGeom>
          <a:noFill/>
        </p:spPr>
        <p:txBody>
          <a:bodyPr wrap="square" rtlCol="0">
            <a:spAutoFit/>
          </a:bodyPr>
          <a:lstStyle/>
          <a:p>
            <a:r>
              <a:rPr lang="en-US" dirty="0"/>
              <a:t>(3)</a:t>
            </a:r>
          </a:p>
        </p:txBody>
      </p:sp>
      <p:sp>
        <p:nvSpPr>
          <p:cNvPr id="4" name="TextBox 3"/>
          <p:cNvSpPr txBox="1"/>
          <p:nvPr/>
        </p:nvSpPr>
        <p:spPr>
          <a:xfrm>
            <a:off x="85164" y="6427694"/>
            <a:ext cx="2030506" cy="369332"/>
          </a:xfrm>
          <a:prstGeom prst="rect">
            <a:avLst/>
          </a:prstGeom>
          <a:noFill/>
        </p:spPr>
        <p:txBody>
          <a:bodyPr wrap="square" rtlCol="0">
            <a:spAutoFit/>
          </a:bodyPr>
          <a:lstStyle/>
          <a:p>
            <a:r>
              <a:rPr lang="en-US" dirty="0"/>
              <a:t>2 Peter 2:1-7</a:t>
            </a:r>
          </a:p>
        </p:txBody>
      </p:sp>
      <p:sp>
        <p:nvSpPr>
          <p:cNvPr id="6" name="Rectangle 5"/>
          <p:cNvSpPr/>
          <p:nvPr/>
        </p:nvSpPr>
        <p:spPr>
          <a:xfrm>
            <a:off x="4769222" y="482185"/>
            <a:ext cx="6096000" cy="1938992"/>
          </a:xfrm>
          <a:prstGeom prst="rect">
            <a:avLst/>
          </a:prstGeom>
        </p:spPr>
        <p:txBody>
          <a:bodyPr>
            <a:spAutoFit/>
          </a:bodyPr>
          <a:lstStyle/>
          <a:p>
            <a:r>
              <a:rPr lang="en-US" sz="2400" dirty="0">
                <a:latin typeface="Open Sans"/>
              </a:rPr>
              <a:t>“False prophets and false teachers are those who declare that the Prophet Joseph Smith was a duplicitous deceiver; they challenge the First Vision as an authentic experience. </a:t>
            </a:r>
            <a:endParaRPr lang="en-US" sz="2400" dirty="0"/>
          </a:p>
        </p:txBody>
      </p:sp>
      <p:sp>
        <p:nvSpPr>
          <p:cNvPr id="7" name="Rectangle 6"/>
          <p:cNvSpPr/>
          <p:nvPr/>
        </p:nvSpPr>
        <p:spPr>
          <a:xfrm>
            <a:off x="85164" y="3110577"/>
            <a:ext cx="5082987" cy="1200329"/>
          </a:xfrm>
          <a:prstGeom prst="rect">
            <a:avLst/>
          </a:prstGeom>
        </p:spPr>
        <p:txBody>
          <a:bodyPr wrap="square">
            <a:spAutoFit/>
          </a:bodyPr>
          <a:lstStyle/>
          <a:p>
            <a:r>
              <a:rPr lang="en-US" sz="2400" dirty="0">
                <a:latin typeface="Open Sans"/>
              </a:rPr>
              <a:t>They declare that the Book of Mormon and other canonical works are not ancient records of scripture. </a:t>
            </a:r>
            <a:endParaRPr lang="en-US" sz="2400" dirty="0"/>
          </a:p>
        </p:txBody>
      </p:sp>
      <p:sp>
        <p:nvSpPr>
          <p:cNvPr id="8" name="Rectangle 7"/>
          <p:cNvSpPr/>
          <p:nvPr/>
        </p:nvSpPr>
        <p:spPr>
          <a:xfrm>
            <a:off x="4876800" y="5000306"/>
            <a:ext cx="6768353" cy="1569660"/>
          </a:xfrm>
          <a:prstGeom prst="rect">
            <a:avLst/>
          </a:prstGeom>
        </p:spPr>
        <p:txBody>
          <a:bodyPr wrap="square">
            <a:spAutoFit/>
          </a:bodyPr>
          <a:lstStyle/>
          <a:p>
            <a:r>
              <a:rPr lang="en-US" sz="2400" dirty="0">
                <a:latin typeface="Open Sans"/>
              </a:rPr>
              <a:t>They also attempt to redefine the nature of the Godhead, and they deny that God has given and continues to give revelation today to His ordained and sustained prophets. …</a:t>
            </a:r>
            <a:endParaRPr lang="en-US" sz="2400" dirty="0"/>
          </a:p>
        </p:txBody>
      </p:sp>
      <p:pic>
        <p:nvPicPr>
          <p:cNvPr id="4106" name="Picture 10" descr="Elder M. Russell Ball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3531" y="162051"/>
            <a:ext cx="109537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joseph smith mo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86" y="217026"/>
            <a:ext cx="428625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lds canonized scrip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9637" y="2421177"/>
            <a:ext cx="2697256" cy="220684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protesters in salt lake lds"/>
          <p:cNvPicPr>
            <a:picLocks noChangeAspect="1" noChangeArrowheads="1"/>
          </p:cNvPicPr>
          <p:nvPr/>
        </p:nvPicPr>
        <p:blipFill rotWithShape="1">
          <a:blip r:embed="rId6">
            <a:extLst>
              <a:ext uri="{28A0092B-C50C-407E-A947-70E740481C1C}">
                <a14:useLocalDpi xmlns:a14="http://schemas.microsoft.com/office/drawing/2010/main" val="0"/>
              </a:ext>
            </a:extLst>
          </a:blip>
          <a:srcRect t="8902" r="4270"/>
          <a:stretch/>
        </p:blipFill>
        <p:spPr bwMode="auto">
          <a:xfrm>
            <a:off x="946054" y="4628022"/>
            <a:ext cx="3045179" cy="173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41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110"/>
                                        </p:tgtEl>
                                        <p:attrNameLst>
                                          <p:attrName>style.visibility</p:attrName>
                                        </p:attrNameLst>
                                      </p:cBhvr>
                                      <p:to>
                                        <p:strVal val="visible"/>
                                      </p:to>
                                    </p:set>
                                    <p:animEffect transition="in" filter="fade">
                                      <p:cBhvr>
                                        <p:cTn id="9" dur="500"/>
                                        <p:tgtEl>
                                          <p:spTgt spid="41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4112"/>
                                        </p:tgtEl>
                                        <p:attrNameLst>
                                          <p:attrName>style.visibility</p:attrName>
                                        </p:attrNameLst>
                                      </p:cBhvr>
                                      <p:to>
                                        <p:strVal val="visible"/>
                                      </p:to>
                                    </p:set>
                                    <p:animEffect transition="in" filter="fade">
                                      <p:cBhvr>
                                        <p:cTn id="16" dur="5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45153" y="6427694"/>
            <a:ext cx="443753" cy="369332"/>
          </a:xfrm>
          <a:prstGeom prst="rect">
            <a:avLst/>
          </a:prstGeom>
          <a:noFill/>
        </p:spPr>
        <p:txBody>
          <a:bodyPr wrap="square" rtlCol="0">
            <a:spAutoFit/>
          </a:bodyPr>
          <a:lstStyle/>
          <a:p>
            <a:r>
              <a:rPr lang="en-US" dirty="0"/>
              <a:t>(3)</a:t>
            </a:r>
          </a:p>
        </p:txBody>
      </p:sp>
      <p:sp>
        <p:nvSpPr>
          <p:cNvPr id="4" name="TextBox 3"/>
          <p:cNvSpPr txBox="1"/>
          <p:nvPr/>
        </p:nvSpPr>
        <p:spPr>
          <a:xfrm>
            <a:off x="85164" y="6427694"/>
            <a:ext cx="2030506" cy="369332"/>
          </a:xfrm>
          <a:prstGeom prst="rect">
            <a:avLst/>
          </a:prstGeom>
          <a:noFill/>
        </p:spPr>
        <p:txBody>
          <a:bodyPr wrap="square" rtlCol="0">
            <a:spAutoFit/>
          </a:bodyPr>
          <a:lstStyle/>
          <a:p>
            <a:r>
              <a:rPr lang="en-US" dirty="0"/>
              <a:t>2 Peter 2:1-7</a:t>
            </a:r>
          </a:p>
        </p:txBody>
      </p:sp>
      <p:sp>
        <p:nvSpPr>
          <p:cNvPr id="6" name="Rectangle 5"/>
          <p:cNvSpPr/>
          <p:nvPr/>
        </p:nvSpPr>
        <p:spPr>
          <a:xfrm>
            <a:off x="4701709" y="1012954"/>
            <a:ext cx="6096000" cy="4832092"/>
          </a:xfrm>
          <a:prstGeom prst="rect">
            <a:avLst/>
          </a:prstGeom>
        </p:spPr>
        <p:txBody>
          <a:bodyPr>
            <a:spAutoFit/>
          </a:bodyPr>
          <a:lstStyle/>
          <a:p>
            <a:r>
              <a:rPr lang="en-US" sz="2800" dirty="0"/>
              <a:t>“False prophets and false teachers are also those who attempt to change the God-given and scripturally based doctrines that protect the sanctity of marriage, the divine nature of the family, and the essential doctrine of personal morality. </a:t>
            </a:r>
          </a:p>
          <a:p>
            <a:endParaRPr lang="en-US" sz="2800" dirty="0"/>
          </a:p>
          <a:p>
            <a:r>
              <a:rPr lang="en-US" sz="2800" dirty="0"/>
              <a:t>They advocate a redefinition of morality to justify fornication, adultery, and homosexual relationships.” </a:t>
            </a:r>
          </a:p>
        </p:txBody>
      </p:sp>
      <p:pic>
        <p:nvPicPr>
          <p:cNvPr id="4106" name="Picture 10" descr="Elder M. Russell Ball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3531" y="162051"/>
            <a:ext cx="109537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temple marriages"/>
          <p:cNvPicPr>
            <a:picLocks noChangeAspect="1" noChangeArrowheads="1"/>
          </p:cNvPicPr>
          <p:nvPr/>
        </p:nvPicPr>
        <p:blipFill>
          <a:blip r:embed="rId4">
            <a:extLst>
              <a:ext uri="{BEBA8EAE-BF5A-486C-A8C5-ECC9F3942E4B}">
                <a14:imgProps xmlns:a14="http://schemas.microsoft.com/office/drawing/2010/main">
                  <a14:imgLayer r:embed="rId5">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268941" y="431147"/>
            <a:ext cx="39624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lds family"/>
          <p:cNvPicPr>
            <a:picLocks noChangeAspect="1" noChangeArrowheads="1"/>
          </p:cNvPicPr>
          <p:nvPr/>
        </p:nvPicPr>
        <p:blipFill>
          <a:blip r:embed="rId6">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1215558" y="3743745"/>
            <a:ext cx="2714625"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3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153" y="0"/>
            <a:ext cx="11766175"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Consequences of False Preaching</a:t>
            </a:r>
          </a:p>
        </p:txBody>
      </p:sp>
      <p:sp>
        <p:nvSpPr>
          <p:cNvPr id="79" name="TextBox 78"/>
          <p:cNvSpPr txBox="1"/>
          <p:nvPr/>
        </p:nvSpPr>
        <p:spPr>
          <a:xfrm>
            <a:off x="5351930" y="837320"/>
            <a:ext cx="1376082" cy="461665"/>
          </a:xfrm>
          <a:prstGeom prst="rect">
            <a:avLst/>
          </a:prstGeom>
          <a:solidFill>
            <a:schemeClr val="accent5">
              <a:lumMod val="20000"/>
              <a:lumOff val="80000"/>
            </a:schemeClr>
          </a:solidFill>
        </p:spPr>
        <p:txBody>
          <a:bodyPr wrap="square" rtlCol="0">
            <a:spAutoFit/>
          </a:bodyPr>
          <a:lstStyle/>
          <a:p>
            <a:pPr algn="ctr"/>
            <a:r>
              <a:rPr lang="en-US" sz="2400" dirty="0"/>
              <a:t>The Past</a:t>
            </a:r>
          </a:p>
        </p:txBody>
      </p:sp>
      <p:sp>
        <p:nvSpPr>
          <p:cNvPr id="9" name="TextBox 8"/>
          <p:cNvSpPr txBox="1"/>
          <p:nvPr/>
        </p:nvSpPr>
        <p:spPr>
          <a:xfrm>
            <a:off x="11645153" y="6427694"/>
            <a:ext cx="443753" cy="369332"/>
          </a:xfrm>
          <a:prstGeom prst="rect">
            <a:avLst/>
          </a:prstGeom>
          <a:noFill/>
        </p:spPr>
        <p:txBody>
          <a:bodyPr wrap="square" rtlCol="0">
            <a:spAutoFit/>
          </a:bodyPr>
          <a:lstStyle/>
          <a:p>
            <a:r>
              <a:rPr lang="en-US" dirty="0"/>
              <a:t>(2)</a:t>
            </a:r>
          </a:p>
        </p:txBody>
      </p:sp>
      <p:sp>
        <p:nvSpPr>
          <p:cNvPr id="13" name="TextBox 12"/>
          <p:cNvSpPr txBox="1"/>
          <p:nvPr/>
        </p:nvSpPr>
        <p:spPr>
          <a:xfrm>
            <a:off x="85164" y="6427694"/>
            <a:ext cx="2030506" cy="369332"/>
          </a:xfrm>
          <a:prstGeom prst="rect">
            <a:avLst/>
          </a:prstGeom>
          <a:noFill/>
        </p:spPr>
        <p:txBody>
          <a:bodyPr wrap="square" rtlCol="0">
            <a:spAutoFit/>
          </a:bodyPr>
          <a:lstStyle/>
          <a:p>
            <a:r>
              <a:rPr lang="en-US" dirty="0"/>
              <a:t>2 Peter 2:5-6, 15</a:t>
            </a:r>
          </a:p>
        </p:txBody>
      </p:sp>
      <p:grpSp>
        <p:nvGrpSpPr>
          <p:cNvPr id="14" name="Group 13"/>
          <p:cNvGrpSpPr/>
          <p:nvPr/>
        </p:nvGrpSpPr>
        <p:grpSpPr>
          <a:xfrm>
            <a:off x="802516" y="990128"/>
            <a:ext cx="3746899" cy="2677148"/>
            <a:chOff x="1318995" y="1541830"/>
            <a:chExt cx="3746899" cy="2677148"/>
          </a:xfrm>
        </p:grpSpPr>
        <p:grpSp>
          <p:nvGrpSpPr>
            <p:cNvPr id="4" name="Group 3"/>
            <p:cNvGrpSpPr/>
            <p:nvPr/>
          </p:nvGrpSpPr>
          <p:grpSpPr>
            <a:xfrm>
              <a:off x="1635710" y="1541830"/>
              <a:ext cx="2850777" cy="2151446"/>
              <a:chOff x="1078005" y="1655881"/>
              <a:chExt cx="2850777" cy="2151446"/>
            </a:xfrm>
          </p:grpSpPr>
          <p:pic>
            <p:nvPicPr>
              <p:cNvPr id="7170" name="Picture 2" descr="Image result for Noah and the f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005" y="1655881"/>
                <a:ext cx="2850777" cy="21514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60929" y="1719918"/>
                <a:ext cx="1261783" cy="369332"/>
              </a:xfrm>
              <a:prstGeom prst="rect">
                <a:avLst/>
              </a:prstGeom>
              <a:noFill/>
            </p:spPr>
            <p:txBody>
              <a:bodyPr wrap="square" rtlCol="0">
                <a:spAutoFit/>
              </a:bodyPr>
              <a:lstStyle/>
              <a:p>
                <a:r>
                  <a:rPr lang="en-US" dirty="0">
                    <a:solidFill>
                      <a:schemeClr val="bg1"/>
                    </a:solidFill>
                  </a:rPr>
                  <a:t>The Flood</a:t>
                </a:r>
              </a:p>
            </p:txBody>
          </p:sp>
        </p:grpSp>
        <p:sp>
          <p:nvSpPr>
            <p:cNvPr id="26" name="TextBox 25"/>
            <p:cNvSpPr txBox="1"/>
            <p:nvPr/>
          </p:nvSpPr>
          <p:spPr>
            <a:xfrm>
              <a:off x="1318995" y="3757313"/>
              <a:ext cx="3746899" cy="461665"/>
            </a:xfrm>
            <a:prstGeom prst="rect">
              <a:avLst/>
            </a:prstGeom>
            <a:solidFill>
              <a:schemeClr val="accent5">
                <a:lumMod val="20000"/>
                <a:lumOff val="80000"/>
              </a:schemeClr>
            </a:solidFill>
          </p:spPr>
          <p:txBody>
            <a:bodyPr wrap="square" rtlCol="0">
              <a:spAutoFit/>
            </a:bodyPr>
            <a:lstStyle/>
            <a:p>
              <a:pPr algn="ctr"/>
              <a:r>
                <a:rPr lang="en-US" sz="2400" dirty="0"/>
                <a:t>All but 8 are destroyed </a:t>
              </a:r>
            </a:p>
          </p:txBody>
        </p:sp>
      </p:grpSp>
      <p:grpSp>
        <p:nvGrpSpPr>
          <p:cNvPr id="18" name="Group 17"/>
          <p:cNvGrpSpPr/>
          <p:nvPr/>
        </p:nvGrpSpPr>
        <p:grpSpPr>
          <a:xfrm>
            <a:off x="3943430" y="3827442"/>
            <a:ext cx="3746899" cy="2895799"/>
            <a:chOff x="3423219" y="4348913"/>
            <a:chExt cx="3746899" cy="2895799"/>
          </a:xfrm>
        </p:grpSpPr>
        <p:grpSp>
          <p:nvGrpSpPr>
            <p:cNvPr id="6" name="Group 5"/>
            <p:cNvGrpSpPr/>
            <p:nvPr/>
          </p:nvGrpSpPr>
          <p:grpSpPr>
            <a:xfrm>
              <a:off x="3865326" y="4348913"/>
              <a:ext cx="2862686" cy="2009606"/>
              <a:chOff x="1100417" y="4050277"/>
              <a:chExt cx="2862686" cy="2009606"/>
            </a:xfrm>
          </p:grpSpPr>
          <p:pic>
            <p:nvPicPr>
              <p:cNvPr id="7172" name="Picture 4" descr="Image result for sodom and gomorr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417" y="4050277"/>
                <a:ext cx="2862686" cy="200960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00417" y="4105473"/>
                <a:ext cx="1261783" cy="646331"/>
              </a:xfrm>
              <a:prstGeom prst="rect">
                <a:avLst/>
              </a:prstGeom>
              <a:noFill/>
            </p:spPr>
            <p:txBody>
              <a:bodyPr wrap="square" rtlCol="0">
                <a:spAutoFit/>
              </a:bodyPr>
              <a:lstStyle/>
              <a:p>
                <a:r>
                  <a:rPr lang="en-US" dirty="0">
                    <a:solidFill>
                      <a:schemeClr val="bg1"/>
                    </a:solidFill>
                  </a:rPr>
                  <a:t>Sodom and Gomorrah</a:t>
                </a:r>
              </a:p>
            </p:txBody>
          </p:sp>
        </p:grpSp>
        <p:sp>
          <p:nvSpPr>
            <p:cNvPr id="28" name="TextBox 27"/>
            <p:cNvSpPr txBox="1"/>
            <p:nvPr/>
          </p:nvSpPr>
          <p:spPr>
            <a:xfrm>
              <a:off x="3423219" y="6413715"/>
              <a:ext cx="3746899" cy="830997"/>
            </a:xfrm>
            <a:prstGeom prst="rect">
              <a:avLst/>
            </a:prstGeom>
            <a:solidFill>
              <a:schemeClr val="accent5">
                <a:lumMod val="20000"/>
                <a:lumOff val="80000"/>
              </a:schemeClr>
            </a:solidFill>
          </p:spPr>
          <p:txBody>
            <a:bodyPr wrap="square" rtlCol="0">
              <a:spAutoFit/>
            </a:bodyPr>
            <a:lstStyle/>
            <a:p>
              <a:pPr algn="ctr"/>
              <a:r>
                <a:rPr lang="en-US" sz="2400" dirty="0"/>
                <a:t>Everyone left in the cities are destroyed by fire</a:t>
              </a:r>
            </a:p>
          </p:txBody>
        </p:sp>
      </p:grpSp>
      <p:grpSp>
        <p:nvGrpSpPr>
          <p:cNvPr id="19" name="Group 18"/>
          <p:cNvGrpSpPr/>
          <p:nvPr/>
        </p:nvGrpSpPr>
        <p:grpSpPr>
          <a:xfrm>
            <a:off x="7965567" y="1505169"/>
            <a:ext cx="3206597" cy="4160129"/>
            <a:chOff x="7558830" y="1541830"/>
            <a:chExt cx="3206597" cy="4160129"/>
          </a:xfrm>
        </p:grpSpPr>
        <p:grpSp>
          <p:nvGrpSpPr>
            <p:cNvPr id="11" name="Group 10"/>
            <p:cNvGrpSpPr/>
            <p:nvPr/>
          </p:nvGrpSpPr>
          <p:grpSpPr>
            <a:xfrm>
              <a:off x="7860647" y="1541830"/>
              <a:ext cx="2333625" cy="3335175"/>
              <a:chOff x="5561200" y="1582172"/>
              <a:chExt cx="2333625" cy="3335175"/>
            </a:xfrm>
          </p:grpSpPr>
          <p:grpSp>
            <p:nvGrpSpPr>
              <p:cNvPr id="8" name="Group 7"/>
              <p:cNvGrpSpPr/>
              <p:nvPr/>
            </p:nvGrpSpPr>
            <p:grpSpPr>
              <a:xfrm>
                <a:off x="5561200" y="1637129"/>
                <a:ext cx="2333625" cy="3280218"/>
                <a:chOff x="5561200" y="1637129"/>
                <a:chExt cx="2333625" cy="3280218"/>
              </a:xfrm>
            </p:grpSpPr>
            <p:pic>
              <p:nvPicPr>
                <p:cNvPr id="7176" name="Picture 8" descr="The Angel Appearing to Bala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200" y="1637129"/>
                  <a:ext cx="2333625" cy="31146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61200" y="4701903"/>
                  <a:ext cx="798617" cy="215444"/>
                </a:xfrm>
                <a:prstGeom prst="rect">
                  <a:avLst/>
                </a:prstGeom>
              </p:spPr>
              <p:txBody>
                <a:bodyPr wrap="none">
                  <a:spAutoFit/>
                </a:bodyPr>
                <a:lstStyle/>
                <a:p>
                  <a:r>
                    <a:rPr lang="en-US" sz="800" i="1" dirty="0">
                      <a:solidFill>
                        <a:srgbClr val="333333"/>
                      </a:solidFill>
                      <a:latin typeface="Open Sans"/>
                    </a:rPr>
                    <a:t>Paul Gustave </a:t>
                  </a:r>
                  <a:endParaRPr lang="en-US" sz="800" dirty="0"/>
                </a:p>
              </p:txBody>
            </p:sp>
          </p:grpSp>
          <p:sp>
            <p:nvSpPr>
              <p:cNvPr id="23" name="TextBox 22"/>
              <p:cNvSpPr txBox="1"/>
              <p:nvPr/>
            </p:nvSpPr>
            <p:spPr>
              <a:xfrm>
                <a:off x="5600899" y="1582172"/>
                <a:ext cx="1261783" cy="369332"/>
              </a:xfrm>
              <a:prstGeom prst="rect">
                <a:avLst/>
              </a:prstGeom>
              <a:noFill/>
            </p:spPr>
            <p:txBody>
              <a:bodyPr wrap="square" rtlCol="0">
                <a:spAutoFit/>
              </a:bodyPr>
              <a:lstStyle/>
              <a:p>
                <a:r>
                  <a:rPr lang="en-US" dirty="0" err="1">
                    <a:solidFill>
                      <a:schemeClr val="bg1"/>
                    </a:solidFill>
                  </a:rPr>
                  <a:t>Baalam</a:t>
                </a:r>
                <a:endParaRPr lang="en-US" dirty="0">
                  <a:solidFill>
                    <a:schemeClr val="bg1"/>
                  </a:solidFill>
                </a:endParaRPr>
              </a:p>
            </p:txBody>
          </p:sp>
        </p:grpSp>
        <p:sp>
          <p:nvSpPr>
            <p:cNvPr id="30" name="TextBox 29"/>
            <p:cNvSpPr txBox="1"/>
            <p:nvPr/>
          </p:nvSpPr>
          <p:spPr>
            <a:xfrm>
              <a:off x="7558830" y="4870962"/>
              <a:ext cx="3206597" cy="830997"/>
            </a:xfrm>
            <a:prstGeom prst="rect">
              <a:avLst/>
            </a:prstGeom>
            <a:solidFill>
              <a:schemeClr val="accent5">
                <a:lumMod val="20000"/>
                <a:lumOff val="80000"/>
              </a:schemeClr>
            </a:solidFill>
          </p:spPr>
          <p:txBody>
            <a:bodyPr wrap="square" rtlCol="0">
              <a:spAutoFit/>
            </a:bodyPr>
            <a:lstStyle/>
            <a:p>
              <a:pPr algn="ctr"/>
              <a:r>
                <a:rPr lang="en-US" sz="2400" dirty="0"/>
                <a:t>People are destroyed spiritually </a:t>
              </a:r>
            </a:p>
          </p:txBody>
        </p:sp>
      </p:grpSp>
    </p:spTree>
    <p:extLst>
      <p:ext uri="{BB962C8B-B14F-4D97-AF65-F5344CB8AC3E}">
        <p14:creationId xmlns:p14="http://schemas.microsoft.com/office/powerpoint/2010/main" val="305816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153" y="0"/>
            <a:ext cx="11766175" cy="830997"/>
          </a:xfrm>
          <a:prstGeom prst="rect">
            <a:avLst/>
          </a:prstGeom>
          <a:noFill/>
        </p:spPr>
        <p:txBody>
          <a:bodyPr wrap="square" rtlCol="0">
            <a:spAutoFit/>
          </a:bodyPr>
          <a:lstStyle/>
          <a:p>
            <a:pPr algn="ctr"/>
            <a:r>
              <a:rPr lang="en-US" sz="4800">
                <a:latin typeface="Baskerville Old Face" panose="02020602080505020303" pitchFamily="18" charset="0"/>
                <a:ea typeface="Wednesday" pitchFamily="2" charset="0"/>
              </a:rPr>
              <a:t>Description of Deceivers</a:t>
            </a:r>
            <a:endParaRPr lang="en-US" sz="4800" dirty="0">
              <a:latin typeface="Baskerville Old Face" panose="02020602080505020303" pitchFamily="18" charset="0"/>
              <a:ea typeface="Wednesday" pitchFamily="2" charset="0"/>
            </a:endParaRPr>
          </a:p>
        </p:txBody>
      </p:sp>
      <p:sp>
        <p:nvSpPr>
          <p:cNvPr id="79" name="TextBox 78"/>
          <p:cNvSpPr txBox="1"/>
          <p:nvPr/>
        </p:nvSpPr>
        <p:spPr>
          <a:xfrm>
            <a:off x="739588" y="1150383"/>
            <a:ext cx="3065930" cy="461665"/>
          </a:xfrm>
          <a:prstGeom prst="rect">
            <a:avLst/>
          </a:prstGeom>
          <a:noFill/>
        </p:spPr>
        <p:txBody>
          <a:bodyPr wrap="square" rtlCol="0">
            <a:spAutoFit/>
          </a:bodyPr>
          <a:lstStyle/>
          <a:p>
            <a:pPr algn="ctr"/>
            <a:r>
              <a:rPr lang="en-US" sz="2400" dirty="0"/>
              <a:t>Wells Without Water</a:t>
            </a:r>
          </a:p>
        </p:txBody>
      </p:sp>
      <p:sp>
        <p:nvSpPr>
          <p:cNvPr id="9" name="TextBox 8"/>
          <p:cNvSpPr txBox="1"/>
          <p:nvPr/>
        </p:nvSpPr>
        <p:spPr>
          <a:xfrm>
            <a:off x="11645153" y="6427694"/>
            <a:ext cx="443753" cy="369332"/>
          </a:xfrm>
          <a:prstGeom prst="rect">
            <a:avLst/>
          </a:prstGeom>
          <a:noFill/>
        </p:spPr>
        <p:txBody>
          <a:bodyPr wrap="square" rtlCol="0">
            <a:spAutoFit/>
          </a:bodyPr>
          <a:lstStyle/>
          <a:p>
            <a:r>
              <a:rPr lang="en-US" dirty="0"/>
              <a:t>(2)</a:t>
            </a:r>
          </a:p>
        </p:txBody>
      </p:sp>
      <p:sp>
        <p:nvSpPr>
          <p:cNvPr id="12" name="TextBox 11"/>
          <p:cNvSpPr txBox="1"/>
          <p:nvPr/>
        </p:nvSpPr>
        <p:spPr>
          <a:xfrm>
            <a:off x="7655859" y="1150383"/>
            <a:ext cx="3065930" cy="830997"/>
          </a:xfrm>
          <a:prstGeom prst="rect">
            <a:avLst/>
          </a:prstGeom>
          <a:noFill/>
        </p:spPr>
        <p:txBody>
          <a:bodyPr wrap="square" rtlCol="0">
            <a:spAutoFit/>
          </a:bodyPr>
          <a:lstStyle/>
          <a:p>
            <a:pPr algn="ctr"/>
            <a:r>
              <a:rPr lang="en-US" sz="2400" dirty="0"/>
              <a:t>Clouds that are carried with a tempest</a:t>
            </a:r>
          </a:p>
        </p:txBody>
      </p:sp>
      <p:pic>
        <p:nvPicPr>
          <p:cNvPr id="4102"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70" y="2163606"/>
            <a:ext cx="304800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thunder clouds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82653" y="2320768"/>
            <a:ext cx="4762500" cy="1962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95164" y="2105850"/>
            <a:ext cx="2808194" cy="2308324"/>
          </a:xfrm>
          <a:prstGeom prst="rect">
            <a:avLst/>
          </a:prstGeom>
        </p:spPr>
        <p:txBody>
          <a:bodyPr wrap="square">
            <a:spAutoFit/>
          </a:bodyPr>
          <a:lstStyle/>
          <a:p>
            <a:pPr algn="ctr"/>
            <a:r>
              <a:rPr lang="en-US" sz="2400" dirty="0">
                <a:solidFill>
                  <a:srgbClr val="333333"/>
                </a:solidFill>
                <a:latin typeface="Open Sans"/>
              </a:rPr>
              <a:t>False teachers would meet the same destruction that came upon the wicked in ancient times.</a:t>
            </a:r>
            <a:endParaRPr lang="en-US" sz="2400" dirty="0"/>
          </a:p>
        </p:txBody>
      </p:sp>
      <p:grpSp>
        <p:nvGrpSpPr>
          <p:cNvPr id="4" name="Group 3"/>
          <p:cNvGrpSpPr/>
          <p:nvPr/>
        </p:nvGrpSpPr>
        <p:grpSpPr>
          <a:xfrm>
            <a:off x="2756645" y="4888509"/>
            <a:ext cx="8075940" cy="1768360"/>
            <a:chOff x="2756645" y="4888509"/>
            <a:chExt cx="8075940" cy="1768360"/>
          </a:xfrm>
        </p:grpSpPr>
        <p:sp>
          <p:nvSpPr>
            <p:cNvPr id="2" name="Rectangle 1"/>
            <p:cNvSpPr/>
            <p:nvPr/>
          </p:nvSpPr>
          <p:spPr>
            <a:xfrm>
              <a:off x="2756645" y="5211973"/>
              <a:ext cx="7503459" cy="954107"/>
            </a:xfrm>
            <a:prstGeom prst="rect">
              <a:avLst/>
            </a:prstGeom>
          </p:spPr>
          <p:txBody>
            <a:bodyPr wrap="square">
              <a:spAutoFit/>
            </a:bodyPr>
            <a:lstStyle/>
            <a:p>
              <a:r>
                <a:rPr lang="en-US" sz="2800" i="1" dirty="0">
                  <a:solidFill>
                    <a:srgbClr val="333333"/>
                  </a:solidFill>
                  <a:latin typeface="Open Sans"/>
                </a:rPr>
                <a:t>Why might people choose to sin even when they know that what they are doing is wrong</a:t>
              </a:r>
              <a:endParaRPr lang="en-US" sz="2800" dirty="0"/>
            </a:p>
          </p:txBody>
        </p:sp>
        <p:pic>
          <p:nvPicPr>
            <p:cNvPr id="16" name="Picture 2" descr="http://www.uni.edu/becker/anImated%20question%20mark%20.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0717" y="4888509"/>
              <a:ext cx="1041868" cy="176836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85164" y="6427694"/>
            <a:ext cx="2030506" cy="369332"/>
          </a:xfrm>
          <a:prstGeom prst="rect">
            <a:avLst/>
          </a:prstGeom>
          <a:noFill/>
        </p:spPr>
        <p:txBody>
          <a:bodyPr wrap="square" rtlCol="0">
            <a:spAutoFit/>
          </a:bodyPr>
          <a:lstStyle/>
          <a:p>
            <a:r>
              <a:rPr lang="en-US" dirty="0"/>
              <a:t>2 Peter 2:17</a:t>
            </a:r>
          </a:p>
        </p:txBody>
      </p:sp>
    </p:spTree>
    <p:extLst>
      <p:ext uri="{BB962C8B-B14F-4D97-AF65-F5344CB8AC3E}">
        <p14:creationId xmlns:p14="http://schemas.microsoft.com/office/powerpoint/2010/main" val="343824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153" y="0"/>
            <a:ext cx="11766175"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Lures and Bates</a:t>
            </a:r>
          </a:p>
        </p:txBody>
      </p:sp>
      <p:sp>
        <p:nvSpPr>
          <p:cNvPr id="13" name="TextBox 12"/>
          <p:cNvSpPr txBox="1"/>
          <p:nvPr/>
        </p:nvSpPr>
        <p:spPr>
          <a:xfrm>
            <a:off x="85164" y="6427694"/>
            <a:ext cx="2030506" cy="369332"/>
          </a:xfrm>
          <a:prstGeom prst="rect">
            <a:avLst/>
          </a:prstGeom>
          <a:noFill/>
        </p:spPr>
        <p:txBody>
          <a:bodyPr wrap="square" rtlCol="0">
            <a:spAutoFit/>
          </a:bodyPr>
          <a:lstStyle/>
          <a:p>
            <a:r>
              <a:rPr lang="en-US" dirty="0"/>
              <a:t>2 Peter 2:18-19</a:t>
            </a:r>
          </a:p>
        </p:txBody>
      </p:sp>
      <p:grpSp>
        <p:nvGrpSpPr>
          <p:cNvPr id="14" name="Group 13"/>
          <p:cNvGrpSpPr/>
          <p:nvPr/>
        </p:nvGrpSpPr>
        <p:grpSpPr>
          <a:xfrm>
            <a:off x="1601269" y="0"/>
            <a:ext cx="1905000" cy="2971800"/>
            <a:chOff x="2133600" y="1248970"/>
            <a:chExt cx="1905000" cy="2971800"/>
          </a:xfrm>
        </p:grpSpPr>
        <p:sp>
          <p:nvSpPr>
            <p:cNvPr id="15" name="Rounded Rectangle 2"/>
            <p:cNvSpPr/>
            <p:nvPr/>
          </p:nvSpPr>
          <p:spPr>
            <a:xfrm>
              <a:off x="3810000" y="1524000"/>
              <a:ext cx="45719" cy="1981200"/>
            </a:xfrm>
            <a:prstGeom prst="roundRect">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209800" y="3657600"/>
              <a:ext cx="381000" cy="381000"/>
            </a:xfrm>
            <a:prstGeom prst="ellipse">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
            <p:cNvSpPr/>
            <p:nvPr/>
          </p:nvSpPr>
          <p:spPr>
            <a:xfrm rot="18182821">
              <a:off x="1521875" y="2658670"/>
              <a:ext cx="2971800" cy="1524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apezoid 18"/>
            <p:cNvSpPr/>
            <p:nvPr/>
          </p:nvSpPr>
          <p:spPr>
            <a:xfrm rot="2182833">
              <a:off x="2133600" y="3429000"/>
              <a:ext cx="304800" cy="762000"/>
            </a:xfrm>
            <a:prstGeom prst="trapezoid">
              <a:avLst>
                <a:gd name="adj" fmla="val 174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8200164">
              <a:off x="2550249" y="3898258"/>
              <a:ext cx="139116" cy="204483"/>
            </a:xfrm>
            <a:prstGeom prst="trapezoid">
              <a:avLst>
                <a:gd name="adj" fmla="val 17400"/>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rot="18251066">
              <a:off x="2057509" y="2483670"/>
              <a:ext cx="2411307" cy="172030"/>
              <a:chOff x="723900" y="4610100"/>
              <a:chExt cx="2788024" cy="398929"/>
            </a:xfrm>
          </p:grpSpPr>
          <p:sp>
            <p:nvSpPr>
              <p:cNvPr id="24" name="Moon 23"/>
              <p:cNvSpPr/>
              <p:nvPr/>
            </p:nvSpPr>
            <p:spPr>
              <a:xfrm rot="16200000">
                <a:off x="990600" y="4343400"/>
                <a:ext cx="381000" cy="914400"/>
              </a:xfrm>
              <a:prstGeom prst="moon">
                <a:avLst>
                  <a:gd name="adj" fmla="val 35882"/>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16200000">
                <a:off x="1922929" y="4347882"/>
                <a:ext cx="381000" cy="914400"/>
              </a:xfrm>
              <a:prstGeom prst="moon">
                <a:avLst>
                  <a:gd name="adj" fmla="val 35882"/>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rot="16200000">
                <a:off x="2864224" y="4361329"/>
                <a:ext cx="381000" cy="914400"/>
              </a:xfrm>
              <a:prstGeom prst="moon">
                <a:avLst>
                  <a:gd name="adj" fmla="val 35882"/>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U-Turn Arrow 8"/>
            <p:cNvSpPr/>
            <p:nvPr/>
          </p:nvSpPr>
          <p:spPr>
            <a:xfrm rot="10800000" flipH="1">
              <a:off x="3810000" y="3505200"/>
              <a:ext cx="228600" cy="381000"/>
            </a:xfrm>
            <a:prstGeom prst="uturnArrow">
              <a:avLst>
                <a:gd name="adj1" fmla="val 25000"/>
                <a:gd name="adj2" fmla="val 25000"/>
                <a:gd name="adj3" fmla="val 25000"/>
                <a:gd name="adj4" fmla="val 43750"/>
                <a:gd name="adj5" fmla="val 55000"/>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p:cNvSpPr/>
            <p:nvPr/>
          </p:nvSpPr>
          <p:spPr>
            <a:xfrm>
              <a:off x="3733800" y="3352800"/>
              <a:ext cx="228600" cy="228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rot="3255215">
            <a:off x="8414719" y="-57053"/>
            <a:ext cx="558712" cy="1719458"/>
            <a:chOff x="10086603" y="1358480"/>
            <a:chExt cx="1468904" cy="4520610"/>
          </a:xfrm>
        </p:grpSpPr>
        <p:grpSp>
          <p:nvGrpSpPr>
            <p:cNvPr id="28" name="Group 27"/>
            <p:cNvGrpSpPr/>
            <p:nvPr/>
          </p:nvGrpSpPr>
          <p:grpSpPr>
            <a:xfrm>
              <a:off x="10086603" y="4335073"/>
              <a:ext cx="1000205" cy="1544017"/>
              <a:chOff x="10043117" y="1231376"/>
              <a:chExt cx="1000205" cy="1544017"/>
            </a:xfrm>
          </p:grpSpPr>
          <p:sp>
            <p:nvSpPr>
              <p:cNvPr id="39" name="Moon 38"/>
              <p:cNvSpPr/>
              <p:nvPr/>
            </p:nvSpPr>
            <p:spPr>
              <a:xfrm rot="1361060">
                <a:off x="10462399" y="1286273"/>
                <a:ext cx="238810" cy="1489120"/>
              </a:xfrm>
              <a:prstGeom prst="moon">
                <a:avLst>
                  <a:gd name="adj" fmla="val 875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3884783">
                <a:off x="10418389" y="1099914"/>
                <a:ext cx="249662" cy="1000205"/>
              </a:xfrm>
              <a:prstGeom prst="moon">
                <a:avLst>
                  <a:gd name="adj" fmla="val 875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p:cNvSpPr/>
              <p:nvPr/>
            </p:nvSpPr>
            <p:spPr>
              <a:xfrm rot="2570325">
                <a:off x="10549384" y="1231376"/>
                <a:ext cx="144610" cy="1000205"/>
              </a:xfrm>
              <a:prstGeom prst="moon">
                <a:avLst>
                  <a:gd name="adj" fmla="val 8750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0525038" y="3788563"/>
              <a:ext cx="1012004" cy="1331574"/>
              <a:chOff x="8549263" y="4677794"/>
              <a:chExt cx="1012004" cy="1331574"/>
            </a:xfrm>
          </p:grpSpPr>
          <p:sp>
            <p:nvSpPr>
              <p:cNvPr id="37" name="Arrow: U-Turn 36"/>
              <p:cNvSpPr/>
              <p:nvPr/>
            </p:nvSpPr>
            <p:spPr>
              <a:xfrm rot="10800000" flipH="1">
                <a:off x="9055265" y="4677794"/>
                <a:ext cx="506002" cy="1331573"/>
              </a:xfrm>
              <a:prstGeom prst="uturnArrow">
                <a:avLst>
                  <a:gd name="adj1" fmla="val 9055"/>
                  <a:gd name="adj2" fmla="val 25000"/>
                  <a:gd name="adj3" fmla="val 32973"/>
                  <a:gd name="adj4" fmla="val 43750"/>
                  <a:gd name="adj5" fmla="val 37635"/>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U-Turn 37"/>
              <p:cNvSpPr/>
              <p:nvPr/>
            </p:nvSpPr>
            <p:spPr>
              <a:xfrm rot="10800000">
                <a:off x="8549263" y="4677795"/>
                <a:ext cx="506002" cy="1331573"/>
              </a:xfrm>
              <a:prstGeom prst="uturnArrow">
                <a:avLst>
                  <a:gd name="adj1" fmla="val 9055"/>
                  <a:gd name="adj2" fmla="val 25000"/>
                  <a:gd name="adj3" fmla="val 32973"/>
                  <a:gd name="adj4" fmla="val 43750"/>
                  <a:gd name="adj5" fmla="val 37635"/>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p:cNvGrpSpPr/>
            <p:nvPr/>
          </p:nvGrpSpPr>
          <p:grpSpPr>
            <a:xfrm>
              <a:off x="10420654" y="1358480"/>
              <a:ext cx="1134853" cy="3151803"/>
              <a:chOff x="10420654" y="1358480"/>
              <a:chExt cx="1134853" cy="3151803"/>
            </a:xfrm>
          </p:grpSpPr>
          <p:sp>
            <p:nvSpPr>
              <p:cNvPr id="31" name="Oval 2"/>
              <p:cNvSpPr/>
              <p:nvPr/>
            </p:nvSpPr>
            <p:spPr>
              <a:xfrm>
                <a:off x="10420654" y="1358480"/>
                <a:ext cx="1116923" cy="3151803"/>
              </a:xfrm>
              <a:custGeom>
                <a:avLst/>
                <a:gdLst>
                  <a:gd name="connsiteX0" fmla="*/ 0 w 1116105"/>
                  <a:gd name="connsiteY0" fmla="*/ 1051466 h 2102932"/>
                  <a:gd name="connsiteX1" fmla="*/ 558053 w 1116105"/>
                  <a:gd name="connsiteY1" fmla="*/ 0 h 2102932"/>
                  <a:gd name="connsiteX2" fmla="*/ 1116106 w 1116105"/>
                  <a:gd name="connsiteY2" fmla="*/ 1051466 h 2102932"/>
                  <a:gd name="connsiteX3" fmla="*/ 558053 w 1116105"/>
                  <a:gd name="connsiteY3" fmla="*/ 2102932 h 2102932"/>
                  <a:gd name="connsiteX4" fmla="*/ 0 w 1116105"/>
                  <a:gd name="connsiteY4" fmla="*/ 1051466 h 2102932"/>
                  <a:gd name="connsiteX0" fmla="*/ 282 w 1116388"/>
                  <a:gd name="connsiteY0" fmla="*/ 1723819 h 2775285"/>
                  <a:gd name="connsiteX1" fmla="*/ 504547 w 1116388"/>
                  <a:gd name="connsiteY1" fmla="*/ 0 h 2775285"/>
                  <a:gd name="connsiteX2" fmla="*/ 1116388 w 1116388"/>
                  <a:gd name="connsiteY2" fmla="*/ 1723819 h 2775285"/>
                  <a:gd name="connsiteX3" fmla="*/ 558335 w 1116388"/>
                  <a:gd name="connsiteY3" fmla="*/ 2775285 h 2775285"/>
                  <a:gd name="connsiteX4" fmla="*/ 282 w 1116388"/>
                  <a:gd name="connsiteY4" fmla="*/ 1723819 h 2775285"/>
                  <a:gd name="connsiteX0" fmla="*/ 817 w 1116923"/>
                  <a:gd name="connsiteY0" fmla="*/ 1723819 h 3151803"/>
                  <a:gd name="connsiteX1" fmla="*/ 505082 w 1116923"/>
                  <a:gd name="connsiteY1" fmla="*/ 0 h 3151803"/>
                  <a:gd name="connsiteX2" fmla="*/ 1116923 w 1116923"/>
                  <a:gd name="connsiteY2" fmla="*/ 1723819 h 3151803"/>
                  <a:gd name="connsiteX3" fmla="*/ 599211 w 1116923"/>
                  <a:gd name="connsiteY3" fmla="*/ 3151803 h 3151803"/>
                  <a:gd name="connsiteX4" fmla="*/ 817 w 1116923"/>
                  <a:gd name="connsiteY4" fmla="*/ 1723819 h 315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923" h="3151803">
                    <a:moveTo>
                      <a:pt x="817" y="1723819"/>
                    </a:moveTo>
                    <a:cubicBezTo>
                      <a:pt x="-14871" y="1198519"/>
                      <a:pt x="196878" y="0"/>
                      <a:pt x="505082" y="0"/>
                    </a:cubicBezTo>
                    <a:cubicBezTo>
                      <a:pt x="813286" y="0"/>
                      <a:pt x="1116923" y="1143110"/>
                      <a:pt x="1116923" y="1723819"/>
                    </a:cubicBezTo>
                    <a:cubicBezTo>
                      <a:pt x="1116923" y="2304528"/>
                      <a:pt x="907415" y="3151803"/>
                      <a:pt x="599211" y="3151803"/>
                    </a:cubicBezTo>
                    <a:cubicBezTo>
                      <a:pt x="291007" y="3151803"/>
                      <a:pt x="16505" y="2249120"/>
                      <a:pt x="817" y="1723819"/>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a:stCxn id="31" idx="0"/>
                <a:endCxn id="31" idx="2"/>
              </p:cNvCxnSpPr>
              <p:nvPr/>
            </p:nvCxnSpPr>
            <p:spPr>
              <a:xfrm>
                <a:off x="10421471" y="3082299"/>
                <a:ext cx="111610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439400" y="3342276"/>
                <a:ext cx="111610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0439401" y="2737158"/>
                <a:ext cx="111610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2"/>
              <p:cNvSpPr/>
              <p:nvPr/>
            </p:nvSpPr>
            <p:spPr>
              <a:xfrm>
                <a:off x="10694079" y="1443645"/>
                <a:ext cx="497060" cy="1226278"/>
              </a:xfrm>
              <a:custGeom>
                <a:avLst/>
                <a:gdLst>
                  <a:gd name="connsiteX0" fmla="*/ 0 w 1116105"/>
                  <a:gd name="connsiteY0" fmla="*/ 1051466 h 2102932"/>
                  <a:gd name="connsiteX1" fmla="*/ 558053 w 1116105"/>
                  <a:gd name="connsiteY1" fmla="*/ 0 h 2102932"/>
                  <a:gd name="connsiteX2" fmla="*/ 1116106 w 1116105"/>
                  <a:gd name="connsiteY2" fmla="*/ 1051466 h 2102932"/>
                  <a:gd name="connsiteX3" fmla="*/ 558053 w 1116105"/>
                  <a:gd name="connsiteY3" fmla="*/ 2102932 h 2102932"/>
                  <a:gd name="connsiteX4" fmla="*/ 0 w 1116105"/>
                  <a:gd name="connsiteY4" fmla="*/ 1051466 h 2102932"/>
                  <a:gd name="connsiteX0" fmla="*/ 282 w 1116388"/>
                  <a:gd name="connsiteY0" fmla="*/ 1723819 h 2775285"/>
                  <a:gd name="connsiteX1" fmla="*/ 504547 w 1116388"/>
                  <a:gd name="connsiteY1" fmla="*/ 0 h 2775285"/>
                  <a:gd name="connsiteX2" fmla="*/ 1116388 w 1116388"/>
                  <a:gd name="connsiteY2" fmla="*/ 1723819 h 2775285"/>
                  <a:gd name="connsiteX3" fmla="*/ 558335 w 1116388"/>
                  <a:gd name="connsiteY3" fmla="*/ 2775285 h 2775285"/>
                  <a:gd name="connsiteX4" fmla="*/ 282 w 1116388"/>
                  <a:gd name="connsiteY4" fmla="*/ 1723819 h 2775285"/>
                  <a:gd name="connsiteX0" fmla="*/ 817 w 1116923"/>
                  <a:gd name="connsiteY0" fmla="*/ 1723819 h 3151803"/>
                  <a:gd name="connsiteX1" fmla="*/ 505082 w 1116923"/>
                  <a:gd name="connsiteY1" fmla="*/ 0 h 3151803"/>
                  <a:gd name="connsiteX2" fmla="*/ 1116923 w 1116923"/>
                  <a:gd name="connsiteY2" fmla="*/ 1723819 h 3151803"/>
                  <a:gd name="connsiteX3" fmla="*/ 599211 w 1116923"/>
                  <a:gd name="connsiteY3" fmla="*/ 3151803 h 3151803"/>
                  <a:gd name="connsiteX4" fmla="*/ 817 w 1116923"/>
                  <a:gd name="connsiteY4" fmla="*/ 1723819 h 315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923" h="3151803">
                    <a:moveTo>
                      <a:pt x="817" y="1723819"/>
                    </a:moveTo>
                    <a:cubicBezTo>
                      <a:pt x="-14871" y="1198519"/>
                      <a:pt x="196878" y="0"/>
                      <a:pt x="505082" y="0"/>
                    </a:cubicBezTo>
                    <a:cubicBezTo>
                      <a:pt x="813286" y="0"/>
                      <a:pt x="1116923" y="1143110"/>
                      <a:pt x="1116923" y="1723819"/>
                    </a:cubicBezTo>
                    <a:cubicBezTo>
                      <a:pt x="1116923" y="2304528"/>
                      <a:pt x="907415" y="3151803"/>
                      <a:pt x="599211" y="3151803"/>
                    </a:cubicBezTo>
                    <a:cubicBezTo>
                      <a:pt x="291007" y="3151803"/>
                      <a:pt x="16505" y="2249120"/>
                      <a:pt x="817" y="1723819"/>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2"/>
              <p:cNvSpPr/>
              <p:nvPr/>
            </p:nvSpPr>
            <p:spPr>
              <a:xfrm>
                <a:off x="10779243" y="3469341"/>
                <a:ext cx="435604" cy="926287"/>
              </a:xfrm>
              <a:custGeom>
                <a:avLst/>
                <a:gdLst>
                  <a:gd name="connsiteX0" fmla="*/ 0 w 1116105"/>
                  <a:gd name="connsiteY0" fmla="*/ 1051466 h 2102932"/>
                  <a:gd name="connsiteX1" fmla="*/ 558053 w 1116105"/>
                  <a:gd name="connsiteY1" fmla="*/ 0 h 2102932"/>
                  <a:gd name="connsiteX2" fmla="*/ 1116106 w 1116105"/>
                  <a:gd name="connsiteY2" fmla="*/ 1051466 h 2102932"/>
                  <a:gd name="connsiteX3" fmla="*/ 558053 w 1116105"/>
                  <a:gd name="connsiteY3" fmla="*/ 2102932 h 2102932"/>
                  <a:gd name="connsiteX4" fmla="*/ 0 w 1116105"/>
                  <a:gd name="connsiteY4" fmla="*/ 1051466 h 2102932"/>
                  <a:gd name="connsiteX0" fmla="*/ 282 w 1116388"/>
                  <a:gd name="connsiteY0" fmla="*/ 1723819 h 2775285"/>
                  <a:gd name="connsiteX1" fmla="*/ 504547 w 1116388"/>
                  <a:gd name="connsiteY1" fmla="*/ 0 h 2775285"/>
                  <a:gd name="connsiteX2" fmla="*/ 1116388 w 1116388"/>
                  <a:gd name="connsiteY2" fmla="*/ 1723819 h 2775285"/>
                  <a:gd name="connsiteX3" fmla="*/ 558335 w 1116388"/>
                  <a:gd name="connsiteY3" fmla="*/ 2775285 h 2775285"/>
                  <a:gd name="connsiteX4" fmla="*/ 282 w 1116388"/>
                  <a:gd name="connsiteY4" fmla="*/ 1723819 h 2775285"/>
                  <a:gd name="connsiteX0" fmla="*/ 817 w 1116923"/>
                  <a:gd name="connsiteY0" fmla="*/ 1723819 h 3151803"/>
                  <a:gd name="connsiteX1" fmla="*/ 505082 w 1116923"/>
                  <a:gd name="connsiteY1" fmla="*/ 0 h 3151803"/>
                  <a:gd name="connsiteX2" fmla="*/ 1116923 w 1116923"/>
                  <a:gd name="connsiteY2" fmla="*/ 1723819 h 3151803"/>
                  <a:gd name="connsiteX3" fmla="*/ 599211 w 1116923"/>
                  <a:gd name="connsiteY3" fmla="*/ 3151803 h 3151803"/>
                  <a:gd name="connsiteX4" fmla="*/ 817 w 1116923"/>
                  <a:gd name="connsiteY4" fmla="*/ 1723819 h 315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923" h="3151803">
                    <a:moveTo>
                      <a:pt x="817" y="1723819"/>
                    </a:moveTo>
                    <a:cubicBezTo>
                      <a:pt x="-14871" y="1198519"/>
                      <a:pt x="196878" y="0"/>
                      <a:pt x="505082" y="0"/>
                    </a:cubicBezTo>
                    <a:cubicBezTo>
                      <a:pt x="813286" y="0"/>
                      <a:pt x="1116923" y="1143110"/>
                      <a:pt x="1116923" y="1723819"/>
                    </a:cubicBezTo>
                    <a:cubicBezTo>
                      <a:pt x="1116923" y="2304528"/>
                      <a:pt x="907415" y="3151803"/>
                      <a:pt x="599211" y="3151803"/>
                    </a:cubicBezTo>
                    <a:cubicBezTo>
                      <a:pt x="291007" y="3151803"/>
                      <a:pt x="16505" y="2249120"/>
                      <a:pt x="817" y="1723819"/>
                    </a:cubicBezTo>
                    <a:close/>
                  </a:path>
                </a:pathLst>
              </a:cu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49" name="Rectangle 2048"/>
          <p:cNvSpPr/>
          <p:nvPr/>
        </p:nvSpPr>
        <p:spPr>
          <a:xfrm>
            <a:off x="4268602" y="984863"/>
            <a:ext cx="3716823" cy="1200329"/>
          </a:xfrm>
          <a:prstGeom prst="rect">
            <a:avLst/>
          </a:prstGeom>
        </p:spPr>
        <p:txBody>
          <a:bodyPr wrap="square">
            <a:spAutoFit/>
          </a:bodyPr>
          <a:lstStyle/>
          <a:p>
            <a:pPr algn="ctr"/>
            <a:r>
              <a:rPr lang="en-US" sz="2400" dirty="0">
                <a:latin typeface="Open Sans"/>
              </a:rPr>
              <a:t>How do false teachers entice and deceive Church members?</a:t>
            </a:r>
            <a:endParaRPr lang="en-US" sz="2400" dirty="0"/>
          </a:p>
        </p:txBody>
      </p:sp>
      <p:grpSp>
        <p:nvGrpSpPr>
          <p:cNvPr id="2051" name="Group 2050"/>
          <p:cNvGrpSpPr/>
          <p:nvPr/>
        </p:nvGrpSpPr>
        <p:grpSpPr>
          <a:xfrm>
            <a:off x="5918630" y="2107234"/>
            <a:ext cx="6172068" cy="4299850"/>
            <a:chOff x="5918630" y="2107234"/>
            <a:chExt cx="6172068" cy="4299850"/>
          </a:xfrm>
        </p:grpSpPr>
        <p:grpSp>
          <p:nvGrpSpPr>
            <p:cNvPr id="2048" name="Group 2047"/>
            <p:cNvGrpSpPr/>
            <p:nvPr/>
          </p:nvGrpSpPr>
          <p:grpSpPr>
            <a:xfrm>
              <a:off x="5918630" y="2408630"/>
              <a:ext cx="5616119" cy="3998454"/>
              <a:chOff x="5318094" y="1057836"/>
              <a:chExt cx="5616119" cy="3998454"/>
            </a:xfrm>
          </p:grpSpPr>
          <p:grpSp>
            <p:nvGrpSpPr>
              <p:cNvPr id="42" name="Group 41"/>
              <p:cNvGrpSpPr/>
              <p:nvPr/>
            </p:nvGrpSpPr>
            <p:grpSpPr>
              <a:xfrm>
                <a:off x="5525736" y="1057836"/>
                <a:ext cx="2018064" cy="1589238"/>
                <a:chOff x="1371600" y="1219200"/>
                <a:chExt cx="4800600" cy="3780503"/>
              </a:xfrm>
            </p:grpSpPr>
            <p:sp>
              <p:nvSpPr>
                <p:cNvPr id="43" name="Rounded Rectangle 3"/>
                <p:cNvSpPr/>
                <p:nvPr/>
              </p:nvSpPr>
              <p:spPr>
                <a:xfrm>
                  <a:off x="3384140" y="3795252"/>
                  <a:ext cx="647700" cy="9525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1"/>
                <p:cNvSpPr/>
                <p:nvPr/>
              </p:nvSpPr>
              <p:spPr>
                <a:xfrm>
                  <a:off x="1371600" y="1219200"/>
                  <a:ext cx="4800600" cy="2743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2"/>
                <p:cNvSpPr/>
                <p:nvPr/>
              </p:nvSpPr>
              <p:spPr>
                <a:xfrm>
                  <a:off x="1524000" y="1371600"/>
                  <a:ext cx="4495800" cy="2438400"/>
                </a:xfrm>
                <a:prstGeom prst="roundRect">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
                <p:cNvSpPr/>
                <p:nvPr/>
              </p:nvSpPr>
              <p:spPr>
                <a:xfrm>
                  <a:off x="2050025" y="4715797"/>
                  <a:ext cx="3480619" cy="28390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rot="10800000" flipV="1">
                <a:off x="5318094" y="2770320"/>
                <a:ext cx="2448848" cy="187846"/>
                <a:chOff x="4580058" y="3229863"/>
                <a:chExt cx="3104265" cy="503118"/>
              </a:xfrm>
            </p:grpSpPr>
            <p:sp>
              <p:nvSpPr>
                <p:cNvPr id="4" name="Cube 3"/>
                <p:cNvSpPr/>
                <p:nvPr/>
              </p:nvSpPr>
              <p:spPr>
                <a:xfrm>
                  <a:off x="4580058" y="3229863"/>
                  <a:ext cx="3104265" cy="503118"/>
                </a:xfrm>
                <a:prstGeom prst="cube">
                  <a:avLst>
                    <a:gd name="adj" fmla="val 47578"/>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958113" y="3279814"/>
                  <a:ext cx="2511297" cy="316561"/>
                  <a:chOff x="4958113" y="3279814"/>
                  <a:chExt cx="2511297" cy="316561"/>
                </a:xfrm>
              </p:grpSpPr>
              <p:sp>
                <p:nvSpPr>
                  <p:cNvPr id="6" name="Rectangle 5"/>
                  <p:cNvSpPr/>
                  <p:nvPr/>
                </p:nvSpPr>
                <p:spPr>
                  <a:xfrm>
                    <a:off x="5064750" y="3286867"/>
                    <a:ext cx="299331" cy="106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958113" y="3456599"/>
                    <a:ext cx="299331" cy="1063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512782" y="3291241"/>
                    <a:ext cx="299331" cy="106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382287" y="3486422"/>
                    <a:ext cx="299331" cy="1063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916624" y="3288887"/>
                    <a:ext cx="299331" cy="106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802712" y="3489995"/>
                    <a:ext cx="299331" cy="1063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364656" y="3293261"/>
                    <a:ext cx="299331" cy="106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6231181" y="3486422"/>
                    <a:ext cx="299331" cy="1063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722047" y="3279814"/>
                    <a:ext cx="299331" cy="106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637499" y="3486422"/>
                    <a:ext cx="299331" cy="1063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170079" y="3284188"/>
                    <a:ext cx="299331" cy="10638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039808" y="3454319"/>
                    <a:ext cx="299331" cy="1063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 name="Group 59"/>
              <p:cNvGrpSpPr/>
              <p:nvPr/>
            </p:nvGrpSpPr>
            <p:grpSpPr>
              <a:xfrm>
                <a:off x="9018893" y="2256230"/>
                <a:ext cx="1915320" cy="2800060"/>
                <a:chOff x="609600" y="914400"/>
                <a:chExt cx="4114800" cy="3505200"/>
              </a:xfrm>
            </p:grpSpPr>
            <p:sp>
              <p:nvSpPr>
                <p:cNvPr id="61" name="Rounded Rectangle 172"/>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73"/>
                <p:cNvSpPr/>
                <p:nvPr/>
              </p:nvSpPr>
              <p:spPr>
                <a:xfrm>
                  <a:off x="833562" y="1061183"/>
                  <a:ext cx="3693337" cy="2362200"/>
                </a:xfrm>
                <a:prstGeom prst="roundRect">
                  <a:avLst>
                    <a:gd name="adj" fmla="val 950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73"/>
                <p:cNvGrpSpPr/>
                <p:nvPr/>
              </p:nvGrpSpPr>
              <p:grpSpPr>
                <a:xfrm>
                  <a:off x="1447800" y="3200400"/>
                  <a:ext cx="2590800" cy="1143000"/>
                  <a:chOff x="1447800" y="4724400"/>
                  <a:chExt cx="2590800" cy="1143000"/>
                </a:xfrm>
              </p:grpSpPr>
              <p:sp>
                <p:nvSpPr>
                  <p:cNvPr id="64" name="Rounded Rectangle 175"/>
                  <p:cNvSpPr/>
                  <p:nvPr/>
                </p:nvSpPr>
                <p:spPr>
                  <a:xfrm>
                    <a:off x="1447800" y="4724400"/>
                    <a:ext cx="2590800" cy="1143000"/>
                  </a:xfrm>
                  <a:prstGeom prst="roundRect">
                    <a:avLst>
                      <a:gd name="adj" fmla="val 9506"/>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descr="Keyboard.png"/>
                  <p:cNvPicPr>
                    <a:picLocks noChangeAspect="1"/>
                  </p:cNvPicPr>
                  <p:nvPr/>
                </p:nvPicPr>
                <p:blipFill>
                  <a:blip r:embed="rId3" cstate="print"/>
                  <a:stretch>
                    <a:fillRect/>
                  </a:stretch>
                </p:blipFill>
                <p:spPr>
                  <a:xfrm>
                    <a:off x="1524000" y="4800600"/>
                    <a:ext cx="2438400" cy="946150"/>
                  </a:xfrm>
                  <a:prstGeom prst="rect">
                    <a:avLst/>
                  </a:prstGeom>
                </p:spPr>
              </p:pic>
            </p:grpSp>
          </p:grpSp>
          <p:sp>
            <p:nvSpPr>
              <p:cNvPr id="66" name="Rounded Rectangle 173"/>
              <p:cNvSpPr/>
              <p:nvPr/>
            </p:nvSpPr>
            <p:spPr>
              <a:xfrm>
                <a:off x="9275541" y="2489591"/>
                <a:ext cx="990617" cy="339945"/>
              </a:xfrm>
              <a:prstGeom prst="roundRect">
                <a:avLst>
                  <a:gd name="adj" fmla="val 29284"/>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173"/>
              <p:cNvSpPr/>
              <p:nvPr/>
            </p:nvSpPr>
            <p:spPr>
              <a:xfrm>
                <a:off x="9433786" y="2937388"/>
                <a:ext cx="1283520" cy="506410"/>
              </a:xfrm>
              <a:prstGeom prst="roundRect">
                <a:avLst>
                  <a:gd name="adj" fmla="val 29284"/>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77199" y="3267635"/>
                <a:ext cx="2700041" cy="707886"/>
              </a:xfrm>
              <a:prstGeom prst="rect">
                <a:avLst/>
              </a:prstGeom>
              <a:solidFill>
                <a:srgbClr val="92D050"/>
              </a:solidFill>
              <a:ln>
                <a:solidFill>
                  <a:schemeClr val="tx1"/>
                </a:solidFill>
              </a:ln>
            </p:spPr>
            <p:txBody>
              <a:bodyPr wrap="square" rtlCol="0">
                <a:spAutoFit/>
              </a:bodyPr>
              <a:lstStyle/>
              <a:p>
                <a:r>
                  <a:rPr lang="en-US" sz="2000" dirty="0"/>
                  <a:t>Inappropriate internet use and texting</a:t>
                </a:r>
              </a:p>
            </p:txBody>
          </p:sp>
        </p:grpSp>
        <p:sp>
          <p:nvSpPr>
            <p:cNvPr id="72" name="Rectangle 71"/>
            <p:cNvSpPr/>
            <p:nvPr/>
          </p:nvSpPr>
          <p:spPr>
            <a:xfrm>
              <a:off x="8373875" y="2107234"/>
              <a:ext cx="3716823" cy="830997"/>
            </a:xfrm>
            <a:prstGeom prst="rect">
              <a:avLst/>
            </a:prstGeom>
          </p:spPr>
          <p:txBody>
            <a:bodyPr wrap="square">
              <a:spAutoFit/>
            </a:bodyPr>
            <a:lstStyle/>
            <a:p>
              <a:pPr algn="ctr"/>
              <a:r>
                <a:rPr lang="en-US" sz="2400" dirty="0">
                  <a:latin typeface="Open Sans"/>
                </a:rPr>
                <a:t>Examples of  Today’s Lures and Bates</a:t>
              </a:r>
              <a:endParaRPr lang="en-US" sz="2400" dirty="0"/>
            </a:p>
          </p:txBody>
        </p:sp>
      </p:grpSp>
      <p:grpSp>
        <p:nvGrpSpPr>
          <p:cNvPr id="74" name="Group 73"/>
          <p:cNvGrpSpPr/>
          <p:nvPr/>
        </p:nvGrpSpPr>
        <p:grpSpPr>
          <a:xfrm>
            <a:off x="1383552" y="3681463"/>
            <a:ext cx="3289208" cy="2390250"/>
            <a:chOff x="384206" y="4158361"/>
            <a:chExt cx="3289208" cy="2390250"/>
          </a:xfrm>
        </p:grpSpPr>
        <p:grpSp>
          <p:nvGrpSpPr>
            <p:cNvPr id="75" name="Group 74"/>
            <p:cNvGrpSpPr/>
            <p:nvPr/>
          </p:nvGrpSpPr>
          <p:grpSpPr>
            <a:xfrm>
              <a:off x="384206" y="4158361"/>
              <a:ext cx="3289208" cy="2390250"/>
              <a:chOff x="609599" y="833642"/>
              <a:chExt cx="7941747" cy="5771225"/>
            </a:xfrm>
          </p:grpSpPr>
          <p:grpSp>
            <p:nvGrpSpPr>
              <p:cNvPr id="77" name="Group 14"/>
              <p:cNvGrpSpPr/>
              <p:nvPr/>
            </p:nvGrpSpPr>
            <p:grpSpPr>
              <a:xfrm rot="10800000">
                <a:off x="7696200" y="5257800"/>
                <a:ext cx="621450" cy="1347067"/>
                <a:chOff x="7010400" y="381000"/>
                <a:chExt cx="762000" cy="2033666"/>
              </a:xfrm>
            </p:grpSpPr>
            <p:sp>
              <p:nvSpPr>
                <p:cNvPr id="91"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11"/>
              <p:cNvGrpSpPr/>
              <p:nvPr/>
            </p:nvGrpSpPr>
            <p:grpSpPr>
              <a:xfrm rot="10800000">
                <a:off x="939238" y="4923502"/>
                <a:ext cx="621450" cy="1347067"/>
                <a:chOff x="7010400" y="381000"/>
                <a:chExt cx="762000" cy="2033666"/>
              </a:xfrm>
            </p:grpSpPr>
            <p:sp>
              <p:nvSpPr>
                <p:cNvPr id="89"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an 3"/>
              <p:cNvSpPr/>
              <p:nvPr/>
            </p:nvSpPr>
            <p:spPr>
              <a:xfrm>
                <a:off x="7315200" y="1981200"/>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an 1"/>
              <p:cNvSpPr/>
              <p:nvPr/>
            </p:nvSpPr>
            <p:spPr>
              <a:xfrm>
                <a:off x="609599" y="1643059"/>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p:cNvGrpSpPr/>
              <p:nvPr/>
            </p:nvGrpSpPr>
            <p:grpSpPr>
              <a:xfrm>
                <a:off x="899460" y="833642"/>
                <a:ext cx="621450" cy="986197"/>
                <a:chOff x="7031201" y="834275"/>
                <a:chExt cx="762000" cy="1488861"/>
              </a:xfrm>
            </p:grpSpPr>
            <p:sp>
              <p:nvSpPr>
                <p:cNvPr id="87" name="Rounded Rectangle 25"/>
                <p:cNvSpPr/>
                <p:nvPr/>
              </p:nvSpPr>
              <p:spPr>
                <a:xfrm>
                  <a:off x="7279402" y="1563538"/>
                  <a:ext cx="291165" cy="759598"/>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5"/>
                <p:cNvSpPr/>
                <p:nvPr/>
              </p:nvSpPr>
              <p:spPr>
                <a:xfrm>
                  <a:off x="7031201" y="834275"/>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7646520" y="1148254"/>
                <a:ext cx="621450" cy="1017899"/>
                <a:chOff x="7087348" y="824753"/>
                <a:chExt cx="762000" cy="1536722"/>
              </a:xfrm>
            </p:grpSpPr>
            <p:sp>
              <p:nvSpPr>
                <p:cNvPr id="85" name="Rounded Rectangle 23"/>
                <p:cNvSpPr/>
                <p:nvPr/>
              </p:nvSpPr>
              <p:spPr>
                <a:xfrm>
                  <a:off x="7339058" y="1803020"/>
                  <a:ext cx="258584" cy="558455"/>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7087348" y="824753"/>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Rectangle 75"/>
            <p:cNvSpPr/>
            <p:nvPr/>
          </p:nvSpPr>
          <p:spPr>
            <a:xfrm>
              <a:off x="896177" y="4617389"/>
              <a:ext cx="2288807" cy="1477328"/>
            </a:xfrm>
            <a:prstGeom prst="rect">
              <a:avLst/>
            </a:prstGeom>
          </p:spPr>
          <p:txBody>
            <a:bodyPr wrap="square">
              <a:spAutoFit/>
            </a:bodyPr>
            <a:lstStyle/>
            <a:p>
              <a:pPr algn="ctr"/>
              <a:r>
                <a:rPr lang="en-US" b="1" dirty="0"/>
                <a:t>False teachers seek to deceive us into believing that sin leads to greater liberty</a:t>
              </a:r>
              <a:endParaRPr lang="en-US" sz="1600" dirty="0"/>
            </a:p>
          </p:txBody>
        </p:sp>
      </p:grpSp>
    </p:spTree>
    <p:extLst>
      <p:ext uri="{BB962C8B-B14F-4D97-AF65-F5344CB8AC3E}">
        <p14:creationId xmlns:p14="http://schemas.microsoft.com/office/powerpoint/2010/main" val="157321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anim calcmode="lin" valueType="num">
                                      <p:cBhvr>
                                        <p:cTn id="8" dur="1000" fill="hold"/>
                                        <p:tgtEl>
                                          <p:spTgt spid="2049"/>
                                        </p:tgtEl>
                                        <p:attrNameLst>
                                          <p:attrName>ppt_x</p:attrName>
                                        </p:attrNameLst>
                                      </p:cBhvr>
                                      <p:tavLst>
                                        <p:tav tm="0">
                                          <p:val>
                                            <p:strVal val="#ppt_x"/>
                                          </p:val>
                                        </p:tav>
                                        <p:tav tm="100000">
                                          <p:val>
                                            <p:strVal val="#ppt_x"/>
                                          </p:val>
                                        </p:tav>
                                      </p:tavLst>
                                    </p:anim>
                                    <p:anim calcmode="lin" valueType="num">
                                      <p:cBhvr>
                                        <p:cTn id="9" dur="1000" fill="hold"/>
                                        <p:tgtEl>
                                          <p:spTgt spid="20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barn(outVertical)">
                                      <p:cBhvr>
                                        <p:cTn id="1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153" y="0"/>
            <a:ext cx="11766175"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Better To Have Never Known</a:t>
            </a:r>
          </a:p>
        </p:txBody>
      </p:sp>
      <p:sp>
        <p:nvSpPr>
          <p:cNvPr id="13" name="TextBox 12"/>
          <p:cNvSpPr txBox="1"/>
          <p:nvPr/>
        </p:nvSpPr>
        <p:spPr>
          <a:xfrm>
            <a:off x="85164" y="6427694"/>
            <a:ext cx="2030506" cy="369332"/>
          </a:xfrm>
          <a:prstGeom prst="rect">
            <a:avLst/>
          </a:prstGeom>
          <a:noFill/>
        </p:spPr>
        <p:txBody>
          <a:bodyPr wrap="square" rtlCol="0">
            <a:spAutoFit/>
          </a:bodyPr>
          <a:lstStyle/>
          <a:p>
            <a:r>
              <a:rPr lang="en-US" dirty="0"/>
              <a:t>2 Peter 2:20-22</a:t>
            </a:r>
          </a:p>
        </p:txBody>
      </p:sp>
      <p:sp>
        <p:nvSpPr>
          <p:cNvPr id="2" name="Rectangle 1"/>
          <p:cNvSpPr/>
          <p:nvPr/>
        </p:nvSpPr>
        <p:spPr>
          <a:xfrm>
            <a:off x="815788" y="1076870"/>
            <a:ext cx="3339353" cy="2246769"/>
          </a:xfrm>
          <a:prstGeom prst="rect">
            <a:avLst/>
          </a:prstGeom>
          <a:solidFill>
            <a:srgbClr val="C00000"/>
          </a:solidFill>
        </p:spPr>
        <p:txBody>
          <a:bodyPr wrap="square">
            <a:spAutoFit/>
          </a:bodyPr>
          <a:lstStyle/>
          <a:p>
            <a:r>
              <a:rPr lang="en-US" sz="2000" i="1" dirty="0">
                <a:solidFill>
                  <a:schemeClr val="bg1"/>
                </a:solidFill>
                <a:latin typeface="Abadi" panose="020B0604020104020204" pitchFamily="34" charset="0"/>
              </a:rPr>
              <a:t>For of him unto whom much is given much is required; and he who sins against the greater light shall receive the greater condemnation. </a:t>
            </a:r>
          </a:p>
          <a:p>
            <a:r>
              <a:rPr lang="en-US" sz="2000" i="1" dirty="0">
                <a:solidFill>
                  <a:schemeClr val="bg1"/>
                </a:solidFill>
                <a:latin typeface="Abadi" panose="020B0604020104020204" pitchFamily="34" charset="0"/>
              </a:rPr>
              <a:t>D&amp;C 81:3</a:t>
            </a:r>
            <a:endParaRPr lang="en-US" sz="2000" i="1" dirty="0">
              <a:solidFill>
                <a:schemeClr val="bg1"/>
              </a:solidFill>
            </a:endParaRPr>
          </a:p>
        </p:txBody>
      </p:sp>
      <p:sp>
        <p:nvSpPr>
          <p:cNvPr id="3" name="Rectangle 2"/>
          <p:cNvSpPr/>
          <p:nvPr/>
        </p:nvSpPr>
        <p:spPr>
          <a:xfrm>
            <a:off x="5455022" y="887559"/>
            <a:ext cx="6096000" cy="5262979"/>
          </a:xfrm>
          <a:prstGeom prst="rect">
            <a:avLst/>
          </a:prstGeom>
        </p:spPr>
        <p:txBody>
          <a:bodyPr>
            <a:spAutoFit/>
          </a:bodyPr>
          <a:lstStyle/>
          <a:p>
            <a:r>
              <a:rPr lang="en-US" sz="2400" dirty="0">
                <a:solidFill>
                  <a:srgbClr val="444444"/>
                </a:solidFill>
              </a:rPr>
              <a:t>"...when a person once enlightened by the Spirit so that he receives knowledge that Jesus Christ is the Only Begotten Son of God in the flesh, then turns away and fights the Lord and his work, he does so against the light and testimony he has received by the power of God.</a:t>
            </a:r>
          </a:p>
          <a:p>
            <a:endParaRPr lang="en-US" sz="2400" dirty="0">
              <a:solidFill>
                <a:srgbClr val="444444"/>
              </a:solidFill>
            </a:endParaRPr>
          </a:p>
          <a:p>
            <a:r>
              <a:rPr lang="en-US" sz="2400" dirty="0">
                <a:solidFill>
                  <a:srgbClr val="444444"/>
                </a:solidFill>
              </a:rPr>
              <a:t> Therefore, he has resigned himself to evil knowingly. </a:t>
            </a:r>
            <a:r>
              <a:rPr lang="en-US" sz="2400">
                <a:solidFill>
                  <a:srgbClr val="444444"/>
                </a:solidFill>
              </a:rPr>
              <a:t>Therefore, </a:t>
            </a:r>
            <a:r>
              <a:rPr lang="en-US" sz="2400" dirty="0">
                <a:solidFill>
                  <a:srgbClr val="444444"/>
                </a:solidFill>
              </a:rPr>
              <a:t>Jesus said there is no forgiveness for such a person.</a:t>
            </a:r>
          </a:p>
          <a:p>
            <a:r>
              <a:rPr lang="en-US" sz="2400" dirty="0">
                <a:solidFill>
                  <a:srgbClr val="444444"/>
                </a:solidFill>
              </a:rPr>
              <a:t> </a:t>
            </a:r>
          </a:p>
          <a:p>
            <a:r>
              <a:rPr lang="en-US" sz="2400" dirty="0">
                <a:solidFill>
                  <a:srgbClr val="444444"/>
                </a:solidFill>
              </a:rPr>
              <a:t>"The testimony of the Holy Ghost is the strongest testimony that a man can receive.“ </a:t>
            </a:r>
            <a:endParaRPr lang="en-US" sz="2400" b="0" i="0" dirty="0">
              <a:solidFill>
                <a:srgbClr val="444444"/>
              </a:solidFill>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752" y="3759386"/>
            <a:ext cx="1769423" cy="2232561"/>
          </a:xfrm>
          <a:prstGeom prst="rect">
            <a:avLst/>
          </a:prstGeom>
        </p:spPr>
      </p:pic>
      <p:sp>
        <p:nvSpPr>
          <p:cNvPr id="6" name="Rectangle 5"/>
          <p:cNvSpPr/>
          <p:nvPr/>
        </p:nvSpPr>
        <p:spPr>
          <a:xfrm>
            <a:off x="11725206" y="6439802"/>
            <a:ext cx="442750" cy="369332"/>
          </a:xfrm>
          <a:prstGeom prst="rect">
            <a:avLst/>
          </a:prstGeom>
        </p:spPr>
        <p:txBody>
          <a:bodyPr wrap="none">
            <a:spAutoFit/>
          </a:bodyPr>
          <a:lstStyle/>
          <a:p>
            <a:r>
              <a:rPr lang="en-US" dirty="0">
                <a:solidFill>
                  <a:srgbClr val="444444"/>
                </a:solidFill>
                <a:latin typeface="Calibri" panose="020F0502020204030204" pitchFamily="34" charset="0"/>
              </a:rPr>
              <a:t>(4)</a:t>
            </a:r>
            <a:endParaRPr lang="en-US" dirty="0"/>
          </a:p>
        </p:txBody>
      </p:sp>
    </p:spTree>
    <p:extLst>
      <p:ext uri="{BB962C8B-B14F-4D97-AF65-F5344CB8AC3E}">
        <p14:creationId xmlns:p14="http://schemas.microsoft.com/office/powerpoint/2010/main" val="58710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9888"/>
            <a:ext cx="10797766"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ea typeface="Wednesday" pitchFamily="2" charset="0"/>
              </a:rPr>
              <a:t>Peter </a:t>
            </a:r>
          </a:p>
        </p:txBody>
      </p:sp>
      <p:sp>
        <p:nvSpPr>
          <p:cNvPr id="2" name="Rectangle 1"/>
          <p:cNvSpPr/>
          <p:nvPr/>
        </p:nvSpPr>
        <p:spPr>
          <a:xfrm>
            <a:off x="200875" y="1082092"/>
            <a:ext cx="9344507" cy="5632311"/>
          </a:xfrm>
          <a:prstGeom prst="rect">
            <a:avLst/>
          </a:prstGeom>
        </p:spPr>
        <p:txBody>
          <a:bodyPr wrap="square">
            <a:spAutoFit/>
          </a:bodyPr>
          <a:lstStyle/>
          <a:p>
            <a:r>
              <a:rPr lang="en-US" dirty="0">
                <a:solidFill>
                  <a:schemeClr val="bg1"/>
                </a:solidFill>
              </a:rPr>
              <a:t>He was the brother of Andrew and son of Jonah. He is also known as Simon or Simeon.</a:t>
            </a:r>
          </a:p>
          <a:p>
            <a:endParaRPr lang="en-US" dirty="0">
              <a:solidFill>
                <a:schemeClr val="bg1"/>
              </a:solidFill>
            </a:endParaRPr>
          </a:p>
          <a:p>
            <a:r>
              <a:rPr lang="en-US" dirty="0">
                <a:solidFill>
                  <a:schemeClr val="bg1"/>
                </a:solidFill>
              </a:rPr>
              <a:t>He was the chief apostle of the Church.</a:t>
            </a:r>
          </a:p>
          <a:p>
            <a:endParaRPr lang="en-US" dirty="0">
              <a:solidFill>
                <a:schemeClr val="bg1"/>
              </a:solidFill>
            </a:endParaRPr>
          </a:p>
          <a:p>
            <a:r>
              <a:rPr lang="en-US" dirty="0">
                <a:solidFill>
                  <a:schemeClr val="bg1"/>
                </a:solidFill>
              </a:rPr>
              <a:t>He held the priesthood keys of the kingdom on the earth.</a:t>
            </a:r>
          </a:p>
          <a:p>
            <a:endParaRPr lang="en-US" dirty="0">
              <a:solidFill>
                <a:schemeClr val="bg1"/>
              </a:solidFill>
            </a:endParaRPr>
          </a:p>
          <a:p>
            <a:r>
              <a:rPr lang="en-US" dirty="0">
                <a:solidFill>
                  <a:schemeClr val="bg1"/>
                </a:solidFill>
              </a:rPr>
              <a:t>He held a position similar to that of the President of The Church of Jesus Christ of Latter-day Saints in our day. </a:t>
            </a:r>
          </a:p>
          <a:p>
            <a:endParaRPr lang="en-US" dirty="0">
              <a:solidFill>
                <a:schemeClr val="bg1"/>
              </a:solidFill>
            </a:endParaRPr>
          </a:p>
          <a:p>
            <a:r>
              <a:rPr lang="en-US" dirty="0">
                <a:solidFill>
                  <a:schemeClr val="bg1"/>
                </a:solidFill>
              </a:rPr>
              <a:t>Peter mentioned that Silvanus had served as a scribe.</a:t>
            </a:r>
          </a:p>
          <a:p>
            <a:endParaRPr lang="en-US" dirty="0">
              <a:solidFill>
                <a:schemeClr val="bg1"/>
              </a:solidFill>
            </a:endParaRPr>
          </a:p>
          <a:p>
            <a:r>
              <a:rPr lang="en-US" dirty="0">
                <a:solidFill>
                  <a:schemeClr val="bg1"/>
                </a:solidFill>
              </a:rPr>
              <a:t>Silvanus, also known as Silas, had previously served as both a scribe and a mission companion to Paul. </a:t>
            </a:r>
          </a:p>
          <a:p>
            <a:endParaRPr lang="en-US" dirty="0">
              <a:solidFill>
                <a:schemeClr val="bg1"/>
              </a:solidFill>
            </a:endParaRPr>
          </a:p>
          <a:p>
            <a:r>
              <a:rPr lang="en-US" dirty="0">
                <a:solidFill>
                  <a:schemeClr val="bg1"/>
                </a:solidFill>
              </a:rPr>
              <a:t>Peter addressed this epistle to Church members “scattered throughout Pontus, Galatia, Cappadocia, Asia, and Bithynia”—the five Roman provinces in Asia Minor.</a:t>
            </a:r>
          </a:p>
          <a:p>
            <a:endParaRPr lang="en-US" dirty="0">
              <a:solidFill>
                <a:schemeClr val="bg1"/>
              </a:solidFill>
            </a:endParaRPr>
          </a:p>
          <a:p>
            <a:r>
              <a:rPr lang="en-US" dirty="0">
                <a:solidFill>
                  <a:schemeClr val="bg1"/>
                </a:solidFill>
              </a:rPr>
              <a:t>In the latter days Peter, with James and John, came from heaven and literally conferred the Melchizedek Priesthood and the keys thereof upon Joseph Smith and Oliver </a:t>
            </a:r>
            <a:r>
              <a:rPr lang="en-US" dirty="0" err="1">
                <a:solidFill>
                  <a:schemeClr val="bg1"/>
                </a:solidFill>
              </a:rPr>
              <a:t>Cowdery</a:t>
            </a:r>
            <a:r>
              <a:rPr lang="en-US" dirty="0">
                <a:solidFill>
                  <a:schemeClr val="bg1"/>
                </a:solidFill>
              </a:rPr>
              <a:t>. This took place in May or June 1829, near Harmony, Pennsylvania. </a:t>
            </a:r>
          </a:p>
        </p:txBody>
      </p:sp>
      <p:grpSp>
        <p:nvGrpSpPr>
          <p:cNvPr id="3" name="Group 2">
            <a:extLst>
              <a:ext uri="{FF2B5EF4-FFF2-40B4-BE49-F238E27FC236}">
                <a16:creationId xmlns:a16="http://schemas.microsoft.com/office/drawing/2014/main" id="{A67BAD92-1FBE-3F1F-9D6C-1B85AF105AF8}"/>
              </a:ext>
            </a:extLst>
          </p:cNvPr>
          <p:cNvGrpSpPr/>
          <p:nvPr/>
        </p:nvGrpSpPr>
        <p:grpSpPr>
          <a:xfrm>
            <a:off x="10001203" y="1440136"/>
            <a:ext cx="1734976" cy="3966013"/>
            <a:chOff x="782565" y="1101398"/>
            <a:chExt cx="1893267" cy="4327852"/>
          </a:xfrm>
        </p:grpSpPr>
        <p:sp>
          <p:nvSpPr>
            <p:cNvPr id="4" name="Round Diagonal Corner Rectangle 94">
              <a:extLst>
                <a:ext uri="{FF2B5EF4-FFF2-40B4-BE49-F238E27FC236}">
                  <a16:creationId xmlns:a16="http://schemas.microsoft.com/office/drawing/2014/main" id="{540BB602-F5D1-98E9-8A54-0684C5842301}"/>
                </a:ext>
              </a:extLst>
            </p:cNvPr>
            <p:cNvSpPr/>
            <p:nvPr/>
          </p:nvSpPr>
          <p:spPr>
            <a:xfrm rot="12394047">
              <a:off x="1637871" y="1396627"/>
              <a:ext cx="875880" cy="15016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6" name="Round Diagonal Corner Rectangle 95">
              <a:extLst>
                <a:ext uri="{FF2B5EF4-FFF2-40B4-BE49-F238E27FC236}">
                  <a16:creationId xmlns:a16="http://schemas.microsoft.com/office/drawing/2014/main" id="{B97DFADD-8740-0BDF-5CAB-8FDE60A435E0}"/>
                </a:ext>
              </a:extLst>
            </p:cNvPr>
            <p:cNvSpPr/>
            <p:nvPr/>
          </p:nvSpPr>
          <p:spPr>
            <a:xfrm rot="19994265" flipH="1">
              <a:off x="941698" y="1377063"/>
              <a:ext cx="920837" cy="1617041"/>
            </a:xfrm>
            <a:prstGeom prst="round2DiagRect">
              <a:avLst>
                <a:gd name="adj1" fmla="val 0"/>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7" name="Oval 6">
              <a:extLst>
                <a:ext uri="{FF2B5EF4-FFF2-40B4-BE49-F238E27FC236}">
                  <a16:creationId xmlns:a16="http://schemas.microsoft.com/office/drawing/2014/main" id="{C1E3F5AF-FB4A-98C1-AAF9-475625FBA9C1}"/>
                </a:ext>
              </a:extLst>
            </p:cNvPr>
            <p:cNvSpPr/>
            <p:nvPr/>
          </p:nvSpPr>
          <p:spPr>
            <a:xfrm>
              <a:off x="1105639" y="1213172"/>
              <a:ext cx="1284284" cy="16523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nvGrpSpPr>
            <p:cNvPr id="8" name="Group 7">
              <a:extLst>
                <a:ext uri="{FF2B5EF4-FFF2-40B4-BE49-F238E27FC236}">
                  <a16:creationId xmlns:a16="http://schemas.microsoft.com/office/drawing/2014/main" id="{40EE9D49-2C2A-E979-3197-A4DE21EED29C}"/>
                </a:ext>
              </a:extLst>
            </p:cNvPr>
            <p:cNvGrpSpPr/>
            <p:nvPr/>
          </p:nvGrpSpPr>
          <p:grpSpPr>
            <a:xfrm rot="2754858">
              <a:off x="1292245" y="4851434"/>
              <a:ext cx="418271" cy="737362"/>
              <a:chOff x="1676400" y="2133600"/>
              <a:chExt cx="1447800" cy="2088845"/>
            </a:xfrm>
          </p:grpSpPr>
          <p:sp>
            <p:nvSpPr>
              <p:cNvPr id="53" name="Oval 52">
                <a:extLst>
                  <a:ext uri="{FF2B5EF4-FFF2-40B4-BE49-F238E27FC236}">
                    <a16:creationId xmlns:a16="http://schemas.microsoft.com/office/drawing/2014/main" id="{5D7A73A5-89E3-8709-C838-57661551ECAA}"/>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4" name="Moon 53">
                <a:extLst>
                  <a:ext uri="{FF2B5EF4-FFF2-40B4-BE49-F238E27FC236}">
                    <a16:creationId xmlns:a16="http://schemas.microsoft.com/office/drawing/2014/main" id="{434972B5-C9A5-326D-E49E-600A15A4DC53}"/>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5" name="Moon 54">
                <a:extLst>
                  <a:ext uri="{FF2B5EF4-FFF2-40B4-BE49-F238E27FC236}">
                    <a16:creationId xmlns:a16="http://schemas.microsoft.com/office/drawing/2014/main" id="{5C783A01-CE1D-79E8-2F44-13A19C24A9D9}"/>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35" name="Group 34">
              <a:extLst>
                <a:ext uri="{FF2B5EF4-FFF2-40B4-BE49-F238E27FC236}">
                  <a16:creationId xmlns:a16="http://schemas.microsoft.com/office/drawing/2014/main" id="{E72D1C35-E6D4-ED55-F62B-9E9EDA4326E0}"/>
                </a:ext>
              </a:extLst>
            </p:cNvPr>
            <p:cNvGrpSpPr/>
            <p:nvPr/>
          </p:nvGrpSpPr>
          <p:grpSpPr>
            <a:xfrm rot="18845142" flipH="1">
              <a:off x="1670777" y="4757861"/>
              <a:ext cx="454896" cy="743939"/>
              <a:chOff x="1676400" y="2133600"/>
              <a:chExt cx="1447800" cy="2088845"/>
            </a:xfrm>
          </p:grpSpPr>
          <p:sp>
            <p:nvSpPr>
              <p:cNvPr id="50" name="Oval 49">
                <a:extLst>
                  <a:ext uri="{FF2B5EF4-FFF2-40B4-BE49-F238E27FC236}">
                    <a16:creationId xmlns:a16="http://schemas.microsoft.com/office/drawing/2014/main" id="{09DD348F-5599-B3C6-E094-C39154C4754E}"/>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1" name="Moon 50">
                <a:extLst>
                  <a:ext uri="{FF2B5EF4-FFF2-40B4-BE49-F238E27FC236}">
                    <a16:creationId xmlns:a16="http://schemas.microsoft.com/office/drawing/2014/main" id="{DC96EEB7-8240-F4BB-3C62-773787DF664E}"/>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52" name="Moon 51">
                <a:extLst>
                  <a:ext uri="{FF2B5EF4-FFF2-40B4-BE49-F238E27FC236}">
                    <a16:creationId xmlns:a16="http://schemas.microsoft.com/office/drawing/2014/main" id="{90B6DB24-8B41-53FD-B53C-10A4EFFCD06C}"/>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grpSp>
          <p:nvGrpSpPr>
            <p:cNvPr id="36" name="Group 35">
              <a:extLst>
                <a:ext uri="{FF2B5EF4-FFF2-40B4-BE49-F238E27FC236}">
                  <a16:creationId xmlns:a16="http://schemas.microsoft.com/office/drawing/2014/main" id="{11F4E825-A168-C72D-C4C7-3F350CE3CB5C}"/>
                </a:ext>
              </a:extLst>
            </p:cNvPr>
            <p:cNvGrpSpPr/>
            <p:nvPr/>
          </p:nvGrpSpPr>
          <p:grpSpPr>
            <a:xfrm>
              <a:off x="810561" y="2772737"/>
              <a:ext cx="1865271" cy="2320328"/>
              <a:chOff x="4419600" y="2060454"/>
              <a:chExt cx="3045502" cy="4187946"/>
            </a:xfrm>
          </p:grpSpPr>
          <p:sp>
            <p:nvSpPr>
              <p:cNvPr id="41" name="Oval 40">
                <a:extLst>
                  <a:ext uri="{FF2B5EF4-FFF2-40B4-BE49-F238E27FC236}">
                    <a16:creationId xmlns:a16="http://schemas.microsoft.com/office/drawing/2014/main" id="{F8BF0B46-84CE-4ECC-521F-4E0E85684E35}"/>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2" name="Oval 41">
                <a:extLst>
                  <a:ext uri="{FF2B5EF4-FFF2-40B4-BE49-F238E27FC236}">
                    <a16:creationId xmlns:a16="http://schemas.microsoft.com/office/drawing/2014/main" id="{50D61C1C-EF7C-EADB-92EB-59AABF7510F7}"/>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3" name="Trapezoid 42">
                <a:extLst>
                  <a:ext uri="{FF2B5EF4-FFF2-40B4-BE49-F238E27FC236}">
                    <a16:creationId xmlns:a16="http://schemas.microsoft.com/office/drawing/2014/main" id="{E529EC81-14B6-1CCF-3551-13F0CB2B2FD2}"/>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4" name="Trapezoid 43">
                <a:extLst>
                  <a:ext uri="{FF2B5EF4-FFF2-40B4-BE49-F238E27FC236}">
                    <a16:creationId xmlns:a16="http://schemas.microsoft.com/office/drawing/2014/main" id="{EEBF1700-1CBA-1D97-9786-72B6109C1AAD}"/>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5" name="Trapezoid 44">
                <a:extLst>
                  <a:ext uri="{FF2B5EF4-FFF2-40B4-BE49-F238E27FC236}">
                    <a16:creationId xmlns:a16="http://schemas.microsoft.com/office/drawing/2014/main" id="{9ED1056F-4FA2-5504-C7BF-E6F97F1CED1C}"/>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6" name="Isosceles Triangle 45">
                <a:extLst>
                  <a:ext uri="{FF2B5EF4-FFF2-40B4-BE49-F238E27FC236}">
                    <a16:creationId xmlns:a16="http://schemas.microsoft.com/office/drawing/2014/main" id="{CC4775B0-DB2E-2353-6898-076BE1219C12}"/>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7" name="Rectangle 46">
                <a:extLst>
                  <a:ext uri="{FF2B5EF4-FFF2-40B4-BE49-F238E27FC236}">
                    <a16:creationId xmlns:a16="http://schemas.microsoft.com/office/drawing/2014/main" id="{93AEB983-8A73-195B-F3BE-CF636CCD7A4B}"/>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8" name="Trapezoid 47">
                <a:extLst>
                  <a:ext uri="{FF2B5EF4-FFF2-40B4-BE49-F238E27FC236}">
                    <a16:creationId xmlns:a16="http://schemas.microsoft.com/office/drawing/2014/main" id="{F6207665-1037-4835-989F-3851240786DE}"/>
                  </a:ext>
                </a:extLst>
              </p:cNvPr>
              <p:cNvSpPr/>
              <p:nvPr/>
            </p:nvSpPr>
            <p:spPr>
              <a:xfrm rot="366654" flipH="1">
                <a:off x="4944218" y="2084003"/>
                <a:ext cx="706763" cy="3877254"/>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9" name="Trapezoid 48">
                <a:extLst>
                  <a:ext uri="{FF2B5EF4-FFF2-40B4-BE49-F238E27FC236}">
                    <a16:creationId xmlns:a16="http://schemas.microsoft.com/office/drawing/2014/main" id="{526E13C1-226C-ED85-06EA-EB0FDD86675C}"/>
                  </a:ext>
                </a:extLst>
              </p:cNvPr>
              <p:cNvSpPr/>
              <p:nvPr/>
            </p:nvSpPr>
            <p:spPr>
              <a:xfrm rot="21233346">
                <a:off x="6224662" y="2067736"/>
                <a:ext cx="706763" cy="3886573"/>
              </a:xfrm>
              <a:prstGeom prst="trapezoid">
                <a:avLst>
                  <a:gd name="adj" fmla="val 34133"/>
                </a:avLst>
              </a:prstGeom>
              <a:solidFill>
                <a:srgbClr val="BDA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37" name="Round Diagonal Corner Rectangle 102">
              <a:extLst>
                <a:ext uri="{FF2B5EF4-FFF2-40B4-BE49-F238E27FC236}">
                  <a16:creationId xmlns:a16="http://schemas.microsoft.com/office/drawing/2014/main" id="{447C78BF-DDAB-947D-CDBA-A25CF3444011}"/>
                </a:ext>
              </a:extLst>
            </p:cNvPr>
            <p:cNvSpPr/>
            <p:nvPr/>
          </p:nvSpPr>
          <p:spPr>
            <a:xfrm rot="18574207">
              <a:off x="1330548" y="2360825"/>
              <a:ext cx="715874" cy="715455"/>
            </a:xfrm>
            <a:prstGeom prst="round2DiagRect">
              <a:avLst>
                <a:gd name="adj1" fmla="val 16667"/>
                <a:gd name="adj2" fmla="val 500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8" name="Oval 37">
              <a:extLst>
                <a:ext uri="{FF2B5EF4-FFF2-40B4-BE49-F238E27FC236}">
                  <a16:creationId xmlns:a16="http://schemas.microsoft.com/office/drawing/2014/main" id="{25397C7F-8BDF-8F19-041F-4F8195E0FDA8}"/>
                </a:ext>
              </a:extLst>
            </p:cNvPr>
            <p:cNvSpPr/>
            <p:nvPr/>
          </p:nvSpPr>
          <p:spPr>
            <a:xfrm>
              <a:off x="1521331" y="2463130"/>
              <a:ext cx="332869" cy="1660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39" name="Rectangle 38">
              <a:extLst>
                <a:ext uri="{FF2B5EF4-FFF2-40B4-BE49-F238E27FC236}">
                  <a16:creationId xmlns:a16="http://schemas.microsoft.com/office/drawing/2014/main" id="{4426260D-B930-14A3-90F2-A535EA4A1AF3}"/>
                </a:ext>
              </a:extLst>
            </p:cNvPr>
            <p:cNvSpPr/>
            <p:nvPr/>
          </p:nvSpPr>
          <p:spPr>
            <a:xfrm>
              <a:off x="782565" y="1606305"/>
              <a:ext cx="1865270" cy="22009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sp>
          <p:nvSpPr>
            <p:cNvPr id="40" name="Freeform: Shape 39">
              <a:extLst>
                <a:ext uri="{FF2B5EF4-FFF2-40B4-BE49-F238E27FC236}">
                  <a16:creationId xmlns:a16="http://schemas.microsoft.com/office/drawing/2014/main" id="{8B272752-7954-36E5-6242-9D0D2566D531}"/>
                </a:ext>
              </a:extLst>
            </p:cNvPr>
            <p:cNvSpPr/>
            <p:nvPr/>
          </p:nvSpPr>
          <p:spPr>
            <a:xfrm rot="14935407">
              <a:off x="1294399" y="856779"/>
              <a:ext cx="812269" cy="1301507"/>
            </a:xfrm>
            <a:custGeom>
              <a:avLst/>
              <a:gdLst>
                <a:gd name="connsiteX0" fmla="*/ 686068 w 812269"/>
                <a:gd name="connsiteY0" fmla="*/ 956814 h 1301507"/>
                <a:gd name="connsiteX1" fmla="*/ 539244 w 812269"/>
                <a:gd name="connsiteY1" fmla="*/ 1143752 h 1301507"/>
                <a:gd name="connsiteX2" fmla="*/ 282405 w 812269"/>
                <a:gd name="connsiteY2" fmla="*/ 1288198 h 1301507"/>
                <a:gd name="connsiteX3" fmla="*/ 141421 w 812269"/>
                <a:gd name="connsiteY3" fmla="*/ 1248710 h 1301507"/>
                <a:gd name="connsiteX4" fmla="*/ 39928 w 812269"/>
                <a:gd name="connsiteY4" fmla="*/ 1068246 h 1301507"/>
                <a:gd name="connsiteX5" fmla="*/ 158387 w 812269"/>
                <a:gd name="connsiteY5" fmla="*/ 645303 h 1301507"/>
                <a:gd name="connsiteX6" fmla="*/ 247545 w 812269"/>
                <a:gd name="connsiteY6" fmla="*/ 595161 h 1301507"/>
                <a:gd name="connsiteX7" fmla="*/ 231252 w 812269"/>
                <a:gd name="connsiteY7" fmla="*/ 575414 h 1301507"/>
                <a:gd name="connsiteX8" fmla="*/ 177005 w 812269"/>
                <a:gd name="connsiteY8" fmla="*/ 397823 h 1301507"/>
                <a:gd name="connsiteX9" fmla="*/ 177005 w 812269"/>
                <a:gd name="connsiteY9" fmla="*/ 105879 h 1301507"/>
                <a:gd name="connsiteX10" fmla="*/ 282884 w 812269"/>
                <a:gd name="connsiteY10" fmla="*/ 0 h 1301507"/>
                <a:gd name="connsiteX11" fmla="*/ 494637 w 812269"/>
                <a:gd name="connsiteY11" fmla="*/ 0 h 1301507"/>
                <a:gd name="connsiteX12" fmla="*/ 812269 w 812269"/>
                <a:gd name="connsiteY12" fmla="*/ 317632 h 1301507"/>
                <a:gd name="connsiteX13" fmla="*/ 812269 w 812269"/>
                <a:gd name="connsiteY13" fmla="*/ 609576 h 1301507"/>
                <a:gd name="connsiteX14" fmla="*/ 706390 w 812269"/>
                <a:gd name="connsiteY14" fmla="*/ 715455 h 1301507"/>
                <a:gd name="connsiteX15" fmla="*/ 654692 w 812269"/>
                <a:gd name="connsiteY15" fmla="*/ 715455 h 1301507"/>
                <a:gd name="connsiteX16" fmla="*/ 657703 w 812269"/>
                <a:gd name="connsiteY16" fmla="*/ 720810 h 1301507"/>
                <a:gd name="connsiteX17" fmla="*/ 686068 w 812269"/>
                <a:gd name="connsiteY17" fmla="*/ 956814 h 130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2269" h="1301507">
                  <a:moveTo>
                    <a:pt x="686068" y="956814"/>
                  </a:moveTo>
                  <a:cubicBezTo>
                    <a:pt x="664631" y="1033352"/>
                    <a:pt x="613996" y="1101711"/>
                    <a:pt x="539244" y="1143752"/>
                  </a:cubicBezTo>
                  <a:lnTo>
                    <a:pt x="282405" y="1288198"/>
                  </a:lnTo>
                  <a:cubicBezTo>
                    <a:pt x="232570" y="1316225"/>
                    <a:pt x="169449" y="1298546"/>
                    <a:pt x="141421" y="1248710"/>
                  </a:cubicBezTo>
                  <a:lnTo>
                    <a:pt x="39928" y="1068246"/>
                  </a:lnTo>
                  <a:cubicBezTo>
                    <a:pt x="-44152" y="918742"/>
                    <a:pt x="8884" y="729384"/>
                    <a:pt x="158387" y="645303"/>
                  </a:cubicBezTo>
                  <a:lnTo>
                    <a:pt x="247545" y="595161"/>
                  </a:lnTo>
                  <a:lnTo>
                    <a:pt x="231252" y="575414"/>
                  </a:lnTo>
                  <a:cubicBezTo>
                    <a:pt x="197003" y="524720"/>
                    <a:pt x="177005" y="463607"/>
                    <a:pt x="177005" y="397823"/>
                  </a:cubicBezTo>
                  <a:lnTo>
                    <a:pt x="177005" y="105879"/>
                  </a:lnTo>
                  <a:cubicBezTo>
                    <a:pt x="177005" y="47404"/>
                    <a:pt x="224409" y="0"/>
                    <a:pt x="282884" y="0"/>
                  </a:cubicBezTo>
                  <a:lnTo>
                    <a:pt x="494637" y="0"/>
                  </a:lnTo>
                  <a:cubicBezTo>
                    <a:pt x="670060" y="0"/>
                    <a:pt x="812269" y="142209"/>
                    <a:pt x="812269" y="317632"/>
                  </a:cubicBezTo>
                  <a:lnTo>
                    <a:pt x="812269" y="609576"/>
                  </a:lnTo>
                  <a:cubicBezTo>
                    <a:pt x="812269" y="668051"/>
                    <a:pt x="764865" y="715455"/>
                    <a:pt x="706390" y="715455"/>
                  </a:cubicBezTo>
                  <a:lnTo>
                    <a:pt x="654692" y="715455"/>
                  </a:lnTo>
                  <a:lnTo>
                    <a:pt x="657703" y="720810"/>
                  </a:lnTo>
                  <a:cubicBezTo>
                    <a:pt x="699744" y="795561"/>
                    <a:pt x="707505" y="880277"/>
                    <a:pt x="686068" y="956814"/>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p>
          </p:txBody>
        </p:sp>
      </p:grpSp>
    </p:spTree>
    <p:extLst>
      <p:ext uri="{BB962C8B-B14F-4D97-AF65-F5344CB8AC3E}">
        <p14:creationId xmlns:p14="http://schemas.microsoft.com/office/powerpoint/2010/main" val="22824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153" y="0"/>
            <a:ext cx="11766175"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The Promise of His Coming</a:t>
            </a:r>
          </a:p>
        </p:txBody>
      </p:sp>
      <p:sp>
        <p:nvSpPr>
          <p:cNvPr id="13" name="TextBox 12"/>
          <p:cNvSpPr txBox="1"/>
          <p:nvPr/>
        </p:nvSpPr>
        <p:spPr>
          <a:xfrm>
            <a:off x="85164" y="6427694"/>
            <a:ext cx="4365812" cy="369332"/>
          </a:xfrm>
          <a:prstGeom prst="rect">
            <a:avLst/>
          </a:prstGeom>
          <a:noFill/>
        </p:spPr>
        <p:txBody>
          <a:bodyPr wrap="square" rtlCol="0">
            <a:spAutoFit/>
          </a:bodyPr>
          <a:lstStyle/>
          <a:p>
            <a:r>
              <a:rPr lang="en-US" dirty="0"/>
              <a:t>2 Peter 3:1-8; D&amp;C 130:7; Abraham 3:17</a:t>
            </a:r>
          </a:p>
        </p:txBody>
      </p:sp>
      <p:sp>
        <p:nvSpPr>
          <p:cNvPr id="6" name="Rectangle 5"/>
          <p:cNvSpPr/>
          <p:nvPr/>
        </p:nvSpPr>
        <p:spPr>
          <a:xfrm>
            <a:off x="11725206" y="6439802"/>
            <a:ext cx="442750" cy="369332"/>
          </a:xfrm>
          <a:prstGeom prst="rect">
            <a:avLst/>
          </a:prstGeom>
        </p:spPr>
        <p:txBody>
          <a:bodyPr wrap="none">
            <a:spAutoFit/>
          </a:bodyPr>
          <a:lstStyle/>
          <a:p>
            <a:r>
              <a:rPr lang="en-US" dirty="0">
                <a:solidFill>
                  <a:srgbClr val="444444"/>
                </a:solidFill>
                <a:latin typeface="Calibri" panose="020F0502020204030204" pitchFamily="34" charset="0"/>
              </a:rPr>
              <a:t>(5)</a:t>
            </a:r>
            <a:endParaRPr lang="en-US" dirty="0"/>
          </a:p>
        </p:txBody>
      </p:sp>
      <p:sp>
        <p:nvSpPr>
          <p:cNvPr id="7" name="Rectangle 6"/>
          <p:cNvSpPr/>
          <p:nvPr/>
        </p:nvSpPr>
        <p:spPr>
          <a:xfrm>
            <a:off x="3153336" y="712258"/>
            <a:ext cx="6096000" cy="830997"/>
          </a:xfrm>
          <a:prstGeom prst="rect">
            <a:avLst/>
          </a:prstGeom>
        </p:spPr>
        <p:txBody>
          <a:bodyPr>
            <a:spAutoFit/>
          </a:bodyPr>
          <a:lstStyle/>
          <a:p>
            <a:r>
              <a:rPr lang="en-US" sz="2400" dirty="0">
                <a:solidFill>
                  <a:srgbClr val="333333"/>
                </a:solidFill>
                <a:effectLst>
                  <a:glow rad="101600">
                    <a:schemeClr val="accent2">
                      <a:satMod val="175000"/>
                      <a:alpha val="40000"/>
                    </a:schemeClr>
                  </a:glow>
                </a:effectLst>
                <a:latin typeface="Open Sans"/>
              </a:rPr>
              <a:t>“one day is with the Lord as a thousand years, and a thousand years as one day”</a:t>
            </a:r>
            <a:endParaRPr lang="en-US" sz="2400" dirty="0">
              <a:effectLst>
                <a:glow rad="101600">
                  <a:schemeClr val="accent2">
                    <a:satMod val="175000"/>
                    <a:alpha val="40000"/>
                  </a:schemeClr>
                </a:glow>
              </a:effectLst>
            </a:endParaRPr>
          </a:p>
        </p:txBody>
      </p:sp>
      <p:sp>
        <p:nvSpPr>
          <p:cNvPr id="9" name="Rectangle 8"/>
          <p:cNvSpPr/>
          <p:nvPr/>
        </p:nvSpPr>
        <p:spPr>
          <a:xfrm>
            <a:off x="6145306" y="2872454"/>
            <a:ext cx="5579900" cy="3416320"/>
          </a:xfrm>
          <a:prstGeom prst="rect">
            <a:avLst/>
          </a:prstGeom>
        </p:spPr>
        <p:txBody>
          <a:bodyPr wrap="square">
            <a:spAutoFit/>
          </a:bodyPr>
          <a:lstStyle/>
          <a:p>
            <a:r>
              <a:rPr lang="en-US" sz="2400" dirty="0">
                <a:latin typeface="Open Sans"/>
              </a:rPr>
              <a:t>“God lives in an eternal now where the past, present, and future are constantly before Him.</a:t>
            </a:r>
          </a:p>
          <a:p>
            <a:endParaRPr lang="en-US" sz="2400" dirty="0">
              <a:latin typeface="Open Sans"/>
            </a:endParaRPr>
          </a:p>
          <a:p>
            <a:r>
              <a:rPr lang="en-US" sz="2400" dirty="0">
                <a:latin typeface="Open Sans"/>
              </a:rPr>
              <a:t>His divine determinations are guaranteed, since whatever He takes in His heart to do, He will surely do it. </a:t>
            </a:r>
          </a:p>
          <a:p>
            <a:endParaRPr lang="en-US" sz="2400" dirty="0">
              <a:latin typeface="Open Sans"/>
            </a:endParaRPr>
          </a:p>
          <a:p>
            <a:r>
              <a:rPr lang="en-US" sz="2400" dirty="0">
                <a:latin typeface="Open Sans"/>
              </a:rPr>
              <a:t>He knows the end from the beginning!” </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985" y="201962"/>
            <a:ext cx="1383890" cy="1731934"/>
          </a:xfrm>
          <a:prstGeom prst="rect">
            <a:avLst/>
          </a:prstGeom>
        </p:spPr>
      </p:pic>
      <p:grpSp>
        <p:nvGrpSpPr>
          <p:cNvPr id="11" name="Group 10"/>
          <p:cNvGrpSpPr/>
          <p:nvPr/>
        </p:nvGrpSpPr>
        <p:grpSpPr>
          <a:xfrm>
            <a:off x="399209" y="2047079"/>
            <a:ext cx="5346888" cy="3164532"/>
            <a:chOff x="425823" y="1746997"/>
            <a:chExt cx="5346888" cy="3164532"/>
          </a:xfrm>
        </p:grpSpPr>
        <p:pic>
          <p:nvPicPr>
            <p:cNvPr id="1026" name="Picture 2" descr="Image result for jesus second com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61" y="1746997"/>
              <a:ext cx="5238750" cy="2933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25823" y="4680697"/>
              <a:ext cx="4365812" cy="230832"/>
            </a:xfrm>
            <a:prstGeom prst="rect">
              <a:avLst/>
            </a:prstGeom>
            <a:noFill/>
          </p:spPr>
          <p:txBody>
            <a:bodyPr wrap="square" rtlCol="0">
              <a:spAutoFit/>
            </a:bodyPr>
            <a:lstStyle/>
            <a:p>
              <a:r>
                <a:rPr lang="en-US" sz="900" dirty="0"/>
                <a:t>Ron </a:t>
              </a:r>
              <a:r>
                <a:rPr lang="en-US" sz="900" dirty="0" err="1"/>
                <a:t>DiCianni</a:t>
              </a:r>
              <a:endParaRPr lang="en-US" sz="900" dirty="0"/>
            </a:p>
          </p:txBody>
        </p:sp>
      </p:grpSp>
    </p:spTree>
    <p:extLst>
      <p:ext uri="{BB962C8B-B14F-4D97-AF65-F5344CB8AC3E}">
        <p14:creationId xmlns:p14="http://schemas.microsoft.com/office/powerpoint/2010/main" val="116789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5153" y="0"/>
            <a:ext cx="11766175" cy="830997"/>
          </a:xfrm>
          <a:prstGeom prst="rect">
            <a:avLst/>
          </a:prstGeom>
          <a:noFill/>
        </p:spPr>
        <p:txBody>
          <a:bodyPr wrap="square" rtlCol="0">
            <a:spAutoFit/>
          </a:bodyPr>
          <a:lstStyle/>
          <a:p>
            <a:pPr algn="ctr"/>
            <a:r>
              <a:rPr lang="en-US" sz="4800" dirty="0">
                <a:latin typeface="Baskerville Old Face" panose="02020602080505020303" pitchFamily="18" charset="0"/>
                <a:ea typeface="Wednesday" pitchFamily="2" charset="0"/>
              </a:rPr>
              <a:t>To Prepare For the Second Coming</a:t>
            </a:r>
          </a:p>
        </p:txBody>
      </p:sp>
      <p:sp>
        <p:nvSpPr>
          <p:cNvPr id="13" name="TextBox 12"/>
          <p:cNvSpPr txBox="1"/>
          <p:nvPr/>
        </p:nvSpPr>
        <p:spPr>
          <a:xfrm>
            <a:off x="85164" y="6427694"/>
            <a:ext cx="4365812" cy="369332"/>
          </a:xfrm>
          <a:prstGeom prst="rect">
            <a:avLst/>
          </a:prstGeom>
          <a:noFill/>
        </p:spPr>
        <p:txBody>
          <a:bodyPr wrap="square" rtlCol="0">
            <a:spAutoFit/>
          </a:bodyPr>
          <a:lstStyle/>
          <a:p>
            <a:r>
              <a:rPr lang="en-US" dirty="0"/>
              <a:t>2 Peter 3:10-14</a:t>
            </a:r>
          </a:p>
        </p:txBody>
      </p:sp>
      <p:sp>
        <p:nvSpPr>
          <p:cNvPr id="6" name="Rectangle 5"/>
          <p:cNvSpPr/>
          <p:nvPr/>
        </p:nvSpPr>
        <p:spPr>
          <a:xfrm>
            <a:off x="11725206" y="6439802"/>
            <a:ext cx="442750" cy="369332"/>
          </a:xfrm>
          <a:prstGeom prst="rect">
            <a:avLst/>
          </a:prstGeom>
        </p:spPr>
        <p:txBody>
          <a:bodyPr wrap="none">
            <a:spAutoFit/>
          </a:bodyPr>
          <a:lstStyle/>
          <a:p>
            <a:r>
              <a:rPr lang="en-US" dirty="0">
                <a:solidFill>
                  <a:srgbClr val="444444"/>
                </a:solidFill>
                <a:latin typeface="Calibri" panose="020F0502020204030204" pitchFamily="34" charset="0"/>
              </a:rPr>
              <a:t>(4)</a:t>
            </a:r>
            <a:endParaRPr lang="en-US" dirty="0"/>
          </a:p>
        </p:txBody>
      </p:sp>
      <p:sp>
        <p:nvSpPr>
          <p:cNvPr id="7" name="Rectangle 6"/>
          <p:cNvSpPr/>
          <p:nvPr/>
        </p:nvSpPr>
        <p:spPr>
          <a:xfrm>
            <a:off x="3153336" y="712258"/>
            <a:ext cx="6096000" cy="461665"/>
          </a:xfrm>
          <a:prstGeom prst="rect">
            <a:avLst/>
          </a:prstGeom>
        </p:spPr>
        <p:txBody>
          <a:bodyPr>
            <a:spAutoFit/>
          </a:bodyPr>
          <a:lstStyle/>
          <a:p>
            <a:r>
              <a:rPr lang="en-US" sz="2400" dirty="0">
                <a:effectLst>
                  <a:glow rad="101600">
                    <a:schemeClr val="accent2">
                      <a:satMod val="175000"/>
                      <a:alpha val="40000"/>
                    </a:schemeClr>
                  </a:glow>
                </a:effectLst>
              </a:rPr>
              <a:t>Looking forward to a new heaven and earth</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13" y="1921748"/>
            <a:ext cx="3460657" cy="3655768"/>
          </a:xfrm>
          <a:prstGeom prst="rect">
            <a:avLst/>
          </a:prstGeom>
        </p:spPr>
      </p:pic>
      <p:sp>
        <p:nvSpPr>
          <p:cNvPr id="9" name="Rectangle 8"/>
          <p:cNvSpPr/>
          <p:nvPr/>
        </p:nvSpPr>
        <p:spPr>
          <a:xfrm>
            <a:off x="4679574" y="1397675"/>
            <a:ext cx="6548719" cy="4893647"/>
          </a:xfrm>
          <a:prstGeom prst="rect">
            <a:avLst/>
          </a:prstGeom>
        </p:spPr>
        <p:txBody>
          <a:bodyPr wrap="square">
            <a:spAutoFit/>
          </a:bodyPr>
          <a:lstStyle/>
          <a:p>
            <a:r>
              <a:rPr lang="en-US" sz="2400" dirty="0"/>
              <a:t>The earth is to be purified and become the abode of the righteous. </a:t>
            </a:r>
          </a:p>
          <a:p>
            <a:endParaRPr lang="en-US" sz="2400" dirty="0"/>
          </a:p>
          <a:p>
            <a:r>
              <a:rPr lang="en-US" sz="2400" dirty="0"/>
              <a:t>The new heaven and new earth will be the same heaven and the same earth on which we now sojourn, for this earth is to receive the resurrection after this day of mortality and be the abode of the righteous in eternity. </a:t>
            </a:r>
          </a:p>
          <a:p>
            <a:endParaRPr lang="en-US" sz="2400" dirty="0"/>
          </a:p>
          <a:p>
            <a:r>
              <a:rPr lang="en-US" sz="2400" dirty="0"/>
              <a:t>Without the revelations of the Lord given to men, this truth would not be made known. Neither would we have knowledge of the final glory to which this earth will be assigned."</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8252" y="97589"/>
            <a:ext cx="1030387" cy="1300086"/>
          </a:xfrm>
          <a:prstGeom prst="rect">
            <a:avLst/>
          </a:prstGeom>
        </p:spPr>
      </p:pic>
    </p:spTree>
    <p:extLst>
      <p:ext uri="{BB962C8B-B14F-4D97-AF65-F5344CB8AC3E}">
        <p14:creationId xmlns:p14="http://schemas.microsoft.com/office/powerpoint/2010/main" val="27169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ellow yellow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693319"/>
          </a:xfrm>
          <a:prstGeom prst="rect">
            <a:avLst/>
          </a:prstGeom>
          <a:noFill/>
        </p:spPr>
        <p:txBody>
          <a:bodyPr wrap="square" rtlCol="0">
            <a:spAutoFit/>
          </a:bodyPr>
          <a:lstStyle/>
          <a:p>
            <a:r>
              <a:rPr lang="en-US" dirty="0"/>
              <a:t>Sources:</a:t>
            </a:r>
          </a:p>
          <a:p>
            <a:endParaRPr lang="en-US" dirty="0"/>
          </a:p>
          <a:p>
            <a:pPr marL="342900" indent="-342900">
              <a:buFontTx/>
              <a:buAutoNum type="arabicPeriod"/>
            </a:pPr>
            <a:r>
              <a:rPr lang="en-US" dirty="0"/>
              <a:t>New Testament Institute Student Manual Chapter 51</a:t>
            </a:r>
          </a:p>
          <a:p>
            <a:pPr marL="342900" indent="-342900">
              <a:buFontTx/>
              <a:buAutoNum type="arabicPeriod"/>
            </a:pPr>
            <a:r>
              <a:rPr lang="en-US" dirty="0"/>
              <a:t>Wikipedia</a:t>
            </a:r>
          </a:p>
          <a:p>
            <a:pPr marL="342900" indent="-342900">
              <a:buFontTx/>
              <a:buAutoNum type="arabicPeriod"/>
            </a:pPr>
            <a:r>
              <a:rPr lang="en-US" dirty="0"/>
              <a:t>Elder M. Russell Ballard (“Beware of False Prophets and False Teachers,”</a:t>
            </a:r>
            <a:r>
              <a:rPr lang="en-US" i="1" dirty="0"/>
              <a:t> Ensign,</a:t>
            </a:r>
            <a:r>
              <a:rPr lang="en-US" dirty="0"/>
              <a:t> Nov. 1999, 63, 64).</a:t>
            </a:r>
          </a:p>
          <a:p>
            <a:pPr marL="342900" indent="-342900">
              <a:buFontTx/>
              <a:buAutoNum type="arabicPeriod"/>
            </a:pPr>
            <a:r>
              <a:rPr lang="en-US" dirty="0">
                <a:solidFill>
                  <a:srgbClr val="444444"/>
                </a:solidFill>
                <a:latin typeface="Calibri" panose="020F0502020204030204" pitchFamily="34" charset="0"/>
              </a:rPr>
              <a:t>Joseph Fielding Smith (</a:t>
            </a:r>
            <a:r>
              <a:rPr lang="en-US" i="1" dirty="0">
                <a:solidFill>
                  <a:srgbClr val="444444"/>
                </a:solidFill>
                <a:latin typeface="Calibri" panose="020F0502020204030204" pitchFamily="34" charset="0"/>
              </a:rPr>
              <a:t>Answers to Gospel Questions,</a:t>
            </a:r>
            <a:r>
              <a:rPr lang="en-US" dirty="0">
                <a:solidFill>
                  <a:srgbClr val="444444"/>
                </a:solidFill>
                <a:latin typeface="Calibri" panose="020F0502020204030204" pitchFamily="34" charset="0"/>
              </a:rPr>
              <a:t> 5 vols. [Salt Lake City: Deseret Book Co., 1957-1966], 4: 92.); </a:t>
            </a:r>
            <a:r>
              <a:rPr lang="en-US" i="1" dirty="0"/>
              <a:t>Conference Report, October 1964</a:t>
            </a:r>
            <a:r>
              <a:rPr lang="en-US" dirty="0"/>
              <a:t>, First Day-Morning Meeting 7.</a:t>
            </a:r>
            <a:endParaRPr lang="en-US" dirty="0">
              <a:solidFill>
                <a:srgbClr val="444444"/>
              </a:solidFill>
              <a:latin typeface="Calibri" panose="020F0502020204030204" pitchFamily="34" charset="0"/>
            </a:endParaRPr>
          </a:p>
          <a:p>
            <a:pPr marL="342900" indent="-342900">
              <a:buFontTx/>
              <a:buAutoNum type="arabicPeriod"/>
            </a:pPr>
            <a:r>
              <a:rPr lang="en-US" dirty="0">
                <a:latin typeface="Open Sans"/>
              </a:rPr>
              <a:t>Elder Neal A. Maxwell (“Care for the Life of the Soul,”</a:t>
            </a:r>
            <a:r>
              <a:rPr lang="en-US" i="1" dirty="0">
                <a:latin typeface="Open Sans"/>
              </a:rPr>
              <a:t> Ensign</a:t>
            </a:r>
            <a:r>
              <a:rPr lang="en-US" dirty="0">
                <a:latin typeface="Open Sans"/>
              </a:rPr>
              <a:t> or </a:t>
            </a:r>
            <a:r>
              <a:rPr lang="en-US" i="1" dirty="0">
                <a:latin typeface="Open Sans"/>
              </a:rPr>
              <a:t>Liahona,</a:t>
            </a:r>
            <a:r>
              <a:rPr lang="en-US" dirty="0">
                <a:latin typeface="Open Sans"/>
              </a:rPr>
              <a:t> May 2003, 70).</a:t>
            </a: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FontTx/>
              <a:buAutoNum type="arabicPeriod"/>
            </a:pPr>
            <a:endParaRPr lang="en-US" dirty="0"/>
          </a:p>
          <a:p>
            <a:pPr marL="342900" indent="-342900">
              <a:buAutoNum type="arabicPeriod"/>
            </a:pPr>
            <a:endParaRPr lang="en-US" dirty="0"/>
          </a:p>
          <a:p>
            <a:endParaRPr lang="en-US" i="1" dirty="0"/>
          </a:p>
        </p:txBody>
      </p:sp>
      <p:sp>
        <p:nvSpPr>
          <p:cNvPr id="13" name="Footer Placeholder 14">
            <a:extLst>
              <a:ext uri="{FF2B5EF4-FFF2-40B4-BE49-F238E27FC236}">
                <a16:creationId xmlns:a16="http://schemas.microsoft.com/office/drawing/2014/main" id="{337B03B0-C268-43E0-9EA8-C03877114ED9}"/>
              </a:ext>
            </a:extLst>
          </p:cNvPr>
          <p:cNvSpPr>
            <a:spLocks noGrp="1"/>
          </p:cNvSpPr>
          <p:nvPr/>
        </p:nvSpPr>
        <p:spPr>
          <a:xfrm>
            <a:off x="5373" y="64662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7448516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695085"/>
            <a:ext cx="3992578" cy="246221"/>
          </a:xfrm>
          <a:prstGeom prst="rect">
            <a:avLst/>
          </a:prstGeom>
          <a:noFill/>
        </p:spPr>
        <p:txBody>
          <a:bodyPr wrap="square" rtlCol="0">
            <a:spAutoFit/>
          </a:bodyPr>
          <a:lstStyle/>
          <a:p>
            <a:r>
              <a:rPr lang="en-US" sz="1000" dirty="0"/>
              <a:t>Life and Teachings of Jesus and His Apostles Chapter 51 </a:t>
            </a:r>
          </a:p>
        </p:txBody>
      </p:sp>
      <p:sp>
        <p:nvSpPr>
          <p:cNvPr id="4" name="Rectangle 3"/>
          <p:cNvSpPr/>
          <p:nvPr/>
        </p:nvSpPr>
        <p:spPr>
          <a:xfrm>
            <a:off x="5728444" y="1397059"/>
            <a:ext cx="6463553" cy="1938992"/>
          </a:xfrm>
          <a:prstGeom prst="rect">
            <a:avLst/>
          </a:prstGeom>
          <a:ln>
            <a:solidFill>
              <a:schemeClr val="tx1"/>
            </a:solidFill>
          </a:ln>
        </p:spPr>
        <p:txBody>
          <a:bodyPr wrap="square">
            <a:spAutoFit/>
          </a:bodyPr>
          <a:lstStyle/>
          <a:p>
            <a:pPr fontAlgn="base"/>
            <a:r>
              <a:rPr lang="en-US" sz="1200" b="1" dirty="0"/>
              <a:t>“[At the Second Coming] 2 Peter 3:12:</a:t>
            </a:r>
          </a:p>
          <a:p>
            <a:pPr fontAlgn="base"/>
            <a:r>
              <a:rPr lang="en-US" sz="1200" dirty="0"/>
              <a:t>a seemingly impossible experience [will occur]: ‘All flesh,’ the Lord says, ‘shall see me together’ [D&amp;C 101:23]. How will it happen? We do not know. But I testify it will happen—exactly as prophesied. We will kneel in reverence, ‘and the Lord shall utter his voice, and all the ends of the earth shall hear it’ [D&amp;C 45:49]. ‘It shall be … as the voice of many waters, and as the voice of a great thunder’ [D&amp;C 133:22]. ‘[Then] the Lord, … the Savior, shall stand in the midst of his people’ [D&amp;C 133:25]. …</a:t>
            </a:r>
          </a:p>
          <a:p>
            <a:pPr fontAlgn="base"/>
            <a:r>
              <a:rPr lang="en-US" sz="1200" dirty="0"/>
              <a:t>“In that day the skeptics will be silent, ‘for every ear shall hear … , and every knee shall bow, and every tongue shall confess’ [D&amp;C 88:104] that Jesus is the Christ, the Son of God, the Savior and Redeemer of the world.” Elder Neal A. Maxwell  (“Thy Kingdom Come,”</a:t>
            </a:r>
            <a:r>
              <a:rPr lang="en-US" sz="1200" i="1" dirty="0"/>
              <a:t> Ensign</a:t>
            </a:r>
            <a:r>
              <a:rPr lang="en-US" sz="1200" dirty="0"/>
              <a:t> or </a:t>
            </a:r>
            <a:r>
              <a:rPr lang="en-US" sz="1200" i="1" dirty="0"/>
              <a:t>Liahona,</a:t>
            </a:r>
            <a:r>
              <a:rPr lang="en-US" sz="1200" dirty="0"/>
              <a:t> May 2015, 122).</a:t>
            </a:r>
          </a:p>
        </p:txBody>
      </p:sp>
      <p:sp>
        <p:nvSpPr>
          <p:cNvPr id="5" name="Rectangle 4"/>
          <p:cNvSpPr/>
          <p:nvPr/>
        </p:nvSpPr>
        <p:spPr>
          <a:xfrm>
            <a:off x="5728445" y="0"/>
            <a:ext cx="6463553" cy="1384995"/>
          </a:xfrm>
          <a:prstGeom prst="rect">
            <a:avLst/>
          </a:prstGeom>
          <a:ln>
            <a:solidFill>
              <a:schemeClr val="tx1"/>
            </a:solidFill>
          </a:ln>
        </p:spPr>
        <p:txBody>
          <a:bodyPr wrap="square">
            <a:spAutoFit/>
          </a:bodyPr>
          <a:lstStyle/>
          <a:p>
            <a:r>
              <a:rPr lang="en-US" sz="1200" b="1" dirty="0" err="1"/>
              <a:t>Baalam</a:t>
            </a:r>
            <a:r>
              <a:rPr lang="en-US" sz="1200" b="1" dirty="0"/>
              <a:t> 2 Peter 2:15:</a:t>
            </a:r>
          </a:p>
          <a:p>
            <a:pPr lvl="0"/>
            <a:r>
              <a:rPr lang="en-US" sz="1200" dirty="0"/>
              <a:t>Balaam was an Old Testament prophet, whose actions are recorded in Numbers 22–24; 31:16. He appeared at first to be true to the Lord and His people, repeatedly refusing </a:t>
            </a:r>
            <a:r>
              <a:rPr lang="en-US" sz="1200" dirty="0" err="1"/>
              <a:t>Balak’s</a:t>
            </a:r>
            <a:r>
              <a:rPr lang="en-US" sz="1200" dirty="0"/>
              <a:t> request to curse Israel. Nevertheless, Balaam eventually succumbed to </a:t>
            </a:r>
            <a:r>
              <a:rPr lang="en-US" sz="1200" dirty="0" err="1"/>
              <a:t>Balak’s</a:t>
            </a:r>
            <a:r>
              <a:rPr lang="en-US" sz="1200" dirty="0"/>
              <a:t> offer of riches and taught </a:t>
            </a:r>
            <a:r>
              <a:rPr lang="en-US" sz="1200" dirty="0" err="1"/>
              <a:t>Balak</a:t>
            </a:r>
            <a:r>
              <a:rPr lang="en-US" sz="1200" dirty="0"/>
              <a:t> how to cause the army of Israel to weaken themselves through sexual sin and idolatry (see Numbers 25:1–5; 31:13–16). The plan included having Moabite women seduce the men of Israel and persuade them to offer sacrifices to heathen gods, thus destroying them spiritually. (1)</a:t>
            </a:r>
          </a:p>
        </p:txBody>
      </p:sp>
      <p:sp>
        <p:nvSpPr>
          <p:cNvPr id="6" name="Rectangle 5"/>
          <p:cNvSpPr/>
          <p:nvPr/>
        </p:nvSpPr>
        <p:spPr>
          <a:xfrm>
            <a:off x="1" y="3986635"/>
            <a:ext cx="5728444" cy="2246769"/>
          </a:xfrm>
          <a:prstGeom prst="rect">
            <a:avLst/>
          </a:prstGeom>
          <a:ln>
            <a:solidFill>
              <a:schemeClr val="tx1"/>
            </a:solidFill>
          </a:ln>
        </p:spPr>
        <p:txBody>
          <a:bodyPr wrap="square">
            <a:spAutoFit/>
          </a:bodyPr>
          <a:lstStyle/>
          <a:p>
            <a:r>
              <a:rPr lang="en-US" sz="1400" b="1" dirty="0"/>
              <a:t>Those who are not afraid to speak evil of dignities 2 Peter 2:10-12</a:t>
            </a:r>
          </a:p>
          <a:p>
            <a:r>
              <a:rPr lang="en-US" sz="1400" dirty="0"/>
              <a:t>“They ‘speak evil of dignities’ and ‘of the things that they understand not,’ says Peter. (2 Pet. 2:10, 1.) They complain of the programs, belittle the constituted authorities, and generally set themselves up as judges. After a while they absent themselves from Church meetings for imagined offenses and fail to pay their tithes and meet their other Church obligations. In a word, they have the spirit of apostasy, which is almost always the harvest of the seeds of criticism. … As Peter puts it, they ‘perish in their own corruption’ [2 Peter 2:12]” President Spencer W. Kimball (</a:t>
            </a:r>
            <a:r>
              <a:rPr lang="en-US" sz="1400" i="1" dirty="0"/>
              <a:t>The Miracle of Forgiveness</a:t>
            </a:r>
            <a:r>
              <a:rPr lang="en-US" sz="1400" dirty="0"/>
              <a:t> [1969], 42–43).</a:t>
            </a:r>
          </a:p>
        </p:txBody>
      </p:sp>
      <p:graphicFrame>
        <p:nvGraphicFramePr>
          <p:cNvPr id="7" name="Table 6"/>
          <p:cNvGraphicFramePr>
            <a:graphicFrameLocks noGrp="1"/>
          </p:cNvGraphicFramePr>
          <p:nvPr/>
        </p:nvGraphicFramePr>
        <p:xfrm>
          <a:off x="63373" y="-12064"/>
          <a:ext cx="5665073" cy="3676650"/>
        </p:xfrm>
        <a:graphic>
          <a:graphicData uri="http://schemas.openxmlformats.org/drawingml/2006/table">
            <a:tbl>
              <a:tblPr firstRow="1" bandRow="1">
                <a:tableStyleId>{5940675A-B579-460E-94D1-54222C63F5DA}</a:tableStyleId>
              </a:tblPr>
              <a:tblGrid>
                <a:gridCol w="3998108">
                  <a:extLst>
                    <a:ext uri="{9D8B030D-6E8A-4147-A177-3AD203B41FA5}">
                      <a16:colId xmlns:a16="http://schemas.microsoft.com/office/drawing/2014/main" val="3815724195"/>
                    </a:ext>
                  </a:extLst>
                </a:gridCol>
                <a:gridCol w="1666965">
                  <a:extLst>
                    <a:ext uri="{9D8B030D-6E8A-4147-A177-3AD203B41FA5}">
                      <a16:colId xmlns:a16="http://schemas.microsoft.com/office/drawing/2014/main" val="3481700596"/>
                    </a:ext>
                  </a:extLst>
                </a:gridCol>
              </a:tblGrid>
              <a:tr h="681990">
                <a:tc gridSpan="2">
                  <a:txBody>
                    <a:bodyPr/>
                    <a:lstStyle/>
                    <a:p>
                      <a:pPr algn="l" fontAlgn="base"/>
                      <a:r>
                        <a:rPr lang="en-US" sz="1800" b="0" i="0" kern="1200" cap="all" dirty="0">
                          <a:solidFill>
                            <a:schemeClr val="tx1"/>
                          </a:solidFill>
                          <a:effectLst/>
                          <a:latin typeface="+mn-lt"/>
                          <a:ea typeface="+mn-ea"/>
                          <a:cs typeface="+mn-cs"/>
                        </a:rPr>
                        <a:t>WRITTEN FROM ROME PRIOR TO A.D. 68 (2 PETER)</a:t>
                      </a:r>
                      <a:endParaRPr lang="en-US" sz="1200" b="0" i="0" dirty="0">
                        <a:solidFill>
                          <a:srgbClr val="434444"/>
                        </a:solidFill>
                        <a:effectLst/>
                        <a:latin typeface="+mn-lt"/>
                      </a:endParaRP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407670">
                <a:tc>
                  <a:txBody>
                    <a:bodyPr/>
                    <a:lstStyle/>
                    <a:p>
                      <a:pPr algn="l" fontAlgn="base"/>
                      <a:r>
                        <a:rPr lang="en-US">
                          <a:solidFill>
                            <a:srgbClr val="434444"/>
                          </a:solidFill>
                          <a:effectLst/>
                        </a:rPr>
                        <a:t>“Make Your Calling and Election Sure”</a:t>
                      </a:r>
                    </a:p>
                  </a:txBody>
                  <a:tcPr marL="95250" marR="95250" marT="66675" marB="66675" anchor="ctr">
                    <a:solidFill>
                      <a:schemeClr val="bg1"/>
                    </a:solidFill>
                  </a:tcPr>
                </a:tc>
                <a:tc>
                  <a:txBody>
                    <a:bodyPr/>
                    <a:lstStyle/>
                    <a:p>
                      <a:pPr algn="l" fontAlgn="base"/>
                      <a:r>
                        <a:rPr lang="en-US">
                          <a:solidFill>
                            <a:srgbClr val="434444"/>
                          </a:solidFill>
                          <a:effectLst/>
                        </a:rPr>
                        <a:t>1:1–19</a:t>
                      </a:r>
                    </a:p>
                  </a:txBody>
                  <a:tcPr marL="95250" marR="95250" marT="66675" marB="66675" anchor="ctr">
                    <a:solidFill>
                      <a:schemeClr val="bg1"/>
                    </a:solidFill>
                  </a:tcPr>
                </a:tc>
                <a:extLst>
                  <a:ext uri="{0D108BD9-81ED-4DB2-BD59-A6C34878D82A}">
                    <a16:rowId xmlns:a16="http://schemas.microsoft.com/office/drawing/2014/main" val="10001"/>
                  </a:ext>
                </a:extLst>
              </a:tr>
              <a:tr h="407670">
                <a:tc>
                  <a:txBody>
                    <a:bodyPr/>
                    <a:lstStyle/>
                    <a:p>
                      <a:pPr algn="l" fontAlgn="base"/>
                      <a:r>
                        <a:rPr lang="en-US" dirty="0">
                          <a:solidFill>
                            <a:srgbClr val="434444"/>
                          </a:solidFill>
                          <a:effectLst/>
                        </a:rPr>
                        <a:t>Prophecy Comes by the </a:t>
                      </a:r>
                      <a:r>
                        <a:rPr lang="en-US" u="none" strike="noStrike" dirty="0">
                          <a:solidFill>
                            <a:srgbClr val="2F393A"/>
                          </a:solidFill>
                          <a:effectLst/>
                        </a:rPr>
                        <a:t>Holy Ghost</a:t>
                      </a:r>
                      <a:endParaRPr lang="en-US" dirty="0">
                        <a:solidFill>
                          <a:srgbClr val="434444"/>
                        </a:solidFill>
                        <a:effectLst/>
                      </a:endParaRPr>
                    </a:p>
                  </a:txBody>
                  <a:tcPr marL="95250" marR="95250" marT="66675" marB="66675" anchor="ctr">
                    <a:solidFill>
                      <a:schemeClr val="bg1"/>
                    </a:solidFill>
                  </a:tcPr>
                </a:tc>
                <a:tc>
                  <a:txBody>
                    <a:bodyPr/>
                    <a:lstStyle/>
                    <a:p>
                      <a:pPr algn="l" fontAlgn="base"/>
                      <a:r>
                        <a:rPr lang="en-US" dirty="0">
                          <a:solidFill>
                            <a:srgbClr val="434444"/>
                          </a:solidFill>
                          <a:effectLst/>
                        </a:rPr>
                        <a:t>1:20, 21</a:t>
                      </a:r>
                    </a:p>
                  </a:txBody>
                  <a:tcPr marL="95250" marR="95250" marT="66675" marB="66675" anchor="ctr">
                    <a:solidFill>
                      <a:schemeClr val="bg1"/>
                    </a:solidFill>
                  </a:tcPr>
                </a:tc>
                <a:extLst>
                  <a:ext uri="{0D108BD9-81ED-4DB2-BD59-A6C34878D82A}">
                    <a16:rowId xmlns:a16="http://schemas.microsoft.com/office/drawing/2014/main" val="1840552135"/>
                  </a:ext>
                </a:extLst>
              </a:tr>
              <a:tr h="407670">
                <a:tc>
                  <a:txBody>
                    <a:bodyPr/>
                    <a:lstStyle/>
                    <a:p>
                      <a:pPr algn="l" fontAlgn="base"/>
                      <a:r>
                        <a:rPr lang="en-US">
                          <a:solidFill>
                            <a:srgbClr val="434444"/>
                          </a:solidFill>
                          <a:effectLst/>
                        </a:rPr>
                        <a:t>False Teachers Are Damned</a:t>
                      </a:r>
                    </a:p>
                  </a:txBody>
                  <a:tcPr marL="95250" marR="95250" marT="66675" marB="66675" anchor="ctr">
                    <a:solidFill>
                      <a:schemeClr val="accent5">
                        <a:lumMod val="20000"/>
                        <a:lumOff val="80000"/>
                      </a:schemeClr>
                    </a:solidFill>
                  </a:tcPr>
                </a:tc>
                <a:tc>
                  <a:txBody>
                    <a:bodyPr/>
                    <a:lstStyle/>
                    <a:p>
                      <a:pPr algn="l" fontAlgn="base"/>
                      <a:r>
                        <a:rPr lang="en-US">
                          <a:solidFill>
                            <a:srgbClr val="434444"/>
                          </a:solidFill>
                          <a:effectLst/>
                        </a:rPr>
                        <a:t>2:1–9</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2"/>
                  </a:ext>
                </a:extLst>
              </a:tr>
              <a:tr h="407670">
                <a:tc>
                  <a:txBody>
                    <a:bodyPr/>
                    <a:lstStyle/>
                    <a:p>
                      <a:pPr algn="l" fontAlgn="base"/>
                      <a:r>
                        <a:rPr lang="en-US">
                          <a:solidFill>
                            <a:srgbClr val="434444"/>
                          </a:solidFill>
                          <a:effectLst/>
                        </a:rPr>
                        <a:t>The Fallen State of Lustful Saints</a:t>
                      </a:r>
                    </a:p>
                  </a:txBody>
                  <a:tcPr marL="95250" marR="95250" marT="66675" marB="66675" anchor="ctr">
                    <a:solidFill>
                      <a:schemeClr val="accent5">
                        <a:lumMod val="20000"/>
                        <a:lumOff val="80000"/>
                      </a:schemeClr>
                    </a:solidFill>
                  </a:tcPr>
                </a:tc>
                <a:tc>
                  <a:txBody>
                    <a:bodyPr/>
                    <a:lstStyle/>
                    <a:p>
                      <a:pPr algn="l" fontAlgn="base"/>
                      <a:r>
                        <a:rPr lang="en-US">
                          <a:solidFill>
                            <a:srgbClr val="434444"/>
                          </a:solidFill>
                          <a:effectLst/>
                        </a:rPr>
                        <a:t>2:10–22</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10003"/>
                  </a:ext>
                </a:extLst>
              </a:tr>
              <a:tr h="681990">
                <a:tc>
                  <a:txBody>
                    <a:bodyPr/>
                    <a:lstStyle/>
                    <a:p>
                      <a:pPr algn="l" fontAlgn="base"/>
                      <a:r>
                        <a:rPr lang="en-US">
                          <a:solidFill>
                            <a:srgbClr val="434444"/>
                          </a:solidFill>
                          <a:effectLst/>
                        </a:rPr>
                        <a:t>Latter-day Scoffers Shall Deny the Second Coming</a:t>
                      </a:r>
                    </a:p>
                  </a:txBody>
                  <a:tcPr marL="95250" marR="95250" marT="66675" marB="66675" anchor="ctr">
                    <a:solidFill>
                      <a:schemeClr val="accent5">
                        <a:lumMod val="20000"/>
                        <a:lumOff val="80000"/>
                      </a:schemeClr>
                    </a:solidFill>
                  </a:tcPr>
                </a:tc>
                <a:tc>
                  <a:txBody>
                    <a:bodyPr/>
                    <a:lstStyle/>
                    <a:p>
                      <a:pPr algn="l" fontAlgn="base"/>
                      <a:r>
                        <a:rPr lang="en-US">
                          <a:solidFill>
                            <a:srgbClr val="434444"/>
                          </a:solidFill>
                          <a:effectLst/>
                        </a:rPr>
                        <a:t>3:1–10</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2518721513"/>
                  </a:ext>
                </a:extLst>
              </a:tr>
              <a:tr h="681990">
                <a:tc>
                  <a:txBody>
                    <a:bodyPr/>
                    <a:lstStyle/>
                    <a:p>
                      <a:pPr algn="l" fontAlgn="base"/>
                      <a:r>
                        <a:rPr lang="en-US" dirty="0">
                          <a:solidFill>
                            <a:srgbClr val="434444"/>
                          </a:solidFill>
                          <a:effectLst/>
                        </a:rPr>
                        <a:t>Holy and Saintly Lives Are Prepared for the Lord</a:t>
                      </a:r>
                    </a:p>
                  </a:txBody>
                  <a:tcPr marL="95250" marR="95250" marT="66675" marB="66675" anchor="ctr">
                    <a:solidFill>
                      <a:schemeClr val="accent5">
                        <a:lumMod val="20000"/>
                        <a:lumOff val="80000"/>
                      </a:schemeClr>
                    </a:solidFill>
                  </a:tcPr>
                </a:tc>
                <a:tc>
                  <a:txBody>
                    <a:bodyPr/>
                    <a:lstStyle/>
                    <a:p>
                      <a:pPr algn="l" fontAlgn="base"/>
                      <a:r>
                        <a:rPr lang="en-US" dirty="0">
                          <a:solidFill>
                            <a:srgbClr val="434444"/>
                          </a:solidFill>
                          <a:effectLst/>
                        </a:rPr>
                        <a:t>3:11–18</a:t>
                      </a:r>
                    </a:p>
                  </a:txBody>
                  <a:tcPr marL="95250" marR="95250" marT="66675" marB="66675" anchor="ctr">
                    <a:solidFill>
                      <a:schemeClr val="accent5">
                        <a:lumMod val="20000"/>
                        <a:lumOff val="80000"/>
                      </a:schemeClr>
                    </a:solidFill>
                  </a:tcPr>
                </a:tc>
                <a:extLst>
                  <a:ext uri="{0D108BD9-81ED-4DB2-BD59-A6C34878D82A}">
                    <a16:rowId xmlns:a16="http://schemas.microsoft.com/office/drawing/2014/main" val="744437530"/>
                  </a:ext>
                </a:extLst>
              </a:tr>
            </a:tbl>
          </a:graphicData>
        </a:graphic>
      </p:graphicFrame>
      <p:pic>
        <p:nvPicPr>
          <p:cNvPr id="8" name="Picture 4" descr="Crucifixion of St. P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4855" y="3552681"/>
            <a:ext cx="2333625" cy="31146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836023" y="3648081"/>
            <a:ext cx="3948832" cy="2585323"/>
          </a:xfrm>
          <a:prstGeom prst="rect">
            <a:avLst/>
          </a:prstGeom>
        </p:spPr>
        <p:txBody>
          <a:bodyPr wrap="square">
            <a:spAutoFit/>
          </a:bodyPr>
          <a:lstStyle/>
          <a:p>
            <a:r>
              <a:rPr lang="en-US" dirty="0">
                <a:latin typeface="Open Sans"/>
              </a:rPr>
              <a:t>Crucifixion of St. Peter,</a:t>
            </a:r>
            <a:r>
              <a:rPr lang="en-US" i="1" dirty="0">
                <a:latin typeface="Open Sans"/>
              </a:rPr>
              <a:t> by Caravaggio. When writing his Second Epistle, Peter knew that he would soon be put to death. This painting depicts the manner in which Peter is traditionally believed to have been killed—by being crucified upside down (see 2 Peter 1:14–15; see also John 21:18–19). (1)</a:t>
            </a:r>
            <a:endParaRPr lang="en-US" dirty="0"/>
          </a:p>
        </p:txBody>
      </p:sp>
    </p:spTree>
    <p:extLst>
      <p:ext uri="{BB962C8B-B14F-4D97-AF65-F5344CB8AC3E}">
        <p14:creationId xmlns:p14="http://schemas.microsoft.com/office/powerpoint/2010/main" val="186584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54170" y="659328"/>
            <a:ext cx="6096000" cy="1569660"/>
          </a:xfrm>
          <a:prstGeom prst="rect">
            <a:avLst/>
          </a:prstGeom>
        </p:spPr>
        <p:txBody>
          <a:bodyPr>
            <a:spAutoFit/>
          </a:bodyPr>
          <a:lstStyle/>
          <a:p>
            <a:r>
              <a:rPr lang="en-US" sz="2400" dirty="0">
                <a:solidFill>
                  <a:schemeClr val="bg1"/>
                </a:solidFill>
              </a:rPr>
              <a:t>A crucible is a container in which metals or other substances are refined, which means they are heated and melted in order to remove impurities and strengthen the final product.</a:t>
            </a:r>
          </a:p>
        </p:txBody>
      </p:sp>
      <p:grpSp>
        <p:nvGrpSpPr>
          <p:cNvPr id="4" name="Group 3"/>
          <p:cNvGrpSpPr/>
          <p:nvPr/>
        </p:nvGrpSpPr>
        <p:grpSpPr>
          <a:xfrm>
            <a:off x="94130" y="331645"/>
            <a:ext cx="4612340" cy="3452952"/>
            <a:chOff x="0" y="1259492"/>
            <a:chExt cx="4612340" cy="3452952"/>
          </a:xfrm>
        </p:grpSpPr>
        <p:pic>
          <p:nvPicPr>
            <p:cNvPr id="18434" name="Picture 2" descr="https://www.lds.org/bc/content/ldsorg/seminary-institute/online-resources/2016-crucible-illustr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52" y="1259492"/>
              <a:ext cx="4092388" cy="345295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0" y="1397992"/>
              <a:ext cx="4092388" cy="923330"/>
            </a:xfrm>
            <a:prstGeom prst="rect">
              <a:avLst/>
            </a:prstGeom>
            <a:noFill/>
          </p:spPr>
          <p:txBody>
            <a:bodyPr wrap="square" rtlCol="0">
              <a:spAutoFit/>
            </a:bodyPr>
            <a:lstStyle/>
            <a:p>
              <a:pPr algn="ctr"/>
              <a:r>
                <a:rPr lang="en-US" sz="5400" dirty="0">
                  <a:latin typeface="Abadi" panose="020B0604020104020204" pitchFamily="34" charset="0"/>
                  <a:ea typeface="Wednesday" pitchFamily="2" charset="0"/>
                </a:rPr>
                <a:t>Crucible</a:t>
              </a:r>
            </a:p>
          </p:txBody>
        </p:sp>
      </p:grpSp>
      <p:grpSp>
        <p:nvGrpSpPr>
          <p:cNvPr id="8" name="Group 7"/>
          <p:cNvGrpSpPr/>
          <p:nvPr/>
        </p:nvGrpSpPr>
        <p:grpSpPr>
          <a:xfrm>
            <a:off x="1353530" y="3952231"/>
            <a:ext cx="6548018" cy="1440017"/>
            <a:chOff x="754996" y="4260149"/>
            <a:chExt cx="6548018" cy="1440017"/>
          </a:xfrm>
        </p:grpSpPr>
        <p:sp>
          <p:nvSpPr>
            <p:cNvPr id="6" name="Rectangle 5"/>
            <p:cNvSpPr/>
            <p:nvPr/>
          </p:nvSpPr>
          <p:spPr>
            <a:xfrm>
              <a:off x="2347916" y="4407904"/>
              <a:ext cx="4955098" cy="1200329"/>
            </a:xfrm>
            <a:prstGeom prst="rect">
              <a:avLst/>
            </a:prstGeom>
          </p:spPr>
          <p:txBody>
            <a:bodyPr wrap="square">
              <a:spAutoFit/>
            </a:bodyPr>
            <a:lstStyle/>
            <a:p>
              <a:r>
                <a:rPr lang="en-US" sz="2400" dirty="0">
                  <a:solidFill>
                    <a:schemeClr val="bg1"/>
                  </a:solidFill>
                </a:rPr>
                <a:t>“As I travel throughout the Church, I see members being tried in the crucible of affliction.” (2)</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96" y="4260149"/>
              <a:ext cx="1150284" cy="1440017"/>
            </a:xfrm>
            <a:prstGeom prst="rect">
              <a:avLst/>
            </a:prstGeom>
          </p:spPr>
        </p:pic>
      </p:grpSp>
      <p:sp>
        <p:nvSpPr>
          <p:cNvPr id="36" name="Rectangle 35"/>
          <p:cNvSpPr/>
          <p:nvPr/>
        </p:nvSpPr>
        <p:spPr>
          <a:xfrm>
            <a:off x="4706470" y="5703328"/>
            <a:ext cx="5876481" cy="830997"/>
          </a:xfrm>
          <a:prstGeom prst="rect">
            <a:avLst/>
          </a:prstGeom>
        </p:spPr>
        <p:txBody>
          <a:bodyPr wrap="none">
            <a:spAutoFit/>
          </a:bodyPr>
          <a:lstStyle/>
          <a:p>
            <a:pPr algn="ctr"/>
            <a:r>
              <a:rPr lang="en-US" sz="2400" dirty="0">
                <a:solidFill>
                  <a:schemeClr val="bg1"/>
                </a:solidFill>
                <a:latin typeface="Open Sans"/>
              </a:rPr>
              <a:t>What does he mean?</a:t>
            </a:r>
          </a:p>
          <a:p>
            <a:r>
              <a:rPr lang="en-US" sz="2400" dirty="0">
                <a:solidFill>
                  <a:schemeClr val="bg1"/>
                </a:solidFill>
                <a:latin typeface="Open Sans"/>
              </a:rPr>
              <a:t>The challenging trials or adversities of life.</a:t>
            </a:r>
            <a:endParaRPr lang="en-US" sz="2400" dirty="0">
              <a:solidFill>
                <a:schemeClr val="bg1"/>
              </a:solidFill>
            </a:endParaRPr>
          </a:p>
        </p:txBody>
      </p:sp>
      <p:grpSp>
        <p:nvGrpSpPr>
          <p:cNvPr id="2" name="Group 1">
            <a:extLst>
              <a:ext uri="{FF2B5EF4-FFF2-40B4-BE49-F238E27FC236}">
                <a16:creationId xmlns:a16="http://schemas.microsoft.com/office/drawing/2014/main" id="{063A6581-71C2-AF5F-D8C3-8B14D431E621}"/>
              </a:ext>
            </a:extLst>
          </p:cNvPr>
          <p:cNvGrpSpPr/>
          <p:nvPr/>
        </p:nvGrpSpPr>
        <p:grpSpPr>
          <a:xfrm>
            <a:off x="7901548" y="2771033"/>
            <a:ext cx="3289208" cy="2390250"/>
            <a:chOff x="384206" y="4158361"/>
            <a:chExt cx="3289208" cy="2390250"/>
          </a:xfrm>
        </p:grpSpPr>
        <p:grpSp>
          <p:nvGrpSpPr>
            <p:cNvPr id="5" name="Group 4">
              <a:extLst>
                <a:ext uri="{FF2B5EF4-FFF2-40B4-BE49-F238E27FC236}">
                  <a16:creationId xmlns:a16="http://schemas.microsoft.com/office/drawing/2014/main" id="{D5F9E0C6-C85D-CA1B-605F-68A86DD580DF}"/>
                </a:ext>
              </a:extLst>
            </p:cNvPr>
            <p:cNvGrpSpPr/>
            <p:nvPr/>
          </p:nvGrpSpPr>
          <p:grpSpPr>
            <a:xfrm>
              <a:off x="384206" y="4158361"/>
              <a:ext cx="3289208" cy="2390250"/>
              <a:chOff x="609599" y="833642"/>
              <a:chExt cx="7941747" cy="5771225"/>
            </a:xfrm>
          </p:grpSpPr>
          <p:grpSp>
            <p:nvGrpSpPr>
              <p:cNvPr id="10" name="Group 14">
                <a:extLst>
                  <a:ext uri="{FF2B5EF4-FFF2-40B4-BE49-F238E27FC236}">
                    <a16:creationId xmlns:a16="http://schemas.microsoft.com/office/drawing/2014/main" id="{F8A7B67E-A1A9-FB36-2AD1-77B723290460}"/>
                  </a:ext>
                </a:extLst>
              </p:cNvPr>
              <p:cNvGrpSpPr/>
              <p:nvPr/>
            </p:nvGrpSpPr>
            <p:grpSpPr>
              <a:xfrm rot="10800000">
                <a:off x="7696200" y="5257800"/>
                <a:ext cx="621450" cy="1347067"/>
                <a:chOff x="7010400" y="381000"/>
                <a:chExt cx="762000" cy="2033666"/>
              </a:xfrm>
            </p:grpSpPr>
            <p:sp>
              <p:nvSpPr>
                <p:cNvPr id="23" name="Rounded Rectangle 29">
                  <a:extLst>
                    <a:ext uri="{FF2B5EF4-FFF2-40B4-BE49-F238E27FC236}">
                      <a16:creationId xmlns:a16="http://schemas.microsoft.com/office/drawing/2014/main" id="{E90CC31F-5713-5F3D-0D8B-805D997D3476}"/>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1E286DD-DAC6-E60A-695B-AE5EF56D5AE7}"/>
                    </a:ext>
                  </a:extLst>
                </p:cNvPr>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1">
                <a:extLst>
                  <a:ext uri="{FF2B5EF4-FFF2-40B4-BE49-F238E27FC236}">
                    <a16:creationId xmlns:a16="http://schemas.microsoft.com/office/drawing/2014/main" id="{D872D1AF-5DF4-F686-150E-B57D6541A619}"/>
                  </a:ext>
                </a:extLst>
              </p:cNvPr>
              <p:cNvGrpSpPr/>
              <p:nvPr/>
            </p:nvGrpSpPr>
            <p:grpSpPr>
              <a:xfrm rot="10800000">
                <a:off x="939238" y="4923502"/>
                <a:ext cx="621450" cy="1347067"/>
                <a:chOff x="7010400" y="381000"/>
                <a:chExt cx="762000" cy="2033666"/>
              </a:xfrm>
            </p:grpSpPr>
            <p:sp>
              <p:nvSpPr>
                <p:cNvPr id="21" name="Rounded Rectangle 27">
                  <a:extLst>
                    <a:ext uri="{FF2B5EF4-FFF2-40B4-BE49-F238E27FC236}">
                      <a16:creationId xmlns:a16="http://schemas.microsoft.com/office/drawing/2014/main" id="{87D66A44-4F7B-A00C-C38C-C11C0D35AE55}"/>
                    </a:ext>
                  </a:extLst>
                </p:cNvPr>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FEDA56D-BBA9-97A6-90DD-A3D3BDD9720A}"/>
                    </a:ext>
                  </a:extLst>
                </p:cNvPr>
                <p:cNvSpPr/>
                <p:nvPr/>
              </p:nvSpPr>
              <p:spPr>
                <a:xfrm>
                  <a:off x="7010400" y="381000"/>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Wave 2">
                <a:extLst>
                  <a:ext uri="{FF2B5EF4-FFF2-40B4-BE49-F238E27FC236}">
                    <a16:creationId xmlns:a16="http://schemas.microsoft.com/office/drawing/2014/main" id="{F26FC434-46FD-5F7F-376E-8AEF3A0BF93E}"/>
                  </a:ext>
                </a:extLst>
              </p:cNvPr>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3">
                <a:extLst>
                  <a:ext uri="{FF2B5EF4-FFF2-40B4-BE49-F238E27FC236}">
                    <a16:creationId xmlns:a16="http://schemas.microsoft.com/office/drawing/2014/main" id="{D8D7DEE4-337F-C440-71CF-55F7932CDF49}"/>
                  </a:ext>
                </a:extLst>
              </p:cNvPr>
              <p:cNvSpPr/>
              <p:nvPr/>
            </p:nvSpPr>
            <p:spPr>
              <a:xfrm>
                <a:off x="7315200" y="1981200"/>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
                <a:extLst>
                  <a:ext uri="{FF2B5EF4-FFF2-40B4-BE49-F238E27FC236}">
                    <a16:creationId xmlns:a16="http://schemas.microsoft.com/office/drawing/2014/main" id="{35629540-1DF5-1DFC-A1C9-E1AD4D53274C}"/>
                  </a:ext>
                </a:extLst>
              </p:cNvPr>
              <p:cNvSpPr/>
              <p:nvPr/>
            </p:nvSpPr>
            <p:spPr>
              <a:xfrm>
                <a:off x="609599" y="1643059"/>
                <a:ext cx="1236146" cy="3840519"/>
              </a:xfrm>
              <a:prstGeom prst="can">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9BB46CA-88B8-A631-EE8C-C544A14F6F76}"/>
                  </a:ext>
                </a:extLst>
              </p:cNvPr>
              <p:cNvGrpSpPr/>
              <p:nvPr/>
            </p:nvGrpSpPr>
            <p:grpSpPr>
              <a:xfrm>
                <a:off x="899460" y="833642"/>
                <a:ext cx="621450" cy="986197"/>
                <a:chOff x="7031201" y="834275"/>
                <a:chExt cx="762000" cy="1488861"/>
              </a:xfrm>
            </p:grpSpPr>
            <p:sp>
              <p:nvSpPr>
                <p:cNvPr id="19" name="Rounded Rectangle 25">
                  <a:extLst>
                    <a:ext uri="{FF2B5EF4-FFF2-40B4-BE49-F238E27FC236}">
                      <a16:creationId xmlns:a16="http://schemas.microsoft.com/office/drawing/2014/main" id="{F0E51CBE-28E2-31FD-81F2-8DF903A30655}"/>
                    </a:ext>
                  </a:extLst>
                </p:cNvPr>
                <p:cNvSpPr/>
                <p:nvPr/>
              </p:nvSpPr>
              <p:spPr>
                <a:xfrm>
                  <a:off x="7279402" y="1563538"/>
                  <a:ext cx="291165" cy="759598"/>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5">
                  <a:extLst>
                    <a:ext uri="{FF2B5EF4-FFF2-40B4-BE49-F238E27FC236}">
                      <a16:creationId xmlns:a16="http://schemas.microsoft.com/office/drawing/2014/main" id="{33ABA1DD-0167-84E6-FF9E-7C3A4E1F8A88}"/>
                    </a:ext>
                  </a:extLst>
                </p:cNvPr>
                <p:cNvSpPr/>
                <p:nvPr/>
              </p:nvSpPr>
              <p:spPr>
                <a:xfrm>
                  <a:off x="7031201" y="834275"/>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37A2354-0D1A-BF53-48DD-031ECFA0EB55}"/>
                  </a:ext>
                </a:extLst>
              </p:cNvPr>
              <p:cNvGrpSpPr/>
              <p:nvPr/>
            </p:nvGrpSpPr>
            <p:grpSpPr>
              <a:xfrm>
                <a:off x="7646520" y="1148254"/>
                <a:ext cx="621450" cy="1017899"/>
                <a:chOff x="7087348" y="824753"/>
                <a:chExt cx="762000" cy="1536722"/>
              </a:xfrm>
            </p:grpSpPr>
            <p:sp>
              <p:nvSpPr>
                <p:cNvPr id="17" name="Rounded Rectangle 23">
                  <a:extLst>
                    <a:ext uri="{FF2B5EF4-FFF2-40B4-BE49-F238E27FC236}">
                      <a16:creationId xmlns:a16="http://schemas.microsoft.com/office/drawing/2014/main" id="{C9CC84B9-194E-0557-7E0B-61A6321E3DF2}"/>
                    </a:ext>
                  </a:extLst>
                </p:cNvPr>
                <p:cNvSpPr/>
                <p:nvPr/>
              </p:nvSpPr>
              <p:spPr>
                <a:xfrm>
                  <a:off x="7339058" y="1803020"/>
                  <a:ext cx="258584" cy="558455"/>
                </a:xfrm>
                <a:prstGeom prst="roundRect">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987B838-CDC2-36F7-D2AF-AF5C2D049E15}"/>
                    </a:ext>
                  </a:extLst>
                </p:cNvPr>
                <p:cNvSpPr/>
                <p:nvPr/>
              </p:nvSpPr>
              <p:spPr>
                <a:xfrm>
                  <a:off x="7087348" y="824753"/>
                  <a:ext cx="762000" cy="1219200"/>
                </a:xfrm>
                <a:prstGeom prst="ellipse">
                  <a:avLst/>
                </a:prstGeom>
                <a:solidFill>
                  <a:srgbClr val="CABA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ectangle 8">
              <a:extLst>
                <a:ext uri="{FF2B5EF4-FFF2-40B4-BE49-F238E27FC236}">
                  <a16:creationId xmlns:a16="http://schemas.microsoft.com/office/drawing/2014/main" id="{FE308B8E-E433-BE2E-86A9-AB918A1612C5}"/>
                </a:ext>
              </a:extLst>
            </p:cNvPr>
            <p:cNvSpPr/>
            <p:nvPr/>
          </p:nvSpPr>
          <p:spPr>
            <a:xfrm>
              <a:off x="896177" y="4617389"/>
              <a:ext cx="2288807" cy="1477328"/>
            </a:xfrm>
            <a:prstGeom prst="rect">
              <a:avLst/>
            </a:prstGeom>
          </p:spPr>
          <p:txBody>
            <a:bodyPr wrap="square">
              <a:spAutoFit/>
            </a:bodyPr>
            <a:lstStyle/>
            <a:p>
              <a:pPr algn="ctr"/>
              <a:r>
                <a:rPr lang="en-US" b="1" dirty="0">
                  <a:solidFill>
                    <a:srgbClr val="000000"/>
                  </a:solidFill>
                  <a:latin typeface="Calibri" panose="020F0502020204030204" pitchFamily="34" charset="0"/>
                </a:rPr>
                <a:t>A</a:t>
              </a:r>
              <a:r>
                <a:rPr lang="en-US" b="1" i="0" dirty="0">
                  <a:solidFill>
                    <a:srgbClr val="000000"/>
                  </a:solidFill>
                  <a:effectLst/>
                  <a:latin typeface="Calibri" panose="020F0502020204030204" pitchFamily="34" charset="0"/>
                </a:rPr>
                <a:t>s we faithfully endure trials, our faith in Jesus Christ is refined and strengthened</a:t>
              </a:r>
              <a:endParaRPr lang="en-US" sz="1600" dirty="0"/>
            </a:p>
          </p:txBody>
        </p:sp>
      </p:grpSp>
    </p:spTree>
    <p:extLst>
      <p:ext uri="{BB962C8B-B14F-4D97-AF65-F5344CB8AC3E}">
        <p14:creationId xmlns:p14="http://schemas.microsoft.com/office/powerpoint/2010/main" val="18249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animEffect transition="in" filter="fade">
                                      <p:cBhvr>
                                        <p:cTn id="15" dur="1000"/>
                                        <p:tgtEl>
                                          <p:spTgt spid="36">
                                            <p:txEl>
                                              <p:pRg st="1" end="1"/>
                                            </p:txEl>
                                          </p:spTgt>
                                        </p:tgtEl>
                                      </p:cBhvr>
                                    </p:animEffect>
                                    <p:anim calcmode="lin" valueType="num">
                                      <p:cBhvr>
                                        <p:cTn id="16" dur="1000" fill="hold"/>
                                        <p:tgtEl>
                                          <p:spTgt spid="36">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out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12"/>
            <a:ext cx="12192000" cy="68697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7116" y="1213512"/>
            <a:ext cx="6335695" cy="1569660"/>
          </a:xfrm>
          <a:prstGeom prst="rect">
            <a:avLst/>
          </a:prstGeom>
          <a:noFill/>
        </p:spPr>
        <p:txBody>
          <a:bodyPr wrap="square" rtlCol="0">
            <a:spAutoFit/>
          </a:bodyPr>
          <a:lstStyle/>
          <a:p>
            <a:r>
              <a:rPr lang="en-US" sz="2400" i="1" dirty="0">
                <a:solidFill>
                  <a:srgbClr val="FFFF00"/>
                </a:solidFill>
                <a:latin typeface="+mj-lt"/>
              </a:rPr>
              <a:t>“That the trial of your faith, being much more precious than gold that </a:t>
            </a:r>
            <a:r>
              <a:rPr lang="en-US" sz="2400" i="1" dirty="0" err="1">
                <a:solidFill>
                  <a:srgbClr val="FFFF00"/>
                </a:solidFill>
                <a:latin typeface="+mj-lt"/>
              </a:rPr>
              <a:t>perisheth</a:t>
            </a:r>
            <a:r>
              <a:rPr lang="en-US" sz="2400" i="1" dirty="0">
                <a:solidFill>
                  <a:srgbClr val="FFFF00"/>
                </a:solidFill>
                <a:latin typeface="+mj-lt"/>
              </a:rPr>
              <a:t>, though it be tried with fire, might be found unto praise and </a:t>
            </a:r>
            <a:r>
              <a:rPr lang="en-US" sz="2400" i="1" dirty="0" err="1">
                <a:solidFill>
                  <a:srgbClr val="FFFF00"/>
                </a:solidFill>
                <a:latin typeface="+mj-lt"/>
              </a:rPr>
              <a:t>honour</a:t>
            </a:r>
            <a:r>
              <a:rPr lang="en-US" sz="2400" i="1" dirty="0">
                <a:solidFill>
                  <a:srgbClr val="FFFF00"/>
                </a:solidFill>
                <a:latin typeface="+mj-lt"/>
              </a:rPr>
              <a:t> and glory at the appearing of Jesus Christ”</a:t>
            </a:r>
          </a:p>
        </p:txBody>
      </p:sp>
      <p:sp>
        <p:nvSpPr>
          <p:cNvPr id="16" name="TextBox 15"/>
          <p:cNvSpPr txBox="1"/>
          <p:nvPr/>
        </p:nvSpPr>
        <p:spPr>
          <a:xfrm>
            <a:off x="1524000" y="6172201"/>
            <a:ext cx="5791200" cy="461665"/>
          </a:xfrm>
          <a:prstGeom prst="rect">
            <a:avLst/>
          </a:prstGeom>
          <a:noFill/>
        </p:spPr>
        <p:txBody>
          <a:bodyPr wrap="square" rtlCol="0">
            <a:spAutoFit/>
          </a:bodyPr>
          <a:lstStyle/>
          <a:p>
            <a:r>
              <a:rPr lang="en-US" sz="2400" dirty="0">
                <a:latin typeface="+mj-lt"/>
              </a:rPr>
              <a:t>1 Peter 1:7   1 Peter 4:16</a:t>
            </a:r>
          </a:p>
        </p:txBody>
      </p:sp>
      <p:sp>
        <p:nvSpPr>
          <p:cNvPr id="17" name="TextBox 16"/>
          <p:cNvSpPr txBox="1"/>
          <p:nvPr/>
        </p:nvSpPr>
        <p:spPr>
          <a:xfrm>
            <a:off x="5468471" y="3124200"/>
            <a:ext cx="3962400" cy="1569660"/>
          </a:xfrm>
          <a:prstGeom prst="rect">
            <a:avLst/>
          </a:prstGeom>
          <a:noFill/>
        </p:spPr>
        <p:txBody>
          <a:bodyPr wrap="square" rtlCol="0">
            <a:spAutoFit/>
          </a:bodyPr>
          <a:lstStyle/>
          <a:p>
            <a:r>
              <a:rPr lang="en-US" sz="2400" i="1" dirty="0">
                <a:solidFill>
                  <a:srgbClr val="FFFF00"/>
                </a:solidFill>
                <a:latin typeface="+mj-lt"/>
              </a:rPr>
              <a:t>“Yet if any man suffer as a Christian, let him not be ashamed; but let him glorify God on this behalf.”</a:t>
            </a:r>
          </a:p>
        </p:txBody>
      </p:sp>
      <p:pic>
        <p:nvPicPr>
          <p:cNvPr id="12292" name="Picture 4" descr="http://jreedfinearts.com/graphics/By-My-Spirit1.jpg"/>
          <p:cNvPicPr>
            <a:picLocks noChangeAspect="1" noChangeArrowheads="1"/>
          </p:cNvPicPr>
          <p:nvPr/>
        </p:nvPicPr>
        <p:blipFill>
          <a:blip r:embed="rId3" cstate="print"/>
          <a:srcRect/>
          <a:stretch>
            <a:fillRect/>
          </a:stretch>
        </p:blipFill>
        <p:spPr bwMode="auto">
          <a:xfrm>
            <a:off x="9368118" y="3415553"/>
            <a:ext cx="2294187" cy="2932529"/>
          </a:xfrm>
          <a:prstGeom prst="rect">
            <a:avLst/>
          </a:prstGeom>
          <a:noFill/>
        </p:spPr>
      </p:pic>
      <p:sp>
        <p:nvSpPr>
          <p:cNvPr id="19" name="TextBox 18"/>
          <p:cNvSpPr txBox="1"/>
          <p:nvPr/>
        </p:nvSpPr>
        <p:spPr>
          <a:xfrm>
            <a:off x="697116" y="-70717"/>
            <a:ext cx="10797766" cy="923330"/>
          </a:xfrm>
          <a:prstGeom prst="rect">
            <a:avLst/>
          </a:prstGeom>
          <a:noFill/>
        </p:spPr>
        <p:txBody>
          <a:bodyPr wrap="square" rtlCol="0">
            <a:spAutoFit/>
          </a:bodyPr>
          <a:lstStyle/>
          <a:p>
            <a:pPr algn="ctr"/>
            <a:r>
              <a:rPr lang="en-US" sz="5400" dirty="0">
                <a:solidFill>
                  <a:schemeClr val="bg1"/>
                </a:solidFill>
                <a:latin typeface="Abadi" panose="020B0604020104020204" pitchFamily="34" charset="0"/>
                <a:ea typeface="Wednesday" pitchFamily="2" charset="0"/>
              </a:rPr>
              <a:t>More Precious Than Gold</a:t>
            </a:r>
          </a:p>
        </p:txBody>
      </p:sp>
      <p:sp>
        <p:nvSpPr>
          <p:cNvPr id="20" name="TextBox 19"/>
          <p:cNvSpPr txBox="1"/>
          <p:nvPr/>
        </p:nvSpPr>
        <p:spPr>
          <a:xfrm>
            <a:off x="201706" y="6427694"/>
            <a:ext cx="1748118" cy="369332"/>
          </a:xfrm>
          <a:prstGeom prst="rect">
            <a:avLst/>
          </a:prstGeom>
          <a:noFill/>
        </p:spPr>
        <p:txBody>
          <a:bodyPr wrap="square" rtlCol="0">
            <a:spAutoFit/>
          </a:bodyPr>
          <a:lstStyle/>
          <a:p>
            <a:r>
              <a:rPr lang="en-US" dirty="0">
                <a:solidFill>
                  <a:schemeClr val="bg1"/>
                </a:solidFill>
              </a:rPr>
              <a:t>1 Peter 1:7</a:t>
            </a:r>
          </a:p>
        </p:txBody>
      </p:sp>
      <p:pic>
        <p:nvPicPr>
          <p:cNvPr id="3" name="Picture 2">
            <a:extLst>
              <a:ext uri="{FF2B5EF4-FFF2-40B4-BE49-F238E27FC236}">
                <a16:creationId xmlns:a16="http://schemas.microsoft.com/office/drawing/2014/main" id="{E24B2B5F-90C0-423C-8710-F7B2D2035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851" y="3290983"/>
            <a:ext cx="3971925" cy="2628900"/>
          </a:xfrm>
          <a:prstGeom prst="rect">
            <a:avLst/>
          </a:prstGeom>
        </p:spPr>
      </p:pic>
    </p:spTree>
    <p:extLst>
      <p:ext uri="{BB962C8B-B14F-4D97-AF65-F5344CB8AC3E}">
        <p14:creationId xmlns:p14="http://schemas.microsoft.com/office/powerpoint/2010/main" val="11960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TotalTime>
  <Words>9464</Words>
  <Application>Microsoft Office PowerPoint</Application>
  <PresentationFormat>Widescreen</PresentationFormat>
  <Paragraphs>648</Paragraphs>
  <Slides>73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73</vt:i4>
      </vt:variant>
    </vt:vector>
  </HeadingPairs>
  <TitlesOfParts>
    <vt:vector size="86" baseType="lpstr">
      <vt:lpstr>Poor Richard</vt:lpstr>
      <vt:lpstr>Californian FB</vt:lpstr>
      <vt:lpstr>Lucida Sans</vt:lpstr>
      <vt:lpstr>Times</vt:lpstr>
      <vt:lpstr>Abadi</vt:lpstr>
      <vt:lpstr>Baskerville Old Face</vt:lpstr>
      <vt:lpstr>Calibri</vt:lpstr>
      <vt:lpstr>Colonna MT</vt:lpstr>
      <vt:lpstr>Open Sans</vt:lpstr>
      <vt:lpstr>Calibri Light</vt:lpstr>
      <vt:lpstr>Comic Sans MS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10</cp:revision>
  <dcterms:created xsi:type="dcterms:W3CDTF">2023-05-01T15:30:34Z</dcterms:created>
  <dcterms:modified xsi:type="dcterms:W3CDTF">2023-07-24T14:44:40Z</dcterms:modified>
</cp:coreProperties>
</file>