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8" r:id="rId2"/>
    <p:sldId id="282" r:id="rId3"/>
    <p:sldId id="287" r:id="rId4"/>
    <p:sldId id="311" r:id="rId5"/>
    <p:sldId id="295" r:id="rId6"/>
    <p:sldId id="296" r:id="rId7"/>
    <p:sldId id="297" r:id="rId8"/>
    <p:sldId id="298" r:id="rId9"/>
    <p:sldId id="299" r:id="rId10"/>
    <p:sldId id="300" r:id="rId11"/>
    <p:sldId id="301" r:id="rId12"/>
    <p:sldId id="302" r:id="rId13"/>
    <p:sldId id="314" r:id="rId14"/>
    <p:sldId id="313" r:id="rId15"/>
    <p:sldId id="315" r:id="rId16"/>
    <p:sldId id="316" r:id="rId17"/>
    <p:sldId id="320" r:id="rId18"/>
    <p:sldId id="317" r:id="rId19"/>
    <p:sldId id="318" r:id="rId20"/>
    <p:sldId id="319" r:id="rId21"/>
    <p:sldId id="321" r:id="rId22"/>
    <p:sldId id="322" r:id="rId23"/>
    <p:sldId id="323" r:id="rId24"/>
    <p:sldId id="324" r:id="rId25"/>
    <p:sldId id="325" r:id="rId26"/>
    <p:sldId id="326" r:id="rId27"/>
    <p:sldId id="284" r:id="rId28"/>
    <p:sldId id="286" r:id="rId29"/>
    <p:sldId id="329" r:id="rId30"/>
    <p:sldId id="330" r:id="rId31"/>
    <p:sldId id="312" r:id="rId32"/>
    <p:sldId id="331" r:id="rId33"/>
    <p:sldId id="332" r:id="rId34"/>
    <p:sldId id="333" r:id="rId35"/>
    <p:sldId id="334" r:id="rId36"/>
    <p:sldId id="335" r:id="rId37"/>
    <p:sldId id="336" r:id="rId38"/>
    <p:sldId id="337" r:id="rId39"/>
    <p:sldId id="338" r:id="rId40"/>
    <p:sldId id="339" r:id="rId41"/>
    <p:sldId id="361" r:id="rId42"/>
    <p:sldId id="340" r:id="rId43"/>
    <p:sldId id="341" r:id="rId44"/>
    <p:sldId id="342" r:id="rId45"/>
    <p:sldId id="343" r:id="rId46"/>
    <p:sldId id="344" r:id="rId47"/>
    <p:sldId id="345" r:id="rId48"/>
    <p:sldId id="346" r:id="rId49"/>
    <p:sldId id="350" r:id="rId50"/>
    <p:sldId id="288" r:id="rId51"/>
    <p:sldId id="289" r:id="rId52"/>
    <p:sldId id="290" r:id="rId53"/>
    <p:sldId id="291" r:id="rId54"/>
    <p:sldId id="292" r:id="rId55"/>
    <p:sldId id="293" r:id="rId56"/>
    <p:sldId id="351" r:id="rId57"/>
    <p:sldId id="352" r:id="rId58"/>
    <p:sldId id="353" r:id="rId59"/>
    <p:sldId id="354" r:id="rId60"/>
    <p:sldId id="355" r:id="rId61"/>
    <p:sldId id="294" r:id="rId62"/>
    <p:sldId id="304" r:id="rId63"/>
    <p:sldId id="306" r:id="rId64"/>
    <p:sldId id="307" r:id="rId65"/>
    <p:sldId id="362" r:id="rId66"/>
    <p:sldId id="305" r:id="rId67"/>
    <p:sldId id="308" r:id="rId68"/>
    <p:sldId id="309" r:id="rId69"/>
    <p:sldId id="310" r:id="rId70"/>
    <p:sldId id="356" r:id="rId71"/>
    <p:sldId id="357" r:id="rId72"/>
    <p:sldId id="358" r:id="rId73"/>
    <p:sldId id="360" r:id="rId74"/>
    <p:sldId id="359"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Lst>
  <p:sldSz cx="12192000" cy="6858000"/>
  <p:notesSz cx="6858000" cy="9144000"/>
  <p:embeddedFontLst>
    <p:embeddedFont>
      <p:font typeface="Abadi" panose="020B0604020104020204" pitchFamily="34" charset="0"/>
      <p:regular r:id="rId93"/>
    </p:embeddedFont>
    <p:embeddedFont>
      <p:font typeface="Bodoni MT" panose="02070603080606020203" pitchFamily="18"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Colonna MT" panose="04020805060202030203" pitchFamily="82" charset="0"/>
      <p:regular r:id="rId104"/>
    </p:embeddedFont>
    <p:embeddedFont>
      <p:font typeface="Footlight MT Light" panose="0204060206030A020304" pitchFamily="18" charset="0"/>
      <p:regular r:id="rId105"/>
    </p:embeddedFont>
    <p:embeddedFont>
      <p:font typeface="Happy Monkey" panose="020B0604020202020204" charset="0"/>
      <p:regular r:id="rId106"/>
    </p:embeddedFont>
    <p:embeddedFont>
      <p:font typeface="Ink Free" panose="03080402000500000000" pitchFamily="66" charset="0"/>
      <p:regular r:id="rId107"/>
    </p:embeddedFont>
    <p:embeddedFont>
      <p:font typeface="Open Sans" panose="020B0606030504020204" pitchFamily="34" charset="0"/>
      <p:regular r:id="rId108"/>
      <p:bold r:id="rId109"/>
      <p:italic r:id="rId110"/>
      <p:boldItalic r:id="rId111"/>
    </p:embeddedFont>
    <p:embeddedFont>
      <p:font typeface="Palatino" panose="020B0604020202020204" charset="0"/>
      <p:regular r:id="rId1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A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0.fntdata"/><Relationship Id="rId16" Type="http://schemas.openxmlformats.org/officeDocument/2006/relationships/slide" Target="slides/slide15.xml"/><Relationship Id="rId107" Type="http://schemas.openxmlformats.org/officeDocument/2006/relationships/font" Target="fonts/font1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4.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8.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F226-A73F-9AD1-F325-9844443220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06B42D-9D45-7C6E-9EAD-1032A8910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91E23A-B271-6C5A-F9F1-80B40B8EF9F9}"/>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A393A182-FE7E-8FE8-61F9-EF4428D0E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E3EBF-6E1C-E517-1342-D333E3C5AAB6}"/>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416814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A4A0-5A86-BD94-19E5-560E5A68E5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5BA3B-CF4C-EEA3-AECC-0F085BDB7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74808-82B1-F7C3-8F87-698FBE73B948}"/>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CE392ED3-95D7-989E-ED63-B3BEA2D10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7A8F7-7FB0-794A-F754-60926A490D11}"/>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6287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83FBD-C5A9-3685-C61F-36049EAB2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4E098-A981-A7A2-9708-40A657F78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9231A-E77D-8914-BD1A-0D9511ED307E}"/>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A3BD68D4-3C69-727D-9C45-869C9A5FB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DB0D4-919F-F0B0-5B19-F4EFA087F296}"/>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134625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4561-823E-A8D2-D6E3-51652DA65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44979-A6B6-D823-F157-68CF0D781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9FF92-3E88-D9D1-C0D1-7BD6E844629C}"/>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8B9E670C-38D1-A524-F053-D09611F57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85BB2-9B6E-BE70-D440-F221BB63AE97}"/>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282366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38C2-7B3D-BD22-A94D-F5EF12190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0E55D9-94C9-EAF8-99EB-65D88F0F9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90C661-85DE-3527-109C-51589FC2F276}"/>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740ECB70-50BA-12A5-5927-1CA4794DD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51446-02A9-5D38-31C2-AC1672207D40}"/>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319089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8AEF-5B47-5A15-8B5B-BC2BE2B027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51A23-401F-52C1-BED2-BACC598D59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3AA3EF-8183-3DB7-D331-D81CF2AB3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40BCD8-08FA-C562-B557-C5ACA4158FE5}"/>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6" name="Footer Placeholder 5">
            <a:extLst>
              <a:ext uri="{FF2B5EF4-FFF2-40B4-BE49-F238E27FC236}">
                <a16:creationId xmlns:a16="http://schemas.microsoft.com/office/drawing/2014/main" id="{0FFDF3CD-B093-D63D-25FE-FDC0057B2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54C79-E1DB-5A5C-0294-722E2CC57DA3}"/>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48804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AFFC-3B5C-8C0B-BBFC-F15E966B5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292A2D-8403-2BA6-7884-0CF63AF74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DF57B-621E-264F-619B-F5C05F3643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4C7862-EA73-CBC8-901B-0FA67FE73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4D8E1-EA01-9CAA-EE35-813D256D1E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90E09-CBBE-6503-8164-E1545A66CFB4}"/>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8" name="Footer Placeholder 7">
            <a:extLst>
              <a:ext uri="{FF2B5EF4-FFF2-40B4-BE49-F238E27FC236}">
                <a16:creationId xmlns:a16="http://schemas.microsoft.com/office/drawing/2014/main" id="{164ADE27-3EDB-F990-717A-9B7857CD8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281762-36E8-F9A8-7867-80B9C4CDD284}"/>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402209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6845-EA25-B6A9-8E3D-1CA1C795A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AD98D6-0540-E562-09C2-BEB669956940}"/>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4" name="Footer Placeholder 3">
            <a:extLst>
              <a:ext uri="{FF2B5EF4-FFF2-40B4-BE49-F238E27FC236}">
                <a16:creationId xmlns:a16="http://schemas.microsoft.com/office/drawing/2014/main" id="{97ADA057-D785-3A48-068F-D65649084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894B94-912E-DBDC-E109-E31DE417A942}"/>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347334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10B691-ABE5-3FDF-1B02-ABFFD854FCEA}"/>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3" name="Footer Placeholder 2">
            <a:extLst>
              <a:ext uri="{FF2B5EF4-FFF2-40B4-BE49-F238E27FC236}">
                <a16:creationId xmlns:a16="http://schemas.microsoft.com/office/drawing/2014/main" id="{23E8D4B5-B3E8-2269-D05E-B3122C0D83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50315D-9E31-6320-1D72-4DB33BBB11C9}"/>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221265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E36B-BCCB-37CE-8C6D-746C8F601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9F495F-AEE4-BCD3-B024-5D74BBB05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706C3-3A0A-1500-0093-7B15B6D28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99661-1204-2309-FCE2-F7D1C3E7C4A0}"/>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6" name="Footer Placeholder 5">
            <a:extLst>
              <a:ext uri="{FF2B5EF4-FFF2-40B4-BE49-F238E27FC236}">
                <a16:creationId xmlns:a16="http://schemas.microsoft.com/office/drawing/2014/main" id="{D2EA97CE-98DA-07C2-54FC-4B67AC307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828AB-2DD8-3066-AA4F-6684387F5A08}"/>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74985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3800-5BEB-9C81-5628-141937170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EC4DDB-B84D-A3CD-E76A-6FEEC1749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ABF75-D81A-DC78-0F67-10743BABC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BEE12-72DE-C108-52F6-F23AFC085655}"/>
              </a:ext>
            </a:extLst>
          </p:cNvPr>
          <p:cNvSpPr>
            <a:spLocks noGrp="1"/>
          </p:cNvSpPr>
          <p:nvPr>
            <p:ph type="dt" sz="half" idx="10"/>
          </p:nvPr>
        </p:nvSpPr>
        <p:spPr/>
        <p:txBody>
          <a:bodyPr/>
          <a:lstStyle/>
          <a:p>
            <a:fld id="{4AE3788B-0BC4-4791-A903-6C3C9E2FAE5F}" type="datetimeFigureOut">
              <a:rPr lang="en-US" smtClean="0"/>
              <a:t>2/13/2023</a:t>
            </a:fld>
            <a:endParaRPr lang="en-US"/>
          </a:p>
        </p:txBody>
      </p:sp>
      <p:sp>
        <p:nvSpPr>
          <p:cNvPr id="6" name="Footer Placeholder 5">
            <a:extLst>
              <a:ext uri="{FF2B5EF4-FFF2-40B4-BE49-F238E27FC236}">
                <a16:creationId xmlns:a16="http://schemas.microsoft.com/office/drawing/2014/main" id="{6C276518-2267-F66F-524B-5CC63376D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D54B9-A6E9-1FAB-6759-D1F5B8E0A856}"/>
              </a:ext>
            </a:extLst>
          </p:cNvPr>
          <p:cNvSpPr>
            <a:spLocks noGrp="1"/>
          </p:cNvSpPr>
          <p:nvPr>
            <p:ph type="sldNum" sz="quarter" idx="12"/>
          </p:nvPr>
        </p:nvSpPr>
        <p:spPr/>
        <p:txBody>
          <a:bodyPr/>
          <a:lstStyle/>
          <a:p>
            <a:fld id="{9EA36B54-7CB9-4DD4-9ED3-3B4535666ABB}" type="slidenum">
              <a:rPr lang="en-US" smtClean="0"/>
              <a:t>‹#›</a:t>
            </a:fld>
            <a:endParaRPr lang="en-US"/>
          </a:p>
        </p:txBody>
      </p:sp>
    </p:spTree>
    <p:extLst>
      <p:ext uri="{BB962C8B-B14F-4D97-AF65-F5344CB8AC3E}">
        <p14:creationId xmlns:p14="http://schemas.microsoft.com/office/powerpoint/2010/main" val="241546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145B9-A22E-2777-F96D-62D7133147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A66E42-62B5-0996-28C2-8153EE94F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3BF1-4206-86CA-3EAA-D2372AE84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3788B-0BC4-4791-A903-6C3C9E2FAE5F}" type="datetimeFigureOut">
              <a:rPr lang="en-US" smtClean="0"/>
              <a:t>2/13/2023</a:t>
            </a:fld>
            <a:endParaRPr lang="en-US"/>
          </a:p>
        </p:txBody>
      </p:sp>
      <p:sp>
        <p:nvSpPr>
          <p:cNvPr id="5" name="Footer Placeholder 4">
            <a:extLst>
              <a:ext uri="{FF2B5EF4-FFF2-40B4-BE49-F238E27FC236}">
                <a16:creationId xmlns:a16="http://schemas.microsoft.com/office/drawing/2014/main" id="{54AA7CE6-FD61-3CBC-AD0F-8A2773359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AA2471-194C-8B28-9E3B-EC7789ADF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36B54-7CB9-4DD4-9ED3-3B4535666ABB}" type="slidenum">
              <a:rPr lang="en-US" smtClean="0"/>
              <a:t>‹#›</a:t>
            </a:fld>
            <a:endParaRPr lang="en-US"/>
          </a:p>
        </p:txBody>
      </p:sp>
    </p:spTree>
    <p:extLst>
      <p:ext uri="{BB962C8B-B14F-4D97-AF65-F5344CB8AC3E}">
        <p14:creationId xmlns:p14="http://schemas.microsoft.com/office/powerpoint/2010/main" val="1661935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9.jp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8.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www.lds.org/liahona/1999/01/personal-purity?lang=eng#footnote13-99981_000_03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green purple background">
            <a:extLst>
              <a:ext uri="{FF2B5EF4-FFF2-40B4-BE49-F238E27FC236}">
                <a16:creationId xmlns:a16="http://schemas.microsoft.com/office/drawing/2014/main" id="{835DA7FB-B67C-894D-4573-327396FC9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7D3-0B1A-2889-8A3F-F07DED6E971A}"/>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1 Corinthians 1-7</a:t>
            </a:r>
            <a:endParaRPr lang="en-US" sz="4400" dirty="0">
              <a:solidFill>
                <a:schemeClr val="bg1"/>
              </a:solidFill>
              <a:latin typeface="Bodoni MT" panose="02070603080606020203" pitchFamily="18" charset="0"/>
            </a:endParaRPr>
          </a:p>
        </p:txBody>
      </p:sp>
      <p:grpSp>
        <p:nvGrpSpPr>
          <p:cNvPr id="4" name="Group 3">
            <a:extLst>
              <a:ext uri="{FF2B5EF4-FFF2-40B4-BE49-F238E27FC236}">
                <a16:creationId xmlns:a16="http://schemas.microsoft.com/office/drawing/2014/main" id="{BD28F63C-426F-D454-9BA4-0EED08006F27}"/>
              </a:ext>
            </a:extLst>
          </p:cNvPr>
          <p:cNvGrpSpPr/>
          <p:nvPr/>
        </p:nvGrpSpPr>
        <p:grpSpPr>
          <a:xfrm>
            <a:off x="4570639" y="2264229"/>
            <a:ext cx="3050721" cy="2895600"/>
            <a:chOff x="3657600" y="3429000"/>
            <a:chExt cx="3050721" cy="2895600"/>
          </a:xfrm>
        </p:grpSpPr>
        <p:pic>
          <p:nvPicPr>
            <p:cNvPr id="5" name="Picture 2" descr="Image result for Ephesus">
              <a:extLst>
                <a:ext uri="{FF2B5EF4-FFF2-40B4-BE49-F238E27FC236}">
                  <a16:creationId xmlns:a16="http://schemas.microsoft.com/office/drawing/2014/main" id="{0669458F-751B-203A-5748-F70CCB8358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2F0B89B-CA61-9FC7-8335-9F93CF059496}"/>
                </a:ext>
              </a:extLst>
            </p:cNvPr>
            <p:cNvGrpSpPr/>
            <p:nvPr/>
          </p:nvGrpSpPr>
          <p:grpSpPr>
            <a:xfrm>
              <a:off x="3657600" y="3429000"/>
              <a:ext cx="3050721" cy="2895600"/>
              <a:chOff x="609600" y="533400"/>
              <a:chExt cx="4495800" cy="4267200"/>
            </a:xfrm>
          </p:grpSpPr>
          <p:grpSp>
            <p:nvGrpSpPr>
              <p:cNvPr id="7" name="Group 86">
                <a:extLst>
                  <a:ext uri="{FF2B5EF4-FFF2-40B4-BE49-F238E27FC236}">
                    <a16:creationId xmlns:a16="http://schemas.microsoft.com/office/drawing/2014/main" id="{2EB6229F-C278-B835-0F6B-054A6A57C323}"/>
                  </a:ext>
                </a:extLst>
              </p:cNvPr>
              <p:cNvGrpSpPr/>
              <p:nvPr/>
            </p:nvGrpSpPr>
            <p:grpSpPr>
              <a:xfrm rot="2107423">
                <a:off x="2048364" y="1066800"/>
                <a:ext cx="554570" cy="1296744"/>
                <a:chOff x="7696200" y="914400"/>
                <a:chExt cx="685800" cy="2438400"/>
              </a:xfrm>
            </p:grpSpPr>
            <p:sp>
              <p:nvSpPr>
                <p:cNvPr id="39" name="Moon 38">
                  <a:extLst>
                    <a:ext uri="{FF2B5EF4-FFF2-40B4-BE49-F238E27FC236}">
                      <a16:creationId xmlns:a16="http://schemas.microsoft.com/office/drawing/2014/main" id="{25754A36-E4A2-149D-9A41-22B7B580E21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F1207341-75AF-E00C-DE52-26D232FF100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72862DEF-20CF-E933-97EF-5C63146CD4F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54BA7E2-E74D-57A2-C2DC-84922B137E4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213AC55E-8B02-17DA-13BA-7E9DFABBBDDC}"/>
                  </a:ext>
                </a:extLst>
              </p:cNvPr>
              <p:cNvGrpSpPr/>
              <p:nvPr/>
            </p:nvGrpSpPr>
            <p:grpSpPr>
              <a:xfrm rot="19262140" flipH="1">
                <a:off x="3035243" y="1133011"/>
                <a:ext cx="554570" cy="1180981"/>
                <a:chOff x="7696200" y="914400"/>
                <a:chExt cx="685800" cy="2438400"/>
              </a:xfrm>
            </p:grpSpPr>
            <p:sp>
              <p:nvSpPr>
                <p:cNvPr id="35" name="Moon 34">
                  <a:extLst>
                    <a:ext uri="{FF2B5EF4-FFF2-40B4-BE49-F238E27FC236}">
                      <a16:creationId xmlns:a16="http://schemas.microsoft.com/office/drawing/2014/main" id="{EC5B4451-C0F2-2BA3-F27E-38D05770F39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1EDB7EF9-6478-0C89-6CD5-84504C0E8B2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3C852109-C8AE-2F9F-0529-D050B886E38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303A44A-3211-9351-138B-51EA980C208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25EDFD93-BC94-C65F-5F5F-85CE5A2C6820}"/>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5235D4B-40D0-1E9B-EB09-D76192968F19}"/>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CCC62BE-8B1E-782E-4789-9E079C9ABDBC}"/>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556E5A6-5E6B-F7A2-A5B2-2B2114C5C5E2}"/>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8499E412-35FB-1EB6-C8BF-F0A875E44733}"/>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061CC339-0506-3093-752B-ACC5417AAFF6}"/>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D8A283-CBE2-5B98-AA91-5134725D7841}"/>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A17375-73D7-98D7-2B7F-DEF47C544C47}"/>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823AF627-1A8B-3C79-B163-95ECE4A5DC6F}"/>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a:extLst>
                  <a:ext uri="{FF2B5EF4-FFF2-40B4-BE49-F238E27FC236}">
                    <a16:creationId xmlns:a16="http://schemas.microsoft.com/office/drawing/2014/main" id="{C99CDE71-DBFE-7F90-59A5-EC4776426673}"/>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963545-72A8-B61A-6644-D56232A25BBA}"/>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2">
                <a:extLst>
                  <a:ext uri="{FF2B5EF4-FFF2-40B4-BE49-F238E27FC236}">
                    <a16:creationId xmlns:a16="http://schemas.microsoft.com/office/drawing/2014/main" id="{A4307B04-FFF9-1140-685A-42149BDE42A2}"/>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3">
                <a:extLst>
                  <a:ext uri="{FF2B5EF4-FFF2-40B4-BE49-F238E27FC236}">
                    <a16:creationId xmlns:a16="http://schemas.microsoft.com/office/drawing/2014/main" id="{4536EC64-6200-6425-C839-5AFC67B9E82C}"/>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4">
                <a:extLst>
                  <a:ext uri="{FF2B5EF4-FFF2-40B4-BE49-F238E27FC236}">
                    <a16:creationId xmlns:a16="http://schemas.microsoft.com/office/drawing/2014/main" id="{4D6621BA-F1B7-D510-E702-027AA0C52CAB}"/>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5">
                <a:extLst>
                  <a:ext uri="{FF2B5EF4-FFF2-40B4-BE49-F238E27FC236}">
                    <a16:creationId xmlns:a16="http://schemas.microsoft.com/office/drawing/2014/main" id="{A3515E56-EFC7-09FB-8E45-6A7113BBE02B}"/>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6">
                <a:extLst>
                  <a:ext uri="{FF2B5EF4-FFF2-40B4-BE49-F238E27FC236}">
                    <a16:creationId xmlns:a16="http://schemas.microsoft.com/office/drawing/2014/main" id="{524A7577-E9A4-52F7-044C-DD6DF15D9F36}"/>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7">
                <a:extLst>
                  <a:ext uri="{FF2B5EF4-FFF2-40B4-BE49-F238E27FC236}">
                    <a16:creationId xmlns:a16="http://schemas.microsoft.com/office/drawing/2014/main" id="{95640B5E-93A2-3017-3528-945F51E03577}"/>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B5F5E62-3927-E3FF-76C4-0C5B99E3A5ED}"/>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4F1164B-AF72-515F-6826-97A76649008D}"/>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
                <a:extLst>
                  <a:ext uri="{FF2B5EF4-FFF2-40B4-BE49-F238E27FC236}">
                    <a16:creationId xmlns:a16="http://schemas.microsoft.com/office/drawing/2014/main" id="{66BE3451-9FA7-A545-3CD0-63E140D82F0E}"/>
                  </a:ext>
                </a:extLst>
              </p:cNvPr>
              <p:cNvGrpSpPr/>
              <p:nvPr/>
            </p:nvGrpSpPr>
            <p:grpSpPr>
              <a:xfrm>
                <a:off x="3150326" y="3226526"/>
                <a:ext cx="366238" cy="640613"/>
                <a:chOff x="2438400" y="402137"/>
                <a:chExt cx="2514600" cy="4398463"/>
              </a:xfrm>
            </p:grpSpPr>
            <p:sp>
              <p:nvSpPr>
                <p:cNvPr id="31" name="Snip Same Side Corner Rectangle 33">
                  <a:extLst>
                    <a:ext uri="{FF2B5EF4-FFF2-40B4-BE49-F238E27FC236}">
                      <a16:creationId xmlns:a16="http://schemas.microsoft.com/office/drawing/2014/main" id="{A711BC96-92DB-2DF4-B66A-286DB4524860}"/>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CA50C3C-C0AD-B794-96A0-2FD90A29DC34}"/>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C6EA78-A426-6BB8-BB98-A9901A70B83C}"/>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A54D3716-8A42-3F66-73F2-4E9074E32041}"/>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8">
                <a:extLst>
                  <a:ext uri="{FF2B5EF4-FFF2-40B4-BE49-F238E27FC236}">
                    <a16:creationId xmlns:a16="http://schemas.microsoft.com/office/drawing/2014/main" id="{84823E5F-8CE0-1055-2E9D-BFA5EE01225C}"/>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a:extLst>
                  <a:ext uri="{FF2B5EF4-FFF2-40B4-BE49-F238E27FC236}">
                    <a16:creationId xmlns:a16="http://schemas.microsoft.com/office/drawing/2014/main" id="{8B50A941-AD52-AAC4-E737-98DDACB9924B}"/>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40515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4772" y="1164772"/>
            <a:ext cx="3276600" cy="1569660"/>
          </a:xfrm>
          <a:prstGeom prst="rect">
            <a:avLst/>
          </a:prstGeom>
          <a:noFill/>
        </p:spPr>
        <p:txBody>
          <a:bodyPr wrap="square" rtlCol="0">
            <a:spAutoFit/>
          </a:bodyPr>
          <a:lstStyle/>
          <a:p>
            <a:r>
              <a:rPr lang="en-US" sz="2400" dirty="0">
                <a:solidFill>
                  <a:schemeClr val="bg1"/>
                </a:solidFill>
              </a:rPr>
              <a:t>This is not to say that we should be merged into one physical mass; Being controlled like robots.</a:t>
            </a:r>
          </a:p>
        </p:txBody>
      </p:sp>
      <p:sp>
        <p:nvSpPr>
          <p:cNvPr id="7" name="TextBox 6"/>
          <p:cNvSpPr txBox="1"/>
          <p:nvPr/>
        </p:nvSpPr>
        <p:spPr>
          <a:xfrm>
            <a:off x="4974772" y="3973285"/>
            <a:ext cx="4452257" cy="830997"/>
          </a:xfrm>
          <a:prstGeom prst="rect">
            <a:avLst/>
          </a:prstGeom>
          <a:noFill/>
        </p:spPr>
        <p:txBody>
          <a:bodyPr wrap="square" rtlCol="0">
            <a:spAutoFit/>
          </a:bodyPr>
          <a:lstStyle/>
          <a:p>
            <a:r>
              <a:rPr lang="en-US" sz="2400" dirty="0">
                <a:solidFill>
                  <a:schemeClr val="bg1"/>
                </a:solidFill>
              </a:rPr>
              <a:t>But it is to say that we must be of one purpose and of one mind.</a:t>
            </a:r>
          </a:p>
        </p:txBody>
      </p:sp>
      <p:pic>
        <p:nvPicPr>
          <p:cNvPr id="4100" name="Picture 4" descr="https://encrypted-tbn3.gstatic.com/images?q=tbn:ANd9GcTLBXccA8Jp5Pz5k1fFcsJQkBEuBHT4ROoYPdJ9QicE8kixmjnNfw"/>
          <p:cNvPicPr>
            <a:picLocks noChangeAspect="1" noChangeArrowheads="1"/>
          </p:cNvPicPr>
          <p:nvPr/>
        </p:nvPicPr>
        <p:blipFill>
          <a:blip r:embed="rId3" cstate="print"/>
          <a:srcRect/>
          <a:stretch>
            <a:fillRect/>
          </a:stretch>
        </p:blipFill>
        <p:spPr bwMode="auto">
          <a:xfrm>
            <a:off x="656418" y="3429000"/>
            <a:ext cx="3784954" cy="2912640"/>
          </a:xfrm>
          <a:prstGeom prst="rect">
            <a:avLst/>
          </a:prstGeom>
          <a:noFill/>
        </p:spPr>
      </p:pic>
      <p:pic>
        <p:nvPicPr>
          <p:cNvPr id="4102" name="Picture 6" descr="https://encrypted-tbn1.gstatic.com/images?q=tbn:ANd9GcTGYyWr1UYbrCbJ_QcXXaFocz_S5xZ7lkqoOkZcMc9S1SeQZ9OQSQ"/>
          <p:cNvPicPr>
            <a:picLocks noChangeAspect="1" noChangeArrowheads="1"/>
          </p:cNvPicPr>
          <p:nvPr/>
        </p:nvPicPr>
        <p:blipFill>
          <a:blip r:embed="rId4" cstate="print"/>
          <a:srcRect/>
          <a:stretch>
            <a:fillRect/>
          </a:stretch>
        </p:blipFill>
        <p:spPr bwMode="auto">
          <a:xfrm>
            <a:off x="6466113" y="4915891"/>
            <a:ext cx="2547257" cy="1620983"/>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One Purpose of Mind</a:t>
            </a:r>
          </a:p>
        </p:txBody>
      </p:sp>
      <p:pic>
        <p:nvPicPr>
          <p:cNvPr id="6148" name="Picture 4" descr="Rela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3518" y="1096962"/>
            <a:ext cx="3857625"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023257"/>
            <a:ext cx="3733800" cy="1815882"/>
          </a:xfrm>
          <a:prstGeom prst="rect">
            <a:avLst/>
          </a:prstGeom>
          <a:noFill/>
        </p:spPr>
        <p:txBody>
          <a:bodyPr wrap="square" rtlCol="0">
            <a:spAutoFit/>
          </a:bodyPr>
          <a:lstStyle/>
          <a:p>
            <a:r>
              <a:rPr lang="en-US" sz="2800" dirty="0">
                <a:solidFill>
                  <a:schemeClr val="bg1"/>
                </a:solidFill>
              </a:rPr>
              <a:t>“Understand that Jesus did not say “I and the Father am one, but </a:t>
            </a:r>
            <a:r>
              <a:rPr lang="en-US" sz="2800" dirty="0">
                <a:solidFill>
                  <a:srgbClr val="FFFF00"/>
                </a:solidFill>
              </a:rPr>
              <a:t>are</a:t>
            </a:r>
            <a:r>
              <a:rPr lang="en-US" sz="2800" dirty="0">
                <a:solidFill>
                  <a:schemeClr val="bg1"/>
                </a:solidFill>
              </a:rPr>
              <a:t> one.”</a:t>
            </a:r>
          </a:p>
        </p:txBody>
      </p:sp>
      <p:sp>
        <p:nvSpPr>
          <p:cNvPr id="7" name="TextBox 6"/>
          <p:cNvSpPr txBox="1"/>
          <p:nvPr/>
        </p:nvSpPr>
        <p:spPr>
          <a:xfrm>
            <a:off x="5585732" y="4505981"/>
            <a:ext cx="5867399" cy="523220"/>
          </a:xfrm>
          <a:prstGeom prst="rect">
            <a:avLst/>
          </a:prstGeom>
          <a:noFill/>
        </p:spPr>
        <p:txBody>
          <a:bodyPr wrap="square" rtlCol="0">
            <a:spAutoFit/>
          </a:bodyPr>
          <a:lstStyle/>
          <a:p>
            <a:r>
              <a:rPr lang="en-US" sz="2800" dirty="0">
                <a:solidFill>
                  <a:schemeClr val="bg1"/>
                </a:solidFill>
              </a:rPr>
              <a:t>The word “</a:t>
            </a:r>
            <a:r>
              <a:rPr lang="en-US" sz="2800" dirty="0">
                <a:solidFill>
                  <a:srgbClr val="FFFF00"/>
                </a:solidFill>
              </a:rPr>
              <a:t>are</a:t>
            </a:r>
            <a:r>
              <a:rPr lang="en-US" sz="2800" dirty="0">
                <a:solidFill>
                  <a:schemeClr val="bg1"/>
                </a:solidFill>
              </a:rPr>
              <a:t>” refers to two persons</a:t>
            </a:r>
          </a:p>
        </p:txBody>
      </p:sp>
      <p:sp>
        <p:nvSpPr>
          <p:cNvPr id="8" name="TextBox 7"/>
          <p:cNvSpPr txBox="1"/>
          <p:nvPr/>
        </p:nvSpPr>
        <p:spPr>
          <a:xfrm>
            <a:off x="3287486" y="5780315"/>
            <a:ext cx="5867400" cy="523220"/>
          </a:xfrm>
          <a:prstGeom prst="rect">
            <a:avLst/>
          </a:prstGeom>
          <a:noFill/>
        </p:spPr>
        <p:txBody>
          <a:bodyPr wrap="square" rtlCol="0">
            <a:spAutoFit/>
          </a:bodyPr>
          <a:lstStyle/>
          <a:p>
            <a:r>
              <a:rPr lang="en-US" sz="2800" dirty="0">
                <a:solidFill>
                  <a:schemeClr val="bg1"/>
                </a:solidFill>
              </a:rPr>
              <a:t>“I and my Father </a:t>
            </a:r>
            <a:r>
              <a:rPr lang="en-US" sz="2800" dirty="0">
                <a:solidFill>
                  <a:srgbClr val="FFFF00"/>
                </a:solidFill>
              </a:rPr>
              <a:t>are</a:t>
            </a:r>
            <a:r>
              <a:rPr lang="en-US" sz="2800" dirty="0">
                <a:solidFill>
                  <a:schemeClr val="bg1"/>
                </a:solidFill>
              </a:rPr>
              <a:t> one. (John 10:30)</a:t>
            </a:r>
          </a:p>
        </p:txBody>
      </p:sp>
      <p:pic>
        <p:nvPicPr>
          <p:cNvPr id="3078" name="Picture 6" descr="https://encrypted-tbn3.gstatic.com/images?q=tbn:ANd9GcQH0UQESqIzY24EVq94K4mF-HL0i63pqxAUl3F-izoEPF2beFXP"/>
          <p:cNvPicPr>
            <a:picLocks noChangeAspect="1" noChangeArrowheads="1"/>
          </p:cNvPicPr>
          <p:nvPr/>
        </p:nvPicPr>
        <p:blipFill>
          <a:blip r:embed="rId3" cstate="print"/>
          <a:srcRect/>
          <a:stretch>
            <a:fillRect/>
          </a:stretch>
        </p:blipFill>
        <p:spPr bwMode="auto">
          <a:xfrm>
            <a:off x="6977743" y="990601"/>
            <a:ext cx="2299607" cy="2989489"/>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Just As Jesus and Heavenly Father Are One</a:t>
            </a:r>
          </a:p>
        </p:txBody>
      </p:sp>
      <p:pic>
        <p:nvPicPr>
          <p:cNvPr id="3" name="Picture 2">
            <a:extLst>
              <a:ext uri="{FF2B5EF4-FFF2-40B4-BE49-F238E27FC236}">
                <a16:creationId xmlns:a16="http://schemas.microsoft.com/office/drawing/2014/main" id="{C46138A2-8408-491E-AC77-BB648AD2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957" y="2492175"/>
            <a:ext cx="2781300" cy="2733675"/>
          </a:xfrm>
          <a:prstGeom prst="rect">
            <a:avLst/>
          </a:prstGeom>
        </p:spPr>
      </p:pic>
    </p:spTree>
    <p:extLst>
      <p:ext uri="{BB962C8B-B14F-4D97-AF65-F5344CB8AC3E}">
        <p14:creationId xmlns:p14="http://schemas.microsoft.com/office/powerpoint/2010/main" val="815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1371600"/>
            <a:ext cx="3276600" cy="1815882"/>
          </a:xfrm>
          <a:prstGeom prst="rect">
            <a:avLst/>
          </a:prstGeom>
          <a:noFill/>
        </p:spPr>
        <p:txBody>
          <a:bodyPr wrap="square" rtlCol="0">
            <a:spAutoFit/>
          </a:bodyPr>
          <a:lstStyle/>
          <a:p>
            <a:r>
              <a:rPr lang="en-US" sz="2800" dirty="0">
                <a:solidFill>
                  <a:schemeClr val="bg1"/>
                </a:solidFill>
              </a:rPr>
              <a:t>“The way to unity is for us to learn the will of the Lord and then to do it…</a:t>
            </a:r>
          </a:p>
        </p:txBody>
      </p:sp>
      <p:sp>
        <p:nvSpPr>
          <p:cNvPr id="7" name="TextBox 6"/>
          <p:cNvSpPr txBox="1"/>
          <p:nvPr/>
        </p:nvSpPr>
        <p:spPr>
          <a:xfrm>
            <a:off x="5617027" y="3653174"/>
            <a:ext cx="5758544" cy="1815882"/>
          </a:xfrm>
          <a:prstGeom prst="rect">
            <a:avLst/>
          </a:prstGeom>
          <a:noFill/>
        </p:spPr>
        <p:txBody>
          <a:bodyPr wrap="square" rtlCol="0">
            <a:spAutoFit/>
          </a:bodyPr>
          <a:lstStyle/>
          <a:p>
            <a:r>
              <a:rPr lang="en-US" sz="2800" dirty="0">
                <a:solidFill>
                  <a:schemeClr val="bg1"/>
                </a:solidFill>
              </a:rPr>
              <a:t>“The power of the Church for good in the world depends upon the extent to which we, the members thereof, observe this principle.” </a:t>
            </a:r>
          </a:p>
        </p:txBody>
      </p:sp>
      <p:sp>
        <p:nvSpPr>
          <p:cNvPr id="8" name="TextBox 7"/>
          <p:cNvSpPr txBox="1"/>
          <p:nvPr/>
        </p:nvSpPr>
        <p:spPr>
          <a:xfrm>
            <a:off x="6128657" y="6346372"/>
            <a:ext cx="5867400" cy="369332"/>
          </a:xfrm>
          <a:prstGeom prst="rect">
            <a:avLst/>
          </a:prstGeom>
          <a:noFill/>
        </p:spPr>
        <p:txBody>
          <a:bodyPr wrap="square" rtlCol="0">
            <a:spAutoFit/>
          </a:bodyPr>
          <a:lstStyle/>
          <a:p>
            <a:pPr algn="r"/>
            <a:r>
              <a:rPr lang="en-US" dirty="0">
                <a:solidFill>
                  <a:schemeClr val="bg1"/>
                </a:solidFill>
              </a:rPr>
              <a:t>(5)</a:t>
            </a:r>
          </a:p>
        </p:txBody>
      </p:sp>
      <p:pic>
        <p:nvPicPr>
          <p:cNvPr id="2050" name="Picture 2" descr="https://encrypted-tbn2.gstatic.com/images?q=tbn:ANd9GcR4mS4hwa5kbKpxJdgVmFhhEmmAGBXPS3qe-2mt3nI76m9u4v3z"/>
          <p:cNvPicPr>
            <a:picLocks noChangeAspect="1" noChangeArrowheads="1"/>
          </p:cNvPicPr>
          <p:nvPr/>
        </p:nvPicPr>
        <p:blipFill>
          <a:blip r:embed="rId3" cstate="print"/>
          <a:srcRect/>
          <a:stretch>
            <a:fillRect/>
          </a:stretch>
        </p:blipFill>
        <p:spPr bwMode="auto">
          <a:xfrm>
            <a:off x="1027067" y="3374572"/>
            <a:ext cx="4190999" cy="2993573"/>
          </a:xfrm>
          <a:prstGeom prst="rect">
            <a:avLst/>
          </a:prstGeom>
          <a:noFill/>
        </p:spPr>
      </p:pic>
      <p:sp>
        <p:nvSpPr>
          <p:cNvPr id="10" name="TextBox 9"/>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Unified and Bound Together In Our Beliefs</a:t>
            </a:r>
          </a:p>
        </p:txBody>
      </p:sp>
      <p:pic>
        <p:nvPicPr>
          <p:cNvPr id="11" name="Picture 4" descr="https://encrypted-tbn3.gstatic.com/images?q=tbn:ANd9GcSzI5CTXYNcGYWES8KPe7d_6Cpd9HayUuy6k5KAR1VNW6d_7MAL"/>
          <p:cNvPicPr>
            <a:picLocks noChangeAspect="1" noChangeArrowheads="1"/>
          </p:cNvPicPr>
          <p:nvPr/>
        </p:nvPicPr>
        <p:blipFill>
          <a:blip r:embed="rId4" cstate="print"/>
          <a:srcRect/>
          <a:stretch>
            <a:fillRect/>
          </a:stretch>
        </p:blipFill>
        <p:spPr bwMode="auto">
          <a:xfrm>
            <a:off x="10731853" y="990601"/>
            <a:ext cx="978453" cy="1306285"/>
          </a:xfrm>
          <a:prstGeom prst="rect">
            <a:avLst/>
          </a:prstGeom>
          <a:noFill/>
        </p:spPr>
      </p:pic>
    </p:spTree>
    <p:extLst>
      <p:ext uri="{BB962C8B-B14F-4D97-AF65-F5344CB8AC3E}">
        <p14:creationId xmlns:p14="http://schemas.microsoft.com/office/powerpoint/2010/main" val="29670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Who Baptized You?</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1:12-16</a:t>
            </a:r>
          </a:p>
        </p:txBody>
      </p:sp>
      <p:sp>
        <p:nvSpPr>
          <p:cNvPr id="2" name="Rectangle 1"/>
          <p:cNvSpPr/>
          <p:nvPr/>
        </p:nvSpPr>
        <p:spPr>
          <a:xfrm>
            <a:off x="391885" y="825864"/>
            <a:ext cx="6324600" cy="2308324"/>
          </a:xfrm>
          <a:prstGeom prst="rect">
            <a:avLst/>
          </a:prstGeom>
        </p:spPr>
        <p:txBody>
          <a:bodyPr wrap="square">
            <a:spAutoFit/>
          </a:bodyPr>
          <a:lstStyle/>
          <a:p>
            <a:r>
              <a:rPr lang="en-US" sz="2400" dirty="0">
                <a:solidFill>
                  <a:schemeClr val="bg1"/>
                </a:solidFill>
              </a:rPr>
              <a:t>The Saints in Corinth were dividing into groups based on who baptized them. </a:t>
            </a:r>
          </a:p>
          <a:p>
            <a:endParaRPr lang="en-US" sz="2400" dirty="0">
              <a:solidFill>
                <a:schemeClr val="bg1"/>
              </a:solidFill>
            </a:endParaRPr>
          </a:p>
          <a:p>
            <a:r>
              <a:rPr lang="en-US" sz="2400" dirty="0">
                <a:solidFill>
                  <a:schemeClr val="bg1"/>
                </a:solidFill>
              </a:rPr>
              <a:t>Contention developed because they believed their status in the Church was determined by the importance of the person who baptized them.</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sp>
        <p:nvSpPr>
          <p:cNvPr id="3" name="Rectangle 2"/>
          <p:cNvSpPr/>
          <p:nvPr/>
        </p:nvSpPr>
        <p:spPr>
          <a:xfrm>
            <a:off x="5170714" y="5125722"/>
            <a:ext cx="6096000" cy="1200329"/>
          </a:xfrm>
          <a:prstGeom prst="rect">
            <a:avLst/>
          </a:prstGeom>
        </p:spPr>
        <p:txBody>
          <a:bodyPr>
            <a:spAutoFit/>
          </a:bodyPr>
          <a:lstStyle/>
          <a:p>
            <a:r>
              <a:rPr lang="en-US" dirty="0">
                <a:solidFill>
                  <a:schemeClr val="bg1"/>
                </a:solidFill>
                <a:latin typeface="Abadi" panose="020B0604020104020204" pitchFamily="34" charset="0"/>
              </a:rPr>
              <a:t>Paul taught that there was no status gained by </a:t>
            </a:r>
            <a:r>
              <a:rPr lang="en-US" dirty="0">
                <a:solidFill>
                  <a:schemeClr val="bg1"/>
                </a:solidFill>
              </a:rPr>
              <a:t>receiving</a:t>
            </a:r>
            <a:r>
              <a:rPr lang="en-US" dirty="0">
                <a:solidFill>
                  <a:schemeClr val="bg1"/>
                </a:solidFill>
                <a:latin typeface="Abadi" panose="020B0604020104020204" pitchFamily="34" charset="0"/>
              </a:rPr>
              <a:t> baptism from a specific individual. Members were to be “perfectly joined together in the same mind and in the same judgment,” with Christ at their head. </a:t>
            </a:r>
            <a:endParaRPr lang="en-US" dirty="0">
              <a:solidFill>
                <a:schemeClr val="bg1"/>
              </a:solidFill>
            </a:endParaRPr>
          </a:p>
        </p:txBody>
      </p:sp>
      <p:grpSp>
        <p:nvGrpSpPr>
          <p:cNvPr id="6" name="Group 5"/>
          <p:cNvGrpSpPr/>
          <p:nvPr/>
        </p:nvGrpSpPr>
        <p:grpSpPr>
          <a:xfrm>
            <a:off x="7434943" y="1425575"/>
            <a:ext cx="3557360" cy="3534592"/>
            <a:chOff x="7380514" y="1022803"/>
            <a:chExt cx="3557360" cy="3534592"/>
          </a:xfrm>
        </p:grpSpPr>
        <p:pic>
          <p:nvPicPr>
            <p:cNvPr id="14338" name="Picture 2" descr="Image result for stained glass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714" y="1022803"/>
              <a:ext cx="3481160" cy="3351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80514" y="4341951"/>
              <a:ext cx="3167743" cy="215444"/>
            </a:xfrm>
            <a:prstGeom prst="rect">
              <a:avLst/>
            </a:prstGeom>
          </p:spPr>
          <p:txBody>
            <a:bodyPr wrap="square">
              <a:spAutoFit/>
            </a:bodyPr>
            <a:lstStyle/>
            <a:p>
              <a:r>
                <a:rPr lang="en-US" sz="800" dirty="0">
                  <a:solidFill>
                    <a:schemeClr val="bg1"/>
                  </a:solidFill>
                  <a:latin typeface="Abadi" panose="020B0604020104020204" pitchFamily="34" charset="0"/>
                </a:rPr>
                <a:t>Church at Grace Park, White House, TN</a:t>
              </a:r>
              <a:endParaRPr lang="en-US" sz="800" dirty="0">
                <a:solidFill>
                  <a:schemeClr val="bg1"/>
                </a:solidFill>
              </a:endParaRPr>
            </a:p>
          </p:txBody>
        </p:sp>
      </p:grpSp>
      <p:grpSp>
        <p:nvGrpSpPr>
          <p:cNvPr id="8" name="Group 7"/>
          <p:cNvGrpSpPr/>
          <p:nvPr/>
        </p:nvGrpSpPr>
        <p:grpSpPr>
          <a:xfrm>
            <a:off x="1523998" y="3113315"/>
            <a:ext cx="2547259" cy="3322864"/>
            <a:chOff x="435427" y="3135086"/>
            <a:chExt cx="2547259" cy="3322864"/>
          </a:xfrm>
        </p:grpSpPr>
        <p:pic>
          <p:nvPicPr>
            <p:cNvPr id="14340" name="Picture 4" descr="Image result for saints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l="3068" t="327" r="82208" b="3347"/>
            <a:stretch/>
          </p:blipFill>
          <p:spPr bwMode="auto">
            <a:xfrm>
              <a:off x="435427" y="3178629"/>
              <a:ext cx="1186543" cy="321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aints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l="83581" t="327" r="1694"/>
            <a:stretch/>
          </p:blipFill>
          <p:spPr bwMode="auto">
            <a:xfrm>
              <a:off x="1796142" y="3135086"/>
              <a:ext cx="1186544" cy="3322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13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err="1">
                <a:solidFill>
                  <a:schemeClr val="bg1"/>
                </a:solidFill>
                <a:effectLst>
                  <a:glow rad="139700">
                    <a:schemeClr val="accent2">
                      <a:satMod val="175000"/>
                      <a:alpha val="40000"/>
                    </a:schemeClr>
                  </a:glow>
                </a:effectLst>
                <a:latin typeface="Bodoni MT" panose="02070603080606020203" pitchFamily="18" charset="0"/>
              </a:rPr>
              <a:t>Crispus</a:t>
            </a:r>
            <a:endParaRPr lang="en-US" sz="5400" dirty="0">
              <a:solidFill>
                <a:schemeClr val="bg1"/>
              </a:solidFill>
              <a:effectLst>
                <a:glow rad="139700">
                  <a:schemeClr val="accent2">
                    <a:satMod val="175000"/>
                    <a:alpha val="40000"/>
                  </a:schemeClr>
                </a:glow>
              </a:effectLst>
              <a:latin typeface="Bodoni MT" panose="02070603080606020203" pitchFamily="18" charset="0"/>
            </a:endParaRP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1:14, 16</a:t>
            </a:r>
          </a:p>
        </p:txBody>
      </p:sp>
      <p:sp>
        <p:nvSpPr>
          <p:cNvPr id="2" name="Rectangle 1"/>
          <p:cNvSpPr/>
          <p:nvPr/>
        </p:nvSpPr>
        <p:spPr>
          <a:xfrm>
            <a:off x="600762" y="1120425"/>
            <a:ext cx="5157242" cy="1200329"/>
          </a:xfrm>
          <a:prstGeom prst="rect">
            <a:avLst/>
          </a:prstGeom>
        </p:spPr>
        <p:txBody>
          <a:bodyPr wrap="square">
            <a:spAutoFit/>
          </a:bodyPr>
          <a:lstStyle/>
          <a:p>
            <a:r>
              <a:rPr lang="en-US" dirty="0">
                <a:solidFill>
                  <a:schemeClr val="bg1"/>
                </a:solidFill>
                <a:latin typeface="Abadi" panose="020B0604020104020204" pitchFamily="34" charset="0"/>
              </a:rPr>
              <a:t>Where the size of a congregation permitted, the Jewish synagogue was presided over by a college of elders, who in turn were under control of one who was “the chief of the synagogue” </a:t>
            </a:r>
            <a:endParaRPr lang="en-US" dirty="0">
              <a:solidFill>
                <a:schemeClr val="bg1"/>
              </a:solidFill>
            </a:endParaRPr>
          </a:p>
        </p:txBody>
      </p:sp>
      <p:sp>
        <p:nvSpPr>
          <p:cNvPr id="4" name="Rectangle 3"/>
          <p:cNvSpPr/>
          <p:nvPr/>
        </p:nvSpPr>
        <p:spPr>
          <a:xfrm>
            <a:off x="3243512" y="2966140"/>
            <a:ext cx="6096000" cy="2862322"/>
          </a:xfrm>
          <a:prstGeom prst="rect">
            <a:avLst/>
          </a:prstGeom>
        </p:spPr>
        <p:txBody>
          <a:bodyPr>
            <a:spAutoFit/>
          </a:bodyPr>
          <a:lstStyle/>
          <a:p>
            <a:r>
              <a:rPr lang="en-US" dirty="0" err="1">
                <a:solidFill>
                  <a:schemeClr val="bg1"/>
                </a:solidFill>
                <a:latin typeface="Abadi" panose="020B0604020104020204" pitchFamily="34" charset="0"/>
              </a:rPr>
              <a:t>Crispus</a:t>
            </a:r>
            <a:r>
              <a:rPr lang="en-US" dirty="0">
                <a:solidFill>
                  <a:schemeClr val="bg1"/>
                </a:solidFill>
                <a:latin typeface="Abadi" panose="020B0604020104020204" pitchFamily="34" charset="0"/>
              </a:rPr>
              <a:t> was in charge of the synagogue in Corinth at the time that Paul ministered the gospel in that city.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was converted by Paul’s words and shortly thereafter baptized, with his household, by the great apostle to the gentiles.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Paul mentions him specifically as being one of the few he baptized in Corinth along with Gaius and the household of </a:t>
            </a:r>
            <a:r>
              <a:rPr lang="en-US" dirty="0" err="1">
                <a:solidFill>
                  <a:schemeClr val="bg1"/>
                </a:solidFill>
                <a:latin typeface="Abadi" panose="020B0604020104020204" pitchFamily="34" charset="0"/>
              </a:rPr>
              <a:t>Stephans</a:t>
            </a:r>
            <a:r>
              <a:rPr lang="en-US" dirty="0">
                <a:solidFill>
                  <a:schemeClr val="bg1"/>
                </a:solidFill>
                <a:latin typeface="Abadi" panose="020B0604020104020204" pitchFamily="34" charset="0"/>
              </a:rPr>
              <a:t>.</a:t>
            </a:r>
            <a:endParaRPr lang="en-US" dirty="0">
              <a:solidFill>
                <a:schemeClr val="bg1"/>
              </a:solidFill>
            </a:endParaRP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grpSp>
        <p:nvGrpSpPr>
          <p:cNvPr id="8" name="Group 7"/>
          <p:cNvGrpSpPr/>
          <p:nvPr/>
        </p:nvGrpSpPr>
        <p:grpSpPr>
          <a:xfrm>
            <a:off x="9851679" y="508503"/>
            <a:ext cx="1417680" cy="3569526"/>
            <a:chOff x="3916320" y="88074"/>
            <a:chExt cx="1417680" cy="3569526"/>
          </a:xfrm>
        </p:grpSpPr>
        <p:sp>
          <p:nvSpPr>
            <p:cNvPr id="9" name="Freeform 8"/>
            <p:cNvSpPr/>
            <p:nvPr/>
          </p:nvSpPr>
          <p:spPr>
            <a:xfrm rot="5400000">
              <a:off x="3848742" y="799460"/>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p:cNvSpPr/>
            <p:nvPr/>
          </p:nvSpPr>
          <p:spPr>
            <a:xfrm rot="16200000" flipH="1">
              <a:off x="4610743" y="875657"/>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p:cNvSpPr/>
            <p:nvPr/>
          </p:nvSpPr>
          <p:spPr>
            <a:xfrm rot="19671902">
              <a:off x="5065971" y="2034425"/>
              <a:ext cx="268029"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647766">
              <a:off x="3916320" y="2029858"/>
              <a:ext cx="286360"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352409">
              <a:off x="4705521" y="3102159"/>
              <a:ext cx="291601" cy="555441"/>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647766">
              <a:off x="4370287" y="3091173"/>
              <a:ext cx="290205" cy="555441"/>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169292">
              <a:off x="4671748" y="1439249"/>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790291">
              <a:off x="3992024" y="1406788"/>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4175229" y="1566746"/>
              <a:ext cx="929056" cy="1810238"/>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665628">
              <a:off x="4101590" y="1444776"/>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21105357">
              <a:off x="4741937" y="1463545"/>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204886" y="589488"/>
              <a:ext cx="848386" cy="10380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028272" y="88074"/>
              <a:ext cx="1261648" cy="1194734"/>
              <a:chOff x="7401906" y="1315063"/>
              <a:chExt cx="1295400" cy="1307152"/>
            </a:xfrm>
          </p:grpSpPr>
          <p:grpSp>
            <p:nvGrpSpPr>
              <p:cNvPr id="26" name="Group 25"/>
              <p:cNvGrpSpPr/>
              <p:nvPr/>
            </p:nvGrpSpPr>
            <p:grpSpPr>
              <a:xfrm>
                <a:off x="7401906" y="1827307"/>
                <a:ext cx="1295400" cy="228600"/>
                <a:chOff x="5943600" y="990600"/>
                <a:chExt cx="1447800" cy="381000"/>
              </a:xfrm>
            </p:grpSpPr>
            <p:sp>
              <p:nvSpPr>
                <p:cNvPr id="28" name="Rounded Rectangle 27"/>
                <p:cNvSpPr/>
                <p:nvPr/>
              </p:nvSpPr>
              <p:spPr>
                <a:xfrm>
                  <a:off x="5943600" y="990600"/>
                  <a:ext cx="1447800" cy="3810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25"/>
                <p:cNvGrpSpPr/>
                <p:nvPr/>
              </p:nvGrpSpPr>
              <p:grpSpPr>
                <a:xfrm>
                  <a:off x="6019800" y="1066800"/>
                  <a:ext cx="1295400" cy="211807"/>
                  <a:chOff x="6096000" y="367146"/>
                  <a:chExt cx="1948872" cy="318654"/>
                </a:xfrm>
              </p:grpSpPr>
              <p:grpSp>
                <p:nvGrpSpPr>
                  <p:cNvPr id="30" name="Group 114"/>
                  <p:cNvGrpSpPr/>
                  <p:nvPr/>
                </p:nvGrpSpPr>
                <p:grpSpPr>
                  <a:xfrm>
                    <a:off x="6096000" y="381000"/>
                    <a:ext cx="685800" cy="304800"/>
                    <a:chOff x="6096000" y="381000"/>
                    <a:chExt cx="685800" cy="304800"/>
                  </a:xfrm>
                </p:grpSpPr>
                <p:grpSp>
                  <p:nvGrpSpPr>
                    <p:cNvPr id="39" name="Group 112"/>
                    <p:cNvGrpSpPr/>
                    <p:nvPr/>
                  </p:nvGrpSpPr>
                  <p:grpSpPr>
                    <a:xfrm>
                      <a:off x="6096000" y="381000"/>
                      <a:ext cx="457200" cy="304800"/>
                      <a:chOff x="6096000" y="381000"/>
                      <a:chExt cx="457200" cy="304800"/>
                    </a:xfrm>
                  </p:grpSpPr>
                  <p:sp>
                    <p:nvSpPr>
                      <p:cNvPr id="41" name="L-Shape 40"/>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Shape 41"/>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Diamond 39"/>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5"/>
                  <p:cNvGrpSpPr/>
                  <p:nvPr/>
                </p:nvGrpSpPr>
                <p:grpSpPr>
                  <a:xfrm>
                    <a:off x="6821055" y="371764"/>
                    <a:ext cx="685800" cy="304800"/>
                    <a:chOff x="6096000" y="381000"/>
                    <a:chExt cx="685800" cy="304800"/>
                  </a:xfrm>
                </p:grpSpPr>
                <p:grpSp>
                  <p:nvGrpSpPr>
                    <p:cNvPr id="35" name="Group 112"/>
                    <p:cNvGrpSpPr/>
                    <p:nvPr/>
                  </p:nvGrpSpPr>
                  <p:grpSpPr>
                    <a:xfrm>
                      <a:off x="6096000" y="381000"/>
                      <a:ext cx="457200" cy="304800"/>
                      <a:chOff x="6096000" y="381000"/>
                      <a:chExt cx="457200" cy="304800"/>
                    </a:xfrm>
                  </p:grpSpPr>
                  <p:sp>
                    <p:nvSpPr>
                      <p:cNvPr id="37" name="L-Shape 36"/>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Shape 37"/>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35"/>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12"/>
                  <p:cNvGrpSpPr/>
                  <p:nvPr/>
                </p:nvGrpSpPr>
                <p:grpSpPr>
                  <a:xfrm>
                    <a:off x="7587672" y="367146"/>
                    <a:ext cx="457200" cy="304800"/>
                    <a:chOff x="6096000" y="381000"/>
                    <a:chExt cx="457200" cy="304800"/>
                  </a:xfrm>
                </p:grpSpPr>
                <p:sp>
                  <p:nvSpPr>
                    <p:cNvPr id="33" name="L-Shape 32"/>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7" name="Chord 26"/>
              <p:cNvSpPr/>
              <p:nvPr/>
            </p:nvSpPr>
            <p:spPr>
              <a:xfrm rot="8784652">
                <a:off x="7483176" y="1315063"/>
                <a:ext cx="1146326" cy="1307152"/>
              </a:xfrm>
              <a:prstGeom prst="chord">
                <a:avLst>
                  <a:gd name="adj1" fmla="val 2700000"/>
                  <a:gd name="adj2" fmla="val 1217501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rot="5400000">
              <a:off x="4260422" y="1454578"/>
              <a:ext cx="760715" cy="442359"/>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p:cNvSpPr/>
            <p:nvPr/>
          </p:nvSpPr>
          <p:spPr>
            <a:xfrm>
              <a:off x="4539343" y="1371600"/>
              <a:ext cx="180703" cy="1175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21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Greeks</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1:17</a:t>
            </a:r>
          </a:p>
        </p:txBody>
      </p:sp>
      <p:sp>
        <p:nvSpPr>
          <p:cNvPr id="2" name="Rectangle 1"/>
          <p:cNvSpPr/>
          <p:nvPr/>
        </p:nvSpPr>
        <p:spPr>
          <a:xfrm>
            <a:off x="600762" y="1120425"/>
            <a:ext cx="5157242" cy="923330"/>
          </a:xfrm>
          <a:prstGeom prst="rect">
            <a:avLst/>
          </a:prstGeom>
        </p:spPr>
        <p:txBody>
          <a:bodyPr wrap="square">
            <a:spAutoFit/>
          </a:bodyPr>
          <a:lstStyle/>
          <a:p>
            <a:r>
              <a:rPr lang="en-US" dirty="0">
                <a:solidFill>
                  <a:schemeClr val="bg1"/>
                </a:solidFill>
              </a:rPr>
              <a:t>During the time of Paul, many Greeks lived in Corinth. These Greeks placed a high value on philosophical ideas and worldly wisdom.</a:t>
            </a:r>
            <a:r>
              <a:rPr lang="en-US" dirty="0">
                <a:solidFill>
                  <a:schemeClr val="bg1"/>
                </a:solidFill>
                <a:latin typeface="Abadi" panose="020B0604020104020204" pitchFamily="34" charset="0"/>
              </a:rPr>
              <a:t> </a:t>
            </a:r>
            <a:endParaRPr lang="en-US" dirty="0">
              <a:solidFill>
                <a:schemeClr val="bg1"/>
              </a:solidFill>
            </a:endParaRPr>
          </a:p>
        </p:txBody>
      </p:sp>
      <p:sp>
        <p:nvSpPr>
          <p:cNvPr id="4" name="Rectangle 3"/>
          <p:cNvSpPr/>
          <p:nvPr/>
        </p:nvSpPr>
        <p:spPr>
          <a:xfrm>
            <a:off x="4302768" y="4061610"/>
            <a:ext cx="6096000" cy="2031325"/>
          </a:xfrm>
          <a:prstGeom prst="rect">
            <a:avLst/>
          </a:prstGeom>
        </p:spPr>
        <p:txBody>
          <a:bodyPr>
            <a:spAutoFit/>
          </a:bodyPr>
          <a:lstStyle/>
          <a:p>
            <a:r>
              <a:rPr lang="en-US" i="1" dirty="0">
                <a:solidFill>
                  <a:srgbClr val="FFFF00"/>
                </a:solidFill>
              </a:rPr>
              <a:t> O that cunning plan of the evil one! O the vainness, and the frailties, and the foolishness of men! When they are learned they think they are wise, and they hearken not unto the counsel of God, for they set it aside, supposing they know of themselves, wherefore, their wisdom is foolishness and it </a:t>
            </a:r>
            <a:r>
              <a:rPr lang="en-US" i="1" dirty="0" err="1">
                <a:solidFill>
                  <a:srgbClr val="FFFF00"/>
                </a:solidFill>
              </a:rPr>
              <a:t>profiteth</a:t>
            </a:r>
            <a:r>
              <a:rPr lang="en-US" i="1" dirty="0">
                <a:solidFill>
                  <a:srgbClr val="FFFF00"/>
                </a:solidFill>
              </a:rPr>
              <a:t> them not. And they shall perish.</a:t>
            </a:r>
          </a:p>
          <a:p>
            <a:r>
              <a:rPr lang="en-US" i="1" dirty="0">
                <a:solidFill>
                  <a:srgbClr val="FFFF00"/>
                </a:solidFill>
              </a:rPr>
              <a:t>2 Nephi 9:28</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(4)</a:t>
            </a:r>
          </a:p>
        </p:txBody>
      </p:sp>
      <p:sp>
        <p:nvSpPr>
          <p:cNvPr id="3" name="Rectangle 2"/>
          <p:cNvSpPr/>
          <p:nvPr/>
        </p:nvSpPr>
        <p:spPr>
          <a:xfrm>
            <a:off x="4302768" y="2228671"/>
            <a:ext cx="4416438" cy="1200329"/>
          </a:xfrm>
          <a:prstGeom prst="rect">
            <a:avLst/>
          </a:prstGeom>
        </p:spPr>
        <p:txBody>
          <a:bodyPr wrap="square">
            <a:spAutoFit/>
          </a:bodyPr>
          <a:lstStyle/>
          <a:p>
            <a:r>
              <a:rPr lang="en-US" sz="2400" dirty="0">
                <a:solidFill>
                  <a:schemeClr val="accent6">
                    <a:lumMod val="60000"/>
                    <a:lumOff val="40000"/>
                  </a:schemeClr>
                </a:solidFill>
                <a:latin typeface="Abadi" panose="020B0604020104020204" pitchFamily="34" charset="0"/>
              </a:rPr>
              <a:t>Why might someone who values worldly philosophies find it difficult to accept the gospel? </a:t>
            </a:r>
            <a:endParaRPr lang="en-US" sz="2400" dirty="0">
              <a:solidFill>
                <a:schemeClr val="accent6">
                  <a:lumMod val="60000"/>
                  <a:lumOff val="40000"/>
                </a:schemeClr>
              </a:solidFill>
            </a:endParaRPr>
          </a:p>
        </p:txBody>
      </p:sp>
      <p:pic>
        <p:nvPicPr>
          <p:cNvPr id="1026" name="Picture 2" descr="Image result for greeks in 42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66" y="2290527"/>
            <a:ext cx="28670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rinth paul"/>
          <p:cNvPicPr>
            <a:picLocks noChangeAspect="1" noChangeArrowheads="1"/>
          </p:cNvPicPr>
          <p:nvPr/>
        </p:nvPicPr>
        <p:blipFill rotWithShape="1">
          <a:blip r:embed="rId4">
            <a:extLst>
              <a:ext uri="{28A0092B-C50C-407E-A947-70E740481C1C}">
                <a14:useLocalDpi xmlns:a14="http://schemas.microsoft.com/office/drawing/2010/main" val="0"/>
              </a:ext>
            </a:extLst>
          </a:blip>
          <a:srcRect l="5206" t="979" r="2530" b="3236"/>
          <a:stretch/>
        </p:blipFill>
        <p:spPr bwMode="auto">
          <a:xfrm>
            <a:off x="8909733" y="562653"/>
            <a:ext cx="2536437" cy="332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2" y="0"/>
            <a:ext cx="123021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World’s Wisdom VS God’s Wisdom</a:t>
            </a:r>
          </a:p>
        </p:txBody>
      </p:sp>
      <p:grpSp>
        <p:nvGrpSpPr>
          <p:cNvPr id="2" name="Group 1"/>
          <p:cNvGrpSpPr/>
          <p:nvPr/>
        </p:nvGrpSpPr>
        <p:grpSpPr>
          <a:xfrm>
            <a:off x="190122" y="1176951"/>
            <a:ext cx="2544023" cy="4472411"/>
            <a:chOff x="190122" y="1176951"/>
            <a:chExt cx="2544023" cy="4472411"/>
          </a:xfrm>
        </p:grpSpPr>
        <p:cxnSp>
          <p:nvCxnSpPr>
            <p:cNvPr id="11" name="Straight Connector 10"/>
            <p:cNvCxnSpPr/>
            <p:nvPr/>
          </p:nvCxnSpPr>
          <p:spPr>
            <a:xfrm flipH="1">
              <a:off x="588475" y="1484768"/>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207536" y="1483259"/>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122" y="1176951"/>
              <a:ext cx="2544023" cy="369332"/>
            </a:xfrm>
            <a:prstGeom prst="rect">
              <a:avLst/>
            </a:prstGeom>
            <a:solidFill>
              <a:srgbClr val="002060"/>
            </a:solidFill>
          </p:spPr>
          <p:txBody>
            <a:bodyPr wrap="square" rtlCol="0">
              <a:spAutoFit/>
            </a:bodyPr>
            <a:lstStyle/>
            <a:p>
              <a:pPr algn="ctr"/>
              <a:r>
                <a:rPr lang="en-US" dirty="0">
                  <a:solidFill>
                    <a:schemeClr val="bg1"/>
                  </a:solidFill>
                </a:rPr>
                <a:t>1 Corinthians 1:17-18</a:t>
              </a:r>
            </a:p>
          </p:txBody>
        </p:sp>
      </p:grpSp>
      <p:grpSp>
        <p:nvGrpSpPr>
          <p:cNvPr id="3" name="Group 2"/>
          <p:cNvGrpSpPr/>
          <p:nvPr/>
        </p:nvGrpSpPr>
        <p:grpSpPr>
          <a:xfrm>
            <a:off x="3209790" y="1204112"/>
            <a:ext cx="2562131" cy="4498062"/>
            <a:chOff x="3209790" y="1204112"/>
            <a:chExt cx="2562131" cy="4498062"/>
          </a:xfrm>
        </p:grpSpPr>
        <p:cxnSp>
          <p:nvCxnSpPr>
            <p:cNvPr id="19" name="Straight Connector 18"/>
            <p:cNvCxnSpPr/>
            <p:nvPr/>
          </p:nvCxnSpPr>
          <p:spPr>
            <a:xfrm flipH="1">
              <a:off x="3624740"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243801"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9790" y="1204112"/>
              <a:ext cx="2562131" cy="369332"/>
            </a:xfrm>
            <a:prstGeom prst="rect">
              <a:avLst/>
            </a:prstGeom>
            <a:solidFill>
              <a:srgbClr val="002060"/>
            </a:solidFill>
          </p:spPr>
          <p:txBody>
            <a:bodyPr wrap="square" rtlCol="0">
              <a:spAutoFit/>
            </a:bodyPr>
            <a:lstStyle/>
            <a:p>
              <a:pPr algn="ctr"/>
              <a:r>
                <a:rPr lang="en-US" dirty="0">
                  <a:solidFill>
                    <a:schemeClr val="bg1"/>
                  </a:solidFill>
                </a:rPr>
                <a:t>1 Corinthians 1:19-20</a:t>
              </a:r>
            </a:p>
          </p:txBody>
        </p:sp>
      </p:grpSp>
      <p:grpSp>
        <p:nvGrpSpPr>
          <p:cNvPr id="4" name="Group 3"/>
          <p:cNvGrpSpPr/>
          <p:nvPr/>
        </p:nvGrpSpPr>
        <p:grpSpPr>
          <a:xfrm>
            <a:off x="6391746" y="1176951"/>
            <a:ext cx="2372008" cy="4525223"/>
            <a:chOff x="6391746" y="1176951"/>
            <a:chExt cx="2372008" cy="4525223"/>
          </a:xfrm>
        </p:grpSpPr>
        <p:cxnSp>
          <p:nvCxnSpPr>
            <p:cNvPr id="21" name="Straight Connector 20"/>
            <p:cNvCxnSpPr/>
            <p:nvPr/>
          </p:nvCxnSpPr>
          <p:spPr>
            <a:xfrm flipH="1">
              <a:off x="6761429"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380490"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91746" y="1176951"/>
              <a:ext cx="2372008" cy="369332"/>
            </a:xfrm>
            <a:prstGeom prst="rect">
              <a:avLst/>
            </a:prstGeom>
            <a:solidFill>
              <a:srgbClr val="002060"/>
            </a:solidFill>
          </p:spPr>
          <p:txBody>
            <a:bodyPr wrap="square" rtlCol="0">
              <a:spAutoFit/>
            </a:bodyPr>
            <a:lstStyle/>
            <a:p>
              <a:pPr algn="ctr"/>
              <a:r>
                <a:rPr lang="en-US" dirty="0">
                  <a:solidFill>
                    <a:schemeClr val="bg1"/>
                  </a:solidFill>
                </a:rPr>
                <a:t>1 Corinthians 1:21-22</a:t>
              </a:r>
            </a:p>
          </p:txBody>
        </p:sp>
      </p:grpSp>
      <p:grpSp>
        <p:nvGrpSpPr>
          <p:cNvPr id="10" name="Group 9"/>
          <p:cNvGrpSpPr/>
          <p:nvPr/>
        </p:nvGrpSpPr>
        <p:grpSpPr>
          <a:xfrm>
            <a:off x="9577057" y="1184494"/>
            <a:ext cx="2237715" cy="4517680"/>
            <a:chOff x="9577057" y="1184494"/>
            <a:chExt cx="2237715" cy="4517680"/>
          </a:xfrm>
        </p:grpSpPr>
        <p:cxnSp>
          <p:nvCxnSpPr>
            <p:cNvPr id="23" name="Straight Connector 22"/>
            <p:cNvCxnSpPr/>
            <p:nvPr/>
          </p:nvCxnSpPr>
          <p:spPr>
            <a:xfrm flipH="1">
              <a:off x="9993517" y="1537580"/>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612578" y="1536071"/>
              <a:ext cx="9053" cy="4164594"/>
            </a:xfrm>
            <a:prstGeom prst="line">
              <a:avLst/>
            </a:prstGeom>
            <a:ln w="28575">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77057" y="1184494"/>
              <a:ext cx="2237715" cy="369332"/>
            </a:xfrm>
            <a:prstGeom prst="rect">
              <a:avLst/>
            </a:prstGeom>
            <a:solidFill>
              <a:srgbClr val="002060"/>
            </a:solidFill>
          </p:spPr>
          <p:txBody>
            <a:bodyPr wrap="square" rtlCol="0">
              <a:spAutoFit/>
            </a:bodyPr>
            <a:lstStyle/>
            <a:p>
              <a:pPr algn="ctr"/>
              <a:r>
                <a:rPr lang="en-US" dirty="0">
                  <a:solidFill>
                    <a:schemeClr val="bg1"/>
                  </a:solidFill>
                </a:rPr>
                <a:t>1 Corinthians 1:23-24</a:t>
              </a:r>
            </a:p>
          </p:txBody>
        </p:sp>
      </p:grpSp>
      <p:sp>
        <p:nvSpPr>
          <p:cNvPr id="25" name="TextBox 24"/>
          <p:cNvSpPr txBox="1"/>
          <p:nvPr/>
        </p:nvSpPr>
        <p:spPr>
          <a:xfrm>
            <a:off x="206720" y="2107949"/>
            <a:ext cx="2544023" cy="1200329"/>
          </a:xfrm>
          <a:prstGeom prst="rect">
            <a:avLst/>
          </a:prstGeom>
          <a:solidFill>
            <a:srgbClr val="00B0F0"/>
          </a:solidFill>
        </p:spPr>
        <p:txBody>
          <a:bodyPr wrap="square" rtlCol="0">
            <a:spAutoFit/>
          </a:bodyPr>
          <a:lstStyle/>
          <a:p>
            <a:pPr algn="ctr"/>
            <a:r>
              <a:rPr lang="en-US" dirty="0">
                <a:solidFill>
                  <a:schemeClr val="bg1"/>
                </a:solidFill>
              </a:rPr>
              <a:t>Paul was not sent to build a reputation of baptisms based on numbers</a:t>
            </a:r>
          </a:p>
        </p:txBody>
      </p:sp>
      <p:sp>
        <p:nvSpPr>
          <p:cNvPr id="26" name="TextBox 25"/>
          <p:cNvSpPr txBox="1"/>
          <p:nvPr/>
        </p:nvSpPr>
        <p:spPr>
          <a:xfrm>
            <a:off x="178051" y="5374741"/>
            <a:ext cx="2544023" cy="830997"/>
          </a:xfrm>
          <a:prstGeom prst="rect">
            <a:avLst/>
          </a:prstGeom>
          <a:solidFill>
            <a:schemeClr val="accent3">
              <a:lumMod val="75000"/>
            </a:schemeClr>
          </a:solidFill>
        </p:spPr>
        <p:txBody>
          <a:bodyPr wrap="square" rtlCol="0">
            <a:spAutoFit/>
          </a:bodyPr>
          <a:lstStyle/>
          <a:p>
            <a:pPr algn="ctr"/>
            <a:r>
              <a:rPr lang="en-US" sz="1600" dirty="0">
                <a:solidFill>
                  <a:schemeClr val="bg1"/>
                </a:solidFill>
              </a:rPr>
              <a:t>Preaching from the cross = </a:t>
            </a:r>
          </a:p>
          <a:p>
            <a:pPr algn="ctr"/>
            <a:r>
              <a:rPr lang="en-US" sz="1600" dirty="0">
                <a:solidFill>
                  <a:schemeClr val="bg1"/>
                </a:solidFill>
              </a:rPr>
              <a:t>A shortened word for atonement. (4)</a:t>
            </a:r>
          </a:p>
        </p:txBody>
      </p:sp>
      <p:sp>
        <p:nvSpPr>
          <p:cNvPr id="27" name="TextBox 26"/>
          <p:cNvSpPr txBox="1"/>
          <p:nvPr/>
        </p:nvSpPr>
        <p:spPr>
          <a:xfrm>
            <a:off x="203702" y="3752662"/>
            <a:ext cx="2544023" cy="1200329"/>
          </a:xfrm>
          <a:prstGeom prst="rect">
            <a:avLst/>
          </a:prstGeom>
          <a:solidFill>
            <a:srgbClr val="00B0F0"/>
          </a:solidFill>
        </p:spPr>
        <p:txBody>
          <a:bodyPr wrap="square" rtlCol="0">
            <a:spAutoFit/>
          </a:bodyPr>
          <a:lstStyle/>
          <a:p>
            <a:pPr algn="ctr"/>
            <a:r>
              <a:rPr lang="en-US" dirty="0">
                <a:solidFill>
                  <a:schemeClr val="bg1"/>
                </a:solidFill>
              </a:rPr>
              <a:t>He was there to preach the word of God, by the saving grace of the atonement</a:t>
            </a:r>
          </a:p>
        </p:txBody>
      </p:sp>
      <p:sp>
        <p:nvSpPr>
          <p:cNvPr id="13" name="Rectangle 12"/>
          <p:cNvSpPr/>
          <p:nvPr/>
        </p:nvSpPr>
        <p:spPr>
          <a:xfrm>
            <a:off x="3066108" y="1745117"/>
            <a:ext cx="2818646" cy="2031325"/>
          </a:xfrm>
          <a:prstGeom prst="rect">
            <a:avLst/>
          </a:prstGeom>
          <a:solidFill>
            <a:schemeClr val="accent6">
              <a:lumMod val="75000"/>
            </a:schemeClr>
          </a:solidFill>
        </p:spPr>
        <p:txBody>
          <a:bodyPr wrap="square">
            <a:spAutoFit/>
          </a:bodyPr>
          <a:lstStyle/>
          <a:p>
            <a:pPr algn="ctr"/>
            <a:r>
              <a:rPr lang="en-US" dirty="0">
                <a:solidFill>
                  <a:schemeClr val="bg1"/>
                </a:solidFill>
                <a:latin typeface="Abadi" panose="020B0604020104020204" pitchFamily="34" charset="0"/>
              </a:rPr>
              <a:t> Paul referred to the flawed philosophical traditions of his day and not to the worthwhile pursuit of learning and education that the Lord encourages. </a:t>
            </a:r>
            <a:endParaRPr lang="en-US" dirty="0">
              <a:solidFill>
                <a:schemeClr val="bg1"/>
              </a:solidFill>
            </a:endParaRPr>
          </a:p>
        </p:txBody>
      </p:sp>
      <p:sp>
        <p:nvSpPr>
          <p:cNvPr id="28" name="Rectangle 27"/>
          <p:cNvSpPr/>
          <p:nvPr/>
        </p:nvSpPr>
        <p:spPr>
          <a:xfrm>
            <a:off x="3127972" y="4124670"/>
            <a:ext cx="2818646" cy="1569660"/>
          </a:xfrm>
          <a:prstGeom prst="rect">
            <a:avLst/>
          </a:prstGeom>
          <a:solidFill>
            <a:schemeClr val="accent6">
              <a:lumMod val="75000"/>
            </a:schemeClr>
          </a:solidFill>
        </p:spPr>
        <p:txBody>
          <a:bodyPr wrap="square">
            <a:spAutoFit/>
          </a:bodyPr>
          <a:lstStyle/>
          <a:p>
            <a:pPr algn="ctr"/>
            <a:r>
              <a:rPr lang="en-US" sz="1600" dirty="0">
                <a:solidFill>
                  <a:schemeClr val="bg1"/>
                </a:solidFill>
                <a:latin typeface="Abadi" panose="020B0604020104020204" pitchFamily="34" charset="0"/>
              </a:rPr>
              <a:t> </a:t>
            </a:r>
            <a:r>
              <a:rPr lang="en-US" sz="1600" dirty="0">
                <a:solidFill>
                  <a:schemeClr val="bg1"/>
                </a:solidFill>
              </a:rPr>
              <a:t>Philosophical ideas were regularly the subject of public debates. Paul contrasted limited human wisdom with the powerful message of God’s crucified Son. (1)</a:t>
            </a:r>
            <a:r>
              <a:rPr lang="en-US" sz="1600" dirty="0">
                <a:solidFill>
                  <a:schemeClr val="bg1"/>
                </a:solidFill>
                <a:latin typeface="Abadi" panose="020B0604020104020204" pitchFamily="34" charset="0"/>
              </a:rPr>
              <a:t> </a:t>
            </a:r>
            <a:endParaRPr lang="en-US" sz="1600" dirty="0">
              <a:solidFill>
                <a:schemeClr val="bg1"/>
              </a:solidFill>
            </a:endParaRPr>
          </a:p>
        </p:txBody>
      </p:sp>
      <p:grpSp>
        <p:nvGrpSpPr>
          <p:cNvPr id="33" name="Group 32"/>
          <p:cNvGrpSpPr/>
          <p:nvPr/>
        </p:nvGrpSpPr>
        <p:grpSpPr>
          <a:xfrm>
            <a:off x="5500404" y="1832634"/>
            <a:ext cx="3559097" cy="4940693"/>
            <a:chOff x="5500404" y="1832634"/>
            <a:chExt cx="3559097" cy="4940693"/>
          </a:xfrm>
        </p:grpSpPr>
        <p:sp>
          <p:nvSpPr>
            <p:cNvPr id="31" name="Rectangle 30"/>
            <p:cNvSpPr/>
            <p:nvPr/>
          </p:nvSpPr>
          <p:spPr>
            <a:xfrm>
              <a:off x="6240855" y="1832634"/>
              <a:ext cx="2818646" cy="4770537"/>
            </a:xfrm>
            <a:prstGeom prst="rect">
              <a:avLst/>
            </a:prstGeom>
            <a:solidFill>
              <a:schemeClr val="accent5">
                <a:lumMod val="75000"/>
              </a:schemeClr>
            </a:solidFill>
          </p:spPr>
          <p:txBody>
            <a:bodyPr wrap="square">
              <a:spAutoFit/>
            </a:bodyPr>
            <a:lstStyle/>
            <a:p>
              <a:r>
                <a:rPr lang="en-US" sz="1600" dirty="0">
                  <a:solidFill>
                    <a:schemeClr val="bg1"/>
                  </a:solidFill>
                  <a:latin typeface="Abadi" panose="020B0604020104020204" pitchFamily="34" charset="0"/>
                </a:rPr>
                <a:t> </a:t>
              </a:r>
              <a:r>
                <a:rPr lang="en-US" sz="1600" dirty="0">
                  <a:solidFill>
                    <a:schemeClr val="bg1"/>
                  </a:solidFill>
                </a:rPr>
                <a:t>"Those who rely exclusively on study and reason reject or remain doubtful of all absolutes that cannot be established through the five senses, including good and evil and the existence and omniscience of God. They also reject all other methods of acquiring knowledge, including revelation. They tend to be self-sufficient, self-important, and enamored of their own opinions. Reason is their god and intellectualism is their creed. They dwell in that 'large and spacious building' seen in a prophet's vision of the 'wisdom' and 'pride of the world.‘” (6)</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404" y="5763993"/>
              <a:ext cx="809861" cy="1009334"/>
            </a:xfrm>
            <a:prstGeom prst="rect">
              <a:avLst/>
            </a:prstGeom>
          </p:spPr>
        </p:pic>
      </p:grpSp>
      <p:grpSp>
        <p:nvGrpSpPr>
          <p:cNvPr id="34" name="Group 33"/>
          <p:cNvGrpSpPr/>
          <p:nvPr/>
        </p:nvGrpSpPr>
        <p:grpSpPr>
          <a:xfrm>
            <a:off x="9263203" y="2157050"/>
            <a:ext cx="2818646" cy="3926880"/>
            <a:chOff x="9263203" y="2157050"/>
            <a:chExt cx="2818646" cy="3926880"/>
          </a:xfrm>
        </p:grpSpPr>
        <p:sp>
          <p:nvSpPr>
            <p:cNvPr id="32" name="Rectangle 31"/>
            <p:cNvSpPr/>
            <p:nvPr/>
          </p:nvSpPr>
          <p:spPr>
            <a:xfrm>
              <a:off x="9263203" y="2157050"/>
              <a:ext cx="2818646" cy="3539430"/>
            </a:xfrm>
            <a:prstGeom prst="rect">
              <a:avLst/>
            </a:prstGeom>
            <a:solidFill>
              <a:srgbClr val="FF0000"/>
            </a:solidFill>
          </p:spPr>
          <p:txBody>
            <a:bodyPr wrap="square">
              <a:spAutoFit/>
            </a:bodyPr>
            <a:lstStyle/>
            <a:p>
              <a:r>
                <a:rPr lang="en-US" sz="1600" dirty="0">
                  <a:solidFill>
                    <a:schemeClr val="bg1"/>
                  </a:solidFill>
                </a:rPr>
                <a:t>"A major stumbling block of the Jews in Jesus' day,… was their expectation about what the Messiah would do when He came, such as emancipating them politically. But Jesus of Nazareth was not such an emancipator; thus to the Jews His death was a confirming stumbling block! </a:t>
              </a:r>
            </a:p>
            <a:p>
              <a:r>
                <a:rPr lang="en-US" sz="1600" dirty="0">
                  <a:solidFill>
                    <a:schemeClr val="bg1"/>
                  </a:solidFill>
                </a:rPr>
                <a:t>The Greeks, on the other hand, regarded the whole idea of a crucified Messiah as foolishness. (6)</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4973" y="5251774"/>
              <a:ext cx="664929" cy="832156"/>
            </a:xfrm>
            <a:prstGeom prst="rect">
              <a:avLst/>
            </a:prstGeom>
          </p:spPr>
        </p:pic>
      </p:grpSp>
    </p:spTree>
    <p:extLst>
      <p:ext uri="{BB962C8B-B14F-4D97-AF65-F5344CB8AC3E}">
        <p14:creationId xmlns:p14="http://schemas.microsoft.com/office/powerpoint/2010/main" val="19204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Message of the Crucifixion</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1:23</a:t>
            </a:r>
          </a:p>
        </p:txBody>
      </p:sp>
      <p:sp>
        <p:nvSpPr>
          <p:cNvPr id="2" name="Rectangle 1"/>
          <p:cNvSpPr/>
          <p:nvPr/>
        </p:nvSpPr>
        <p:spPr>
          <a:xfrm>
            <a:off x="367161" y="1149053"/>
            <a:ext cx="5867273" cy="3046988"/>
          </a:xfrm>
          <a:prstGeom prst="rect">
            <a:avLst/>
          </a:prstGeom>
        </p:spPr>
        <p:txBody>
          <a:bodyPr wrap="square">
            <a:spAutoFit/>
          </a:bodyPr>
          <a:lstStyle/>
          <a:p>
            <a:r>
              <a:rPr lang="en-US" sz="2400" dirty="0">
                <a:solidFill>
                  <a:schemeClr val="bg1"/>
                </a:solidFill>
              </a:rPr>
              <a:t> In the Roman world, crucifixion was a punishment reserved for criminals or slaves and symbolized shame and defeat. </a:t>
            </a:r>
          </a:p>
          <a:p>
            <a:endParaRPr lang="en-US" sz="2400" dirty="0">
              <a:solidFill>
                <a:schemeClr val="bg1"/>
              </a:solidFill>
            </a:endParaRPr>
          </a:p>
          <a:p>
            <a:r>
              <a:rPr lang="en-US" sz="2400" dirty="0">
                <a:solidFill>
                  <a:schemeClr val="bg1"/>
                </a:solidFill>
              </a:rPr>
              <a:t>The idea of someone vicariously suffering and dying for others, then subsequently coming back to life, was “foolishness” to the philosophically minded Greeks  </a:t>
            </a:r>
          </a:p>
        </p:txBody>
      </p:sp>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(1)</a:t>
            </a:r>
          </a:p>
        </p:txBody>
      </p:sp>
      <p:grpSp>
        <p:nvGrpSpPr>
          <p:cNvPr id="4" name="Group 3"/>
          <p:cNvGrpSpPr/>
          <p:nvPr/>
        </p:nvGrpSpPr>
        <p:grpSpPr>
          <a:xfrm>
            <a:off x="1671885" y="4238383"/>
            <a:ext cx="9506463" cy="2207943"/>
            <a:chOff x="1671885" y="4238383"/>
            <a:chExt cx="9506463" cy="2207943"/>
          </a:xfrm>
        </p:grpSpPr>
        <p:sp>
          <p:nvSpPr>
            <p:cNvPr id="8" name="Rectangle 7"/>
            <p:cNvSpPr/>
            <p:nvPr/>
          </p:nvSpPr>
          <p:spPr>
            <a:xfrm>
              <a:off x="4316506" y="4826123"/>
              <a:ext cx="6861842" cy="1569660"/>
            </a:xfrm>
            <a:prstGeom prst="rect">
              <a:avLst/>
            </a:prstGeom>
          </p:spPr>
          <p:txBody>
            <a:bodyPr wrap="square">
              <a:spAutoFit/>
            </a:bodyPr>
            <a:lstStyle/>
            <a:p>
              <a:r>
                <a:rPr lang="en-US" sz="2400" dirty="0">
                  <a:solidFill>
                    <a:schemeClr val="bg1"/>
                  </a:solidFill>
                </a:rPr>
                <a:t>For the Jews, whose concept of the Messiah brought the expectation of royalty, power, and victory, the message that the Messiah had died on a cross was a “stumbling block” and an unacceptable idea. </a:t>
              </a:r>
            </a:p>
          </p:txBody>
        </p:sp>
        <p:pic>
          <p:nvPicPr>
            <p:cNvPr id="2054" name="Picture 6" descr="Image result for jewish mosa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885" y="4238383"/>
              <a:ext cx="2207943" cy="2207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056" name="Picture 8" descr="Image result for roman leaf mosaic"/>
          <p:cNvPicPr>
            <a:picLocks noChangeAspect="1" noChangeArrowheads="1"/>
          </p:cNvPicPr>
          <p:nvPr/>
        </p:nvPicPr>
        <p:blipFill rotWithShape="1">
          <a:blip r:embed="rId4">
            <a:extLst>
              <a:ext uri="{28A0092B-C50C-407E-A947-70E740481C1C}">
                <a14:useLocalDpi xmlns:a14="http://schemas.microsoft.com/office/drawing/2010/main" val="0"/>
              </a:ext>
            </a:extLst>
          </a:blip>
          <a:srcRect l="501" t="668" r="-501" b="11256"/>
          <a:stretch/>
        </p:blipFill>
        <p:spPr bwMode="auto">
          <a:xfrm>
            <a:off x="6852057" y="1188254"/>
            <a:ext cx="3674358" cy="36378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0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91612" y="2588238"/>
            <a:ext cx="6096000" cy="3416320"/>
          </a:xfrm>
          <a:prstGeom prst="rect">
            <a:avLst/>
          </a:prstGeom>
        </p:spPr>
        <p:txBody>
          <a:bodyPr>
            <a:spAutoFit/>
          </a:bodyPr>
          <a:lstStyle/>
          <a:p>
            <a:r>
              <a:rPr lang="en-US" dirty="0">
                <a:solidFill>
                  <a:schemeClr val="bg1"/>
                </a:solidFill>
                <a:latin typeface="Abadi" panose="020B0604020104020204" pitchFamily="34" charset="0"/>
              </a:rPr>
              <a:t>"Unlike some other religions, the gospel of Jesus Christ does not grant special status to theologians, philosophers, or other academics. All are welcome to enjoy the bounteous blessings of the gospel, regardless of educational background or social status.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Those called by the Savior to serve in His kingdom represent this broad cross-section of humanity.</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Jesus Christ, raised by Mary and by Joseph the carpenter, first called as His disciples' fishermen and others engaged in common professions. (8)</a:t>
            </a:r>
            <a:endParaRPr lang="en-US" dirty="0">
              <a:solidFill>
                <a:schemeClr val="bg1"/>
              </a:solidFill>
            </a:endParaRPr>
          </a:p>
        </p:txBody>
      </p:sp>
      <p:sp>
        <p:nvSpPr>
          <p:cNvPr id="3" name="Rectangle 2"/>
          <p:cNvSpPr/>
          <p:nvPr/>
        </p:nvSpPr>
        <p:spPr>
          <a:xfrm>
            <a:off x="0" y="6422101"/>
            <a:ext cx="2454518" cy="369332"/>
          </a:xfrm>
          <a:prstGeom prst="rect">
            <a:avLst/>
          </a:prstGeom>
        </p:spPr>
        <p:txBody>
          <a:bodyPr wrap="none">
            <a:spAutoFit/>
          </a:bodyPr>
          <a:lstStyle/>
          <a:p>
            <a:r>
              <a:rPr lang="en-US" dirty="0">
                <a:solidFill>
                  <a:schemeClr val="bg1"/>
                </a:solidFill>
                <a:latin typeface="Abadi" panose="020B0604020104020204" pitchFamily="34" charset="0"/>
              </a:rPr>
              <a:t>1 Corinthians 1:26-27</a:t>
            </a:r>
            <a:endParaRPr lang="en-US" dirty="0"/>
          </a:p>
        </p:txBody>
      </p:sp>
      <p:pic>
        <p:nvPicPr>
          <p:cNvPr id="2052" name="Picture 4" descr="Image result for joseph and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88" y="1329750"/>
            <a:ext cx="2815699" cy="21683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esus calls fisherm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1328" y="3844962"/>
            <a:ext cx="2746810" cy="19656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9660" t="3555" r="12210" b="7389"/>
          <a:stretch/>
        </p:blipFill>
        <p:spPr bwMode="auto">
          <a:xfrm>
            <a:off x="4791448" y="388772"/>
            <a:ext cx="2385240" cy="18106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raduate symb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050" y="332761"/>
            <a:ext cx="2392774" cy="199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7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animEffect transition="in" filter="fade">
                                      <p:cBhvr>
                                        <p:cTn id="9" dur="500"/>
                                        <p:tgtEl>
                                          <p:spTgt spid="20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500"/>
                                        <p:tgtEl>
                                          <p:spTgt spid="205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par>
                                <p:cTn id="27" presetID="1" presetClass="exit" presetSubtype="0" fill="hold" nodeType="withEffect">
                                  <p:stCondLst>
                                    <p:cond delay="0"/>
                                  </p:stCondLst>
                                  <p:childTnLst>
                                    <p:set>
                                      <p:cBhvr>
                                        <p:cTn id="28" dur="1" fill="hold">
                                          <p:stCondLst>
                                            <p:cond delay="0"/>
                                          </p:stCondLst>
                                        </p:cTn>
                                        <p:tgtEl>
                                          <p:spTgt spid="205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5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(9)</a:t>
            </a:r>
          </a:p>
        </p:txBody>
      </p:sp>
      <p:grpSp>
        <p:nvGrpSpPr>
          <p:cNvPr id="31" name="Group 30"/>
          <p:cNvGrpSpPr/>
          <p:nvPr/>
        </p:nvGrpSpPr>
        <p:grpSpPr>
          <a:xfrm>
            <a:off x="276555" y="169810"/>
            <a:ext cx="6024657" cy="1200329"/>
            <a:chOff x="276555" y="169810"/>
            <a:chExt cx="6024657" cy="1200329"/>
          </a:xfrm>
        </p:grpSpPr>
        <p:sp>
          <p:nvSpPr>
            <p:cNvPr id="2" name="Rectangle 1"/>
            <p:cNvSpPr/>
            <p:nvPr/>
          </p:nvSpPr>
          <p:spPr>
            <a:xfrm>
              <a:off x="1279772" y="169810"/>
              <a:ext cx="5021440" cy="1200329"/>
            </a:xfrm>
            <a:prstGeom prst="rect">
              <a:avLst/>
            </a:prstGeom>
          </p:spPr>
          <p:txBody>
            <a:bodyPr wrap="square">
              <a:spAutoFit/>
            </a:bodyPr>
            <a:lstStyle/>
            <a:p>
              <a:r>
                <a:rPr lang="en-US" dirty="0">
                  <a:solidFill>
                    <a:schemeClr val="bg1"/>
                  </a:solidFill>
                  <a:latin typeface="Abadi" panose="020B0604020104020204" pitchFamily="34" charset="0"/>
                </a:rPr>
                <a:t>“I sat on a plane next to a professed atheist who pressed his disbelief in God so urgently that I bore my testimony to him. ‘You are wrong,’ I said, ‘there is a God. I </a:t>
              </a:r>
              <a:r>
                <a:rPr lang="en-US" i="1" dirty="0">
                  <a:solidFill>
                    <a:schemeClr val="bg1"/>
                  </a:solidFill>
                  <a:latin typeface="Abadi" panose="020B0604020104020204" pitchFamily="34" charset="0"/>
                </a:rPr>
                <a:t>know</a:t>
              </a:r>
              <a:r>
                <a:rPr lang="en-US" dirty="0">
                  <a:solidFill>
                    <a:schemeClr val="bg1"/>
                  </a:solidFill>
                  <a:latin typeface="Abadi" panose="020B0604020104020204" pitchFamily="34" charset="0"/>
                </a:rPr>
                <a:t> He lives!’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55" y="232325"/>
              <a:ext cx="837021" cy="1043184"/>
            </a:xfrm>
            <a:prstGeom prst="rect">
              <a:avLst/>
            </a:prstGeom>
          </p:spPr>
        </p:pic>
      </p:grpSp>
      <p:grpSp>
        <p:nvGrpSpPr>
          <p:cNvPr id="33" name="Group 32"/>
          <p:cNvGrpSpPr/>
          <p:nvPr/>
        </p:nvGrpSpPr>
        <p:grpSpPr>
          <a:xfrm>
            <a:off x="280659" y="1545126"/>
            <a:ext cx="6373638" cy="998898"/>
            <a:chOff x="280659" y="1545126"/>
            <a:chExt cx="6373638" cy="998898"/>
          </a:xfrm>
        </p:grpSpPr>
        <p:sp>
          <p:nvSpPr>
            <p:cNvPr id="6" name="Rectangle 5"/>
            <p:cNvSpPr/>
            <p:nvPr/>
          </p:nvSpPr>
          <p:spPr>
            <a:xfrm>
              <a:off x="1345948" y="1691757"/>
              <a:ext cx="5308349" cy="646331"/>
            </a:xfrm>
            <a:prstGeom prst="rect">
              <a:avLst/>
            </a:prstGeom>
          </p:spPr>
          <p:txBody>
            <a:bodyPr wrap="square">
              <a:spAutoFit/>
            </a:bodyPr>
            <a:lstStyle/>
            <a:p>
              <a:r>
                <a:rPr lang="en-US" dirty="0">
                  <a:solidFill>
                    <a:schemeClr val="bg1"/>
                  </a:solidFill>
                  <a:latin typeface="Abadi" panose="020B0604020104020204" pitchFamily="34" charset="0"/>
                </a:rPr>
                <a:t>‘You don’t </a:t>
              </a:r>
              <a:r>
                <a:rPr lang="en-US" i="1" dirty="0">
                  <a:solidFill>
                    <a:schemeClr val="bg1"/>
                  </a:solidFill>
                  <a:latin typeface="Abadi" panose="020B0604020104020204" pitchFamily="34" charset="0"/>
                </a:rPr>
                <a:t>know.</a:t>
              </a:r>
              <a:r>
                <a:rPr lang="en-US" dirty="0">
                  <a:solidFill>
                    <a:schemeClr val="bg1"/>
                  </a:solidFill>
                  <a:latin typeface="Abadi" panose="020B0604020104020204" pitchFamily="34" charset="0"/>
                </a:rPr>
                <a:t> Nobody </a:t>
              </a:r>
              <a:r>
                <a:rPr lang="en-US" i="1" dirty="0">
                  <a:solidFill>
                    <a:schemeClr val="bg1"/>
                  </a:solidFill>
                  <a:latin typeface="Abadi" panose="020B0604020104020204" pitchFamily="34" charset="0"/>
                </a:rPr>
                <a:t>knows </a:t>
              </a:r>
              <a:r>
                <a:rPr lang="en-US" dirty="0">
                  <a:solidFill>
                    <a:schemeClr val="bg1"/>
                  </a:solidFill>
                  <a:latin typeface="Abadi" panose="020B0604020104020204" pitchFamily="34" charset="0"/>
                </a:rPr>
                <a:t>that! You can’t </a:t>
              </a:r>
              <a:r>
                <a:rPr lang="en-US" i="1" dirty="0">
                  <a:solidFill>
                    <a:schemeClr val="bg1"/>
                  </a:solidFill>
                  <a:latin typeface="Abadi" panose="020B0604020104020204" pitchFamily="34" charset="0"/>
                </a:rPr>
                <a:t>know</a:t>
              </a:r>
              <a:r>
                <a:rPr lang="en-US" dirty="0">
                  <a:solidFill>
                    <a:schemeClr val="bg1"/>
                  </a:solidFill>
                  <a:latin typeface="Abadi" panose="020B0604020104020204" pitchFamily="34" charset="0"/>
                </a:rPr>
                <a:t> it!’</a:t>
              </a:r>
            </a:p>
          </p:txBody>
        </p:sp>
        <p:grpSp>
          <p:nvGrpSpPr>
            <p:cNvPr id="15" name="Group 14"/>
            <p:cNvGrpSpPr/>
            <p:nvPr/>
          </p:nvGrpSpPr>
          <p:grpSpPr>
            <a:xfrm>
              <a:off x="280659" y="1545126"/>
              <a:ext cx="841972" cy="998898"/>
              <a:chOff x="6400800" y="304800"/>
              <a:chExt cx="1219200" cy="1371600"/>
            </a:xfrm>
          </p:grpSpPr>
          <p:pic>
            <p:nvPicPr>
              <p:cNvPr id="16"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18" name="Frame 17"/>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grpSp>
        <p:nvGrpSpPr>
          <p:cNvPr id="38" name="Group 37"/>
          <p:cNvGrpSpPr/>
          <p:nvPr/>
        </p:nvGrpSpPr>
        <p:grpSpPr>
          <a:xfrm>
            <a:off x="302207" y="2620606"/>
            <a:ext cx="6533159" cy="1200329"/>
            <a:chOff x="302207" y="2620606"/>
            <a:chExt cx="6533159" cy="1200329"/>
          </a:xfrm>
        </p:grpSpPr>
        <p:sp>
          <p:nvSpPr>
            <p:cNvPr id="11" name="Rectangle 10"/>
            <p:cNvSpPr/>
            <p:nvPr/>
          </p:nvSpPr>
          <p:spPr>
            <a:xfrm>
              <a:off x="1219200" y="2620606"/>
              <a:ext cx="5616166" cy="1200329"/>
            </a:xfrm>
            <a:prstGeom prst="rect">
              <a:avLst/>
            </a:prstGeom>
          </p:spPr>
          <p:txBody>
            <a:bodyPr wrap="square">
              <a:spAutoFit/>
            </a:bodyPr>
            <a:lstStyle/>
            <a:p>
              <a:r>
                <a:rPr lang="en-US" dirty="0">
                  <a:solidFill>
                    <a:schemeClr val="bg1"/>
                  </a:solidFill>
                  <a:latin typeface="Abadi" panose="020B0604020104020204" pitchFamily="34" charset="0"/>
                </a:rPr>
                <a:t>When I would not yield, the atheist, who was an attorney, asked perhaps the ultimate question on the subject of testimony. In a sneering condescending way he said…</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07" y="2684305"/>
              <a:ext cx="837021" cy="1043184"/>
            </a:xfrm>
            <a:prstGeom prst="rect">
              <a:avLst/>
            </a:prstGeom>
          </p:spPr>
        </p:pic>
      </p:grpSp>
      <p:grpSp>
        <p:nvGrpSpPr>
          <p:cNvPr id="39" name="Group 38"/>
          <p:cNvGrpSpPr/>
          <p:nvPr/>
        </p:nvGrpSpPr>
        <p:grpSpPr>
          <a:xfrm>
            <a:off x="297257" y="3888465"/>
            <a:ext cx="6411361" cy="998898"/>
            <a:chOff x="297257" y="3888465"/>
            <a:chExt cx="6411361" cy="998898"/>
          </a:xfrm>
        </p:grpSpPr>
        <p:grpSp>
          <p:nvGrpSpPr>
            <p:cNvPr id="20" name="Group 19"/>
            <p:cNvGrpSpPr/>
            <p:nvPr/>
          </p:nvGrpSpPr>
          <p:grpSpPr>
            <a:xfrm>
              <a:off x="297257" y="3888465"/>
              <a:ext cx="841972" cy="998898"/>
              <a:chOff x="6400800" y="304800"/>
              <a:chExt cx="1219200" cy="1371600"/>
            </a:xfrm>
          </p:grpSpPr>
          <p:pic>
            <p:nvPicPr>
              <p:cNvPr id="21"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2" name="Frame 21"/>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sp>
          <p:nvSpPr>
            <p:cNvPr id="13" name="Rectangle 12"/>
            <p:cNvSpPr/>
            <p:nvPr/>
          </p:nvSpPr>
          <p:spPr>
            <a:xfrm>
              <a:off x="1101505" y="4083608"/>
              <a:ext cx="5607113" cy="369332"/>
            </a:xfrm>
            <a:prstGeom prst="rect">
              <a:avLst/>
            </a:prstGeom>
          </p:spPr>
          <p:txBody>
            <a:bodyPr wrap="square">
              <a:spAutoFit/>
            </a:bodyPr>
            <a:lstStyle/>
            <a:p>
              <a:r>
                <a:rPr lang="en-US" dirty="0">
                  <a:solidFill>
                    <a:schemeClr val="bg1"/>
                  </a:solidFill>
                  <a:latin typeface="Abadi" panose="020B0604020104020204" pitchFamily="34" charset="0"/>
                </a:rPr>
                <a:t>‘All right…you say you know. Tell me </a:t>
              </a:r>
              <a:r>
                <a:rPr lang="en-US" i="1" dirty="0">
                  <a:solidFill>
                    <a:schemeClr val="bg1"/>
                  </a:solidFill>
                  <a:latin typeface="Abadi" panose="020B0604020104020204" pitchFamily="34" charset="0"/>
                </a:rPr>
                <a:t>how</a:t>
              </a:r>
              <a:r>
                <a:rPr lang="en-US" dirty="0">
                  <a:solidFill>
                    <a:schemeClr val="bg1"/>
                  </a:solidFill>
                  <a:latin typeface="Abadi" panose="020B0604020104020204" pitchFamily="34" charset="0"/>
                </a:rPr>
                <a:t> you know.’</a:t>
              </a:r>
            </a:p>
          </p:txBody>
        </p:sp>
      </p:grpSp>
      <p:grpSp>
        <p:nvGrpSpPr>
          <p:cNvPr id="40" name="Group 39"/>
          <p:cNvGrpSpPr/>
          <p:nvPr/>
        </p:nvGrpSpPr>
        <p:grpSpPr>
          <a:xfrm>
            <a:off x="345965" y="5094899"/>
            <a:ext cx="5439199" cy="1048356"/>
            <a:chOff x="345965" y="5094899"/>
            <a:chExt cx="5439199" cy="1048356"/>
          </a:xfrm>
        </p:grpSpPr>
        <p:sp>
          <p:nvSpPr>
            <p:cNvPr id="8" name="Rectangle 7"/>
            <p:cNvSpPr/>
            <p:nvPr/>
          </p:nvSpPr>
          <p:spPr>
            <a:xfrm>
              <a:off x="1345949" y="5094899"/>
              <a:ext cx="4439215" cy="923330"/>
            </a:xfrm>
            <a:prstGeom prst="rect">
              <a:avLst/>
            </a:prstGeom>
          </p:spPr>
          <p:txBody>
            <a:bodyPr wrap="square">
              <a:spAutoFit/>
            </a:bodyPr>
            <a:lstStyle/>
            <a:p>
              <a:r>
                <a:rPr lang="en-US" dirty="0">
                  <a:solidFill>
                    <a:schemeClr val="bg1"/>
                  </a:solidFill>
                  <a:latin typeface="Abadi" panose="020B0604020104020204" pitchFamily="34" charset="0"/>
                </a:rPr>
                <a:t>“When I attempted to answer, even though I held advanced academic degrees, I was helpless to communicate. …</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65" y="5100071"/>
              <a:ext cx="837021" cy="1043184"/>
            </a:xfrm>
            <a:prstGeom prst="rect">
              <a:avLst/>
            </a:prstGeom>
          </p:spPr>
        </p:pic>
      </p:grpSp>
      <p:grpSp>
        <p:nvGrpSpPr>
          <p:cNvPr id="41" name="Group 40"/>
          <p:cNvGrpSpPr/>
          <p:nvPr/>
        </p:nvGrpSpPr>
        <p:grpSpPr>
          <a:xfrm>
            <a:off x="6909728" y="256467"/>
            <a:ext cx="4733027" cy="1043184"/>
            <a:chOff x="6909728" y="256467"/>
            <a:chExt cx="4733027" cy="1043184"/>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728" y="256467"/>
              <a:ext cx="837021" cy="1043184"/>
            </a:xfrm>
            <a:prstGeom prst="rect">
              <a:avLst/>
            </a:prstGeom>
          </p:spPr>
        </p:pic>
        <p:sp>
          <p:nvSpPr>
            <p:cNvPr id="14" name="Rectangle 13"/>
            <p:cNvSpPr/>
            <p:nvPr/>
          </p:nvSpPr>
          <p:spPr>
            <a:xfrm>
              <a:off x="7967049" y="317368"/>
              <a:ext cx="3675706" cy="923330"/>
            </a:xfrm>
            <a:prstGeom prst="rect">
              <a:avLst/>
            </a:prstGeom>
          </p:spPr>
          <p:txBody>
            <a:bodyPr wrap="square">
              <a:spAutoFit/>
            </a:bodyPr>
            <a:lstStyle/>
            <a:p>
              <a:r>
                <a:rPr lang="en-US" dirty="0">
                  <a:solidFill>
                    <a:schemeClr val="bg1"/>
                  </a:solidFill>
                  <a:latin typeface="Abadi" panose="020B0604020104020204" pitchFamily="34" charset="0"/>
                </a:rPr>
                <a:t>“When I used the words </a:t>
              </a:r>
              <a:r>
                <a:rPr lang="en-US" i="1" dirty="0">
                  <a:solidFill>
                    <a:schemeClr val="bg1"/>
                  </a:solidFill>
                  <a:latin typeface="Abadi" panose="020B0604020104020204" pitchFamily="34" charset="0"/>
                </a:rPr>
                <a:t>Spirit</a:t>
              </a:r>
              <a:r>
                <a:rPr lang="en-US" dirty="0">
                  <a:solidFill>
                    <a:schemeClr val="bg1"/>
                  </a:solidFill>
                  <a:latin typeface="Abadi" panose="020B0604020104020204" pitchFamily="34" charset="0"/>
                </a:rPr>
                <a:t> and </a:t>
              </a:r>
              <a:r>
                <a:rPr lang="en-US" i="1" dirty="0">
                  <a:solidFill>
                    <a:schemeClr val="bg1"/>
                  </a:solidFill>
                  <a:latin typeface="Abadi" panose="020B0604020104020204" pitchFamily="34" charset="0"/>
                </a:rPr>
                <a:t>witness,</a:t>
              </a:r>
              <a:r>
                <a:rPr lang="en-US" dirty="0">
                  <a:solidFill>
                    <a:schemeClr val="bg1"/>
                  </a:solidFill>
                  <a:latin typeface="Abadi" panose="020B0604020104020204" pitchFamily="34" charset="0"/>
                </a:rPr>
                <a:t> the atheist responded, </a:t>
              </a:r>
              <a:endParaRPr lang="en-US" dirty="0">
                <a:latin typeface="Abadi" panose="020B0604020104020204" pitchFamily="34" charset="0"/>
              </a:endParaRPr>
            </a:p>
          </p:txBody>
        </p:sp>
      </p:grpSp>
      <p:grpSp>
        <p:nvGrpSpPr>
          <p:cNvPr id="42" name="Group 41"/>
          <p:cNvGrpSpPr/>
          <p:nvPr/>
        </p:nvGrpSpPr>
        <p:grpSpPr>
          <a:xfrm>
            <a:off x="6960607" y="1498350"/>
            <a:ext cx="4525222" cy="998898"/>
            <a:chOff x="6960607" y="1498350"/>
            <a:chExt cx="4525222" cy="998898"/>
          </a:xfrm>
        </p:grpSpPr>
        <p:grpSp>
          <p:nvGrpSpPr>
            <p:cNvPr id="27" name="Group 26"/>
            <p:cNvGrpSpPr/>
            <p:nvPr/>
          </p:nvGrpSpPr>
          <p:grpSpPr>
            <a:xfrm>
              <a:off x="6960607" y="1498350"/>
              <a:ext cx="841972" cy="998898"/>
              <a:chOff x="6400800" y="304800"/>
              <a:chExt cx="1219200" cy="1371600"/>
            </a:xfrm>
          </p:grpSpPr>
          <p:pic>
            <p:nvPicPr>
              <p:cNvPr id="28"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9" name="Frame 28"/>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sp>
          <p:nvSpPr>
            <p:cNvPr id="23" name="Rectangle 22"/>
            <p:cNvSpPr/>
            <p:nvPr/>
          </p:nvSpPr>
          <p:spPr>
            <a:xfrm>
              <a:off x="7912727" y="1594866"/>
              <a:ext cx="3573102" cy="646331"/>
            </a:xfrm>
            <a:prstGeom prst="rect">
              <a:avLst/>
            </a:prstGeom>
          </p:spPr>
          <p:txBody>
            <a:bodyPr wrap="square">
              <a:spAutoFit/>
            </a:bodyPr>
            <a:lstStyle/>
            <a:p>
              <a:pPr fontAlgn="base"/>
              <a:r>
                <a:rPr lang="en-US" dirty="0">
                  <a:solidFill>
                    <a:schemeClr val="bg1"/>
                  </a:solidFill>
                  <a:latin typeface="Abadi" panose="020B0604020104020204" pitchFamily="34" charset="0"/>
                </a:rPr>
                <a:t>‘I don’t know what you are talking about.’</a:t>
              </a:r>
            </a:p>
          </p:txBody>
        </p:sp>
      </p:grpSp>
      <p:grpSp>
        <p:nvGrpSpPr>
          <p:cNvPr id="43" name="Group 42"/>
          <p:cNvGrpSpPr/>
          <p:nvPr/>
        </p:nvGrpSpPr>
        <p:grpSpPr>
          <a:xfrm>
            <a:off x="6926326" y="2599805"/>
            <a:ext cx="4354292" cy="1043184"/>
            <a:chOff x="6926326" y="2599805"/>
            <a:chExt cx="4354292" cy="1043184"/>
          </a:xfrm>
        </p:grpSpPr>
        <p:sp>
          <p:nvSpPr>
            <p:cNvPr id="26" name="Rectangle 25"/>
            <p:cNvSpPr/>
            <p:nvPr/>
          </p:nvSpPr>
          <p:spPr>
            <a:xfrm>
              <a:off x="7921782" y="2644109"/>
              <a:ext cx="3358836" cy="923330"/>
            </a:xfrm>
            <a:prstGeom prst="rect">
              <a:avLst/>
            </a:prstGeom>
          </p:spPr>
          <p:txBody>
            <a:bodyPr wrap="square">
              <a:spAutoFit/>
            </a:bodyPr>
            <a:lstStyle/>
            <a:p>
              <a:r>
                <a:rPr lang="en-US" dirty="0">
                  <a:solidFill>
                    <a:schemeClr val="bg1"/>
                  </a:solidFill>
                  <a:latin typeface="Abadi" panose="020B0604020104020204" pitchFamily="34" charset="0"/>
                </a:rPr>
                <a:t>The words </a:t>
              </a:r>
              <a:r>
                <a:rPr lang="en-US" i="1" dirty="0">
                  <a:solidFill>
                    <a:schemeClr val="bg1"/>
                  </a:solidFill>
                  <a:latin typeface="Abadi" panose="020B0604020104020204" pitchFamily="34" charset="0"/>
                </a:rPr>
                <a:t>prayer, discernment,</a:t>
              </a:r>
              <a:r>
                <a:rPr lang="en-US" dirty="0">
                  <a:solidFill>
                    <a:schemeClr val="bg1"/>
                  </a:solidFill>
                  <a:latin typeface="Abadi" panose="020B0604020104020204" pitchFamily="34" charset="0"/>
                </a:rPr>
                <a:t> and </a:t>
              </a:r>
              <a:r>
                <a:rPr lang="en-US" i="1" dirty="0">
                  <a:solidFill>
                    <a:schemeClr val="bg1"/>
                  </a:solidFill>
                  <a:latin typeface="Abadi" panose="020B0604020104020204" pitchFamily="34" charset="0"/>
                </a:rPr>
                <a:t>faith,</a:t>
              </a:r>
              <a:r>
                <a:rPr lang="en-US" dirty="0">
                  <a:solidFill>
                    <a:schemeClr val="bg1"/>
                  </a:solidFill>
                  <a:latin typeface="Abadi" panose="020B0604020104020204" pitchFamily="34" charset="0"/>
                </a:rPr>
                <a:t> were equally meaningless to him. </a:t>
              </a:r>
              <a:endParaRPr lang="en-US" dirty="0">
                <a:latin typeface="Abadi" panose="020B0604020104020204" pitchFamily="34"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6326" y="2599805"/>
              <a:ext cx="837021" cy="1043184"/>
            </a:xfrm>
            <a:prstGeom prst="rect">
              <a:avLst/>
            </a:prstGeom>
          </p:spPr>
        </p:pic>
      </p:grpSp>
      <p:grpSp>
        <p:nvGrpSpPr>
          <p:cNvPr id="44" name="Group 43"/>
          <p:cNvGrpSpPr/>
          <p:nvPr/>
        </p:nvGrpSpPr>
        <p:grpSpPr>
          <a:xfrm>
            <a:off x="6969660" y="3797930"/>
            <a:ext cx="4202315" cy="998898"/>
            <a:chOff x="6969660" y="3797930"/>
            <a:chExt cx="4202315" cy="998898"/>
          </a:xfrm>
        </p:grpSpPr>
        <p:sp>
          <p:nvSpPr>
            <p:cNvPr id="30" name="Rectangle 29"/>
            <p:cNvSpPr/>
            <p:nvPr/>
          </p:nvSpPr>
          <p:spPr>
            <a:xfrm>
              <a:off x="7985155" y="3848220"/>
              <a:ext cx="3186820" cy="923330"/>
            </a:xfrm>
            <a:prstGeom prst="rect">
              <a:avLst/>
            </a:prstGeom>
          </p:spPr>
          <p:txBody>
            <a:bodyPr wrap="square">
              <a:spAutoFit/>
            </a:bodyPr>
            <a:lstStyle/>
            <a:p>
              <a:pPr fontAlgn="base"/>
              <a:r>
                <a:rPr lang="en-US" dirty="0">
                  <a:solidFill>
                    <a:schemeClr val="bg1"/>
                  </a:solidFill>
                  <a:latin typeface="Abadi" panose="020B0604020104020204" pitchFamily="34" charset="0"/>
                </a:rPr>
                <a:t> ‘you don’t really know. If you did, you would be able to tell me </a:t>
              </a:r>
              <a:r>
                <a:rPr lang="en-US" i="1" dirty="0">
                  <a:solidFill>
                    <a:schemeClr val="bg1"/>
                  </a:solidFill>
                  <a:latin typeface="Abadi" panose="020B0604020104020204" pitchFamily="34" charset="0"/>
                </a:rPr>
                <a:t>how you know.</a:t>
              </a:r>
              <a:r>
                <a:rPr lang="en-US" dirty="0">
                  <a:solidFill>
                    <a:schemeClr val="bg1"/>
                  </a:solidFill>
                  <a:latin typeface="Abadi" panose="020B0604020104020204" pitchFamily="34" charset="0"/>
                </a:rPr>
                <a:t>’</a:t>
              </a:r>
            </a:p>
          </p:txBody>
        </p:sp>
        <p:grpSp>
          <p:nvGrpSpPr>
            <p:cNvPr id="34" name="Group 33"/>
            <p:cNvGrpSpPr/>
            <p:nvPr/>
          </p:nvGrpSpPr>
          <p:grpSpPr>
            <a:xfrm>
              <a:off x="6969660" y="3797930"/>
              <a:ext cx="841972" cy="998898"/>
              <a:chOff x="6400800" y="304800"/>
              <a:chExt cx="1219200" cy="1371600"/>
            </a:xfrm>
          </p:grpSpPr>
          <p:pic>
            <p:nvPicPr>
              <p:cNvPr id="35"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36" name="Frame 35"/>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grpSp>
        <p:nvGrpSpPr>
          <p:cNvPr id="45" name="Group 44"/>
          <p:cNvGrpSpPr/>
          <p:nvPr/>
        </p:nvGrpSpPr>
        <p:grpSpPr>
          <a:xfrm>
            <a:off x="6980646" y="4962760"/>
            <a:ext cx="4894482" cy="1043184"/>
            <a:chOff x="6980646" y="4962760"/>
            <a:chExt cx="4894482" cy="1043184"/>
          </a:xfrm>
        </p:grpSpPr>
        <p:sp>
          <p:nvSpPr>
            <p:cNvPr id="9" name="Rectangle 8"/>
            <p:cNvSpPr/>
            <p:nvPr/>
          </p:nvSpPr>
          <p:spPr>
            <a:xfrm>
              <a:off x="7858407" y="5171946"/>
              <a:ext cx="4016721" cy="369332"/>
            </a:xfrm>
            <a:prstGeom prst="rect">
              <a:avLst/>
            </a:prstGeom>
          </p:spPr>
          <p:txBody>
            <a:bodyPr wrap="square">
              <a:spAutoFit/>
            </a:bodyPr>
            <a:lstStyle/>
            <a:p>
              <a:pPr fontAlgn="base"/>
              <a:r>
                <a:rPr lang="en-US" dirty="0">
                  <a:solidFill>
                    <a:schemeClr val="bg1"/>
                  </a:solidFill>
                  <a:latin typeface="Abadi" panose="020B0604020104020204" pitchFamily="34" charset="0"/>
                </a:rPr>
                <a:t>“I … was at a loss as to what to do”</a:t>
              </a:r>
              <a:endParaRPr lang="en-US" b="0" i="0" dirty="0">
                <a:solidFill>
                  <a:schemeClr val="bg1"/>
                </a:solidFill>
                <a:effectLst/>
                <a:latin typeface="Abadi" panose="020B0604020104020204" pitchFamily="34" charset="0"/>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0646" y="4962760"/>
              <a:ext cx="837021" cy="1043184"/>
            </a:xfrm>
            <a:prstGeom prst="rect">
              <a:avLst/>
            </a:prstGeom>
          </p:spPr>
        </p:pic>
      </p:grpSp>
      <p:sp>
        <p:nvSpPr>
          <p:cNvPr id="46" name="Rectangle 45"/>
          <p:cNvSpPr/>
          <p:nvPr/>
        </p:nvSpPr>
        <p:spPr>
          <a:xfrm>
            <a:off x="4126864" y="6096175"/>
            <a:ext cx="7654660" cy="584775"/>
          </a:xfrm>
          <a:prstGeom prst="rect">
            <a:avLst/>
          </a:prstGeom>
        </p:spPr>
        <p:txBody>
          <a:bodyPr wrap="none">
            <a:spAutoFit/>
          </a:bodyPr>
          <a:lstStyle/>
          <a:p>
            <a:r>
              <a:rPr lang="en-US" sz="3200" dirty="0">
                <a:solidFill>
                  <a:schemeClr val="bg1"/>
                </a:solidFill>
                <a:effectLst>
                  <a:glow rad="139700">
                    <a:schemeClr val="accent2">
                      <a:satMod val="175000"/>
                      <a:alpha val="40000"/>
                    </a:schemeClr>
                  </a:glow>
                </a:effectLst>
                <a:latin typeface="Abadi" panose="020B0604020104020204" pitchFamily="34" charset="0"/>
              </a:rPr>
              <a:t>What would you have said to the atheist?</a:t>
            </a:r>
            <a:endParaRPr lang="en-US" sz="3200" dirty="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2560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1000"/>
                                        <p:tgtEl>
                                          <p:spTgt spid="46"/>
                                        </p:tgtEl>
                                      </p:cBhvr>
                                    </p:animEffect>
                                    <p:anim calcmode="lin" valueType="num">
                                      <p:cBhvr>
                                        <p:cTn id="62" dur="1000" fill="hold"/>
                                        <p:tgtEl>
                                          <p:spTgt spid="46"/>
                                        </p:tgtEl>
                                        <p:attrNameLst>
                                          <p:attrName>ppt_x</p:attrName>
                                        </p:attrNameLst>
                                      </p:cBhvr>
                                      <p:tavLst>
                                        <p:tav tm="0">
                                          <p:val>
                                            <p:strVal val="#ppt_x"/>
                                          </p:val>
                                        </p:tav>
                                        <p:tav tm="100000">
                                          <p:val>
                                            <p:strVal val="#ppt_x"/>
                                          </p:val>
                                        </p:tav>
                                      </p:tavLst>
                                    </p:anim>
                                    <p:anim calcmode="lin" valueType="num">
                                      <p:cBhvr>
                                        <p:cTn id="63" dur="1000" fill="hold"/>
                                        <p:tgtEl>
                                          <p:spTgt spid="46"/>
                                        </p:tgtEl>
                                        <p:attrNameLst>
                                          <p:attrName>ppt_y</p:attrName>
                                        </p:attrNameLst>
                                      </p:cBhvr>
                                      <p:tavLst>
                                        <p:tav tm="0">
                                          <p:val>
                                            <p:strVal val="#ppt_y+.1"/>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That There Be No Division</a:t>
            </a:r>
          </a:p>
          <a:p>
            <a:pPr algn="ctr"/>
            <a:r>
              <a:rPr lang="en-US" sz="6000" dirty="0">
                <a:solidFill>
                  <a:schemeClr val="bg1"/>
                </a:solidFill>
                <a:latin typeface="Bodoni MT" panose="02070603080606020203" pitchFamily="18" charset="0"/>
              </a:rPr>
              <a:t>1 Corinthians 1-2</a:t>
            </a:r>
            <a:endParaRPr lang="en-US" sz="4400" dirty="0">
              <a:solidFill>
                <a:schemeClr val="bg1"/>
              </a:solidFill>
              <a:latin typeface="Bodoni MT" panose="02070603080606020203"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Rectangle 1"/>
          <p:cNvSpPr/>
          <p:nvPr/>
        </p:nvSpPr>
        <p:spPr>
          <a:xfrm>
            <a:off x="5540828" y="3486835"/>
            <a:ext cx="3657600" cy="1200329"/>
          </a:xfrm>
          <a:prstGeom prst="rect">
            <a:avLst/>
          </a:prstGeom>
        </p:spPr>
        <p:txBody>
          <a:bodyPr wrap="square">
            <a:spAutoFit/>
          </a:bodyPr>
          <a:lstStyle/>
          <a:p>
            <a:r>
              <a:rPr lang="en-US" i="1" dirty="0">
                <a:solidFill>
                  <a:schemeClr val="bg1"/>
                </a:solidFill>
                <a:latin typeface="Palatino"/>
              </a:rPr>
              <a:t>Behold, how good and how pleasant it is for brethren to dwell together in unity!</a:t>
            </a:r>
          </a:p>
          <a:p>
            <a:r>
              <a:rPr lang="en-US" i="1" dirty="0">
                <a:solidFill>
                  <a:schemeClr val="bg1"/>
                </a:solidFill>
                <a:latin typeface="Palatino"/>
              </a:rPr>
              <a:t>Psalm 133:1</a:t>
            </a:r>
            <a:endParaRPr lang="en-US" i="1" dirty="0">
              <a:solidFill>
                <a:schemeClr val="bg1"/>
              </a:solidFill>
            </a:endParaRPr>
          </a:p>
        </p:txBody>
      </p:sp>
      <p:sp>
        <p:nvSpPr>
          <p:cNvPr id="46" name="Footer Placeholder 14">
            <a:extLst>
              <a:ext uri="{FF2B5EF4-FFF2-40B4-BE49-F238E27FC236}">
                <a16:creationId xmlns:a16="http://schemas.microsoft.com/office/drawing/2014/main" id="{AC17F246-EB75-4C6A-BBBB-3ABF7EBBDE85}"/>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Teaching by the Spirit</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2:1-8</a:t>
            </a:r>
          </a:p>
        </p:txBody>
      </p:sp>
      <p:sp>
        <p:nvSpPr>
          <p:cNvPr id="2" name="Rectangle 1"/>
          <p:cNvSpPr/>
          <p:nvPr/>
        </p:nvSpPr>
        <p:spPr>
          <a:xfrm>
            <a:off x="2281643" y="1149054"/>
            <a:ext cx="5867273" cy="1200329"/>
          </a:xfrm>
          <a:prstGeom prst="rect">
            <a:avLst/>
          </a:prstGeom>
        </p:spPr>
        <p:txBody>
          <a:bodyPr wrap="square">
            <a:spAutoFit/>
          </a:bodyPr>
          <a:lstStyle/>
          <a:p>
            <a:r>
              <a:rPr lang="en-US" sz="2400" dirty="0">
                <a:solidFill>
                  <a:schemeClr val="bg1"/>
                </a:solidFill>
              </a:rPr>
              <a:t>Paul did not use the world’s wisdom to convince them of the gospel. He taught them by the Spirit so they would have faith in God. </a:t>
            </a:r>
          </a:p>
        </p:txBody>
      </p:sp>
      <p:sp>
        <p:nvSpPr>
          <p:cNvPr id="3" name="Rectangle 2"/>
          <p:cNvSpPr/>
          <p:nvPr/>
        </p:nvSpPr>
        <p:spPr>
          <a:xfrm>
            <a:off x="2475812" y="3588028"/>
            <a:ext cx="5549774" cy="830997"/>
          </a:xfrm>
          <a:prstGeom prst="rect">
            <a:avLst/>
          </a:prstGeom>
        </p:spPr>
        <p:txBody>
          <a:bodyPr wrap="square">
            <a:spAutoFit/>
          </a:bodyPr>
          <a:lstStyle/>
          <a:p>
            <a:r>
              <a:rPr lang="en-US" sz="2400" dirty="0">
                <a:solidFill>
                  <a:schemeClr val="bg1"/>
                </a:solidFill>
              </a:rPr>
              <a:t>Paul told them that unbelievers cannot understand the mysteries of God.</a:t>
            </a:r>
          </a:p>
        </p:txBody>
      </p:sp>
      <p:sp>
        <p:nvSpPr>
          <p:cNvPr id="6" name="Rectangle 5"/>
          <p:cNvSpPr/>
          <p:nvPr/>
        </p:nvSpPr>
        <p:spPr>
          <a:xfrm>
            <a:off x="6601595" y="2340503"/>
            <a:ext cx="4477871" cy="1015663"/>
          </a:xfrm>
          <a:prstGeom prst="rect">
            <a:avLst/>
          </a:prstGeom>
        </p:spPr>
        <p:txBody>
          <a:bodyPr wrap="square">
            <a:spAutoFit/>
          </a:bodyPr>
          <a:lstStyle/>
          <a:p>
            <a:r>
              <a:rPr lang="en-US" sz="2000" i="1" dirty="0">
                <a:solidFill>
                  <a:srgbClr val="FFFF00"/>
                </a:solidFill>
                <a:latin typeface="Palatino"/>
              </a:rPr>
              <a:t> But to be learned is good if they hearken unto the counsels of God. 2 Nephi 9:29</a:t>
            </a:r>
            <a:endParaRPr lang="en-US" sz="2000" i="1" dirty="0">
              <a:solidFill>
                <a:srgbClr val="FFFF00"/>
              </a:solidFill>
            </a:endParaRPr>
          </a:p>
        </p:txBody>
      </p:sp>
      <p:sp>
        <p:nvSpPr>
          <p:cNvPr id="8" name="Rectangle 7"/>
          <p:cNvSpPr/>
          <p:nvPr/>
        </p:nvSpPr>
        <p:spPr>
          <a:xfrm>
            <a:off x="1426028" y="5314284"/>
            <a:ext cx="6096000" cy="1015663"/>
          </a:xfrm>
          <a:prstGeom prst="rect">
            <a:avLst/>
          </a:prstGeom>
        </p:spPr>
        <p:txBody>
          <a:bodyPr>
            <a:spAutoFit/>
          </a:bodyPr>
          <a:lstStyle/>
          <a:p>
            <a:r>
              <a:rPr lang="en-US" sz="2000" dirty="0">
                <a:solidFill>
                  <a:schemeClr val="bg1"/>
                </a:solidFill>
                <a:latin typeface="Abadi" panose="020B0604020104020204" pitchFamily="34" charset="0"/>
              </a:rPr>
              <a:t>Regardless of those who scoffed at the gospel, the Saints’ faith should not depend on “the wisdom of men, but … the power of God” (1)</a:t>
            </a:r>
            <a:endParaRPr lang="en-US" sz="2000" dirty="0">
              <a:solidFill>
                <a:schemeClr val="bg1"/>
              </a:solidFill>
            </a:endParaRPr>
          </a:p>
        </p:txBody>
      </p:sp>
      <p:pic>
        <p:nvPicPr>
          <p:cNvPr id="9" name="Picture 2" descr="Image result for holding world up in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734" y="3501009"/>
            <a:ext cx="3575323" cy="2917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20" y="791099"/>
            <a:ext cx="1539372" cy="361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4695" y="520894"/>
            <a:ext cx="5637322" cy="1200329"/>
          </a:xfrm>
          <a:prstGeom prst="rect">
            <a:avLst/>
          </a:prstGeom>
        </p:spPr>
        <p:txBody>
          <a:bodyPr wrap="square">
            <a:spAutoFit/>
          </a:bodyPr>
          <a:lstStyle/>
          <a:p>
            <a:r>
              <a:rPr lang="en-US" sz="2400" dirty="0">
                <a:solidFill>
                  <a:schemeClr val="bg1"/>
                </a:solidFill>
              </a:rPr>
              <a:t>“In the scientific world the scientific method is used to learn truth and advance knowledge. </a:t>
            </a:r>
          </a:p>
        </p:txBody>
      </p:sp>
      <p:pic>
        <p:nvPicPr>
          <p:cNvPr id="3076"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584" y="190888"/>
            <a:ext cx="4080893" cy="30606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95723" y="6295953"/>
            <a:ext cx="559769" cy="369332"/>
          </a:xfrm>
          <a:prstGeom prst="rect">
            <a:avLst/>
          </a:prstGeom>
        </p:spPr>
        <p:txBody>
          <a:bodyPr wrap="none">
            <a:spAutoFit/>
          </a:bodyPr>
          <a:lstStyle/>
          <a:p>
            <a:pPr fontAlgn="base"/>
            <a:r>
              <a:rPr lang="en-US" dirty="0">
                <a:solidFill>
                  <a:schemeClr val="bg1"/>
                </a:solidFill>
              </a:rPr>
              <a:t>(10)</a:t>
            </a:r>
          </a:p>
        </p:txBody>
      </p:sp>
      <p:pic>
        <p:nvPicPr>
          <p:cNvPr id="3078" name="Picture 6" descr="Image result for paul v joh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62" y="205160"/>
            <a:ext cx="1215582" cy="15160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64286" y="1926383"/>
            <a:ext cx="6096000" cy="1323439"/>
          </a:xfrm>
          <a:prstGeom prst="rect">
            <a:avLst/>
          </a:prstGeom>
        </p:spPr>
        <p:txBody>
          <a:bodyPr>
            <a:spAutoFit/>
          </a:bodyPr>
          <a:lstStyle/>
          <a:p>
            <a:r>
              <a:rPr lang="en-US" sz="2000" dirty="0">
                <a:solidFill>
                  <a:schemeClr val="bg1"/>
                </a:solidFill>
              </a:rPr>
              <a:t>It has been extremely helpful over the years and has yielded tremendous amounts of scientific knowledge and continues to push back the curtain of ignorance about our physical world. </a:t>
            </a:r>
          </a:p>
        </p:txBody>
      </p:sp>
      <p:pic>
        <p:nvPicPr>
          <p:cNvPr id="3080" name="Picture 8" descr="Image result for learning science"/>
          <p:cNvPicPr>
            <a:picLocks noChangeAspect="1" noChangeArrowheads="1"/>
          </p:cNvPicPr>
          <p:nvPr/>
        </p:nvPicPr>
        <p:blipFill rotWithShape="1">
          <a:blip r:embed="rId5">
            <a:extLst>
              <a:ext uri="{28A0092B-C50C-407E-A947-70E740481C1C}">
                <a14:useLocalDpi xmlns:a14="http://schemas.microsoft.com/office/drawing/2010/main" val="0"/>
              </a:ext>
            </a:extLst>
          </a:blip>
          <a:srcRect b="6381"/>
          <a:stretch/>
        </p:blipFill>
        <p:spPr bwMode="auto">
          <a:xfrm>
            <a:off x="8614943" y="3861944"/>
            <a:ext cx="2599904" cy="24340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reading scriptures lds carto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831" y="3746232"/>
            <a:ext cx="3925525" cy="26654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645403" y="4049184"/>
            <a:ext cx="4075063" cy="2246769"/>
          </a:xfrm>
          <a:prstGeom prst="rect">
            <a:avLst/>
          </a:prstGeom>
        </p:spPr>
        <p:txBody>
          <a:bodyPr wrap="square">
            <a:spAutoFit/>
          </a:bodyPr>
          <a:lstStyle/>
          <a:p>
            <a:r>
              <a:rPr lang="en-US" sz="2000" dirty="0">
                <a:solidFill>
                  <a:schemeClr val="bg1"/>
                </a:solidFill>
              </a:rPr>
              <a:t>Learning spiritual things, however, requires a different approach than learning scientific things. </a:t>
            </a:r>
          </a:p>
          <a:p>
            <a:endParaRPr lang="en-US" sz="2000" dirty="0">
              <a:solidFill>
                <a:schemeClr val="bg1"/>
              </a:solidFill>
            </a:endParaRPr>
          </a:p>
          <a:p>
            <a:r>
              <a:rPr lang="en-US" sz="2000" dirty="0">
                <a:solidFill>
                  <a:schemeClr val="bg1"/>
                </a:solidFill>
              </a:rPr>
              <a:t>The scientific method and intellect are very helpful, but they alone will never bring spiritual knowledge.</a:t>
            </a:r>
          </a:p>
        </p:txBody>
      </p:sp>
    </p:spTree>
    <p:extLst>
      <p:ext uri="{BB962C8B-B14F-4D97-AF65-F5344CB8AC3E}">
        <p14:creationId xmlns:p14="http://schemas.microsoft.com/office/powerpoint/2010/main" val="4705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523" y="1760392"/>
            <a:ext cx="5912982" cy="2677656"/>
          </a:xfrm>
          <a:prstGeom prst="rect">
            <a:avLst/>
          </a:prstGeom>
        </p:spPr>
        <p:txBody>
          <a:bodyPr wrap="square">
            <a:spAutoFit/>
          </a:bodyPr>
          <a:lstStyle/>
          <a:p>
            <a:pPr fontAlgn="base"/>
            <a:r>
              <a:rPr lang="en-US" sz="2400" dirty="0">
                <a:solidFill>
                  <a:schemeClr val="bg1"/>
                </a:solidFill>
              </a:rPr>
              <a:t>“… Answers to spiritual questions are given to individuals who don’t harden their hearts; who ask in faith, believing they will receive; and who diligently keep the commandments. </a:t>
            </a:r>
          </a:p>
          <a:p>
            <a:pPr fontAlgn="base"/>
            <a:endParaRPr lang="en-US" sz="2400" dirty="0">
              <a:solidFill>
                <a:schemeClr val="bg1"/>
              </a:solidFill>
            </a:endParaRPr>
          </a:p>
          <a:p>
            <a:pPr fontAlgn="base"/>
            <a:r>
              <a:rPr lang="en-US" sz="2400" dirty="0">
                <a:solidFill>
                  <a:schemeClr val="bg1"/>
                </a:solidFill>
              </a:rPr>
              <a:t>Even when we follow this pattern, we don’t control the timing of getting answers. </a:t>
            </a:r>
          </a:p>
        </p:txBody>
      </p:sp>
      <p:sp>
        <p:nvSpPr>
          <p:cNvPr id="3" name="Rectangle 2"/>
          <p:cNvSpPr/>
          <p:nvPr/>
        </p:nvSpPr>
        <p:spPr>
          <a:xfrm>
            <a:off x="11517668" y="6364052"/>
            <a:ext cx="559769" cy="369332"/>
          </a:xfrm>
          <a:prstGeom prst="rect">
            <a:avLst/>
          </a:prstGeom>
        </p:spPr>
        <p:txBody>
          <a:bodyPr wrap="none">
            <a:spAutoFit/>
          </a:bodyPr>
          <a:lstStyle/>
          <a:p>
            <a:pPr fontAlgn="base"/>
            <a:r>
              <a:rPr lang="en-US" dirty="0">
                <a:solidFill>
                  <a:schemeClr val="bg1"/>
                </a:solidFill>
              </a:rPr>
              <a:t>(10)</a:t>
            </a:r>
          </a:p>
        </p:txBody>
      </p:sp>
      <p:sp>
        <p:nvSpPr>
          <p:cNvPr id="4" name="Rectangle 3"/>
          <p:cNvSpPr/>
          <p:nvPr/>
        </p:nvSpPr>
        <p:spPr>
          <a:xfrm>
            <a:off x="3048000" y="88871"/>
            <a:ext cx="6096000" cy="1200329"/>
          </a:xfrm>
          <a:prstGeom prst="rect">
            <a:avLst/>
          </a:prstGeom>
        </p:spPr>
        <p:txBody>
          <a:bodyPr>
            <a:spAutoFit/>
          </a:bodyPr>
          <a:lstStyle/>
          <a:p>
            <a:pPr fontAlgn="base"/>
            <a:r>
              <a:rPr lang="en-US" sz="2400" dirty="0">
                <a:solidFill>
                  <a:schemeClr val="bg1"/>
                </a:solidFill>
              </a:rPr>
              <a:t>“Learning spiritual things involves the intellect, but that is not enough. We only learn spiritual things by the Spirit. …</a:t>
            </a:r>
          </a:p>
        </p:txBody>
      </p:sp>
      <p:sp>
        <p:nvSpPr>
          <p:cNvPr id="5" name="Rectangle 4"/>
          <p:cNvSpPr/>
          <p:nvPr/>
        </p:nvSpPr>
        <p:spPr>
          <a:xfrm>
            <a:off x="5701553" y="5039107"/>
            <a:ext cx="6009847" cy="1569660"/>
          </a:xfrm>
          <a:prstGeom prst="rect">
            <a:avLst/>
          </a:prstGeom>
        </p:spPr>
        <p:txBody>
          <a:bodyPr wrap="square">
            <a:spAutoFit/>
          </a:bodyPr>
          <a:lstStyle/>
          <a:p>
            <a:pPr fontAlgn="base"/>
            <a:r>
              <a:rPr lang="en-US" sz="2400" dirty="0">
                <a:solidFill>
                  <a:schemeClr val="bg1"/>
                </a:solidFill>
              </a:rPr>
              <a:t>Sometimes our answers come quickly, and sometimes we must place questions on the shelf for a time and rely on our faith that has developed from the answers we do know.” </a:t>
            </a:r>
          </a:p>
        </p:txBody>
      </p:sp>
      <p:pic>
        <p:nvPicPr>
          <p:cNvPr id="4100" name="Picture 4" descr="Image result for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691" y="1662994"/>
            <a:ext cx="4320988" cy="28806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266490" y="4514247"/>
            <a:ext cx="755335"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grpSp>
        <p:nvGrpSpPr>
          <p:cNvPr id="6" name="Group 5"/>
          <p:cNvGrpSpPr/>
          <p:nvPr/>
        </p:nvGrpSpPr>
        <p:grpSpPr>
          <a:xfrm>
            <a:off x="1317118" y="4755656"/>
            <a:ext cx="3699453" cy="1957142"/>
            <a:chOff x="1317118" y="4755656"/>
            <a:chExt cx="3699453" cy="1957142"/>
          </a:xfrm>
        </p:grpSpPr>
        <p:grpSp>
          <p:nvGrpSpPr>
            <p:cNvPr id="12" name="Group 11"/>
            <p:cNvGrpSpPr/>
            <p:nvPr/>
          </p:nvGrpSpPr>
          <p:grpSpPr>
            <a:xfrm>
              <a:off x="1317118" y="5722412"/>
              <a:ext cx="3599329" cy="990386"/>
              <a:chOff x="918882" y="4549803"/>
              <a:chExt cx="3599329" cy="990386"/>
            </a:xfrm>
          </p:grpSpPr>
          <p:sp>
            <p:nvSpPr>
              <p:cNvPr id="24" name="Rectangle 23"/>
              <p:cNvSpPr/>
              <p:nvPr/>
            </p:nvSpPr>
            <p:spPr>
              <a:xfrm>
                <a:off x="918882" y="4549803"/>
                <a:ext cx="3599329" cy="36149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93427" y="4911299"/>
                <a:ext cx="285750" cy="62889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00768" y="4911298"/>
                <a:ext cx="285750" cy="62889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708205" y="4908055"/>
              <a:ext cx="245408" cy="79485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53612" y="4755656"/>
              <a:ext cx="300317" cy="95352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6066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1620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571742" y="4927558"/>
              <a:ext cx="122704" cy="79485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050624" y="4979474"/>
              <a:ext cx="965947" cy="821055"/>
              <a:chOff x="3294481" y="3803252"/>
              <a:chExt cx="965947" cy="821055"/>
            </a:xfrm>
          </p:grpSpPr>
          <p:pic>
            <p:nvPicPr>
              <p:cNvPr id="22" name="Picture 4" descr="Image result for baseball mit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36150">
                <a:off x="3366927" y="3730806"/>
                <a:ext cx="821055" cy="9659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0840" y="3982377"/>
                <a:ext cx="462803" cy="46280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reeform 19"/>
            <p:cNvSpPr/>
            <p:nvPr/>
          </p:nvSpPr>
          <p:spPr>
            <a:xfrm flipH="1">
              <a:off x="3694445" y="5177805"/>
              <a:ext cx="407656" cy="544606"/>
            </a:xfrm>
            <a:custGeom>
              <a:avLst/>
              <a:gdLst>
                <a:gd name="connsiteX0" fmla="*/ 627523 w 860609"/>
                <a:gd name="connsiteY0" fmla="*/ 0 h 1149725"/>
                <a:gd name="connsiteX1" fmla="*/ 421340 w 860609"/>
                <a:gd name="connsiteY1" fmla="*/ 0 h 1149725"/>
                <a:gd name="connsiteX2" fmla="*/ 188255 w 860609"/>
                <a:gd name="connsiteY2" fmla="*/ 215819 h 1149725"/>
                <a:gd name="connsiteX3" fmla="*/ 188255 w 860609"/>
                <a:gd name="connsiteY3" fmla="*/ 792710 h 1149725"/>
                <a:gd name="connsiteX4" fmla="*/ 206572 w 860609"/>
                <a:gd name="connsiteY4" fmla="*/ 876717 h 1149725"/>
                <a:gd name="connsiteX5" fmla="*/ 216838 w 860609"/>
                <a:gd name="connsiteY5" fmla="*/ 894230 h 1149725"/>
                <a:gd name="connsiteX6" fmla="*/ 0 w 860609"/>
                <a:gd name="connsiteY6" fmla="*/ 894230 h 1149725"/>
                <a:gd name="connsiteX7" fmla="*/ 0 w 860609"/>
                <a:gd name="connsiteY7" fmla="*/ 1149725 h 1149725"/>
                <a:gd name="connsiteX8" fmla="*/ 860609 w 860609"/>
                <a:gd name="connsiteY8" fmla="*/ 1149725 h 1149725"/>
                <a:gd name="connsiteX9" fmla="*/ 860609 w 860609"/>
                <a:gd name="connsiteY9" fmla="*/ 894230 h 1149725"/>
                <a:gd name="connsiteX10" fmla="*/ 832025 w 860609"/>
                <a:gd name="connsiteY10" fmla="*/ 894230 h 1149725"/>
                <a:gd name="connsiteX11" fmla="*/ 842291 w 860609"/>
                <a:gd name="connsiteY11" fmla="*/ 876717 h 1149725"/>
                <a:gd name="connsiteX12" fmla="*/ 860608 w 860609"/>
                <a:gd name="connsiteY12" fmla="*/ 792710 h 1149725"/>
                <a:gd name="connsiteX13" fmla="*/ 860608 w 860609"/>
                <a:gd name="connsiteY13" fmla="*/ 215819 h 1149725"/>
                <a:gd name="connsiteX14" fmla="*/ 627523 w 860609"/>
                <a:gd name="connsiteY14" fmla="*/ 0 h 114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09" h="1149725">
                  <a:moveTo>
                    <a:pt x="627523" y="0"/>
                  </a:moveTo>
                  <a:lnTo>
                    <a:pt x="421340" y="0"/>
                  </a:lnTo>
                  <a:cubicBezTo>
                    <a:pt x="669129" y="498039"/>
                    <a:pt x="188255" y="96626"/>
                    <a:pt x="188255" y="215819"/>
                  </a:cubicBezTo>
                  <a:cubicBezTo>
                    <a:pt x="188255" y="408117"/>
                    <a:pt x="658902" y="637766"/>
                    <a:pt x="188255" y="792710"/>
                  </a:cubicBezTo>
                  <a:cubicBezTo>
                    <a:pt x="188255" y="822509"/>
                    <a:pt x="194778" y="850897"/>
                    <a:pt x="206572" y="876717"/>
                  </a:cubicBezTo>
                  <a:lnTo>
                    <a:pt x="216838" y="894230"/>
                  </a:lnTo>
                  <a:lnTo>
                    <a:pt x="0" y="894230"/>
                  </a:lnTo>
                  <a:lnTo>
                    <a:pt x="0" y="1149725"/>
                  </a:lnTo>
                  <a:lnTo>
                    <a:pt x="860609" y="1149725"/>
                  </a:lnTo>
                  <a:lnTo>
                    <a:pt x="860609" y="894230"/>
                  </a:lnTo>
                  <a:lnTo>
                    <a:pt x="832025" y="894230"/>
                  </a:lnTo>
                  <a:lnTo>
                    <a:pt x="842291" y="876717"/>
                  </a:lnTo>
                  <a:cubicBezTo>
                    <a:pt x="854086" y="850897"/>
                    <a:pt x="860608" y="822509"/>
                    <a:pt x="860608" y="792710"/>
                  </a:cubicBezTo>
                  <a:lnTo>
                    <a:pt x="860608" y="215819"/>
                  </a:lnTo>
                  <a:cubicBezTo>
                    <a:pt x="860608" y="96626"/>
                    <a:pt x="756252" y="0"/>
                    <a:pt x="627523" y="0"/>
                  </a:cubicBezTo>
                  <a:close/>
                </a:path>
              </a:pathLst>
            </a:custGeom>
            <a:solidFill>
              <a:schemeClr val="bg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2878123" y="5191037"/>
              <a:ext cx="407656" cy="544606"/>
            </a:xfrm>
            <a:custGeom>
              <a:avLst/>
              <a:gdLst>
                <a:gd name="connsiteX0" fmla="*/ 627523 w 860609"/>
                <a:gd name="connsiteY0" fmla="*/ 0 h 1149725"/>
                <a:gd name="connsiteX1" fmla="*/ 421340 w 860609"/>
                <a:gd name="connsiteY1" fmla="*/ 0 h 1149725"/>
                <a:gd name="connsiteX2" fmla="*/ 188255 w 860609"/>
                <a:gd name="connsiteY2" fmla="*/ 215819 h 1149725"/>
                <a:gd name="connsiteX3" fmla="*/ 188255 w 860609"/>
                <a:gd name="connsiteY3" fmla="*/ 792710 h 1149725"/>
                <a:gd name="connsiteX4" fmla="*/ 206572 w 860609"/>
                <a:gd name="connsiteY4" fmla="*/ 876717 h 1149725"/>
                <a:gd name="connsiteX5" fmla="*/ 216838 w 860609"/>
                <a:gd name="connsiteY5" fmla="*/ 894230 h 1149725"/>
                <a:gd name="connsiteX6" fmla="*/ 0 w 860609"/>
                <a:gd name="connsiteY6" fmla="*/ 894230 h 1149725"/>
                <a:gd name="connsiteX7" fmla="*/ 0 w 860609"/>
                <a:gd name="connsiteY7" fmla="*/ 1149725 h 1149725"/>
                <a:gd name="connsiteX8" fmla="*/ 860609 w 860609"/>
                <a:gd name="connsiteY8" fmla="*/ 1149725 h 1149725"/>
                <a:gd name="connsiteX9" fmla="*/ 860609 w 860609"/>
                <a:gd name="connsiteY9" fmla="*/ 894230 h 1149725"/>
                <a:gd name="connsiteX10" fmla="*/ 832025 w 860609"/>
                <a:gd name="connsiteY10" fmla="*/ 894230 h 1149725"/>
                <a:gd name="connsiteX11" fmla="*/ 842291 w 860609"/>
                <a:gd name="connsiteY11" fmla="*/ 876717 h 1149725"/>
                <a:gd name="connsiteX12" fmla="*/ 860608 w 860609"/>
                <a:gd name="connsiteY12" fmla="*/ 792710 h 1149725"/>
                <a:gd name="connsiteX13" fmla="*/ 860608 w 860609"/>
                <a:gd name="connsiteY13" fmla="*/ 215819 h 1149725"/>
                <a:gd name="connsiteX14" fmla="*/ 627523 w 860609"/>
                <a:gd name="connsiteY14" fmla="*/ 0 h 114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09" h="1149725">
                  <a:moveTo>
                    <a:pt x="627523" y="0"/>
                  </a:moveTo>
                  <a:lnTo>
                    <a:pt x="421340" y="0"/>
                  </a:lnTo>
                  <a:cubicBezTo>
                    <a:pt x="669129" y="498039"/>
                    <a:pt x="188255" y="96626"/>
                    <a:pt x="188255" y="215819"/>
                  </a:cubicBezTo>
                  <a:cubicBezTo>
                    <a:pt x="188255" y="408117"/>
                    <a:pt x="658902" y="637766"/>
                    <a:pt x="188255" y="792710"/>
                  </a:cubicBezTo>
                  <a:cubicBezTo>
                    <a:pt x="188255" y="822509"/>
                    <a:pt x="194778" y="850897"/>
                    <a:pt x="206572" y="876717"/>
                  </a:cubicBezTo>
                  <a:lnTo>
                    <a:pt x="216838" y="894230"/>
                  </a:lnTo>
                  <a:lnTo>
                    <a:pt x="0" y="894230"/>
                  </a:lnTo>
                  <a:lnTo>
                    <a:pt x="0" y="1149725"/>
                  </a:lnTo>
                  <a:lnTo>
                    <a:pt x="860609" y="1149725"/>
                  </a:lnTo>
                  <a:lnTo>
                    <a:pt x="860609" y="894230"/>
                  </a:lnTo>
                  <a:lnTo>
                    <a:pt x="832025" y="894230"/>
                  </a:lnTo>
                  <a:lnTo>
                    <a:pt x="842291" y="876717"/>
                  </a:lnTo>
                  <a:cubicBezTo>
                    <a:pt x="854086" y="850897"/>
                    <a:pt x="860608" y="822509"/>
                    <a:pt x="860608" y="792710"/>
                  </a:cubicBezTo>
                  <a:lnTo>
                    <a:pt x="860608" y="215819"/>
                  </a:lnTo>
                  <a:cubicBezTo>
                    <a:pt x="860608" y="96626"/>
                    <a:pt x="756252" y="0"/>
                    <a:pt x="627523" y="0"/>
                  </a:cubicBezTo>
                  <a:close/>
                </a:path>
              </a:pathLst>
            </a:custGeom>
            <a:solidFill>
              <a:schemeClr val="bg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164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3018" y="523262"/>
            <a:ext cx="5912982" cy="1569660"/>
          </a:xfrm>
          <a:prstGeom prst="rect">
            <a:avLst/>
          </a:prstGeom>
        </p:spPr>
        <p:txBody>
          <a:bodyPr wrap="square">
            <a:spAutoFit/>
          </a:bodyPr>
          <a:lstStyle/>
          <a:p>
            <a:pPr fontAlgn="base"/>
            <a:r>
              <a:rPr lang="en-US" sz="2400" dirty="0">
                <a:solidFill>
                  <a:schemeClr val="bg1"/>
                </a:solidFill>
              </a:rPr>
              <a:t>"We must remember that neither God nor his gospel can be found and understood through research alone. … (11)</a:t>
            </a:r>
          </a:p>
          <a:p>
            <a:pPr fontAlgn="base"/>
            <a:endParaRPr lang="en-US" sz="2400" dirty="0">
              <a:solidFill>
                <a:schemeClr val="bg1"/>
              </a:solidFill>
            </a:endParaRPr>
          </a:p>
        </p:txBody>
      </p:sp>
      <p:sp>
        <p:nvSpPr>
          <p:cNvPr id="8" name="Rectangle 7"/>
          <p:cNvSpPr/>
          <p:nvPr/>
        </p:nvSpPr>
        <p:spPr>
          <a:xfrm>
            <a:off x="4222376" y="3505965"/>
            <a:ext cx="7456657" cy="3046988"/>
          </a:xfrm>
          <a:prstGeom prst="rect">
            <a:avLst/>
          </a:prstGeom>
        </p:spPr>
        <p:txBody>
          <a:bodyPr wrap="square">
            <a:spAutoFit/>
          </a:bodyPr>
          <a:lstStyle/>
          <a:p>
            <a:r>
              <a:rPr lang="en-US" sz="2400" dirty="0">
                <a:solidFill>
                  <a:schemeClr val="bg1"/>
                </a:solidFill>
                <a:latin typeface="Abadi" panose="020B0604020104020204" pitchFamily="34" charset="0"/>
              </a:rPr>
              <a:t>"There are 'hidden treasures' of knowledge-truths beyond the reach of reason alone. Paul recognized this basic truth when writing to the Corinthians.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He said: </a:t>
            </a:r>
            <a:r>
              <a:rPr lang="en-US" sz="2400" i="1" dirty="0">
                <a:solidFill>
                  <a:srgbClr val="FFFF00"/>
                </a:solidFill>
                <a:latin typeface="Abadi" panose="020B0604020104020204" pitchFamily="34" charset="0"/>
              </a:rPr>
              <a:t>'For what man </a:t>
            </a:r>
            <a:r>
              <a:rPr lang="en-US" sz="2400" i="1" dirty="0" err="1">
                <a:solidFill>
                  <a:srgbClr val="FFFF00"/>
                </a:solidFill>
                <a:latin typeface="Abadi" panose="020B0604020104020204" pitchFamily="34" charset="0"/>
              </a:rPr>
              <a:t>knoweth</a:t>
            </a:r>
            <a:r>
              <a:rPr lang="en-US" sz="2400" i="1" dirty="0">
                <a:solidFill>
                  <a:srgbClr val="FFFF00"/>
                </a:solidFill>
                <a:latin typeface="Abadi" panose="020B0604020104020204" pitchFamily="34" charset="0"/>
              </a:rPr>
              <a:t> the things of man, save the spirit of man which is in him? even so the things of God </a:t>
            </a:r>
            <a:r>
              <a:rPr lang="en-US" sz="2400" i="1" dirty="0" err="1">
                <a:solidFill>
                  <a:srgbClr val="FFFF00"/>
                </a:solidFill>
                <a:latin typeface="Abadi" panose="020B0604020104020204" pitchFamily="34" charset="0"/>
              </a:rPr>
              <a:t>knoweth</a:t>
            </a:r>
            <a:r>
              <a:rPr lang="en-US" sz="2400" i="1" dirty="0">
                <a:solidFill>
                  <a:srgbClr val="FFFF00"/>
                </a:solidFill>
                <a:latin typeface="Abadi" panose="020B0604020104020204" pitchFamily="34" charset="0"/>
              </a:rPr>
              <a:t> no man, but the Spirit of God.' (1 Cor. 2:11.) </a:t>
            </a:r>
            <a:r>
              <a:rPr lang="en-US" sz="2400" dirty="0">
                <a:solidFill>
                  <a:schemeClr val="bg1"/>
                </a:solidFill>
                <a:latin typeface="Abadi" panose="020B0604020104020204" pitchFamily="34" charset="0"/>
              </a:rPr>
              <a:t>(12)</a:t>
            </a:r>
            <a:endParaRPr lang="en-US" sz="24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34" y="3833253"/>
            <a:ext cx="1895856" cy="268224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646" y="358140"/>
            <a:ext cx="1657978" cy="2200856"/>
          </a:xfrm>
          <a:prstGeom prst="rect">
            <a:avLst/>
          </a:prstGeom>
        </p:spPr>
      </p:pic>
      <p:grpSp>
        <p:nvGrpSpPr>
          <p:cNvPr id="27" name="Group 26"/>
          <p:cNvGrpSpPr/>
          <p:nvPr/>
        </p:nvGrpSpPr>
        <p:grpSpPr>
          <a:xfrm>
            <a:off x="8389825" y="810668"/>
            <a:ext cx="3289208" cy="2390250"/>
            <a:chOff x="384206" y="4158361"/>
            <a:chExt cx="3289208" cy="2390250"/>
          </a:xfrm>
        </p:grpSpPr>
        <p:grpSp>
          <p:nvGrpSpPr>
            <p:cNvPr id="28" name="Group 27"/>
            <p:cNvGrpSpPr/>
            <p:nvPr/>
          </p:nvGrpSpPr>
          <p:grpSpPr>
            <a:xfrm>
              <a:off x="384206" y="4158361"/>
              <a:ext cx="3289208" cy="2390250"/>
              <a:chOff x="609599" y="833642"/>
              <a:chExt cx="7941747" cy="5771225"/>
            </a:xfrm>
          </p:grpSpPr>
          <p:grpSp>
            <p:nvGrpSpPr>
              <p:cNvPr id="30" name="Group 14"/>
              <p:cNvGrpSpPr/>
              <p:nvPr/>
            </p:nvGrpSpPr>
            <p:grpSpPr>
              <a:xfrm rot="10800000">
                <a:off x="7696200" y="5257800"/>
                <a:ext cx="621450" cy="1347067"/>
                <a:chOff x="7010400" y="381000"/>
                <a:chExt cx="762000" cy="2033666"/>
              </a:xfrm>
            </p:grpSpPr>
            <p:sp>
              <p:nvSpPr>
                <p:cNvPr id="43" name="Rounded Rectangle 4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
              <p:cNvGrpSpPr/>
              <p:nvPr/>
            </p:nvGrpSpPr>
            <p:grpSpPr>
              <a:xfrm rot="10800000">
                <a:off x="939238" y="4923502"/>
                <a:ext cx="621450" cy="1347067"/>
                <a:chOff x="7010400" y="381000"/>
                <a:chExt cx="762000" cy="2033666"/>
              </a:xfrm>
            </p:grpSpPr>
            <p:sp>
              <p:nvSpPr>
                <p:cNvPr id="41" name="Rounded Rectangle 4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
              <p:cNvSpPr/>
              <p:nvPr/>
            </p:nvSpPr>
            <p:spPr>
              <a:xfrm>
                <a:off x="7315200" y="1981200"/>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1"/>
              <p:cNvSpPr/>
              <p:nvPr/>
            </p:nvSpPr>
            <p:spPr>
              <a:xfrm>
                <a:off x="609599" y="1643059"/>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899460" y="833642"/>
                <a:ext cx="621450" cy="986197"/>
                <a:chOff x="7031201" y="834275"/>
                <a:chExt cx="762000" cy="1488861"/>
              </a:xfrm>
            </p:grpSpPr>
            <p:sp>
              <p:nvSpPr>
                <p:cNvPr id="39" name="Rounded Rectangle 3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p:cNvSpPr/>
                <p:nvPr/>
              </p:nvSpPr>
              <p:spPr>
                <a:xfrm>
                  <a:off x="7031201" y="834275"/>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646520" y="1148254"/>
                <a:ext cx="621450" cy="1017899"/>
                <a:chOff x="7087348" y="824753"/>
                <a:chExt cx="762000" cy="1536722"/>
              </a:xfrm>
            </p:grpSpPr>
            <p:sp>
              <p:nvSpPr>
                <p:cNvPr id="37" name="Rounded Rectangle 3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87348" y="824753"/>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ectangle 28"/>
            <p:cNvSpPr/>
            <p:nvPr/>
          </p:nvSpPr>
          <p:spPr>
            <a:xfrm>
              <a:off x="860317" y="4710243"/>
              <a:ext cx="2345814" cy="1323439"/>
            </a:xfrm>
            <a:prstGeom prst="rect">
              <a:avLst/>
            </a:prstGeom>
          </p:spPr>
          <p:txBody>
            <a:bodyPr wrap="square">
              <a:spAutoFit/>
            </a:bodyPr>
            <a:lstStyle/>
            <a:p>
              <a:pPr algn="ctr"/>
              <a:r>
                <a:rPr lang="en-US" sz="2000" b="1" dirty="0"/>
                <a:t>We can only know and understand the things of God through His Spirit</a:t>
              </a:r>
              <a:endParaRPr lang="en-US" sz="2000" dirty="0"/>
            </a:p>
          </p:txBody>
        </p:sp>
      </p:grpSp>
    </p:spTree>
    <p:extLst>
      <p:ext uri="{BB962C8B-B14F-4D97-AF65-F5344CB8AC3E}">
        <p14:creationId xmlns:p14="http://schemas.microsoft.com/office/powerpoint/2010/main" val="34170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effectLst>
                  <a:glow rad="139700">
                    <a:schemeClr val="accent2">
                      <a:satMod val="175000"/>
                      <a:alpha val="40000"/>
                    </a:schemeClr>
                  </a:glow>
                </a:effectLst>
                <a:latin typeface="Bodoni MT" panose="02070603080606020203" pitchFamily="18" charset="0"/>
              </a:rPr>
              <a:t>The Mind of Christ</a:t>
            </a:r>
          </a:p>
        </p:txBody>
      </p:sp>
      <p:sp>
        <p:nvSpPr>
          <p:cNvPr id="12" name="TextBox 11"/>
          <p:cNvSpPr txBox="1"/>
          <p:nvPr/>
        </p:nvSpPr>
        <p:spPr>
          <a:xfrm>
            <a:off x="76200" y="6488668"/>
            <a:ext cx="2699657" cy="369332"/>
          </a:xfrm>
          <a:prstGeom prst="rect">
            <a:avLst/>
          </a:prstGeom>
          <a:noFill/>
        </p:spPr>
        <p:txBody>
          <a:bodyPr wrap="square" rtlCol="0">
            <a:spAutoFit/>
          </a:bodyPr>
          <a:lstStyle/>
          <a:p>
            <a:r>
              <a:rPr lang="en-US" dirty="0">
                <a:solidFill>
                  <a:schemeClr val="bg1"/>
                </a:solidFill>
              </a:rPr>
              <a:t>1 Corinthians 2:16</a:t>
            </a:r>
          </a:p>
        </p:txBody>
      </p:sp>
      <p:sp>
        <p:nvSpPr>
          <p:cNvPr id="2" name="Rectangle 1"/>
          <p:cNvSpPr/>
          <p:nvPr/>
        </p:nvSpPr>
        <p:spPr>
          <a:xfrm>
            <a:off x="1426028" y="1351508"/>
            <a:ext cx="5867273" cy="4154984"/>
          </a:xfrm>
          <a:prstGeom prst="rect">
            <a:avLst/>
          </a:prstGeom>
        </p:spPr>
        <p:txBody>
          <a:bodyPr wrap="square">
            <a:spAutoFit/>
          </a:bodyPr>
          <a:lstStyle/>
          <a:p>
            <a:r>
              <a:rPr lang="en-US" sz="2400" dirty="0">
                <a:solidFill>
                  <a:schemeClr val="bg1"/>
                </a:solidFill>
              </a:rPr>
              <a:t>"The Apostle Paul said that persons who have been converted 'have the mind of Christ' </a:t>
            </a:r>
          </a:p>
          <a:p>
            <a:endParaRPr lang="en-US" sz="2400" dirty="0">
              <a:solidFill>
                <a:schemeClr val="bg1"/>
              </a:solidFill>
            </a:endParaRPr>
          </a:p>
          <a:p>
            <a:r>
              <a:rPr lang="en-US" sz="2400" dirty="0">
                <a:solidFill>
                  <a:schemeClr val="bg1"/>
                </a:solidFill>
              </a:rPr>
              <a:t> I understand this to mean that those who have been converted begin to see things as our Savior sees them and to hear and follow His voice instead of the voice of the world. </a:t>
            </a:r>
          </a:p>
          <a:p>
            <a:endParaRPr lang="en-US" sz="2400" dirty="0">
              <a:solidFill>
                <a:schemeClr val="bg1"/>
              </a:solidFill>
            </a:endParaRPr>
          </a:p>
          <a:p>
            <a:r>
              <a:rPr lang="en-US" sz="2400" dirty="0">
                <a:solidFill>
                  <a:schemeClr val="bg1"/>
                </a:solidFill>
              </a:rPr>
              <a:t>Persons with 'the mind of Christ' will do things in His way instead of by the ways of the world." (13)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96" y="1749859"/>
            <a:ext cx="2562394" cy="3194673"/>
          </a:xfrm>
          <a:prstGeom prst="rect">
            <a:avLst/>
          </a:prstGeom>
        </p:spPr>
      </p:pic>
    </p:spTree>
    <p:extLst>
      <p:ext uri="{BB962C8B-B14F-4D97-AF65-F5344CB8AC3E}">
        <p14:creationId xmlns:p14="http://schemas.microsoft.com/office/powerpoint/2010/main" val="42299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92343" y="6401582"/>
            <a:ext cx="2699657" cy="369332"/>
          </a:xfrm>
          <a:prstGeom prst="rect">
            <a:avLst/>
          </a:prstGeom>
          <a:noFill/>
        </p:spPr>
        <p:txBody>
          <a:bodyPr wrap="square" rtlCol="0">
            <a:spAutoFit/>
          </a:bodyPr>
          <a:lstStyle/>
          <a:p>
            <a:pPr algn="r"/>
            <a:r>
              <a:rPr lang="en-US" dirty="0">
                <a:solidFill>
                  <a:schemeClr val="bg1"/>
                </a:solidFill>
              </a:rPr>
              <a:t>(9)</a:t>
            </a:r>
          </a:p>
        </p:txBody>
      </p:sp>
      <p:sp>
        <p:nvSpPr>
          <p:cNvPr id="2" name="Rectangle 1"/>
          <p:cNvSpPr/>
          <p:nvPr/>
        </p:nvSpPr>
        <p:spPr>
          <a:xfrm>
            <a:off x="1355959" y="1006011"/>
            <a:ext cx="5021440" cy="5355312"/>
          </a:xfrm>
          <a:prstGeom prst="rect">
            <a:avLst/>
          </a:prstGeom>
        </p:spPr>
        <p:txBody>
          <a:bodyPr wrap="square">
            <a:spAutoFit/>
          </a:bodyPr>
          <a:lstStyle/>
          <a:p>
            <a:r>
              <a:rPr lang="en-US" dirty="0">
                <a:solidFill>
                  <a:schemeClr val="bg1"/>
                </a:solidFill>
                <a:latin typeface="Abadi" panose="020B0604020104020204" pitchFamily="34" charset="0"/>
              </a:rPr>
              <a:t>“What  do you think salt tastes like?”</a:t>
            </a:r>
          </a:p>
          <a:p>
            <a:r>
              <a:rPr lang="en-US" dirty="0">
                <a:solidFill>
                  <a:schemeClr val="bg1"/>
                </a:solidFill>
                <a:latin typeface="Abadi" panose="020B0604020104020204" pitchFamily="34" charset="0"/>
              </a:rPr>
              <a:t>“After several attempts, of course, he could not do it. He could not convey, in words alone, so ordinary an experience as tasting salt.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 know there is a God. You ridiculed that testimony and said that if I </a:t>
            </a:r>
            <a:r>
              <a:rPr lang="en-US" i="1" dirty="0">
                <a:solidFill>
                  <a:schemeClr val="bg1"/>
                </a:solidFill>
                <a:latin typeface="Abadi" panose="020B0604020104020204" pitchFamily="34" charset="0"/>
              </a:rPr>
              <a:t>did</a:t>
            </a:r>
            <a:r>
              <a:rPr lang="en-US" dirty="0">
                <a:solidFill>
                  <a:schemeClr val="bg1"/>
                </a:solidFill>
                <a:latin typeface="Abadi" panose="020B0604020104020204" pitchFamily="34" charset="0"/>
              </a:rPr>
              <a:t> know, I would be able to tell you exactly </a:t>
            </a:r>
            <a:r>
              <a:rPr lang="en-US" i="1" dirty="0">
                <a:solidFill>
                  <a:schemeClr val="bg1"/>
                </a:solidFill>
                <a:latin typeface="Abadi" panose="020B0604020104020204" pitchFamily="34" charset="0"/>
              </a:rPr>
              <a:t>how</a:t>
            </a:r>
            <a:r>
              <a:rPr lang="en-US" dirty="0">
                <a:solidFill>
                  <a:schemeClr val="bg1"/>
                </a:solidFill>
                <a:latin typeface="Abadi" panose="020B0604020104020204" pitchFamily="34" charset="0"/>
              </a:rPr>
              <a:t> I know.</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My friend, spiritually speaking, I have tasted salt. I am no more able to convey to you in words how this knowledge has come than you are to tell me what salt tastes like. But I say to you again, there is a God! He does live!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And just because you don’t know, don’t try to tell me that I don’t know, for I do!’</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“As we parted, I heard him mutter,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742" y="1068526"/>
            <a:ext cx="837021" cy="1043184"/>
          </a:xfrm>
          <a:prstGeom prst="rect">
            <a:avLst/>
          </a:prstGeom>
        </p:spPr>
      </p:pic>
      <p:grpSp>
        <p:nvGrpSpPr>
          <p:cNvPr id="42" name="Group 41"/>
          <p:cNvGrpSpPr/>
          <p:nvPr/>
        </p:nvGrpSpPr>
        <p:grpSpPr>
          <a:xfrm>
            <a:off x="6846570" y="3429000"/>
            <a:ext cx="4525222" cy="998898"/>
            <a:chOff x="6960607" y="1498350"/>
            <a:chExt cx="4525222" cy="998898"/>
          </a:xfrm>
        </p:grpSpPr>
        <p:grpSp>
          <p:nvGrpSpPr>
            <p:cNvPr id="27" name="Group 26"/>
            <p:cNvGrpSpPr/>
            <p:nvPr/>
          </p:nvGrpSpPr>
          <p:grpSpPr>
            <a:xfrm>
              <a:off x="6960607" y="1498350"/>
              <a:ext cx="841972" cy="998898"/>
              <a:chOff x="6400800" y="304800"/>
              <a:chExt cx="1219200" cy="1371600"/>
            </a:xfrm>
          </p:grpSpPr>
          <p:pic>
            <p:nvPicPr>
              <p:cNvPr id="28" name="Picture 2" descr="Image result for person symbol blue"/>
              <p:cNvPicPr>
                <a:picLocks noChangeAspect="1" noChangeArrowheads="1"/>
              </p:cNvPicPr>
              <p:nvPr/>
            </p:nvPicPr>
            <p:blipFill rotWithShape="1">
              <a:blip r:embed="rId4">
                <a:extLst>
                  <a:ext uri="{28A0092B-C50C-407E-A947-70E740481C1C}">
                    <a14:useLocalDpi xmlns:a14="http://schemas.microsoft.com/office/drawing/2010/main" val="0"/>
                  </a:ext>
                </a:extLst>
              </a:blip>
              <a:srcRect l="42955" t="5752" r="43820"/>
              <a:stretch/>
            </p:blipFill>
            <p:spPr bwMode="auto">
              <a:xfrm>
                <a:off x="6477000" y="304800"/>
                <a:ext cx="1105988" cy="1355544"/>
              </a:xfrm>
              <a:prstGeom prst="rect">
                <a:avLst/>
              </a:prstGeom>
              <a:noFill/>
              <a:extLst>
                <a:ext uri="{909E8E84-426E-40DD-AFC4-6F175D3DCCD1}">
                  <a14:hiddenFill xmlns:a14="http://schemas.microsoft.com/office/drawing/2010/main">
                    <a:solidFill>
                      <a:srgbClr val="FFFFFF"/>
                    </a:solidFill>
                  </a14:hiddenFill>
                </a:ext>
              </a:extLst>
            </p:spPr>
          </p:pic>
          <p:sp>
            <p:nvSpPr>
              <p:cNvPr id="29" name="Frame 28"/>
              <p:cNvSpPr/>
              <p:nvPr/>
            </p:nvSpPr>
            <p:spPr>
              <a:xfrm>
                <a:off x="6400800" y="304800"/>
                <a:ext cx="1219200" cy="1371600"/>
              </a:xfrm>
              <a:prstGeom prst="frame">
                <a:avLst>
                  <a:gd name="adj1" fmla="val 6786"/>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sp>
          <p:nvSpPr>
            <p:cNvPr id="23" name="Rectangle 22"/>
            <p:cNvSpPr/>
            <p:nvPr/>
          </p:nvSpPr>
          <p:spPr>
            <a:xfrm>
              <a:off x="7912727" y="1594866"/>
              <a:ext cx="3573102" cy="646331"/>
            </a:xfrm>
            <a:prstGeom prst="rect">
              <a:avLst/>
            </a:prstGeom>
          </p:spPr>
          <p:txBody>
            <a:bodyPr wrap="square">
              <a:spAutoFit/>
            </a:bodyPr>
            <a:lstStyle/>
            <a:p>
              <a:pPr fontAlgn="base"/>
              <a:r>
                <a:rPr lang="en-US" dirty="0">
                  <a:solidFill>
                    <a:schemeClr val="bg1"/>
                  </a:solidFill>
                  <a:latin typeface="Abadi" panose="020B0604020104020204" pitchFamily="34" charset="0"/>
                </a:rPr>
                <a:t>‘I don’t need your religion for a crutch! I don’t need it.’</a:t>
              </a:r>
            </a:p>
          </p:txBody>
        </p:sp>
      </p:grpSp>
      <p:grpSp>
        <p:nvGrpSpPr>
          <p:cNvPr id="4" name="Group 3"/>
          <p:cNvGrpSpPr/>
          <p:nvPr/>
        </p:nvGrpSpPr>
        <p:grpSpPr>
          <a:xfrm>
            <a:off x="6846570" y="4571169"/>
            <a:ext cx="5345430" cy="1200329"/>
            <a:chOff x="6743963" y="4765926"/>
            <a:chExt cx="5345430" cy="1200329"/>
          </a:xfrm>
        </p:grpSpPr>
        <p:sp>
          <p:nvSpPr>
            <p:cNvPr id="3" name="Rectangle 2"/>
            <p:cNvSpPr/>
            <p:nvPr/>
          </p:nvSpPr>
          <p:spPr>
            <a:xfrm>
              <a:off x="7758952" y="4765926"/>
              <a:ext cx="4330441" cy="1200329"/>
            </a:xfrm>
            <a:prstGeom prst="rect">
              <a:avLst/>
            </a:prstGeom>
          </p:spPr>
          <p:txBody>
            <a:bodyPr wrap="square">
              <a:spAutoFit/>
            </a:bodyPr>
            <a:lstStyle/>
            <a:p>
              <a:r>
                <a:rPr lang="en-US" dirty="0">
                  <a:solidFill>
                    <a:schemeClr val="bg1"/>
                  </a:solidFill>
                  <a:latin typeface="Abadi" panose="020B0604020104020204" pitchFamily="34" charset="0"/>
                </a:rPr>
                <a:t>“From that experience forward, I have never been embarrassed or ashamed that I could not explain in words alone everything I know spiritually” </a:t>
              </a: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963" y="4894202"/>
              <a:ext cx="837021" cy="1043184"/>
            </a:xfrm>
            <a:prstGeom prst="rect">
              <a:avLst/>
            </a:prstGeom>
          </p:spPr>
        </p:pic>
      </p:grpSp>
      <p:pic>
        <p:nvPicPr>
          <p:cNvPr id="614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628" y="486218"/>
            <a:ext cx="4825907" cy="271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614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8"/>
          <p:cNvGrpSpPr/>
          <p:nvPr/>
        </p:nvGrpSpPr>
        <p:grpSpPr>
          <a:xfrm>
            <a:off x="430306" y="605117"/>
            <a:ext cx="11308976" cy="5755342"/>
            <a:chOff x="965200" y="2286000"/>
            <a:chExt cx="7302500" cy="2743200"/>
          </a:xfrm>
        </p:grpSpPr>
        <p:sp>
          <p:nvSpPr>
            <p:cNvPr id="10" name="Rectangle 9"/>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99576" y="749141"/>
            <a:ext cx="10951518" cy="923330"/>
          </a:xfrm>
          <a:prstGeom prst="rect">
            <a:avLst/>
          </a:prstGeom>
          <a:noFill/>
        </p:spPr>
        <p:txBody>
          <a:bodyPr wrap="square" rtlCol="0">
            <a:spAutoFit/>
          </a:bodyPr>
          <a:lstStyle/>
          <a:p>
            <a:pPr algn="ctr"/>
            <a:r>
              <a:rPr lang="en-US" sz="5400" dirty="0">
                <a:solidFill>
                  <a:schemeClr val="bg1"/>
                </a:solidFill>
              </a:rPr>
              <a:t>Learning by the Spirit</a:t>
            </a:r>
          </a:p>
        </p:txBody>
      </p:sp>
      <p:grpSp>
        <p:nvGrpSpPr>
          <p:cNvPr id="28" name="Group 27">
            <a:extLst>
              <a:ext uri="{FF2B5EF4-FFF2-40B4-BE49-F238E27FC236}">
                <a16:creationId xmlns:a16="http://schemas.microsoft.com/office/drawing/2014/main" id="{F6BB879A-B0A0-885E-714A-B7E3BF36A6BE}"/>
              </a:ext>
            </a:extLst>
          </p:cNvPr>
          <p:cNvGrpSpPr/>
          <p:nvPr/>
        </p:nvGrpSpPr>
        <p:grpSpPr>
          <a:xfrm>
            <a:off x="7567503" y="1461870"/>
            <a:ext cx="3962400" cy="2961358"/>
            <a:chOff x="7567503" y="1461870"/>
            <a:chExt cx="3962400" cy="2961358"/>
          </a:xfrm>
        </p:grpSpPr>
        <p:sp>
          <p:nvSpPr>
            <p:cNvPr id="12" name="Speech Bubble: Oval 11">
              <a:extLst>
                <a:ext uri="{FF2B5EF4-FFF2-40B4-BE49-F238E27FC236}">
                  <a16:creationId xmlns:a16="http://schemas.microsoft.com/office/drawing/2014/main" id="{3ADE2AE0-D008-E7CC-ACD3-CA0A64D681CE}"/>
                </a:ext>
              </a:extLst>
            </p:cNvPr>
            <p:cNvSpPr/>
            <p:nvPr/>
          </p:nvSpPr>
          <p:spPr>
            <a:xfrm>
              <a:off x="7567503" y="1461870"/>
              <a:ext cx="3962400" cy="2961358"/>
            </a:xfrm>
            <a:prstGeom prst="wedgeEllipseCallout">
              <a:avLst>
                <a:gd name="adj1" fmla="val -46107"/>
                <a:gd name="adj2" fmla="val 3419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831DDD-5FF5-A81B-BE1B-4F04B35C61EF}"/>
                </a:ext>
              </a:extLst>
            </p:cNvPr>
            <p:cNvSpPr txBox="1"/>
            <p:nvPr/>
          </p:nvSpPr>
          <p:spPr>
            <a:xfrm>
              <a:off x="7907286" y="2031468"/>
              <a:ext cx="3282834" cy="1938992"/>
            </a:xfrm>
            <a:prstGeom prst="rect">
              <a:avLst/>
            </a:prstGeom>
            <a:noFill/>
          </p:spPr>
          <p:txBody>
            <a:bodyPr wrap="square">
              <a:spAutoFit/>
            </a:bodyPr>
            <a:lstStyle/>
            <a:p>
              <a:pPr algn="ctr"/>
              <a:r>
                <a:rPr lang="en-US" sz="2400" b="1" i="0" dirty="0">
                  <a:solidFill>
                    <a:srgbClr val="FFFF00"/>
                  </a:solidFill>
                  <a:effectLst/>
                  <a:latin typeface="Ink Free" panose="03080402000500000000" pitchFamily="66" charset="0"/>
                </a:rPr>
                <a:t>Heavenly Father is real and loves me, Jesus Christ is my Savior, and Joseph Smith was a prophet of God.</a:t>
              </a:r>
              <a:endParaRPr lang="en-US" sz="2400" dirty="0">
                <a:solidFill>
                  <a:srgbClr val="FFFF00"/>
                </a:solidFill>
                <a:latin typeface="Ink Free" panose="03080402000500000000" pitchFamily="66" charset="0"/>
              </a:endParaRPr>
            </a:p>
          </p:txBody>
        </p:sp>
      </p:grpSp>
      <p:sp>
        <p:nvSpPr>
          <p:cNvPr id="5" name="TextBox 4">
            <a:extLst>
              <a:ext uri="{FF2B5EF4-FFF2-40B4-BE49-F238E27FC236}">
                <a16:creationId xmlns:a16="http://schemas.microsoft.com/office/drawing/2014/main" id="{593D387C-A611-8AB6-8365-7995FF34ACAC}"/>
              </a:ext>
            </a:extLst>
          </p:cNvPr>
          <p:cNvSpPr txBox="1"/>
          <p:nvPr/>
        </p:nvSpPr>
        <p:spPr>
          <a:xfrm>
            <a:off x="912049" y="2009560"/>
            <a:ext cx="5143500" cy="2308324"/>
          </a:xfrm>
          <a:prstGeom prst="rect">
            <a:avLst/>
          </a:prstGeom>
          <a:noFill/>
        </p:spPr>
        <p:txBody>
          <a:bodyPr wrap="square">
            <a:spAutoFit/>
          </a:bodyPr>
          <a:lstStyle/>
          <a:p>
            <a:pPr algn="l" fontAlgn="base"/>
            <a:r>
              <a:rPr lang="en-US" sz="2400" b="1" i="0" dirty="0">
                <a:solidFill>
                  <a:schemeClr val="bg1"/>
                </a:solidFill>
                <a:effectLst/>
                <a:latin typeface="Ink Free" panose="03080402000500000000" pitchFamily="66" charset="0"/>
              </a:rPr>
              <a:t>Why is the Holy Ghost a better source of knowledge than the wisdom and reasoning of the world?</a:t>
            </a:r>
          </a:p>
          <a:p>
            <a:pPr algn="l" fontAlgn="base"/>
            <a:endParaRPr lang="en-US" sz="2400" b="1" i="0" dirty="0">
              <a:solidFill>
                <a:schemeClr val="bg1"/>
              </a:solidFill>
              <a:effectLst/>
              <a:latin typeface="Ink Free" panose="03080402000500000000" pitchFamily="66" charset="0"/>
            </a:endParaRPr>
          </a:p>
          <a:p>
            <a:pPr algn="l" fontAlgn="base"/>
            <a:r>
              <a:rPr lang="en-US" sz="2400" b="1" i="0" dirty="0">
                <a:solidFill>
                  <a:schemeClr val="bg1"/>
                </a:solidFill>
                <a:effectLst/>
                <a:latin typeface="Ink Free" panose="03080402000500000000" pitchFamily="66" charset="0"/>
              </a:rPr>
              <a:t>What can you do to seek knowledge from Heavenly Father?</a:t>
            </a:r>
          </a:p>
        </p:txBody>
      </p:sp>
      <p:grpSp>
        <p:nvGrpSpPr>
          <p:cNvPr id="16" name="Group 15">
            <a:extLst>
              <a:ext uri="{FF2B5EF4-FFF2-40B4-BE49-F238E27FC236}">
                <a16:creationId xmlns:a16="http://schemas.microsoft.com/office/drawing/2014/main" id="{06306F56-89BC-CF16-0A4B-0ED05FCC4FB1}"/>
              </a:ext>
            </a:extLst>
          </p:cNvPr>
          <p:cNvGrpSpPr/>
          <p:nvPr/>
        </p:nvGrpSpPr>
        <p:grpSpPr>
          <a:xfrm>
            <a:off x="6727371" y="3325892"/>
            <a:ext cx="830925" cy="2324374"/>
            <a:chOff x="870720" y="845802"/>
            <a:chExt cx="1640275" cy="5142000"/>
          </a:xfrm>
          <a:solidFill>
            <a:schemeClr val="bg1"/>
          </a:solidFill>
        </p:grpSpPr>
        <p:grpSp>
          <p:nvGrpSpPr>
            <p:cNvPr id="17" name="Group 16">
              <a:extLst>
                <a:ext uri="{FF2B5EF4-FFF2-40B4-BE49-F238E27FC236}">
                  <a16:creationId xmlns:a16="http://schemas.microsoft.com/office/drawing/2014/main" id="{F8EFAD1E-28E1-1160-D814-98B09646D269}"/>
                </a:ext>
              </a:extLst>
            </p:cNvPr>
            <p:cNvGrpSpPr/>
            <p:nvPr/>
          </p:nvGrpSpPr>
          <p:grpSpPr>
            <a:xfrm>
              <a:off x="870720" y="845802"/>
              <a:ext cx="1640275" cy="5142000"/>
              <a:chOff x="870720" y="845802"/>
              <a:chExt cx="1640275" cy="5142000"/>
            </a:xfrm>
            <a:grpFill/>
          </p:grpSpPr>
          <p:sp>
            <p:nvSpPr>
              <p:cNvPr id="20" name="Oval 19">
                <a:extLst>
                  <a:ext uri="{FF2B5EF4-FFF2-40B4-BE49-F238E27FC236}">
                    <a16:creationId xmlns:a16="http://schemas.microsoft.com/office/drawing/2014/main" id="{B9E9654C-C604-C1BA-7F0C-5EC0FE510F1E}"/>
                  </a:ext>
                </a:extLst>
              </p:cNvPr>
              <p:cNvSpPr/>
              <p:nvPr/>
            </p:nvSpPr>
            <p:spPr>
              <a:xfrm>
                <a:off x="1233695" y="845802"/>
                <a:ext cx="985897" cy="111111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E07C012-CBCF-E6DE-E509-68A6E23FD8F2}"/>
                  </a:ext>
                </a:extLst>
              </p:cNvPr>
              <p:cNvSpPr/>
              <p:nvPr/>
            </p:nvSpPr>
            <p:spPr>
              <a:xfrm rot="5604309">
                <a:off x="341078" y="4737130"/>
                <a:ext cx="2116277" cy="385066"/>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5B80F86-DFE8-823C-571F-055476469CDC}"/>
                  </a:ext>
                </a:extLst>
              </p:cNvPr>
              <p:cNvSpPr/>
              <p:nvPr/>
            </p:nvSpPr>
            <p:spPr>
              <a:xfrm rot="5400000">
                <a:off x="875489" y="4722679"/>
                <a:ext cx="2116277" cy="41396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34F0789-C284-4B59-C4D6-CF16A7D070F4}"/>
                  </a:ext>
                </a:extLst>
              </p:cNvPr>
              <p:cNvSpPr/>
              <p:nvPr/>
            </p:nvSpPr>
            <p:spPr>
              <a:xfrm>
                <a:off x="937839" y="2049508"/>
                <a:ext cx="1516760" cy="534396"/>
              </a:xfrm>
              <a:custGeom>
                <a:avLst/>
                <a:gdLst>
                  <a:gd name="connsiteX0" fmla="*/ 267198 w 1516760"/>
                  <a:gd name="connsiteY0" fmla="*/ 0 h 534396"/>
                  <a:gd name="connsiteX1" fmla="*/ 569891 w 1516760"/>
                  <a:gd name="connsiteY1" fmla="*/ 0 h 534396"/>
                  <a:gd name="connsiteX2" fmla="*/ 731643 w 1516760"/>
                  <a:gd name="connsiteY2" fmla="*/ 263548 h 534396"/>
                  <a:gd name="connsiteX3" fmla="*/ 893395 w 1516760"/>
                  <a:gd name="connsiteY3" fmla="*/ 0 h 534396"/>
                  <a:gd name="connsiteX4" fmla="*/ 1249562 w 1516760"/>
                  <a:gd name="connsiteY4" fmla="*/ 0 h 534396"/>
                  <a:gd name="connsiteX5" fmla="*/ 1516760 w 1516760"/>
                  <a:gd name="connsiteY5" fmla="*/ 267198 h 534396"/>
                  <a:gd name="connsiteX6" fmla="*/ 1249562 w 1516760"/>
                  <a:gd name="connsiteY6" fmla="*/ 534396 h 534396"/>
                  <a:gd name="connsiteX7" fmla="*/ 267198 w 1516760"/>
                  <a:gd name="connsiteY7" fmla="*/ 534396 h 534396"/>
                  <a:gd name="connsiteX8" fmla="*/ 0 w 1516760"/>
                  <a:gd name="connsiteY8" fmla="*/ 267198 h 534396"/>
                  <a:gd name="connsiteX9" fmla="*/ 267198 w 1516760"/>
                  <a:gd name="connsiteY9" fmla="*/ 0 h 5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6760" h="534396">
                    <a:moveTo>
                      <a:pt x="267198" y="0"/>
                    </a:moveTo>
                    <a:lnTo>
                      <a:pt x="569891" y="0"/>
                    </a:lnTo>
                    <a:lnTo>
                      <a:pt x="731643" y="263548"/>
                    </a:lnTo>
                    <a:lnTo>
                      <a:pt x="893395" y="0"/>
                    </a:lnTo>
                    <a:lnTo>
                      <a:pt x="1249562" y="0"/>
                    </a:lnTo>
                    <a:cubicBezTo>
                      <a:pt x="1397131" y="0"/>
                      <a:pt x="1516760" y="119629"/>
                      <a:pt x="1516760" y="267198"/>
                    </a:cubicBezTo>
                    <a:cubicBezTo>
                      <a:pt x="1516760" y="414767"/>
                      <a:pt x="1397131" y="534396"/>
                      <a:pt x="1249562" y="534396"/>
                    </a:cubicBezTo>
                    <a:lnTo>
                      <a:pt x="267198" y="534396"/>
                    </a:lnTo>
                    <a:cubicBezTo>
                      <a:pt x="119629" y="534396"/>
                      <a:pt x="0" y="414767"/>
                      <a:pt x="0" y="267198"/>
                    </a:cubicBezTo>
                    <a:cubicBezTo>
                      <a:pt x="0" y="119629"/>
                      <a:pt x="119629" y="0"/>
                      <a:pt x="267198"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4D2134AE-111F-CA59-E328-630B02384B01}"/>
                  </a:ext>
                </a:extLst>
              </p:cNvPr>
              <p:cNvSpPr/>
              <p:nvPr/>
            </p:nvSpPr>
            <p:spPr>
              <a:xfrm rot="5683375">
                <a:off x="175093" y="2883325"/>
                <a:ext cx="1705196" cy="31394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DAD098D-4357-F6DC-D407-089DF4D42BB5}"/>
                  </a:ext>
                </a:extLst>
              </p:cNvPr>
              <p:cNvSpPr/>
              <p:nvPr/>
            </p:nvSpPr>
            <p:spPr>
              <a:xfrm rot="5174172">
                <a:off x="1433109" y="2801328"/>
                <a:ext cx="1820672" cy="33510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87FBD7C1-8189-6961-FE67-CF14FCF7F3A7}"/>
                  </a:ext>
                </a:extLst>
              </p:cNvPr>
              <p:cNvSpPr/>
              <p:nvPr/>
            </p:nvSpPr>
            <p:spPr>
              <a:xfrm>
                <a:off x="1167115" y="2245866"/>
                <a:ext cx="1019992" cy="1838744"/>
              </a:xfrm>
              <a:prstGeom prst="trapezoid">
                <a:avLst>
                  <a:gd name="adj" fmla="val 10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rapezoid 17">
              <a:extLst>
                <a:ext uri="{FF2B5EF4-FFF2-40B4-BE49-F238E27FC236}">
                  <a16:creationId xmlns:a16="http://schemas.microsoft.com/office/drawing/2014/main" id="{5508D09A-0CB4-3040-B548-5BA482C56C7B}"/>
                </a:ext>
              </a:extLst>
            </p:cNvPr>
            <p:cNvSpPr/>
            <p:nvPr/>
          </p:nvSpPr>
          <p:spPr>
            <a:xfrm rot="201813">
              <a:off x="1121745" y="4026079"/>
              <a:ext cx="518542" cy="1725256"/>
            </a:xfrm>
            <a:prstGeom prst="trapezoid">
              <a:avLst>
                <a:gd name="adj" fmla="val 10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66F7B694-19D6-5500-7294-16ABE77E5F62}"/>
                </a:ext>
              </a:extLst>
            </p:cNvPr>
            <p:cNvSpPr/>
            <p:nvPr/>
          </p:nvSpPr>
          <p:spPr>
            <a:xfrm rot="21394113">
              <a:off x="1687461" y="3978788"/>
              <a:ext cx="518542" cy="1725256"/>
            </a:xfrm>
            <a:prstGeom prst="trapezoid">
              <a:avLst>
                <a:gd name="adj" fmla="val 10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6B890C5-3F65-4F30-06D3-10003C345A95}"/>
              </a:ext>
            </a:extLst>
          </p:cNvPr>
          <p:cNvSpPr txBox="1"/>
          <p:nvPr/>
        </p:nvSpPr>
        <p:spPr>
          <a:xfrm>
            <a:off x="-1762624" y="4799644"/>
            <a:ext cx="10951518" cy="923330"/>
          </a:xfrm>
          <a:prstGeom prst="rect">
            <a:avLst/>
          </a:prstGeom>
          <a:noFill/>
        </p:spPr>
        <p:txBody>
          <a:bodyPr wrap="square" rtlCol="0">
            <a:spAutoFit/>
          </a:bodyPr>
          <a:lstStyle/>
          <a:p>
            <a:pPr algn="ctr"/>
            <a:r>
              <a:rPr lang="en-US" sz="5400" dirty="0">
                <a:solidFill>
                  <a:schemeClr val="bg1"/>
                </a:solidFill>
              </a:rPr>
              <a:t>Knowing by the Spirit</a:t>
            </a:r>
          </a:p>
        </p:txBody>
      </p:sp>
    </p:spTree>
    <p:extLst>
      <p:ext uri="{BB962C8B-B14F-4D97-AF65-F5344CB8AC3E}">
        <p14:creationId xmlns:p14="http://schemas.microsoft.com/office/powerpoint/2010/main" val="260402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build="allAtOnce"/>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38</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“Talk Thru The Bible” by Bruce Wilkinson and Kenneth Boa p. 382</a:t>
            </a:r>
          </a:p>
          <a:p>
            <a:pPr marL="342900" indent="-342900">
              <a:buFontTx/>
              <a:buAutoNum type="arabicPeriod"/>
            </a:pPr>
            <a:r>
              <a:rPr lang="en-US" dirty="0">
                <a:solidFill>
                  <a:schemeClr val="bg1"/>
                </a:solidFill>
              </a:rPr>
              <a:t>The Life and Teachings of Jesus Christ and His Apostles Chapter 34</a:t>
            </a:r>
          </a:p>
          <a:p>
            <a:pPr marL="342900" indent="-342900">
              <a:buFontTx/>
              <a:buAutoNum type="arabicPeriod"/>
            </a:pPr>
            <a:r>
              <a:rPr lang="en-US" dirty="0">
                <a:solidFill>
                  <a:schemeClr val="bg1"/>
                </a:solidFill>
              </a:rPr>
              <a:t>Pres. Marion G. Romney – Conference Report April 1983 or Ensign May 1983</a:t>
            </a:r>
          </a:p>
          <a:p>
            <a:pPr marL="342900" indent="-342900">
              <a:buFontTx/>
              <a:buAutoNum type="arabicPeriod"/>
            </a:pPr>
            <a:r>
              <a:rPr lang="en-US" dirty="0">
                <a:solidFill>
                  <a:schemeClr val="bg1"/>
                </a:solidFill>
              </a:rPr>
              <a:t>Elder Dallin H. Oaks </a:t>
            </a:r>
            <a:r>
              <a:rPr lang="en-US" i="1" dirty="0">
                <a:solidFill>
                  <a:schemeClr val="bg1"/>
                </a:solidFill>
              </a:rPr>
              <a:t>The Lord's Way</a:t>
            </a:r>
            <a:r>
              <a:rPr lang="en-US" dirty="0">
                <a:solidFill>
                  <a:schemeClr val="bg1"/>
                </a:solidFill>
              </a:rPr>
              <a:t> [Salt Lake City: Deseret Book Co., 1991], 53.</a:t>
            </a:r>
          </a:p>
          <a:p>
            <a:pPr marL="342900" indent="-342900">
              <a:buFontTx/>
              <a:buAutoNum type="arabicPeriod"/>
            </a:pPr>
            <a:r>
              <a:rPr lang="en-US" dirty="0">
                <a:solidFill>
                  <a:schemeClr val="bg1"/>
                </a:solidFill>
              </a:rPr>
              <a:t>Elder Neal A. Maxwell (</a:t>
            </a:r>
            <a:r>
              <a:rPr lang="en-US" i="1" dirty="0">
                <a:solidFill>
                  <a:schemeClr val="bg1"/>
                </a:solidFill>
              </a:rPr>
              <a:t>If Thou Endure It Well </a:t>
            </a:r>
            <a:r>
              <a:rPr lang="en-US" dirty="0">
                <a:solidFill>
                  <a:schemeClr val="bg1"/>
                </a:solidFill>
              </a:rPr>
              <a:t>[Salt Lake City: </a:t>
            </a:r>
            <a:r>
              <a:rPr lang="en-US" dirty="0" err="1">
                <a:solidFill>
                  <a:schemeClr val="bg1"/>
                </a:solidFill>
              </a:rPr>
              <a:t>Bookcraft</a:t>
            </a:r>
            <a:r>
              <a:rPr lang="en-US" dirty="0">
                <a:solidFill>
                  <a:schemeClr val="bg1"/>
                </a:solidFill>
              </a:rPr>
              <a:t>, 1996], 32.)</a:t>
            </a:r>
          </a:p>
          <a:p>
            <a:pPr marL="342900" indent="-342900">
              <a:buFontTx/>
              <a:buAutoNum type="arabicPeriod"/>
            </a:pPr>
            <a:r>
              <a:rPr lang="en-US" dirty="0">
                <a:solidFill>
                  <a:schemeClr val="bg1"/>
                </a:solidFill>
              </a:rPr>
              <a:t>Paul Alan Cox, </a:t>
            </a:r>
            <a:r>
              <a:rPr lang="en-US" i="1" dirty="0">
                <a:solidFill>
                  <a:schemeClr val="bg1"/>
                </a:solidFill>
              </a:rPr>
              <a:t>On Becoming a Disciple Scholar</a:t>
            </a:r>
            <a:r>
              <a:rPr lang="en-US" dirty="0">
                <a:solidFill>
                  <a:schemeClr val="bg1"/>
                </a:solidFill>
              </a:rPr>
              <a:t>, ed. by Henry B. Eyring, [Salt Lake City: </a:t>
            </a:r>
            <a:r>
              <a:rPr lang="en-US" dirty="0" err="1">
                <a:solidFill>
                  <a:schemeClr val="bg1"/>
                </a:solidFill>
              </a:rPr>
              <a:t>Bookcraft</a:t>
            </a:r>
            <a:r>
              <a:rPr lang="en-US" dirty="0">
                <a:solidFill>
                  <a:schemeClr val="bg1"/>
                </a:solidFill>
              </a:rPr>
              <a:t>, 1995], 25</a:t>
            </a:r>
          </a:p>
          <a:p>
            <a:pPr marL="342900" indent="-342900">
              <a:buFontTx/>
              <a:buAutoNum type="arabicPeriod"/>
            </a:pPr>
            <a:r>
              <a:rPr lang="en-US" dirty="0">
                <a:solidFill>
                  <a:schemeClr val="bg1"/>
                </a:solidFill>
                <a:latin typeface="Abadi" panose="020B0604020104020204" pitchFamily="34" charset="0"/>
              </a:rPr>
              <a:t>President Boyd K. Packer (“The Candle of the Lord,”</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Jan. 1983, 51).</a:t>
            </a:r>
          </a:p>
          <a:p>
            <a:pPr marL="342900" indent="-342900">
              <a:buFontTx/>
              <a:buAutoNum type="arabicPeriod"/>
            </a:pPr>
            <a:r>
              <a:rPr lang="en-US" dirty="0">
                <a:solidFill>
                  <a:schemeClr val="bg1"/>
                </a:solidFill>
              </a:rPr>
              <a:t>Elder Paul V. Johnson  (“A Pattern for Learning Spiritual Things”[Seminaries and Institutes of Religion satellite broadcast, Aug. 7, 2012]; si.lds.org).</a:t>
            </a:r>
          </a:p>
          <a:p>
            <a:pPr marL="342900" indent="-342900">
              <a:buFontTx/>
              <a:buAutoNum type="arabicPeriod"/>
            </a:pPr>
            <a:r>
              <a:rPr lang="en-US" dirty="0">
                <a:solidFill>
                  <a:schemeClr val="bg1"/>
                </a:solidFill>
              </a:rPr>
              <a:t>President Spencer W. Kimball ("Seek Learning Even by Study and Also by Faith," </a:t>
            </a:r>
            <a:r>
              <a:rPr lang="en-US" i="1" dirty="0">
                <a:solidFill>
                  <a:schemeClr val="bg1"/>
                </a:solidFill>
              </a:rPr>
              <a:t>Ensign</a:t>
            </a:r>
            <a:r>
              <a:rPr lang="en-US" dirty="0">
                <a:solidFill>
                  <a:schemeClr val="bg1"/>
                </a:solidFill>
              </a:rPr>
              <a:t>, Sept. 1983, 6)</a:t>
            </a:r>
          </a:p>
          <a:p>
            <a:pPr marL="342900" indent="-342900">
              <a:buAutoNum type="arabicPeriod" startAt="12"/>
            </a:pPr>
            <a:r>
              <a:rPr lang="en-US" dirty="0">
                <a:solidFill>
                  <a:schemeClr val="bg1"/>
                </a:solidFill>
              </a:rPr>
              <a:t>President Ezra Taft Benson  (</a:t>
            </a:r>
            <a:r>
              <a:rPr lang="en-US" i="1" dirty="0">
                <a:solidFill>
                  <a:schemeClr val="bg1"/>
                </a:solidFill>
              </a:rPr>
              <a:t>So Shall Ye Reap,</a:t>
            </a:r>
            <a:r>
              <a:rPr lang="en-US" dirty="0">
                <a:solidFill>
                  <a:schemeClr val="bg1"/>
                </a:solidFill>
              </a:rPr>
              <a:t> compiled by Reed A. Benson [Salt Lake City: Deseret Book Co., 1960], 153 - 154.)</a:t>
            </a:r>
          </a:p>
          <a:p>
            <a:pPr marL="342900" indent="-342900">
              <a:buFontTx/>
              <a:buAutoNum type="arabicPeriod" startAt="12"/>
            </a:pPr>
            <a:r>
              <a:rPr lang="en-US" dirty="0">
                <a:solidFill>
                  <a:schemeClr val="bg1"/>
                </a:solidFill>
              </a:rPr>
              <a:t>(Henry B. Eyring, ed., </a:t>
            </a:r>
            <a:r>
              <a:rPr lang="en-US" i="1" dirty="0">
                <a:solidFill>
                  <a:schemeClr val="bg1"/>
                </a:solidFill>
              </a:rPr>
              <a:t>On Becoming a Disciple Scholar </a:t>
            </a:r>
            <a:r>
              <a:rPr lang="en-US" dirty="0">
                <a:solidFill>
                  <a:schemeClr val="bg1"/>
                </a:solidFill>
              </a:rPr>
              <a:t>[Salt Lake City: Bookcraft, 1995], 94.)</a:t>
            </a:r>
          </a:p>
          <a:p>
            <a:pPr marL="342900" indent="-342900">
              <a:buFontTx/>
              <a:buAutoNum type="arabicPeriod"/>
            </a:pPr>
            <a:endParaRPr lang="en-US" dirty="0">
              <a:solidFill>
                <a:schemeClr val="bg1"/>
              </a:solidFill>
              <a:latin typeface="Abadi" panose="020B0604020104020204" pitchFamily="34" charset="0"/>
            </a:endParaRPr>
          </a:p>
          <a:p>
            <a:pPr marL="342900" indent="-342900">
              <a:buFontTx/>
              <a:buAutoNum type="arabicPeriod"/>
            </a:pPr>
            <a:endParaRPr lang="en-US" i="1" dirty="0">
              <a:solidFill>
                <a:schemeClr val="bg1"/>
              </a:solidFill>
            </a:endParaRPr>
          </a:p>
        </p:txBody>
      </p:sp>
      <p:sp>
        <p:nvSpPr>
          <p:cNvPr id="4" name="Footer Placeholder 14">
            <a:extLst>
              <a:ext uri="{FF2B5EF4-FFF2-40B4-BE49-F238E27FC236}">
                <a16:creationId xmlns:a16="http://schemas.microsoft.com/office/drawing/2014/main" id="{957F8FCF-9193-493C-8271-051CE1E35A3A}"/>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0"/>
          <a:ext cx="6319318" cy="14478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Dissensions Among the Saints</a:t>
                      </a:r>
                    </a:p>
                  </a:txBody>
                  <a:tcPr marL="95250" marR="95250" marT="66675" marB="66675" anchor="ctr"/>
                </a:tc>
                <a:tc>
                  <a:txBody>
                    <a:bodyPr/>
                    <a:lstStyle/>
                    <a:p>
                      <a:pPr algn="l" fontAlgn="base"/>
                      <a:r>
                        <a:rPr lang="en-US" sz="1200">
                          <a:solidFill>
                            <a:srgbClr val="434444"/>
                          </a:solidFill>
                          <a:effectLst/>
                        </a:rPr>
                        <a:t>1:1–16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True and False Wisdom</a:t>
                      </a:r>
                    </a:p>
                  </a:txBody>
                  <a:tcPr marL="95250" marR="95250" marT="66675" marB="66675" anchor="ctr"/>
                </a:tc>
                <a:tc>
                  <a:txBody>
                    <a:bodyPr/>
                    <a:lstStyle/>
                    <a:p>
                      <a:pPr algn="l" fontAlgn="base"/>
                      <a:r>
                        <a:rPr lang="en-US" sz="1200">
                          <a:solidFill>
                            <a:srgbClr val="434444"/>
                          </a:solidFill>
                          <a:effectLst/>
                        </a:rPr>
                        <a:t>1:17–31</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Christ is Known by the Spirit</a:t>
                      </a:r>
                    </a:p>
                  </a:txBody>
                  <a:tcPr marL="95250" marR="95250" marT="66675" marB="66675" anchor="ctr"/>
                </a:tc>
                <a:tc>
                  <a:txBody>
                    <a:bodyPr/>
                    <a:lstStyle/>
                    <a:p>
                      <a:pPr algn="l" fontAlgn="base"/>
                      <a:r>
                        <a:rPr lang="en-US" sz="1200" dirty="0">
                          <a:solidFill>
                            <a:srgbClr val="434444"/>
                          </a:solidFill>
                          <a:effectLst/>
                        </a:rPr>
                        <a:t>2:1–16</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486334"/>
            <a:ext cx="5540721" cy="246221"/>
          </a:xfrm>
          <a:prstGeom prst="rect">
            <a:avLst/>
          </a:prstGeom>
          <a:noFill/>
        </p:spPr>
        <p:txBody>
          <a:bodyPr wrap="square" rtlCol="0">
            <a:spAutoFit/>
          </a:bodyPr>
          <a:lstStyle/>
          <a:p>
            <a:r>
              <a:rPr lang="en-US" sz="1000" dirty="0"/>
              <a:t>Life and Teachings of Jesus and His Apostles Chapter 34</a:t>
            </a:r>
          </a:p>
        </p:txBody>
      </p:sp>
      <p:sp>
        <p:nvSpPr>
          <p:cNvPr id="4" name="Rectangle 3"/>
          <p:cNvSpPr/>
          <p:nvPr/>
        </p:nvSpPr>
        <p:spPr>
          <a:xfrm>
            <a:off x="-1" y="1746002"/>
            <a:ext cx="6319319" cy="1938992"/>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First Corinthians </a:t>
            </a:r>
            <a:r>
              <a:rPr lang="en-US" sz="1200" dirty="0">
                <a:solidFill>
                  <a:srgbClr val="333333"/>
                </a:solidFill>
                <a:latin typeface="Abadi" panose="020B0604020104020204" pitchFamily="34" charset="0"/>
              </a:rPr>
              <a:t>reveals the problems, pressures, and struggles of a church called out of a pagan society.</a:t>
            </a:r>
          </a:p>
          <a:p>
            <a:r>
              <a:rPr lang="en-US" sz="1200" dirty="0">
                <a:solidFill>
                  <a:srgbClr val="333333"/>
                </a:solidFill>
                <a:latin typeface="Abadi" panose="020B0604020104020204" pitchFamily="34" charset="0"/>
              </a:rPr>
              <a:t>The oldest recorded title of this epistle is </a:t>
            </a:r>
            <a:r>
              <a:rPr lang="en-US" sz="1200" i="1" dirty="0">
                <a:solidFill>
                  <a:srgbClr val="333333"/>
                </a:solidFill>
                <a:latin typeface="Abadi" panose="020B0604020104020204" pitchFamily="34" charset="0"/>
              </a:rPr>
              <a:t>Pros </a:t>
            </a:r>
            <a:r>
              <a:rPr lang="en-US" sz="1200" i="1" dirty="0" err="1">
                <a:solidFill>
                  <a:srgbClr val="333333"/>
                </a:solidFill>
                <a:latin typeface="Abadi" panose="020B0604020104020204" pitchFamily="34" charset="0"/>
              </a:rPr>
              <a:t>Korinthious</a:t>
            </a:r>
            <a:r>
              <a:rPr lang="en-US" sz="1200" i="1" dirty="0">
                <a:solidFill>
                  <a:srgbClr val="333333"/>
                </a:solidFill>
                <a:latin typeface="Abadi" panose="020B0604020104020204" pitchFamily="34" charset="0"/>
              </a:rPr>
              <a:t> A, </a:t>
            </a:r>
            <a:r>
              <a:rPr lang="en-US" sz="1200" dirty="0">
                <a:solidFill>
                  <a:srgbClr val="333333"/>
                </a:solidFill>
                <a:latin typeface="Abadi" panose="020B0604020104020204" pitchFamily="34" charset="0"/>
              </a:rPr>
              <a:t>in effect, the “First to the Corinthians.” The </a:t>
            </a:r>
            <a:r>
              <a:rPr lang="en-US" sz="1200" i="1" dirty="0">
                <a:solidFill>
                  <a:srgbClr val="333333"/>
                </a:solidFill>
                <a:latin typeface="Abadi" panose="020B0604020104020204" pitchFamily="34" charset="0"/>
              </a:rPr>
              <a:t>A </a:t>
            </a:r>
            <a:r>
              <a:rPr lang="en-US" sz="1200" dirty="0">
                <a:solidFill>
                  <a:srgbClr val="333333"/>
                </a:solidFill>
                <a:latin typeface="Abadi" panose="020B0604020104020204" pitchFamily="34" charset="0"/>
              </a:rPr>
              <a:t>was no doubt a later addition to distinguish this book from Second Corinthians. </a:t>
            </a:r>
          </a:p>
          <a:p>
            <a:endParaRPr lang="en-US" sz="1200" dirty="0">
              <a:solidFill>
                <a:srgbClr val="333333"/>
              </a:solidFill>
              <a:latin typeface="Abadi" panose="020B0604020104020204" pitchFamily="34" charset="0"/>
            </a:endParaRPr>
          </a:p>
          <a:p>
            <a:r>
              <a:rPr lang="en-US" sz="1200" dirty="0">
                <a:solidFill>
                  <a:srgbClr val="333333"/>
                </a:solidFill>
                <a:latin typeface="Abadi" panose="020B0604020104020204" pitchFamily="34" charset="0"/>
              </a:rPr>
              <a:t>In Paul’s day the population of Corinth was approximately 700,000, about 2/3 of whom were slaves.</a:t>
            </a:r>
          </a:p>
          <a:p>
            <a:r>
              <a:rPr lang="en-US" sz="1200" dirty="0">
                <a:solidFill>
                  <a:srgbClr val="333333"/>
                </a:solidFill>
                <a:latin typeface="Abadi" panose="020B0604020104020204" pitchFamily="34" charset="0"/>
              </a:rPr>
              <a:t>Greek philosophy influenced any speculative thought that was there. “Talk Thru the Bible” by Bruce Wilkinson and Kenneth Boa pp. 382-383</a:t>
            </a:r>
            <a:endParaRPr lang="en-US" sz="1200" dirty="0"/>
          </a:p>
        </p:txBody>
      </p:sp>
      <p:sp>
        <p:nvSpPr>
          <p:cNvPr id="5" name="Rectangle 4"/>
          <p:cNvSpPr/>
          <p:nvPr/>
        </p:nvSpPr>
        <p:spPr>
          <a:xfrm>
            <a:off x="-2" y="3681810"/>
            <a:ext cx="6319320" cy="1446550"/>
          </a:xfrm>
          <a:prstGeom prst="rect">
            <a:avLst/>
          </a:prstGeom>
          <a:ln>
            <a:solidFill>
              <a:schemeClr val="tx1"/>
            </a:solidFill>
          </a:ln>
        </p:spPr>
        <p:txBody>
          <a:bodyPr wrap="square">
            <a:spAutoFit/>
          </a:bodyPr>
          <a:lstStyle/>
          <a:p>
            <a:r>
              <a:rPr lang="en-US" sz="1100" b="1" dirty="0"/>
              <a:t>“Brother vs. Brother</a:t>
            </a:r>
            <a:r>
              <a:rPr lang="en-US" sz="1100" dirty="0"/>
              <a:t>, Richwood, West Virginia, 1910s” by Finley Taylor Early Appalachian Photographer “America has no north, no south, no east, no west. The sun rises over the hills and sets over the mountains, the compass just points up and down, and we can laugh now at the absurd notion of there being a north and a south. We are one and undivided.” ~Pvt. Sam Watkins, 1st Tennessee, Co. H. “Brother Against Brother” is a slogan used in histories of the American Civil War describing the predicament faced in families (primarily, but not exclusively, residents of border states) in which loyalties and military service were divided between the Union and the Confederacy. There are a number of stories of brothers fighting in the same battles on opposite sides, or even of brothers killing brothers over the issues.</a:t>
            </a:r>
          </a:p>
        </p:txBody>
      </p:sp>
      <p:sp>
        <p:nvSpPr>
          <p:cNvPr id="6" name="Rectangle 5"/>
          <p:cNvSpPr/>
          <p:nvPr/>
        </p:nvSpPr>
        <p:spPr>
          <a:xfrm>
            <a:off x="0" y="5128360"/>
            <a:ext cx="6319318" cy="1615827"/>
          </a:xfrm>
          <a:prstGeom prst="rect">
            <a:avLst/>
          </a:prstGeom>
          <a:ln>
            <a:solidFill>
              <a:schemeClr val="tx1"/>
            </a:solidFill>
          </a:ln>
        </p:spPr>
        <p:txBody>
          <a:bodyPr wrap="square">
            <a:spAutoFit/>
          </a:bodyPr>
          <a:lstStyle/>
          <a:p>
            <a:r>
              <a:rPr lang="en-US" sz="1100" b="1" dirty="0"/>
              <a:t>Contention: 1 Corinthians:</a:t>
            </a:r>
          </a:p>
          <a:p>
            <a:r>
              <a:rPr lang="en-US" sz="1100" dirty="0"/>
              <a:t>Many years ago I read the following Associated Press dispatch which appeared in the newspaper: An elderly man disclosed at the funeral of his brother, with whom he had shared, from early manhood, a small, one-room cabin near Canisteo, New York, that following a quarrel, they had divided the room in half with a chalk line, and neither had crossed the line or spoken a word to the other since that day—62 years before. Just think of the consequence of that anger. What a tragedy!</a:t>
            </a:r>
          </a:p>
          <a:p>
            <a:r>
              <a:rPr lang="en-US" sz="1100" dirty="0"/>
              <a:t>May we make a conscious decision, each time such a decision must be made, to refrain from anger and to leave unsaid the harsh and hurtful things we may be tempted to say.</a:t>
            </a:r>
          </a:p>
          <a:p>
            <a:r>
              <a:rPr lang="en-US" sz="1100" dirty="0"/>
              <a:t>President Thomas S. Monson </a:t>
            </a:r>
            <a:r>
              <a:rPr lang="en-US" sz="1100" i="1" dirty="0"/>
              <a:t>School Thy Feelings, Oh My Brother </a:t>
            </a:r>
            <a:r>
              <a:rPr lang="en-US" sz="1100" dirty="0"/>
              <a:t> Oct. 2009 Gen. Conf.</a:t>
            </a:r>
          </a:p>
        </p:txBody>
      </p:sp>
      <p:sp>
        <p:nvSpPr>
          <p:cNvPr id="7" name="Rectangle 6"/>
          <p:cNvSpPr/>
          <p:nvPr/>
        </p:nvSpPr>
        <p:spPr>
          <a:xfrm>
            <a:off x="6319318" y="13447"/>
            <a:ext cx="5872682" cy="1569660"/>
          </a:xfrm>
          <a:prstGeom prst="rect">
            <a:avLst/>
          </a:prstGeom>
          <a:ln>
            <a:solidFill>
              <a:schemeClr val="tx1"/>
            </a:solidFill>
          </a:ln>
        </p:spPr>
        <p:txBody>
          <a:bodyPr wrap="square">
            <a:spAutoFit/>
          </a:bodyPr>
          <a:lstStyle/>
          <a:p>
            <a:r>
              <a:rPr lang="en-US" sz="1200" b="1" dirty="0"/>
              <a:t>"Academic credentials </a:t>
            </a:r>
            <a:r>
              <a:rPr lang="en-US" sz="1200" dirty="0"/>
              <a:t>are not requisite for service in the Lord's kingdom. Indeed there are explicit warnings within the scriptures to both the rich and the learned to avoid pride. Yet we can see within such scriptures an intriguing pattern: the warnings to the learned are often given by prophets and Apostles who have themselves sought learning. Paul, for example, was a student of Gamaliel and an associate of the Sanhedrin. He gained fluency in several languages, and, as demonstrated by his masterful address on Mars Hill, was conversant with Greek philosophy." (Paul Alan Cox, </a:t>
            </a:r>
            <a:r>
              <a:rPr lang="en-US" sz="1200" i="1" dirty="0"/>
              <a:t>On Becoming a Disciple Scholar</a:t>
            </a:r>
            <a:r>
              <a:rPr lang="en-US" sz="1200" dirty="0"/>
              <a:t>, ed. by Henry B. Eyring, [Salt Lake City: </a:t>
            </a:r>
            <a:r>
              <a:rPr lang="en-US" sz="1200" dirty="0" err="1"/>
              <a:t>Bookcraft</a:t>
            </a:r>
            <a:r>
              <a:rPr lang="en-US" sz="1200" dirty="0"/>
              <a:t>, 1995], 25.)</a:t>
            </a:r>
          </a:p>
        </p:txBody>
      </p:sp>
      <p:sp>
        <p:nvSpPr>
          <p:cNvPr id="8" name="Rectangle 7"/>
          <p:cNvSpPr/>
          <p:nvPr/>
        </p:nvSpPr>
        <p:spPr>
          <a:xfrm>
            <a:off x="6319318" y="1609853"/>
            <a:ext cx="5872682" cy="2123658"/>
          </a:xfrm>
          <a:prstGeom prst="rect">
            <a:avLst/>
          </a:prstGeom>
          <a:ln>
            <a:solidFill>
              <a:schemeClr val="tx1"/>
            </a:solidFill>
          </a:ln>
        </p:spPr>
        <p:txBody>
          <a:bodyPr wrap="square">
            <a:spAutoFit/>
          </a:bodyPr>
          <a:lstStyle/>
          <a:p>
            <a:r>
              <a:rPr lang="en-US" sz="1200" b="1" dirty="0"/>
              <a:t>Worldly Wisdom 1 Corinthians 2:1-8:</a:t>
            </a:r>
          </a:p>
          <a:p>
            <a:r>
              <a:rPr lang="en-US" sz="1200" dirty="0"/>
              <a:t>“If all the talent, tact, wisdom, and refinement of the world had been combined in one individual, and that person had been sent to me with the Book of Mormon, and had declared in the most exalted of earthly eloquence, the truth of it, undertaking to prove it by his learning and worldly wisdom, it would have been to me like the smoke which arises only to vanish. But when I saw a man without eloquence, or talents for public speaking, who could only just say, ‘I know by the power of the Holy Ghost that the Book of Mormon is true, that Joseph Smith is a Prophet of the Lord,’ the Holy Ghost proceeding from that individual illuminates my understanding, and light, glory, and immortality is before me; I am encircled by it, filled with it, and know for myself that the testimony of the man is true” President Brigham Young (</a:t>
            </a:r>
            <a:r>
              <a:rPr lang="en-US" sz="1200" i="1" dirty="0"/>
              <a:t>Deseret News Weekly,</a:t>
            </a:r>
            <a:r>
              <a:rPr lang="en-US" sz="1200" dirty="0"/>
              <a:t> Feb. 9, 1854, 24).</a:t>
            </a:r>
          </a:p>
        </p:txBody>
      </p:sp>
      <p:sp>
        <p:nvSpPr>
          <p:cNvPr id="9" name="Rectangle 8"/>
          <p:cNvSpPr/>
          <p:nvPr/>
        </p:nvSpPr>
        <p:spPr>
          <a:xfrm>
            <a:off x="6319318" y="3746958"/>
            <a:ext cx="5872682" cy="1754326"/>
          </a:xfrm>
          <a:prstGeom prst="rect">
            <a:avLst/>
          </a:prstGeom>
          <a:ln>
            <a:solidFill>
              <a:schemeClr val="tx1"/>
            </a:solidFill>
          </a:ln>
        </p:spPr>
        <p:txBody>
          <a:bodyPr wrap="square">
            <a:spAutoFit/>
          </a:bodyPr>
          <a:lstStyle/>
          <a:p>
            <a:r>
              <a:rPr lang="en-US" sz="1200" b="1" dirty="0"/>
              <a:t>Learning Through the Sprit:</a:t>
            </a:r>
          </a:p>
          <a:p>
            <a:r>
              <a:rPr lang="en-US" sz="1200" dirty="0"/>
              <a:t>The Lord’s prescribed methods of acquiring sacred knowledge are very different from the methods used by those who acquire learning exclusively by study. For example, a frequent technique of scholarship is debate or adversarial discussion, a method with which I have had considerable personal experience. But the Lord has instructed us in ancient and modern scriptures that we should not contend over the points of his doctrine. (See 3 Ne. 11:28–30; D&amp;C 10:63.) … Gospel truths and testimony are received from the Holy Ghost through reverent personal study and quiet contemplation” Elder Dallin H. Oaks (“Alternate Voices,”</a:t>
            </a:r>
            <a:r>
              <a:rPr lang="en-US" sz="1200" i="1" dirty="0"/>
              <a:t> Ensign ,</a:t>
            </a:r>
            <a:r>
              <a:rPr lang="en-US" sz="1200" dirty="0"/>
              <a:t>May 1989, 29).</a:t>
            </a:r>
          </a:p>
        </p:txBody>
      </p:sp>
      <p:sp>
        <p:nvSpPr>
          <p:cNvPr id="10" name="Rectangle 9"/>
          <p:cNvSpPr/>
          <p:nvPr/>
        </p:nvSpPr>
        <p:spPr>
          <a:xfrm>
            <a:off x="6319318" y="5514731"/>
            <a:ext cx="5872682" cy="1384995"/>
          </a:xfrm>
          <a:prstGeom prst="rect">
            <a:avLst/>
          </a:prstGeom>
          <a:ln>
            <a:solidFill>
              <a:schemeClr val="tx1"/>
            </a:solidFill>
          </a:ln>
        </p:spPr>
        <p:txBody>
          <a:bodyPr wrap="square">
            <a:spAutoFit/>
          </a:bodyPr>
          <a:lstStyle/>
          <a:p>
            <a:r>
              <a:rPr lang="en-US" sz="1200" b="1" dirty="0"/>
              <a:t>"The gospel requires us to yield our minds </a:t>
            </a:r>
            <a:r>
              <a:rPr lang="en-US" sz="1200" dirty="0"/>
              <a:t>as well as bend our knees. Minds are often more arthritic than knees. No wonder we are to seek to obtain the 'mind of Christ' (1 Corinthians 2:16). Yielding intellectually, but only partially, is often the problem. There is the intellectual equivalent of Ananias and </a:t>
            </a:r>
            <a:r>
              <a:rPr lang="en-US" sz="1200" dirty="0" err="1"/>
              <a:t>Sapphira's</a:t>
            </a:r>
            <a:r>
              <a:rPr lang="en-US" sz="1200" dirty="0"/>
              <a:t> holding back a portion of their money (see Acts 5:1-11). Such holding back may be motivated by a mistaken notion that by so doing a person somehow preserves his individuality or demonstrates his God-given agency." Elder Neal A. Maxwell (</a:t>
            </a:r>
            <a:r>
              <a:rPr lang="en-US" sz="1200" i="1" dirty="0"/>
              <a:t>That Ye May Believe </a:t>
            </a:r>
            <a:r>
              <a:rPr lang="en-US" sz="1200" dirty="0"/>
              <a:t>[Salt Lake City: </a:t>
            </a:r>
            <a:r>
              <a:rPr lang="en-US" sz="1200" dirty="0" err="1"/>
              <a:t>Bookcraft</a:t>
            </a:r>
            <a:r>
              <a:rPr lang="en-US" sz="1200" dirty="0"/>
              <a:t>, 1992], 101.)</a:t>
            </a:r>
          </a:p>
        </p:txBody>
      </p:sp>
    </p:spTree>
    <p:extLst>
      <p:ext uri="{BB962C8B-B14F-4D97-AF65-F5344CB8AC3E}">
        <p14:creationId xmlns:p14="http://schemas.microsoft.com/office/powerpoint/2010/main" val="1507604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C1DD225-B443-48D9-AEA9-EA06B4A2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2559"/>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Line Upon Line</a:t>
            </a:r>
          </a:p>
          <a:p>
            <a:pPr algn="ctr"/>
            <a:r>
              <a:rPr lang="en-US" sz="6000" dirty="0">
                <a:solidFill>
                  <a:schemeClr val="bg1"/>
                </a:solidFill>
                <a:latin typeface="Bodoni MT" panose="02070603080606020203" pitchFamily="18" charset="0"/>
              </a:rPr>
              <a:t>1 Corinthians 3-4</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5012115" y="3347832"/>
            <a:ext cx="6354089" cy="923330"/>
          </a:xfrm>
          <a:prstGeom prst="rect">
            <a:avLst/>
          </a:prstGeom>
        </p:spPr>
        <p:txBody>
          <a:bodyPr wrap="square">
            <a:spAutoFit/>
          </a:bodyPr>
          <a:lstStyle/>
          <a:p>
            <a:r>
              <a:rPr lang="en-US" i="1" dirty="0">
                <a:solidFill>
                  <a:schemeClr val="bg1"/>
                </a:solidFill>
                <a:latin typeface="Palatino"/>
              </a:rPr>
              <a:t> For precept must be upon precept, precept upon precept; line upon line, line upon line; here a little, and there a little</a:t>
            </a:r>
          </a:p>
          <a:p>
            <a:r>
              <a:rPr lang="en-US" i="1" dirty="0">
                <a:solidFill>
                  <a:schemeClr val="bg1"/>
                </a:solidFill>
                <a:latin typeface="Palatino"/>
              </a:rPr>
              <a:t>Isaiah 28:10:</a:t>
            </a:r>
            <a:endParaRPr lang="en-US" i="1" dirty="0">
              <a:solidFill>
                <a:schemeClr val="bg1"/>
              </a:solidFill>
            </a:endParaRPr>
          </a:p>
        </p:txBody>
      </p:sp>
      <p:sp>
        <p:nvSpPr>
          <p:cNvPr id="51" name="Footer Placeholder 14">
            <a:extLst>
              <a:ext uri="{FF2B5EF4-FFF2-40B4-BE49-F238E27FC236}">
                <a16:creationId xmlns:a16="http://schemas.microsoft.com/office/drawing/2014/main" id="{BA91473D-1DF6-49B8-8931-7C2B0079CCBF}"/>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2" name="Group 1">
            <a:extLst>
              <a:ext uri="{FF2B5EF4-FFF2-40B4-BE49-F238E27FC236}">
                <a16:creationId xmlns:a16="http://schemas.microsoft.com/office/drawing/2014/main" id="{FC385D53-7099-5BE5-B312-4696A7BC0F68}"/>
              </a:ext>
            </a:extLst>
          </p:cNvPr>
          <p:cNvGrpSpPr/>
          <p:nvPr/>
        </p:nvGrpSpPr>
        <p:grpSpPr>
          <a:xfrm>
            <a:off x="1317172" y="2971800"/>
            <a:ext cx="3050721" cy="2895600"/>
            <a:chOff x="3657600" y="3429000"/>
            <a:chExt cx="3050721" cy="2895600"/>
          </a:xfrm>
        </p:grpSpPr>
        <p:pic>
          <p:nvPicPr>
            <p:cNvPr id="4" name="Picture 2" descr="Image result for Ephesus">
              <a:extLst>
                <a:ext uri="{FF2B5EF4-FFF2-40B4-BE49-F238E27FC236}">
                  <a16:creationId xmlns:a16="http://schemas.microsoft.com/office/drawing/2014/main" id="{D4AA06EE-8A2B-0180-2867-40D49015C4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305D2ADF-0233-711D-7298-7F7D7261BB03}"/>
                </a:ext>
              </a:extLst>
            </p:cNvPr>
            <p:cNvGrpSpPr/>
            <p:nvPr/>
          </p:nvGrpSpPr>
          <p:grpSpPr>
            <a:xfrm>
              <a:off x="3657600" y="3429000"/>
              <a:ext cx="3050721" cy="2895600"/>
              <a:chOff x="609600" y="533400"/>
              <a:chExt cx="4495800" cy="4267200"/>
            </a:xfrm>
          </p:grpSpPr>
          <p:grpSp>
            <p:nvGrpSpPr>
              <p:cNvPr id="48" name="Group 86">
                <a:extLst>
                  <a:ext uri="{FF2B5EF4-FFF2-40B4-BE49-F238E27FC236}">
                    <a16:creationId xmlns:a16="http://schemas.microsoft.com/office/drawing/2014/main" id="{B3DF5715-8256-B471-FF6F-23BB165EE2A2}"/>
                  </a:ext>
                </a:extLst>
              </p:cNvPr>
              <p:cNvGrpSpPr/>
              <p:nvPr/>
            </p:nvGrpSpPr>
            <p:grpSpPr>
              <a:xfrm rot="2107423">
                <a:off x="2048364" y="1066800"/>
                <a:ext cx="554570" cy="1296744"/>
                <a:chOff x="7696200" y="914400"/>
                <a:chExt cx="685800" cy="2438400"/>
              </a:xfrm>
            </p:grpSpPr>
            <p:sp>
              <p:nvSpPr>
                <p:cNvPr id="82" name="Moon 81">
                  <a:extLst>
                    <a:ext uri="{FF2B5EF4-FFF2-40B4-BE49-F238E27FC236}">
                      <a16:creationId xmlns:a16="http://schemas.microsoft.com/office/drawing/2014/main" id="{205C5DB6-A8A0-F6DE-7808-3BF05B06621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D6F8B707-663B-BE29-3BA0-448E9911B31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78D8261A-1FC2-8CD5-49E4-455970882BB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14B7E26-59C7-1828-E78A-5CA03848DBD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87">
                <a:extLst>
                  <a:ext uri="{FF2B5EF4-FFF2-40B4-BE49-F238E27FC236}">
                    <a16:creationId xmlns:a16="http://schemas.microsoft.com/office/drawing/2014/main" id="{4EC44851-BAC3-4F60-38EC-F9F8F37528E0}"/>
                  </a:ext>
                </a:extLst>
              </p:cNvPr>
              <p:cNvGrpSpPr/>
              <p:nvPr/>
            </p:nvGrpSpPr>
            <p:grpSpPr>
              <a:xfrm rot="19262140" flipH="1">
                <a:off x="3035243" y="1133011"/>
                <a:ext cx="554570" cy="1180981"/>
                <a:chOff x="7696200" y="914400"/>
                <a:chExt cx="685800" cy="2438400"/>
              </a:xfrm>
            </p:grpSpPr>
            <p:sp>
              <p:nvSpPr>
                <p:cNvPr id="78" name="Moon 77">
                  <a:extLst>
                    <a:ext uri="{FF2B5EF4-FFF2-40B4-BE49-F238E27FC236}">
                      <a16:creationId xmlns:a16="http://schemas.microsoft.com/office/drawing/2014/main" id="{A51A9B8A-7304-2C4F-A01C-ACA432A432E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3722FA08-6E00-086C-FEEE-F0640C9AB57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5B5134D8-3279-816B-83A9-2CD9A0EA5AA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E8E895D-4A58-F262-F158-87E1828EA4C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rapezoid 51">
                <a:extLst>
                  <a:ext uri="{FF2B5EF4-FFF2-40B4-BE49-F238E27FC236}">
                    <a16:creationId xmlns:a16="http://schemas.microsoft.com/office/drawing/2014/main" id="{28F8C4B6-6C65-E4C8-4B5D-633C6CBA850A}"/>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73FE7DCF-EEF7-7314-C5C6-284C361050DE}"/>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9F172830-F934-4AC5-5DC9-CA25711FFA11}"/>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086DE122-21C8-4BCE-9010-724407D5CEB1}"/>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8E55B944-BCB3-9801-5276-A6F542493E70}"/>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054F0BF4-437D-84AE-D2D8-1C9C9FA4791D}"/>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57171A-301F-5FC0-671C-74EFB0489C71}"/>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4852444-4E20-8475-A998-78D4EA8C9E26}"/>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EE387306-9D94-8E13-92F8-E7C7FA05DCCD}"/>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Delay 60">
                <a:extLst>
                  <a:ext uri="{FF2B5EF4-FFF2-40B4-BE49-F238E27FC236}">
                    <a16:creationId xmlns:a16="http://schemas.microsoft.com/office/drawing/2014/main" id="{E3E737ED-2B0B-3B52-124F-2A290E36B7A7}"/>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6C4181C-6ABB-1D11-BEC1-E9681C88ECA1}"/>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22">
                <a:extLst>
                  <a:ext uri="{FF2B5EF4-FFF2-40B4-BE49-F238E27FC236}">
                    <a16:creationId xmlns:a16="http://schemas.microsoft.com/office/drawing/2014/main" id="{98EB8FF8-5C24-3C54-9044-E9063313B675}"/>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3">
                <a:extLst>
                  <a:ext uri="{FF2B5EF4-FFF2-40B4-BE49-F238E27FC236}">
                    <a16:creationId xmlns:a16="http://schemas.microsoft.com/office/drawing/2014/main" id="{549B8759-5308-64FA-4636-E20822182F1B}"/>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4">
                <a:extLst>
                  <a:ext uri="{FF2B5EF4-FFF2-40B4-BE49-F238E27FC236}">
                    <a16:creationId xmlns:a16="http://schemas.microsoft.com/office/drawing/2014/main" id="{0C64A89C-4EC9-AA85-B89B-CC1A468D0C4C}"/>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5">
                <a:extLst>
                  <a:ext uri="{FF2B5EF4-FFF2-40B4-BE49-F238E27FC236}">
                    <a16:creationId xmlns:a16="http://schemas.microsoft.com/office/drawing/2014/main" id="{4221D174-57B2-8A03-225F-31968315C538}"/>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26">
                <a:extLst>
                  <a:ext uri="{FF2B5EF4-FFF2-40B4-BE49-F238E27FC236}">
                    <a16:creationId xmlns:a16="http://schemas.microsoft.com/office/drawing/2014/main" id="{4F5A7B19-5B44-8A60-125A-9B7DB798A778}"/>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27">
                <a:extLst>
                  <a:ext uri="{FF2B5EF4-FFF2-40B4-BE49-F238E27FC236}">
                    <a16:creationId xmlns:a16="http://schemas.microsoft.com/office/drawing/2014/main" id="{F0C2B521-7D80-52C7-74A7-204E39543C89}"/>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845D3CC-B3DF-2FA5-2D12-4BAFFB5D7248}"/>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1FFC60B-3CBF-C876-1D93-6404941138FB}"/>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
                <a:extLst>
                  <a:ext uri="{FF2B5EF4-FFF2-40B4-BE49-F238E27FC236}">
                    <a16:creationId xmlns:a16="http://schemas.microsoft.com/office/drawing/2014/main" id="{303ADF06-834D-B56A-782A-B5719628150A}"/>
                  </a:ext>
                </a:extLst>
              </p:cNvPr>
              <p:cNvGrpSpPr/>
              <p:nvPr/>
            </p:nvGrpSpPr>
            <p:grpSpPr>
              <a:xfrm>
                <a:off x="3150326" y="3226526"/>
                <a:ext cx="366238" cy="640613"/>
                <a:chOff x="2438400" y="402137"/>
                <a:chExt cx="2514600" cy="4398463"/>
              </a:xfrm>
            </p:grpSpPr>
            <p:sp>
              <p:nvSpPr>
                <p:cNvPr id="74" name="Snip Same Side Corner Rectangle 33">
                  <a:extLst>
                    <a:ext uri="{FF2B5EF4-FFF2-40B4-BE49-F238E27FC236}">
                      <a16:creationId xmlns:a16="http://schemas.microsoft.com/office/drawing/2014/main" id="{755341BA-90D8-6F69-1755-2CF59A876F49}"/>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CF3DC70-293A-30EA-3B19-CF8CAEDD0804}"/>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A19C679-3BB4-66BC-68D4-042BEEA39C2F}"/>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8AE57B86-D6A9-A2F7-60BF-3579D747B69C}"/>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Wave 71">
                <a:extLst>
                  <a:ext uri="{FF2B5EF4-FFF2-40B4-BE49-F238E27FC236}">
                    <a16:creationId xmlns:a16="http://schemas.microsoft.com/office/drawing/2014/main" id="{8EF02DF7-8CFA-D079-2FB8-794607DFE51F}"/>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ame 72">
                <a:extLst>
                  <a:ext uri="{FF2B5EF4-FFF2-40B4-BE49-F238E27FC236}">
                    <a16:creationId xmlns:a16="http://schemas.microsoft.com/office/drawing/2014/main" id="{6225F452-815D-E580-5E33-73380FA6C202}"/>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9534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8342" y="729344"/>
            <a:ext cx="5464630" cy="3693319"/>
          </a:xfrm>
          <a:prstGeom prst="rect">
            <a:avLst/>
          </a:prstGeom>
          <a:noFill/>
        </p:spPr>
        <p:txBody>
          <a:bodyPr wrap="square" rtlCol="0">
            <a:spAutoFit/>
          </a:bodyPr>
          <a:lstStyle/>
          <a:p>
            <a:r>
              <a:rPr lang="en-US" dirty="0">
                <a:solidFill>
                  <a:schemeClr val="bg1"/>
                </a:solidFill>
              </a:rPr>
              <a:t>Corinth is on an isthmus connecting mainland Greece with the Peloponnesian peninsula. </a:t>
            </a:r>
          </a:p>
          <a:p>
            <a:endParaRPr lang="en-US" dirty="0">
              <a:solidFill>
                <a:schemeClr val="bg1"/>
              </a:solidFill>
            </a:endParaRPr>
          </a:p>
          <a:p>
            <a:r>
              <a:rPr lang="en-US" dirty="0">
                <a:solidFill>
                  <a:schemeClr val="bg1"/>
                </a:solidFill>
              </a:rPr>
              <a:t>Corinth was the capital of the Roman province Achaia, which covered most of ancient Greece south of Macedonia.</a:t>
            </a:r>
          </a:p>
          <a:p>
            <a:endParaRPr lang="en-US" dirty="0">
              <a:solidFill>
                <a:schemeClr val="bg1"/>
              </a:solidFill>
            </a:endParaRPr>
          </a:p>
          <a:p>
            <a:r>
              <a:rPr lang="en-US" dirty="0">
                <a:solidFill>
                  <a:schemeClr val="bg1"/>
                </a:solidFill>
              </a:rPr>
              <a:t>Corinth was the most important city in Greece during Paul’s day. </a:t>
            </a:r>
          </a:p>
          <a:p>
            <a:endParaRPr lang="en-US" dirty="0">
              <a:solidFill>
                <a:schemeClr val="bg1"/>
              </a:solidFill>
            </a:endParaRPr>
          </a:p>
          <a:p>
            <a:r>
              <a:rPr lang="en-US" dirty="0">
                <a:solidFill>
                  <a:schemeClr val="bg1"/>
                </a:solidFill>
              </a:rPr>
              <a:t>It was the hub for commerce, philosophy, and religion from the East and the West.</a:t>
            </a:r>
          </a:p>
          <a:p>
            <a:endParaRPr lang="en-US" dirty="0">
              <a:solidFill>
                <a:schemeClr val="bg1"/>
              </a:solidFill>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r="2021" b="1693"/>
          <a:stretch/>
        </p:blipFill>
        <p:spPr>
          <a:xfrm>
            <a:off x="5834743" y="269531"/>
            <a:ext cx="5573486" cy="3089520"/>
          </a:xfrm>
          <a:prstGeom prst="rect">
            <a:avLst/>
          </a:prstGeom>
        </p:spPr>
      </p:pic>
      <p:sp>
        <p:nvSpPr>
          <p:cNvPr id="44" name="Rectangle 43"/>
          <p:cNvSpPr/>
          <p:nvPr/>
        </p:nvSpPr>
        <p:spPr>
          <a:xfrm>
            <a:off x="5617029" y="3986910"/>
            <a:ext cx="6096000" cy="2585323"/>
          </a:xfrm>
          <a:prstGeom prst="rect">
            <a:avLst/>
          </a:prstGeom>
        </p:spPr>
        <p:txBody>
          <a:bodyPr>
            <a:spAutoFit/>
          </a:bodyPr>
          <a:lstStyle/>
          <a:p>
            <a:r>
              <a:rPr lang="en-US" dirty="0">
                <a:solidFill>
                  <a:schemeClr val="bg1"/>
                </a:solidFill>
              </a:rPr>
              <a:t>Religious culture included idol worship. People worshiped in 12 temples throughout the city. They also engaged in immoral behavior. </a:t>
            </a:r>
          </a:p>
          <a:p>
            <a:endParaRPr lang="en-US" dirty="0">
              <a:solidFill>
                <a:schemeClr val="bg1"/>
              </a:solidFill>
            </a:endParaRPr>
          </a:p>
          <a:p>
            <a:r>
              <a:rPr lang="en-US" dirty="0">
                <a:solidFill>
                  <a:schemeClr val="bg1"/>
                </a:solidFill>
              </a:rPr>
              <a:t>Corinth was destroyed by Romans in 146 BC and rebuilt by Julius Caesar as a Roman colony in 46 BC.</a:t>
            </a:r>
          </a:p>
          <a:p>
            <a:endParaRPr lang="en-US" dirty="0">
              <a:solidFill>
                <a:schemeClr val="bg1"/>
              </a:solidFill>
            </a:endParaRPr>
          </a:p>
          <a:p>
            <a:r>
              <a:rPr lang="en-US" dirty="0">
                <a:solidFill>
                  <a:schemeClr val="bg1"/>
                </a:solidFill>
              </a:rPr>
              <a:t>The official language was Latin, but a common language remained Greek</a:t>
            </a:r>
          </a:p>
        </p:txBody>
      </p:sp>
      <p:sp>
        <p:nvSpPr>
          <p:cNvPr id="45" name="Rectangle 44"/>
          <p:cNvSpPr/>
          <p:nvPr/>
        </p:nvSpPr>
        <p:spPr>
          <a:xfrm>
            <a:off x="11574523" y="6488668"/>
            <a:ext cx="617477" cy="369332"/>
          </a:xfrm>
          <a:prstGeom prst="rect">
            <a:avLst/>
          </a:prstGeom>
        </p:spPr>
        <p:txBody>
          <a:bodyPr wrap="none">
            <a:spAutoFit/>
          </a:bodyPr>
          <a:lstStyle/>
          <a:p>
            <a:r>
              <a:rPr lang="en-US" dirty="0">
                <a:solidFill>
                  <a:schemeClr val="bg1"/>
                </a:solidFill>
              </a:rPr>
              <a:t>(2,3)</a:t>
            </a:r>
          </a:p>
        </p:txBody>
      </p:sp>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86" y="4376975"/>
            <a:ext cx="4128860" cy="231388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132115" y="0"/>
            <a:ext cx="2460172" cy="830997"/>
          </a:xfrm>
          <a:prstGeom prst="rect">
            <a:avLst/>
          </a:prstGeom>
          <a:noFill/>
        </p:spPr>
        <p:txBody>
          <a:bodyPr wrap="square" rtlCol="0">
            <a:spAutoFit/>
          </a:bodyPr>
          <a:lstStyle/>
          <a:p>
            <a:r>
              <a:rPr lang="en-US" sz="4800" dirty="0">
                <a:solidFill>
                  <a:schemeClr val="bg1"/>
                </a:solidFill>
                <a:effectLst>
                  <a:glow rad="139700">
                    <a:schemeClr val="accent2">
                      <a:satMod val="175000"/>
                      <a:alpha val="40000"/>
                    </a:schemeClr>
                  </a:glow>
                </a:effectLst>
                <a:latin typeface="Bodoni MT" panose="02070603080606020203" pitchFamily="18" charset="0"/>
              </a:rPr>
              <a:t>Corinth</a:t>
            </a:r>
          </a:p>
        </p:txBody>
      </p:sp>
    </p:spTree>
    <p:extLst>
      <p:ext uri="{BB962C8B-B14F-4D97-AF65-F5344CB8AC3E}">
        <p14:creationId xmlns:p14="http://schemas.microsoft.com/office/powerpoint/2010/main" val="13527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E922A6-E29C-4981-BBF0-A3D2D193C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650409" y="938431"/>
            <a:ext cx="2891182" cy="584775"/>
          </a:xfrm>
          <a:prstGeom prst="rect">
            <a:avLst/>
          </a:prstGeom>
          <a:noFill/>
        </p:spPr>
        <p:txBody>
          <a:bodyPr wrap="square" rtlCol="0">
            <a:spAutoFit/>
          </a:bodyPr>
          <a:lstStyle/>
          <a:p>
            <a:r>
              <a:rPr lang="en-US" sz="3200" dirty="0">
                <a:solidFill>
                  <a:schemeClr val="bg1"/>
                </a:solidFill>
              </a:rPr>
              <a:t>Line Upon Line</a:t>
            </a:r>
          </a:p>
        </p:txBody>
      </p:sp>
      <p:sp>
        <p:nvSpPr>
          <p:cNvPr id="6" name="TextBox 5"/>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Milk and Meat</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m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2" y="1546763"/>
            <a:ext cx="2352675" cy="19431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987" y="1582162"/>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375071" y="1920165"/>
            <a:ext cx="2891182" cy="1077218"/>
          </a:xfrm>
          <a:prstGeom prst="rect">
            <a:avLst/>
          </a:prstGeom>
          <a:noFill/>
        </p:spPr>
        <p:txBody>
          <a:bodyPr wrap="square" rtlCol="0">
            <a:spAutoFit/>
          </a:bodyPr>
          <a:lstStyle/>
          <a:p>
            <a:pPr algn="ctr"/>
            <a:r>
              <a:rPr lang="en-US" sz="3200" dirty="0">
                <a:solidFill>
                  <a:schemeClr val="bg1"/>
                </a:solidFill>
              </a:rPr>
              <a:t>Milk comes before the meat</a:t>
            </a:r>
          </a:p>
        </p:txBody>
      </p:sp>
      <p:sp>
        <p:nvSpPr>
          <p:cNvPr id="50" name="TextBox 49"/>
          <p:cNvSpPr txBox="1"/>
          <p:nvPr/>
        </p:nvSpPr>
        <p:spPr>
          <a:xfrm>
            <a:off x="1602408" y="3489864"/>
            <a:ext cx="2891182" cy="2062103"/>
          </a:xfrm>
          <a:prstGeom prst="rect">
            <a:avLst/>
          </a:prstGeom>
          <a:noFill/>
        </p:spPr>
        <p:txBody>
          <a:bodyPr wrap="square" rtlCol="0">
            <a:spAutoFit/>
          </a:bodyPr>
          <a:lstStyle/>
          <a:p>
            <a:pPr algn="ctr"/>
            <a:r>
              <a:rPr lang="en-US" sz="3200" dirty="0">
                <a:solidFill>
                  <a:schemeClr val="bg1"/>
                </a:solidFill>
              </a:rPr>
              <a:t>Those who do not understand the full principles</a:t>
            </a:r>
          </a:p>
        </p:txBody>
      </p:sp>
      <p:sp>
        <p:nvSpPr>
          <p:cNvPr id="51" name="TextBox 50"/>
          <p:cNvSpPr txBox="1"/>
          <p:nvPr/>
        </p:nvSpPr>
        <p:spPr>
          <a:xfrm>
            <a:off x="7145180" y="3489864"/>
            <a:ext cx="2891182" cy="3046988"/>
          </a:xfrm>
          <a:prstGeom prst="rect">
            <a:avLst/>
          </a:prstGeom>
          <a:noFill/>
        </p:spPr>
        <p:txBody>
          <a:bodyPr wrap="square" rtlCol="0">
            <a:spAutoFit/>
          </a:bodyPr>
          <a:lstStyle/>
          <a:p>
            <a:pPr algn="ctr"/>
            <a:r>
              <a:rPr lang="en-US" sz="3200" dirty="0">
                <a:solidFill>
                  <a:schemeClr val="bg1"/>
                </a:solidFill>
              </a:rPr>
              <a:t>Those who are ready and worthy to receive the sacred things of the Lord</a:t>
            </a:r>
          </a:p>
        </p:txBody>
      </p:sp>
      <p:sp>
        <p:nvSpPr>
          <p:cNvPr id="52" name="TextBox 5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3:1-3</a:t>
            </a:r>
          </a:p>
        </p:txBody>
      </p:sp>
    </p:spTree>
    <p:extLst>
      <p:ext uri="{BB962C8B-B14F-4D97-AF65-F5344CB8AC3E}">
        <p14:creationId xmlns:p14="http://schemas.microsoft.com/office/powerpoint/2010/main" val="5703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03E4F6-185C-4151-BFD4-AB917C2C0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p:cNvSpPr txBox="1"/>
          <p:nvPr/>
        </p:nvSpPr>
        <p:spPr>
          <a:xfrm>
            <a:off x="3632913" y="553245"/>
            <a:ext cx="7069862" cy="2246769"/>
          </a:xfrm>
          <a:prstGeom prst="rect">
            <a:avLst/>
          </a:prstGeom>
          <a:noFill/>
        </p:spPr>
        <p:txBody>
          <a:bodyPr wrap="square" rtlCol="0">
            <a:spAutoFit/>
          </a:bodyPr>
          <a:lstStyle/>
          <a:p>
            <a:pPr fontAlgn="base"/>
            <a:r>
              <a:rPr lang="en-US" sz="2800" dirty="0">
                <a:solidFill>
                  <a:schemeClr val="bg1"/>
                </a:solidFill>
              </a:rPr>
              <a:t>"Undernourished children must be carefully fed; so it is with the spiritually underfed. Some are so weakened by mischief and sin that to begin with they reject the rich food we offer. They must be fed carefully and gently.</a:t>
            </a:r>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(2)</a:t>
            </a:r>
            <a:endParaRPr lang="en-US" dirty="0"/>
          </a:p>
        </p:txBody>
      </p:sp>
      <p:pic>
        <p:nvPicPr>
          <p:cNvPr id="4098" name="Picture 2" descr="Image result for rejecting food"/>
          <p:cNvPicPr>
            <a:picLocks noChangeAspect="1" noChangeArrowheads="1"/>
          </p:cNvPicPr>
          <p:nvPr/>
        </p:nvPicPr>
        <p:blipFill rotWithShape="1">
          <a:blip r:embed="rId3">
            <a:extLst>
              <a:ext uri="{28A0092B-C50C-407E-A947-70E740481C1C}">
                <a14:useLocalDpi xmlns:a14="http://schemas.microsoft.com/office/drawing/2010/main" val="0"/>
              </a:ext>
            </a:extLst>
          </a:blip>
          <a:srcRect t="2076" r="26235"/>
          <a:stretch/>
        </p:blipFill>
        <p:spPr bwMode="auto">
          <a:xfrm>
            <a:off x="460375" y="553245"/>
            <a:ext cx="2849806" cy="25245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86275" y="3506672"/>
            <a:ext cx="6096000" cy="3046988"/>
          </a:xfrm>
          <a:prstGeom prst="rect">
            <a:avLst/>
          </a:prstGeom>
        </p:spPr>
        <p:txBody>
          <a:bodyPr>
            <a:spAutoFit/>
          </a:bodyPr>
          <a:lstStyle/>
          <a:p>
            <a:pPr fontAlgn="base"/>
            <a:r>
              <a:rPr lang="en-US" sz="2400" dirty="0">
                <a:solidFill>
                  <a:schemeClr val="bg1"/>
                </a:solidFill>
              </a:rPr>
              <a:t>"Some are so near spiritual death that they must be spoon fed on the broth of fellowship, or nourished carefully on activities and programs.</a:t>
            </a:r>
          </a:p>
          <a:p>
            <a:pPr fontAlgn="base"/>
            <a:endParaRPr lang="en-US" sz="2400" dirty="0">
              <a:solidFill>
                <a:schemeClr val="bg1"/>
              </a:solidFill>
            </a:endParaRPr>
          </a:p>
          <a:p>
            <a:pPr fontAlgn="base"/>
            <a:r>
              <a:rPr lang="en-US" sz="2400" dirty="0">
                <a:solidFill>
                  <a:schemeClr val="bg1"/>
                </a:solidFill>
              </a:rPr>
              <a:t>But we must take care lest the only nourishment they receive thereafter is that broth." </a:t>
            </a:r>
          </a:p>
        </p:txBody>
      </p:sp>
      <p:pic>
        <p:nvPicPr>
          <p:cNvPr id="4102" name="Picture 6" descr="Image result for lds t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056" y="3353259"/>
            <a:ext cx="4812632" cy="3200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4859" y="144099"/>
            <a:ext cx="1229658" cy="1532530"/>
          </a:xfrm>
          <a:prstGeom prst="rect">
            <a:avLst/>
          </a:prstGeom>
        </p:spPr>
      </p:pic>
    </p:spTree>
    <p:extLst>
      <p:ext uri="{BB962C8B-B14F-4D97-AF65-F5344CB8AC3E}">
        <p14:creationId xmlns:p14="http://schemas.microsoft.com/office/powerpoint/2010/main" val="333580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animEffect transition="in" filter="fade">
                                      <p:cBhvr>
                                        <p:cTn id="9" dur="500"/>
                                        <p:tgtEl>
                                          <p:spTgt spid="41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0DADB1-D9A7-4032-B8E6-82088C2C8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p:cNvSpPr txBox="1"/>
          <p:nvPr/>
        </p:nvSpPr>
        <p:spPr>
          <a:xfrm>
            <a:off x="155575" y="1470868"/>
            <a:ext cx="7069862" cy="4401205"/>
          </a:xfrm>
          <a:prstGeom prst="rect">
            <a:avLst/>
          </a:prstGeom>
          <a:noFill/>
        </p:spPr>
        <p:txBody>
          <a:bodyPr wrap="square" rtlCol="0">
            <a:spAutoFit/>
          </a:bodyPr>
          <a:lstStyle/>
          <a:p>
            <a:pPr fontAlgn="base"/>
            <a:r>
              <a:rPr lang="en-US" sz="2800" dirty="0">
                <a:solidFill>
                  <a:schemeClr val="bg1"/>
                </a:solidFill>
              </a:rPr>
              <a:t>… were not yet ready to receive greater truths, they were not unified and that some of them included pagan (ungodly) beliefs and practices in their observance of the gospel.</a:t>
            </a:r>
          </a:p>
          <a:p>
            <a:pPr fontAlgn="base"/>
            <a:endParaRPr lang="en-US" sz="2800" dirty="0">
              <a:solidFill>
                <a:schemeClr val="bg1"/>
              </a:solidFill>
            </a:endParaRPr>
          </a:p>
          <a:p>
            <a:pPr fontAlgn="base"/>
            <a:r>
              <a:rPr lang="en-US" sz="2800" dirty="0">
                <a:solidFill>
                  <a:schemeClr val="bg1"/>
                </a:solidFill>
              </a:rPr>
              <a:t>Paul used several metaphors to teach these Saints the importance of being unified, to correct false beliefs and practices, and to strengthen their faith in the gospel of Jesus Christ.</a:t>
            </a:r>
          </a:p>
        </p:txBody>
      </p:sp>
      <p:sp>
        <p:nvSpPr>
          <p:cNvPr id="11" name="TextBox 10"/>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Those in Corinth</a:t>
            </a:r>
            <a:endParaRPr lang="en-US" sz="4400" dirty="0">
              <a:solidFill>
                <a:schemeClr val="bg1"/>
              </a:solidFill>
              <a:latin typeface="Bodoni MT" panose="02070603080606020203" pitchFamily="18" charset="0"/>
            </a:endParaRPr>
          </a:p>
        </p:txBody>
      </p:sp>
      <p:grpSp>
        <p:nvGrpSpPr>
          <p:cNvPr id="5" name="Group 4"/>
          <p:cNvGrpSpPr/>
          <p:nvPr/>
        </p:nvGrpSpPr>
        <p:grpSpPr>
          <a:xfrm>
            <a:off x="6727696" y="2962561"/>
            <a:ext cx="2981022" cy="3356780"/>
            <a:chOff x="6727696" y="2962561"/>
            <a:chExt cx="2981022" cy="3356780"/>
          </a:xfrm>
        </p:grpSpPr>
        <p:pic>
          <p:nvPicPr>
            <p:cNvPr id="512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1598" t="4740" r="4883" b="8721"/>
            <a:stretch/>
          </p:blipFill>
          <p:spPr bwMode="auto">
            <a:xfrm flipH="1">
              <a:off x="7005918" y="3429000"/>
              <a:ext cx="2286000" cy="24339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39817" y="3150440"/>
              <a:ext cx="3356780" cy="2981022"/>
            </a:xfrm>
            <a:prstGeom prst="rect">
              <a:avLst/>
            </a:prstGeom>
            <a:noFill/>
            <a:extLst>
              <a:ext uri="{909E8E84-426E-40DD-AFC4-6F175D3DCCD1}">
                <a14:hiddenFill xmlns:a14="http://schemas.microsoft.com/office/drawing/2010/main">
                  <a:solidFill>
                    <a:srgbClr val="FFFFFF"/>
                  </a:solidFill>
                </a14:hiddenFill>
              </a:ext>
            </a:extLst>
          </p:spPr>
        </p:pic>
      </p:grpSp>
      <p:pic>
        <p:nvPicPr>
          <p:cNvPr id="5130" name="Picture 10" descr="Image result for paul let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8718" y="515768"/>
            <a:ext cx="2038350" cy="22479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3:4-7</a:t>
            </a:r>
          </a:p>
        </p:txBody>
      </p:sp>
    </p:spTree>
    <p:extLst>
      <p:ext uri="{BB962C8B-B14F-4D97-AF65-F5344CB8AC3E}">
        <p14:creationId xmlns:p14="http://schemas.microsoft.com/office/powerpoint/2010/main" val="23258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30"/>
                                        </p:tgtEl>
                                        <p:attrNameLst>
                                          <p:attrName>style.visibility</p:attrName>
                                        </p:attrNameLst>
                                      </p:cBhvr>
                                      <p:to>
                                        <p:strVal val="visible"/>
                                      </p:to>
                                    </p:set>
                                    <p:animEffect transition="in" filter="fade">
                                      <p:cBhvr>
                                        <p:cTn id="9"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85D732FC-E184-4638-A5BA-1FCFC5F2E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p:cNvSpPr txBox="1"/>
          <p:nvPr/>
        </p:nvSpPr>
        <p:spPr>
          <a:xfrm>
            <a:off x="3253380" y="1194473"/>
            <a:ext cx="5929174" cy="2677656"/>
          </a:xfrm>
          <a:prstGeom prst="rect">
            <a:avLst/>
          </a:prstGeom>
          <a:noFill/>
        </p:spPr>
        <p:txBody>
          <a:bodyPr wrap="square" rtlCol="0">
            <a:spAutoFit/>
          </a:bodyPr>
          <a:lstStyle/>
          <a:p>
            <a:pPr fontAlgn="base"/>
            <a:r>
              <a:rPr lang="en-US" sz="2400" b="1" dirty="0">
                <a:solidFill>
                  <a:schemeClr val="bg1"/>
                </a:solidFill>
              </a:rPr>
              <a:t>Apollos</a:t>
            </a:r>
            <a:r>
              <a:rPr lang="en-US" sz="2400" dirty="0">
                <a:solidFill>
                  <a:schemeClr val="bg1"/>
                </a:solidFill>
              </a:rPr>
              <a:t> (Greek: Ἀπ</a:t>
            </a:r>
            <a:r>
              <a:rPr lang="en-US" sz="2400" dirty="0" err="1">
                <a:solidFill>
                  <a:schemeClr val="bg1"/>
                </a:solidFill>
              </a:rPr>
              <a:t>ολλώς</a:t>
            </a:r>
            <a:r>
              <a:rPr lang="en-US" sz="2400" dirty="0">
                <a:solidFill>
                  <a:schemeClr val="bg1"/>
                </a:solidFill>
              </a:rPr>
              <a:t>) was a 1st century Alexandrian Jewish Christian mentioned several times in the New Testament. </a:t>
            </a:r>
          </a:p>
          <a:p>
            <a:pPr fontAlgn="base"/>
            <a:endParaRPr lang="en-US" sz="2400" dirty="0">
              <a:solidFill>
                <a:schemeClr val="bg1"/>
              </a:solidFill>
            </a:endParaRPr>
          </a:p>
          <a:p>
            <a:pPr fontAlgn="base"/>
            <a:r>
              <a:rPr lang="en-US" sz="2400" dirty="0">
                <a:solidFill>
                  <a:schemeClr val="bg1"/>
                </a:solidFill>
              </a:rPr>
              <a:t>A contemporary of Paul the Apostle, he played an important role in the early development of the churches of Ephesus and Corinth.</a:t>
            </a:r>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(1)</a:t>
            </a:r>
            <a:endParaRPr lang="en-US" dirty="0"/>
          </a:p>
        </p:txBody>
      </p:sp>
      <p:sp>
        <p:nvSpPr>
          <p:cNvPr id="11" name="TextBox 10"/>
          <p:cNvSpPr txBox="1"/>
          <p:nvPr/>
        </p:nvSpPr>
        <p:spPr>
          <a:xfrm>
            <a:off x="307975" y="-31073"/>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Paul Planted-Apollos Watered</a:t>
            </a:r>
            <a:endParaRPr lang="en-US" sz="4400" dirty="0">
              <a:solidFill>
                <a:schemeClr val="bg1"/>
              </a:solidFill>
              <a:latin typeface="Bodoni MT" panose="02070603080606020203" pitchFamily="18" charset="0"/>
            </a:endParaRPr>
          </a:p>
        </p:txBody>
      </p:sp>
      <p:sp>
        <p:nvSpPr>
          <p:cNvPr id="12" name="TextBox 1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3:5</a:t>
            </a:r>
          </a:p>
        </p:txBody>
      </p:sp>
      <p:sp>
        <p:nvSpPr>
          <p:cNvPr id="9" name="Rectangle 8"/>
          <p:cNvSpPr/>
          <p:nvPr/>
        </p:nvSpPr>
        <p:spPr>
          <a:xfrm>
            <a:off x="2958351" y="4487459"/>
            <a:ext cx="8606118" cy="1754326"/>
          </a:xfrm>
          <a:prstGeom prst="rect">
            <a:avLst/>
          </a:prstGeom>
        </p:spPr>
        <p:txBody>
          <a:bodyPr wrap="square">
            <a:spAutoFit/>
          </a:bodyPr>
          <a:lstStyle/>
          <a:p>
            <a:pPr fontAlgn="base"/>
            <a:r>
              <a:rPr lang="en-US" i="1" dirty="0">
                <a:solidFill>
                  <a:srgbClr val="FFFF00"/>
                </a:solidFill>
                <a:latin typeface="Palatino"/>
              </a:rPr>
              <a:t>And a certain Jew named Apollos, born at Alexandria, an eloquent man, and mighty in the scriptures, came to Ephesus.</a:t>
            </a:r>
          </a:p>
          <a:p>
            <a:pPr fontAlgn="base"/>
            <a:endParaRPr lang="en-US" i="1" dirty="0">
              <a:solidFill>
                <a:srgbClr val="FFFF00"/>
              </a:solidFill>
              <a:latin typeface="Palatino"/>
            </a:endParaRPr>
          </a:p>
          <a:p>
            <a:pPr fontAlgn="base"/>
            <a:r>
              <a:rPr lang="en-US" i="1" dirty="0">
                <a:solidFill>
                  <a:srgbClr val="FFFF00"/>
                </a:solidFill>
                <a:latin typeface="Palatino"/>
              </a:rPr>
              <a:t>This man was instructed in the way of the Lord; and being fervent in the spirit, he </a:t>
            </a:r>
            <a:r>
              <a:rPr lang="en-US" i="1" dirty="0" err="1">
                <a:solidFill>
                  <a:srgbClr val="FFFF00"/>
                </a:solidFill>
                <a:latin typeface="Palatino"/>
              </a:rPr>
              <a:t>spake</a:t>
            </a:r>
            <a:r>
              <a:rPr lang="en-US" i="1" dirty="0">
                <a:solidFill>
                  <a:srgbClr val="FFFF00"/>
                </a:solidFill>
                <a:latin typeface="Palatino"/>
              </a:rPr>
              <a:t> and taught diligently the things of the Lord, knowing only the baptism of John. Acts 18:24-25</a:t>
            </a:r>
            <a:endParaRPr lang="en-US" b="0" i="1" dirty="0">
              <a:solidFill>
                <a:srgbClr val="FFFF00"/>
              </a:solidFill>
              <a:effectLst/>
              <a:latin typeface="Palatino"/>
            </a:endParaRPr>
          </a:p>
        </p:txBody>
      </p:sp>
      <p:grpSp>
        <p:nvGrpSpPr>
          <p:cNvPr id="43" name="Group 42"/>
          <p:cNvGrpSpPr/>
          <p:nvPr/>
        </p:nvGrpSpPr>
        <p:grpSpPr>
          <a:xfrm>
            <a:off x="9740835" y="1093391"/>
            <a:ext cx="1350126" cy="3079138"/>
            <a:chOff x="5493143" y="1129791"/>
            <a:chExt cx="2482962" cy="5662719"/>
          </a:xfrm>
        </p:grpSpPr>
        <p:sp>
          <p:nvSpPr>
            <p:cNvPr id="44" name="Freeform 43"/>
            <p:cNvSpPr/>
            <p:nvPr/>
          </p:nvSpPr>
          <p:spPr>
            <a:xfrm>
              <a:off x="5581772" y="1508264"/>
              <a:ext cx="2375740" cy="2682736"/>
            </a:xfrm>
            <a:custGeom>
              <a:avLst/>
              <a:gdLst>
                <a:gd name="connsiteX0" fmla="*/ 1334203 w 2375740"/>
                <a:gd name="connsiteY0" fmla="*/ 657952 h 2682736"/>
                <a:gd name="connsiteX1" fmla="*/ 1180234 w 2375740"/>
                <a:gd name="connsiteY1" fmla="*/ 769991 h 2682736"/>
                <a:gd name="connsiteX2" fmla="*/ 952661 w 2375740"/>
                <a:gd name="connsiteY2" fmla="*/ 700010 h 2682736"/>
                <a:gd name="connsiteX3" fmla="*/ 913603 w 2375740"/>
                <a:gd name="connsiteY3" fmla="*/ 714063 h 2682736"/>
                <a:gd name="connsiteX4" fmla="*/ 912573 w 2375740"/>
                <a:gd name="connsiteY4" fmla="*/ 737921 h 2682736"/>
                <a:gd name="connsiteX5" fmla="*/ 871012 w 2375740"/>
                <a:gd name="connsiteY5" fmla="*/ 832112 h 2682736"/>
                <a:gd name="connsiteX6" fmla="*/ 716236 w 2375740"/>
                <a:gd name="connsiteY6" fmla="*/ 931292 h 2682736"/>
                <a:gd name="connsiteX7" fmla="*/ 661423 w 2375740"/>
                <a:gd name="connsiteY7" fmla="*/ 933448 h 2682736"/>
                <a:gd name="connsiteX8" fmla="*/ 661481 w 2375740"/>
                <a:gd name="connsiteY8" fmla="*/ 933660 h 2682736"/>
                <a:gd name="connsiteX9" fmla="*/ 662147 w 2375740"/>
                <a:gd name="connsiteY9" fmla="*/ 995141 h 2682736"/>
                <a:gd name="connsiteX10" fmla="*/ 753508 w 2375740"/>
                <a:gd name="connsiteY10" fmla="*/ 1079953 h 2682736"/>
                <a:gd name="connsiteX11" fmla="*/ 718779 w 2375740"/>
                <a:gd name="connsiteY11" fmla="*/ 1289095 h 2682736"/>
                <a:gd name="connsiteX12" fmla="*/ 726793 w 2375740"/>
                <a:gd name="connsiteY12" fmla="*/ 1296365 h 2682736"/>
                <a:gd name="connsiteX13" fmla="*/ 738242 w 2375740"/>
                <a:gd name="connsiteY13" fmla="*/ 1291824 h 2682736"/>
                <a:gd name="connsiteX14" fmla="*/ 1123828 w 2375740"/>
                <a:gd name="connsiteY14" fmla="*/ 1234936 h 2682736"/>
                <a:gd name="connsiteX15" fmla="*/ 1509414 w 2375740"/>
                <a:gd name="connsiteY15" fmla="*/ 1291824 h 2682736"/>
                <a:gd name="connsiteX16" fmla="*/ 1655358 w 2375740"/>
                <a:gd name="connsiteY16" fmla="*/ 1349712 h 2682736"/>
                <a:gd name="connsiteX17" fmla="*/ 1634422 w 2375740"/>
                <a:gd name="connsiteY17" fmla="*/ 1287302 h 2682736"/>
                <a:gd name="connsiteX18" fmla="*/ 1629134 w 2375740"/>
                <a:gd name="connsiteY18" fmla="*/ 1217211 h 2682736"/>
                <a:gd name="connsiteX19" fmla="*/ 1632067 w 2375740"/>
                <a:gd name="connsiteY19" fmla="*/ 1193452 h 2682736"/>
                <a:gd name="connsiteX20" fmla="*/ 1621331 w 2375740"/>
                <a:gd name="connsiteY20" fmla="*/ 1187843 h 2682736"/>
                <a:gd name="connsiteX21" fmla="*/ 1527114 w 2375740"/>
                <a:gd name="connsiteY21" fmla="*/ 995812 h 2682736"/>
                <a:gd name="connsiteX22" fmla="*/ 1361901 w 2375740"/>
                <a:gd name="connsiteY22" fmla="*/ 896985 h 2682736"/>
                <a:gd name="connsiteX23" fmla="*/ 1340631 w 2375740"/>
                <a:gd name="connsiteY23" fmla="*/ 664717 h 2682736"/>
                <a:gd name="connsiteX24" fmla="*/ 1335675 w 2375740"/>
                <a:gd name="connsiteY24" fmla="*/ 658435 h 2682736"/>
                <a:gd name="connsiteX25" fmla="*/ 1242170 w 2375740"/>
                <a:gd name="connsiteY25" fmla="*/ 964 h 2682736"/>
                <a:gd name="connsiteX26" fmla="*/ 1313949 w 2375740"/>
                <a:gd name="connsiteY26" fmla="*/ 8234 h 2682736"/>
                <a:gd name="connsiteX27" fmla="*/ 1369828 w 2375740"/>
                <a:gd name="connsiteY27" fmla="*/ 41511 h 2682736"/>
                <a:gd name="connsiteX28" fmla="*/ 1371496 w 2375740"/>
                <a:gd name="connsiteY28" fmla="*/ 42504 h 2682736"/>
                <a:gd name="connsiteX29" fmla="*/ 1501446 w 2375740"/>
                <a:gd name="connsiteY29" fmla="*/ 1770 h 2682736"/>
                <a:gd name="connsiteX30" fmla="*/ 1549331 w 2375740"/>
                <a:gd name="connsiteY30" fmla="*/ 11271 h 2682736"/>
                <a:gd name="connsiteX31" fmla="*/ 1640038 w 2375740"/>
                <a:gd name="connsiteY31" fmla="*/ 99330 h 2682736"/>
                <a:gd name="connsiteX32" fmla="*/ 1640530 w 2375740"/>
                <a:gd name="connsiteY32" fmla="*/ 99487 h 2682736"/>
                <a:gd name="connsiteX33" fmla="*/ 1678758 w 2375740"/>
                <a:gd name="connsiteY33" fmla="*/ 111812 h 2682736"/>
                <a:gd name="connsiteX34" fmla="*/ 1689930 w 2375740"/>
                <a:gd name="connsiteY34" fmla="*/ 119091 h 2682736"/>
                <a:gd name="connsiteX35" fmla="*/ 1719945 w 2375740"/>
                <a:gd name="connsiteY35" fmla="*/ 122893 h 2682736"/>
                <a:gd name="connsiteX36" fmla="*/ 1758208 w 2375740"/>
                <a:gd name="connsiteY36" fmla="*/ 137409 h 2682736"/>
                <a:gd name="connsiteX37" fmla="*/ 1887718 w 2375740"/>
                <a:gd name="connsiteY37" fmla="*/ 367218 h 2682736"/>
                <a:gd name="connsiteX38" fmla="*/ 1887790 w 2375740"/>
                <a:gd name="connsiteY38" fmla="*/ 367253 h 2682736"/>
                <a:gd name="connsiteX39" fmla="*/ 1951225 w 2375740"/>
                <a:gd name="connsiteY39" fmla="*/ 398171 h 2682736"/>
                <a:gd name="connsiteX40" fmla="*/ 2019158 w 2375740"/>
                <a:gd name="connsiteY40" fmla="*/ 598579 h 2682736"/>
                <a:gd name="connsiteX41" fmla="*/ 2020337 w 2375740"/>
                <a:gd name="connsiteY41" fmla="*/ 599126 h 2682736"/>
                <a:gd name="connsiteX42" fmla="*/ 2072144 w 2375740"/>
                <a:gd name="connsiteY42" fmla="*/ 623122 h 2682736"/>
                <a:gd name="connsiteX43" fmla="*/ 2113423 w 2375740"/>
                <a:gd name="connsiteY43" fmla="*/ 671843 h 2682736"/>
                <a:gd name="connsiteX44" fmla="*/ 2134139 w 2375740"/>
                <a:gd name="connsiteY44" fmla="*/ 739688 h 2682736"/>
                <a:gd name="connsiteX45" fmla="*/ 2124132 w 2375740"/>
                <a:gd name="connsiteY45" fmla="*/ 802607 h 2682736"/>
                <a:gd name="connsiteX46" fmla="*/ 2123835 w 2375740"/>
                <a:gd name="connsiteY46" fmla="*/ 804486 h 2682736"/>
                <a:gd name="connsiteX47" fmla="*/ 2212340 w 2375740"/>
                <a:gd name="connsiteY47" fmla="*/ 907593 h 2682736"/>
                <a:gd name="connsiteX48" fmla="*/ 2221760 w 2375740"/>
                <a:gd name="connsiteY48" fmla="*/ 954553 h 2682736"/>
                <a:gd name="connsiteX49" fmla="*/ 2220198 w 2375740"/>
                <a:gd name="connsiteY49" fmla="*/ 989860 h 2682736"/>
                <a:gd name="connsiteX50" fmla="*/ 2218726 w 2375740"/>
                <a:gd name="connsiteY50" fmla="*/ 995068 h 2682736"/>
                <a:gd name="connsiteX51" fmla="*/ 2247684 w 2375740"/>
                <a:gd name="connsiteY51" fmla="*/ 1021533 h 2682736"/>
                <a:gd name="connsiteX52" fmla="*/ 2280204 w 2375740"/>
                <a:gd name="connsiteY52" fmla="*/ 1281294 h 2682736"/>
                <a:gd name="connsiteX53" fmla="*/ 2280258 w 2375740"/>
                <a:gd name="connsiteY53" fmla="*/ 1281353 h 2682736"/>
                <a:gd name="connsiteX54" fmla="*/ 2327456 w 2375740"/>
                <a:gd name="connsiteY54" fmla="*/ 1333213 h 2682736"/>
                <a:gd name="connsiteX55" fmla="*/ 2313925 w 2375740"/>
                <a:gd name="connsiteY55" fmla="*/ 1543199 h 2682736"/>
                <a:gd name="connsiteX56" fmla="*/ 2314814 w 2375740"/>
                <a:gd name="connsiteY56" fmla="*/ 1544136 h 2682736"/>
                <a:gd name="connsiteX57" fmla="*/ 2353841 w 2375740"/>
                <a:gd name="connsiteY57" fmla="*/ 1585332 h 2682736"/>
                <a:gd name="connsiteX58" fmla="*/ 2373600 w 2375740"/>
                <a:gd name="connsiteY58" fmla="*/ 1645482 h 2682736"/>
                <a:gd name="connsiteX59" fmla="*/ 2366897 w 2375740"/>
                <a:gd name="connsiteY59" fmla="*/ 1715731 h 2682736"/>
                <a:gd name="connsiteX60" fmla="*/ 2333486 w 2375740"/>
                <a:gd name="connsiteY60" fmla="*/ 1770140 h 2682736"/>
                <a:gd name="connsiteX61" fmla="*/ 2332488 w 2375740"/>
                <a:gd name="connsiteY61" fmla="*/ 1771765 h 2682736"/>
                <a:gd name="connsiteX62" fmla="*/ 2375371 w 2375740"/>
                <a:gd name="connsiteY62" fmla="*/ 1899484 h 2682736"/>
                <a:gd name="connsiteX63" fmla="*/ 2366153 w 2375740"/>
                <a:gd name="connsiteY63" fmla="*/ 1946300 h 2682736"/>
                <a:gd name="connsiteX64" fmla="*/ 2277167 w 2375740"/>
                <a:gd name="connsiteY64" fmla="*/ 2034281 h 2682736"/>
                <a:gd name="connsiteX65" fmla="*/ 2277009 w 2375740"/>
                <a:gd name="connsiteY65" fmla="*/ 2034762 h 2682736"/>
                <a:gd name="connsiteX66" fmla="*/ 2264810 w 2375740"/>
                <a:gd name="connsiteY66" fmla="*/ 2072091 h 2682736"/>
                <a:gd name="connsiteX67" fmla="*/ 2190942 w 2375740"/>
                <a:gd name="connsiteY67" fmla="*/ 2147333 h 2682736"/>
                <a:gd name="connsiteX68" fmla="*/ 2096797 w 2375740"/>
                <a:gd name="connsiteY68" fmla="*/ 2141787 h 2682736"/>
                <a:gd name="connsiteX69" fmla="*/ 2075733 w 2375740"/>
                <a:gd name="connsiteY69" fmla="*/ 2157503 h 2682736"/>
                <a:gd name="connsiteX70" fmla="*/ 2069893 w 2375740"/>
                <a:gd name="connsiteY70" fmla="*/ 2174102 h 2682736"/>
                <a:gd name="connsiteX71" fmla="*/ 1123828 w 2375740"/>
                <a:gd name="connsiteY71" fmla="*/ 2682736 h 2682736"/>
                <a:gd name="connsiteX72" fmla="*/ 133228 w 2375740"/>
                <a:gd name="connsiteY72" fmla="*/ 1958836 h 2682736"/>
                <a:gd name="connsiteX73" fmla="*/ 134690 w 2375740"/>
                <a:gd name="connsiteY73" fmla="*/ 1937678 h 2682736"/>
                <a:gd name="connsiteX74" fmla="*/ 110369 w 2375740"/>
                <a:gd name="connsiteY74" fmla="*/ 1932854 h 2682736"/>
                <a:gd name="connsiteX75" fmla="*/ 25517 w 2375740"/>
                <a:gd name="connsiteY75" fmla="*/ 1857457 h 2682736"/>
                <a:gd name="connsiteX76" fmla="*/ 53251 w 2375740"/>
                <a:gd name="connsiteY76" fmla="*/ 1597754 h 2682736"/>
                <a:gd name="connsiteX77" fmla="*/ 53213 w 2375740"/>
                <a:gd name="connsiteY77" fmla="*/ 1597685 h 2682736"/>
                <a:gd name="connsiteX78" fmla="*/ 18991 w 2375740"/>
                <a:gd name="connsiteY78" fmla="*/ 1536889 h 2682736"/>
                <a:gd name="connsiteX79" fmla="*/ 80305 w 2375740"/>
                <a:gd name="connsiteY79" fmla="*/ 1335703 h 2682736"/>
                <a:gd name="connsiteX80" fmla="*/ 79651 w 2375740"/>
                <a:gd name="connsiteY80" fmla="*/ 1334597 h 2682736"/>
                <a:gd name="connsiteX81" fmla="*/ 50967 w 2375740"/>
                <a:gd name="connsiteY81" fmla="*/ 1285965 h 2682736"/>
                <a:gd name="connsiteX82" fmla="*/ 45446 w 2375740"/>
                <a:gd name="connsiteY82" fmla="*/ 1223139 h 2682736"/>
                <a:gd name="connsiteX83" fmla="*/ 68084 w 2375740"/>
                <a:gd name="connsiteY83" fmla="*/ 1156313 h 2682736"/>
                <a:gd name="connsiteX84" fmla="*/ 113181 w 2375740"/>
                <a:gd name="connsiteY84" fmla="*/ 1110757 h 2682736"/>
                <a:gd name="connsiteX85" fmla="*/ 114527 w 2375740"/>
                <a:gd name="connsiteY85" fmla="*/ 1109397 h 2682736"/>
                <a:gd name="connsiteX86" fmla="*/ 99742 w 2375740"/>
                <a:gd name="connsiteY86" fmla="*/ 1061896 h 2682736"/>
                <a:gd name="connsiteX87" fmla="*/ 85542 w 2375740"/>
                <a:gd name="connsiteY87" fmla="*/ 1060447 h 2682736"/>
                <a:gd name="connsiteX88" fmla="*/ 33546 w 2375740"/>
                <a:gd name="connsiteY88" fmla="*/ 1025315 h 2682736"/>
                <a:gd name="connsiteX89" fmla="*/ 56564 w 2375740"/>
                <a:gd name="connsiteY89" fmla="*/ 875455 h 2682736"/>
                <a:gd name="connsiteX90" fmla="*/ 55681 w 2375740"/>
                <a:gd name="connsiteY90" fmla="*/ 872877 h 2682736"/>
                <a:gd name="connsiteX91" fmla="*/ 978 w 2375740"/>
                <a:gd name="connsiteY91" fmla="*/ 738614 h 2682736"/>
                <a:gd name="connsiteX92" fmla="*/ 171443 w 2375740"/>
                <a:gd name="connsiteY92" fmla="*/ 539186 h 2682736"/>
                <a:gd name="connsiteX93" fmla="*/ 171450 w 2375740"/>
                <a:gd name="connsiteY93" fmla="*/ 539108 h 2682736"/>
                <a:gd name="connsiteX94" fmla="*/ 177271 w 2375740"/>
                <a:gd name="connsiteY94" fmla="*/ 470268 h 2682736"/>
                <a:gd name="connsiteX95" fmla="*/ 342669 w 2375740"/>
                <a:gd name="connsiteY95" fmla="*/ 337446 h 2682736"/>
                <a:gd name="connsiteX96" fmla="*/ 342751 w 2375740"/>
                <a:gd name="connsiteY96" fmla="*/ 336178 h 2682736"/>
                <a:gd name="connsiteX97" fmla="*/ 346311 w 2375740"/>
                <a:gd name="connsiteY97" fmla="*/ 280400 h 2682736"/>
                <a:gd name="connsiteX98" fmla="*/ 377311 w 2375740"/>
                <a:gd name="connsiteY98" fmla="*/ 225502 h 2682736"/>
                <a:gd name="connsiteX99" fmla="*/ 434151 w 2375740"/>
                <a:gd name="connsiteY99" fmla="*/ 182620 h 2682736"/>
                <a:gd name="connsiteX100" fmla="*/ 497733 w 2375740"/>
                <a:gd name="connsiteY100" fmla="*/ 169528 h 2682736"/>
                <a:gd name="connsiteX101" fmla="*/ 499632 w 2375740"/>
                <a:gd name="connsiteY101" fmla="*/ 169136 h 2682736"/>
                <a:gd name="connsiteX102" fmla="*/ 564807 w 2375740"/>
                <a:gd name="connsiteY102" fmla="*/ 51906 h 2682736"/>
                <a:gd name="connsiteX103" fmla="*/ 605981 w 2375740"/>
                <a:gd name="connsiteY103" fmla="*/ 26717 h 2682736"/>
                <a:gd name="connsiteX104" fmla="*/ 733022 w 2375740"/>
                <a:gd name="connsiteY104" fmla="*/ 30475 h 2682736"/>
                <a:gd name="connsiteX105" fmla="*/ 733488 w 2375740"/>
                <a:gd name="connsiteY105" fmla="*/ 30261 h 2682736"/>
                <a:gd name="connsiteX106" fmla="*/ 769679 w 2375740"/>
                <a:gd name="connsiteY106" fmla="*/ 13633 h 2682736"/>
                <a:gd name="connsiteX107" fmla="*/ 876777 w 2375740"/>
                <a:gd name="connsiteY107" fmla="*/ 15255 h 2682736"/>
                <a:gd name="connsiteX108" fmla="*/ 915501 w 2375740"/>
                <a:gd name="connsiteY108" fmla="*/ 43684 h 2682736"/>
                <a:gd name="connsiteX109" fmla="*/ 917902 w 2375740"/>
                <a:gd name="connsiteY109" fmla="*/ 48231 h 2682736"/>
                <a:gd name="connsiteX110" fmla="*/ 923853 w 2375740"/>
                <a:gd name="connsiteY110" fmla="*/ 43045 h 2682736"/>
                <a:gd name="connsiteX111" fmla="*/ 1138352 w 2375740"/>
                <a:gd name="connsiteY111" fmla="*/ 58401 h 2682736"/>
                <a:gd name="connsiteX112" fmla="*/ 1139298 w 2375740"/>
                <a:gd name="connsiteY112" fmla="*/ 57540 h 2682736"/>
                <a:gd name="connsiteX113" fmla="*/ 1180962 w 2375740"/>
                <a:gd name="connsiteY113" fmla="*/ 19719 h 2682736"/>
                <a:gd name="connsiteX114" fmla="*/ 1242170 w 2375740"/>
                <a:gd name="connsiteY114" fmla="*/ 964 h 26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375740" h="2682736">
                  <a:moveTo>
                    <a:pt x="1334203" y="657952"/>
                  </a:moveTo>
                  <a:cubicBezTo>
                    <a:pt x="1312514" y="714021"/>
                    <a:pt x="1253894" y="756674"/>
                    <a:pt x="1180234" y="769991"/>
                  </a:cubicBezTo>
                  <a:cubicBezTo>
                    <a:pt x="1093435" y="785680"/>
                    <a:pt x="1002622" y="757761"/>
                    <a:pt x="952661" y="700010"/>
                  </a:cubicBezTo>
                  <a:lnTo>
                    <a:pt x="913603" y="714063"/>
                  </a:lnTo>
                  <a:lnTo>
                    <a:pt x="912573" y="737921"/>
                  </a:lnTo>
                  <a:cubicBezTo>
                    <a:pt x="906950" y="769981"/>
                    <a:pt x="892904" y="802478"/>
                    <a:pt x="871012" y="832112"/>
                  </a:cubicBezTo>
                  <a:cubicBezTo>
                    <a:pt x="832315" y="884493"/>
                    <a:pt x="774817" y="920368"/>
                    <a:pt x="716236" y="931292"/>
                  </a:cubicBezTo>
                  <a:lnTo>
                    <a:pt x="661423" y="933448"/>
                  </a:lnTo>
                  <a:lnTo>
                    <a:pt x="661481" y="933660"/>
                  </a:lnTo>
                  <a:cubicBezTo>
                    <a:pt x="664204" y="953381"/>
                    <a:pt x="664508" y="974065"/>
                    <a:pt x="662147" y="995141"/>
                  </a:cubicBezTo>
                  <a:cubicBezTo>
                    <a:pt x="702540" y="1004854"/>
                    <a:pt x="735845" y="1035791"/>
                    <a:pt x="753508" y="1079953"/>
                  </a:cubicBezTo>
                  <a:cubicBezTo>
                    <a:pt x="780349" y="1147052"/>
                    <a:pt x="766269" y="1231808"/>
                    <a:pt x="718779" y="1289095"/>
                  </a:cubicBezTo>
                  <a:lnTo>
                    <a:pt x="726793" y="1296365"/>
                  </a:lnTo>
                  <a:lnTo>
                    <a:pt x="738242" y="1291824"/>
                  </a:lnTo>
                  <a:cubicBezTo>
                    <a:pt x="856756" y="1255192"/>
                    <a:pt x="987055" y="1234936"/>
                    <a:pt x="1123828" y="1234936"/>
                  </a:cubicBezTo>
                  <a:cubicBezTo>
                    <a:pt x="1260602" y="1234936"/>
                    <a:pt x="1390901" y="1255192"/>
                    <a:pt x="1509414" y="1291824"/>
                  </a:cubicBezTo>
                  <a:lnTo>
                    <a:pt x="1655358" y="1349712"/>
                  </a:lnTo>
                  <a:lnTo>
                    <a:pt x="1634422" y="1287302"/>
                  </a:lnTo>
                  <a:cubicBezTo>
                    <a:pt x="1629816" y="1264104"/>
                    <a:pt x="1628106" y="1240484"/>
                    <a:pt x="1629134" y="1217211"/>
                  </a:cubicBezTo>
                  <a:lnTo>
                    <a:pt x="1632067" y="1193452"/>
                  </a:lnTo>
                  <a:lnTo>
                    <a:pt x="1621331" y="1187843"/>
                  </a:lnTo>
                  <a:cubicBezTo>
                    <a:pt x="1560207" y="1147579"/>
                    <a:pt x="1522032" y="1069753"/>
                    <a:pt x="1527114" y="995812"/>
                  </a:cubicBezTo>
                  <a:cubicBezTo>
                    <a:pt x="1465720" y="996632"/>
                    <a:pt x="1402821" y="959005"/>
                    <a:pt x="1361901" y="896985"/>
                  </a:cubicBezTo>
                  <a:cubicBezTo>
                    <a:pt x="1313685" y="823902"/>
                    <a:pt x="1305190" y="731217"/>
                    <a:pt x="1340631" y="664717"/>
                  </a:cubicBezTo>
                  <a:lnTo>
                    <a:pt x="1335675" y="658435"/>
                  </a:lnTo>
                  <a:close/>
                  <a:moveTo>
                    <a:pt x="1242170" y="964"/>
                  </a:moveTo>
                  <a:cubicBezTo>
                    <a:pt x="1266880" y="-1622"/>
                    <a:pt x="1291600" y="1056"/>
                    <a:pt x="1313949" y="8234"/>
                  </a:cubicBezTo>
                  <a:lnTo>
                    <a:pt x="1369828" y="41511"/>
                  </a:lnTo>
                  <a:lnTo>
                    <a:pt x="1371496" y="42504"/>
                  </a:lnTo>
                  <a:cubicBezTo>
                    <a:pt x="1404115" y="12892"/>
                    <a:pt x="1452887" y="-1643"/>
                    <a:pt x="1501446" y="1770"/>
                  </a:cubicBezTo>
                  <a:cubicBezTo>
                    <a:pt x="1517633" y="2906"/>
                    <a:pt x="1533797" y="6038"/>
                    <a:pt x="1549331" y="11271"/>
                  </a:cubicBezTo>
                  <a:cubicBezTo>
                    <a:pt x="1596675" y="27212"/>
                    <a:pt x="1630735" y="60266"/>
                    <a:pt x="1640038" y="99330"/>
                  </a:cubicBezTo>
                  <a:lnTo>
                    <a:pt x="1640530" y="99487"/>
                  </a:lnTo>
                  <a:lnTo>
                    <a:pt x="1678758" y="111812"/>
                  </a:lnTo>
                  <a:lnTo>
                    <a:pt x="1689930" y="119091"/>
                  </a:lnTo>
                  <a:lnTo>
                    <a:pt x="1719945" y="122893"/>
                  </a:lnTo>
                  <a:cubicBezTo>
                    <a:pt x="1732763" y="126120"/>
                    <a:pt x="1745593" y="130957"/>
                    <a:pt x="1758208" y="137409"/>
                  </a:cubicBezTo>
                  <a:cubicBezTo>
                    <a:pt x="1837910" y="178186"/>
                    <a:pt x="1891806" y="273848"/>
                    <a:pt x="1887718" y="367218"/>
                  </a:cubicBezTo>
                  <a:lnTo>
                    <a:pt x="1887790" y="367253"/>
                  </a:lnTo>
                  <a:lnTo>
                    <a:pt x="1951225" y="398171"/>
                  </a:lnTo>
                  <a:cubicBezTo>
                    <a:pt x="2007619" y="443550"/>
                    <a:pt x="2039572" y="526743"/>
                    <a:pt x="2019158" y="598579"/>
                  </a:cubicBezTo>
                  <a:lnTo>
                    <a:pt x="2020337" y="599126"/>
                  </a:lnTo>
                  <a:lnTo>
                    <a:pt x="2072144" y="623122"/>
                  </a:lnTo>
                  <a:cubicBezTo>
                    <a:pt x="2088334" y="635703"/>
                    <a:pt x="2102573" y="652312"/>
                    <a:pt x="2113423" y="671843"/>
                  </a:cubicBezTo>
                  <a:cubicBezTo>
                    <a:pt x="2125368" y="693336"/>
                    <a:pt x="2132340" y="716764"/>
                    <a:pt x="2134139" y="739688"/>
                  </a:cubicBezTo>
                  <a:lnTo>
                    <a:pt x="2124132" y="802607"/>
                  </a:lnTo>
                  <a:lnTo>
                    <a:pt x="2123835" y="804486"/>
                  </a:lnTo>
                  <a:cubicBezTo>
                    <a:pt x="2164396" y="823274"/>
                    <a:pt x="2196901" y="862246"/>
                    <a:pt x="2212340" y="907593"/>
                  </a:cubicBezTo>
                  <a:cubicBezTo>
                    <a:pt x="2217487" y="922708"/>
                    <a:pt x="2220737" y="938533"/>
                    <a:pt x="2221760" y="954553"/>
                  </a:cubicBezTo>
                  <a:cubicBezTo>
                    <a:pt x="2222538" y="966761"/>
                    <a:pt x="2221986" y="978604"/>
                    <a:pt x="2220198" y="989860"/>
                  </a:cubicBezTo>
                  <a:lnTo>
                    <a:pt x="2218726" y="995068"/>
                  </a:lnTo>
                  <a:lnTo>
                    <a:pt x="2247684" y="1021533"/>
                  </a:lnTo>
                  <a:cubicBezTo>
                    <a:pt x="2306246" y="1088473"/>
                    <a:pt x="2319770" y="1196599"/>
                    <a:pt x="2280204" y="1281294"/>
                  </a:cubicBezTo>
                  <a:lnTo>
                    <a:pt x="2280258" y="1281353"/>
                  </a:lnTo>
                  <a:lnTo>
                    <a:pt x="2327456" y="1333213"/>
                  </a:lnTo>
                  <a:cubicBezTo>
                    <a:pt x="2362563" y="1395835"/>
                    <a:pt x="2360440" y="1484383"/>
                    <a:pt x="2313925" y="1543199"/>
                  </a:cubicBezTo>
                  <a:lnTo>
                    <a:pt x="2314814" y="1544136"/>
                  </a:lnTo>
                  <a:lnTo>
                    <a:pt x="2353841" y="1585332"/>
                  </a:lnTo>
                  <a:cubicBezTo>
                    <a:pt x="2364091" y="1602897"/>
                    <a:pt x="2370981" y="1623465"/>
                    <a:pt x="2373600" y="1645482"/>
                  </a:cubicBezTo>
                  <a:cubicBezTo>
                    <a:pt x="2376487" y="1669716"/>
                    <a:pt x="2374001" y="1693907"/>
                    <a:pt x="2366897" y="1715731"/>
                  </a:cubicBezTo>
                  <a:lnTo>
                    <a:pt x="2333486" y="1770140"/>
                  </a:lnTo>
                  <a:lnTo>
                    <a:pt x="2332488" y="1771765"/>
                  </a:lnTo>
                  <a:cubicBezTo>
                    <a:pt x="2363044" y="1804018"/>
                    <a:pt x="2378370" y="1851944"/>
                    <a:pt x="2375371" y="1899484"/>
                  </a:cubicBezTo>
                  <a:cubicBezTo>
                    <a:pt x="2374372" y="1915330"/>
                    <a:pt x="2371337" y="1931134"/>
                    <a:pt x="2366153" y="1946300"/>
                  </a:cubicBezTo>
                  <a:cubicBezTo>
                    <a:pt x="2350352" y="1992523"/>
                    <a:pt x="2316950" y="2025558"/>
                    <a:pt x="2277167" y="2034281"/>
                  </a:cubicBezTo>
                  <a:lnTo>
                    <a:pt x="2277009" y="2034762"/>
                  </a:lnTo>
                  <a:lnTo>
                    <a:pt x="2264810" y="2072091"/>
                  </a:lnTo>
                  <a:cubicBezTo>
                    <a:pt x="2248876" y="2107388"/>
                    <a:pt x="2222726" y="2134482"/>
                    <a:pt x="2190942" y="2147333"/>
                  </a:cubicBezTo>
                  <a:cubicBezTo>
                    <a:pt x="2160182" y="2159785"/>
                    <a:pt x="2126695" y="2157823"/>
                    <a:pt x="2096797" y="2141787"/>
                  </a:cubicBezTo>
                  <a:lnTo>
                    <a:pt x="2075733" y="2157503"/>
                  </a:lnTo>
                  <a:lnTo>
                    <a:pt x="2069893" y="2174102"/>
                  </a:lnTo>
                  <a:cubicBezTo>
                    <a:pt x="1944471" y="2468779"/>
                    <a:pt x="1568341" y="2682736"/>
                    <a:pt x="1123828" y="2682736"/>
                  </a:cubicBezTo>
                  <a:cubicBezTo>
                    <a:pt x="576735" y="2682736"/>
                    <a:pt x="133228" y="2358635"/>
                    <a:pt x="133228" y="1958836"/>
                  </a:cubicBezTo>
                  <a:lnTo>
                    <a:pt x="134690" y="1937678"/>
                  </a:lnTo>
                  <a:lnTo>
                    <a:pt x="110369" y="1932854"/>
                  </a:lnTo>
                  <a:cubicBezTo>
                    <a:pt x="75386" y="1920759"/>
                    <a:pt x="45400" y="1894463"/>
                    <a:pt x="25517" y="1857457"/>
                  </a:cubicBezTo>
                  <a:cubicBezTo>
                    <a:pt x="-16350" y="1779501"/>
                    <a:pt x="-4794" y="1671402"/>
                    <a:pt x="53251" y="1597754"/>
                  </a:cubicBezTo>
                  <a:lnTo>
                    <a:pt x="53213" y="1597685"/>
                  </a:lnTo>
                  <a:lnTo>
                    <a:pt x="18991" y="1536889"/>
                  </a:lnTo>
                  <a:cubicBezTo>
                    <a:pt x="-956" y="1468287"/>
                    <a:pt x="21400" y="1382662"/>
                    <a:pt x="80305" y="1335703"/>
                  </a:cubicBezTo>
                  <a:lnTo>
                    <a:pt x="79651" y="1334597"/>
                  </a:lnTo>
                  <a:lnTo>
                    <a:pt x="50967" y="1285965"/>
                  </a:lnTo>
                  <a:cubicBezTo>
                    <a:pt x="44979" y="1266634"/>
                    <a:pt x="42961" y="1245123"/>
                    <a:pt x="45446" y="1223139"/>
                  </a:cubicBezTo>
                  <a:cubicBezTo>
                    <a:pt x="48178" y="1198943"/>
                    <a:pt x="56146" y="1175969"/>
                    <a:pt x="68084" y="1156313"/>
                  </a:cubicBezTo>
                  <a:lnTo>
                    <a:pt x="113181" y="1110757"/>
                  </a:lnTo>
                  <a:lnTo>
                    <a:pt x="114527" y="1109397"/>
                  </a:lnTo>
                  <a:lnTo>
                    <a:pt x="99742" y="1061896"/>
                  </a:lnTo>
                  <a:lnTo>
                    <a:pt x="85542" y="1060447"/>
                  </a:lnTo>
                  <a:cubicBezTo>
                    <a:pt x="64251" y="1054888"/>
                    <a:pt x="46010" y="1042938"/>
                    <a:pt x="33546" y="1025315"/>
                  </a:cubicBezTo>
                  <a:cubicBezTo>
                    <a:pt x="4373" y="984034"/>
                    <a:pt x="13926" y="921809"/>
                    <a:pt x="56564" y="875455"/>
                  </a:cubicBezTo>
                  <a:cubicBezTo>
                    <a:pt x="56257" y="874598"/>
                    <a:pt x="55987" y="873732"/>
                    <a:pt x="55681" y="872877"/>
                  </a:cubicBezTo>
                  <a:cubicBezTo>
                    <a:pt x="15242" y="843025"/>
                    <a:pt x="-4805" y="793797"/>
                    <a:pt x="978" y="738614"/>
                  </a:cubicBezTo>
                  <a:cubicBezTo>
                    <a:pt x="10129" y="651440"/>
                    <a:pt x="81092" y="568437"/>
                    <a:pt x="171443" y="539186"/>
                  </a:cubicBezTo>
                  <a:lnTo>
                    <a:pt x="171450" y="539108"/>
                  </a:lnTo>
                  <a:lnTo>
                    <a:pt x="177271" y="470268"/>
                  </a:lnTo>
                  <a:cubicBezTo>
                    <a:pt x="199471" y="402749"/>
                    <a:pt x="266733" y="344186"/>
                    <a:pt x="342669" y="337446"/>
                  </a:cubicBezTo>
                  <a:lnTo>
                    <a:pt x="342751" y="336178"/>
                  </a:lnTo>
                  <a:lnTo>
                    <a:pt x="346311" y="280400"/>
                  </a:lnTo>
                  <a:cubicBezTo>
                    <a:pt x="352259" y="261174"/>
                    <a:pt x="362767" y="242306"/>
                    <a:pt x="377311" y="225502"/>
                  </a:cubicBezTo>
                  <a:cubicBezTo>
                    <a:pt x="393317" y="207002"/>
                    <a:pt x="413013" y="192360"/>
                    <a:pt x="434151" y="182620"/>
                  </a:cubicBezTo>
                  <a:lnTo>
                    <a:pt x="497733" y="169528"/>
                  </a:lnTo>
                  <a:lnTo>
                    <a:pt x="499632" y="169136"/>
                  </a:lnTo>
                  <a:cubicBezTo>
                    <a:pt x="502419" y="125466"/>
                    <a:pt x="527408" y="82022"/>
                    <a:pt x="564807" y="51906"/>
                  </a:cubicBezTo>
                  <a:cubicBezTo>
                    <a:pt x="577273" y="41866"/>
                    <a:pt x="591119" y="33309"/>
                    <a:pt x="605981" y="26717"/>
                  </a:cubicBezTo>
                  <a:cubicBezTo>
                    <a:pt x="651276" y="6622"/>
                    <a:pt x="698970" y="8024"/>
                    <a:pt x="733022" y="30475"/>
                  </a:cubicBezTo>
                  <a:lnTo>
                    <a:pt x="733488" y="30261"/>
                  </a:lnTo>
                  <a:lnTo>
                    <a:pt x="769679" y="13633"/>
                  </a:lnTo>
                  <a:cubicBezTo>
                    <a:pt x="806947" y="1046"/>
                    <a:pt x="845202" y="1311"/>
                    <a:pt x="876777" y="15255"/>
                  </a:cubicBezTo>
                  <a:cubicBezTo>
                    <a:pt x="892062" y="21997"/>
                    <a:pt x="905142" y="31670"/>
                    <a:pt x="915501" y="43684"/>
                  </a:cubicBezTo>
                  <a:lnTo>
                    <a:pt x="917902" y="48231"/>
                  </a:lnTo>
                  <a:lnTo>
                    <a:pt x="923853" y="43045"/>
                  </a:lnTo>
                  <a:cubicBezTo>
                    <a:pt x="987429" y="9278"/>
                    <a:pt x="1077843" y="12243"/>
                    <a:pt x="1138352" y="58401"/>
                  </a:cubicBezTo>
                  <a:lnTo>
                    <a:pt x="1139298" y="57540"/>
                  </a:lnTo>
                  <a:lnTo>
                    <a:pt x="1180962" y="19719"/>
                  </a:lnTo>
                  <a:cubicBezTo>
                    <a:pt x="1198791" y="9853"/>
                    <a:pt x="1219718" y="3309"/>
                    <a:pt x="1242170" y="964"/>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696349" flipH="1">
              <a:off x="6080868" y="5966855"/>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19347940" flipH="1">
              <a:off x="6898284" y="6030510"/>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696349" flipH="1">
              <a:off x="5623669" y="4366655"/>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9347940" flipH="1">
              <a:off x="7431683" y="4304389"/>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237"/>
            <p:cNvSpPr/>
            <p:nvPr/>
          </p:nvSpPr>
          <p:spPr>
            <a:xfrm rot="2317337" flipH="1">
              <a:off x="5493143" y="4278166"/>
              <a:ext cx="981226"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0 w 981226"/>
                <a:gd name="connsiteY0" fmla="*/ 609600 h 609600"/>
                <a:gd name="connsiteX1" fmla="*/ 230020 w 981226"/>
                <a:gd name="connsiteY1" fmla="*/ 0 h 609600"/>
                <a:gd name="connsiteX2" fmla="*/ 698431 w 981226"/>
                <a:gd name="connsiteY2" fmla="*/ 0 h 609600"/>
                <a:gd name="connsiteX3" fmla="*/ 928451 w 981226"/>
                <a:gd name="connsiteY3" fmla="*/ 609600 h 609600"/>
                <a:gd name="connsiteX4" fmla="*/ 0 w 981226"/>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226" h="609600">
                  <a:moveTo>
                    <a:pt x="0" y="609600"/>
                  </a:moveTo>
                  <a:lnTo>
                    <a:pt x="230020" y="0"/>
                  </a:lnTo>
                  <a:lnTo>
                    <a:pt x="698431" y="0"/>
                  </a:lnTo>
                  <a:cubicBezTo>
                    <a:pt x="775104" y="203200"/>
                    <a:pt x="1108845" y="433433"/>
                    <a:pt x="928451" y="609600"/>
                  </a:cubicBezTo>
                  <a:lnTo>
                    <a:pt x="0" y="609600"/>
                  </a:lnTo>
                  <a:close/>
                </a:path>
              </a:pathLst>
            </a:custGeom>
            <a:solidFill>
              <a:srgbClr val="CAA9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238"/>
            <p:cNvSpPr/>
            <p:nvPr/>
          </p:nvSpPr>
          <p:spPr>
            <a:xfrm rot="19450925" flipH="1">
              <a:off x="7022390" y="4183819"/>
              <a:ext cx="953715"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25264 w 953715"/>
                <a:gd name="connsiteY0" fmla="*/ 609600 h 609600"/>
                <a:gd name="connsiteX1" fmla="*/ 255284 w 953715"/>
                <a:gd name="connsiteY1" fmla="*/ 0 h 609600"/>
                <a:gd name="connsiteX2" fmla="*/ 723695 w 953715"/>
                <a:gd name="connsiteY2" fmla="*/ 0 h 609600"/>
                <a:gd name="connsiteX3" fmla="*/ 953715 w 953715"/>
                <a:gd name="connsiteY3" fmla="*/ 609600 h 609600"/>
                <a:gd name="connsiteX4" fmla="*/ 25264 w 95371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715" h="609600">
                  <a:moveTo>
                    <a:pt x="25264" y="609600"/>
                  </a:moveTo>
                  <a:cubicBezTo>
                    <a:pt x="-81232" y="420456"/>
                    <a:pt x="178611" y="203200"/>
                    <a:pt x="255284" y="0"/>
                  </a:cubicBezTo>
                  <a:lnTo>
                    <a:pt x="723695" y="0"/>
                  </a:lnTo>
                  <a:lnTo>
                    <a:pt x="953715" y="609600"/>
                  </a:lnTo>
                  <a:lnTo>
                    <a:pt x="25264" y="609600"/>
                  </a:lnTo>
                  <a:close/>
                </a:path>
              </a:pathLst>
            </a:custGeom>
            <a:solidFill>
              <a:srgbClr val="CAA9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57037" flipH="1">
              <a:off x="5778815" y="3393913"/>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9624953" flipH="1">
              <a:off x="6838181" y="3318136"/>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flipH="1">
              <a:off x="5791200" y="3581400"/>
              <a:ext cx="1905000" cy="2819400"/>
            </a:xfrm>
            <a:prstGeom prst="trapezoid">
              <a:avLst>
                <a:gd name="adj" fmla="val 39721"/>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flipH="1">
              <a:off x="5791200" y="3429000"/>
              <a:ext cx="1905000" cy="2590800"/>
            </a:xfrm>
            <a:prstGeom prst="trapezoid">
              <a:avLst>
                <a:gd name="adj" fmla="val 37733"/>
              </a:avLst>
            </a:prstGeom>
            <a:solidFill>
              <a:srgbClr val="CAA9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0800000" flipH="1">
              <a:off x="6520543" y="3346268"/>
              <a:ext cx="381000" cy="457200"/>
            </a:xfrm>
            <a:prstGeom prst="triangle">
              <a:avLst>
                <a:gd name="adj" fmla="val 5454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H="1">
              <a:off x="6096000" y="1752600"/>
              <a:ext cx="12954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rot="5400000">
              <a:off x="6535499" y="3970472"/>
              <a:ext cx="838200" cy="228600"/>
              <a:chOff x="4876800" y="152400"/>
              <a:chExt cx="2438400" cy="762000"/>
            </a:xfrm>
            <a:solidFill>
              <a:srgbClr val="F0CD6C"/>
            </a:solidFill>
          </p:grpSpPr>
          <p:sp>
            <p:nvSpPr>
              <p:cNvPr id="69" name="Freeform 68"/>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69"/>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p:cNvGrpSpPr/>
            <p:nvPr/>
          </p:nvGrpSpPr>
          <p:grpSpPr>
            <a:xfrm rot="16200000" flipH="1">
              <a:off x="6096000" y="3962400"/>
              <a:ext cx="838200" cy="228600"/>
              <a:chOff x="4876800" y="152400"/>
              <a:chExt cx="2438400" cy="762000"/>
            </a:xfrm>
            <a:solidFill>
              <a:srgbClr val="F0CD6C"/>
            </a:solidFill>
          </p:grpSpPr>
          <p:sp>
            <p:nvSpPr>
              <p:cNvPr id="66" name="Freeform 65"/>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66"/>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67"/>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60" name="Straight Connector 59"/>
            <p:cNvCxnSpPr>
              <a:stCxn id="56" idx="0"/>
              <a:endCxn id="55" idx="2"/>
            </p:cNvCxnSpPr>
            <p:nvPr/>
          </p:nvCxnSpPr>
          <p:spPr>
            <a:xfrm>
              <a:off x="6728340" y="3803468"/>
              <a:ext cx="15360" cy="2216332"/>
            </a:xfrm>
            <a:prstGeom prst="line">
              <a:avLst/>
            </a:prstGeom>
            <a:ln>
              <a:solidFill>
                <a:srgbClr val="996633"/>
              </a:solidFill>
            </a:ln>
          </p:spPr>
          <p:style>
            <a:lnRef idx="1">
              <a:schemeClr val="accent1"/>
            </a:lnRef>
            <a:fillRef idx="0">
              <a:schemeClr val="accent1"/>
            </a:fillRef>
            <a:effectRef idx="0">
              <a:schemeClr val="accent1"/>
            </a:effectRef>
            <a:fontRef idx="minor">
              <a:schemeClr val="tx1"/>
            </a:fontRef>
          </p:style>
        </p:cxnSp>
        <p:sp>
          <p:nvSpPr>
            <p:cNvPr id="61" name="Cloud 60"/>
            <p:cNvSpPr/>
            <p:nvPr/>
          </p:nvSpPr>
          <p:spPr>
            <a:xfrm>
              <a:off x="6324600" y="1676400"/>
              <a:ext cx="7620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5715000" y="1752600"/>
              <a:ext cx="1905000" cy="228600"/>
            </a:xfrm>
            <a:prstGeom prst="roundRect">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257"/>
            <p:cNvSpPr/>
            <p:nvPr/>
          </p:nvSpPr>
          <p:spPr>
            <a:xfrm rot="5374577">
              <a:off x="6367212" y="632359"/>
              <a:ext cx="679294" cy="1674158"/>
            </a:xfrm>
            <a:custGeom>
              <a:avLst/>
              <a:gdLst>
                <a:gd name="connsiteX0" fmla="*/ 638734 w 638734"/>
                <a:gd name="connsiteY0" fmla="*/ 1674158 h 1674158"/>
                <a:gd name="connsiteX1" fmla="*/ 0 w 638734"/>
                <a:gd name="connsiteY1" fmla="*/ 837079 h 1674158"/>
                <a:gd name="connsiteX2" fmla="*/ 638734 w 638734"/>
                <a:gd name="connsiteY2" fmla="*/ 0 h 1674158"/>
                <a:gd name="connsiteX3" fmla="*/ 638734 w 638734"/>
                <a:gd name="connsiteY3" fmla="*/ 1674158 h 1674158"/>
                <a:gd name="connsiteX0" fmla="*/ 638734 w 664572"/>
                <a:gd name="connsiteY0" fmla="*/ 1674158 h 1674158"/>
                <a:gd name="connsiteX1" fmla="*/ 0 w 664572"/>
                <a:gd name="connsiteY1" fmla="*/ 837079 h 1674158"/>
                <a:gd name="connsiteX2" fmla="*/ 638734 w 664572"/>
                <a:gd name="connsiteY2" fmla="*/ 0 h 1674158"/>
                <a:gd name="connsiteX3" fmla="*/ 638734 w 664572"/>
                <a:gd name="connsiteY3" fmla="*/ 1674158 h 1674158"/>
                <a:gd name="connsiteX0" fmla="*/ 651991 w 677829"/>
                <a:gd name="connsiteY0" fmla="*/ 1674158 h 1674158"/>
                <a:gd name="connsiteX1" fmla="*/ 13257 w 677829"/>
                <a:gd name="connsiteY1" fmla="*/ 837079 h 1674158"/>
                <a:gd name="connsiteX2" fmla="*/ 651991 w 677829"/>
                <a:gd name="connsiteY2" fmla="*/ 0 h 1674158"/>
                <a:gd name="connsiteX3" fmla="*/ 651991 w 677829"/>
                <a:gd name="connsiteY3" fmla="*/ 1674158 h 1674158"/>
                <a:gd name="connsiteX0" fmla="*/ 653456 w 679294"/>
                <a:gd name="connsiteY0" fmla="*/ 1674158 h 1674158"/>
                <a:gd name="connsiteX1" fmla="*/ 14722 w 679294"/>
                <a:gd name="connsiteY1" fmla="*/ 837079 h 1674158"/>
                <a:gd name="connsiteX2" fmla="*/ 653456 w 679294"/>
                <a:gd name="connsiteY2" fmla="*/ 0 h 1674158"/>
                <a:gd name="connsiteX3" fmla="*/ 653456 w 679294"/>
                <a:gd name="connsiteY3" fmla="*/ 1674158 h 1674158"/>
              </a:gdLst>
              <a:ahLst/>
              <a:cxnLst>
                <a:cxn ang="0">
                  <a:pos x="connsiteX0" y="connsiteY0"/>
                </a:cxn>
                <a:cxn ang="0">
                  <a:pos x="connsiteX1" y="connsiteY1"/>
                </a:cxn>
                <a:cxn ang="0">
                  <a:pos x="connsiteX2" y="connsiteY2"/>
                </a:cxn>
                <a:cxn ang="0">
                  <a:pos x="connsiteX3" y="connsiteY3"/>
                </a:cxn>
              </a:cxnLst>
              <a:rect l="l" t="t" r="r" b="b"/>
              <a:pathLst>
                <a:path w="679294" h="1674158">
                  <a:moveTo>
                    <a:pt x="653456" y="1674158"/>
                  </a:moveTo>
                  <a:cubicBezTo>
                    <a:pt x="300693" y="1674158"/>
                    <a:pt x="-74229" y="1551282"/>
                    <a:pt x="14722" y="837079"/>
                  </a:cubicBezTo>
                  <a:cubicBezTo>
                    <a:pt x="-80104" y="243439"/>
                    <a:pt x="300693" y="0"/>
                    <a:pt x="653456" y="0"/>
                  </a:cubicBezTo>
                  <a:cubicBezTo>
                    <a:pt x="547000" y="549333"/>
                    <a:pt x="747356" y="1117599"/>
                    <a:pt x="653456" y="1674158"/>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p:cNvSpPr/>
            <p:nvPr/>
          </p:nvSpPr>
          <p:spPr>
            <a:xfrm>
              <a:off x="6172200" y="2971800"/>
              <a:ext cx="10668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6553200" y="3048000"/>
              <a:ext cx="3048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4">
            <a:extLst>
              <a:ext uri="{FF2B5EF4-FFF2-40B4-BE49-F238E27FC236}">
                <a16:creationId xmlns:a16="http://schemas.microsoft.com/office/drawing/2014/main" id="{9FF5F119-3413-CCCD-1C9A-971B4DE278A5}"/>
              </a:ext>
            </a:extLst>
          </p:cNvPr>
          <p:cNvGrpSpPr/>
          <p:nvPr/>
        </p:nvGrpSpPr>
        <p:grpSpPr>
          <a:xfrm>
            <a:off x="692600" y="1362038"/>
            <a:ext cx="1438109" cy="3133023"/>
            <a:chOff x="4405860" y="139189"/>
            <a:chExt cx="2861871" cy="6475262"/>
          </a:xfrm>
        </p:grpSpPr>
        <p:grpSp>
          <p:nvGrpSpPr>
            <p:cNvPr id="5" name="Group 86">
              <a:extLst>
                <a:ext uri="{FF2B5EF4-FFF2-40B4-BE49-F238E27FC236}">
                  <a16:creationId xmlns:a16="http://schemas.microsoft.com/office/drawing/2014/main" id="{DA0E676D-A549-E56F-698D-145B15A4254E}"/>
                </a:ext>
              </a:extLst>
            </p:cNvPr>
            <p:cNvGrpSpPr/>
            <p:nvPr/>
          </p:nvGrpSpPr>
          <p:grpSpPr>
            <a:xfrm rot="2107423">
              <a:off x="4802579" y="139189"/>
              <a:ext cx="743864" cy="1806453"/>
              <a:chOff x="7696200" y="914400"/>
              <a:chExt cx="685800" cy="2438400"/>
            </a:xfrm>
          </p:grpSpPr>
          <p:sp>
            <p:nvSpPr>
              <p:cNvPr id="124" name="Moon 123">
                <a:extLst>
                  <a:ext uri="{FF2B5EF4-FFF2-40B4-BE49-F238E27FC236}">
                    <a16:creationId xmlns:a16="http://schemas.microsoft.com/office/drawing/2014/main" id="{7DA9BA02-5A95-4C97-2E53-DF1FEA8825C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BF500744-9204-24F3-5415-B92D4FD3FD6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F3827C62-EAE1-FAC1-D309-061698585CD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7676DE0-9B2D-F190-517E-58E0B5583B8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87">
              <a:extLst>
                <a:ext uri="{FF2B5EF4-FFF2-40B4-BE49-F238E27FC236}">
                  <a16:creationId xmlns:a16="http://schemas.microsoft.com/office/drawing/2014/main" id="{8DADCC2B-A19A-4ADF-8352-6E9D4A53A085}"/>
                </a:ext>
              </a:extLst>
            </p:cNvPr>
            <p:cNvGrpSpPr/>
            <p:nvPr/>
          </p:nvGrpSpPr>
          <p:grpSpPr>
            <a:xfrm rot="19262140" flipH="1">
              <a:off x="6126313" y="231425"/>
              <a:ext cx="743864" cy="1645187"/>
              <a:chOff x="7696200" y="914400"/>
              <a:chExt cx="685800" cy="2438400"/>
            </a:xfrm>
          </p:grpSpPr>
          <p:sp>
            <p:nvSpPr>
              <p:cNvPr id="120" name="Moon 119">
                <a:extLst>
                  <a:ext uri="{FF2B5EF4-FFF2-40B4-BE49-F238E27FC236}">
                    <a16:creationId xmlns:a16="http://schemas.microsoft.com/office/drawing/2014/main" id="{229B6D21-8895-7BF1-01AC-42E882787B5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758923AE-3993-EB77-1351-696B7F5AE81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7764A938-548C-B2E4-0C8B-BE501E2C3541}"/>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F0F25DE-6420-7D13-0BF2-B76042616D2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7">
              <a:extLst>
                <a:ext uri="{FF2B5EF4-FFF2-40B4-BE49-F238E27FC236}">
                  <a16:creationId xmlns:a16="http://schemas.microsoft.com/office/drawing/2014/main" id="{6239CFB6-9894-F8BE-22C6-7E937A51485B}"/>
                </a:ext>
              </a:extLst>
            </p:cNvPr>
            <p:cNvGrpSpPr/>
            <p:nvPr/>
          </p:nvGrpSpPr>
          <p:grpSpPr>
            <a:xfrm rot="562843">
              <a:off x="5697438" y="5840305"/>
              <a:ext cx="666047" cy="774146"/>
              <a:chOff x="6106804" y="4039302"/>
              <a:chExt cx="666047" cy="774146"/>
            </a:xfrm>
          </p:grpSpPr>
          <p:sp>
            <p:nvSpPr>
              <p:cNvPr id="42" name="Oval 41">
                <a:extLst>
                  <a:ext uri="{FF2B5EF4-FFF2-40B4-BE49-F238E27FC236}">
                    <a16:creationId xmlns:a16="http://schemas.microsoft.com/office/drawing/2014/main" id="{1FCB9245-EDB9-9DAD-FE6C-7F820B0D9EF6}"/>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BCDA3BEB-A597-5D44-67D1-4A2F7161F75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1707248-D935-AF32-3FE3-6674CCB9536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8AC0B1F6-33D0-8DCC-8DFA-12693EF38A4C}"/>
                </a:ext>
              </a:extLst>
            </p:cNvPr>
            <p:cNvGrpSpPr/>
            <p:nvPr/>
          </p:nvGrpSpPr>
          <p:grpSpPr>
            <a:xfrm rot="2613352">
              <a:off x="5128037" y="5761712"/>
              <a:ext cx="666047" cy="774146"/>
              <a:chOff x="6106804" y="4039302"/>
              <a:chExt cx="666047" cy="774146"/>
            </a:xfrm>
          </p:grpSpPr>
          <p:sp>
            <p:nvSpPr>
              <p:cNvPr id="39" name="Oval 38">
                <a:extLst>
                  <a:ext uri="{FF2B5EF4-FFF2-40B4-BE49-F238E27FC236}">
                    <a16:creationId xmlns:a16="http://schemas.microsoft.com/office/drawing/2014/main" id="{B8B11416-7C73-E2EB-0051-27D022D9FA8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C69E35D-42D6-3D9A-9914-29E7B5AB349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F58216-E0F1-E220-767B-4F2223441988}"/>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3E08FD57-E648-E62E-3D5F-B25277D0AC41}"/>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FE56E98-84E4-367B-9520-676AF6084461}"/>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4E655C6-CB43-A266-CE0A-E2610C588FA5}"/>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51E2148-FE01-0733-75D2-14BF24162E82}"/>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9B6F472E-872C-8D34-AF73-13DEAADB6B91}"/>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128A7033-FD86-242D-1924-C34D37B63DCE}"/>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FCA41BA9-1ABF-AAF5-B963-CC4036A5DCC7}"/>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CE803ACF-0F18-9C77-0E26-6C0A0F9FE934}"/>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C0DE6C-F114-020E-5B87-AB491C038411}"/>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40C9FE-0112-0EC8-A216-6D5D1E2EBF39}"/>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7">
              <a:extLst>
                <a:ext uri="{FF2B5EF4-FFF2-40B4-BE49-F238E27FC236}">
                  <a16:creationId xmlns:a16="http://schemas.microsoft.com/office/drawing/2014/main" id="{99E007B2-CACA-E1D0-F018-D167BE9E2E8B}"/>
                </a:ext>
              </a:extLst>
            </p:cNvPr>
            <p:cNvGrpSpPr/>
            <p:nvPr/>
          </p:nvGrpSpPr>
          <p:grpSpPr>
            <a:xfrm>
              <a:off x="4953000" y="5334000"/>
              <a:ext cx="1828800" cy="609600"/>
              <a:chOff x="1371600" y="3962400"/>
              <a:chExt cx="6705600" cy="2057400"/>
            </a:xfrm>
          </p:grpSpPr>
          <p:grpSp>
            <p:nvGrpSpPr>
              <p:cNvPr id="27" name="Group 195">
                <a:extLst>
                  <a:ext uri="{FF2B5EF4-FFF2-40B4-BE49-F238E27FC236}">
                    <a16:creationId xmlns:a16="http://schemas.microsoft.com/office/drawing/2014/main" id="{CF4AC1DE-3865-0121-CE52-E499E4CA2DB8}"/>
                  </a:ext>
                </a:extLst>
              </p:cNvPr>
              <p:cNvGrpSpPr/>
              <p:nvPr/>
            </p:nvGrpSpPr>
            <p:grpSpPr>
              <a:xfrm>
                <a:off x="1371600" y="3962400"/>
                <a:ext cx="1676400" cy="2057400"/>
                <a:chOff x="1371600" y="3962400"/>
                <a:chExt cx="1676400" cy="2057400"/>
              </a:xfrm>
            </p:grpSpPr>
            <p:sp>
              <p:nvSpPr>
                <p:cNvPr id="37" name="Right Arrow Callout 33">
                  <a:extLst>
                    <a:ext uri="{FF2B5EF4-FFF2-40B4-BE49-F238E27FC236}">
                      <a16:creationId xmlns:a16="http://schemas.microsoft.com/office/drawing/2014/main" id="{D4E24ED0-7774-CD6A-F21F-A594DE3E0A2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34">
                  <a:extLst>
                    <a:ext uri="{FF2B5EF4-FFF2-40B4-BE49-F238E27FC236}">
                      <a16:creationId xmlns:a16="http://schemas.microsoft.com/office/drawing/2014/main" id="{D9601AC1-1D48-49F3-2F23-6EE025FFF8B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96">
                <a:extLst>
                  <a:ext uri="{FF2B5EF4-FFF2-40B4-BE49-F238E27FC236}">
                    <a16:creationId xmlns:a16="http://schemas.microsoft.com/office/drawing/2014/main" id="{1E78B253-A374-F36E-83D4-628B73AA88D5}"/>
                  </a:ext>
                </a:extLst>
              </p:cNvPr>
              <p:cNvGrpSpPr/>
              <p:nvPr/>
            </p:nvGrpSpPr>
            <p:grpSpPr>
              <a:xfrm>
                <a:off x="3048000" y="3962400"/>
                <a:ext cx="1676400" cy="2057400"/>
                <a:chOff x="1371600" y="3962400"/>
                <a:chExt cx="1676400" cy="2057400"/>
              </a:xfrm>
            </p:grpSpPr>
            <p:sp>
              <p:nvSpPr>
                <p:cNvPr id="35" name="Right Arrow Callout 31">
                  <a:extLst>
                    <a:ext uri="{FF2B5EF4-FFF2-40B4-BE49-F238E27FC236}">
                      <a16:creationId xmlns:a16="http://schemas.microsoft.com/office/drawing/2014/main" id="{A066C82E-7093-7033-3AEC-6BC00334508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2">
                  <a:extLst>
                    <a:ext uri="{FF2B5EF4-FFF2-40B4-BE49-F238E27FC236}">
                      <a16:creationId xmlns:a16="http://schemas.microsoft.com/office/drawing/2014/main" id="{A15772A5-A30F-1A89-8650-0731D049871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99">
                <a:extLst>
                  <a:ext uri="{FF2B5EF4-FFF2-40B4-BE49-F238E27FC236}">
                    <a16:creationId xmlns:a16="http://schemas.microsoft.com/office/drawing/2014/main" id="{B7FAD60A-1C54-5ADD-0C45-10B953E030B3}"/>
                  </a:ext>
                </a:extLst>
              </p:cNvPr>
              <p:cNvGrpSpPr/>
              <p:nvPr/>
            </p:nvGrpSpPr>
            <p:grpSpPr>
              <a:xfrm>
                <a:off x="4724400" y="3962400"/>
                <a:ext cx="1676400" cy="2057400"/>
                <a:chOff x="1371600" y="3962400"/>
                <a:chExt cx="1676400" cy="2057400"/>
              </a:xfrm>
            </p:grpSpPr>
            <p:sp>
              <p:nvSpPr>
                <p:cNvPr id="33" name="Right Arrow Callout 29">
                  <a:extLst>
                    <a:ext uri="{FF2B5EF4-FFF2-40B4-BE49-F238E27FC236}">
                      <a16:creationId xmlns:a16="http://schemas.microsoft.com/office/drawing/2014/main" id="{EC661159-F461-A32E-3194-9F1CA911EF6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0">
                  <a:extLst>
                    <a:ext uri="{FF2B5EF4-FFF2-40B4-BE49-F238E27FC236}">
                      <a16:creationId xmlns:a16="http://schemas.microsoft.com/office/drawing/2014/main" id="{48C4CAD1-DFBE-1AA1-3D70-BEF5FC68A13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02">
                <a:extLst>
                  <a:ext uri="{FF2B5EF4-FFF2-40B4-BE49-F238E27FC236}">
                    <a16:creationId xmlns:a16="http://schemas.microsoft.com/office/drawing/2014/main" id="{1910380D-D5CA-4094-F2CA-84A812D5BA88}"/>
                  </a:ext>
                </a:extLst>
              </p:cNvPr>
              <p:cNvGrpSpPr/>
              <p:nvPr/>
            </p:nvGrpSpPr>
            <p:grpSpPr>
              <a:xfrm>
                <a:off x="6400800" y="3962400"/>
                <a:ext cx="1676400" cy="2057400"/>
                <a:chOff x="1371600" y="3962400"/>
                <a:chExt cx="1676400" cy="2057400"/>
              </a:xfrm>
            </p:grpSpPr>
            <p:sp>
              <p:nvSpPr>
                <p:cNvPr id="31" name="Right Arrow Callout 27">
                  <a:extLst>
                    <a:ext uri="{FF2B5EF4-FFF2-40B4-BE49-F238E27FC236}">
                      <a16:creationId xmlns:a16="http://schemas.microsoft.com/office/drawing/2014/main" id="{467619C7-991F-30EA-1439-CF15AD49DF8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28">
                  <a:extLst>
                    <a:ext uri="{FF2B5EF4-FFF2-40B4-BE49-F238E27FC236}">
                      <a16:creationId xmlns:a16="http://schemas.microsoft.com/office/drawing/2014/main" id="{DA74A64F-70AA-EFEB-DCCE-D51596EAE3F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Cloud 23">
              <a:extLst>
                <a:ext uri="{FF2B5EF4-FFF2-40B4-BE49-F238E27FC236}">
                  <a16:creationId xmlns:a16="http://schemas.microsoft.com/office/drawing/2014/main" id="{51A1F255-1F72-D869-F842-43CA8712A313}"/>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a:extLst>
                <a:ext uri="{FF2B5EF4-FFF2-40B4-BE49-F238E27FC236}">
                  <a16:creationId xmlns:a16="http://schemas.microsoft.com/office/drawing/2014/main" id="{716E1CE7-1E3D-F54F-00F8-90C274E316B2}"/>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7ABC2AE-581E-A128-8DBD-608707808EE5}"/>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94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DDC70E1-6733-4ECB-A39F-2A364AAD7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p:cNvSpPr txBox="1"/>
          <p:nvPr/>
        </p:nvSpPr>
        <p:spPr>
          <a:xfrm>
            <a:off x="2561069" y="939840"/>
            <a:ext cx="7069862" cy="523220"/>
          </a:xfrm>
          <a:prstGeom prst="rect">
            <a:avLst/>
          </a:prstGeom>
          <a:noFill/>
        </p:spPr>
        <p:txBody>
          <a:bodyPr wrap="square" rtlCol="0">
            <a:spAutoFit/>
          </a:bodyPr>
          <a:lstStyle/>
          <a:p>
            <a:pPr algn="ctr" fontAlgn="base"/>
            <a:r>
              <a:rPr lang="en-US" sz="2800" dirty="0">
                <a:solidFill>
                  <a:schemeClr val="bg1"/>
                </a:solidFill>
              </a:rPr>
              <a:t>Those who plant and water</a:t>
            </a:r>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(1)</a:t>
            </a:r>
            <a:endParaRPr lang="en-US" dirty="0"/>
          </a:p>
        </p:txBody>
      </p:sp>
      <p:sp>
        <p:nvSpPr>
          <p:cNvPr id="11" name="TextBox 10"/>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The Harvest</a:t>
            </a:r>
            <a:endParaRPr lang="en-US" sz="4400" dirty="0">
              <a:solidFill>
                <a:schemeClr val="bg1"/>
              </a:solidFill>
              <a:latin typeface="Bodoni MT" panose="02070603080606020203" pitchFamily="18" charset="0"/>
            </a:endParaRPr>
          </a:p>
        </p:txBody>
      </p:sp>
      <p:sp>
        <p:nvSpPr>
          <p:cNvPr id="12" name="TextBox 1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3:4-7</a:t>
            </a:r>
          </a:p>
        </p:txBody>
      </p:sp>
      <p:sp>
        <p:nvSpPr>
          <p:cNvPr id="6" name="Rectangle 5"/>
          <p:cNvSpPr/>
          <p:nvPr/>
        </p:nvSpPr>
        <p:spPr>
          <a:xfrm>
            <a:off x="5199531" y="2013853"/>
            <a:ext cx="6096000" cy="3046988"/>
          </a:xfrm>
          <a:prstGeom prst="rect">
            <a:avLst/>
          </a:prstGeom>
        </p:spPr>
        <p:txBody>
          <a:bodyPr>
            <a:spAutoFit/>
          </a:bodyPr>
          <a:lstStyle/>
          <a:p>
            <a:r>
              <a:rPr lang="en-US" sz="2400" dirty="0">
                <a:solidFill>
                  <a:schemeClr val="bg1"/>
                </a:solidFill>
                <a:latin typeface="Abadi" panose="020B0604020104020204" pitchFamily="34" charset="0"/>
              </a:rPr>
              <a:t>Missionaries are instruments in the hands of God, but it is “God that giveth the increase,” meaning that God causes the changes in people’s hearts and souls that lead to conversion.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In the Book of Mormon, Ammon expressed similar sentiments…</a:t>
            </a:r>
            <a:endParaRPr lang="en-US" sz="2400" dirty="0">
              <a:solidFill>
                <a:schemeClr val="bg1"/>
              </a:solidFill>
            </a:endParaRPr>
          </a:p>
        </p:txBody>
      </p:sp>
      <p:sp>
        <p:nvSpPr>
          <p:cNvPr id="14" name="TextBox 13"/>
          <p:cNvSpPr txBox="1"/>
          <p:nvPr/>
        </p:nvSpPr>
        <p:spPr>
          <a:xfrm>
            <a:off x="6735785" y="5511047"/>
            <a:ext cx="4452283" cy="707886"/>
          </a:xfrm>
          <a:prstGeom prst="rect">
            <a:avLst/>
          </a:prstGeom>
          <a:noFill/>
        </p:spPr>
        <p:txBody>
          <a:bodyPr wrap="square" rtlCol="0">
            <a:spAutoFit/>
          </a:bodyPr>
          <a:lstStyle/>
          <a:p>
            <a:r>
              <a:rPr lang="en-US" sz="4000" dirty="0">
                <a:solidFill>
                  <a:schemeClr val="bg1"/>
                </a:solidFill>
                <a:effectLst>
                  <a:glow rad="228600">
                    <a:schemeClr val="accent2">
                      <a:satMod val="175000"/>
                      <a:alpha val="40000"/>
                    </a:schemeClr>
                  </a:glow>
                </a:effectLst>
              </a:rPr>
              <a:t>Read Alma 27:11-14</a:t>
            </a:r>
          </a:p>
        </p:txBody>
      </p:sp>
      <p:pic>
        <p:nvPicPr>
          <p:cNvPr id="6146" name="Picture 2" descr="Image result for missionaries lds planting and wat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03" y="1445759"/>
            <a:ext cx="4460925" cy="35687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0632BEB-5D2F-ED4A-DFE0-71590F910A68}"/>
              </a:ext>
            </a:extLst>
          </p:cNvPr>
          <p:cNvGrpSpPr/>
          <p:nvPr/>
        </p:nvGrpSpPr>
        <p:grpSpPr>
          <a:xfrm>
            <a:off x="5810572" y="4928423"/>
            <a:ext cx="819961" cy="1760251"/>
            <a:chOff x="1109185" y="1515683"/>
            <a:chExt cx="2462250" cy="4939628"/>
          </a:xfrm>
        </p:grpSpPr>
        <p:grpSp>
          <p:nvGrpSpPr>
            <p:cNvPr id="5" name="Group 4">
              <a:extLst>
                <a:ext uri="{FF2B5EF4-FFF2-40B4-BE49-F238E27FC236}">
                  <a16:creationId xmlns:a16="http://schemas.microsoft.com/office/drawing/2014/main" id="{AB33CDF4-F31A-D0E0-0A86-F9175B158D0D}"/>
                </a:ext>
              </a:extLst>
            </p:cNvPr>
            <p:cNvGrpSpPr/>
            <p:nvPr/>
          </p:nvGrpSpPr>
          <p:grpSpPr>
            <a:xfrm>
              <a:off x="1109185" y="2233062"/>
              <a:ext cx="2109827" cy="4111591"/>
              <a:chOff x="2971800" y="685800"/>
              <a:chExt cx="1323830" cy="2971800"/>
            </a:xfrm>
          </p:grpSpPr>
          <p:sp>
            <p:nvSpPr>
              <p:cNvPr id="10" name="Oval 9">
                <a:extLst>
                  <a:ext uri="{FF2B5EF4-FFF2-40B4-BE49-F238E27FC236}">
                    <a16:creationId xmlns:a16="http://schemas.microsoft.com/office/drawing/2014/main" id="{D43B875B-3162-456E-CF0D-AE0C655D7756}"/>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39308977-75CF-2B73-E2EA-1A8FCD484639}"/>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37DC0D7-D2C0-A387-2792-99A129F40920}"/>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a:extLst>
                  <a:ext uri="{FF2B5EF4-FFF2-40B4-BE49-F238E27FC236}">
                    <a16:creationId xmlns:a16="http://schemas.microsoft.com/office/drawing/2014/main" id="{496D2BFD-784D-0090-2F71-88CCC365958D}"/>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4434F792-707A-C48C-1775-515F07DCBB8A}"/>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990FB84-C02D-196E-1D4B-0E900742683B}"/>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074C50F-204C-142E-0F23-A7828FDF08F1}"/>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9CBE3E8F-A414-8BA6-6427-2A79ECB50C7D}"/>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0853D5D-0C2E-CA4E-E407-F1B87475DF34}"/>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Extract 47">
                <a:extLst>
                  <a:ext uri="{FF2B5EF4-FFF2-40B4-BE49-F238E27FC236}">
                    <a16:creationId xmlns:a16="http://schemas.microsoft.com/office/drawing/2014/main" id="{DCFFA10B-6341-85C4-2A31-9E4175A0545A}"/>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75">
                <a:extLst>
                  <a:ext uri="{FF2B5EF4-FFF2-40B4-BE49-F238E27FC236}">
                    <a16:creationId xmlns:a16="http://schemas.microsoft.com/office/drawing/2014/main" id="{C2FB3D9C-B5D3-4B38-D5F7-FC94ECDCE2F2}"/>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76">
                <a:extLst>
                  <a:ext uri="{FF2B5EF4-FFF2-40B4-BE49-F238E27FC236}">
                    <a16:creationId xmlns:a16="http://schemas.microsoft.com/office/drawing/2014/main" id="{2E8FB2FC-7CE6-3BF3-F263-217B299D3A3F}"/>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77">
                <a:extLst>
                  <a:ext uri="{FF2B5EF4-FFF2-40B4-BE49-F238E27FC236}">
                    <a16:creationId xmlns:a16="http://schemas.microsoft.com/office/drawing/2014/main" id="{1B962B8D-DAEA-CD85-791B-4805ACAB7550}"/>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entagon 78">
                <a:extLst>
                  <a:ext uri="{FF2B5EF4-FFF2-40B4-BE49-F238E27FC236}">
                    <a16:creationId xmlns:a16="http://schemas.microsoft.com/office/drawing/2014/main" id="{43FA3F77-4A80-2279-3B3F-6602284774D4}"/>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9F40F61-0DA6-57CF-CC23-0FC7F5149556}"/>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a:extLst>
                  <a:ext uri="{FF2B5EF4-FFF2-40B4-BE49-F238E27FC236}">
                    <a16:creationId xmlns:a16="http://schemas.microsoft.com/office/drawing/2014/main" id="{F1A8946A-145F-87CE-625D-40AC7A47D811}"/>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011EE8C-F4AC-6A48-8537-481ECCA1843B}"/>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a:extLst>
                  <a:ext uri="{FF2B5EF4-FFF2-40B4-BE49-F238E27FC236}">
                    <a16:creationId xmlns:a16="http://schemas.microsoft.com/office/drawing/2014/main" id="{DB3C762E-ED42-15F3-B93F-3638C5B0F6D9}"/>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83">
                <a:extLst>
                  <a:ext uri="{FF2B5EF4-FFF2-40B4-BE49-F238E27FC236}">
                    <a16:creationId xmlns:a16="http://schemas.microsoft.com/office/drawing/2014/main" id="{139AF7E8-2961-86E1-33C4-6A1861CE76BD}"/>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entagon 84">
                <a:extLst>
                  <a:ext uri="{FF2B5EF4-FFF2-40B4-BE49-F238E27FC236}">
                    <a16:creationId xmlns:a16="http://schemas.microsoft.com/office/drawing/2014/main" id="{AFB0DBE1-AEC1-99F0-C38E-C67B8FF44797}"/>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entagon 85">
                <a:extLst>
                  <a:ext uri="{FF2B5EF4-FFF2-40B4-BE49-F238E27FC236}">
                    <a16:creationId xmlns:a16="http://schemas.microsoft.com/office/drawing/2014/main" id="{7B2C7091-D031-FC3B-C936-2BAF8A339DD1}"/>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entagon 86">
                <a:extLst>
                  <a:ext uri="{FF2B5EF4-FFF2-40B4-BE49-F238E27FC236}">
                    <a16:creationId xmlns:a16="http://schemas.microsoft.com/office/drawing/2014/main" id="{90AF185A-BF79-A614-A8F9-008C17C8C436}"/>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entagon 87">
                <a:extLst>
                  <a:ext uri="{FF2B5EF4-FFF2-40B4-BE49-F238E27FC236}">
                    <a16:creationId xmlns:a16="http://schemas.microsoft.com/office/drawing/2014/main" id="{602B5B49-61D4-E4B3-157B-DA10D8A0F37A}"/>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entagon 88">
                <a:extLst>
                  <a:ext uri="{FF2B5EF4-FFF2-40B4-BE49-F238E27FC236}">
                    <a16:creationId xmlns:a16="http://schemas.microsoft.com/office/drawing/2014/main" id="{586D1926-2822-91FE-A179-2333671F2ACC}"/>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Shape 8">
              <a:extLst>
                <a:ext uri="{FF2B5EF4-FFF2-40B4-BE49-F238E27FC236}">
                  <a16:creationId xmlns:a16="http://schemas.microsoft.com/office/drawing/2014/main" id="{ABA20AA8-6B5A-0E81-4C1D-3A1279ADEEAC}"/>
                </a:ext>
              </a:extLst>
            </p:cNvPr>
            <p:cNvSpPr/>
            <p:nvPr/>
          </p:nvSpPr>
          <p:spPr>
            <a:xfrm>
              <a:off x="3049485" y="1515683"/>
              <a:ext cx="521950" cy="4939628"/>
            </a:xfrm>
            <a:custGeom>
              <a:avLst/>
              <a:gdLst>
                <a:gd name="connsiteX0" fmla="*/ 190217 w 457200"/>
                <a:gd name="connsiteY0" fmla="*/ 5344 h 3200464"/>
                <a:gd name="connsiteX1" fmla="*/ 427288 w 457200"/>
                <a:gd name="connsiteY1" fmla="*/ 192643 h 3200464"/>
                <a:gd name="connsiteX2" fmla="*/ 448906 w 457200"/>
                <a:gd name="connsiteY2" fmla="*/ 482761 h 3200464"/>
                <a:gd name="connsiteX3" fmla="*/ 310664 w 457200"/>
                <a:gd name="connsiteY3" fmla="*/ 418946 h 3200464"/>
                <a:gd name="connsiteX4" fmla="*/ 307446 w 457200"/>
                <a:gd name="connsiteY4" fmla="*/ 306293 h 3200464"/>
                <a:gd name="connsiteX5" fmla="*/ 166343 w 457200"/>
                <a:gd name="connsiteY5" fmla="*/ 224938 h 3200464"/>
                <a:gd name="connsiteX6" fmla="*/ 150852 w 457200"/>
                <a:gd name="connsiteY6" fmla="*/ 297582 h 3200464"/>
                <a:gd name="connsiteX7" fmla="*/ 149234 w 457200"/>
                <a:gd name="connsiteY7" fmla="*/ 322620 h 3200464"/>
                <a:gd name="connsiteX8" fmla="*/ 152400 w 457200"/>
                <a:gd name="connsiteY8" fmla="*/ 330265 h 3200464"/>
                <a:gd name="connsiteX9" fmla="*/ 152400 w 457200"/>
                <a:gd name="connsiteY9" fmla="*/ 396086 h 3200464"/>
                <a:gd name="connsiteX10" fmla="*/ 157018 w 457200"/>
                <a:gd name="connsiteY10" fmla="*/ 407234 h 3200464"/>
                <a:gd name="connsiteX11" fmla="*/ 157018 w 457200"/>
                <a:gd name="connsiteY11" fmla="*/ 3174294 h 3200464"/>
                <a:gd name="connsiteX12" fmla="*/ 130848 w 457200"/>
                <a:gd name="connsiteY12" fmla="*/ 3200464 h 3200464"/>
                <a:gd name="connsiteX13" fmla="*/ 26170 w 457200"/>
                <a:gd name="connsiteY13" fmla="*/ 3200464 h 3200464"/>
                <a:gd name="connsiteX14" fmla="*/ 0 w 457200"/>
                <a:gd name="connsiteY14" fmla="*/ 3174294 h 3200464"/>
                <a:gd name="connsiteX15" fmla="*/ 0 w 457200"/>
                <a:gd name="connsiteY15" fmla="*/ 584263 h 3200464"/>
                <a:gd name="connsiteX16" fmla="*/ 0 w 457200"/>
                <a:gd name="connsiteY16" fmla="*/ 407234 h 3200464"/>
                <a:gd name="connsiteX17" fmla="*/ 0 w 457200"/>
                <a:gd name="connsiteY17" fmla="*/ 381064 h 3200464"/>
                <a:gd name="connsiteX18" fmla="*/ 0 w 457200"/>
                <a:gd name="connsiteY18" fmla="*/ 330265 h 3200464"/>
                <a:gd name="connsiteX19" fmla="*/ 4630 w 457200"/>
                <a:gd name="connsiteY19" fmla="*/ 319087 h 3200464"/>
                <a:gd name="connsiteX20" fmla="*/ 6983 w 457200"/>
                <a:gd name="connsiteY20" fmla="*/ 287592 h 3200464"/>
                <a:gd name="connsiteX21" fmla="*/ 102067 w 457200"/>
                <a:gd name="connsiteY21" fmla="*/ 63752 h 3200464"/>
                <a:gd name="connsiteX22" fmla="*/ 190217 w 457200"/>
                <a:gd name="connsiteY22" fmla="*/ 5344 h 3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200" h="3200464">
                  <a:moveTo>
                    <a:pt x="190217" y="5344"/>
                  </a:moveTo>
                  <a:cubicBezTo>
                    <a:pt x="281846" y="-20572"/>
                    <a:pt x="378150" y="48710"/>
                    <a:pt x="427288" y="192643"/>
                  </a:cubicBezTo>
                  <a:cubicBezTo>
                    <a:pt x="457354" y="280711"/>
                    <a:pt x="465133" y="385112"/>
                    <a:pt x="448906" y="482761"/>
                  </a:cubicBezTo>
                  <a:lnTo>
                    <a:pt x="310664" y="418946"/>
                  </a:lnTo>
                  <a:cubicBezTo>
                    <a:pt x="312834" y="381211"/>
                    <a:pt x="311730" y="342547"/>
                    <a:pt x="307446" y="306293"/>
                  </a:cubicBezTo>
                  <a:cubicBezTo>
                    <a:pt x="287133" y="134389"/>
                    <a:pt x="208757" y="89201"/>
                    <a:pt x="166343" y="224938"/>
                  </a:cubicBezTo>
                  <a:cubicBezTo>
                    <a:pt x="159614" y="246474"/>
                    <a:pt x="154392" y="271125"/>
                    <a:pt x="150852" y="297582"/>
                  </a:cubicBezTo>
                  <a:lnTo>
                    <a:pt x="149234" y="322620"/>
                  </a:lnTo>
                  <a:lnTo>
                    <a:pt x="152400" y="330265"/>
                  </a:lnTo>
                  <a:lnTo>
                    <a:pt x="152400" y="396086"/>
                  </a:lnTo>
                  <a:lnTo>
                    <a:pt x="157018" y="407234"/>
                  </a:lnTo>
                  <a:lnTo>
                    <a:pt x="157018" y="3174294"/>
                  </a:lnTo>
                  <a:cubicBezTo>
                    <a:pt x="157018" y="3188747"/>
                    <a:pt x="145301" y="3200464"/>
                    <a:pt x="130848" y="3200464"/>
                  </a:cubicBezTo>
                  <a:lnTo>
                    <a:pt x="26170" y="3200464"/>
                  </a:lnTo>
                  <a:cubicBezTo>
                    <a:pt x="11717" y="3200464"/>
                    <a:pt x="0" y="3188747"/>
                    <a:pt x="0" y="3174294"/>
                  </a:cubicBezTo>
                  <a:lnTo>
                    <a:pt x="0" y="584263"/>
                  </a:lnTo>
                  <a:lnTo>
                    <a:pt x="0" y="407234"/>
                  </a:lnTo>
                  <a:lnTo>
                    <a:pt x="0" y="381064"/>
                  </a:lnTo>
                  <a:lnTo>
                    <a:pt x="0" y="330265"/>
                  </a:lnTo>
                  <a:lnTo>
                    <a:pt x="4630" y="319087"/>
                  </a:lnTo>
                  <a:lnTo>
                    <a:pt x="6983" y="287592"/>
                  </a:lnTo>
                  <a:cubicBezTo>
                    <a:pt x="20747" y="196958"/>
                    <a:pt x="54252" y="116716"/>
                    <a:pt x="102067" y="63752"/>
                  </a:cubicBezTo>
                  <a:cubicBezTo>
                    <a:pt x="129651" y="33198"/>
                    <a:pt x="159675" y="13982"/>
                    <a:pt x="190217" y="5344"/>
                  </a:cubicBezTo>
                  <a:close/>
                </a:path>
              </a:pathLst>
            </a:custGeom>
            <a:solidFill>
              <a:srgbClr val="7E3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Tree>
    <p:extLst>
      <p:ext uri="{BB962C8B-B14F-4D97-AF65-F5344CB8AC3E}">
        <p14:creationId xmlns:p14="http://schemas.microsoft.com/office/powerpoint/2010/main" val="105427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139638D0-0599-4AB1-8A0B-37AEF017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(3)</a:t>
            </a:r>
            <a:endParaRPr lang="en-US" dirty="0"/>
          </a:p>
        </p:txBody>
      </p:sp>
      <p:sp>
        <p:nvSpPr>
          <p:cNvPr id="12" name="TextBox 1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3:6</a:t>
            </a:r>
          </a:p>
        </p:txBody>
      </p:sp>
      <p:sp>
        <p:nvSpPr>
          <p:cNvPr id="6" name="Rectangle 5"/>
          <p:cNvSpPr/>
          <p:nvPr/>
        </p:nvSpPr>
        <p:spPr>
          <a:xfrm>
            <a:off x="2295207" y="325652"/>
            <a:ext cx="6633639" cy="1754326"/>
          </a:xfrm>
          <a:prstGeom prst="rect">
            <a:avLst/>
          </a:prstGeom>
        </p:spPr>
        <p:txBody>
          <a:bodyPr wrap="square">
            <a:spAutoFit/>
          </a:bodyPr>
          <a:lstStyle/>
          <a:p>
            <a:r>
              <a:rPr lang="en-US" sz="3600" dirty="0">
                <a:solidFill>
                  <a:schemeClr val="bg1"/>
                </a:solidFill>
              </a:rPr>
              <a:t>"...in the conversion process some missionaries will plant, some will water, and some will baptize.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072" y="219202"/>
            <a:ext cx="954602" cy="1350562"/>
          </a:xfrm>
          <a:prstGeom prst="rect">
            <a:avLst/>
          </a:prstGeom>
        </p:spPr>
      </p:pic>
      <p:grpSp>
        <p:nvGrpSpPr>
          <p:cNvPr id="80" name="Group 79"/>
          <p:cNvGrpSpPr/>
          <p:nvPr/>
        </p:nvGrpSpPr>
        <p:grpSpPr>
          <a:xfrm>
            <a:off x="772357" y="4068229"/>
            <a:ext cx="1868346" cy="1720739"/>
            <a:chOff x="2958860" y="832764"/>
            <a:chExt cx="4099430" cy="3775557"/>
          </a:xfrm>
        </p:grpSpPr>
        <p:sp>
          <p:nvSpPr>
            <p:cNvPr id="88" name="Oval 87"/>
            <p:cNvSpPr/>
            <p:nvPr/>
          </p:nvSpPr>
          <p:spPr>
            <a:xfrm>
              <a:off x="3924300" y="3565578"/>
              <a:ext cx="2286000" cy="96041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2958860" y="3174521"/>
              <a:ext cx="4089366" cy="871268"/>
            </a:xfrm>
            <a:custGeom>
              <a:avLst/>
              <a:gdLst>
                <a:gd name="connsiteX0" fmla="*/ 0 w 4089366"/>
                <a:gd name="connsiteY0" fmla="*/ 552090 h 871268"/>
                <a:gd name="connsiteX1" fmla="*/ 0 w 4089366"/>
                <a:gd name="connsiteY1" fmla="*/ 552090 h 871268"/>
                <a:gd name="connsiteX2" fmla="*/ 120770 w 4089366"/>
                <a:gd name="connsiteY2" fmla="*/ 586596 h 871268"/>
                <a:gd name="connsiteX3" fmla="*/ 276046 w 4089366"/>
                <a:gd name="connsiteY3" fmla="*/ 577970 h 871268"/>
                <a:gd name="connsiteX4" fmla="*/ 301925 w 4089366"/>
                <a:gd name="connsiteY4" fmla="*/ 569343 h 871268"/>
                <a:gd name="connsiteX5" fmla="*/ 327804 w 4089366"/>
                <a:gd name="connsiteY5" fmla="*/ 552090 h 871268"/>
                <a:gd name="connsiteX6" fmla="*/ 388189 w 4089366"/>
                <a:gd name="connsiteY6" fmla="*/ 534837 h 871268"/>
                <a:gd name="connsiteX7" fmla="*/ 422695 w 4089366"/>
                <a:gd name="connsiteY7" fmla="*/ 526211 h 871268"/>
                <a:gd name="connsiteX8" fmla="*/ 448574 w 4089366"/>
                <a:gd name="connsiteY8" fmla="*/ 517585 h 871268"/>
                <a:gd name="connsiteX9" fmla="*/ 500332 w 4089366"/>
                <a:gd name="connsiteY9" fmla="*/ 508958 h 871268"/>
                <a:gd name="connsiteX10" fmla="*/ 526212 w 4089366"/>
                <a:gd name="connsiteY10" fmla="*/ 491705 h 871268"/>
                <a:gd name="connsiteX11" fmla="*/ 560717 w 4089366"/>
                <a:gd name="connsiteY11" fmla="*/ 465826 h 871268"/>
                <a:gd name="connsiteX12" fmla="*/ 595223 w 4089366"/>
                <a:gd name="connsiteY12" fmla="*/ 457200 h 871268"/>
                <a:gd name="connsiteX13" fmla="*/ 621102 w 4089366"/>
                <a:gd name="connsiteY13" fmla="*/ 448573 h 871268"/>
                <a:gd name="connsiteX14" fmla="*/ 646982 w 4089366"/>
                <a:gd name="connsiteY14" fmla="*/ 422694 h 871268"/>
                <a:gd name="connsiteX15" fmla="*/ 724619 w 4089366"/>
                <a:gd name="connsiteY15" fmla="*/ 396815 h 871268"/>
                <a:gd name="connsiteX16" fmla="*/ 759125 w 4089366"/>
                <a:gd name="connsiteY16" fmla="*/ 370936 h 871268"/>
                <a:gd name="connsiteX17" fmla="*/ 845389 w 4089366"/>
                <a:gd name="connsiteY17" fmla="*/ 336430 h 871268"/>
                <a:gd name="connsiteX18" fmla="*/ 914400 w 4089366"/>
                <a:gd name="connsiteY18" fmla="*/ 293298 h 871268"/>
                <a:gd name="connsiteX19" fmla="*/ 940280 w 4089366"/>
                <a:gd name="connsiteY19" fmla="*/ 267419 h 871268"/>
                <a:gd name="connsiteX20" fmla="*/ 974785 w 4089366"/>
                <a:gd name="connsiteY20" fmla="*/ 250166 h 871268"/>
                <a:gd name="connsiteX21" fmla="*/ 1026544 w 4089366"/>
                <a:gd name="connsiteY21" fmla="*/ 215660 h 871268"/>
                <a:gd name="connsiteX22" fmla="*/ 1052423 w 4089366"/>
                <a:gd name="connsiteY22" fmla="*/ 189781 h 871268"/>
                <a:gd name="connsiteX23" fmla="*/ 1078302 w 4089366"/>
                <a:gd name="connsiteY23" fmla="*/ 181154 h 871268"/>
                <a:gd name="connsiteX24" fmla="*/ 1130061 w 4089366"/>
                <a:gd name="connsiteY24" fmla="*/ 146649 h 871268"/>
                <a:gd name="connsiteX25" fmla="*/ 1190446 w 4089366"/>
                <a:gd name="connsiteY25" fmla="*/ 129396 h 871268"/>
                <a:gd name="connsiteX26" fmla="*/ 1216325 w 4089366"/>
                <a:gd name="connsiteY26" fmla="*/ 103517 h 871268"/>
                <a:gd name="connsiteX27" fmla="*/ 1319842 w 4089366"/>
                <a:gd name="connsiteY27" fmla="*/ 77637 h 871268"/>
                <a:gd name="connsiteX28" fmla="*/ 1406106 w 4089366"/>
                <a:gd name="connsiteY28" fmla="*/ 43132 h 871268"/>
                <a:gd name="connsiteX29" fmla="*/ 1535502 w 4089366"/>
                <a:gd name="connsiteY29" fmla="*/ 25879 h 871268"/>
                <a:gd name="connsiteX30" fmla="*/ 1578634 w 4089366"/>
                <a:gd name="connsiteY30" fmla="*/ 8626 h 871268"/>
                <a:gd name="connsiteX31" fmla="*/ 1630393 w 4089366"/>
                <a:gd name="connsiteY31" fmla="*/ 0 h 871268"/>
                <a:gd name="connsiteX32" fmla="*/ 2147978 w 4089366"/>
                <a:gd name="connsiteY32" fmla="*/ 8626 h 871268"/>
                <a:gd name="connsiteX33" fmla="*/ 2191110 w 4089366"/>
                <a:gd name="connsiteY33" fmla="*/ 17253 h 871268"/>
                <a:gd name="connsiteX34" fmla="*/ 2225615 w 4089366"/>
                <a:gd name="connsiteY34" fmla="*/ 34505 h 871268"/>
                <a:gd name="connsiteX35" fmla="*/ 2277374 w 4089366"/>
                <a:gd name="connsiteY35" fmla="*/ 43132 h 871268"/>
                <a:gd name="connsiteX36" fmla="*/ 2355012 w 4089366"/>
                <a:gd name="connsiteY36" fmla="*/ 69011 h 871268"/>
                <a:gd name="connsiteX37" fmla="*/ 2380891 w 4089366"/>
                <a:gd name="connsiteY37" fmla="*/ 77637 h 871268"/>
                <a:gd name="connsiteX38" fmla="*/ 2441276 w 4089366"/>
                <a:gd name="connsiteY38" fmla="*/ 86264 h 871268"/>
                <a:gd name="connsiteX39" fmla="*/ 2484408 w 4089366"/>
                <a:gd name="connsiteY39" fmla="*/ 94890 h 871268"/>
                <a:gd name="connsiteX40" fmla="*/ 2544793 w 4089366"/>
                <a:gd name="connsiteY40" fmla="*/ 103517 h 871268"/>
                <a:gd name="connsiteX41" fmla="*/ 2579298 w 4089366"/>
                <a:gd name="connsiteY41" fmla="*/ 112143 h 871268"/>
                <a:gd name="connsiteX42" fmla="*/ 2605178 w 4089366"/>
                <a:gd name="connsiteY42" fmla="*/ 120770 h 871268"/>
                <a:gd name="connsiteX43" fmla="*/ 2665563 w 4089366"/>
                <a:gd name="connsiteY43" fmla="*/ 129396 h 871268"/>
                <a:gd name="connsiteX44" fmla="*/ 2708695 w 4089366"/>
                <a:gd name="connsiteY44" fmla="*/ 138022 h 871268"/>
                <a:gd name="connsiteX45" fmla="*/ 2777706 w 4089366"/>
                <a:gd name="connsiteY45" fmla="*/ 146649 h 871268"/>
                <a:gd name="connsiteX46" fmla="*/ 2812212 w 4089366"/>
                <a:gd name="connsiteY46" fmla="*/ 155275 h 871268"/>
                <a:gd name="connsiteX47" fmla="*/ 2932982 w 4089366"/>
                <a:gd name="connsiteY47" fmla="*/ 172528 h 871268"/>
                <a:gd name="connsiteX48" fmla="*/ 2976114 w 4089366"/>
                <a:gd name="connsiteY48" fmla="*/ 181154 h 871268"/>
                <a:gd name="connsiteX49" fmla="*/ 3079631 w 4089366"/>
                <a:gd name="connsiteY49" fmla="*/ 189781 h 871268"/>
                <a:gd name="connsiteX50" fmla="*/ 3200400 w 4089366"/>
                <a:gd name="connsiteY50" fmla="*/ 207034 h 871268"/>
                <a:gd name="connsiteX51" fmla="*/ 3234906 w 4089366"/>
                <a:gd name="connsiteY51" fmla="*/ 215660 h 871268"/>
                <a:gd name="connsiteX52" fmla="*/ 3278038 w 4089366"/>
                <a:gd name="connsiteY52" fmla="*/ 224287 h 871268"/>
                <a:gd name="connsiteX53" fmla="*/ 3329797 w 4089366"/>
                <a:gd name="connsiteY53" fmla="*/ 232913 h 871268"/>
                <a:gd name="connsiteX54" fmla="*/ 3398808 w 4089366"/>
                <a:gd name="connsiteY54" fmla="*/ 250166 h 871268"/>
                <a:gd name="connsiteX55" fmla="*/ 3424687 w 4089366"/>
                <a:gd name="connsiteY55" fmla="*/ 276045 h 871268"/>
                <a:gd name="connsiteX56" fmla="*/ 3450566 w 4089366"/>
                <a:gd name="connsiteY56" fmla="*/ 284671 h 871268"/>
                <a:gd name="connsiteX57" fmla="*/ 3476446 w 4089366"/>
                <a:gd name="connsiteY57" fmla="*/ 301924 h 871268"/>
                <a:gd name="connsiteX58" fmla="*/ 3536831 w 4089366"/>
                <a:gd name="connsiteY58" fmla="*/ 345056 h 871268"/>
                <a:gd name="connsiteX59" fmla="*/ 3562710 w 4089366"/>
                <a:gd name="connsiteY59" fmla="*/ 353683 h 871268"/>
                <a:gd name="connsiteX60" fmla="*/ 3623095 w 4089366"/>
                <a:gd name="connsiteY60" fmla="*/ 405441 h 871268"/>
                <a:gd name="connsiteX61" fmla="*/ 3657600 w 4089366"/>
                <a:gd name="connsiteY61" fmla="*/ 439947 h 871268"/>
                <a:gd name="connsiteX62" fmla="*/ 3717985 w 4089366"/>
                <a:gd name="connsiteY62" fmla="*/ 483079 h 871268"/>
                <a:gd name="connsiteX63" fmla="*/ 3743865 w 4089366"/>
                <a:gd name="connsiteY63" fmla="*/ 517585 h 871268"/>
                <a:gd name="connsiteX64" fmla="*/ 3847382 w 4089366"/>
                <a:gd name="connsiteY64" fmla="*/ 595222 h 871268"/>
                <a:gd name="connsiteX65" fmla="*/ 3933646 w 4089366"/>
                <a:gd name="connsiteY65" fmla="*/ 664234 h 871268"/>
                <a:gd name="connsiteX66" fmla="*/ 4019910 w 4089366"/>
                <a:gd name="connsiteY66" fmla="*/ 715992 h 871268"/>
                <a:gd name="connsiteX67" fmla="*/ 4071668 w 4089366"/>
                <a:gd name="connsiteY67" fmla="*/ 741871 h 871268"/>
                <a:gd name="connsiteX68" fmla="*/ 4088921 w 4089366"/>
                <a:gd name="connsiteY68" fmla="*/ 767751 h 871268"/>
                <a:gd name="connsiteX69" fmla="*/ 4054415 w 4089366"/>
                <a:gd name="connsiteY69" fmla="*/ 810883 h 871268"/>
                <a:gd name="connsiteX70" fmla="*/ 4002657 w 4089366"/>
                <a:gd name="connsiteY70" fmla="*/ 836762 h 871268"/>
                <a:gd name="connsiteX71" fmla="*/ 3976778 w 4089366"/>
                <a:gd name="connsiteY71" fmla="*/ 845388 h 871268"/>
                <a:gd name="connsiteX72" fmla="*/ 3856008 w 4089366"/>
                <a:gd name="connsiteY72" fmla="*/ 871268 h 871268"/>
                <a:gd name="connsiteX73" fmla="*/ 2122098 w 4089366"/>
                <a:gd name="connsiteY73" fmla="*/ 862641 h 871268"/>
                <a:gd name="connsiteX74" fmla="*/ 2070340 w 4089366"/>
                <a:gd name="connsiteY74" fmla="*/ 845388 h 871268"/>
                <a:gd name="connsiteX75" fmla="*/ 1992702 w 4089366"/>
                <a:gd name="connsiteY75" fmla="*/ 828136 h 871268"/>
                <a:gd name="connsiteX76" fmla="*/ 1837427 w 4089366"/>
                <a:gd name="connsiteY76" fmla="*/ 810883 h 871268"/>
                <a:gd name="connsiteX77" fmla="*/ 1742536 w 4089366"/>
                <a:gd name="connsiteY77" fmla="*/ 793630 h 871268"/>
                <a:gd name="connsiteX78" fmla="*/ 1699404 w 4089366"/>
                <a:gd name="connsiteY78" fmla="*/ 785004 h 871268"/>
                <a:gd name="connsiteX79" fmla="*/ 1664898 w 4089366"/>
                <a:gd name="connsiteY79" fmla="*/ 776377 h 871268"/>
                <a:gd name="connsiteX80" fmla="*/ 1423359 w 4089366"/>
                <a:gd name="connsiteY80" fmla="*/ 759124 h 871268"/>
                <a:gd name="connsiteX81" fmla="*/ 1276710 w 4089366"/>
                <a:gd name="connsiteY81" fmla="*/ 741871 h 871268"/>
                <a:gd name="connsiteX82" fmla="*/ 1104182 w 4089366"/>
                <a:gd name="connsiteY82" fmla="*/ 724619 h 871268"/>
                <a:gd name="connsiteX83" fmla="*/ 1061049 w 4089366"/>
                <a:gd name="connsiteY83" fmla="*/ 715992 h 871268"/>
                <a:gd name="connsiteX84" fmla="*/ 103517 w 4089366"/>
                <a:gd name="connsiteY84" fmla="*/ 690113 h 871268"/>
                <a:gd name="connsiteX85" fmla="*/ 51759 w 4089366"/>
                <a:gd name="connsiteY85" fmla="*/ 655607 h 871268"/>
                <a:gd name="connsiteX86" fmla="*/ 25880 w 4089366"/>
                <a:gd name="connsiteY86" fmla="*/ 638354 h 871268"/>
                <a:gd name="connsiteX87" fmla="*/ 17253 w 4089366"/>
                <a:gd name="connsiteY87" fmla="*/ 569343 h 871268"/>
                <a:gd name="connsiteX88" fmla="*/ 0 w 4089366"/>
                <a:gd name="connsiteY88" fmla="*/ 552090 h 8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89366" h="871268">
                  <a:moveTo>
                    <a:pt x="0" y="552090"/>
                  </a:moveTo>
                  <a:lnTo>
                    <a:pt x="0" y="552090"/>
                  </a:lnTo>
                  <a:cubicBezTo>
                    <a:pt x="13543" y="556604"/>
                    <a:pt x="92814" y="586596"/>
                    <a:pt x="120770" y="586596"/>
                  </a:cubicBezTo>
                  <a:cubicBezTo>
                    <a:pt x="172608" y="586596"/>
                    <a:pt x="224287" y="580845"/>
                    <a:pt x="276046" y="577970"/>
                  </a:cubicBezTo>
                  <a:cubicBezTo>
                    <a:pt x="284672" y="575094"/>
                    <a:pt x="293792" y="573410"/>
                    <a:pt x="301925" y="569343"/>
                  </a:cubicBezTo>
                  <a:cubicBezTo>
                    <a:pt x="311198" y="564706"/>
                    <a:pt x="318178" y="555940"/>
                    <a:pt x="327804" y="552090"/>
                  </a:cubicBezTo>
                  <a:cubicBezTo>
                    <a:pt x="347241" y="544315"/>
                    <a:pt x="367993" y="540345"/>
                    <a:pt x="388189" y="534837"/>
                  </a:cubicBezTo>
                  <a:cubicBezTo>
                    <a:pt x="399627" y="531718"/>
                    <a:pt x="411295" y="529468"/>
                    <a:pt x="422695" y="526211"/>
                  </a:cubicBezTo>
                  <a:cubicBezTo>
                    <a:pt x="431438" y="523713"/>
                    <a:pt x="439698" y="519558"/>
                    <a:pt x="448574" y="517585"/>
                  </a:cubicBezTo>
                  <a:cubicBezTo>
                    <a:pt x="465648" y="513791"/>
                    <a:pt x="483079" y="511834"/>
                    <a:pt x="500332" y="508958"/>
                  </a:cubicBezTo>
                  <a:cubicBezTo>
                    <a:pt x="508959" y="503207"/>
                    <a:pt x="517775" y="497731"/>
                    <a:pt x="526212" y="491705"/>
                  </a:cubicBezTo>
                  <a:cubicBezTo>
                    <a:pt x="537911" y="483348"/>
                    <a:pt x="547858" y="472256"/>
                    <a:pt x="560717" y="465826"/>
                  </a:cubicBezTo>
                  <a:cubicBezTo>
                    <a:pt x="571321" y="460524"/>
                    <a:pt x="583823" y="460457"/>
                    <a:pt x="595223" y="457200"/>
                  </a:cubicBezTo>
                  <a:cubicBezTo>
                    <a:pt x="603966" y="454702"/>
                    <a:pt x="612476" y="451449"/>
                    <a:pt x="621102" y="448573"/>
                  </a:cubicBezTo>
                  <a:cubicBezTo>
                    <a:pt x="629729" y="439947"/>
                    <a:pt x="636070" y="428150"/>
                    <a:pt x="646982" y="422694"/>
                  </a:cubicBezTo>
                  <a:cubicBezTo>
                    <a:pt x="671381" y="410495"/>
                    <a:pt x="724619" y="396815"/>
                    <a:pt x="724619" y="396815"/>
                  </a:cubicBezTo>
                  <a:cubicBezTo>
                    <a:pt x="736121" y="388189"/>
                    <a:pt x="746265" y="377366"/>
                    <a:pt x="759125" y="370936"/>
                  </a:cubicBezTo>
                  <a:cubicBezTo>
                    <a:pt x="786825" y="357086"/>
                    <a:pt x="845389" y="336430"/>
                    <a:pt x="845389" y="336430"/>
                  </a:cubicBezTo>
                  <a:cubicBezTo>
                    <a:pt x="907958" y="273861"/>
                    <a:pt x="827268" y="347755"/>
                    <a:pt x="914400" y="293298"/>
                  </a:cubicBezTo>
                  <a:cubicBezTo>
                    <a:pt x="924745" y="286832"/>
                    <a:pt x="930353" y="274510"/>
                    <a:pt x="940280" y="267419"/>
                  </a:cubicBezTo>
                  <a:cubicBezTo>
                    <a:pt x="950744" y="259945"/>
                    <a:pt x="963758" y="256782"/>
                    <a:pt x="974785" y="250166"/>
                  </a:cubicBezTo>
                  <a:cubicBezTo>
                    <a:pt x="992566" y="239498"/>
                    <a:pt x="1010176" y="228390"/>
                    <a:pt x="1026544" y="215660"/>
                  </a:cubicBezTo>
                  <a:cubicBezTo>
                    <a:pt x="1036174" y="208170"/>
                    <a:pt x="1042272" y="196548"/>
                    <a:pt x="1052423" y="189781"/>
                  </a:cubicBezTo>
                  <a:cubicBezTo>
                    <a:pt x="1059989" y="184737"/>
                    <a:pt x="1070353" y="185570"/>
                    <a:pt x="1078302" y="181154"/>
                  </a:cubicBezTo>
                  <a:cubicBezTo>
                    <a:pt x="1096428" y="171084"/>
                    <a:pt x="1110390" y="153207"/>
                    <a:pt x="1130061" y="146649"/>
                  </a:cubicBezTo>
                  <a:cubicBezTo>
                    <a:pt x="1167187" y="134273"/>
                    <a:pt x="1147118" y="140227"/>
                    <a:pt x="1190446" y="129396"/>
                  </a:cubicBezTo>
                  <a:cubicBezTo>
                    <a:pt x="1199072" y="120770"/>
                    <a:pt x="1205219" y="108565"/>
                    <a:pt x="1216325" y="103517"/>
                  </a:cubicBezTo>
                  <a:cubicBezTo>
                    <a:pt x="1311167" y="60407"/>
                    <a:pt x="1255168" y="103506"/>
                    <a:pt x="1319842" y="77637"/>
                  </a:cubicBezTo>
                  <a:cubicBezTo>
                    <a:pt x="1348597" y="66135"/>
                    <a:pt x="1375558" y="48224"/>
                    <a:pt x="1406106" y="43132"/>
                  </a:cubicBezTo>
                  <a:cubicBezTo>
                    <a:pt x="1483549" y="30224"/>
                    <a:pt x="1440481" y="36436"/>
                    <a:pt x="1535502" y="25879"/>
                  </a:cubicBezTo>
                  <a:cubicBezTo>
                    <a:pt x="1549879" y="20128"/>
                    <a:pt x="1563695" y="12700"/>
                    <a:pt x="1578634" y="8626"/>
                  </a:cubicBezTo>
                  <a:cubicBezTo>
                    <a:pt x="1595509" y="4024"/>
                    <a:pt x="1612902" y="0"/>
                    <a:pt x="1630393" y="0"/>
                  </a:cubicBezTo>
                  <a:cubicBezTo>
                    <a:pt x="1802945" y="0"/>
                    <a:pt x="1975450" y="5751"/>
                    <a:pt x="2147978" y="8626"/>
                  </a:cubicBezTo>
                  <a:cubicBezTo>
                    <a:pt x="2162355" y="11502"/>
                    <a:pt x="2177200" y="12616"/>
                    <a:pt x="2191110" y="17253"/>
                  </a:cubicBezTo>
                  <a:cubicBezTo>
                    <a:pt x="2203309" y="21319"/>
                    <a:pt x="2213298" y="30810"/>
                    <a:pt x="2225615" y="34505"/>
                  </a:cubicBezTo>
                  <a:cubicBezTo>
                    <a:pt x="2242368" y="39531"/>
                    <a:pt x="2260121" y="40256"/>
                    <a:pt x="2277374" y="43132"/>
                  </a:cubicBezTo>
                  <a:cubicBezTo>
                    <a:pt x="2322399" y="73149"/>
                    <a:pt x="2285279" y="53516"/>
                    <a:pt x="2355012" y="69011"/>
                  </a:cubicBezTo>
                  <a:cubicBezTo>
                    <a:pt x="2363888" y="70983"/>
                    <a:pt x="2371975" y="75854"/>
                    <a:pt x="2380891" y="77637"/>
                  </a:cubicBezTo>
                  <a:cubicBezTo>
                    <a:pt x="2400829" y="81625"/>
                    <a:pt x="2421220" y="82921"/>
                    <a:pt x="2441276" y="86264"/>
                  </a:cubicBezTo>
                  <a:cubicBezTo>
                    <a:pt x="2455739" y="88674"/>
                    <a:pt x="2469945" y="92480"/>
                    <a:pt x="2484408" y="94890"/>
                  </a:cubicBezTo>
                  <a:cubicBezTo>
                    <a:pt x="2504464" y="98233"/>
                    <a:pt x="2524788" y="99880"/>
                    <a:pt x="2544793" y="103517"/>
                  </a:cubicBezTo>
                  <a:cubicBezTo>
                    <a:pt x="2556457" y="105638"/>
                    <a:pt x="2567899" y="108886"/>
                    <a:pt x="2579298" y="112143"/>
                  </a:cubicBezTo>
                  <a:cubicBezTo>
                    <a:pt x="2588041" y="114641"/>
                    <a:pt x="2596261" y="118987"/>
                    <a:pt x="2605178" y="120770"/>
                  </a:cubicBezTo>
                  <a:cubicBezTo>
                    <a:pt x="2625116" y="124758"/>
                    <a:pt x="2645507" y="126053"/>
                    <a:pt x="2665563" y="129396"/>
                  </a:cubicBezTo>
                  <a:cubicBezTo>
                    <a:pt x="2680026" y="131806"/>
                    <a:pt x="2694203" y="135793"/>
                    <a:pt x="2708695" y="138022"/>
                  </a:cubicBezTo>
                  <a:cubicBezTo>
                    <a:pt x="2731608" y="141547"/>
                    <a:pt x="2754839" y="142838"/>
                    <a:pt x="2777706" y="146649"/>
                  </a:cubicBezTo>
                  <a:cubicBezTo>
                    <a:pt x="2789401" y="148598"/>
                    <a:pt x="2800517" y="153326"/>
                    <a:pt x="2812212" y="155275"/>
                  </a:cubicBezTo>
                  <a:cubicBezTo>
                    <a:pt x="2852324" y="161960"/>
                    <a:pt x="2892814" y="166186"/>
                    <a:pt x="2932982" y="172528"/>
                  </a:cubicBezTo>
                  <a:cubicBezTo>
                    <a:pt x="2947465" y="174815"/>
                    <a:pt x="2961552" y="179441"/>
                    <a:pt x="2976114" y="181154"/>
                  </a:cubicBezTo>
                  <a:cubicBezTo>
                    <a:pt x="3010502" y="185200"/>
                    <a:pt x="3045125" y="186905"/>
                    <a:pt x="3079631" y="189781"/>
                  </a:cubicBezTo>
                  <a:cubicBezTo>
                    <a:pt x="3141953" y="210554"/>
                    <a:pt x="3074406" y="190235"/>
                    <a:pt x="3200400" y="207034"/>
                  </a:cubicBezTo>
                  <a:cubicBezTo>
                    <a:pt x="3212152" y="208601"/>
                    <a:pt x="3223332" y="213088"/>
                    <a:pt x="3234906" y="215660"/>
                  </a:cubicBezTo>
                  <a:cubicBezTo>
                    <a:pt x="3249219" y="218841"/>
                    <a:pt x="3263612" y="221664"/>
                    <a:pt x="3278038" y="224287"/>
                  </a:cubicBezTo>
                  <a:cubicBezTo>
                    <a:pt x="3295247" y="227416"/>
                    <a:pt x="3312694" y="229248"/>
                    <a:pt x="3329797" y="232913"/>
                  </a:cubicBezTo>
                  <a:cubicBezTo>
                    <a:pt x="3352982" y="237881"/>
                    <a:pt x="3398808" y="250166"/>
                    <a:pt x="3398808" y="250166"/>
                  </a:cubicBezTo>
                  <a:cubicBezTo>
                    <a:pt x="3407434" y="258792"/>
                    <a:pt x="3414536" y="269278"/>
                    <a:pt x="3424687" y="276045"/>
                  </a:cubicBezTo>
                  <a:cubicBezTo>
                    <a:pt x="3432253" y="281089"/>
                    <a:pt x="3442433" y="280605"/>
                    <a:pt x="3450566" y="284671"/>
                  </a:cubicBezTo>
                  <a:cubicBezTo>
                    <a:pt x="3459839" y="289308"/>
                    <a:pt x="3468009" y="295898"/>
                    <a:pt x="3476446" y="301924"/>
                  </a:cubicBezTo>
                  <a:cubicBezTo>
                    <a:pt x="3485580" y="308448"/>
                    <a:pt x="3523264" y="338273"/>
                    <a:pt x="3536831" y="345056"/>
                  </a:cubicBezTo>
                  <a:cubicBezTo>
                    <a:pt x="3544964" y="349122"/>
                    <a:pt x="3554084" y="350807"/>
                    <a:pt x="3562710" y="353683"/>
                  </a:cubicBezTo>
                  <a:cubicBezTo>
                    <a:pt x="3636323" y="427296"/>
                    <a:pt x="3534555" y="327968"/>
                    <a:pt x="3623095" y="405441"/>
                  </a:cubicBezTo>
                  <a:cubicBezTo>
                    <a:pt x="3635336" y="416152"/>
                    <a:pt x="3645250" y="429361"/>
                    <a:pt x="3657600" y="439947"/>
                  </a:cubicBezTo>
                  <a:cubicBezTo>
                    <a:pt x="3691894" y="469342"/>
                    <a:pt x="3680107" y="445201"/>
                    <a:pt x="3717985" y="483079"/>
                  </a:cubicBezTo>
                  <a:cubicBezTo>
                    <a:pt x="3728151" y="493245"/>
                    <a:pt x="3733267" y="507870"/>
                    <a:pt x="3743865" y="517585"/>
                  </a:cubicBezTo>
                  <a:cubicBezTo>
                    <a:pt x="3865835" y="629391"/>
                    <a:pt x="3782791" y="545537"/>
                    <a:pt x="3847382" y="595222"/>
                  </a:cubicBezTo>
                  <a:cubicBezTo>
                    <a:pt x="3876570" y="617674"/>
                    <a:pt x="3903006" y="643808"/>
                    <a:pt x="3933646" y="664234"/>
                  </a:cubicBezTo>
                  <a:cubicBezTo>
                    <a:pt x="4060272" y="748651"/>
                    <a:pt x="3927062" y="662935"/>
                    <a:pt x="4019910" y="715992"/>
                  </a:cubicBezTo>
                  <a:cubicBezTo>
                    <a:pt x="4066733" y="742748"/>
                    <a:pt x="4024220" y="726056"/>
                    <a:pt x="4071668" y="741871"/>
                  </a:cubicBezTo>
                  <a:cubicBezTo>
                    <a:pt x="4077419" y="750498"/>
                    <a:pt x="4087216" y="757524"/>
                    <a:pt x="4088921" y="767751"/>
                  </a:cubicBezTo>
                  <a:cubicBezTo>
                    <a:pt x="4092863" y="791403"/>
                    <a:pt x="4069792" y="802340"/>
                    <a:pt x="4054415" y="810883"/>
                  </a:cubicBezTo>
                  <a:cubicBezTo>
                    <a:pt x="4037553" y="820251"/>
                    <a:pt x="4020284" y="828928"/>
                    <a:pt x="4002657" y="836762"/>
                  </a:cubicBezTo>
                  <a:cubicBezTo>
                    <a:pt x="3994348" y="840455"/>
                    <a:pt x="3985551" y="842996"/>
                    <a:pt x="3976778" y="845388"/>
                  </a:cubicBezTo>
                  <a:cubicBezTo>
                    <a:pt x="3909222" y="863812"/>
                    <a:pt x="3917565" y="861008"/>
                    <a:pt x="3856008" y="871268"/>
                  </a:cubicBezTo>
                  <a:lnTo>
                    <a:pt x="2122098" y="862641"/>
                  </a:lnTo>
                  <a:cubicBezTo>
                    <a:pt x="2103914" y="862377"/>
                    <a:pt x="2088093" y="849333"/>
                    <a:pt x="2070340" y="845388"/>
                  </a:cubicBezTo>
                  <a:cubicBezTo>
                    <a:pt x="2044461" y="839637"/>
                    <a:pt x="2018698" y="833335"/>
                    <a:pt x="1992702" y="828136"/>
                  </a:cubicBezTo>
                  <a:cubicBezTo>
                    <a:pt x="1931325" y="815861"/>
                    <a:pt x="1909803" y="816914"/>
                    <a:pt x="1837427" y="810883"/>
                  </a:cubicBezTo>
                  <a:cubicBezTo>
                    <a:pt x="1730944" y="789585"/>
                    <a:pt x="1863871" y="815690"/>
                    <a:pt x="1742536" y="793630"/>
                  </a:cubicBezTo>
                  <a:cubicBezTo>
                    <a:pt x="1728110" y="791007"/>
                    <a:pt x="1713717" y="788185"/>
                    <a:pt x="1699404" y="785004"/>
                  </a:cubicBezTo>
                  <a:cubicBezTo>
                    <a:pt x="1687830" y="782432"/>
                    <a:pt x="1676650" y="777944"/>
                    <a:pt x="1664898" y="776377"/>
                  </a:cubicBezTo>
                  <a:cubicBezTo>
                    <a:pt x="1592183" y="766682"/>
                    <a:pt x="1492337" y="764430"/>
                    <a:pt x="1423359" y="759124"/>
                  </a:cubicBezTo>
                  <a:cubicBezTo>
                    <a:pt x="1373575" y="755294"/>
                    <a:pt x="1326246" y="747178"/>
                    <a:pt x="1276710" y="741871"/>
                  </a:cubicBezTo>
                  <a:lnTo>
                    <a:pt x="1104182" y="724619"/>
                  </a:lnTo>
                  <a:cubicBezTo>
                    <a:pt x="1089804" y="721743"/>
                    <a:pt x="1075666" y="717146"/>
                    <a:pt x="1061049" y="715992"/>
                  </a:cubicBezTo>
                  <a:cubicBezTo>
                    <a:pt x="693547" y="686978"/>
                    <a:pt x="538593" y="695691"/>
                    <a:pt x="103517" y="690113"/>
                  </a:cubicBezTo>
                  <a:lnTo>
                    <a:pt x="51759" y="655607"/>
                  </a:lnTo>
                  <a:lnTo>
                    <a:pt x="25880" y="638354"/>
                  </a:lnTo>
                  <a:cubicBezTo>
                    <a:pt x="8031" y="611582"/>
                    <a:pt x="-4066" y="606652"/>
                    <a:pt x="17253" y="569343"/>
                  </a:cubicBezTo>
                  <a:cubicBezTo>
                    <a:pt x="22397" y="560341"/>
                    <a:pt x="2875" y="554965"/>
                    <a:pt x="0" y="55209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rot="20424976">
              <a:off x="3672378" y="832764"/>
              <a:ext cx="717059" cy="3679484"/>
              <a:chOff x="1371600" y="609600"/>
              <a:chExt cx="1600200" cy="6019800"/>
            </a:xfrm>
          </p:grpSpPr>
          <p:sp>
            <p:nvSpPr>
              <p:cNvPr id="96" name="Rounded Rectangle 95"/>
              <p:cNvSpPr/>
              <p:nvPr/>
            </p:nvSpPr>
            <p:spPr>
              <a:xfrm>
                <a:off x="1981200" y="609600"/>
                <a:ext cx="381000" cy="4191000"/>
              </a:xfrm>
              <a:prstGeom prst="round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1371600" y="4572000"/>
                <a:ext cx="1600200" cy="2057400"/>
              </a:xfrm>
              <a:prstGeom prst="trapezoid">
                <a:avLst>
                  <a:gd name="adj" fmla="val 14218"/>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a:off x="1792138" y="4561936"/>
                <a:ext cx="722462" cy="1076864"/>
              </a:xfrm>
              <a:prstGeom prst="trapezoid">
                <a:avLst>
                  <a:gd name="adj" fmla="val 1421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Freeform 90"/>
            <p:cNvSpPr/>
            <p:nvPr/>
          </p:nvSpPr>
          <p:spPr>
            <a:xfrm>
              <a:off x="5833339" y="3840181"/>
              <a:ext cx="1224951" cy="411215"/>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3276600" y="3605807"/>
              <a:ext cx="1295400" cy="645589"/>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flipH="1">
              <a:off x="4810528" y="4169072"/>
              <a:ext cx="1818735" cy="439249"/>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93620" y="4095380"/>
              <a:ext cx="543602" cy="343274"/>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280085" flipH="1">
              <a:off x="4040194" y="4329917"/>
              <a:ext cx="1013021" cy="234701"/>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flipH="1">
            <a:off x="544789" y="3545731"/>
            <a:ext cx="483743" cy="2052995"/>
            <a:chOff x="3660344" y="1093743"/>
            <a:chExt cx="874723" cy="3694215"/>
          </a:xfrm>
          <a:solidFill>
            <a:srgbClr val="FF0000"/>
          </a:solidFill>
        </p:grpSpPr>
        <p:sp>
          <p:nvSpPr>
            <p:cNvPr id="82" name="Rounded Rectangle 81"/>
            <p:cNvSpPr/>
            <p:nvPr/>
          </p:nvSpPr>
          <p:spPr>
            <a:xfrm>
              <a:off x="3969136" y="1851513"/>
              <a:ext cx="473009" cy="180480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ounded Rectangle 82"/>
            <p:cNvSpPr/>
            <p:nvPr/>
          </p:nvSpPr>
          <p:spPr>
            <a:xfrm rot="2558447">
              <a:off x="3693801" y="1842323"/>
              <a:ext cx="272655" cy="1134641"/>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ounded Rectangle 83"/>
            <p:cNvSpPr/>
            <p:nvPr/>
          </p:nvSpPr>
          <p:spPr>
            <a:xfrm rot="1069183">
              <a:off x="3817347" y="3302077"/>
              <a:ext cx="310163" cy="146797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ounded Rectangle 84"/>
            <p:cNvSpPr/>
            <p:nvPr/>
          </p:nvSpPr>
          <p:spPr>
            <a:xfrm rot="10017092">
              <a:off x="4243520" y="3355934"/>
              <a:ext cx="291547" cy="1432024"/>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Oval 85"/>
            <p:cNvSpPr/>
            <p:nvPr/>
          </p:nvSpPr>
          <p:spPr>
            <a:xfrm>
              <a:off x="3660344" y="1093743"/>
              <a:ext cx="754690" cy="754759"/>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ounded Rectangle 86"/>
            <p:cNvSpPr/>
            <p:nvPr/>
          </p:nvSpPr>
          <p:spPr>
            <a:xfrm rot="6967905">
              <a:off x="3239732" y="2436183"/>
              <a:ext cx="1349509" cy="258840"/>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5" name="Group 74"/>
          <p:cNvGrpSpPr/>
          <p:nvPr/>
        </p:nvGrpSpPr>
        <p:grpSpPr>
          <a:xfrm>
            <a:off x="1743001" y="4926584"/>
            <a:ext cx="423030" cy="762289"/>
            <a:chOff x="2379786" y="2119512"/>
            <a:chExt cx="1622628" cy="2334657"/>
          </a:xfrm>
        </p:grpSpPr>
        <p:sp>
          <p:nvSpPr>
            <p:cNvPr id="77" name="Moon 76"/>
            <p:cNvSpPr/>
            <p:nvPr/>
          </p:nvSpPr>
          <p:spPr>
            <a:xfrm>
              <a:off x="2928863" y="2119512"/>
              <a:ext cx="457200" cy="1721224"/>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19791201">
              <a:off x="2379786" y="2732945"/>
              <a:ext cx="820270" cy="1721224"/>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2497194">
              <a:off x="3182144" y="2718606"/>
              <a:ext cx="820270" cy="1721224"/>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Freeform 75"/>
          <p:cNvSpPr/>
          <p:nvPr/>
        </p:nvSpPr>
        <p:spPr>
          <a:xfrm flipH="1">
            <a:off x="1595294" y="5541878"/>
            <a:ext cx="828902" cy="200191"/>
          </a:xfrm>
          <a:custGeom>
            <a:avLst/>
            <a:gdLst>
              <a:gd name="connsiteX0" fmla="*/ 0 w 1224951"/>
              <a:gd name="connsiteY0" fmla="*/ 345056 h 411215"/>
              <a:gd name="connsiteX1" fmla="*/ 0 w 1224951"/>
              <a:gd name="connsiteY1" fmla="*/ 345056 h 411215"/>
              <a:gd name="connsiteX2" fmla="*/ 43132 w 1224951"/>
              <a:gd name="connsiteY2" fmla="*/ 267418 h 411215"/>
              <a:gd name="connsiteX3" fmla="*/ 60385 w 1224951"/>
              <a:gd name="connsiteY3" fmla="*/ 241539 h 411215"/>
              <a:gd name="connsiteX4" fmla="*/ 94890 w 1224951"/>
              <a:gd name="connsiteY4" fmla="*/ 207033 h 411215"/>
              <a:gd name="connsiteX5" fmla="*/ 163902 w 1224951"/>
              <a:gd name="connsiteY5" fmla="*/ 129396 h 411215"/>
              <a:gd name="connsiteX6" fmla="*/ 189781 w 1224951"/>
              <a:gd name="connsiteY6" fmla="*/ 112143 h 411215"/>
              <a:gd name="connsiteX7" fmla="*/ 215660 w 1224951"/>
              <a:gd name="connsiteY7" fmla="*/ 86264 h 411215"/>
              <a:gd name="connsiteX8" fmla="*/ 241539 w 1224951"/>
              <a:gd name="connsiteY8" fmla="*/ 69011 h 411215"/>
              <a:gd name="connsiteX9" fmla="*/ 301924 w 1224951"/>
              <a:gd name="connsiteY9" fmla="*/ 25879 h 411215"/>
              <a:gd name="connsiteX10" fmla="*/ 388188 w 1224951"/>
              <a:gd name="connsiteY10" fmla="*/ 0 h 411215"/>
              <a:gd name="connsiteX11" fmla="*/ 698739 w 1224951"/>
              <a:gd name="connsiteY11" fmla="*/ 8626 h 411215"/>
              <a:gd name="connsiteX12" fmla="*/ 759124 w 1224951"/>
              <a:gd name="connsiteY12" fmla="*/ 34505 h 411215"/>
              <a:gd name="connsiteX13" fmla="*/ 828136 w 1224951"/>
              <a:gd name="connsiteY13" fmla="*/ 69011 h 411215"/>
              <a:gd name="connsiteX14" fmla="*/ 879894 w 1224951"/>
              <a:gd name="connsiteY14" fmla="*/ 94890 h 411215"/>
              <a:gd name="connsiteX15" fmla="*/ 931653 w 1224951"/>
              <a:gd name="connsiteY15" fmla="*/ 129396 h 411215"/>
              <a:gd name="connsiteX16" fmla="*/ 983411 w 1224951"/>
              <a:gd name="connsiteY16" fmla="*/ 163901 h 411215"/>
              <a:gd name="connsiteX17" fmla="*/ 1026543 w 1224951"/>
              <a:gd name="connsiteY17" fmla="*/ 207033 h 411215"/>
              <a:gd name="connsiteX18" fmla="*/ 1052422 w 1224951"/>
              <a:gd name="connsiteY18" fmla="*/ 224286 h 411215"/>
              <a:gd name="connsiteX19" fmla="*/ 1104181 w 1224951"/>
              <a:gd name="connsiteY19" fmla="*/ 276045 h 411215"/>
              <a:gd name="connsiteX20" fmla="*/ 1155939 w 1224951"/>
              <a:gd name="connsiteY20" fmla="*/ 310550 h 411215"/>
              <a:gd name="connsiteX21" fmla="*/ 1181819 w 1224951"/>
              <a:gd name="connsiteY21" fmla="*/ 336430 h 411215"/>
              <a:gd name="connsiteX22" fmla="*/ 1224951 w 1224951"/>
              <a:gd name="connsiteY22" fmla="*/ 362309 h 411215"/>
              <a:gd name="connsiteX23" fmla="*/ 353683 w 1224951"/>
              <a:gd name="connsiteY23" fmla="*/ 362309 h 411215"/>
              <a:gd name="connsiteX24" fmla="*/ 301924 w 1224951"/>
              <a:gd name="connsiteY24" fmla="*/ 345056 h 411215"/>
              <a:gd name="connsiteX25" fmla="*/ 146649 w 1224951"/>
              <a:gd name="connsiteY25" fmla="*/ 336430 h 411215"/>
              <a:gd name="connsiteX26" fmla="*/ 0 w 1224951"/>
              <a:gd name="connsiteY26" fmla="*/ 345056 h 4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4951" h="411215">
                <a:moveTo>
                  <a:pt x="0" y="345056"/>
                </a:moveTo>
                <a:lnTo>
                  <a:pt x="0" y="345056"/>
                </a:lnTo>
                <a:cubicBezTo>
                  <a:pt x="14377" y="319177"/>
                  <a:pt x="28215" y="292990"/>
                  <a:pt x="43132" y="267418"/>
                </a:cubicBezTo>
                <a:cubicBezTo>
                  <a:pt x="48356" y="258463"/>
                  <a:pt x="53638" y="249411"/>
                  <a:pt x="60385" y="241539"/>
                </a:cubicBezTo>
                <a:cubicBezTo>
                  <a:pt x="70971" y="229189"/>
                  <a:pt x="84304" y="219383"/>
                  <a:pt x="94890" y="207033"/>
                </a:cubicBezTo>
                <a:cubicBezTo>
                  <a:pt x="129462" y="166698"/>
                  <a:pt x="95904" y="174729"/>
                  <a:pt x="163902" y="129396"/>
                </a:cubicBezTo>
                <a:cubicBezTo>
                  <a:pt x="172528" y="123645"/>
                  <a:pt x="181816" y="118780"/>
                  <a:pt x="189781" y="112143"/>
                </a:cubicBezTo>
                <a:cubicBezTo>
                  <a:pt x="199153" y="104333"/>
                  <a:pt x="206288" y="94074"/>
                  <a:pt x="215660" y="86264"/>
                </a:cubicBezTo>
                <a:cubicBezTo>
                  <a:pt x="223625" y="79627"/>
                  <a:pt x="233103" y="75037"/>
                  <a:pt x="241539" y="69011"/>
                </a:cubicBezTo>
                <a:cubicBezTo>
                  <a:pt x="250652" y="62502"/>
                  <a:pt x="288375" y="32654"/>
                  <a:pt x="301924" y="25879"/>
                </a:cubicBezTo>
                <a:cubicBezTo>
                  <a:pt x="339755" y="6963"/>
                  <a:pt x="347781" y="8081"/>
                  <a:pt x="388188" y="0"/>
                </a:cubicBezTo>
                <a:cubicBezTo>
                  <a:pt x="491705" y="2875"/>
                  <a:pt x="595311" y="3455"/>
                  <a:pt x="698739" y="8626"/>
                </a:cubicBezTo>
                <a:cubicBezTo>
                  <a:pt x="735316" y="10455"/>
                  <a:pt x="730365" y="18818"/>
                  <a:pt x="759124" y="34505"/>
                </a:cubicBezTo>
                <a:cubicBezTo>
                  <a:pt x="781703" y="46821"/>
                  <a:pt x="806736" y="54744"/>
                  <a:pt x="828136" y="69011"/>
                </a:cubicBezTo>
                <a:cubicBezTo>
                  <a:pt x="861581" y="91308"/>
                  <a:pt x="844179" y="82986"/>
                  <a:pt x="879894" y="94890"/>
                </a:cubicBezTo>
                <a:cubicBezTo>
                  <a:pt x="897147" y="106392"/>
                  <a:pt x="916991" y="114734"/>
                  <a:pt x="931653" y="129396"/>
                </a:cubicBezTo>
                <a:cubicBezTo>
                  <a:pt x="963962" y="161705"/>
                  <a:pt x="945959" y="151417"/>
                  <a:pt x="983411" y="163901"/>
                </a:cubicBezTo>
                <a:cubicBezTo>
                  <a:pt x="1052422" y="209909"/>
                  <a:pt x="969034" y="149524"/>
                  <a:pt x="1026543" y="207033"/>
                </a:cubicBezTo>
                <a:cubicBezTo>
                  <a:pt x="1033874" y="214364"/>
                  <a:pt x="1044673" y="217398"/>
                  <a:pt x="1052422" y="224286"/>
                </a:cubicBezTo>
                <a:cubicBezTo>
                  <a:pt x="1070658" y="240496"/>
                  <a:pt x="1083879" y="262511"/>
                  <a:pt x="1104181" y="276045"/>
                </a:cubicBezTo>
                <a:cubicBezTo>
                  <a:pt x="1121434" y="287547"/>
                  <a:pt x="1141277" y="295888"/>
                  <a:pt x="1155939" y="310550"/>
                </a:cubicBezTo>
                <a:cubicBezTo>
                  <a:pt x="1164566" y="319177"/>
                  <a:pt x="1172059" y="329110"/>
                  <a:pt x="1181819" y="336430"/>
                </a:cubicBezTo>
                <a:cubicBezTo>
                  <a:pt x="1195232" y="346490"/>
                  <a:pt x="1210574" y="353683"/>
                  <a:pt x="1224951" y="362309"/>
                </a:cubicBezTo>
                <a:cubicBezTo>
                  <a:pt x="933139" y="459572"/>
                  <a:pt x="1164178" y="385688"/>
                  <a:pt x="353683" y="362309"/>
                </a:cubicBezTo>
                <a:cubicBezTo>
                  <a:pt x="335504" y="361785"/>
                  <a:pt x="319970" y="347312"/>
                  <a:pt x="301924" y="345056"/>
                </a:cubicBezTo>
                <a:cubicBezTo>
                  <a:pt x="250486" y="338626"/>
                  <a:pt x="198407" y="339305"/>
                  <a:pt x="146649" y="336430"/>
                </a:cubicBezTo>
                <a:cubicBezTo>
                  <a:pt x="36724" y="345590"/>
                  <a:pt x="24441" y="343618"/>
                  <a:pt x="0" y="345056"/>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rot="18148834">
            <a:off x="2275088" y="4143384"/>
            <a:ext cx="722056" cy="590388"/>
            <a:chOff x="5255772" y="1878000"/>
            <a:chExt cx="1584299" cy="1295400"/>
          </a:xfrm>
        </p:grpSpPr>
        <p:sp>
          <p:nvSpPr>
            <p:cNvPr id="71" name="Donut 70"/>
            <p:cNvSpPr/>
            <p:nvPr/>
          </p:nvSpPr>
          <p:spPr>
            <a:xfrm>
              <a:off x="6154271" y="2259000"/>
              <a:ext cx="685800" cy="685800"/>
            </a:xfrm>
            <a:prstGeom prst="donut">
              <a:avLst>
                <a:gd name="adj" fmla="val 1691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lowchart: Magnetic Disk 71"/>
            <p:cNvSpPr/>
            <p:nvPr/>
          </p:nvSpPr>
          <p:spPr>
            <a:xfrm>
              <a:off x="5849471" y="1878000"/>
              <a:ext cx="762000" cy="1295400"/>
            </a:xfrm>
            <a:prstGeom prst="flowChartMagneticDisk">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6971465">
              <a:off x="5418351" y="1867433"/>
              <a:ext cx="473919" cy="799077"/>
            </a:xfrm>
            <a:custGeom>
              <a:avLst/>
              <a:gdLst>
                <a:gd name="connsiteX0" fmla="*/ 0 w 527304"/>
                <a:gd name="connsiteY0" fmla="*/ 969863 h 969863"/>
                <a:gd name="connsiteX1" fmla="*/ 115710 w 527304"/>
                <a:gd name="connsiteY1" fmla="*/ 802652 h 969863"/>
                <a:gd name="connsiteX2" fmla="*/ 103776 w 527304"/>
                <a:gd name="connsiteY2" fmla="*/ 781033 h 969863"/>
                <a:gd name="connsiteX3" fmla="*/ 100341 w 527304"/>
                <a:gd name="connsiteY3" fmla="*/ 750047 h 969863"/>
                <a:gd name="connsiteX4" fmla="*/ 160758 w 527304"/>
                <a:gd name="connsiteY4" fmla="*/ 71551 h 969863"/>
                <a:gd name="connsiteX5" fmla="*/ 245922 w 527304"/>
                <a:gd name="connsiteY5" fmla="*/ 314 h 969863"/>
                <a:gd name="connsiteX6" fmla="*/ 393120 w 527304"/>
                <a:gd name="connsiteY6" fmla="*/ 13421 h 969863"/>
                <a:gd name="connsiteX7" fmla="*/ 464357 w 527304"/>
                <a:gd name="connsiteY7" fmla="*/ 98585 h 969863"/>
                <a:gd name="connsiteX8" fmla="*/ 403940 w 527304"/>
                <a:gd name="connsiteY8" fmla="*/ 777081 h 969863"/>
                <a:gd name="connsiteX9" fmla="*/ 400930 w 527304"/>
                <a:gd name="connsiteY9" fmla="*/ 787241 h 969863"/>
                <a:gd name="connsiteX10" fmla="*/ 527304 w 527304"/>
                <a:gd name="connsiteY10" fmla="*/ 969863 h 96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304" h="969863">
                  <a:moveTo>
                    <a:pt x="0" y="969863"/>
                  </a:moveTo>
                  <a:lnTo>
                    <a:pt x="115710" y="802652"/>
                  </a:lnTo>
                  <a:lnTo>
                    <a:pt x="103776" y="781033"/>
                  </a:lnTo>
                  <a:cubicBezTo>
                    <a:pt x="100652" y="771325"/>
                    <a:pt x="99380" y="760844"/>
                    <a:pt x="100341" y="750047"/>
                  </a:cubicBezTo>
                  <a:lnTo>
                    <a:pt x="160758" y="71551"/>
                  </a:lnTo>
                  <a:cubicBezTo>
                    <a:pt x="164604" y="28362"/>
                    <a:pt x="202733" y="-3531"/>
                    <a:pt x="245922" y="314"/>
                  </a:cubicBezTo>
                  <a:lnTo>
                    <a:pt x="393120" y="13421"/>
                  </a:lnTo>
                  <a:cubicBezTo>
                    <a:pt x="436309" y="17267"/>
                    <a:pt x="468202" y="55396"/>
                    <a:pt x="464357" y="98585"/>
                  </a:cubicBezTo>
                  <a:lnTo>
                    <a:pt x="403940" y="777081"/>
                  </a:lnTo>
                  <a:lnTo>
                    <a:pt x="400930" y="787241"/>
                  </a:lnTo>
                  <a:lnTo>
                    <a:pt x="527304" y="969863"/>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p:cNvGrpSpPr/>
          <p:nvPr/>
        </p:nvGrpSpPr>
        <p:grpSpPr>
          <a:xfrm rot="2700391">
            <a:off x="1953164" y="4628978"/>
            <a:ext cx="245429" cy="335154"/>
            <a:chOff x="3114431" y="1790231"/>
            <a:chExt cx="795094" cy="1085767"/>
          </a:xfrm>
        </p:grpSpPr>
        <p:sp>
          <p:nvSpPr>
            <p:cNvPr id="68" name="Teardrop 67"/>
            <p:cNvSpPr/>
            <p:nvPr/>
          </p:nvSpPr>
          <p:spPr>
            <a:xfrm rot="19348717">
              <a:off x="3314134" y="1790231"/>
              <a:ext cx="378618" cy="378618"/>
            </a:xfrm>
            <a:prstGeom prst="teardrop">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68"/>
            <p:cNvSpPr/>
            <p:nvPr/>
          </p:nvSpPr>
          <p:spPr>
            <a:xfrm rot="19348717">
              <a:off x="3530907" y="2254085"/>
              <a:ext cx="378618" cy="378618"/>
            </a:xfrm>
            <a:prstGeom prst="teardrop">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p:cNvSpPr/>
            <p:nvPr/>
          </p:nvSpPr>
          <p:spPr>
            <a:xfrm rot="19348717">
              <a:off x="3114431" y="2497380"/>
              <a:ext cx="378618" cy="378618"/>
            </a:xfrm>
            <a:prstGeom prst="teardrop">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910236" y="3086739"/>
            <a:ext cx="555254" cy="2245325"/>
            <a:chOff x="3749869" y="990600"/>
            <a:chExt cx="934634" cy="3779455"/>
          </a:xfrm>
          <a:solidFill>
            <a:srgbClr val="00B0F0"/>
          </a:solidFill>
        </p:grpSpPr>
        <p:sp>
          <p:nvSpPr>
            <p:cNvPr id="61" name="Rounded Rectangle 60"/>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5745961">
              <a:off x="4298596" y="2858795"/>
              <a:ext cx="561785" cy="21002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20356230">
              <a:off x="4318730" y="1891268"/>
              <a:ext cx="263635" cy="970284"/>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069183">
              <a:off x="3817347" y="3302077"/>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10017092">
              <a:off x="4245417" y="3449161"/>
              <a:ext cx="339233" cy="128464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828296" y="990600"/>
              <a:ext cx="754690" cy="75475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7107398">
              <a:off x="3267374" y="2321743"/>
              <a:ext cx="1223830" cy="258840"/>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173868" y="4387194"/>
            <a:ext cx="711181" cy="1396531"/>
            <a:chOff x="4173868" y="4387194"/>
            <a:chExt cx="711181" cy="1396531"/>
          </a:xfrm>
          <a:solidFill>
            <a:srgbClr val="FFFF00"/>
          </a:solidFill>
        </p:grpSpPr>
        <p:sp>
          <p:nvSpPr>
            <p:cNvPr id="46" name="Rounded Rectangle 45"/>
            <p:cNvSpPr/>
            <p:nvPr/>
          </p:nvSpPr>
          <p:spPr>
            <a:xfrm>
              <a:off x="4574553" y="4771727"/>
              <a:ext cx="277036" cy="914183"/>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rot="2882379" flipH="1">
              <a:off x="4189823" y="4528000"/>
              <a:ext cx="506566" cy="538475"/>
              <a:chOff x="4762102" y="1532451"/>
              <a:chExt cx="1111481" cy="1181495"/>
            </a:xfrm>
            <a:grpFill/>
          </p:grpSpPr>
          <p:sp>
            <p:nvSpPr>
              <p:cNvPr id="59" name="Rounded Rectangle 58"/>
              <p:cNvSpPr/>
              <p:nvPr/>
            </p:nvSpPr>
            <p:spPr>
              <a:xfrm rot="2882379">
                <a:off x="5227323" y="1821925"/>
                <a:ext cx="377366" cy="91515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9186555">
                <a:off x="4762102" y="1532451"/>
                <a:ext cx="506295" cy="118149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ounded Rectangle 47"/>
            <p:cNvSpPr/>
            <p:nvPr/>
          </p:nvSpPr>
          <p:spPr>
            <a:xfrm>
              <a:off x="4210922" y="5332612"/>
              <a:ext cx="171936" cy="451113"/>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13050004">
              <a:off x="4539678" y="4770696"/>
              <a:ext cx="208966" cy="590936"/>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541093" y="4387194"/>
              <a:ext cx="343956" cy="343987"/>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177437" y="5070417"/>
              <a:ext cx="238907" cy="23892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4664014">
              <a:off x="4320125" y="5198344"/>
              <a:ext cx="104702" cy="34182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3361535">
              <a:off x="4389582" y="5267801"/>
              <a:ext cx="104702" cy="34182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Freeform 100"/>
          <p:cNvSpPr/>
          <p:nvPr/>
        </p:nvSpPr>
        <p:spPr>
          <a:xfrm rot="16200000">
            <a:off x="4273084" y="4772687"/>
            <a:ext cx="481245" cy="1838187"/>
          </a:xfrm>
          <a:custGeom>
            <a:avLst/>
            <a:gdLst>
              <a:gd name="connsiteX0" fmla="*/ 327011 w 481245"/>
              <a:gd name="connsiteY0" fmla="*/ 568917 h 1838187"/>
              <a:gd name="connsiteX1" fmla="*/ 323320 w 481245"/>
              <a:gd name="connsiteY1" fmla="*/ 568197 h 1838187"/>
              <a:gd name="connsiteX2" fmla="*/ 317444 w 481245"/>
              <a:gd name="connsiteY2" fmla="*/ 565114 h 1838187"/>
              <a:gd name="connsiteX3" fmla="*/ 317444 w 481245"/>
              <a:gd name="connsiteY3" fmla="*/ 573937 h 1838187"/>
              <a:gd name="connsiteX4" fmla="*/ 354971 w 481245"/>
              <a:gd name="connsiteY4" fmla="*/ 1104167 h 1838187"/>
              <a:gd name="connsiteX5" fmla="*/ 348079 w 481245"/>
              <a:gd name="connsiteY5" fmla="*/ 1102822 h 1838187"/>
              <a:gd name="connsiteX6" fmla="*/ 317444 w 481245"/>
              <a:gd name="connsiteY6" fmla="*/ 1086749 h 1838187"/>
              <a:gd name="connsiteX7" fmla="*/ 317444 w 481245"/>
              <a:gd name="connsiteY7" fmla="*/ 1139148 h 1838187"/>
              <a:gd name="connsiteX8" fmla="*/ 481245 w 481245"/>
              <a:gd name="connsiteY8" fmla="*/ 1058161 h 1838187"/>
              <a:gd name="connsiteX9" fmla="*/ 481245 w 481245"/>
              <a:gd name="connsiteY9" fmla="*/ 1838186 h 1838187"/>
              <a:gd name="connsiteX10" fmla="*/ 481245 w 481245"/>
              <a:gd name="connsiteY10" fmla="*/ 1838187 h 1838187"/>
              <a:gd name="connsiteX11" fmla="*/ 371445 w 481245"/>
              <a:gd name="connsiteY11" fmla="*/ 1807538 h 1838187"/>
              <a:gd name="connsiteX12" fmla="*/ 317444 w 481245"/>
              <a:gd name="connsiteY12" fmla="*/ 1757200 h 1838187"/>
              <a:gd name="connsiteX13" fmla="*/ 317444 w 481245"/>
              <a:gd name="connsiteY13" fmla="*/ 1838186 h 1838187"/>
              <a:gd name="connsiteX14" fmla="*/ 0 w 481245"/>
              <a:gd name="connsiteY14" fmla="*/ 1838186 h 1838187"/>
              <a:gd name="connsiteX15" fmla="*/ 0 w 481245"/>
              <a:gd name="connsiteY15" fmla="*/ 60439 h 1838187"/>
              <a:gd name="connsiteX16" fmla="*/ 258896 w 481245"/>
              <a:gd name="connsiteY16" fmla="*/ 60439 h 1838187"/>
              <a:gd name="connsiteX17" fmla="*/ 271353 w 481245"/>
              <a:gd name="connsiteY17" fmla="*/ 50504 h 1838187"/>
              <a:gd name="connsiteX18" fmla="*/ 442402 w 481245"/>
              <a:gd name="connsiteY18" fmla="*/ 0 h 1838187"/>
              <a:gd name="connsiteX19" fmla="*/ 399980 w 481245"/>
              <a:gd name="connsiteY19" fmla="*/ 445471 h 1838187"/>
              <a:gd name="connsiteX20" fmla="*/ 428106 w 481245"/>
              <a:gd name="connsiteY20" fmla="*/ 542247 h 1838187"/>
              <a:gd name="connsiteX21" fmla="*/ 467161 w 481245"/>
              <a:gd name="connsiteY21" fmla="*/ 534625 h 1838187"/>
              <a:gd name="connsiteX22" fmla="*/ 424739 w 481245"/>
              <a:gd name="connsiteY22" fmla="*/ 980096 h 1838187"/>
              <a:gd name="connsiteX23" fmla="*/ 449965 w 481245"/>
              <a:gd name="connsiteY23" fmla="*/ 1066893 h 18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1245" h="1838187">
                <a:moveTo>
                  <a:pt x="327011" y="568917"/>
                </a:moveTo>
                <a:lnTo>
                  <a:pt x="323320" y="568197"/>
                </a:lnTo>
                <a:lnTo>
                  <a:pt x="317444" y="565114"/>
                </a:lnTo>
                <a:lnTo>
                  <a:pt x="317444" y="573937"/>
                </a:lnTo>
                <a:close/>
                <a:moveTo>
                  <a:pt x="354971" y="1104167"/>
                </a:moveTo>
                <a:lnTo>
                  <a:pt x="348079" y="1102822"/>
                </a:lnTo>
                <a:lnTo>
                  <a:pt x="317444" y="1086749"/>
                </a:lnTo>
                <a:lnTo>
                  <a:pt x="317444" y="1139148"/>
                </a:lnTo>
                <a:close/>
                <a:moveTo>
                  <a:pt x="481245" y="1058161"/>
                </a:moveTo>
                <a:cubicBezTo>
                  <a:pt x="411705" y="1309281"/>
                  <a:pt x="411705" y="1587066"/>
                  <a:pt x="481245" y="1838186"/>
                </a:cubicBezTo>
                <a:lnTo>
                  <a:pt x="481245" y="1838187"/>
                </a:lnTo>
                <a:cubicBezTo>
                  <a:pt x="442297" y="1838187"/>
                  <a:pt x="405193" y="1827274"/>
                  <a:pt x="371445" y="1807538"/>
                </a:cubicBezTo>
                <a:lnTo>
                  <a:pt x="317444" y="1757200"/>
                </a:lnTo>
                <a:lnTo>
                  <a:pt x="317444" y="1838186"/>
                </a:lnTo>
                <a:lnTo>
                  <a:pt x="0" y="1838186"/>
                </a:lnTo>
                <a:lnTo>
                  <a:pt x="0" y="60439"/>
                </a:lnTo>
                <a:lnTo>
                  <a:pt x="258896" y="60439"/>
                </a:lnTo>
                <a:lnTo>
                  <a:pt x="271353" y="50504"/>
                </a:lnTo>
                <a:cubicBezTo>
                  <a:pt x="320180" y="18618"/>
                  <a:pt x="379042" y="0"/>
                  <a:pt x="442402" y="0"/>
                </a:cubicBezTo>
                <a:cubicBezTo>
                  <a:pt x="385839" y="142804"/>
                  <a:pt x="371698" y="296981"/>
                  <a:pt x="399980" y="445471"/>
                </a:cubicBezTo>
                <a:lnTo>
                  <a:pt x="428106" y="542247"/>
                </a:lnTo>
                <a:lnTo>
                  <a:pt x="467161" y="534625"/>
                </a:lnTo>
                <a:cubicBezTo>
                  <a:pt x="410598" y="677429"/>
                  <a:pt x="396457" y="831606"/>
                  <a:pt x="424739" y="980096"/>
                </a:cubicBezTo>
                <a:lnTo>
                  <a:pt x="449965" y="1066893"/>
                </a:lnTo>
                <a:close/>
              </a:path>
            </a:pathLst>
          </a:cu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a:off x="5127910" y="2418105"/>
            <a:ext cx="4660794" cy="2062103"/>
          </a:xfrm>
          <a:prstGeom prst="rect">
            <a:avLst/>
          </a:prstGeom>
        </p:spPr>
        <p:txBody>
          <a:bodyPr wrap="square">
            <a:spAutoFit/>
          </a:bodyPr>
          <a:lstStyle/>
          <a:p>
            <a:r>
              <a:rPr lang="en-US" sz="3200" dirty="0">
                <a:solidFill>
                  <a:schemeClr val="bg1"/>
                </a:solidFill>
              </a:rPr>
              <a:t>You are not concerned with who gets the credit for the baptisms because 'God [gives] the increase‘.</a:t>
            </a:r>
          </a:p>
        </p:txBody>
      </p:sp>
    </p:spTree>
    <p:extLst>
      <p:ext uri="{BB962C8B-B14F-4D97-AF65-F5344CB8AC3E}">
        <p14:creationId xmlns:p14="http://schemas.microsoft.com/office/powerpoint/2010/main" val="27533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75F8A6E6-D57D-48FB-9CB1-30398AE18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749250" y="6384254"/>
            <a:ext cx="442750" cy="369332"/>
          </a:xfrm>
          <a:prstGeom prst="rect">
            <a:avLst/>
          </a:prstGeom>
        </p:spPr>
        <p:txBody>
          <a:bodyPr wrap="none">
            <a:spAutoFit/>
          </a:bodyPr>
          <a:lstStyle/>
          <a:p>
            <a:r>
              <a:rPr lang="en-US" dirty="0">
                <a:solidFill>
                  <a:schemeClr val="bg1"/>
                </a:solidFill>
              </a:rPr>
              <a:t>(4)</a:t>
            </a:r>
            <a:endParaRPr lang="en-US" dirty="0"/>
          </a:p>
        </p:txBody>
      </p:sp>
      <p:sp>
        <p:nvSpPr>
          <p:cNvPr id="11" name="TextBox 10"/>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Legend of Stone Cutters</a:t>
            </a:r>
            <a:endParaRPr lang="en-US" sz="4400" dirty="0">
              <a:solidFill>
                <a:schemeClr val="bg1"/>
              </a:solidFill>
              <a:latin typeface="Bodoni MT" panose="02070603080606020203" pitchFamily="18" charset="0"/>
            </a:endParaRPr>
          </a:p>
        </p:txBody>
      </p:sp>
      <p:sp>
        <p:nvSpPr>
          <p:cNvPr id="12" name="TextBox 1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3:9-10</a:t>
            </a:r>
          </a:p>
        </p:txBody>
      </p:sp>
      <p:sp>
        <p:nvSpPr>
          <p:cNvPr id="6" name="Rectangle 5"/>
          <p:cNvSpPr/>
          <p:nvPr/>
        </p:nvSpPr>
        <p:spPr>
          <a:xfrm>
            <a:off x="1518302" y="886761"/>
            <a:ext cx="9028506" cy="707886"/>
          </a:xfrm>
          <a:prstGeom prst="rect">
            <a:avLst/>
          </a:prstGeom>
        </p:spPr>
        <p:txBody>
          <a:bodyPr wrap="square">
            <a:spAutoFit/>
          </a:bodyPr>
          <a:lstStyle/>
          <a:p>
            <a:pPr fontAlgn="base"/>
            <a:r>
              <a:rPr lang="en-US" sz="2000" dirty="0">
                <a:solidFill>
                  <a:schemeClr val="bg1"/>
                </a:solidFill>
              </a:rPr>
              <a:t>"No man can be engaged in a more godly business than that of building the character, excellence, and righteousness that will go with him throughout eternity.”</a:t>
            </a:r>
          </a:p>
        </p:txBody>
      </p:sp>
      <p:sp>
        <p:nvSpPr>
          <p:cNvPr id="45" name="Freeform 44"/>
          <p:cNvSpPr/>
          <p:nvPr/>
        </p:nvSpPr>
        <p:spPr>
          <a:xfrm>
            <a:off x="6135508" y="4740110"/>
            <a:ext cx="2125703" cy="1344706"/>
          </a:xfrm>
          <a:custGeom>
            <a:avLst/>
            <a:gdLst>
              <a:gd name="connsiteX0" fmla="*/ 134470 w 2125703"/>
              <a:gd name="connsiteY0" fmla="*/ 1143000 h 1344706"/>
              <a:gd name="connsiteX1" fmla="*/ 134470 w 2125703"/>
              <a:gd name="connsiteY1" fmla="*/ 1143000 h 1344706"/>
              <a:gd name="connsiteX2" fmla="*/ 40341 w 2125703"/>
              <a:gd name="connsiteY2" fmla="*/ 1008530 h 1344706"/>
              <a:gd name="connsiteX3" fmla="*/ 13447 w 2125703"/>
              <a:gd name="connsiteY3" fmla="*/ 927847 h 1344706"/>
              <a:gd name="connsiteX4" fmla="*/ 0 w 2125703"/>
              <a:gd name="connsiteY4" fmla="*/ 887506 h 1344706"/>
              <a:gd name="connsiteX5" fmla="*/ 13447 w 2125703"/>
              <a:gd name="connsiteY5" fmla="*/ 739588 h 1344706"/>
              <a:gd name="connsiteX6" fmla="*/ 40341 w 2125703"/>
              <a:gd name="connsiteY6" fmla="*/ 699247 h 1344706"/>
              <a:gd name="connsiteX7" fmla="*/ 121023 w 2125703"/>
              <a:gd name="connsiteY7" fmla="*/ 632012 h 1344706"/>
              <a:gd name="connsiteX8" fmla="*/ 174811 w 2125703"/>
              <a:gd name="connsiteY8" fmla="*/ 551330 h 1344706"/>
              <a:gd name="connsiteX9" fmla="*/ 201706 w 2125703"/>
              <a:gd name="connsiteY9" fmla="*/ 524435 h 1344706"/>
              <a:gd name="connsiteX10" fmla="*/ 255494 w 2125703"/>
              <a:gd name="connsiteY10" fmla="*/ 443753 h 1344706"/>
              <a:gd name="connsiteX11" fmla="*/ 295835 w 2125703"/>
              <a:gd name="connsiteY11" fmla="*/ 403412 h 1344706"/>
              <a:gd name="connsiteX12" fmla="*/ 322729 w 2125703"/>
              <a:gd name="connsiteY12" fmla="*/ 363071 h 1344706"/>
              <a:gd name="connsiteX13" fmla="*/ 389964 w 2125703"/>
              <a:gd name="connsiteY13" fmla="*/ 295835 h 1344706"/>
              <a:gd name="connsiteX14" fmla="*/ 416859 w 2125703"/>
              <a:gd name="connsiteY14" fmla="*/ 268941 h 1344706"/>
              <a:gd name="connsiteX15" fmla="*/ 632011 w 2125703"/>
              <a:gd name="connsiteY15" fmla="*/ 242047 h 1344706"/>
              <a:gd name="connsiteX16" fmla="*/ 726141 w 2125703"/>
              <a:gd name="connsiteY16" fmla="*/ 215153 h 1344706"/>
              <a:gd name="connsiteX17" fmla="*/ 766482 w 2125703"/>
              <a:gd name="connsiteY17" fmla="*/ 201706 h 1344706"/>
              <a:gd name="connsiteX18" fmla="*/ 820270 w 2125703"/>
              <a:gd name="connsiteY18" fmla="*/ 188259 h 1344706"/>
              <a:gd name="connsiteX19" fmla="*/ 874059 w 2125703"/>
              <a:gd name="connsiteY19" fmla="*/ 161365 h 1344706"/>
              <a:gd name="connsiteX20" fmla="*/ 995082 w 2125703"/>
              <a:gd name="connsiteY20" fmla="*/ 80682 h 1344706"/>
              <a:gd name="connsiteX21" fmla="*/ 1035423 w 2125703"/>
              <a:gd name="connsiteY21" fmla="*/ 53788 h 1344706"/>
              <a:gd name="connsiteX22" fmla="*/ 1075764 w 2125703"/>
              <a:gd name="connsiteY22" fmla="*/ 26894 h 1344706"/>
              <a:gd name="connsiteX23" fmla="*/ 1156447 w 2125703"/>
              <a:gd name="connsiteY23" fmla="*/ 0 h 1344706"/>
              <a:gd name="connsiteX24" fmla="*/ 1479176 w 2125703"/>
              <a:gd name="connsiteY24" fmla="*/ 13447 h 1344706"/>
              <a:gd name="connsiteX25" fmla="*/ 1519517 w 2125703"/>
              <a:gd name="connsiteY25" fmla="*/ 40341 h 1344706"/>
              <a:gd name="connsiteX26" fmla="*/ 1532964 w 2125703"/>
              <a:gd name="connsiteY26" fmla="*/ 80682 h 1344706"/>
              <a:gd name="connsiteX27" fmla="*/ 1546411 w 2125703"/>
              <a:gd name="connsiteY27" fmla="*/ 201706 h 1344706"/>
              <a:gd name="connsiteX28" fmla="*/ 1559859 w 2125703"/>
              <a:gd name="connsiteY28" fmla="*/ 242047 h 1344706"/>
              <a:gd name="connsiteX29" fmla="*/ 1600200 w 2125703"/>
              <a:gd name="connsiteY29" fmla="*/ 268941 h 1344706"/>
              <a:gd name="connsiteX30" fmla="*/ 1667435 w 2125703"/>
              <a:gd name="connsiteY30" fmla="*/ 322730 h 1344706"/>
              <a:gd name="connsiteX31" fmla="*/ 1788459 w 2125703"/>
              <a:gd name="connsiteY31" fmla="*/ 389965 h 1344706"/>
              <a:gd name="connsiteX32" fmla="*/ 1922929 w 2125703"/>
              <a:gd name="connsiteY32" fmla="*/ 403412 h 1344706"/>
              <a:gd name="connsiteX33" fmla="*/ 1949823 w 2125703"/>
              <a:gd name="connsiteY33" fmla="*/ 443753 h 1344706"/>
              <a:gd name="connsiteX34" fmla="*/ 1990164 w 2125703"/>
              <a:gd name="connsiteY34" fmla="*/ 564777 h 1344706"/>
              <a:gd name="connsiteX35" fmla="*/ 2017059 w 2125703"/>
              <a:gd name="connsiteY35" fmla="*/ 645459 h 1344706"/>
              <a:gd name="connsiteX36" fmla="*/ 2043953 w 2125703"/>
              <a:gd name="connsiteY36" fmla="*/ 685800 h 1344706"/>
              <a:gd name="connsiteX37" fmla="*/ 2097741 w 2125703"/>
              <a:gd name="connsiteY37" fmla="*/ 793377 h 1344706"/>
              <a:gd name="connsiteX38" fmla="*/ 2124635 w 2125703"/>
              <a:gd name="connsiteY38" fmla="*/ 914400 h 1344706"/>
              <a:gd name="connsiteX39" fmla="*/ 2111188 w 2125703"/>
              <a:gd name="connsiteY39" fmla="*/ 1048871 h 1344706"/>
              <a:gd name="connsiteX40" fmla="*/ 2030506 w 2125703"/>
              <a:gd name="connsiteY40" fmla="*/ 1102659 h 1344706"/>
              <a:gd name="connsiteX41" fmla="*/ 1990164 w 2125703"/>
              <a:gd name="connsiteY41" fmla="*/ 1143000 h 1344706"/>
              <a:gd name="connsiteX42" fmla="*/ 1949823 w 2125703"/>
              <a:gd name="connsiteY42" fmla="*/ 1156447 h 1344706"/>
              <a:gd name="connsiteX43" fmla="*/ 1869141 w 2125703"/>
              <a:gd name="connsiteY43" fmla="*/ 1223682 h 1344706"/>
              <a:gd name="connsiteX44" fmla="*/ 1801906 w 2125703"/>
              <a:gd name="connsiteY44" fmla="*/ 1277471 h 1344706"/>
              <a:gd name="connsiteX45" fmla="*/ 1667435 w 2125703"/>
              <a:gd name="connsiteY45" fmla="*/ 1317812 h 1344706"/>
              <a:gd name="connsiteX46" fmla="*/ 1506070 w 2125703"/>
              <a:gd name="connsiteY46" fmla="*/ 1344706 h 1344706"/>
              <a:gd name="connsiteX47" fmla="*/ 699247 w 2125703"/>
              <a:gd name="connsiteY47" fmla="*/ 1331259 h 1344706"/>
              <a:gd name="connsiteX48" fmla="*/ 564776 w 2125703"/>
              <a:gd name="connsiteY48" fmla="*/ 1304365 h 1344706"/>
              <a:gd name="connsiteX49" fmla="*/ 484094 w 2125703"/>
              <a:gd name="connsiteY49" fmla="*/ 1277471 h 1344706"/>
              <a:gd name="connsiteX50" fmla="*/ 376517 w 2125703"/>
              <a:gd name="connsiteY50" fmla="*/ 1250577 h 1344706"/>
              <a:gd name="connsiteX51" fmla="*/ 336176 w 2125703"/>
              <a:gd name="connsiteY51" fmla="*/ 1237130 h 1344706"/>
              <a:gd name="connsiteX52" fmla="*/ 228600 w 2125703"/>
              <a:gd name="connsiteY52" fmla="*/ 1210235 h 1344706"/>
              <a:gd name="connsiteX53" fmla="*/ 134470 w 2125703"/>
              <a:gd name="connsiteY53" fmla="*/ 114300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25703" h="1344706">
                <a:moveTo>
                  <a:pt x="134470" y="1143000"/>
                </a:moveTo>
                <a:lnTo>
                  <a:pt x="134470" y="1143000"/>
                </a:lnTo>
                <a:cubicBezTo>
                  <a:pt x="103094" y="1098177"/>
                  <a:pt x="57643" y="1060436"/>
                  <a:pt x="40341" y="1008530"/>
                </a:cubicBezTo>
                <a:lnTo>
                  <a:pt x="13447" y="927847"/>
                </a:lnTo>
                <a:lnTo>
                  <a:pt x="0" y="887506"/>
                </a:lnTo>
                <a:cubicBezTo>
                  <a:pt x="4482" y="838200"/>
                  <a:pt x="3073" y="787998"/>
                  <a:pt x="13447" y="739588"/>
                </a:cubicBezTo>
                <a:cubicBezTo>
                  <a:pt x="16833" y="723785"/>
                  <a:pt x="29995" y="711662"/>
                  <a:pt x="40341" y="699247"/>
                </a:cubicBezTo>
                <a:cubicBezTo>
                  <a:pt x="72696" y="660420"/>
                  <a:pt x="81357" y="658456"/>
                  <a:pt x="121023" y="632012"/>
                </a:cubicBezTo>
                <a:cubicBezTo>
                  <a:pt x="138952" y="605118"/>
                  <a:pt x="151955" y="574186"/>
                  <a:pt x="174811" y="551330"/>
                </a:cubicBezTo>
                <a:cubicBezTo>
                  <a:pt x="183776" y="542365"/>
                  <a:pt x="194099" y="534578"/>
                  <a:pt x="201706" y="524435"/>
                </a:cubicBezTo>
                <a:cubicBezTo>
                  <a:pt x="221100" y="498577"/>
                  <a:pt x="232638" y="466609"/>
                  <a:pt x="255494" y="443753"/>
                </a:cubicBezTo>
                <a:cubicBezTo>
                  <a:pt x="268941" y="430306"/>
                  <a:pt x="283661" y="418021"/>
                  <a:pt x="295835" y="403412"/>
                </a:cubicBezTo>
                <a:cubicBezTo>
                  <a:pt x="306181" y="390997"/>
                  <a:pt x="312087" y="375234"/>
                  <a:pt x="322729" y="363071"/>
                </a:cubicBezTo>
                <a:cubicBezTo>
                  <a:pt x="343600" y="339218"/>
                  <a:pt x="367552" y="318247"/>
                  <a:pt x="389964" y="295835"/>
                </a:cubicBezTo>
                <a:cubicBezTo>
                  <a:pt x="398929" y="286870"/>
                  <a:pt x="404831" y="272950"/>
                  <a:pt x="416859" y="268941"/>
                </a:cubicBezTo>
                <a:cubicBezTo>
                  <a:pt x="512643" y="237013"/>
                  <a:pt x="443067" y="256581"/>
                  <a:pt x="632011" y="242047"/>
                </a:cubicBezTo>
                <a:cubicBezTo>
                  <a:pt x="728744" y="209804"/>
                  <a:pt x="607938" y="248925"/>
                  <a:pt x="726141" y="215153"/>
                </a:cubicBezTo>
                <a:cubicBezTo>
                  <a:pt x="739770" y="211259"/>
                  <a:pt x="752853" y="205600"/>
                  <a:pt x="766482" y="201706"/>
                </a:cubicBezTo>
                <a:cubicBezTo>
                  <a:pt x="784252" y="196629"/>
                  <a:pt x="802966" y="194748"/>
                  <a:pt x="820270" y="188259"/>
                </a:cubicBezTo>
                <a:cubicBezTo>
                  <a:pt x="839040" y="181220"/>
                  <a:pt x="856870" y="171678"/>
                  <a:pt x="874059" y="161365"/>
                </a:cubicBezTo>
                <a:cubicBezTo>
                  <a:pt x="874101" y="161340"/>
                  <a:pt x="974891" y="94143"/>
                  <a:pt x="995082" y="80682"/>
                </a:cubicBezTo>
                <a:lnTo>
                  <a:pt x="1035423" y="53788"/>
                </a:lnTo>
                <a:cubicBezTo>
                  <a:pt x="1048870" y="44823"/>
                  <a:pt x="1060432" y="32005"/>
                  <a:pt x="1075764" y="26894"/>
                </a:cubicBezTo>
                <a:lnTo>
                  <a:pt x="1156447" y="0"/>
                </a:lnTo>
                <a:cubicBezTo>
                  <a:pt x="1264023" y="4482"/>
                  <a:pt x="1372165" y="1557"/>
                  <a:pt x="1479176" y="13447"/>
                </a:cubicBezTo>
                <a:cubicBezTo>
                  <a:pt x="1495238" y="15232"/>
                  <a:pt x="1509421" y="27721"/>
                  <a:pt x="1519517" y="40341"/>
                </a:cubicBezTo>
                <a:cubicBezTo>
                  <a:pt x="1528372" y="51409"/>
                  <a:pt x="1528482" y="67235"/>
                  <a:pt x="1532964" y="80682"/>
                </a:cubicBezTo>
                <a:cubicBezTo>
                  <a:pt x="1537446" y="121023"/>
                  <a:pt x="1539738" y="161669"/>
                  <a:pt x="1546411" y="201706"/>
                </a:cubicBezTo>
                <a:cubicBezTo>
                  <a:pt x="1548741" y="215688"/>
                  <a:pt x="1551004" y="230979"/>
                  <a:pt x="1559859" y="242047"/>
                </a:cubicBezTo>
                <a:cubicBezTo>
                  <a:pt x="1569955" y="254667"/>
                  <a:pt x="1586753" y="259976"/>
                  <a:pt x="1600200" y="268941"/>
                </a:cubicBezTo>
                <a:cubicBezTo>
                  <a:pt x="1649891" y="343478"/>
                  <a:pt x="1598664" y="284523"/>
                  <a:pt x="1667435" y="322730"/>
                </a:cubicBezTo>
                <a:cubicBezTo>
                  <a:pt x="1713147" y="348126"/>
                  <a:pt x="1737961" y="382196"/>
                  <a:pt x="1788459" y="389965"/>
                </a:cubicBezTo>
                <a:cubicBezTo>
                  <a:pt x="1832982" y="396815"/>
                  <a:pt x="1878106" y="398930"/>
                  <a:pt x="1922929" y="403412"/>
                </a:cubicBezTo>
                <a:cubicBezTo>
                  <a:pt x="1931894" y="416859"/>
                  <a:pt x="1943259" y="428985"/>
                  <a:pt x="1949823" y="443753"/>
                </a:cubicBezTo>
                <a:cubicBezTo>
                  <a:pt x="1949827" y="443761"/>
                  <a:pt x="1983439" y="544602"/>
                  <a:pt x="1990164" y="564777"/>
                </a:cubicBezTo>
                <a:cubicBezTo>
                  <a:pt x="1990166" y="564782"/>
                  <a:pt x="2017056" y="645455"/>
                  <a:pt x="2017059" y="645459"/>
                </a:cubicBezTo>
                <a:cubicBezTo>
                  <a:pt x="2026024" y="658906"/>
                  <a:pt x="2037389" y="671032"/>
                  <a:pt x="2043953" y="685800"/>
                </a:cubicBezTo>
                <a:cubicBezTo>
                  <a:pt x="2093399" y="797053"/>
                  <a:pt x="2042509" y="738143"/>
                  <a:pt x="2097741" y="793377"/>
                </a:cubicBezTo>
                <a:cubicBezTo>
                  <a:pt x="2111608" y="834977"/>
                  <a:pt x="2124635" y="867068"/>
                  <a:pt x="2124635" y="914400"/>
                </a:cubicBezTo>
                <a:cubicBezTo>
                  <a:pt x="2124635" y="959447"/>
                  <a:pt x="2131334" y="1008579"/>
                  <a:pt x="2111188" y="1048871"/>
                </a:cubicBezTo>
                <a:cubicBezTo>
                  <a:pt x="2096733" y="1077781"/>
                  <a:pt x="2053362" y="1079804"/>
                  <a:pt x="2030506" y="1102659"/>
                </a:cubicBezTo>
                <a:cubicBezTo>
                  <a:pt x="2017059" y="1116106"/>
                  <a:pt x="2005987" y="1132451"/>
                  <a:pt x="1990164" y="1143000"/>
                </a:cubicBezTo>
                <a:cubicBezTo>
                  <a:pt x="1978370" y="1150862"/>
                  <a:pt x="1963270" y="1151965"/>
                  <a:pt x="1949823" y="1156447"/>
                </a:cubicBezTo>
                <a:cubicBezTo>
                  <a:pt x="1853987" y="1252283"/>
                  <a:pt x="1962755" y="1148790"/>
                  <a:pt x="1869141" y="1223682"/>
                </a:cubicBezTo>
                <a:cubicBezTo>
                  <a:pt x="1834213" y="1251625"/>
                  <a:pt x="1848470" y="1256776"/>
                  <a:pt x="1801906" y="1277471"/>
                </a:cubicBezTo>
                <a:cubicBezTo>
                  <a:pt x="1776495" y="1288765"/>
                  <a:pt x="1701263" y="1311469"/>
                  <a:pt x="1667435" y="1317812"/>
                </a:cubicBezTo>
                <a:cubicBezTo>
                  <a:pt x="1613839" y="1327861"/>
                  <a:pt x="1506070" y="1344706"/>
                  <a:pt x="1506070" y="1344706"/>
                </a:cubicBezTo>
                <a:lnTo>
                  <a:pt x="699247" y="1331259"/>
                </a:lnTo>
                <a:cubicBezTo>
                  <a:pt x="672292" y="1330442"/>
                  <a:pt x="596240" y="1313804"/>
                  <a:pt x="564776" y="1304365"/>
                </a:cubicBezTo>
                <a:cubicBezTo>
                  <a:pt x="537623" y="1296219"/>
                  <a:pt x="511596" y="1284347"/>
                  <a:pt x="484094" y="1277471"/>
                </a:cubicBezTo>
                <a:cubicBezTo>
                  <a:pt x="448235" y="1268506"/>
                  <a:pt x="411583" y="1262266"/>
                  <a:pt x="376517" y="1250577"/>
                </a:cubicBezTo>
                <a:cubicBezTo>
                  <a:pt x="363070" y="1246095"/>
                  <a:pt x="349927" y="1240568"/>
                  <a:pt x="336176" y="1237130"/>
                </a:cubicBezTo>
                <a:cubicBezTo>
                  <a:pt x="314503" y="1231712"/>
                  <a:pt x="253748" y="1224206"/>
                  <a:pt x="228600" y="1210235"/>
                </a:cubicBezTo>
                <a:cubicBezTo>
                  <a:pt x="164131" y="1174419"/>
                  <a:pt x="150158" y="1154206"/>
                  <a:pt x="134470" y="1143000"/>
                </a:cubicBezTo>
                <a:close/>
              </a:path>
            </a:pathLst>
          </a:cu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179272" y="3251539"/>
            <a:ext cx="1364889" cy="2977141"/>
            <a:chOff x="8194645" y="3631776"/>
            <a:chExt cx="1364889" cy="2977141"/>
          </a:xfrm>
        </p:grpSpPr>
        <p:grpSp>
          <p:nvGrpSpPr>
            <p:cNvPr id="44" name="Group 43"/>
            <p:cNvGrpSpPr/>
            <p:nvPr/>
          </p:nvGrpSpPr>
          <p:grpSpPr>
            <a:xfrm>
              <a:off x="8726851" y="3631776"/>
              <a:ext cx="776695" cy="2977141"/>
              <a:chOff x="3719927" y="990600"/>
              <a:chExt cx="986008" cy="3779455"/>
            </a:xfrm>
            <a:solidFill>
              <a:schemeClr val="accent6">
                <a:lumMod val="75000"/>
              </a:schemeClr>
            </a:solidFill>
          </p:grpSpPr>
          <p:sp>
            <p:nvSpPr>
              <p:cNvPr id="65" name="Rounded Rectangle 64"/>
              <p:cNvSpPr/>
              <p:nvPr/>
            </p:nvSpPr>
            <p:spPr>
              <a:xfrm>
                <a:off x="3969136" y="1851513"/>
                <a:ext cx="473009" cy="1804808"/>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5745961">
                <a:off x="4320028" y="2856130"/>
                <a:ext cx="561785" cy="210028"/>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20356230">
                <a:off x="4318730" y="1891268"/>
                <a:ext cx="263635" cy="970284"/>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1069183">
                <a:off x="3817347" y="3302077"/>
                <a:ext cx="310163" cy="1467978"/>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10017092">
                <a:off x="4245417" y="3449161"/>
                <a:ext cx="339233" cy="1284648"/>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28296" y="990600"/>
                <a:ext cx="754690" cy="7547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rot="7107398">
                <a:off x="3174592" y="2376991"/>
                <a:ext cx="1349509" cy="258840"/>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8194645" y="4857390"/>
              <a:ext cx="523075" cy="356607"/>
              <a:chOff x="4572000" y="3227195"/>
              <a:chExt cx="2128968" cy="1451427"/>
            </a:xfrm>
          </p:grpSpPr>
          <p:sp>
            <p:nvSpPr>
              <p:cNvPr id="60" name="Rounded Rectangle 59"/>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Pentagon 46"/>
            <p:cNvSpPr/>
            <p:nvPr/>
          </p:nvSpPr>
          <p:spPr>
            <a:xfrm rot="9986994">
              <a:off x="8947025" y="5312370"/>
              <a:ext cx="612509" cy="97225"/>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96000" y="1691347"/>
            <a:ext cx="2271110" cy="1940429"/>
            <a:chOff x="6096000" y="1691347"/>
            <a:chExt cx="2271110" cy="1940429"/>
          </a:xfrm>
        </p:grpSpPr>
        <p:sp>
          <p:nvSpPr>
            <p:cNvPr id="48" name="Cloud Callout 47"/>
            <p:cNvSpPr/>
            <p:nvPr/>
          </p:nvSpPr>
          <p:spPr>
            <a:xfrm>
              <a:off x="6096000" y="1691347"/>
              <a:ext cx="2271110" cy="1940429"/>
            </a:xfrm>
            <a:prstGeom prst="cloudCallout">
              <a:avLst>
                <a:gd name="adj1" fmla="val 32455"/>
                <a:gd name="adj2" fmla="val 604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6622882" y="2052888"/>
              <a:ext cx="1217346" cy="1217346"/>
              <a:chOff x="838200" y="457200"/>
              <a:chExt cx="3276600" cy="3276600"/>
            </a:xfrm>
          </p:grpSpPr>
          <p:sp>
            <p:nvSpPr>
              <p:cNvPr id="51" name="Oval 50"/>
              <p:cNvSpPr/>
              <p:nvPr/>
            </p:nvSpPr>
            <p:spPr>
              <a:xfrm>
                <a:off x="838200" y="457200"/>
                <a:ext cx="3276600" cy="32766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066800" y="685800"/>
                <a:ext cx="2819400" cy="2819400"/>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2286000" y="762000"/>
                <a:ext cx="337279" cy="557134"/>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2303488" y="2848131"/>
                <a:ext cx="334781" cy="553385"/>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rot="5400000">
                <a:off x="3425877" y="1865650"/>
                <a:ext cx="333530" cy="4696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rot="5400000">
                <a:off x="1284156" y="1703881"/>
                <a:ext cx="327286" cy="55213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a:off x="2362200" y="1394085"/>
                <a:ext cx="216108" cy="89191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Up Arrow 57"/>
              <p:cNvSpPr/>
              <p:nvPr/>
            </p:nvSpPr>
            <p:spPr>
              <a:xfrm rot="16200000" flipH="1" flipV="1">
                <a:off x="2607663" y="1888137"/>
                <a:ext cx="229223" cy="6414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9728" y="2019925"/>
                <a:ext cx="333531" cy="318541"/>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p:cNvGrpSpPr/>
          <p:nvPr/>
        </p:nvGrpSpPr>
        <p:grpSpPr>
          <a:xfrm>
            <a:off x="1404450" y="3071736"/>
            <a:ext cx="820011" cy="3145800"/>
            <a:chOff x="3729193" y="976912"/>
            <a:chExt cx="1003199" cy="3848561"/>
          </a:xfrm>
          <a:solidFill>
            <a:srgbClr val="00B0F0"/>
          </a:solidFill>
        </p:grpSpPr>
        <p:sp>
          <p:nvSpPr>
            <p:cNvPr id="72" name="Rounded Rectangle 71"/>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9769779">
              <a:off x="4468757" y="1811105"/>
              <a:ext cx="263635" cy="1488011"/>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069183">
              <a:off x="3771165" y="3357495"/>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9815699">
              <a:off x="4320769" y="3397833"/>
              <a:ext cx="308310" cy="137069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74774" y="976912"/>
              <a:ext cx="808212" cy="808286"/>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7027031">
              <a:off x="3113315" y="2417911"/>
              <a:ext cx="1490836" cy="25907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ular Callout 8"/>
          <p:cNvSpPr/>
          <p:nvPr/>
        </p:nvSpPr>
        <p:spPr>
          <a:xfrm>
            <a:off x="2141321" y="2172568"/>
            <a:ext cx="2005843" cy="1041212"/>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you doing?</a:t>
            </a:r>
          </a:p>
        </p:txBody>
      </p:sp>
      <p:sp>
        <p:nvSpPr>
          <p:cNvPr id="10" name="Rounded Rectangle 9"/>
          <p:cNvSpPr/>
          <p:nvPr/>
        </p:nvSpPr>
        <p:spPr>
          <a:xfrm>
            <a:off x="5187775" y="3722496"/>
            <a:ext cx="1220268" cy="753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r>
              <a:rPr lang="en-US" sz="2400" baseline="30000" dirty="0"/>
              <a:t>st</a:t>
            </a:r>
            <a:r>
              <a:rPr lang="en-US" sz="2400" dirty="0"/>
              <a:t> man</a:t>
            </a:r>
          </a:p>
        </p:txBody>
      </p:sp>
      <p:sp>
        <p:nvSpPr>
          <p:cNvPr id="78" name="Rectangular Callout 77"/>
          <p:cNvSpPr/>
          <p:nvPr/>
        </p:nvSpPr>
        <p:spPr>
          <a:xfrm>
            <a:off x="9739788" y="1586678"/>
            <a:ext cx="2005843" cy="2063905"/>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a:solidFill>
                  <a:schemeClr val="tx1"/>
                </a:solidFill>
              </a:rPr>
              <a:t>'I am cutting stones. I work four hours in the morning and four hours in the afternoon. I am a stone cutter.'</a:t>
            </a:r>
          </a:p>
        </p:txBody>
      </p:sp>
      <p:pic>
        <p:nvPicPr>
          <p:cNvPr id="8194" name="Picture 2" descr="Image result for sterling w s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231" y="160337"/>
            <a:ext cx="847879" cy="110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ppt_x</p:attrName>
                                        </p:attrNameLst>
                                      </p:cBhvr>
                                      <p:tavLst>
                                        <p:tav tm="0">
                                          <p:val>
                                            <p:strVal val="#ppt_x"/>
                                          </p:val>
                                        </p:tav>
                                        <p:tav tm="100000">
                                          <p:val>
                                            <p:strVal val="#ppt_x"/>
                                          </p:val>
                                        </p:tav>
                                      </p:tavLst>
                                    </p:anim>
                                    <p:anim calcmode="lin" valueType="num">
                                      <p:cBhvr>
                                        <p:cTn id="23"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 grpId="0" animBg="1"/>
      <p:bldP spid="10" grpId="0" animBg="1"/>
      <p:bldP spid="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EB7BD18-D79C-4D87-9260-D041740BB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749250" y="6384254"/>
            <a:ext cx="442750" cy="369332"/>
          </a:xfrm>
          <a:prstGeom prst="rect">
            <a:avLst/>
          </a:prstGeom>
        </p:spPr>
        <p:txBody>
          <a:bodyPr wrap="none">
            <a:spAutoFit/>
          </a:bodyPr>
          <a:lstStyle/>
          <a:p>
            <a:r>
              <a:rPr lang="en-US" dirty="0">
                <a:solidFill>
                  <a:schemeClr val="bg1"/>
                </a:solidFill>
              </a:rPr>
              <a:t>(4)</a:t>
            </a:r>
            <a:endParaRPr lang="en-US" dirty="0"/>
          </a:p>
        </p:txBody>
      </p:sp>
      <p:sp>
        <p:nvSpPr>
          <p:cNvPr id="12" name="TextBox 11"/>
          <p:cNvSpPr txBox="1"/>
          <p:nvPr/>
        </p:nvSpPr>
        <p:spPr>
          <a:xfrm>
            <a:off x="119930" y="6421496"/>
            <a:ext cx="2891182" cy="338554"/>
          </a:xfrm>
          <a:prstGeom prst="rect">
            <a:avLst/>
          </a:prstGeom>
          <a:noFill/>
        </p:spPr>
        <p:txBody>
          <a:bodyPr wrap="square" rtlCol="0">
            <a:spAutoFit/>
          </a:bodyPr>
          <a:lstStyle/>
          <a:p>
            <a:r>
              <a:rPr lang="en-US" sz="1600" dirty="0">
                <a:solidFill>
                  <a:schemeClr val="bg1"/>
                </a:solidFill>
              </a:rPr>
              <a:t>1 Corinthians 3:9-10</a:t>
            </a:r>
          </a:p>
        </p:txBody>
      </p:sp>
      <p:grpSp>
        <p:nvGrpSpPr>
          <p:cNvPr id="50" name="Group 49"/>
          <p:cNvGrpSpPr/>
          <p:nvPr/>
        </p:nvGrpSpPr>
        <p:grpSpPr>
          <a:xfrm>
            <a:off x="1404450" y="3071736"/>
            <a:ext cx="820011" cy="3145800"/>
            <a:chOff x="3729193" y="976912"/>
            <a:chExt cx="1003199" cy="3848561"/>
          </a:xfrm>
          <a:solidFill>
            <a:srgbClr val="00B0F0"/>
          </a:solidFill>
        </p:grpSpPr>
        <p:sp>
          <p:nvSpPr>
            <p:cNvPr id="72" name="Rounded Rectangle 71"/>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9769779">
              <a:off x="4468757" y="1811105"/>
              <a:ext cx="263635" cy="1488011"/>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069183">
              <a:off x="3771165" y="3357495"/>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9815699">
              <a:off x="4320769" y="3397833"/>
              <a:ext cx="308310" cy="137069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74774" y="976912"/>
              <a:ext cx="808212" cy="808286"/>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7027031">
              <a:off x="3113315" y="2417911"/>
              <a:ext cx="1490836" cy="25907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ular Callout 77"/>
          <p:cNvSpPr/>
          <p:nvPr/>
        </p:nvSpPr>
        <p:spPr>
          <a:xfrm>
            <a:off x="2141321" y="2172568"/>
            <a:ext cx="2005843" cy="1041212"/>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you doing?</a:t>
            </a:r>
          </a:p>
        </p:txBody>
      </p:sp>
      <p:sp>
        <p:nvSpPr>
          <p:cNvPr id="79" name="Rounded Rectangle 78"/>
          <p:cNvSpPr/>
          <p:nvPr/>
        </p:nvSpPr>
        <p:spPr>
          <a:xfrm>
            <a:off x="6857449" y="926650"/>
            <a:ext cx="1606904" cy="753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r>
              <a:rPr lang="en-US" sz="2400" baseline="30000" dirty="0"/>
              <a:t>nd</a:t>
            </a:r>
            <a:r>
              <a:rPr lang="en-US" sz="2400" dirty="0"/>
              <a:t>  man</a:t>
            </a:r>
          </a:p>
        </p:txBody>
      </p:sp>
      <p:sp>
        <p:nvSpPr>
          <p:cNvPr id="80" name="Rectangular Callout 79"/>
          <p:cNvSpPr/>
          <p:nvPr/>
        </p:nvSpPr>
        <p:spPr>
          <a:xfrm>
            <a:off x="8903610" y="1530007"/>
            <a:ext cx="2005843" cy="2063905"/>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a:solidFill>
                  <a:schemeClr val="tx1"/>
                </a:solidFill>
              </a:rPr>
              <a:t>'I am cutting stones. I make four dollars in the morning and four dollars in the afternoon. I am a stone cutter.'</a:t>
            </a:r>
          </a:p>
        </p:txBody>
      </p:sp>
      <p:sp>
        <p:nvSpPr>
          <p:cNvPr id="89" name="Freeform 88"/>
          <p:cNvSpPr/>
          <p:nvPr/>
        </p:nvSpPr>
        <p:spPr>
          <a:xfrm>
            <a:off x="5813728" y="4693370"/>
            <a:ext cx="2125703" cy="1344706"/>
          </a:xfrm>
          <a:custGeom>
            <a:avLst/>
            <a:gdLst>
              <a:gd name="connsiteX0" fmla="*/ 134470 w 2125703"/>
              <a:gd name="connsiteY0" fmla="*/ 1143000 h 1344706"/>
              <a:gd name="connsiteX1" fmla="*/ 134470 w 2125703"/>
              <a:gd name="connsiteY1" fmla="*/ 1143000 h 1344706"/>
              <a:gd name="connsiteX2" fmla="*/ 40341 w 2125703"/>
              <a:gd name="connsiteY2" fmla="*/ 1008530 h 1344706"/>
              <a:gd name="connsiteX3" fmla="*/ 13447 w 2125703"/>
              <a:gd name="connsiteY3" fmla="*/ 927847 h 1344706"/>
              <a:gd name="connsiteX4" fmla="*/ 0 w 2125703"/>
              <a:gd name="connsiteY4" fmla="*/ 887506 h 1344706"/>
              <a:gd name="connsiteX5" fmla="*/ 13447 w 2125703"/>
              <a:gd name="connsiteY5" fmla="*/ 739588 h 1344706"/>
              <a:gd name="connsiteX6" fmla="*/ 40341 w 2125703"/>
              <a:gd name="connsiteY6" fmla="*/ 699247 h 1344706"/>
              <a:gd name="connsiteX7" fmla="*/ 121023 w 2125703"/>
              <a:gd name="connsiteY7" fmla="*/ 632012 h 1344706"/>
              <a:gd name="connsiteX8" fmla="*/ 174811 w 2125703"/>
              <a:gd name="connsiteY8" fmla="*/ 551330 h 1344706"/>
              <a:gd name="connsiteX9" fmla="*/ 201706 w 2125703"/>
              <a:gd name="connsiteY9" fmla="*/ 524435 h 1344706"/>
              <a:gd name="connsiteX10" fmla="*/ 255494 w 2125703"/>
              <a:gd name="connsiteY10" fmla="*/ 443753 h 1344706"/>
              <a:gd name="connsiteX11" fmla="*/ 295835 w 2125703"/>
              <a:gd name="connsiteY11" fmla="*/ 403412 h 1344706"/>
              <a:gd name="connsiteX12" fmla="*/ 322729 w 2125703"/>
              <a:gd name="connsiteY12" fmla="*/ 363071 h 1344706"/>
              <a:gd name="connsiteX13" fmla="*/ 389964 w 2125703"/>
              <a:gd name="connsiteY13" fmla="*/ 295835 h 1344706"/>
              <a:gd name="connsiteX14" fmla="*/ 416859 w 2125703"/>
              <a:gd name="connsiteY14" fmla="*/ 268941 h 1344706"/>
              <a:gd name="connsiteX15" fmla="*/ 632011 w 2125703"/>
              <a:gd name="connsiteY15" fmla="*/ 242047 h 1344706"/>
              <a:gd name="connsiteX16" fmla="*/ 726141 w 2125703"/>
              <a:gd name="connsiteY16" fmla="*/ 215153 h 1344706"/>
              <a:gd name="connsiteX17" fmla="*/ 766482 w 2125703"/>
              <a:gd name="connsiteY17" fmla="*/ 201706 h 1344706"/>
              <a:gd name="connsiteX18" fmla="*/ 820270 w 2125703"/>
              <a:gd name="connsiteY18" fmla="*/ 188259 h 1344706"/>
              <a:gd name="connsiteX19" fmla="*/ 874059 w 2125703"/>
              <a:gd name="connsiteY19" fmla="*/ 161365 h 1344706"/>
              <a:gd name="connsiteX20" fmla="*/ 995082 w 2125703"/>
              <a:gd name="connsiteY20" fmla="*/ 80682 h 1344706"/>
              <a:gd name="connsiteX21" fmla="*/ 1035423 w 2125703"/>
              <a:gd name="connsiteY21" fmla="*/ 53788 h 1344706"/>
              <a:gd name="connsiteX22" fmla="*/ 1075764 w 2125703"/>
              <a:gd name="connsiteY22" fmla="*/ 26894 h 1344706"/>
              <a:gd name="connsiteX23" fmla="*/ 1156447 w 2125703"/>
              <a:gd name="connsiteY23" fmla="*/ 0 h 1344706"/>
              <a:gd name="connsiteX24" fmla="*/ 1479176 w 2125703"/>
              <a:gd name="connsiteY24" fmla="*/ 13447 h 1344706"/>
              <a:gd name="connsiteX25" fmla="*/ 1519517 w 2125703"/>
              <a:gd name="connsiteY25" fmla="*/ 40341 h 1344706"/>
              <a:gd name="connsiteX26" fmla="*/ 1532964 w 2125703"/>
              <a:gd name="connsiteY26" fmla="*/ 80682 h 1344706"/>
              <a:gd name="connsiteX27" fmla="*/ 1546411 w 2125703"/>
              <a:gd name="connsiteY27" fmla="*/ 201706 h 1344706"/>
              <a:gd name="connsiteX28" fmla="*/ 1559859 w 2125703"/>
              <a:gd name="connsiteY28" fmla="*/ 242047 h 1344706"/>
              <a:gd name="connsiteX29" fmla="*/ 1600200 w 2125703"/>
              <a:gd name="connsiteY29" fmla="*/ 268941 h 1344706"/>
              <a:gd name="connsiteX30" fmla="*/ 1667435 w 2125703"/>
              <a:gd name="connsiteY30" fmla="*/ 322730 h 1344706"/>
              <a:gd name="connsiteX31" fmla="*/ 1788459 w 2125703"/>
              <a:gd name="connsiteY31" fmla="*/ 389965 h 1344706"/>
              <a:gd name="connsiteX32" fmla="*/ 1922929 w 2125703"/>
              <a:gd name="connsiteY32" fmla="*/ 403412 h 1344706"/>
              <a:gd name="connsiteX33" fmla="*/ 1949823 w 2125703"/>
              <a:gd name="connsiteY33" fmla="*/ 443753 h 1344706"/>
              <a:gd name="connsiteX34" fmla="*/ 1990164 w 2125703"/>
              <a:gd name="connsiteY34" fmla="*/ 564777 h 1344706"/>
              <a:gd name="connsiteX35" fmla="*/ 2017059 w 2125703"/>
              <a:gd name="connsiteY35" fmla="*/ 645459 h 1344706"/>
              <a:gd name="connsiteX36" fmla="*/ 2043953 w 2125703"/>
              <a:gd name="connsiteY36" fmla="*/ 685800 h 1344706"/>
              <a:gd name="connsiteX37" fmla="*/ 2097741 w 2125703"/>
              <a:gd name="connsiteY37" fmla="*/ 793377 h 1344706"/>
              <a:gd name="connsiteX38" fmla="*/ 2124635 w 2125703"/>
              <a:gd name="connsiteY38" fmla="*/ 914400 h 1344706"/>
              <a:gd name="connsiteX39" fmla="*/ 2111188 w 2125703"/>
              <a:gd name="connsiteY39" fmla="*/ 1048871 h 1344706"/>
              <a:gd name="connsiteX40" fmla="*/ 2030506 w 2125703"/>
              <a:gd name="connsiteY40" fmla="*/ 1102659 h 1344706"/>
              <a:gd name="connsiteX41" fmla="*/ 1990164 w 2125703"/>
              <a:gd name="connsiteY41" fmla="*/ 1143000 h 1344706"/>
              <a:gd name="connsiteX42" fmla="*/ 1949823 w 2125703"/>
              <a:gd name="connsiteY42" fmla="*/ 1156447 h 1344706"/>
              <a:gd name="connsiteX43" fmla="*/ 1869141 w 2125703"/>
              <a:gd name="connsiteY43" fmla="*/ 1223682 h 1344706"/>
              <a:gd name="connsiteX44" fmla="*/ 1801906 w 2125703"/>
              <a:gd name="connsiteY44" fmla="*/ 1277471 h 1344706"/>
              <a:gd name="connsiteX45" fmla="*/ 1667435 w 2125703"/>
              <a:gd name="connsiteY45" fmla="*/ 1317812 h 1344706"/>
              <a:gd name="connsiteX46" fmla="*/ 1506070 w 2125703"/>
              <a:gd name="connsiteY46" fmla="*/ 1344706 h 1344706"/>
              <a:gd name="connsiteX47" fmla="*/ 699247 w 2125703"/>
              <a:gd name="connsiteY47" fmla="*/ 1331259 h 1344706"/>
              <a:gd name="connsiteX48" fmla="*/ 564776 w 2125703"/>
              <a:gd name="connsiteY48" fmla="*/ 1304365 h 1344706"/>
              <a:gd name="connsiteX49" fmla="*/ 484094 w 2125703"/>
              <a:gd name="connsiteY49" fmla="*/ 1277471 h 1344706"/>
              <a:gd name="connsiteX50" fmla="*/ 376517 w 2125703"/>
              <a:gd name="connsiteY50" fmla="*/ 1250577 h 1344706"/>
              <a:gd name="connsiteX51" fmla="*/ 336176 w 2125703"/>
              <a:gd name="connsiteY51" fmla="*/ 1237130 h 1344706"/>
              <a:gd name="connsiteX52" fmla="*/ 228600 w 2125703"/>
              <a:gd name="connsiteY52" fmla="*/ 1210235 h 1344706"/>
              <a:gd name="connsiteX53" fmla="*/ 134470 w 2125703"/>
              <a:gd name="connsiteY53" fmla="*/ 114300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25703" h="1344706">
                <a:moveTo>
                  <a:pt x="134470" y="1143000"/>
                </a:moveTo>
                <a:lnTo>
                  <a:pt x="134470" y="1143000"/>
                </a:lnTo>
                <a:cubicBezTo>
                  <a:pt x="103094" y="1098177"/>
                  <a:pt x="57643" y="1060436"/>
                  <a:pt x="40341" y="1008530"/>
                </a:cubicBezTo>
                <a:lnTo>
                  <a:pt x="13447" y="927847"/>
                </a:lnTo>
                <a:lnTo>
                  <a:pt x="0" y="887506"/>
                </a:lnTo>
                <a:cubicBezTo>
                  <a:pt x="4482" y="838200"/>
                  <a:pt x="3073" y="787998"/>
                  <a:pt x="13447" y="739588"/>
                </a:cubicBezTo>
                <a:cubicBezTo>
                  <a:pt x="16833" y="723785"/>
                  <a:pt x="29995" y="711662"/>
                  <a:pt x="40341" y="699247"/>
                </a:cubicBezTo>
                <a:cubicBezTo>
                  <a:pt x="72696" y="660420"/>
                  <a:pt x="81357" y="658456"/>
                  <a:pt x="121023" y="632012"/>
                </a:cubicBezTo>
                <a:cubicBezTo>
                  <a:pt x="138952" y="605118"/>
                  <a:pt x="151955" y="574186"/>
                  <a:pt x="174811" y="551330"/>
                </a:cubicBezTo>
                <a:cubicBezTo>
                  <a:pt x="183776" y="542365"/>
                  <a:pt x="194099" y="534578"/>
                  <a:pt x="201706" y="524435"/>
                </a:cubicBezTo>
                <a:cubicBezTo>
                  <a:pt x="221100" y="498577"/>
                  <a:pt x="232638" y="466609"/>
                  <a:pt x="255494" y="443753"/>
                </a:cubicBezTo>
                <a:cubicBezTo>
                  <a:pt x="268941" y="430306"/>
                  <a:pt x="283661" y="418021"/>
                  <a:pt x="295835" y="403412"/>
                </a:cubicBezTo>
                <a:cubicBezTo>
                  <a:pt x="306181" y="390997"/>
                  <a:pt x="312087" y="375234"/>
                  <a:pt x="322729" y="363071"/>
                </a:cubicBezTo>
                <a:cubicBezTo>
                  <a:pt x="343600" y="339218"/>
                  <a:pt x="367552" y="318247"/>
                  <a:pt x="389964" y="295835"/>
                </a:cubicBezTo>
                <a:cubicBezTo>
                  <a:pt x="398929" y="286870"/>
                  <a:pt x="404831" y="272950"/>
                  <a:pt x="416859" y="268941"/>
                </a:cubicBezTo>
                <a:cubicBezTo>
                  <a:pt x="512643" y="237013"/>
                  <a:pt x="443067" y="256581"/>
                  <a:pt x="632011" y="242047"/>
                </a:cubicBezTo>
                <a:cubicBezTo>
                  <a:pt x="728744" y="209804"/>
                  <a:pt x="607938" y="248925"/>
                  <a:pt x="726141" y="215153"/>
                </a:cubicBezTo>
                <a:cubicBezTo>
                  <a:pt x="739770" y="211259"/>
                  <a:pt x="752853" y="205600"/>
                  <a:pt x="766482" y="201706"/>
                </a:cubicBezTo>
                <a:cubicBezTo>
                  <a:pt x="784252" y="196629"/>
                  <a:pt x="802966" y="194748"/>
                  <a:pt x="820270" y="188259"/>
                </a:cubicBezTo>
                <a:cubicBezTo>
                  <a:pt x="839040" y="181220"/>
                  <a:pt x="856870" y="171678"/>
                  <a:pt x="874059" y="161365"/>
                </a:cubicBezTo>
                <a:cubicBezTo>
                  <a:pt x="874101" y="161340"/>
                  <a:pt x="974891" y="94143"/>
                  <a:pt x="995082" y="80682"/>
                </a:cubicBezTo>
                <a:lnTo>
                  <a:pt x="1035423" y="53788"/>
                </a:lnTo>
                <a:cubicBezTo>
                  <a:pt x="1048870" y="44823"/>
                  <a:pt x="1060432" y="32005"/>
                  <a:pt x="1075764" y="26894"/>
                </a:cubicBezTo>
                <a:lnTo>
                  <a:pt x="1156447" y="0"/>
                </a:lnTo>
                <a:cubicBezTo>
                  <a:pt x="1264023" y="4482"/>
                  <a:pt x="1372165" y="1557"/>
                  <a:pt x="1479176" y="13447"/>
                </a:cubicBezTo>
                <a:cubicBezTo>
                  <a:pt x="1495238" y="15232"/>
                  <a:pt x="1509421" y="27721"/>
                  <a:pt x="1519517" y="40341"/>
                </a:cubicBezTo>
                <a:cubicBezTo>
                  <a:pt x="1528372" y="51409"/>
                  <a:pt x="1528482" y="67235"/>
                  <a:pt x="1532964" y="80682"/>
                </a:cubicBezTo>
                <a:cubicBezTo>
                  <a:pt x="1537446" y="121023"/>
                  <a:pt x="1539738" y="161669"/>
                  <a:pt x="1546411" y="201706"/>
                </a:cubicBezTo>
                <a:cubicBezTo>
                  <a:pt x="1548741" y="215688"/>
                  <a:pt x="1551004" y="230979"/>
                  <a:pt x="1559859" y="242047"/>
                </a:cubicBezTo>
                <a:cubicBezTo>
                  <a:pt x="1569955" y="254667"/>
                  <a:pt x="1586753" y="259976"/>
                  <a:pt x="1600200" y="268941"/>
                </a:cubicBezTo>
                <a:cubicBezTo>
                  <a:pt x="1649891" y="343478"/>
                  <a:pt x="1598664" y="284523"/>
                  <a:pt x="1667435" y="322730"/>
                </a:cubicBezTo>
                <a:cubicBezTo>
                  <a:pt x="1713147" y="348126"/>
                  <a:pt x="1737961" y="382196"/>
                  <a:pt x="1788459" y="389965"/>
                </a:cubicBezTo>
                <a:cubicBezTo>
                  <a:pt x="1832982" y="396815"/>
                  <a:pt x="1878106" y="398930"/>
                  <a:pt x="1922929" y="403412"/>
                </a:cubicBezTo>
                <a:cubicBezTo>
                  <a:pt x="1931894" y="416859"/>
                  <a:pt x="1943259" y="428985"/>
                  <a:pt x="1949823" y="443753"/>
                </a:cubicBezTo>
                <a:cubicBezTo>
                  <a:pt x="1949827" y="443761"/>
                  <a:pt x="1983439" y="544602"/>
                  <a:pt x="1990164" y="564777"/>
                </a:cubicBezTo>
                <a:cubicBezTo>
                  <a:pt x="1990166" y="564782"/>
                  <a:pt x="2017056" y="645455"/>
                  <a:pt x="2017059" y="645459"/>
                </a:cubicBezTo>
                <a:cubicBezTo>
                  <a:pt x="2026024" y="658906"/>
                  <a:pt x="2037389" y="671032"/>
                  <a:pt x="2043953" y="685800"/>
                </a:cubicBezTo>
                <a:cubicBezTo>
                  <a:pt x="2093399" y="797053"/>
                  <a:pt x="2042509" y="738143"/>
                  <a:pt x="2097741" y="793377"/>
                </a:cubicBezTo>
                <a:cubicBezTo>
                  <a:pt x="2111608" y="834977"/>
                  <a:pt x="2124635" y="867068"/>
                  <a:pt x="2124635" y="914400"/>
                </a:cubicBezTo>
                <a:cubicBezTo>
                  <a:pt x="2124635" y="959447"/>
                  <a:pt x="2131334" y="1008579"/>
                  <a:pt x="2111188" y="1048871"/>
                </a:cubicBezTo>
                <a:cubicBezTo>
                  <a:pt x="2096733" y="1077781"/>
                  <a:pt x="2053362" y="1079804"/>
                  <a:pt x="2030506" y="1102659"/>
                </a:cubicBezTo>
                <a:cubicBezTo>
                  <a:pt x="2017059" y="1116106"/>
                  <a:pt x="2005987" y="1132451"/>
                  <a:pt x="1990164" y="1143000"/>
                </a:cubicBezTo>
                <a:cubicBezTo>
                  <a:pt x="1978370" y="1150862"/>
                  <a:pt x="1963270" y="1151965"/>
                  <a:pt x="1949823" y="1156447"/>
                </a:cubicBezTo>
                <a:cubicBezTo>
                  <a:pt x="1853987" y="1252283"/>
                  <a:pt x="1962755" y="1148790"/>
                  <a:pt x="1869141" y="1223682"/>
                </a:cubicBezTo>
                <a:cubicBezTo>
                  <a:pt x="1834213" y="1251625"/>
                  <a:pt x="1848470" y="1256776"/>
                  <a:pt x="1801906" y="1277471"/>
                </a:cubicBezTo>
                <a:cubicBezTo>
                  <a:pt x="1776495" y="1288765"/>
                  <a:pt x="1701263" y="1311469"/>
                  <a:pt x="1667435" y="1317812"/>
                </a:cubicBezTo>
                <a:cubicBezTo>
                  <a:pt x="1613839" y="1327861"/>
                  <a:pt x="1506070" y="1344706"/>
                  <a:pt x="1506070" y="1344706"/>
                </a:cubicBezTo>
                <a:lnTo>
                  <a:pt x="699247" y="1331259"/>
                </a:lnTo>
                <a:cubicBezTo>
                  <a:pt x="672292" y="1330442"/>
                  <a:pt x="596240" y="1313804"/>
                  <a:pt x="564776" y="1304365"/>
                </a:cubicBezTo>
                <a:cubicBezTo>
                  <a:pt x="537623" y="1296219"/>
                  <a:pt x="511596" y="1284347"/>
                  <a:pt x="484094" y="1277471"/>
                </a:cubicBezTo>
                <a:cubicBezTo>
                  <a:pt x="448235" y="1268506"/>
                  <a:pt x="411583" y="1262266"/>
                  <a:pt x="376517" y="1250577"/>
                </a:cubicBezTo>
                <a:cubicBezTo>
                  <a:pt x="363070" y="1246095"/>
                  <a:pt x="349927" y="1240568"/>
                  <a:pt x="336176" y="1237130"/>
                </a:cubicBezTo>
                <a:cubicBezTo>
                  <a:pt x="314503" y="1231712"/>
                  <a:pt x="253748" y="1224206"/>
                  <a:pt x="228600" y="1210235"/>
                </a:cubicBezTo>
                <a:cubicBezTo>
                  <a:pt x="164131" y="1174419"/>
                  <a:pt x="150158" y="1154206"/>
                  <a:pt x="134470" y="1143000"/>
                </a:cubicBezTo>
                <a:close/>
              </a:path>
            </a:pathLst>
          </a:cu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535855" y="3204799"/>
            <a:ext cx="1364889" cy="2977141"/>
            <a:chOff x="7535855" y="3204799"/>
            <a:chExt cx="1364889" cy="2977141"/>
          </a:xfrm>
        </p:grpSpPr>
        <p:grpSp>
          <p:nvGrpSpPr>
            <p:cNvPr id="81" name="Group 80"/>
            <p:cNvGrpSpPr/>
            <p:nvPr/>
          </p:nvGrpSpPr>
          <p:grpSpPr>
            <a:xfrm>
              <a:off x="8068061" y="3204799"/>
              <a:ext cx="776695" cy="2977141"/>
              <a:chOff x="3719927" y="990600"/>
              <a:chExt cx="986008" cy="3779455"/>
            </a:xfrm>
            <a:solidFill>
              <a:srgbClr val="92D050"/>
            </a:solidFill>
          </p:grpSpPr>
          <p:sp>
            <p:nvSpPr>
              <p:cNvPr id="82" name="Rounded Rectangle 81"/>
              <p:cNvSpPr/>
              <p:nvPr/>
            </p:nvSpPr>
            <p:spPr>
              <a:xfrm>
                <a:off x="3969136" y="1851513"/>
                <a:ext cx="473009" cy="1804808"/>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5745961">
                <a:off x="4320028" y="2856130"/>
                <a:ext cx="561785" cy="210028"/>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20356230">
                <a:off x="4318730" y="1891268"/>
                <a:ext cx="263635" cy="970284"/>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1069183">
                <a:off x="3817347" y="3302077"/>
                <a:ext cx="310163" cy="1467978"/>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10017092">
                <a:off x="4245417" y="3449161"/>
                <a:ext cx="339233" cy="1284648"/>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828296" y="990600"/>
                <a:ext cx="754690" cy="754759"/>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7107398">
                <a:off x="3174592" y="2376991"/>
                <a:ext cx="1349509" cy="258840"/>
              </a:xfrm>
              <a:prstGeom prst="roundRect">
                <a:avLst>
                  <a:gd name="adj" fmla="val 50000"/>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7535855" y="4430413"/>
              <a:ext cx="523075" cy="356607"/>
              <a:chOff x="4572000" y="3227195"/>
              <a:chExt cx="2128968" cy="1451427"/>
            </a:xfrm>
          </p:grpSpPr>
          <p:sp>
            <p:nvSpPr>
              <p:cNvPr id="91" name="Rounded Rectangle 90"/>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Pentagon 95"/>
            <p:cNvSpPr/>
            <p:nvPr/>
          </p:nvSpPr>
          <p:spPr>
            <a:xfrm rot="9986994">
              <a:off x="8288235" y="4885393"/>
              <a:ext cx="612509" cy="97225"/>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216352" y="2070340"/>
            <a:ext cx="2271110" cy="1940429"/>
            <a:chOff x="5216352" y="2070340"/>
            <a:chExt cx="2271110" cy="1940429"/>
          </a:xfrm>
        </p:grpSpPr>
        <p:grpSp>
          <p:nvGrpSpPr>
            <p:cNvPr id="8" name="Group 7"/>
            <p:cNvGrpSpPr/>
            <p:nvPr/>
          </p:nvGrpSpPr>
          <p:grpSpPr>
            <a:xfrm>
              <a:off x="5216352" y="2070340"/>
              <a:ext cx="2271110" cy="1940429"/>
              <a:chOff x="5216352" y="2070340"/>
              <a:chExt cx="2271110" cy="1940429"/>
            </a:xfrm>
          </p:grpSpPr>
          <p:sp>
            <p:nvSpPr>
              <p:cNvPr id="97" name="Cloud Callout 96"/>
              <p:cNvSpPr/>
              <p:nvPr/>
            </p:nvSpPr>
            <p:spPr>
              <a:xfrm>
                <a:off x="5216352" y="2070340"/>
                <a:ext cx="2271110" cy="1940429"/>
              </a:xfrm>
              <a:prstGeom prst="cloudCallout">
                <a:avLst>
                  <a:gd name="adj1" fmla="val 32455"/>
                  <a:gd name="adj2" fmla="val 604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5987413" y="2471655"/>
                <a:ext cx="1070902" cy="750389"/>
                <a:chOff x="2667000" y="762000"/>
                <a:chExt cx="2209800" cy="1548423"/>
              </a:xfrm>
            </p:grpSpPr>
            <p:sp>
              <p:nvSpPr>
                <p:cNvPr id="99" name="Wave 98"/>
                <p:cNvSpPr/>
                <p:nvPr/>
              </p:nvSpPr>
              <p:spPr>
                <a:xfrm>
                  <a:off x="2667000" y="762000"/>
                  <a:ext cx="2209800" cy="1524000"/>
                </a:xfrm>
                <a:prstGeom prst="wav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429000" y="1087582"/>
                  <a:ext cx="872836" cy="87283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3581401" y="1143000"/>
                  <a:ext cx="969818" cy="1167423"/>
                </a:xfrm>
                <a:prstGeom prst="rect">
                  <a:avLst/>
                </a:prstGeom>
                <a:noFill/>
              </p:spPr>
              <p:txBody>
                <a:bodyPr wrap="square" rtlCol="0">
                  <a:spAutoFit/>
                </a:bodyPr>
                <a:lstStyle/>
                <a:p>
                  <a:endParaRPr lang="en-US" sz="4400" dirty="0"/>
                </a:p>
              </p:txBody>
            </p:sp>
          </p:grpSp>
        </p:grpSp>
        <p:grpSp>
          <p:nvGrpSpPr>
            <p:cNvPr id="102" name="Group 101"/>
            <p:cNvGrpSpPr/>
            <p:nvPr/>
          </p:nvGrpSpPr>
          <p:grpSpPr>
            <a:xfrm rot="1201063">
              <a:off x="5737312" y="2694019"/>
              <a:ext cx="1070902" cy="750389"/>
              <a:chOff x="2667000" y="762000"/>
              <a:chExt cx="2209800" cy="1548423"/>
            </a:xfrm>
          </p:grpSpPr>
          <p:sp>
            <p:nvSpPr>
              <p:cNvPr id="103" name="Wave 102"/>
              <p:cNvSpPr/>
              <p:nvPr/>
            </p:nvSpPr>
            <p:spPr>
              <a:xfrm>
                <a:off x="2667000" y="762000"/>
                <a:ext cx="2209800" cy="1524000"/>
              </a:xfrm>
              <a:prstGeom prst="wav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429000" y="1087582"/>
                <a:ext cx="872836" cy="872835"/>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3581401" y="1143000"/>
                <a:ext cx="969818" cy="1167423"/>
              </a:xfrm>
              <a:prstGeom prst="rect">
                <a:avLst/>
              </a:prstGeom>
              <a:noFill/>
            </p:spPr>
            <p:txBody>
              <a:bodyPr wrap="square" rtlCol="0">
                <a:spAutoFit/>
              </a:bodyPr>
              <a:lstStyle/>
              <a:p>
                <a:endParaRPr lang="en-US" sz="4400" dirty="0"/>
              </a:p>
            </p:txBody>
          </p:sp>
        </p:grpSp>
      </p:grpSp>
      <p:pic>
        <p:nvPicPr>
          <p:cNvPr id="106" name="Picture 2" descr="Image result for sterling w s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231" y="160337"/>
            <a:ext cx="847879" cy="110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250"/>
                                        <p:tgtEl>
                                          <p:spTgt spid="10"/>
                                        </p:tgtEl>
                                      </p:cBhvr>
                                    </p:animEffect>
                                    <p:anim calcmode="lin" valueType="num">
                                      <p:cBhvr>
                                        <p:cTn id="16" dur="2250" fill="hold"/>
                                        <p:tgtEl>
                                          <p:spTgt spid="10"/>
                                        </p:tgtEl>
                                        <p:attrNameLst>
                                          <p:attrName>ppt_x</p:attrName>
                                        </p:attrNameLst>
                                      </p:cBhvr>
                                      <p:tavLst>
                                        <p:tav tm="0">
                                          <p:val>
                                            <p:strVal val="#ppt_x"/>
                                          </p:val>
                                        </p:tav>
                                        <p:tav tm="100000">
                                          <p:val>
                                            <p:strVal val="#ppt_x"/>
                                          </p:val>
                                        </p:tav>
                                      </p:tavLst>
                                    </p:anim>
                                    <p:anim calcmode="lin" valueType="num">
                                      <p:cBhvr>
                                        <p:cTn id="17" dur="2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icture 356">
            <a:extLst>
              <a:ext uri="{FF2B5EF4-FFF2-40B4-BE49-F238E27FC236}">
                <a16:creationId xmlns:a16="http://schemas.microsoft.com/office/drawing/2014/main" id="{F6BB7A4B-F234-4616-9DC7-A30219ED8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749250" y="6384254"/>
            <a:ext cx="442750" cy="369332"/>
          </a:xfrm>
          <a:prstGeom prst="rect">
            <a:avLst/>
          </a:prstGeom>
        </p:spPr>
        <p:txBody>
          <a:bodyPr wrap="none">
            <a:spAutoFit/>
          </a:bodyPr>
          <a:lstStyle/>
          <a:p>
            <a:r>
              <a:rPr lang="en-US" dirty="0">
                <a:solidFill>
                  <a:schemeClr val="bg1"/>
                </a:solidFill>
              </a:rPr>
              <a:t>(4)</a:t>
            </a:r>
            <a:endParaRPr lang="en-US" dirty="0"/>
          </a:p>
        </p:txBody>
      </p:sp>
      <p:sp>
        <p:nvSpPr>
          <p:cNvPr id="12" name="TextBox 11"/>
          <p:cNvSpPr txBox="1"/>
          <p:nvPr/>
        </p:nvSpPr>
        <p:spPr>
          <a:xfrm>
            <a:off x="107762" y="6417095"/>
            <a:ext cx="2891182" cy="338554"/>
          </a:xfrm>
          <a:prstGeom prst="rect">
            <a:avLst/>
          </a:prstGeom>
          <a:noFill/>
        </p:spPr>
        <p:txBody>
          <a:bodyPr wrap="square" rtlCol="0">
            <a:spAutoFit/>
          </a:bodyPr>
          <a:lstStyle/>
          <a:p>
            <a:r>
              <a:rPr lang="en-US" sz="1600" dirty="0">
                <a:solidFill>
                  <a:schemeClr val="bg1"/>
                </a:solidFill>
              </a:rPr>
              <a:t>1 Corinthians 3:9-10</a:t>
            </a:r>
          </a:p>
        </p:txBody>
      </p:sp>
      <p:sp>
        <p:nvSpPr>
          <p:cNvPr id="5" name="Rectangle 4"/>
          <p:cNvSpPr/>
          <p:nvPr/>
        </p:nvSpPr>
        <p:spPr>
          <a:xfrm>
            <a:off x="3106705" y="6108551"/>
            <a:ext cx="6096000" cy="707886"/>
          </a:xfrm>
          <a:prstGeom prst="rect">
            <a:avLst/>
          </a:prstGeom>
        </p:spPr>
        <p:txBody>
          <a:bodyPr>
            <a:spAutoFit/>
          </a:bodyPr>
          <a:lstStyle/>
          <a:p>
            <a:pPr fontAlgn="base"/>
            <a:r>
              <a:rPr lang="en-US" sz="2000" dirty="0">
                <a:solidFill>
                  <a:schemeClr val="bg1"/>
                </a:solidFill>
              </a:rPr>
              <a:t>"Each of us is also building a cathedral, one that is far more important than a mere physical structure."</a:t>
            </a:r>
          </a:p>
        </p:txBody>
      </p:sp>
      <p:grpSp>
        <p:nvGrpSpPr>
          <p:cNvPr id="72" name="Group 71"/>
          <p:cNvGrpSpPr/>
          <p:nvPr/>
        </p:nvGrpSpPr>
        <p:grpSpPr>
          <a:xfrm>
            <a:off x="1996038" y="2654880"/>
            <a:ext cx="820011" cy="3145800"/>
            <a:chOff x="3729193" y="976912"/>
            <a:chExt cx="1003199" cy="3848561"/>
          </a:xfrm>
          <a:solidFill>
            <a:srgbClr val="00B0F0"/>
          </a:solidFill>
        </p:grpSpPr>
        <p:sp>
          <p:nvSpPr>
            <p:cNvPr id="73" name="Rounded Rectangle 72"/>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9769779">
              <a:off x="4468757" y="1811105"/>
              <a:ext cx="263635" cy="1488011"/>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069183">
              <a:off x="3771165" y="3357495"/>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9815699">
              <a:off x="4320769" y="3397833"/>
              <a:ext cx="308310" cy="137069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774774" y="976912"/>
              <a:ext cx="808212" cy="808286"/>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7027031">
              <a:off x="3113315" y="2417911"/>
              <a:ext cx="1490836" cy="25907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ular Callout 78"/>
          <p:cNvSpPr/>
          <p:nvPr/>
        </p:nvSpPr>
        <p:spPr>
          <a:xfrm>
            <a:off x="2732909" y="1755712"/>
            <a:ext cx="2005843" cy="1041212"/>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you doing?</a:t>
            </a:r>
          </a:p>
        </p:txBody>
      </p:sp>
      <p:sp>
        <p:nvSpPr>
          <p:cNvPr id="80" name="Rounded Rectangle 79"/>
          <p:cNvSpPr/>
          <p:nvPr/>
        </p:nvSpPr>
        <p:spPr>
          <a:xfrm>
            <a:off x="5300694" y="3692137"/>
            <a:ext cx="1757809" cy="753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3rd man</a:t>
            </a:r>
          </a:p>
        </p:txBody>
      </p:sp>
      <p:sp>
        <p:nvSpPr>
          <p:cNvPr id="81" name="Rectangular Callout 80"/>
          <p:cNvSpPr/>
          <p:nvPr/>
        </p:nvSpPr>
        <p:spPr>
          <a:xfrm>
            <a:off x="9770088" y="2025614"/>
            <a:ext cx="2005843" cy="1205485"/>
          </a:xfrm>
          <a:prstGeom prst="wedgeRectCallout">
            <a:avLst>
              <a:gd name="adj1" fmla="val -31559"/>
              <a:gd name="adj2" fmla="val 6250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dirty="0">
                <a:solidFill>
                  <a:schemeClr val="tx1"/>
                </a:solidFill>
              </a:rPr>
              <a:t>'I am building a cathedral.'</a:t>
            </a:r>
          </a:p>
        </p:txBody>
      </p:sp>
      <p:sp>
        <p:nvSpPr>
          <p:cNvPr id="90" name="Freeform 89"/>
          <p:cNvSpPr/>
          <p:nvPr/>
        </p:nvSpPr>
        <p:spPr>
          <a:xfrm>
            <a:off x="6247667" y="4579864"/>
            <a:ext cx="2125703" cy="1344706"/>
          </a:xfrm>
          <a:custGeom>
            <a:avLst/>
            <a:gdLst>
              <a:gd name="connsiteX0" fmla="*/ 134470 w 2125703"/>
              <a:gd name="connsiteY0" fmla="*/ 1143000 h 1344706"/>
              <a:gd name="connsiteX1" fmla="*/ 134470 w 2125703"/>
              <a:gd name="connsiteY1" fmla="*/ 1143000 h 1344706"/>
              <a:gd name="connsiteX2" fmla="*/ 40341 w 2125703"/>
              <a:gd name="connsiteY2" fmla="*/ 1008530 h 1344706"/>
              <a:gd name="connsiteX3" fmla="*/ 13447 w 2125703"/>
              <a:gd name="connsiteY3" fmla="*/ 927847 h 1344706"/>
              <a:gd name="connsiteX4" fmla="*/ 0 w 2125703"/>
              <a:gd name="connsiteY4" fmla="*/ 887506 h 1344706"/>
              <a:gd name="connsiteX5" fmla="*/ 13447 w 2125703"/>
              <a:gd name="connsiteY5" fmla="*/ 739588 h 1344706"/>
              <a:gd name="connsiteX6" fmla="*/ 40341 w 2125703"/>
              <a:gd name="connsiteY6" fmla="*/ 699247 h 1344706"/>
              <a:gd name="connsiteX7" fmla="*/ 121023 w 2125703"/>
              <a:gd name="connsiteY7" fmla="*/ 632012 h 1344706"/>
              <a:gd name="connsiteX8" fmla="*/ 174811 w 2125703"/>
              <a:gd name="connsiteY8" fmla="*/ 551330 h 1344706"/>
              <a:gd name="connsiteX9" fmla="*/ 201706 w 2125703"/>
              <a:gd name="connsiteY9" fmla="*/ 524435 h 1344706"/>
              <a:gd name="connsiteX10" fmla="*/ 255494 w 2125703"/>
              <a:gd name="connsiteY10" fmla="*/ 443753 h 1344706"/>
              <a:gd name="connsiteX11" fmla="*/ 295835 w 2125703"/>
              <a:gd name="connsiteY11" fmla="*/ 403412 h 1344706"/>
              <a:gd name="connsiteX12" fmla="*/ 322729 w 2125703"/>
              <a:gd name="connsiteY12" fmla="*/ 363071 h 1344706"/>
              <a:gd name="connsiteX13" fmla="*/ 389964 w 2125703"/>
              <a:gd name="connsiteY13" fmla="*/ 295835 h 1344706"/>
              <a:gd name="connsiteX14" fmla="*/ 416859 w 2125703"/>
              <a:gd name="connsiteY14" fmla="*/ 268941 h 1344706"/>
              <a:gd name="connsiteX15" fmla="*/ 632011 w 2125703"/>
              <a:gd name="connsiteY15" fmla="*/ 242047 h 1344706"/>
              <a:gd name="connsiteX16" fmla="*/ 726141 w 2125703"/>
              <a:gd name="connsiteY16" fmla="*/ 215153 h 1344706"/>
              <a:gd name="connsiteX17" fmla="*/ 766482 w 2125703"/>
              <a:gd name="connsiteY17" fmla="*/ 201706 h 1344706"/>
              <a:gd name="connsiteX18" fmla="*/ 820270 w 2125703"/>
              <a:gd name="connsiteY18" fmla="*/ 188259 h 1344706"/>
              <a:gd name="connsiteX19" fmla="*/ 874059 w 2125703"/>
              <a:gd name="connsiteY19" fmla="*/ 161365 h 1344706"/>
              <a:gd name="connsiteX20" fmla="*/ 995082 w 2125703"/>
              <a:gd name="connsiteY20" fmla="*/ 80682 h 1344706"/>
              <a:gd name="connsiteX21" fmla="*/ 1035423 w 2125703"/>
              <a:gd name="connsiteY21" fmla="*/ 53788 h 1344706"/>
              <a:gd name="connsiteX22" fmla="*/ 1075764 w 2125703"/>
              <a:gd name="connsiteY22" fmla="*/ 26894 h 1344706"/>
              <a:gd name="connsiteX23" fmla="*/ 1156447 w 2125703"/>
              <a:gd name="connsiteY23" fmla="*/ 0 h 1344706"/>
              <a:gd name="connsiteX24" fmla="*/ 1479176 w 2125703"/>
              <a:gd name="connsiteY24" fmla="*/ 13447 h 1344706"/>
              <a:gd name="connsiteX25" fmla="*/ 1519517 w 2125703"/>
              <a:gd name="connsiteY25" fmla="*/ 40341 h 1344706"/>
              <a:gd name="connsiteX26" fmla="*/ 1532964 w 2125703"/>
              <a:gd name="connsiteY26" fmla="*/ 80682 h 1344706"/>
              <a:gd name="connsiteX27" fmla="*/ 1546411 w 2125703"/>
              <a:gd name="connsiteY27" fmla="*/ 201706 h 1344706"/>
              <a:gd name="connsiteX28" fmla="*/ 1559859 w 2125703"/>
              <a:gd name="connsiteY28" fmla="*/ 242047 h 1344706"/>
              <a:gd name="connsiteX29" fmla="*/ 1600200 w 2125703"/>
              <a:gd name="connsiteY29" fmla="*/ 268941 h 1344706"/>
              <a:gd name="connsiteX30" fmla="*/ 1667435 w 2125703"/>
              <a:gd name="connsiteY30" fmla="*/ 322730 h 1344706"/>
              <a:gd name="connsiteX31" fmla="*/ 1788459 w 2125703"/>
              <a:gd name="connsiteY31" fmla="*/ 389965 h 1344706"/>
              <a:gd name="connsiteX32" fmla="*/ 1922929 w 2125703"/>
              <a:gd name="connsiteY32" fmla="*/ 403412 h 1344706"/>
              <a:gd name="connsiteX33" fmla="*/ 1949823 w 2125703"/>
              <a:gd name="connsiteY33" fmla="*/ 443753 h 1344706"/>
              <a:gd name="connsiteX34" fmla="*/ 1990164 w 2125703"/>
              <a:gd name="connsiteY34" fmla="*/ 564777 h 1344706"/>
              <a:gd name="connsiteX35" fmla="*/ 2017059 w 2125703"/>
              <a:gd name="connsiteY35" fmla="*/ 645459 h 1344706"/>
              <a:gd name="connsiteX36" fmla="*/ 2043953 w 2125703"/>
              <a:gd name="connsiteY36" fmla="*/ 685800 h 1344706"/>
              <a:gd name="connsiteX37" fmla="*/ 2097741 w 2125703"/>
              <a:gd name="connsiteY37" fmla="*/ 793377 h 1344706"/>
              <a:gd name="connsiteX38" fmla="*/ 2124635 w 2125703"/>
              <a:gd name="connsiteY38" fmla="*/ 914400 h 1344706"/>
              <a:gd name="connsiteX39" fmla="*/ 2111188 w 2125703"/>
              <a:gd name="connsiteY39" fmla="*/ 1048871 h 1344706"/>
              <a:gd name="connsiteX40" fmla="*/ 2030506 w 2125703"/>
              <a:gd name="connsiteY40" fmla="*/ 1102659 h 1344706"/>
              <a:gd name="connsiteX41" fmla="*/ 1990164 w 2125703"/>
              <a:gd name="connsiteY41" fmla="*/ 1143000 h 1344706"/>
              <a:gd name="connsiteX42" fmla="*/ 1949823 w 2125703"/>
              <a:gd name="connsiteY42" fmla="*/ 1156447 h 1344706"/>
              <a:gd name="connsiteX43" fmla="*/ 1869141 w 2125703"/>
              <a:gd name="connsiteY43" fmla="*/ 1223682 h 1344706"/>
              <a:gd name="connsiteX44" fmla="*/ 1801906 w 2125703"/>
              <a:gd name="connsiteY44" fmla="*/ 1277471 h 1344706"/>
              <a:gd name="connsiteX45" fmla="*/ 1667435 w 2125703"/>
              <a:gd name="connsiteY45" fmla="*/ 1317812 h 1344706"/>
              <a:gd name="connsiteX46" fmla="*/ 1506070 w 2125703"/>
              <a:gd name="connsiteY46" fmla="*/ 1344706 h 1344706"/>
              <a:gd name="connsiteX47" fmla="*/ 699247 w 2125703"/>
              <a:gd name="connsiteY47" fmla="*/ 1331259 h 1344706"/>
              <a:gd name="connsiteX48" fmla="*/ 564776 w 2125703"/>
              <a:gd name="connsiteY48" fmla="*/ 1304365 h 1344706"/>
              <a:gd name="connsiteX49" fmla="*/ 484094 w 2125703"/>
              <a:gd name="connsiteY49" fmla="*/ 1277471 h 1344706"/>
              <a:gd name="connsiteX50" fmla="*/ 376517 w 2125703"/>
              <a:gd name="connsiteY50" fmla="*/ 1250577 h 1344706"/>
              <a:gd name="connsiteX51" fmla="*/ 336176 w 2125703"/>
              <a:gd name="connsiteY51" fmla="*/ 1237130 h 1344706"/>
              <a:gd name="connsiteX52" fmla="*/ 228600 w 2125703"/>
              <a:gd name="connsiteY52" fmla="*/ 1210235 h 1344706"/>
              <a:gd name="connsiteX53" fmla="*/ 134470 w 2125703"/>
              <a:gd name="connsiteY53" fmla="*/ 114300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25703" h="1344706">
                <a:moveTo>
                  <a:pt x="134470" y="1143000"/>
                </a:moveTo>
                <a:lnTo>
                  <a:pt x="134470" y="1143000"/>
                </a:lnTo>
                <a:cubicBezTo>
                  <a:pt x="103094" y="1098177"/>
                  <a:pt x="57643" y="1060436"/>
                  <a:pt x="40341" y="1008530"/>
                </a:cubicBezTo>
                <a:lnTo>
                  <a:pt x="13447" y="927847"/>
                </a:lnTo>
                <a:lnTo>
                  <a:pt x="0" y="887506"/>
                </a:lnTo>
                <a:cubicBezTo>
                  <a:pt x="4482" y="838200"/>
                  <a:pt x="3073" y="787998"/>
                  <a:pt x="13447" y="739588"/>
                </a:cubicBezTo>
                <a:cubicBezTo>
                  <a:pt x="16833" y="723785"/>
                  <a:pt x="29995" y="711662"/>
                  <a:pt x="40341" y="699247"/>
                </a:cubicBezTo>
                <a:cubicBezTo>
                  <a:pt x="72696" y="660420"/>
                  <a:pt x="81357" y="658456"/>
                  <a:pt x="121023" y="632012"/>
                </a:cubicBezTo>
                <a:cubicBezTo>
                  <a:pt x="138952" y="605118"/>
                  <a:pt x="151955" y="574186"/>
                  <a:pt x="174811" y="551330"/>
                </a:cubicBezTo>
                <a:cubicBezTo>
                  <a:pt x="183776" y="542365"/>
                  <a:pt x="194099" y="534578"/>
                  <a:pt x="201706" y="524435"/>
                </a:cubicBezTo>
                <a:cubicBezTo>
                  <a:pt x="221100" y="498577"/>
                  <a:pt x="232638" y="466609"/>
                  <a:pt x="255494" y="443753"/>
                </a:cubicBezTo>
                <a:cubicBezTo>
                  <a:pt x="268941" y="430306"/>
                  <a:pt x="283661" y="418021"/>
                  <a:pt x="295835" y="403412"/>
                </a:cubicBezTo>
                <a:cubicBezTo>
                  <a:pt x="306181" y="390997"/>
                  <a:pt x="312087" y="375234"/>
                  <a:pt x="322729" y="363071"/>
                </a:cubicBezTo>
                <a:cubicBezTo>
                  <a:pt x="343600" y="339218"/>
                  <a:pt x="367552" y="318247"/>
                  <a:pt x="389964" y="295835"/>
                </a:cubicBezTo>
                <a:cubicBezTo>
                  <a:pt x="398929" y="286870"/>
                  <a:pt x="404831" y="272950"/>
                  <a:pt x="416859" y="268941"/>
                </a:cubicBezTo>
                <a:cubicBezTo>
                  <a:pt x="512643" y="237013"/>
                  <a:pt x="443067" y="256581"/>
                  <a:pt x="632011" y="242047"/>
                </a:cubicBezTo>
                <a:cubicBezTo>
                  <a:pt x="728744" y="209804"/>
                  <a:pt x="607938" y="248925"/>
                  <a:pt x="726141" y="215153"/>
                </a:cubicBezTo>
                <a:cubicBezTo>
                  <a:pt x="739770" y="211259"/>
                  <a:pt x="752853" y="205600"/>
                  <a:pt x="766482" y="201706"/>
                </a:cubicBezTo>
                <a:cubicBezTo>
                  <a:pt x="784252" y="196629"/>
                  <a:pt x="802966" y="194748"/>
                  <a:pt x="820270" y="188259"/>
                </a:cubicBezTo>
                <a:cubicBezTo>
                  <a:pt x="839040" y="181220"/>
                  <a:pt x="856870" y="171678"/>
                  <a:pt x="874059" y="161365"/>
                </a:cubicBezTo>
                <a:cubicBezTo>
                  <a:pt x="874101" y="161340"/>
                  <a:pt x="974891" y="94143"/>
                  <a:pt x="995082" y="80682"/>
                </a:cubicBezTo>
                <a:lnTo>
                  <a:pt x="1035423" y="53788"/>
                </a:lnTo>
                <a:cubicBezTo>
                  <a:pt x="1048870" y="44823"/>
                  <a:pt x="1060432" y="32005"/>
                  <a:pt x="1075764" y="26894"/>
                </a:cubicBezTo>
                <a:lnTo>
                  <a:pt x="1156447" y="0"/>
                </a:lnTo>
                <a:cubicBezTo>
                  <a:pt x="1264023" y="4482"/>
                  <a:pt x="1372165" y="1557"/>
                  <a:pt x="1479176" y="13447"/>
                </a:cubicBezTo>
                <a:cubicBezTo>
                  <a:pt x="1495238" y="15232"/>
                  <a:pt x="1509421" y="27721"/>
                  <a:pt x="1519517" y="40341"/>
                </a:cubicBezTo>
                <a:cubicBezTo>
                  <a:pt x="1528372" y="51409"/>
                  <a:pt x="1528482" y="67235"/>
                  <a:pt x="1532964" y="80682"/>
                </a:cubicBezTo>
                <a:cubicBezTo>
                  <a:pt x="1537446" y="121023"/>
                  <a:pt x="1539738" y="161669"/>
                  <a:pt x="1546411" y="201706"/>
                </a:cubicBezTo>
                <a:cubicBezTo>
                  <a:pt x="1548741" y="215688"/>
                  <a:pt x="1551004" y="230979"/>
                  <a:pt x="1559859" y="242047"/>
                </a:cubicBezTo>
                <a:cubicBezTo>
                  <a:pt x="1569955" y="254667"/>
                  <a:pt x="1586753" y="259976"/>
                  <a:pt x="1600200" y="268941"/>
                </a:cubicBezTo>
                <a:cubicBezTo>
                  <a:pt x="1649891" y="343478"/>
                  <a:pt x="1598664" y="284523"/>
                  <a:pt x="1667435" y="322730"/>
                </a:cubicBezTo>
                <a:cubicBezTo>
                  <a:pt x="1713147" y="348126"/>
                  <a:pt x="1737961" y="382196"/>
                  <a:pt x="1788459" y="389965"/>
                </a:cubicBezTo>
                <a:cubicBezTo>
                  <a:pt x="1832982" y="396815"/>
                  <a:pt x="1878106" y="398930"/>
                  <a:pt x="1922929" y="403412"/>
                </a:cubicBezTo>
                <a:cubicBezTo>
                  <a:pt x="1931894" y="416859"/>
                  <a:pt x="1943259" y="428985"/>
                  <a:pt x="1949823" y="443753"/>
                </a:cubicBezTo>
                <a:cubicBezTo>
                  <a:pt x="1949827" y="443761"/>
                  <a:pt x="1983439" y="544602"/>
                  <a:pt x="1990164" y="564777"/>
                </a:cubicBezTo>
                <a:cubicBezTo>
                  <a:pt x="1990166" y="564782"/>
                  <a:pt x="2017056" y="645455"/>
                  <a:pt x="2017059" y="645459"/>
                </a:cubicBezTo>
                <a:cubicBezTo>
                  <a:pt x="2026024" y="658906"/>
                  <a:pt x="2037389" y="671032"/>
                  <a:pt x="2043953" y="685800"/>
                </a:cubicBezTo>
                <a:cubicBezTo>
                  <a:pt x="2093399" y="797053"/>
                  <a:pt x="2042509" y="738143"/>
                  <a:pt x="2097741" y="793377"/>
                </a:cubicBezTo>
                <a:cubicBezTo>
                  <a:pt x="2111608" y="834977"/>
                  <a:pt x="2124635" y="867068"/>
                  <a:pt x="2124635" y="914400"/>
                </a:cubicBezTo>
                <a:cubicBezTo>
                  <a:pt x="2124635" y="959447"/>
                  <a:pt x="2131334" y="1008579"/>
                  <a:pt x="2111188" y="1048871"/>
                </a:cubicBezTo>
                <a:cubicBezTo>
                  <a:pt x="2096733" y="1077781"/>
                  <a:pt x="2053362" y="1079804"/>
                  <a:pt x="2030506" y="1102659"/>
                </a:cubicBezTo>
                <a:cubicBezTo>
                  <a:pt x="2017059" y="1116106"/>
                  <a:pt x="2005987" y="1132451"/>
                  <a:pt x="1990164" y="1143000"/>
                </a:cubicBezTo>
                <a:cubicBezTo>
                  <a:pt x="1978370" y="1150862"/>
                  <a:pt x="1963270" y="1151965"/>
                  <a:pt x="1949823" y="1156447"/>
                </a:cubicBezTo>
                <a:cubicBezTo>
                  <a:pt x="1853987" y="1252283"/>
                  <a:pt x="1962755" y="1148790"/>
                  <a:pt x="1869141" y="1223682"/>
                </a:cubicBezTo>
                <a:cubicBezTo>
                  <a:pt x="1834213" y="1251625"/>
                  <a:pt x="1848470" y="1256776"/>
                  <a:pt x="1801906" y="1277471"/>
                </a:cubicBezTo>
                <a:cubicBezTo>
                  <a:pt x="1776495" y="1288765"/>
                  <a:pt x="1701263" y="1311469"/>
                  <a:pt x="1667435" y="1317812"/>
                </a:cubicBezTo>
                <a:cubicBezTo>
                  <a:pt x="1613839" y="1327861"/>
                  <a:pt x="1506070" y="1344706"/>
                  <a:pt x="1506070" y="1344706"/>
                </a:cubicBezTo>
                <a:lnTo>
                  <a:pt x="699247" y="1331259"/>
                </a:lnTo>
                <a:cubicBezTo>
                  <a:pt x="672292" y="1330442"/>
                  <a:pt x="596240" y="1313804"/>
                  <a:pt x="564776" y="1304365"/>
                </a:cubicBezTo>
                <a:cubicBezTo>
                  <a:pt x="537623" y="1296219"/>
                  <a:pt x="511596" y="1284347"/>
                  <a:pt x="484094" y="1277471"/>
                </a:cubicBezTo>
                <a:cubicBezTo>
                  <a:pt x="448235" y="1268506"/>
                  <a:pt x="411583" y="1262266"/>
                  <a:pt x="376517" y="1250577"/>
                </a:cubicBezTo>
                <a:cubicBezTo>
                  <a:pt x="363070" y="1246095"/>
                  <a:pt x="349927" y="1240568"/>
                  <a:pt x="336176" y="1237130"/>
                </a:cubicBezTo>
                <a:cubicBezTo>
                  <a:pt x="314503" y="1231712"/>
                  <a:pt x="253748" y="1224206"/>
                  <a:pt x="228600" y="1210235"/>
                </a:cubicBezTo>
                <a:cubicBezTo>
                  <a:pt x="164131" y="1174419"/>
                  <a:pt x="150158" y="1154206"/>
                  <a:pt x="134470" y="1143000"/>
                </a:cubicBezTo>
                <a:close/>
              </a:path>
            </a:pathLst>
          </a:cu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225952" y="3196715"/>
            <a:ext cx="1364889" cy="2977141"/>
            <a:chOff x="8225952" y="3196715"/>
            <a:chExt cx="1364889" cy="2977141"/>
          </a:xfrm>
        </p:grpSpPr>
        <p:grpSp>
          <p:nvGrpSpPr>
            <p:cNvPr id="82" name="Group 81"/>
            <p:cNvGrpSpPr/>
            <p:nvPr/>
          </p:nvGrpSpPr>
          <p:grpSpPr>
            <a:xfrm>
              <a:off x="8758158" y="3196715"/>
              <a:ext cx="776695" cy="2977141"/>
              <a:chOff x="3719927" y="990600"/>
              <a:chExt cx="986008" cy="3779455"/>
            </a:xfrm>
            <a:solidFill>
              <a:srgbClr val="FF0000"/>
            </a:solidFill>
          </p:grpSpPr>
          <p:sp>
            <p:nvSpPr>
              <p:cNvPr id="83" name="Rounded Rectangle 82"/>
              <p:cNvSpPr/>
              <p:nvPr/>
            </p:nvSpPr>
            <p:spPr>
              <a:xfrm>
                <a:off x="3969136" y="1851513"/>
                <a:ext cx="473009" cy="180480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5745961">
                <a:off x="4320028" y="2856130"/>
                <a:ext cx="561785" cy="21002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20356230">
                <a:off x="4318730" y="1891268"/>
                <a:ext cx="263635" cy="970284"/>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1069183">
                <a:off x="3817347" y="3302077"/>
                <a:ext cx="310163" cy="146797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10017092">
                <a:off x="4245417" y="3449161"/>
                <a:ext cx="339233" cy="128464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828296" y="990600"/>
                <a:ext cx="754690" cy="754759"/>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7107398">
                <a:off x="3174592" y="2376991"/>
                <a:ext cx="1349509" cy="258840"/>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8225952" y="4422329"/>
              <a:ext cx="523075" cy="356607"/>
              <a:chOff x="4572000" y="3227195"/>
              <a:chExt cx="2128968" cy="1451427"/>
            </a:xfrm>
          </p:grpSpPr>
          <p:sp>
            <p:nvSpPr>
              <p:cNvPr id="92" name="Rounded Rectangle 91"/>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Pentagon 96"/>
            <p:cNvSpPr/>
            <p:nvPr/>
          </p:nvSpPr>
          <p:spPr>
            <a:xfrm rot="9986994">
              <a:off x="8978332" y="4877309"/>
              <a:ext cx="612509" cy="97225"/>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757283" y="998750"/>
            <a:ext cx="3086239" cy="2636873"/>
            <a:chOff x="5757283" y="998750"/>
            <a:chExt cx="3086239" cy="2636873"/>
          </a:xfrm>
        </p:grpSpPr>
        <p:sp>
          <p:nvSpPr>
            <p:cNvPr id="98" name="Cloud Callout 97"/>
            <p:cNvSpPr/>
            <p:nvPr/>
          </p:nvSpPr>
          <p:spPr>
            <a:xfrm>
              <a:off x="5757283" y="998750"/>
              <a:ext cx="3086239" cy="2636873"/>
            </a:xfrm>
            <a:prstGeom prst="cloudCallout">
              <a:avLst>
                <a:gd name="adj1" fmla="val 42041"/>
                <a:gd name="adj2" fmla="val 486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433942" y="1226679"/>
              <a:ext cx="1882639" cy="1808205"/>
              <a:chOff x="4110465" y="176646"/>
              <a:chExt cx="6172410" cy="5928372"/>
            </a:xfrm>
          </p:grpSpPr>
          <p:grpSp>
            <p:nvGrpSpPr>
              <p:cNvPr id="100" name="Group 99"/>
              <p:cNvGrpSpPr/>
              <p:nvPr/>
            </p:nvGrpSpPr>
            <p:grpSpPr>
              <a:xfrm>
                <a:off x="4110465" y="1166837"/>
                <a:ext cx="1001081" cy="4891151"/>
                <a:chOff x="2778169" y="914320"/>
                <a:chExt cx="1001081" cy="4891151"/>
              </a:xfrm>
            </p:grpSpPr>
            <p:sp>
              <p:nvSpPr>
                <p:cNvPr id="327" name="Rectangle 326"/>
                <p:cNvSpPr/>
                <p:nvPr/>
              </p:nvSpPr>
              <p:spPr>
                <a:xfrm flipV="1">
                  <a:off x="2838647" y="4231515"/>
                  <a:ext cx="916421" cy="1573956"/>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flipV="1">
                  <a:off x="2838644" y="2628943"/>
                  <a:ext cx="916421" cy="1564059"/>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rot="10800000">
                  <a:off x="2778169" y="4145971"/>
                  <a:ext cx="1001081" cy="91389"/>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Delay 4096"/>
                <p:cNvSpPr/>
                <p:nvPr/>
              </p:nvSpPr>
              <p:spPr>
                <a:xfrm rot="16200000">
                  <a:off x="2949497" y="5183996"/>
                  <a:ext cx="759203" cy="470304"/>
                </a:xfrm>
                <a:custGeom>
                  <a:avLst/>
                  <a:gdLst>
                    <a:gd name="connsiteX0" fmla="*/ 0 w 1850572"/>
                    <a:gd name="connsiteY0" fmla="*/ 0 h 783771"/>
                    <a:gd name="connsiteX1" fmla="*/ 925286 w 1850572"/>
                    <a:gd name="connsiteY1" fmla="*/ 0 h 783771"/>
                    <a:gd name="connsiteX2" fmla="*/ 1850572 w 1850572"/>
                    <a:gd name="connsiteY2" fmla="*/ 391886 h 783771"/>
                    <a:gd name="connsiteX3" fmla="*/ 925286 w 1850572"/>
                    <a:gd name="connsiteY3" fmla="*/ 783772 h 783771"/>
                    <a:gd name="connsiteX4" fmla="*/ 0 w 1850572"/>
                    <a:gd name="connsiteY4" fmla="*/ 783771 h 783771"/>
                    <a:gd name="connsiteX5" fmla="*/ 0 w 1850572"/>
                    <a:gd name="connsiteY5" fmla="*/ 0 h 783771"/>
                    <a:gd name="connsiteX0" fmla="*/ 0 w 2057400"/>
                    <a:gd name="connsiteY0" fmla="*/ 0 h 783772"/>
                    <a:gd name="connsiteX1" fmla="*/ 925286 w 2057400"/>
                    <a:gd name="connsiteY1" fmla="*/ 0 h 783772"/>
                    <a:gd name="connsiteX2" fmla="*/ 2057400 w 2057400"/>
                    <a:gd name="connsiteY2" fmla="*/ 391889 h 783772"/>
                    <a:gd name="connsiteX3" fmla="*/ 925286 w 2057400"/>
                    <a:gd name="connsiteY3" fmla="*/ 783772 h 783772"/>
                    <a:gd name="connsiteX4" fmla="*/ 0 w 2057400"/>
                    <a:gd name="connsiteY4" fmla="*/ 783771 h 783772"/>
                    <a:gd name="connsiteX5" fmla="*/ 0 w 2057400"/>
                    <a:gd name="connsiteY5" fmla="*/ 0 h 783772"/>
                    <a:gd name="connsiteX0" fmla="*/ 0 w 2059433"/>
                    <a:gd name="connsiteY0" fmla="*/ 0 h 783772"/>
                    <a:gd name="connsiteX1" fmla="*/ 925286 w 2059433"/>
                    <a:gd name="connsiteY1" fmla="*/ 0 h 783772"/>
                    <a:gd name="connsiteX2" fmla="*/ 2057400 w 2059433"/>
                    <a:gd name="connsiteY2" fmla="*/ 391889 h 783772"/>
                    <a:gd name="connsiteX3" fmla="*/ 925286 w 2059433"/>
                    <a:gd name="connsiteY3" fmla="*/ 783772 h 783772"/>
                    <a:gd name="connsiteX4" fmla="*/ 0 w 2059433"/>
                    <a:gd name="connsiteY4" fmla="*/ 783771 h 783772"/>
                    <a:gd name="connsiteX5" fmla="*/ 0 w 2059433"/>
                    <a:gd name="connsiteY5" fmla="*/ 0 h 783772"/>
                    <a:gd name="connsiteX0" fmla="*/ 0 w 2057938"/>
                    <a:gd name="connsiteY0" fmla="*/ 0 h 783772"/>
                    <a:gd name="connsiteX1" fmla="*/ 925286 w 2057938"/>
                    <a:gd name="connsiteY1" fmla="*/ 0 h 783772"/>
                    <a:gd name="connsiteX2" fmla="*/ 2057400 w 2057938"/>
                    <a:gd name="connsiteY2" fmla="*/ 391889 h 783772"/>
                    <a:gd name="connsiteX3" fmla="*/ 925286 w 2057938"/>
                    <a:gd name="connsiteY3" fmla="*/ 783772 h 783772"/>
                    <a:gd name="connsiteX4" fmla="*/ 0 w 2057938"/>
                    <a:gd name="connsiteY4" fmla="*/ 783771 h 783772"/>
                    <a:gd name="connsiteX5" fmla="*/ 0 w 2057938"/>
                    <a:gd name="connsiteY5" fmla="*/ 0 h 783772"/>
                    <a:gd name="connsiteX0" fmla="*/ 0 w 2184710"/>
                    <a:gd name="connsiteY0" fmla="*/ 0 h 783772"/>
                    <a:gd name="connsiteX1" fmla="*/ 925286 w 2184710"/>
                    <a:gd name="connsiteY1" fmla="*/ 0 h 783772"/>
                    <a:gd name="connsiteX2" fmla="*/ 2184259 w 2184710"/>
                    <a:gd name="connsiteY2" fmla="*/ 391890 h 783772"/>
                    <a:gd name="connsiteX3" fmla="*/ 925286 w 2184710"/>
                    <a:gd name="connsiteY3" fmla="*/ 783772 h 783772"/>
                    <a:gd name="connsiteX4" fmla="*/ 0 w 2184710"/>
                    <a:gd name="connsiteY4" fmla="*/ 783771 h 783772"/>
                    <a:gd name="connsiteX5" fmla="*/ 0 w 2184710"/>
                    <a:gd name="connsiteY5" fmla="*/ 0 h 783772"/>
                    <a:gd name="connsiteX0" fmla="*/ 0 w 2184300"/>
                    <a:gd name="connsiteY0" fmla="*/ 0 h 783772"/>
                    <a:gd name="connsiteX1" fmla="*/ 925286 w 2184300"/>
                    <a:gd name="connsiteY1" fmla="*/ 0 h 783772"/>
                    <a:gd name="connsiteX2" fmla="*/ 2184259 w 2184300"/>
                    <a:gd name="connsiteY2" fmla="*/ 391890 h 783772"/>
                    <a:gd name="connsiteX3" fmla="*/ 925286 w 2184300"/>
                    <a:gd name="connsiteY3" fmla="*/ 783772 h 783772"/>
                    <a:gd name="connsiteX4" fmla="*/ 0 w 2184300"/>
                    <a:gd name="connsiteY4" fmla="*/ 783771 h 783772"/>
                    <a:gd name="connsiteX5" fmla="*/ 0 w 2184300"/>
                    <a:gd name="connsiteY5" fmla="*/ 0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300" h="783772">
                      <a:moveTo>
                        <a:pt x="0" y="0"/>
                      </a:moveTo>
                      <a:lnTo>
                        <a:pt x="925286" y="0"/>
                      </a:lnTo>
                      <a:cubicBezTo>
                        <a:pt x="1436307" y="0"/>
                        <a:pt x="2177839" y="208109"/>
                        <a:pt x="2184259" y="391890"/>
                      </a:cubicBezTo>
                      <a:cubicBezTo>
                        <a:pt x="2190679" y="575671"/>
                        <a:pt x="1436307" y="783772"/>
                        <a:pt x="925286" y="783772"/>
                      </a:cubicBezTo>
                      <a:lnTo>
                        <a:pt x="0" y="783771"/>
                      </a:lnTo>
                      <a:lnTo>
                        <a:pt x="0" y="0"/>
                      </a:ln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Isosceles Triangle 330"/>
                <p:cNvSpPr/>
                <p:nvPr/>
              </p:nvSpPr>
              <p:spPr>
                <a:xfrm>
                  <a:off x="2858792" y="914320"/>
                  <a:ext cx="880139" cy="1706527"/>
                </a:xfrm>
                <a:prstGeom prst="triangl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 331"/>
                <p:cNvGrpSpPr/>
                <p:nvPr/>
              </p:nvGrpSpPr>
              <p:grpSpPr>
                <a:xfrm>
                  <a:off x="3073789" y="3393487"/>
                  <a:ext cx="450148" cy="618112"/>
                  <a:chOff x="9198428" y="4408714"/>
                  <a:chExt cx="729344" cy="1001486"/>
                </a:xfrm>
              </p:grpSpPr>
              <p:grpSp>
                <p:nvGrpSpPr>
                  <p:cNvPr id="336" name="Group 335"/>
                  <p:cNvGrpSpPr/>
                  <p:nvPr/>
                </p:nvGrpSpPr>
                <p:grpSpPr>
                  <a:xfrm>
                    <a:off x="9198428" y="4408714"/>
                    <a:ext cx="293915" cy="990600"/>
                    <a:chOff x="5519054" y="3396343"/>
                    <a:chExt cx="1197431" cy="2667000"/>
                  </a:xfrm>
                </p:grpSpPr>
                <p:sp>
                  <p:nvSpPr>
                    <p:cNvPr id="347"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7" name="Group 336"/>
                  <p:cNvGrpSpPr/>
                  <p:nvPr/>
                </p:nvGrpSpPr>
                <p:grpSpPr>
                  <a:xfrm>
                    <a:off x="9633857" y="4419600"/>
                    <a:ext cx="293915" cy="990600"/>
                    <a:chOff x="5519054" y="3396343"/>
                    <a:chExt cx="1197431" cy="2667000"/>
                  </a:xfrm>
                </p:grpSpPr>
                <p:sp>
                  <p:nvSpPr>
                    <p:cNvPr id="338"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3" name="Trapezoid 332"/>
                <p:cNvSpPr/>
                <p:nvPr/>
              </p:nvSpPr>
              <p:spPr>
                <a:xfrm rot="10800000">
                  <a:off x="2798330" y="2526786"/>
                  <a:ext cx="980912" cy="94061"/>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Block Arc 333"/>
                <p:cNvSpPr/>
                <p:nvPr/>
              </p:nvSpPr>
              <p:spPr>
                <a:xfrm>
                  <a:off x="3073789" y="336661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5" name="Block Arc 334"/>
                <p:cNvSpPr/>
                <p:nvPr/>
              </p:nvSpPr>
              <p:spPr>
                <a:xfrm>
                  <a:off x="3342534" y="336661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p:cNvGrpSpPr/>
              <p:nvPr/>
            </p:nvGrpSpPr>
            <p:grpSpPr>
              <a:xfrm>
                <a:off x="6788652" y="176646"/>
                <a:ext cx="1001081" cy="4891151"/>
                <a:chOff x="2778169" y="914320"/>
                <a:chExt cx="1001081" cy="4891151"/>
              </a:xfrm>
            </p:grpSpPr>
            <p:sp>
              <p:nvSpPr>
                <p:cNvPr id="298" name="Rectangle 297"/>
                <p:cNvSpPr/>
                <p:nvPr/>
              </p:nvSpPr>
              <p:spPr>
                <a:xfrm flipV="1">
                  <a:off x="2838647" y="4231515"/>
                  <a:ext cx="916421" cy="1573956"/>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flipV="1">
                  <a:off x="2838644" y="2628943"/>
                  <a:ext cx="916421" cy="1564059"/>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p:cNvSpPr/>
                <p:nvPr/>
              </p:nvSpPr>
              <p:spPr>
                <a:xfrm rot="10800000">
                  <a:off x="2778169" y="4145971"/>
                  <a:ext cx="1001081" cy="91389"/>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Delay 4096"/>
                <p:cNvSpPr/>
                <p:nvPr/>
              </p:nvSpPr>
              <p:spPr>
                <a:xfrm rot="16200000">
                  <a:off x="2949497" y="5183996"/>
                  <a:ext cx="759203" cy="470304"/>
                </a:xfrm>
                <a:custGeom>
                  <a:avLst/>
                  <a:gdLst>
                    <a:gd name="connsiteX0" fmla="*/ 0 w 1850572"/>
                    <a:gd name="connsiteY0" fmla="*/ 0 h 783771"/>
                    <a:gd name="connsiteX1" fmla="*/ 925286 w 1850572"/>
                    <a:gd name="connsiteY1" fmla="*/ 0 h 783771"/>
                    <a:gd name="connsiteX2" fmla="*/ 1850572 w 1850572"/>
                    <a:gd name="connsiteY2" fmla="*/ 391886 h 783771"/>
                    <a:gd name="connsiteX3" fmla="*/ 925286 w 1850572"/>
                    <a:gd name="connsiteY3" fmla="*/ 783772 h 783771"/>
                    <a:gd name="connsiteX4" fmla="*/ 0 w 1850572"/>
                    <a:gd name="connsiteY4" fmla="*/ 783771 h 783771"/>
                    <a:gd name="connsiteX5" fmla="*/ 0 w 1850572"/>
                    <a:gd name="connsiteY5" fmla="*/ 0 h 783771"/>
                    <a:gd name="connsiteX0" fmla="*/ 0 w 2057400"/>
                    <a:gd name="connsiteY0" fmla="*/ 0 h 783772"/>
                    <a:gd name="connsiteX1" fmla="*/ 925286 w 2057400"/>
                    <a:gd name="connsiteY1" fmla="*/ 0 h 783772"/>
                    <a:gd name="connsiteX2" fmla="*/ 2057400 w 2057400"/>
                    <a:gd name="connsiteY2" fmla="*/ 391889 h 783772"/>
                    <a:gd name="connsiteX3" fmla="*/ 925286 w 2057400"/>
                    <a:gd name="connsiteY3" fmla="*/ 783772 h 783772"/>
                    <a:gd name="connsiteX4" fmla="*/ 0 w 2057400"/>
                    <a:gd name="connsiteY4" fmla="*/ 783771 h 783772"/>
                    <a:gd name="connsiteX5" fmla="*/ 0 w 2057400"/>
                    <a:gd name="connsiteY5" fmla="*/ 0 h 783772"/>
                    <a:gd name="connsiteX0" fmla="*/ 0 w 2059433"/>
                    <a:gd name="connsiteY0" fmla="*/ 0 h 783772"/>
                    <a:gd name="connsiteX1" fmla="*/ 925286 w 2059433"/>
                    <a:gd name="connsiteY1" fmla="*/ 0 h 783772"/>
                    <a:gd name="connsiteX2" fmla="*/ 2057400 w 2059433"/>
                    <a:gd name="connsiteY2" fmla="*/ 391889 h 783772"/>
                    <a:gd name="connsiteX3" fmla="*/ 925286 w 2059433"/>
                    <a:gd name="connsiteY3" fmla="*/ 783772 h 783772"/>
                    <a:gd name="connsiteX4" fmla="*/ 0 w 2059433"/>
                    <a:gd name="connsiteY4" fmla="*/ 783771 h 783772"/>
                    <a:gd name="connsiteX5" fmla="*/ 0 w 2059433"/>
                    <a:gd name="connsiteY5" fmla="*/ 0 h 783772"/>
                    <a:gd name="connsiteX0" fmla="*/ 0 w 2057938"/>
                    <a:gd name="connsiteY0" fmla="*/ 0 h 783772"/>
                    <a:gd name="connsiteX1" fmla="*/ 925286 w 2057938"/>
                    <a:gd name="connsiteY1" fmla="*/ 0 h 783772"/>
                    <a:gd name="connsiteX2" fmla="*/ 2057400 w 2057938"/>
                    <a:gd name="connsiteY2" fmla="*/ 391889 h 783772"/>
                    <a:gd name="connsiteX3" fmla="*/ 925286 w 2057938"/>
                    <a:gd name="connsiteY3" fmla="*/ 783772 h 783772"/>
                    <a:gd name="connsiteX4" fmla="*/ 0 w 2057938"/>
                    <a:gd name="connsiteY4" fmla="*/ 783771 h 783772"/>
                    <a:gd name="connsiteX5" fmla="*/ 0 w 2057938"/>
                    <a:gd name="connsiteY5" fmla="*/ 0 h 783772"/>
                    <a:gd name="connsiteX0" fmla="*/ 0 w 2184710"/>
                    <a:gd name="connsiteY0" fmla="*/ 0 h 783772"/>
                    <a:gd name="connsiteX1" fmla="*/ 925286 w 2184710"/>
                    <a:gd name="connsiteY1" fmla="*/ 0 h 783772"/>
                    <a:gd name="connsiteX2" fmla="*/ 2184259 w 2184710"/>
                    <a:gd name="connsiteY2" fmla="*/ 391890 h 783772"/>
                    <a:gd name="connsiteX3" fmla="*/ 925286 w 2184710"/>
                    <a:gd name="connsiteY3" fmla="*/ 783772 h 783772"/>
                    <a:gd name="connsiteX4" fmla="*/ 0 w 2184710"/>
                    <a:gd name="connsiteY4" fmla="*/ 783771 h 783772"/>
                    <a:gd name="connsiteX5" fmla="*/ 0 w 2184710"/>
                    <a:gd name="connsiteY5" fmla="*/ 0 h 783772"/>
                    <a:gd name="connsiteX0" fmla="*/ 0 w 2184300"/>
                    <a:gd name="connsiteY0" fmla="*/ 0 h 783772"/>
                    <a:gd name="connsiteX1" fmla="*/ 925286 w 2184300"/>
                    <a:gd name="connsiteY1" fmla="*/ 0 h 783772"/>
                    <a:gd name="connsiteX2" fmla="*/ 2184259 w 2184300"/>
                    <a:gd name="connsiteY2" fmla="*/ 391890 h 783772"/>
                    <a:gd name="connsiteX3" fmla="*/ 925286 w 2184300"/>
                    <a:gd name="connsiteY3" fmla="*/ 783772 h 783772"/>
                    <a:gd name="connsiteX4" fmla="*/ 0 w 2184300"/>
                    <a:gd name="connsiteY4" fmla="*/ 783771 h 783772"/>
                    <a:gd name="connsiteX5" fmla="*/ 0 w 2184300"/>
                    <a:gd name="connsiteY5" fmla="*/ 0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300" h="783772">
                      <a:moveTo>
                        <a:pt x="0" y="0"/>
                      </a:moveTo>
                      <a:lnTo>
                        <a:pt x="925286" y="0"/>
                      </a:lnTo>
                      <a:cubicBezTo>
                        <a:pt x="1436307" y="0"/>
                        <a:pt x="2177839" y="208109"/>
                        <a:pt x="2184259" y="391890"/>
                      </a:cubicBezTo>
                      <a:cubicBezTo>
                        <a:pt x="2190679" y="575671"/>
                        <a:pt x="1436307" y="783772"/>
                        <a:pt x="925286" y="783772"/>
                      </a:cubicBezTo>
                      <a:lnTo>
                        <a:pt x="0" y="783771"/>
                      </a:lnTo>
                      <a:lnTo>
                        <a:pt x="0" y="0"/>
                      </a:ln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Isosceles Triangle 301"/>
                <p:cNvSpPr/>
                <p:nvPr/>
              </p:nvSpPr>
              <p:spPr>
                <a:xfrm>
                  <a:off x="2858792" y="914320"/>
                  <a:ext cx="880139" cy="1706527"/>
                </a:xfrm>
                <a:prstGeom prst="triangl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02"/>
                <p:cNvGrpSpPr/>
                <p:nvPr/>
              </p:nvGrpSpPr>
              <p:grpSpPr>
                <a:xfrm>
                  <a:off x="3073789" y="3393487"/>
                  <a:ext cx="450148" cy="618112"/>
                  <a:chOff x="9198428" y="4408714"/>
                  <a:chExt cx="729344" cy="1001486"/>
                </a:xfrm>
              </p:grpSpPr>
              <p:grpSp>
                <p:nvGrpSpPr>
                  <p:cNvPr id="307" name="Group 306"/>
                  <p:cNvGrpSpPr/>
                  <p:nvPr/>
                </p:nvGrpSpPr>
                <p:grpSpPr>
                  <a:xfrm>
                    <a:off x="9198428" y="4408714"/>
                    <a:ext cx="293915" cy="990600"/>
                    <a:chOff x="5519054" y="3396343"/>
                    <a:chExt cx="1197431" cy="2667000"/>
                  </a:xfrm>
                </p:grpSpPr>
                <p:sp>
                  <p:nvSpPr>
                    <p:cNvPr id="318"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p:cNvGrpSpPr/>
                  <p:nvPr/>
                </p:nvGrpSpPr>
                <p:grpSpPr>
                  <a:xfrm>
                    <a:off x="9633857" y="4419600"/>
                    <a:ext cx="293915" cy="990600"/>
                    <a:chOff x="5519054" y="3396343"/>
                    <a:chExt cx="1197431" cy="2667000"/>
                  </a:xfrm>
                </p:grpSpPr>
                <p:sp>
                  <p:nvSpPr>
                    <p:cNvPr id="309"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4" name="Trapezoid 303"/>
                <p:cNvSpPr/>
                <p:nvPr/>
              </p:nvSpPr>
              <p:spPr>
                <a:xfrm rot="10800000">
                  <a:off x="2798330" y="2526786"/>
                  <a:ext cx="980912" cy="94061"/>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Block Arc 304"/>
                <p:cNvSpPr/>
                <p:nvPr/>
              </p:nvSpPr>
              <p:spPr>
                <a:xfrm>
                  <a:off x="3073789" y="336661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6" name="Block Arc 305"/>
                <p:cNvSpPr/>
                <p:nvPr/>
              </p:nvSpPr>
              <p:spPr>
                <a:xfrm>
                  <a:off x="3342534" y="336661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2" name="Rectangle 101"/>
              <p:cNvSpPr/>
              <p:nvPr/>
            </p:nvSpPr>
            <p:spPr>
              <a:xfrm flipV="1">
                <a:off x="9342272" y="4510908"/>
                <a:ext cx="916421" cy="1573956"/>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flipV="1">
                <a:off x="9342269" y="2908336"/>
                <a:ext cx="916421" cy="1564059"/>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10800000">
                <a:off x="9281794" y="4425364"/>
                <a:ext cx="1001081" cy="91389"/>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Delay 4096"/>
              <p:cNvSpPr/>
              <p:nvPr/>
            </p:nvSpPr>
            <p:spPr>
              <a:xfrm rot="16200000">
                <a:off x="9453122" y="5463389"/>
                <a:ext cx="759203" cy="470304"/>
              </a:xfrm>
              <a:custGeom>
                <a:avLst/>
                <a:gdLst>
                  <a:gd name="connsiteX0" fmla="*/ 0 w 1850572"/>
                  <a:gd name="connsiteY0" fmla="*/ 0 h 783771"/>
                  <a:gd name="connsiteX1" fmla="*/ 925286 w 1850572"/>
                  <a:gd name="connsiteY1" fmla="*/ 0 h 783771"/>
                  <a:gd name="connsiteX2" fmla="*/ 1850572 w 1850572"/>
                  <a:gd name="connsiteY2" fmla="*/ 391886 h 783771"/>
                  <a:gd name="connsiteX3" fmla="*/ 925286 w 1850572"/>
                  <a:gd name="connsiteY3" fmla="*/ 783772 h 783771"/>
                  <a:gd name="connsiteX4" fmla="*/ 0 w 1850572"/>
                  <a:gd name="connsiteY4" fmla="*/ 783771 h 783771"/>
                  <a:gd name="connsiteX5" fmla="*/ 0 w 1850572"/>
                  <a:gd name="connsiteY5" fmla="*/ 0 h 783771"/>
                  <a:gd name="connsiteX0" fmla="*/ 0 w 2057400"/>
                  <a:gd name="connsiteY0" fmla="*/ 0 h 783772"/>
                  <a:gd name="connsiteX1" fmla="*/ 925286 w 2057400"/>
                  <a:gd name="connsiteY1" fmla="*/ 0 h 783772"/>
                  <a:gd name="connsiteX2" fmla="*/ 2057400 w 2057400"/>
                  <a:gd name="connsiteY2" fmla="*/ 391889 h 783772"/>
                  <a:gd name="connsiteX3" fmla="*/ 925286 w 2057400"/>
                  <a:gd name="connsiteY3" fmla="*/ 783772 h 783772"/>
                  <a:gd name="connsiteX4" fmla="*/ 0 w 2057400"/>
                  <a:gd name="connsiteY4" fmla="*/ 783771 h 783772"/>
                  <a:gd name="connsiteX5" fmla="*/ 0 w 2057400"/>
                  <a:gd name="connsiteY5" fmla="*/ 0 h 783772"/>
                  <a:gd name="connsiteX0" fmla="*/ 0 w 2059433"/>
                  <a:gd name="connsiteY0" fmla="*/ 0 h 783772"/>
                  <a:gd name="connsiteX1" fmla="*/ 925286 w 2059433"/>
                  <a:gd name="connsiteY1" fmla="*/ 0 h 783772"/>
                  <a:gd name="connsiteX2" fmla="*/ 2057400 w 2059433"/>
                  <a:gd name="connsiteY2" fmla="*/ 391889 h 783772"/>
                  <a:gd name="connsiteX3" fmla="*/ 925286 w 2059433"/>
                  <a:gd name="connsiteY3" fmla="*/ 783772 h 783772"/>
                  <a:gd name="connsiteX4" fmla="*/ 0 w 2059433"/>
                  <a:gd name="connsiteY4" fmla="*/ 783771 h 783772"/>
                  <a:gd name="connsiteX5" fmla="*/ 0 w 2059433"/>
                  <a:gd name="connsiteY5" fmla="*/ 0 h 783772"/>
                  <a:gd name="connsiteX0" fmla="*/ 0 w 2057938"/>
                  <a:gd name="connsiteY0" fmla="*/ 0 h 783772"/>
                  <a:gd name="connsiteX1" fmla="*/ 925286 w 2057938"/>
                  <a:gd name="connsiteY1" fmla="*/ 0 h 783772"/>
                  <a:gd name="connsiteX2" fmla="*/ 2057400 w 2057938"/>
                  <a:gd name="connsiteY2" fmla="*/ 391889 h 783772"/>
                  <a:gd name="connsiteX3" fmla="*/ 925286 w 2057938"/>
                  <a:gd name="connsiteY3" fmla="*/ 783772 h 783772"/>
                  <a:gd name="connsiteX4" fmla="*/ 0 w 2057938"/>
                  <a:gd name="connsiteY4" fmla="*/ 783771 h 783772"/>
                  <a:gd name="connsiteX5" fmla="*/ 0 w 2057938"/>
                  <a:gd name="connsiteY5" fmla="*/ 0 h 783772"/>
                  <a:gd name="connsiteX0" fmla="*/ 0 w 2184710"/>
                  <a:gd name="connsiteY0" fmla="*/ 0 h 783772"/>
                  <a:gd name="connsiteX1" fmla="*/ 925286 w 2184710"/>
                  <a:gd name="connsiteY1" fmla="*/ 0 h 783772"/>
                  <a:gd name="connsiteX2" fmla="*/ 2184259 w 2184710"/>
                  <a:gd name="connsiteY2" fmla="*/ 391890 h 783772"/>
                  <a:gd name="connsiteX3" fmla="*/ 925286 w 2184710"/>
                  <a:gd name="connsiteY3" fmla="*/ 783772 h 783772"/>
                  <a:gd name="connsiteX4" fmla="*/ 0 w 2184710"/>
                  <a:gd name="connsiteY4" fmla="*/ 783771 h 783772"/>
                  <a:gd name="connsiteX5" fmla="*/ 0 w 2184710"/>
                  <a:gd name="connsiteY5" fmla="*/ 0 h 783772"/>
                  <a:gd name="connsiteX0" fmla="*/ 0 w 2184300"/>
                  <a:gd name="connsiteY0" fmla="*/ 0 h 783772"/>
                  <a:gd name="connsiteX1" fmla="*/ 925286 w 2184300"/>
                  <a:gd name="connsiteY1" fmla="*/ 0 h 783772"/>
                  <a:gd name="connsiteX2" fmla="*/ 2184259 w 2184300"/>
                  <a:gd name="connsiteY2" fmla="*/ 391890 h 783772"/>
                  <a:gd name="connsiteX3" fmla="*/ 925286 w 2184300"/>
                  <a:gd name="connsiteY3" fmla="*/ 783772 h 783772"/>
                  <a:gd name="connsiteX4" fmla="*/ 0 w 2184300"/>
                  <a:gd name="connsiteY4" fmla="*/ 783771 h 783772"/>
                  <a:gd name="connsiteX5" fmla="*/ 0 w 2184300"/>
                  <a:gd name="connsiteY5" fmla="*/ 0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300" h="783772">
                    <a:moveTo>
                      <a:pt x="0" y="0"/>
                    </a:moveTo>
                    <a:lnTo>
                      <a:pt x="925286" y="0"/>
                    </a:lnTo>
                    <a:cubicBezTo>
                      <a:pt x="1436307" y="0"/>
                      <a:pt x="2177839" y="208109"/>
                      <a:pt x="2184259" y="391890"/>
                    </a:cubicBezTo>
                    <a:cubicBezTo>
                      <a:pt x="2190679" y="575671"/>
                      <a:pt x="1436307" y="783772"/>
                      <a:pt x="925286" y="783772"/>
                    </a:cubicBezTo>
                    <a:lnTo>
                      <a:pt x="0" y="783771"/>
                    </a:lnTo>
                    <a:lnTo>
                      <a:pt x="0" y="0"/>
                    </a:ln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a:off x="9362417" y="1193713"/>
                <a:ext cx="880139" cy="1706527"/>
              </a:xfrm>
              <a:prstGeom prst="triangl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a:off x="9577414" y="3672880"/>
                <a:ext cx="450148" cy="618112"/>
                <a:chOff x="9198428" y="4408714"/>
                <a:chExt cx="729344" cy="1001486"/>
              </a:xfrm>
            </p:grpSpPr>
            <p:grpSp>
              <p:nvGrpSpPr>
                <p:cNvPr id="278" name="Group 277"/>
                <p:cNvGrpSpPr/>
                <p:nvPr/>
              </p:nvGrpSpPr>
              <p:grpSpPr>
                <a:xfrm>
                  <a:off x="9198428" y="4408714"/>
                  <a:ext cx="293915" cy="990600"/>
                  <a:chOff x="5519054" y="3396343"/>
                  <a:chExt cx="1197431" cy="2667000"/>
                </a:xfrm>
              </p:grpSpPr>
              <p:sp>
                <p:nvSpPr>
                  <p:cNvPr id="289"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9633857" y="4419600"/>
                  <a:ext cx="293915" cy="990600"/>
                  <a:chOff x="5519054" y="3396343"/>
                  <a:chExt cx="1197431" cy="2667000"/>
                </a:xfrm>
              </p:grpSpPr>
              <p:sp>
                <p:nvSpPr>
                  <p:cNvPr id="280"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 name="Rectangle 107"/>
              <p:cNvSpPr/>
              <p:nvPr/>
            </p:nvSpPr>
            <p:spPr>
              <a:xfrm flipV="1">
                <a:off x="5673901" y="4338022"/>
                <a:ext cx="3110716" cy="1740119"/>
              </a:xfrm>
              <a:prstGeom prst="rect">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p:cNvSpPr/>
              <p:nvPr/>
            </p:nvSpPr>
            <p:spPr>
              <a:xfrm>
                <a:off x="5673901" y="2651652"/>
                <a:ext cx="3191339" cy="1706527"/>
              </a:xfrm>
              <a:prstGeom prst="triangle">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rot="2809159" flipH="1" flipV="1">
                <a:off x="6017401" y="3119869"/>
                <a:ext cx="2364053" cy="2350388"/>
              </a:xfrm>
              <a:custGeom>
                <a:avLst/>
                <a:gdLst>
                  <a:gd name="connsiteX0" fmla="*/ 3830316 w 3830316"/>
                  <a:gd name="connsiteY0" fmla="*/ 3800596 h 3808176"/>
                  <a:gd name="connsiteX1" fmla="*/ 3808273 w 3830316"/>
                  <a:gd name="connsiteY1" fmla="*/ 3801998 h 3808176"/>
                  <a:gd name="connsiteX2" fmla="*/ 3808273 w 3830316"/>
                  <a:gd name="connsiteY2" fmla="*/ 3808176 h 3808176"/>
                  <a:gd name="connsiteX3" fmla="*/ 0 w 3830316"/>
                  <a:gd name="connsiteY3" fmla="*/ 3808176 h 3808176"/>
                  <a:gd name="connsiteX4" fmla="*/ 0 w 3830316"/>
                  <a:gd name="connsiteY4" fmla="*/ 3714271 h 3808176"/>
                  <a:gd name="connsiteX5" fmla="*/ 3730732 w 3830316"/>
                  <a:gd name="connsiteY5" fmla="*/ 3714271 h 3808176"/>
                  <a:gd name="connsiteX6" fmla="*/ 3494914 w 3830316"/>
                  <a:gd name="connsiteY6" fmla="*/ 5960 h 3808176"/>
                  <a:gd name="connsiteX7" fmla="*/ 3588630 w 3830316"/>
                  <a:gd name="connsiteY7" fmla="*/ 0 h 380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316" h="3808176">
                    <a:moveTo>
                      <a:pt x="3830316" y="3800596"/>
                    </a:moveTo>
                    <a:lnTo>
                      <a:pt x="3808273" y="3801998"/>
                    </a:lnTo>
                    <a:lnTo>
                      <a:pt x="3808273" y="3808176"/>
                    </a:lnTo>
                    <a:lnTo>
                      <a:pt x="0" y="3808176"/>
                    </a:lnTo>
                    <a:lnTo>
                      <a:pt x="0" y="3714271"/>
                    </a:lnTo>
                    <a:lnTo>
                      <a:pt x="3730732" y="3714271"/>
                    </a:lnTo>
                    <a:lnTo>
                      <a:pt x="3494914" y="5960"/>
                    </a:lnTo>
                    <a:lnTo>
                      <a:pt x="3588630" y="0"/>
                    </a:lnTo>
                    <a:close/>
                  </a:path>
                </a:pathLst>
              </a:cu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24"/>
              <p:cNvSpPr/>
              <p:nvPr/>
            </p:nvSpPr>
            <p:spPr>
              <a:xfrm rot="5400000">
                <a:off x="8285761" y="4608449"/>
                <a:ext cx="1834181" cy="1111929"/>
              </a:xfrm>
              <a:custGeom>
                <a:avLst/>
                <a:gdLst>
                  <a:gd name="connsiteX0" fmla="*/ 0 w 2960914"/>
                  <a:gd name="connsiteY0" fmla="*/ 2525486 h 2525486"/>
                  <a:gd name="connsiteX1" fmla="*/ 631372 w 2960914"/>
                  <a:gd name="connsiteY1" fmla="*/ 0 h 2525486"/>
                  <a:gd name="connsiteX2" fmla="*/ 2329543 w 2960914"/>
                  <a:gd name="connsiteY2" fmla="*/ 0 h 2525486"/>
                  <a:gd name="connsiteX3" fmla="*/ 2960914 w 2960914"/>
                  <a:gd name="connsiteY3" fmla="*/ 2525486 h 2525486"/>
                  <a:gd name="connsiteX4" fmla="*/ 0 w 2960914"/>
                  <a:gd name="connsiteY4" fmla="*/ 2525486 h 2525486"/>
                  <a:gd name="connsiteX0" fmla="*/ 0 w 2971800"/>
                  <a:gd name="connsiteY0" fmla="*/ 2525486 h 2525486"/>
                  <a:gd name="connsiteX1" fmla="*/ 631372 w 2971800"/>
                  <a:gd name="connsiteY1" fmla="*/ 0 h 2525486"/>
                  <a:gd name="connsiteX2" fmla="*/ 2971800 w 2971800"/>
                  <a:gd name="connsiteY2" fmla="*/ 10886 h 2525486"/>
                  <a:gd name="connsiteX3" fmla="*/ 2960914 w 2971800"/>
                  <a:gd name="connsiteY3" fmla="*/ 2525486 h 2525486"/>
                  <a:gd name="connsiteX4" fmla="*/ 0 w 2971800"/>
                  <a:gd name="connsiteY4" fmla="*/ 2525486 h 252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525486">
                    <a:moveTo>
                      <a:pt x="0" y="2525486"/>
                    </a:moveTo>
                    <a:lnTo>
                      <a:pt x="631372" y="0"/>
                    </a:lnTo>
                    <a:lnTo>
                      <a:pt x="2971800" y="10886"/>
                    </a:lnTo>
                    <a:cubicBezTo>
                      <a:pt x="2968171" y="849086"/>
                      <a:pt x="2964543" y="1687286"/>
                      <a:pt x="2960914" y="2525486"/>
                    </a:cubicBezTo>
                    <a:lnTo>
                      <a:pt x="0" y="2525486"/>
                    </a:lnTo>
                    <a:close/>
                  </a:path>
                </a:pathLst>
              </a:cu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24"/>
              <p:cNvSpPr/>
              <p:nvPr/>
            </p:nvSpPr>
            <p:spPr>
              <a:xfrm rot="16200000" flipH="1">
                <a:off x="4365452" y="4675633"/>
                <a:ext cx="1834181" cy="977557"/>
              </a:xfrm>
              <a:custGeom>
                <a:avLst/>
                <a:gdLst>
                  <a:gd name="connsiteX0" fmla="*/ 0 w 2960914"/>
                  <a:gd name="connsiteY0" fmla="*/ 2525486 h 2525486"/>
                  <a:gd name="connsiteX1" fmla="*/ 631372 w 2960914"/>
                  <a:gd name="connsiteY1" fmla="*/ 0 h 2525486"/>
                  <a:gd name="connsiteX2" fmla="*/ 2329543 w 2960914"/>
                  <a:gd name="connsiteY2" fmla="*/ 0 h 2525486"/>
                  <a:gd name="connsiteX3" fmla="*/ 2960914 w 2960914"/>
                  <a:gd name="connsiteY3" fmla="*/ 2525486 h 2525486"/>
                  <a:gd name="connsiteX4" fmla="*/ 0 w 2960914"/>
                  <a:gd name="connsiteY4" fmla="*/ 2525486 h 2525486"/>
                  <a:gd name="connsiteX0" fmla="*/ 0 w 2971800"/>
                  <a:gd name="connsiteY0" fmla="*/ 2525486 h 2525486"/>
                  <a:gd name="connsiteX1" fmla="*/ 631372 w 2971800"/>
                  <a:gd name="connsiteY1" fmla="*/ 0 h 2525486"/>
                  <a:gd name="connsiteX2" fmla="*/ 2971800 w 2971800"/>
                  <a:gd name="connsiteY2" fmla="*/ 10886 h 2525486"/>
                  <a:gd name="connsiteX3" fmla="*/ 2960914 w 2971800"/>
                  <a:gd name="connsiteY3" fmla="*/ 2525486 h 2525486"/>
                  <a:gd name="connsiteX4" fmla="*/ 0 w 2971800"/>
                  <a:gd name="connsiteY4" fmla="*/ 2525486 h 252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525486">
                    <a:moveTo>
                      <a:pt x="0" y="2525486"/>
                    </a:moveTo>
                    <a:lnTo>
                      <a:pt x="631372" y="0"/>
                    </a:lnTo>
                    <a:lnTo>
                      <a:pt x="2971800" y="10886"/>
                    </a:lnTo>
                    <a:cubicBezTo>
                      <a:pt x="2968171" y="849086"/>
                      <a:pt x="2964543" y="1687286"/>
                      <a:pt x="2960914" y="2525486"/>
                    </a:cubicBezTo>
                    <a:lnTo>
                      <a:pt x="0" y="2525486"/>
                    </a:lnTo>
                    <a:close/>
                  </a:path>
                </a:pathLst>
              </a:cu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6293628" y="3457886"/>
                <a:ext cx="1718350" cy="2016222"/>
                <a:chOff x="4716130" y="2133601"/>
                <a:chExt cx="2784127" cy="3266750"/>
              </a:xfrm>
            </p:grpSpPr>
            <p:sp>
              <p:nvSpPr>
                <p:cNvPr id="275" name="Isosceles Triangle 274"/>
                <p:cNvSpPr/>
                <p:nvPr/>
              </p:nvSpPr>
              <p:spPr>
                <a:xfrm>
                  <a:off x="5018314" y="2286000"/>
                  <a:ext cx="2481943" cy="2503715"/>
                </a:xfrm>
                <a:prstGeom prst="triangle">
                  <a:avLst/>
                </a:prstGeom>
                <a:blipFill>
                  <a:blip r:embed="rId3"/>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reeform 275"/>
                <p:cNvSpPr/>
                <p:nvPr/>
              </p:nvSpPr>
              <p:spPr>
                <a:xfrm rot="14607002" flipV="1">
                  <a:off x="4465503" y="2806630"/>
                  <a:ext cx="2844348" cy="2343094"/>
                </a:xfrm>
                <a:custGeom>
                  <a:avLst/>
                  <a:gdLst>
                    <a:gd name="connsiteX0" fmla="*/ 2844348 w 2844348"/>
                    <a:gd name="connsiteY0" fmla="*/ 104033 h 2343094"/>
                    <a:gd name="connsiteX1" fmla="*/ 2764957 w 2844348"/>
                    <a:gd name="connsiteY1" fmla="*/ 43040 h 2343094"/>
                    <a:gd name="connsiteX2" fmla="*/ 2764957 w 2844348"/>
                    <a:gd name="connsiteY2" fmla="*/ 0 h 2343094"/>
                    <a:gd name="connsiteX3" fmla="*/ 0 w 2844348"/>
                    <a:gd name="connsiteY3" fmla="*/ 0 h 2343094"/>
                    <a:gd name="connsiteX4" fmla="*/ 0 w 2844348"/>
                    <a:gd name="connsiteY4" fmla="*/ 109819 h 2343094"/>
                    <a:gd name="connsiteX5" fmla="*/ 2674933 w 2844348"/>
                    <a:gd name="connsiteY5" fmla="*/ 109819 h 2343094"/>
                    <a:gd name="connsiteX6" fmla="*/ 1020409 w 2844348"/>
                    <a:gd name="connsiteY6" fmla="*/ 2263395 h 2343094"/>
                    <a:gd name="connsiteX7" fmla="*/ 1124149 w 2844348"/>
                    <a:gd name="connsiteY7" fmla="*/ 2343094 h 23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48" h="2343094">
                      <a:moveTo>
                        <a:pt x="2844348" y="104033"/>
                      </a:moveTo>
                      <a:lnTo>
                        <a:pt x="2764957" y="43040"/>
                      </a:lnTo>
                      <a:lnTo>
                        <a:pt x="2764957" y="0"/>
                      </a:lnTo>
                      <a:lnTo>
                        <a:pt x="0" y="0"/>
                      </a:lnTo>
                      <a:lnTo>
                        <a:pt x="0" y="109819"/>
                      </a:lnTo>
                      <a:lnTo>
                        <a:pt x="2674933" y="109819"/>
                      </a:lnTo>
                      <a:lnTo>
                        <a:pt x="1020409" y="2263395"/>
                      </a:lnTo>
                      <a:lnTo>
                        <a:pt x="1124149" y="2343094"/>
                      </a:lnTo>
                      <a:close/>
                    </a:path>
                  </a:pathLst>
                </a:cu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Isosceles Triangle 276"/>
                <p:cNvSpPr/>
                <p:nvPr/>
              </p:nvSpPr>
              <p:spPr>
                <a:xfrm>
                  <a:off x="6063341" y="2133601"/>
                  <a:ext cx="381002" cy="272143"/>
                </a:xfrm>
                <a:prstGeom prst="triangle">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8871960" y="4828481"/>
                <a:ext cx="181403" cy="611394"/>
                <a:chOff x="5519054" y="3396343"/>
                <a:chExt cx="1197431" cy="2667000"/>
              </a:xfrm>
            </p:grpSpPr>
            <p:sp>
              <p:nvSpPr>
                <p:cNvPr id="266"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9140704" y="4835200"/>
                <a:ext cx="181403" cy="611394"/>
                <a:chOff x="5519054" y="3396343"/>
                <a:chExt cx="1197431" cy="2667000"/>
              </a:xfrm>
            </p:grpSpPr>
            <p:sp>
              <p:nvSpPr>
                <p:cNvPr id="257"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8603214" y="4230525"/>
                <a:ext cx="268745" cy="1840900"/>
                <a:chOff x="8610598" y="3287486"/>
                <a:chExt cx="435429" cy="2982686"/>
              </a:xfrm>
            </p:grpSpPr>
            <p:sp>
              <p:nvSpPr>
                <p:cNvPr id="253" name="Rectangle 252"/>
                <p:cNvSpPr/>
                <p:nvPr/>
              </p:nvSpPr>
              <p:spPr>
                <a:xfrm flipV="1">
                  <a:off x="8665028" y="5072742"/>
                  <a:ext cx="337458" cy="119743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rot="10800000">
                  <a:off x="8621484" y="4876800"/>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flipV="1">
                  <a:off x="8665028" y="3472543"/>
                  <a:ext cx="315686" cy="140425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p:cNvSpPr/>
                <p:nvPr/>
              </p:nvSpPr>
              <p:spPr>
                <a:xfrm rot="10800000">
                  <a:off x="8610598" y="3287486"/>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4948292" y="4815044"/>
                <a:ext cx="181403" cy="611394"/>
                <a:chOff x="5519054" y="3396343"/>
                <a:chExt cx="1197431" cy="2667000"/>
              </a:xfrm>
            </p:grpSpPr>
            <p:sp>
              <p:nvSpPr>
                <p:cNvPr id="244"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5217036" y="4821762"/>
                <a:ext cx="181403" cy="611394"/>
                <a:chOff x="5519054" y="3396343"/>
                <a:chExt cx="1197431" cy="2667000"/>
              </a:xfrm>
            </p:grpSpPr>
            <p:sp>
              <p:nvSpPr>
                <p:cNvPr id="235"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5458907" y="4828481"/>
                <a:ext cx="181403" cy="611394"/>
                <a:chOff x="5519054" y="3396343"/>
                <a:chExt cx="1197431" cy="2667000"/>
              </a:xfrm>
            </p:grpSpPr>
            <p:sp>
              <p:nvSpPr>
                <p:cNvPr id="226"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5640308" y="4217088"/>
                <a:ext cx="268745" cy="1840900"/>
                <a:chOff x="8610598" y="3287486"/>
                <a:chExt cx="435429" cy="2982686"/>
              </a:xfrm>
            </p:grpSpPr>
            <p:sp>
              <p:nvSpPr>
                <p:cNvPr id="222" name="Rectangle 221"/>
                <p:cNvSpPr/>
                <p:nvPr/>
              </p:nvSpPr>
              <p:spPr>
                <a:xfrm flipV="1">
                  <a:off x="8665028" y="5072742"/>
                  <a:ext cx="337458" cy="119743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rot="10800000">
                  <a:off x="8621484" y="4876800"/>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flipV="1">
                  <a:off x="8665028" y="3472543"/>
                  <a:ext cx="315686" cy="140425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p:cNvSpPr/>
                <p:nvPr/>
              </p:nvSpPr>
              <p:spPr>
                <a:xfrm rot="10800000">
                  <a:off x="8610598" y="3287486"/>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Flowchart: Delay 4096"/>
              <p:cNvSpPr/>
              <p:nvPr/>
            </p:nvSpPr>
            <p:spPr>
              <a:xfrm rot="16200000">
                <a:off x="6745638" y="4220565"/>
                <a:ext cx="1041148" cy="712173"/>
              </a:xfrm>
              <a:custGeom>
                <a:avLst/>
                <a:gdLst>
                  <a:gd name="connsiteX0" fmla="*/ 0 w 1850572"/>
                  <a:gd name="connsiteY0" fmla="*/ 0 h 783771"/>
                  <a:gd name="connsiteX1" fmla="*/ 925286 w 1850572"/>
                  <a:gd name="connsiteY1" fmla="*/ 0 h 783771"/>
                  <a:gd name="connsiteX2" fmla="*/ 1850572 w 1850572"/>
                  <a:gd name="connsiteY2" fmla="*/ 391886 h 783771"/>
                  <a:gd name="connsiteX3" fmla="*/ 925286 w 1850572"/>
                  <a:gd name="connsiteY3" fmla="*/ 783772 h 783771"/>
                  <a:gd name="connsiteX4" fmla="*/ 0 w 1850572"/>
                  <a:gd name="connsiteY4" fmla="*/ 783771 h 783771"/>
                  <a:gd name="connsiteX5" fmla="*/ 0 w 1850572"/>
                  <a:gd name="connsiteY5" fmla="*/ 0 h 783771"/>
                  <a:gd name="connsiteX0" fmla="*/ 0 w 2057400"/>
                  <a:gd name="connsiteY0" fmla="*/ 0 h 783772"/>
                  <a:gd name="connsiteX1" fmla="*/ 925286 w 2057400"/>
                  <a:gd name="connsiteY1" fmla="*/ 0 h 783772"/>
                  <a:gd name="connsiteX2" fmla="*/ 2057400 w 2057400"/>
                  <a:gd name="connsiteY2" fmla="*/ 391889 h 783772"/>
                  <a:gd name="connsiteX3" fmla="*/ 925286 w 2057400"/>
                  <a:gd name="connsiteY3" fmla="*/ 783772 h 783772"/>
                  <a:gd name="connsiteX4" fmla="*/ 0 w 2057400"/>
                  <a:gd name="connsiteY4" fmla="*/ 783771 h 783772"/>
                  <a:gd name="connsiteX5" fmla="*/ 0 w 2057400"/>
                  <a:gd name="connsiteY5" fmla="*/ 0 h 783772"/>
                  <a:gd name="connsiteX0" fmla="*/ 0 w 2059433"/>
                  <a:gd name="connsiteY0" fmla="*/ 0 h 783772"/>
                  <a:gd name="connsiteX1" fmla="*/ 925286 w 2059433"/>
                  <a:gd name="connsiteY1" fmla="*/ 0 h 783772"/>
                  <a:gd name="connsiteX2" fmla="*/ 2057400 w 2059433"/>
                  <a:gd name="connsiteY2" fmla="*/ 391889 h 783772"/>
                  <a:gd name="connsiteX3" fmla="*/ 925286 w 2059433"/>
                  <a:gd name="connsiteY3" fmla="*/ 783772 h 783772"/>
                  <a:gd name="connsiteX4" fmla="*/ 0 w 2059433"/>
                  <a:gd name="connsiteY4" fmla="*/ 783771 h 783772"/>
                  <a:gd name="connsiteX5" fmla="*/ 0 w 2059433"/>
                  <a:gd name="connsiteY5" fmla="*/ 0 h 783772"/>
                  <a:gd name="connsiteX0" fmla="*/ 0 w 2057938"/>
                  <a:gd name="connsiteY0" fmla="*/ 0 h 783772"/>
                  <a:gd name="connsiteX1" fmla="*/ 925286 w 2057938"/>
                  <a:gd name="connsiteY1" fmla="*/ 0 h 783772"/>
                  <a:gd name="connsiteX2" fmla="*/ 2057400 w 2057938"/>
                  <a:gd name="connsiteY2" fmla="*/ 391889 h 783772"/>
                  <a:gd name="connsiteX3" fmla="*/ 925286 w 2057938"/>
                  <a:gd name="connsiteY3" fmla="*/ 783772 h 783772"/>
                  <a:gd name="connsiteX4" fmla="*/ 0 w 2057938"/>
                  <a:gd name="connsiteY4" fmla="*/ 783771 h 783772"/>
                  <a:gd name="connsiteX5" fmla="*/ 0 w 2057938"/>
                  <a:gd name="connsiteY5" fmla="*/ 0 h 783772"/>
                  <a:gd name="connsiteX0" fmla="*/ 0 w 2184710"/>
                  <a:gd name="connsiteY0" fmla="*/ 0 h 783772"/>
                  <a:gd name="connsiteX1" fmla="*/ 925286 w 2184710"/>
                  <a:gd name="connsiteY1" fmla="*/ 0 h 783772"/>
                  <a:gd name="connsiteX2" fmla="*/ 2184259 w 2184710"/>
                  <a:gd name="connsiteY2" fmla="*/ 391890 h 783772"/>
                  <a:gd name="connsiteX3" fmla="*/ 925286 w 2184710"/>
                  <a:gd name="connsiteY3" fmla="*/ 783772 h 783772"/>
                  <a:gd name="connsiteX4" fmla="*/ 0 w 2184710"/>
                  <a:gd name="connsiteY4" fmla="*/ 783771 h 783772"/>
                  <a:gd name="connsiteX5" fmla="*/ 0 w 2184710"/>
                  <a:gd name="connsiteY5" fmla="*/ 0 h 783772"/>
                  <a:gd name="connsiteX0" fmla="*/ 0 w 2184300"/>
                  <a:gd name="connsiteY0" fmla="*/ 0 h 783772"/>
                  <a:gd name="connsiteX1" fmla="*/ 925286 w 2184300"/>
                  <a:gd name="connsiteY1" fmla="*/ 0 h 783772"/>
                  <a:gd name="connsiteX2" fmla="*/ 2184259 w 2184300"/>
                  <a:gd name="connsiteY2" fmla="*/ 391890 h 783772"/>
                  <a:gd name="connsiteX3" fmla="*/ 925286 w 2184300"/>
                  <a:gd name="connsiteY3" fmla="*/ 783772 h 783772"/>
                  <a:gd name="connsiteX4" fmla="*/ 0 w 2184300"/>
                  <a:gd name="connsiteY4" fmla="*/ 783771 h 783772"/>
                  <a:gd name="connsiteX5" fmla="*/ 0 w 2184300"/>
                  <a:gd name="connsiteY5" fmla="*/ 0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300" h="783772">
                    <a:moveTo>
                      <a:pt x="0" y="0"/>
                    </a:moveTo>
                    <a:lnTo>
                      <a:pt x="925286" y="0"/>
                    </a:lnTo>
                    <a:cubicBezTo>
                      <a:pt x="1436307" y="0"/>
                      <a:pt x="2177839" y="208109"/>
                      <a:pt x="2184259" y="391890"/>
                    </a:cubicBezTo>
                    <a:cubicBezTo>
                      <a:pt x="2190679" y="575671"/>
                      <a:pt x="1436307" y="783772"/>
                      <a:pt x="925286" y="783772"/>
                    </a:cubicBezTo>
                    <a:lnTo>
                      <a:pt x="0" y="783771"/>
                    </a:lnTo>
                    <a:lnTo>
                      <a:pt x="0" y="0"/>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4096"/>
              <p:cNvSpPr/>
              <p:nvPr/>
            </p:nvSpPr>
            <p:spPr>
              <a:xfrm rot="16200000">
                <a:off x="6796029" y="4317984"/>
                <a:ext cx="947088" cy="584519"/>
              </a:xfrm>
              <a:custGeom>
                <a:avLst/>
                <a:gdLst>
                  <a:gd name="connsiteX0" fmla="*/ 0 w 1850572"/>
                  <a:gd name="connsiteY0" fmla="*/ 0 h 783771"/>
                  <a:gd name="connsiteX1" fmla="*/ 925286 w 1850572"/>
                  <a:gd name="connsiteY1" fmla="*/ 0 h 783771"/>
                  <a:gd name="connsiteX2" fmla="*/ 1850572 w 1850572"/>
                  <a:gd name="connsiteY2" fmla="*/ 391886 h 783771"/>
                  <a:gd name="connsiteX3" fmla="*/ 925286 w 1850572"/>
                  <a:gd name="connsiteY3" fmla="*/ 783772 h 783771"/>
                  <a:gd name="connsiteX4" fmla="*/ 0 w 1850572"/>
                  <a:gd name="connsiteY4" fmla="*/ 783771 h 783771"/>
                  <a:gd name="connsiteX5" fmla="*/ 0 w 1850572"/>
                  <a:gd name="connsiteY5" fmla="*/ 0 h 783771"/>
                  <a:gd name="connsiteX0" fmla="*/ 0 w 2057400"/>
                  <a:gd name="connsiteY0" fmla="*/ 0 h 783772"/>
                  <a:gd name="connsiteX1" fmla="*/ 925286 w 2057400"/>
                  <a:gd name="connsiteY1" fmla="*/ 0 h 783772"/>
                  <a:gd name="connsiteX2" fmla="*/ 2057400 w 2057400"/>
                  <a:gd name="connsiteY2" fmla="*/ 391889 h 783772"/>
                  <a:gd name="connsiteX3" fmla="*/ 925286 w 2057400"/>
                  <a:gd name="connsiteY3" fmla="*/ 783772 h 783772"/>
                  <a:gd name="connsiteX4" fmla="*/ 0 w 2057400"/>
                  <a:gd name="connsiteY4" fmla="*/ 783771 h 783772"/>
                  <a:gd name="connsiteX5" fmla="*/ 0 w 2057400"/>
                  <a:gd name="connsiteY5" fmla="*/ 0 h 783772"/>
                  <a:gd name="connsiteX0" fmla="*/ 0 w 2059433"/>
                  <a:gd name="connsiteY0" fmla="*/ 0 h 783772"/>
                  <a:gd name="connsiteX1" fmla="*/ 925286 w 2059433"/>
                  <a:gd name="connsiteY1" fmla="*/ 0 h 783772"/>
                  <a:gd name="connsiteX2" fmla="*/ 2057400 w 2059433"/>
                  <a:gd name="connsiteY2" fmla="*/ 391889 h 783772"/>
                  <a:gd name="connsiteX3" fmla="*/ 925286 w 2059433"/>
                  <a:gd name="connsiteY3" fmla="*/ 783772 h 783772"/>
                  <a:gd name="connsiteX4" fmla="*/ 0 w 2059433"/>
                  <a:gd name="connsiteY4" fmla="*/ 783771 h 783772"/>
                  <a:gd name="connsiteX5" fmla="*/ 0 w 2059433"/>
                  <a:gd name="connsiteY5" fmla="*/ 0 h 783772"/>
                  <a:gd name="connsiteX0" fmla="*/ 0 w 2057938"/>
                  <a:gd name="connsiteY0" fmla="*/ 0 h 783772"/>
                  <a:gd name="connsiteX1" fmla="*/ 925286 w 2057938"/>
                  <a:gd name="connsiteY1" fmla="*/ 0 h 783772"/>
                  <a:gd name="connsiteX2" fmla="*/ 2057400 w 2057938"/>
                  <a:gd name="connsiteY2" fmla="*/ 391889 h 783772"/>
                  <a:gd name="connsiteX3" fmla="*/ 925286 w 2057938"/>
                  <a:gd name="connsiteY3" fmla="*/ 783772 h 783772"/>
                  <a:gd name="connsiteX4" fmla="*/ 0 w 2057938"/>
                  <a:gd name="connsiteY4" fmla="*/ 783771 h 783772"/>
                  <a:gd name="connsiteX5" fmla="*/ 0 w 2057938"/>
                  <a:gd name="connsiteY5" fmla="*/ 0 h 783772"/>
                  <a:gd name="connsiteX0" fmla="*/ 0 w 2184710"/>
                  <a:gd name="connsiteY0" fmla="*/ 0 h 783772"/>
                  <a:gd name="connsiteX1" fmla="*/ 925286 w 2184710"/>
                  <a:gd name="connsiteY1" fmla="*/ 0 h 783772"/>
                  <a:gd name="connsiteX2" fmla="*/ 2184259 w 2184710"/>
                  <a:gd name="connsiteY2" fmla="*/ 391890 h 783772"/>
                  <a:gd name="connsiteX3" fmla="*/ 925286 w 2184710"/>
                  <a:gd name="connsiteY3" fmla="*/ 783772 h 783772"/>
                  <a:gd name="connsiteX4" fmla="*/ 0 w 2184710"/>
                  <a:gd name="connsiteY4" fmla="*/ 783771 h 783772"/>
                  <a:gd name="connsiteX5" fmla="*/ 0 w 2184710"/>
                  <a:gd name="connsiteY5" fmla="*/ 0 h 783772"/>
                  <a:gd name="connsiteX0" fmla="*/ 0 w 2184300"/>
                  <a:gd name="connsiteY0" fmla="*/ 0 h 783772"/>
                  <a:gd name="connsiteX1" fmla="*/ 925286 w 2184300"/>
                  <a:gd name="connsiteY1" fmla="*/ 0 h 783772"/>
                  <a:gd name="connsiteX2" fmla="*/ 2184259 w 2184300"/>
                  <a:gd name="connsiteY2" fmla="*/ 391890 h 783772"/>
                  <a:gd name="connsiteX3" fmla="*/ 925286 w 2184300"/>
                  <a:gd name="connsiteY3" fmla="*/ 783772 h 783772"/>
                  <a:gd name="connsiteX4" fmla="*/ 0 w 2184300"/>
                  <a:gd name="connsiteY4" fmla="*/ 783771 h 783772"/>
                  <a:gd name="connsiteX5" fmla="*/ 0 w 2184300"/>
                  <a:gd name="connsiteY5" fmla="*/ 0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300" h="783772">
                    <a:moveTo>
                      <a:pt x="0" y="0"/>
                    </a:moveTo>
                    <a:lnTo>
                      <a:pt x="925286" y="0"/>
                    </a:lnTo>
                    <a:cubicBezTo>
                      <a:pt x="1436307" y="0"/>
                      <a:pt x="2177839" y="208109"/>
                      <a:pt x="2184259" y="391890"/>
                    </a:cubicBezTo>
                    <a:cubicBezTo>
                      <a:pt x="2190679" y="575671"/>
                      <a:pt x="1436307" y="783772"/>
                      <a:pt x="925286" y="783772"/>
                    </a:cubicBezTo>
                    <a:lnTo>
                      <a:pt x="0" y="783771"/>
                    </a:lnTo>
                    <a:lnTo>
                      <a:pt x="0" y="0"/>
                    </a:ln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p:cNvGrpSpPr/>
              <p:nvPr/>
            </p:nvGrpSpPr>
            <p:grpSpPr>
              <a:xfrm>
                <a:off x="6997468" y="2906959"/>
                <a:ext cx="490520" cy="517333"/>
                <a:chOff x="3810000" y="293914"/>
                <a:chExt cx="3385457" cy="3570515"/>
              </a:xfrm>
            </p:grpSpPr>
            <p:sp>
              <p:nvSpPr>
                <p:cNvPr id="213" name="Oval 212"/>
                <p:cNvSpPr/>
                <p:nvPr/>
              </p:nvSpPr>
              <p:spPr>
                <a:xfrm>
                  <a:off x="3875315" y="315685"/>
                  <a:ext cx="3254828" cy="3516085"/>
                </a:xfrm>
                <a:prstGeom prst="ellipse">
                  <a:avLst/>
                </a:prstGeom>
                <a:solidFill>
                  <a:schemeClr val="tx1">
                    <a:lumMod val="75000"/>
                    <a:lumOff val="2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Quad Arrow Callout 213"/>
                <p:cNvSpPr/>
                <p:nvPr/>
              </p:nvSpPr>
              <p:spPr>
                <a:xfrm>
                  <a:off x="5127172" y="576943"/>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214"/>
                <p:cNvSpPr/>
                <p:nvPr/>
              </p:nvSpPr>
              <p:spPr>
                <a:xfrm>
                  <a:off x="4180114" y="1110343"/>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Quad Arrow Callout 215"/>
                <p:cNvSpPr/>
                <p:nvPr/>
              </p:nvSpPr>
              <p:spPr>
                <a:xfrm>
                  <a:off x="4169230" y="2144487"/>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216"/>
                <p:cNvSpPr/>
                <p:nvPr/>
              </p:nvSpPr>
              <p:spPr>
                <a:xfrm>
                  <a:off x="5105401" y="2623457"/>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Callout 217"/>
                <p:cNvSpPr/>
                <p:nvPr/>
              </p:nvSpPr>
              <p:spPr>
                <a:xfrm>
                  <a:off x="5943600" y="1110343"/>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218"/>
                <p:cNvSpPr/>
                <p:nvPr/>
              </p:nvSpPr>
              <p:spPr>
                <a:xfrm>
                  <a:off x="5954486" y="2155373"/>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Quad Arrow Callout 219"/>
                <p:cNvSpPr/>
                <p:nvPr/>
              </p:nvSpPr>
              <p:spPr>
                <a:xfrm>
                  <a:off x="5094515" y="1589314"/>
                  <a:ext cx="892628" cy="979714"/>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onut 220"/>
                <p:cNvSpPr/>
                <p:nvPr/>
              </p:nvSpPr>
              <p:spPr>
                <a:xfrm>
                  <a:off x="3810000" y="293914"/>
                  <a:ext cx="3385457" cy="3570515"/>
                </a:xfrm>
                <a:prstGeom prst="donut">
                  <a:avLst>
                    <a:gd name="adj" fmla="val 6298"/>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4" name="Quad Arrow Callout 123"/>
              <p:cNvSpPr/>
              <p:nvPr/>
            </p:nvSpPr>
            <p:spPr>
              <a:xfrm>
                <a:off x="6997038" y="4702425"/>
                <a:ext cx="267886" cy="294021"/>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Callout 124"/>
              <p:cNvSpPr/>
              <p:nvPr/>
            </p:nvSpPr>
            <p:spPr>
              <a:xfrm>
                <a:off x="7265782" y="4709144"/>
                <a:ext cx="267886" cy="294021"/>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Callout 125"/>
              <p:cNvSpPr/>
              <p:nvPr/>
            </p:nvSpPr>
            <p:spPr>
              <a:xfrm>
                <a:off x="7144847" y="4379932"/>
                <a:ext cx="267886" cy="294021"/>
              </a:xfrm>
              <a:prstGeom prst="quadArrowCallout">
                <a:avLst>
                  <a:gd name="adj1" fmla="val 35588"/>
                  <a:gd name="adj2" fmla="val 18515"/>
                  <a:gd name="adj3" fmla="val 18515"/>
                  <a:gd name="adj4" fmla="val 48123"/>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p:cNvGrpSpPr/>
              <p:nvPr/>
            </p:nvGrpSpPr>
            <p:grpSpPr>
              <a:xfrm>
                <a:off x="6332325" y="4479113"/>
                <a:ext cx="268745" cy="1605749"/>
                <a:chOff x="10352313" y="3875314"/>
                <a:chExt cx="435429" cy="2601687"/>
              </a:xfrm>
            </p:grpSpPr>
            <p:sp>
              <p:nvSpPr>
                <p:cNvPr id="209" name="Rectangle 208"/>
                <p:cNvSpPr/>
                <p:nvPr/>
              </p:nvSpPr>
              <p:spPr>
                <a:xfrm flipV="1">
                  <a:off x="10406743" y="5279571"/>
                  <a:ext cx="337458" cy="119743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p:cNvSpPr/>
                <p:nvPr/>
              </p:nvSpPr>
              <p:spPr>
                <a:xfrm rot="10800000">
                  <a:off x="10363199" y="5083629"/>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flipV="1">
                  <a:off x="10406742" y="4060371"/>
                  <a:ext cx="337458" cy="102325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p:cNvSpPr/>
                <p:nvPr/>
              </p:nvSpPr>
              <p:spPr>
                <a:xfrm rot="10800000">
                  <a:off x="10352313" y="3875314"/>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7830574" y="4492550"/>
                <a:ext cx="268745" cy="1605749"/>
                <a:chOff x="10352313" y="3875314"/>
                <a:chExt cx="435429" cy="2601687"/>
              </a:xfrm>
            </p:grpSpPr>
            <p:sp>
              <p:nvSpPr>
                <p:cNvPr id="205" name="Rectangle 204"/>
                <p:cNvSpPr/>
                <p:nvPr/>
              </p:nvSpPr>
              <p:spPr>
                <a:xfrm flipV="1">
                  <a:off x="10406743" y="5279571"/>
                  <a:ext cx="337458" cy="119743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p:cNvSpPr/>
                <p:nvPr/>
              </p:nvSpPr>
              <p:spPr>
                <a:xfrm rot="10800000">
                  <a:off x="10363199" y="5083629"/>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flipV="1">
                  <a:off x="10406742" y="4060371"/>
                  <a:ext cx="337458" cy="102325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rot="10800000">
                  <a:off x="10352313" y="3875314"/>
                  <a:ext cx="424543" cy="185057"/>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flipV="1">
                <a:off x="6735442" y="5090506"/>
                <a:ext cx="1027947" cy="980917"/>
              </a:xfrm>
              <a:prstGeom prst="rect">
                <a:avLst/>
              </a:prstGeom>
              <a:solidFill>
                <a:srgbClr val="C9600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a:off x="7266212" y="5063723"/>
                <a:ext cx="10078" cy="10144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flipV="1">
                <a:off x="6567477" y="5063723"/>
                <a:ext cx="1303410" cy="738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flipV="1">
                <a:off x="6708568" y="5937051"/>
                <a:ext cx="1061540" cy="67185"/>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flipV="1">
                <a:off x="6567477" y="5997609"/>
                <a:ext cx="1303410" cy="738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p:cNvGrpSpPr/>
              <p:nvPr/>
            </p:nvGrpSpPr>
            <p:grpSpPr>
              <a:xfrm>
                <a:off x="9382574" y="4841919"/>
                <a:ext cx="181403" cy="611394"/>
                <a:chOff x="5519054" y="3396343"/>
                <a:chExt cx="1197431" cy="2667000"/>
              </a:xfrm>
            </p:grpSpPr>
            <p:sp>
              <p:nvSpPr>
                <p:cNvPr id="196"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p:cNvSpPr/>
              <p:nvPr/>
            </p:nvSpPr>
            <p:spPr>
              <a:xfrm flipV="1">
                <a:off x="9617726" y="5365970"/>
                <a:ext cx="208277" cy="73904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rot="10800000">
                <a:off x="9590851" y="5245035"/>
                <a:ext cx="262026" cy="114216"/>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flipV="1">
                <a:off x="9617725" y="4613486"/>
                <a:ext cx="208277" cy="63155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10800000">
                <a:off x="9584132" y="4499269"/>
                <a:ext cx="262026" cy="114216"/>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rot="10800000">
                <a:off x="9301955" y="2806179"/>
                <a:ext cx="980912" cy="94061"/>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7729796" y="3713192"/>
                <a:ext cx="181403" cy="611394"/>
                <a:chOff x="5519054" y="3396343"/>
                <a:chExt cx="1197431" cy="2667000"/>
              </a:xfrm>
            </p:grpSpPr>
            <p:sp>
              <p:nvSpPr>
                <p:cNvPr id="187"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7971666" y="3719911"/>
                <a:ext cx="181403" cy="611394"/>
                <a:chOff x="5519054" y="3396343"/>
                <a:chExt cx="1197431" cy="2667000"/>
              </a:xfrm>
            </p:grpSpPr>
            <p:sp>
              <p:nvSpPr>
                <p:cNvPr id="178"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6332325" y="3706474"/>
                <a:ext cx="181403" cy="611394"/>
                <a:chOff x="5519054" y="3396343"/>
                <a:chExt cx="1197431" cy="2667000"/>
              </a:xfrm>
            </p:grpSpPr>
            <p:sp>
              <p:nvSpPr>
                <p:cNvPr id="169"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6574195" y="3706474"/>
                <a:ext cx="181403" cy="611394"/>
                <a:chOff x="5519054" y="3396343"/>
                <a:chExt cx="1197431" cy="2667000"/>
              </a:xfrm>
            </p:grpSpPr>
            <p:sp>
              <p:nvSpPr>
                <p:cNvPr id="160" name="Flowchart: Delay 2052"/>
                <p:cNvSpPr/>
                <p:nvPr/>
              </p:nvSpPr>
              <p:spPr>
                <a:xfrm rot="16200000">
                  <a:off x="4792436" y="4182285"/>
                  <a:ext cx="2618014" cy="1046129"/>
                </a:xfrm>
                <a:custGeom>
                  <a:avLst/>
                  <a:gdLst>
                    <a:gd name="connsiteX0" fmla="*/ 0 w 2618014"/>
                    <a:gd name="connsiteY0" fmla="*/ 0 h 1045029"/>
                    <a:gd name="connsiteX1" fmla="*/ 1309007 w 2618014"/>
                    <a:gd name="connsiteY1" fmla="*/ 0 h 1045029"/>
                    <a:gd name="connsiteX2" fmla="*/ 2618014 w 2618014"/>
                    <a:gd name="connsiteY2" fmla="*/ 522515 h 1045029"/>
                    <a:gd name="connsiteX3" fmla="*/ 1309007 w 2618014"/>
                    <a:gd name="connsiteY3" fmla="*/ 1045030 h 1045029"/>
                    <a:gd name="connsiteX4" fmla="*/ 0 w 2618014"/>
                    <a:gd name="connsiteY4" fmla="*/ 1045029 h 1045029"/>
                    <a:gd name="connsiteX5" fmla="*/ 0 w 2618014"/>
                    <a:gd name="connsiteY5" fmla="*/ 0 h 1045029"/>
                    <a:gd name="connsiteX0" fmla="*/ 0 w 2618581"/>
                    <a:gd name="connsiteY0" fmla="*/ 2634 h 1050298"/>
                    <a:gd name="connsiteX1" fmla="*/ 1309007 w 2618581"/>
                    <a:gd name="connsiteY1" fmla="*/ 2634 h 1050298"/>
                    <a:gd name="connsiteX2" fmla="*/ 2618014 w 2618581"/>
                    <a:gd name="connsiteY2" fmla="*/ 525149 h 1050298"/>
                    <a:gd name="connsiteX3" fmla="*/ 1309007 w 2618581"/>
                    <a:gd name="connsiteY3" fmla="*/ 1047664 h 1050298"/>
                    <a:gd name="connsiteX4" fmla="*/ 0 w 2618581"/>
                    <a:gd name="connsiteY4" fmla="*/ 1047663 h 1050298"/>
                    <a:gd name="connsiteX5" fmla="*/ 0 w 2618581"/>
                    <a:gd name="connsiteY5" fmla="*/ 2634 h 1050298"/>
                    <a:gd name="connsiteX0" fmla="*/ 0 w 2618014"/>
                    <a:gd name="connsiteY0" fmla="*/ 550 h 1046129"/>
                    <a:gd name="connsiteX1" fmla="*/ 1309007 w 2618014"/>
                    <a:gd name="connsiteY1" fmla="*/ 550 h 1046129"/>
                    <a:gd name="connsiteX2" fmla="*/ 2618014 w 2618014"/>
                    <a:gd name="connsiteY2" fmla="*/ 523065 h 1046129"/>
                    <a:gd name="connsiteX3" fmla="*/ 1309007 w 2618014"/>
                    <a:gd name="connsiteY3" fmla="*/ 1045580 h 1046129"/>
                    <a:gd name="connsiteX4" fmla="*/ 0 w 2618014"/>
                    <a:gd name="connsiteY4" fmla="*/ 1045579 h 1046129"/>
                    <a:gd name="connsiteX5" fmla="*/ 0 w 2618014"/>
                    <a:gd name="connsiteY5" fmla="*/ 550 h 104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014" h="1046129">
                      <a:moveTo>
                        <a:pt x="0" y="550"/>
                      </a:moveTo>
                      <a:lnTo>
                        <a:pt x="1309007" y="550"/>
                      </a:lnTo>
                      <a:cubicBezTo>
                        <a:pt x="2031952" y="550"/>
                        <a:pt x="2618015" y="-37658"/>
                        <a:pt x="2618014" y="523065"/>
                      </a:cubicBezTo>
                      <a:cubicBezTo>
                        <a:pt x="2618013" y="1083788"/>
                        <a:pt x="2031952" y="1045580"/>
                        <a:pt x="1309007" y="1045580"/>
                      </a:cubicBezTo>
                      <a:lnTo>
                        <a:pt x="0" y="1045579"/>
                      </a:lnTo>
                      <a:lnTo>
                        <a:pt x="0" y="55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flipV="1">
                  <a:off x="5791202" y="4093029"/>
                  <a:ext cx="45719" cy="19594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flipH="1" flipV="1">
                  <a:off x="6050282" y="4114799"/>
                  <a:ext cx="56603" cy="1883228"/>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flipV="1">
                  <a:off x="6379030" y="4114799"/>
                  <a:ext cx="65313" cy="189411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rot="16200000" flipH="1" flipV="1">
                  <a:off x="6062253" y="3572527"/>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rot="16200000" flipH="1" flipV="1">
                  <a:off x="6084025" y="4007956"/>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rot="16200000" flipH="1" flipV="1">
                  <a:off x="6094910" y="4541354"/>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rot="16200000" flipH="1" flipV="1">
                  <a:off x="6094910" y="5150955"/>
                  <a:ext cx="45719" cy="1045029"/>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rot="16200000" flipH="1" flipV="1">
                  <a:off x="6074689" y="5421547"/>
                  <a:ext cx="86161" cy="1197431"/>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Block Arc 143"/>
              <p:cNvSpPr/>
              <p:nvPr/>
            </p:nvSpPr>
            <p:spPr>
              <a:xfrm>
                <a:off x="6332326" y="3679599"/>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Block Arc 144"/>
              <p:cNvSpPr/>
              <p:nvPr/>
            </p:nvSpPr>
            <p:spPr>
              <a:xfrm>
                <a:off x="6574196" y="3679599"/>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Block Arc 145"/>
              <p:cNvSpPr/>
              <p:nvPr/>
            </p:nvSpPr>
            <p:spPr>
              <a:xfrm>
                <a:off x="7723079" y="3706473"/>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Block Arc 146"/>
              <p:cNvSpPr/>
              <p:nvPr/>
            </p:nvSpPr>
            <p:spPr>
              <a:xfrm>
                <a:off x="7971666" y="371319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Block Arc 147"/>
              <p:cNvSpPr/>
              <p:nvPr/>
            </p:nvSpPr>
            <p:spPr>
              <a:xfrm>
                <a:off x="4948292" y="4808325"/>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Block Arc 148"/>
              <p:cNvSpPr/>
              <p:nvPr/>
            </p:nvSpPr>
            <p:spPr>
              <a:xfrm>
                <a:off x="5217037" y="4815044"/>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Block Arc 149"/>
              <p:cNvSpPr/>
              <p:nvPr/>
            </p:nvSpPr>
            <p:spPr>
              <a:xfrm>
                <a:off x="5458907" y="4801607"/>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Block Arc 150"/>
              <p:cNvSpPr/>
              <p:nvPr/>
            </p:nvSpPr>
            <p:spPr>
              <a:xfrm>
                <a:off x="8871960" y="482176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Block Arc 151"/>
              <p:cNvSpPr/>
              <p:nvPr/>
            </p:nvSpPr>
            <p:spPr>
              <a:xfrm>
                <a:off x="9133987" y="4821762"/>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Block Arc 152"/>
              <p:cNvSpPr/>
              <p:nvPr/>
            </p:nvSpPr>
            <p:spPr>
              <a:xfrm>
                <a:off x="9375856" y="4828481"/>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Block Arc 153"/>
              <p:cNvSpPr/>
              <p:nvPr/>
            </p:nvSpPr>
            <p:spPr>
              <a:xfrm>
                <a:off x="9577414" y="3646005"/>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Block Arc 154"/>
              <p:cNvSpPr/>
              <p:nvPr/>
            </p:nvSpPr>
            <p:spPr>
              <a:xfrm>
                <a:off x="9846159" y="3646005"/>
                <a:ext cx="174683" cy="167965"/>
              </a:xfrm>
              <a:prstGeom prst="blockArc">
                <a:avLst>
                  <a:gd name="adj1" fmla="val 10656846"/>
                  <a:gd name="adj2" fmla="val 16"/>
                  <a:gd name="adj3" fmla="val 1300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Rectangle 155"/>
              <p:cNvSpPr/>
              <p:nvPr/>
            </p:nvSpPr>
            <p:spPr>
              <a:xfrm flipV="1">
                <a:off x="4713600" y="5344938"/>
                <a:ext cx="208277" cy="739048"/>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p:cNvSpPr/>
              <p:nvPr/>
            </p:nvSpPr>
            <p:spPr>
              <a:xfrm rot="10800000">
                <a:off x="4686725" y="5224003"/>
                <a:ext cx="262026" cy="114216"/>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flipV="1">
                <a:off x="4713599" y="4592454"/>
                <a:ext cx="208277" cy="631550"/>
              </a:xfrm>
              <a:prstGeom prst="rect">
                <a:avLst/>
              </a:prstGeom>
              <a:solidFill>
                <a:srgbClr val="F5885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p:cNvSpPr/>
              <p:nvPr/>
            </p:nvSpPr>
            <p:spPr>
              <a:xfrm rot="10800000">
                <a:off x="4680006" y="4478237"/>
                <a:ext cx="262026" cy="114216"/>
              </a:xfrm>
              <a:prstGeom prst="trapezoid">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p:cNvSpPr/>
          <p:nvPr/>
        </p:nvSpPr>
        <p:spPr>
          <a:xfrm>
            <a:off x="2578802" y="188472"/>
            <a:ext cx="6754878" cy="830997"/>
          </a:xfrm>
          <a:prstGeom prst="rect">
            <a:avLst/>
          </a:prstGeom>
        </p:spPr>
        <p:txBody>
          <a:bodyPr wrap="square">
            <a:spAutoFit/>
          </a:bodyPr>
          <a:lstStyle/>
          <a:p>
            <a:pPr algn="ctr"/>
            <a:r>
              <a:rPr lang="en-US" sz="2400" b="1" i="1" dirty="0">
                <a:solidFill>
                  <a:srgbClr val="FFFF00"/>
                </a:solidFill>
              </a:rPr>
              <a:t>"'. . . ye are God's building .... [therefore] let every man take heed how he </a:t>
            </a:r>
            <a:r>
              <a:rPr lang="en-US" sz="2400" b="1" i="1" dirty="0" err="1">
                <a:solidFill>
                  <a:srgbClr val="FFFF00"/>
                </a:solidFill>
              </a:rPr>
              <a:t>buildeth</a:t>
            </a:r>
            <a:r>
              <a:rPr lang="en-US" sz="2400" b="1" i="1" dirty="0">
                <a:solidFill>
                  <a:srgbClr val="FFFF00"/>
                </a:solidFill>
              </a:rPr>
              <a:t>....' </a:t>
            </a:r>
          </a:p>
        </p:txBody>
      </p:sp>
      <p:pic>
        <p:nvPicPr>
          <p:cNvPr id="356" name="Picture 2" descr="Image result for sterling w s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231" y="160337"/>
            <a:ext cx="847879" cy="110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65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250"/>
                                        <p:tgtEl>
                                          <p:spTgt spid="13"/>
                                        </p:tgtEl>
                                      </p:cBhvr>
                                    </p:animEffect>
                                    <p:anim calcmode="lin" valueType="num">
                                      <p:cBhvr>
                                        <p:cTn id="22" dur="2250" fill="hold"/>
                                        <p:tgtEl>
                                          <p:spTgt spid="13"/>
                                        </p:tgtEl>
                                        <p:attrNameLst>
                                          <p:attrName>ppt_x</p:attrName>
                                        </p:attrNameLst>
                                      </p:cBhvr>
                                      <p:tavLst>
                                        <p:tav tm="0">
                                          <p:val>
                                            <p:strVal val="#ppt_x"/>
                                          </p:val>
                                        </p:tav>
                                        <p:tav tm="100000">
                                          <p:val>
                                            <p:strVal val="#ppt_x"/>
                                          </p:val>
                                        </p:tav>
                                      </p:tavLst>
                                    </p:anim>
                                    <p:anim calcmode="lin" valueType="num">
                                      <p:cBhvr>
                                        <p:cTn id="23" dur="2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9" grpId="0" animBg="1"/>
      <p:bldP spid="80" grpId="0" animBg="1"/>
      <p:bldP spid="81" grpId="0" animBg="1"/>
      <p:bldP spid="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5286CE-E02F-4F0D-837B-C502662D6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645151" y="6401585"/>
            <a:ext cx="442750" cy="369332"/>
          </a:xfrm>
          <a:prstGeom prst="rect">
            <a:avLst/>
          </a:prstGeom>
        </p:spPr>
        <p:txBody>
          <a:bodyPr wrap="none">
            <a:spAutoFit/>
          </a:bodyPr>
          <a:lstStyle/>
          <a:p>
            <a:r>
              <a:rPr lang="en-US" dirty="0">
                <a:solidFill>
                  <a:schemeClr val="bg1"/>
                </a:solidFill>
              </a:rPr>
              <a:t>(5)</a:t>
            </a:r>
            <a:endParaRPr lang="en-US" dirty="0"/>
          </a:p>
        </p:txBody>
      </p:sp>
      <p:sp>
        <p:nvSpPr>
          <p:cNvPr id="12" name="TextBox 11"/>
          <p:cNvSpPr txBox="1"/>
          <p:nvPr/>
        </p:nvSpPr>
        <p:spPr>
          <a:xfrm>
            <a:off x="155575" y="6476691"/>
            <a:ext cx="2891182" cy="338554"/>
          </a:xfrm>
          <a:prstGeom prst="rect">
            <a:avLst/>
          </a:prstGeom>
          <a:noFill/>
        </p:spPr>
        <p:txBody>
          <a:bodyPr wrap="square" rtlCol="0">
            <a:spAutoFit/>
          </a:bodyPr>
          <a:lstStyle/>
          <a:p>
            <a:r>
              <a:rPr lang="en-US" sz="1600" dirty="0">
                <a:solidFill>
                  <a:schemeClr val="bg1"/>
                </a:solidFill>
              </a:rPr>
              <a:t>1 Corinthians 3:9-10</a:t>
            </a:r>
          </a:p>
        </p:txBody>
      </p:sp>
      <p:sp>
        <p:nvSpPr>
          <p:cNvPr id="6" name="Rectangle 5"/>
          <p:cNvSpPr/>
          <p:nvPr/>
        </p:nvSpPr>
        <p:spPr>
          <a:xfrm>
            <a:off x="612775" y="817133"/>
            <a:ext cx="6096000" cy="4893647"/>
          </a:xfrm>
          <a:prstGeom prst="rect">
            <a:avLst/>
          </a:prstGeom>
        </p:spPr>
        <p:txBody>
          <a:bodyPr>
            <a:spAutoFit/>
          </a:bodyPr>
          <a:lstStyle/>
          <a:p>
            <a:r>
              <a:rPr lang="en-US" sz="2400" dirty="0">
                <a:solidFill>
                  <a:schemeClr val="bg1"/>
                </a:solidFill>
              </a:rPr>
              <a:t>…the purpose of the gospel is to make men better. </a:t>
            </a:r>
          </a:p>
          <a:p>
            <a:endParaRPr lang="en-US" sz="2400" dirty="0">
              <a:solidFill>
                <a:schemeClr val="bg1"/>
              </a:solidFill>
            </a:endParaRPr>
          </a:p>
          <a:p>
            <a:r>
              <a:rPr lang="en-US" sz="2400" dirty="0">
                <a:solidFill>
                  <a:schemeClr val="bg1"/>
                </a:solidFill>
              </a:rPr>
              <a:t>The primary objective in the mission of Jesus was to provide the world with better men and women. God himself has said…</a:t>
            </a:r>
          </a:p>
          <a:p>
            <a:endParaRPr lang="en-US" sz="2400" dirty="0">
              <a:solidFill>
                <a:schemeClr val="bg1"/>
              </a:solidFill>
            </a:endParaRPr>
          </a:p>
          <a:p>
            <a:r>
              <a:rPr lang="en-US" sz="2400" dirty="0">
                <a:solidFill>
                  <a:schemeClr val="bg1"/>
                </a:solidFill>
              </a:rPr>
              <a:t>It is God's work to build character, ability, and Godliness into the lives of his children.</a:t>
            </a:r>
          </a:p>
          <a:p>
            <a:endParaRPr lang="en-US" sz="2400" dirty="0">
              <a:solidFill>
                <a:schemeClr val="bg1"/>
              </a:solidFill>
            </a:endParaRPr>
          </a:p>
          <a:p>
            <a:r>
              <a:rPr lang="en-US" sz="2400" dirty="0">
                <a:solidFill>
                  <a:schemeClr val="bg1"/>
                </a:solidFill>
              </a:rPr>
              <a:t>Any influence that works against that purpose is evil, and whenever we build evil into our lives, we are tending toward failure."</a:t>
            </a:r>
          </a:p>
        </p:txBody>
      </p:sp>
      <p:sp>
        <p:nvSpPr>
          <p:cNvPr id="5" name="Rectangle 4"/>
          <p:cNvSpPr/>
          <p:nvPr/>
        </p:nvSpPr>
        <p:spPr>
          <a:xfrm>
            <a:off x="7321550" y="4005445"/>
            <a:ext cx="4491318" cy="1200329"/>
          </a:xfrm>
          <a:prstGeom prst="rect">
            <a:avLst/>
          </a:prstGeom>
        </p:spPr>
        <p:txBody>
          <a:bodyPr wrap="square">
            <a:spAutoFit/>
          </a:bodyPr>
          <a:lstStyle/>
          <a:p>
            <a:r>
              <a:rPr lang="en-US" sz="2400" i="1" dirty="0">
                <a:solidFill>
                  <a:srgbClr val="FFFF00"/>
                </a:solidFill>
              </a:rPr>
              <a:t>…this is my work and my glory-to bring to pass the immortality and eternal life of man.' (Moses 1:39.)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 r="1634" b="30015"/>
          <a:stretch/>
        </p:blipFill>
        <p:spPr>
          <a:xfrm>
            <a:off x="8218020" y="540456"/>
            <a:ext cx="2698377" cy="2924533"/>
          </a:xfrm>
          <a:prstGeom prst="rect">
            <a:avLst/>
          </a:prstGeom>
        </p:spPr>
      </p:pic>
    </p:spTree>
    <p:extLst>
      <p:ext uri="{BB962C8B-B14F-4D97-AF65-F5344CB8AC3E}">
        <p14:creationId xmlns:p14="http://schemas.microsoft.com/office/powerpoint/2010/main" val="40752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42" y="696686"/>
            <a:ext cx="7881257" cy="3046988"/>
          </a:xfrm>
          <a:prstGeom prst="rect">
            <a:avLst/>
          </a:prstGeom>
          <a:noFill/>
        </p:spPr>
        <p:txBody>
          <a:bodyPr wrap="square" rtlCol="0">
            <a:spAutoFit/>
          </a:bodyPr>
          <a:lstStyle/>
          <a:p>
            <a:r>
              <a:rPr lang="en-US" dirty="0">
                <a:solidFill>
                  <a:schemeClr val="bg1"/>
                </a:solidFill>
              </a:rPr>
              <a:t>For a year and a half Paul established the Church in Corinth during his second missionary journey around A.D. 50</a:t>
            </a:r>
          </a:p>
          <a:p>
            <a:r>
              <a:rPr lang="en-US" sz="1200" dirty="0">
                <a:solidFill>
                  <a:schemeClr val="bg1"/>
                </a:solidFill>
              </a:rPr>
              <a:t>Acts 18:1-17. </a:t>
            </a:r>
          </a:p>
          <a:p>
            <a:endParaRPr lang="en-US" dirty="0">
              <a:solidFill>
                <a:schemeClr val="bg1"/>
              </a:solidFill>
            </a:endParaRPr>
          </a:p>
          <a:p>
            <a:r>
              <a:rPr lang="en-US" dirty="0">
                <a:solidFill>
                  <a:schemeClr val="bg1"/>
                </a:solidFill>
              </a:rPr>
              <a:t>Persecution drove Paul to Athens.</a:t>
            </a:r>
          </a:p>
          <a:p>
            <a:endParaRPr lang="en-US" dirty="0">
              <a:solidFill>
                <a:schemeClr val="bg1"/>
              </a:solidFill>
            </a:endParaRPr>
          </a:p>
          <a:p>
            <a:r>
              <a:rPr lang="en-US" dirty="0">
                <a:solidFill>
                  <a:schemeClr val="bg1"/>
                </a:solidFill>
              </a:rPr>
              <a:t>The Corinthian Saints became divided and combined pagan beliefs and rituals with some of the true gospel principles and ordinances Paul had taught them. </a:t>
            </a:r>
          </a:p>
          <a:p>
            <a:endParaRPr lang="en-US" dirty="0">
              <a:solidFill>
                <a:schemeClr val="bg1"/>
              </a:solidFill>
            </a:endParaRPr>
          </a:p>
          <a:p>
            <a:r>
              <a:rPr lang="en-US" dirty="0">
                <a:solidFill>
                  <a:schemeClr val="bg1"/>
                </a:solidFill>
              </a:rPr>
              <a:t>Paul wrote these letters near the conclusion of his three-year visit in Ephesus (during his third mission), which likely ended sometime between A.D. 55 and 56 </a:t>
            </a:r>
          </a:p>
        </p:txBody>
      </p:sp>
      <p:grpSp>
        <p:nvGrpSpPr>
          <p:cNvPr id="5" name="Group 94"/>
          <p:cNvGrpSpPr/>
          <p:nvPr/>
        </p:nvGrpSpPr>
        <p:grpSpPr>
          <a:xfrm>
            <a:off x="8387358" y="415498"/>
            <a:ext cx="2133600" cy="4648200"/>
            <a:chOff x="4405860" y="139189"/>
            <a:chExt cx="2861871" cy="6475262"/>
          </a:xfrm>
        </p:grpSpPr>
        <p:grpSp>
          <p:nvGrpSpPr>
            <p:cNvPr id="6" name="Group 86"/>
            <p:cNvGrpSpPr/>
            <p:nvPr/>
          </p:nvGrpSpPr>
          <p:grpSpPr>
            <a:xfrm rot="2107423">
              <a:off x="4802579" y="139189"/>
              <a:ext cx="743864" cy="1806453"/>
              <a:chOff x="7696200" y="914400"/>
              <a:chExt cx="685800" cy="2438400"/>
            </a:xfrm>
          </p:grpSpPr>
          <p:sp>
            <p:nvSpPr>
              <p:cNvPr id="46" name="Moon 45"/>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7"/>
            <p:cNvGrpSpPr/>
            <p:nvPr/>
          </p:nvGrpSpPr>
          <p:grpSpPr>
            <a:xfrm rot="19262140" flipH="1">
              <a:off x="6126313" y="231425"/>
              <a:ext cx="743864" cy="1645187"/>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7"/>
            <p:cNvGrpSpPr/>
            <p:nvPr/>
          </p:nvGrpSpPr>
          <p:grpSpPr>
            <a:xfrm rot="562843">
              <a:off x="5697438" y="5840305"/>
              <a:ext cx="666047" cy="774146"/>
              <a:chOff x="6106804" y="4039302"/>
              <a:chExt cx="666047" cy="774146"/>
            </a:xfrm>
          </p:grpSpPr>
          <p:sp>
            <p:nvSpPr>
              <p:cNvPr id="39" name="Oval 38"/>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p:cNvGrpSpPr/>
            <p:nvPr/>
          </p:nvGrpSpPr>
          <p:grpSpPr>
            <a:xfrm rot="2613352">
              <a:off x="5128037" y="5761712"/>
              <a:ext cx="666047" cy="774146"/>
              <a:chOff x="6106804" y="4039302"/>
              <a:chExt cx="666047" cy="774146"/>
            </a:xfrm>
          </p:grpSpPr>
          <p:sp>
            <p:nvSpPr>
              <p:cNvPr id="36" name="Oval 3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7"/>
            <p:cNvGrpSpPr/>
            <p:nvPr/>
          </p:nvGrpSpPr>
          <p:grpSpPr>
            <a:xfrm>
              <a:off x="4953000" y="5334000"/>
              <a:ext cx="1828800" cy="609600"/>
              <a:chOff x="1371600" y="3962400"/>
              <a:chExt cx="6705600" cy="2057400"/>
            </a:xfrm>
          </p:grpSpPr>
          <p:grpSp>
            <p:nvGrpSpPr>
              <p:cNvPr id="24" name="Group 195"/>
              <p:cNvGrpSpPr/>
              <p:nvPr/>
            </p:nvGrpSpPr>
            <p:grpSpPr>
              <a:xfrm>
                <a:off x="1371600" y="3962400"/>
                <a:ext cx="1676400" cy="2057400"/>
                <a:chOff x="1371600" y="3962400"/>
                <a:chExt cx="1676400" cy="2057400"/>
              </a:xfrm>
            </p:grpSpPr>
            <p:sp>
              <p:nvSpPr>
                <p:cNvPr id="34" name="Right Arrow Callout 3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3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96"/>
              <p:cNvGrpSpPr/>
              <p:nvPr/>
            </p:nvGrpSpPr>
            <p:grpSpPr>
              <a:xfrm>
                <a:off x="3048000" y="3962400"/>
                <a:ext cx="1676400" cy="2057400"/>
                <a:chOff x="1371600" y="3962400"/>
                <a:chExt cx="1676400" cy="2057400"/>
              </a:xfrm>
            </p:grpSpPr>
            <p:sp>
              <p:nvSpPr>
                <p:cNvPr id="32" name="Right Arrow Callout 3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99"/>
              <p:cNvGrpSpPr/>
              <p:nvPr/>
            </p:nvGrpSpPr>
            <p:grpSpPr>
              <a:xfrm>
                <a:off x="4724400" y="3962400"/>
                <a:ext cx="1676400" cy="2057400"/>
                <a:chOff x="1371600" y="3962400"/>
                <a:chExt cx="1676400" cy="2057400"/>
              </a:xfrm>
            </p:grpSpPr>
            <p:sp>
              <p:nvSpPr>
                <p:cNvPr id="30" name="Right Arrow Callout 2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3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02"/>
              <p:cNvGrpSpPr/>
              <p:nvPr/>
            </p:nvGrpSpPr>
            <p:grpSpPr>
              <a:xfrm>
                <a:off x="6400800" y="3962400"/>
                <a:ext cx="1676400" cy="2057400"/>
                <a:chOff x="1371600" y="3962400"/>
                <a:chExt cx="1676400" cy="2057400"/>
              </a:xfrm>
            </p:grpSpPr>
            <p:sp>
              <p:nvSpPr>
                <p:cNvPr id="28" name="Right Arrow Callout 2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11574523" y="6488668"/>
            <a:ext cx="617477" cy="369332"/>
          </a:xfrm>
          <a:prstGeom prst="rect">
            <a:avLst/>
          </a:prstGeom>
        </p:spPr>
        <p:txBody>
          <a:bodyPr wrap="none">
            <a:spAutoFit/>
          </a:bodyPr>
          <a:lstStyle/>
          <a:p>
            <a:r>
              <a:rPr lang="en-US" dirty="0">
                <a:solidFill>
                  <a:schemeClr val="bg1"/>
                </a:solidFill>
              </a:rPr>
              <a:t>(2,3)</a:t>
            </a:r>
          </a:p>
        </p:txBody>
      </p:sp>
      <p:pic>
        <p:nvPicPr>
          <p:cNvPr id="51" name="Picture 2" descr="Image result for 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04" y="4060371"/>
            <a:ext cx="4191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132114" y="0"/>
            <a:ext cx="6324599" cy="830997"/>
          </a:xfrm>
          <a:prstGeom prst="rect">
            <a:avLst/>
          </a:prstGeom>
          <a:noFill/>
        </p:spPr>
        <p:txBody>
          <a:bodyPr wrap="square" rtlCol="0">
            <a:spAutoFit/>
          </a:bodyPr>
          <a:lstStyle/>
          <a:p>
            <a:r>
              <a:rPr lang="en-US" sz="4800" dirty="0">
                <a:solidFill>
                  <a:schemeClr val="bg1"/>
                </a:solidFill>
                <a:effectLst>
                  <a:glow rad="139700">
                    <a:schemeClr val="accent2">
                      <a:satMod val="175000"/>
                      <a:alpha val="40000"/>
                    </a:schemeClr>
                  </a:glow>
                </a:effectLst>
                <a:latin typeface="Bodoni MT" panose="02070603080606020203" pitchFamily="18" charset="0"/>
              </a:rPr>
              <a:t>Church Established</a:t>
            </a:r>
          </a:p>
        </p:txBody>
      </p:sp>
      <p:sp>
        <p:nvSpPr>
          <p:cNvPr id="4" name="Rectangle 3"/>
          <p:cNvSpPr/>
          <p:nvPr/>
        </p:nvSpPr>
        <p:spPr>
          <a:xfrm>
            <a:off x="4876799" y="5321665"/>
            <a:ext cx="6814457" cy="1200329"/>
          </a:xfrm>
          <a:prstGeom prst="rect">
            <a:avLst/>
          </a:prstGeom>
        </p:spPr>
        <p:txBody>
          <a:bodyPr wrap="square">
            <a:spAutoFit/>
          </a:bodyPr>
          <a:lstStyle/>
          <a:p>
            <a:r>
              <a:rPr lang="en-US" dirty="0">
                <a:solidFill>
                  <a:schemeClr val="bg1"/>
                </a:solidFill>
                <a:latin typeface="Abadi" panose="020B0604020104020204" pitchFamily="34" charset="0"/>
              </a:rPr>
              <a:t>Earlier during his mission he received communication from Church members in Corinth. He wrote a response to the branch (1 Corinthians 5:9), but unfortunately this epistle was lost and is therefore not found in our scriptures.</a:t>
            </a:r>
            <a:endParaRPr lang="en-US" dirty="0">
              <a:solidFill>
                <a:schemeClr val="bg1"/>
              </a:solidFill>
            </a:endParaRPr>
          </a:p>
        </p:txBody>
      </p:sp>
    </p:spTree>
    <p:extLst>
      <p:ext uri="{BB962C8B-B14F-4D97-AF65-F5344CB8AC3E}">
        <p14:creationId xmlns:p14="http://schemas.microsoft.com/office/powerpoint/2010/main" val="26979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4E9562F-D40E-418E-958B-2BD59C8AC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The Foundation</a:t>
            </a:r>
            <a:endParaRPr lang="en-US" sz="4400" dirty="0">
              <a:solidFill>
                <a:schemeClr val="bg1"/>
              </a:solidFill>
              <a:latin typeface="Bodoni MT" panose="02070603080606020203" pitchFamily="18" charset="0"/>
            </a:endParaRPr>
          </a:p>
        </p:txBody>
      </p:sp>
      <p:sp>
        <p:nvSpPr>
          <p:cNvPr id="12" name="TextBox 11"/>
          <p:cNvSpPr txBox="1"/>
          <p:nvPr/>
        </p:nvSpPr>
        <p:spPr>
          <a:xfrm>
            <a:off x="155575" y="6367575"/>
            <a:ext cx="2891182" cy="338554"/>
          </a:xfrm>
          <a:prstGeom prst="rect">
            <a:avLst/>
          </a:prstGeom>
          <a:noFill/>
        </p:spPr>
        <p:txBody>
          <a:bodyPr wrap="square" rtlCol="0">
            <a:spAutoFit/>
          </a:bodyPr>
          <a:lstStyle/>
          <a:p>
            <a:r>
              <a:rPr lang="en-US" sz="1600" dirty="0">
                <a:solidFill>
                  <a:schemeClr val="bg1"/>
                </a:solidFill>
              </a:rPr>
              <a:t>1 Corinthians 3:11</a:t>
            </a:r>
          </a:p>
        </p:txBody>
      </p:sp>
      <p:sp>
        <p:nvSpPr>
          <p:cNvPr id="6" name="Rectangle 5"/>
          <p:cNvSpPr/>
          <p:nvPr/>
        </p:nvSpPr>
        <p:spPr>
          <a:xfrm>
            <a:off x="2504267" y="1023600"/>
            <a:ext cx="7179486" cy="523220"/>
          </a:xfrm>
          <a:prstGeom prst="rect">
            <a:avLst/>
          </a:prstGeom>
        </p:spPr>
        <p:txBody>
          <a:bodyPr wrap="square">
            <a:spAutoFit/>
          </a:bodyPr>
          <a:lstStyle/>
          <a:p>
            <a:r>
              <a:rPr lang="en-US" sz="2800" dirty="0">
                <a:solidFill>
                  <a:srgbClr val="FFFF00"/>
                </a:solidFill>
              </a:rPr>
              <a:t>Who needs to be the foundation of our lives? </a:t>
            </a:r>
          </a:p>
        </p:txBody>
      </p:sp>
      <p:grpSp>
        <p:nvGrpSpPr>
          <p:cNvPr id="40" name="Group 39"/>
          <p:cNvGrpSpPr/>
          <p:nvPr/>
        </p:nvGrpSpPr>
        <p:grpSpPr>
          <a:xfrm>
            <a:off x="3709629" y="2448477"/>
            <a:ext cx="4836459" cy="3995638"/>
            <a:chOff x="1687629" y="1893771"/>
            <a:chExt cx="4095712" cy="3383670"/>
          </a:xfrm>
        </p:grpSpPr>
        <p:grpSp>
          <p:nvGrpSpPr>
            <p:cNvPr id="42" name="Group 41"/>
            <p:cNvGrpSpPr/>
            <p:nvPr/>
          </p:nvGrpSpPr>
          <p:grpSpPr>
            <a:xfrm>
              <a:off x="4114800" y="1905000"/>
              <a:ext cx="1668541" cy="3372441"/>
              <a:chOff x="4114800" y="1905000"/>
              <a:chExt cx="1668541" cy="3372441"/>
            </a:xfrm>
          </p:grpSpPr>
          <p:sp>
            <p:nvSpPr>
              <p:cNvPr id="51" name="Trapezoid 50"/>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6200000">
                <a:off x="5109615" y="4605319"/>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flipH="1">
              <a:off x="1687629" y="1893771"/>
              <a:ext cx="1668541" cy="3362816"/>
              <a:chOff x="4114800" y="1905000"/>
              <a:chExt cx="1668541" cy="3362816"/>
            </a:xfrm>
          </p:grpSpPr>
          <p:sp>
            <p:nvSpPr>
              <p:cNvPr id="44" name="Trapezoid 43"/>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6200000">
                <a:off x="5109615" y="4595694"/>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 name="Group 56"/>
          <p:cNvGrpSpPr/>
          <p:nvPr/>
        </p:nvGrpSpPr>
        <p:grpSpPr>
          <a:xfrm>
            <a:off x="4506659" y="3737157"/>
            <a:ext cx="3289208" cy="2390250"/>
            <a:chOff x="384206" y="4158361"/>
            <a:chExt cx="3289208" cy="2390250"/>
          </a:xfrm>
        </p:grpSpPr>
        <p:grpSp>
          <p:nvGrpSpPr>
            <p:cNvPr id="58" name="Group 57"/>
            <p:cNvGrpSpPr/>
            <p:nvPr/>
          </p:nvGrpSpPr>
          <p:grpSpPr>
            <a:xfrm>
              <a:off x="384206" y="4158361"/>
              <a:ext cx="3289208" cy="2390250"/>
              <a:chOff x="609599" y="833642"/>
              <a:chExt cx="7941747" cy="5771225"/>
            </a:xfrm>
          </p:grpSpPr>
          <p:grpSp>
            <p:nvGrpSpPr>
              <p:cNvPr id="60" name="Group 14"/>
              <p:cNvGrpSpPr/>
              <p:nvPr/>
            </p:nvGrpSpPr>
            <p:grpSpPr>
              <a:xfrm rot="10800000">
                <a:off x="7696200" y="5257800"/>
                <a:ext cx="621450" cy="1347067"/>
                <a:chOff x="7010400" y="381000"/>
                <a:chExt cx="762000" cy="2033666"/>
              </a:xfrm>
            </p:grpSpPr>
            <p:sp>
              <p:nvSpPr>
                <p:cNvPr id="73" name="Rounded Rectangle 7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1"/>
              <p:cNvGrpSpPr/>
              <p:nvPr/>
            </p:nvGrpSpPr>
            <p:grpSpPr>
              <a:xfrm rot="10800000">
                <a:off x="939238" y="4923502"/>
                <a:ext cx="621450" cy="1347067"/>
                <a:chOff x="7010400" y="381000"/>
                <a:chExt cx="762000" cy="2033666"/>
              </a:xfrm>
            </p:grpSpPr>
            <p:sp>
              <p:nvSpPr>
                <p:cNvPr id="71" name="Rounded Rectangle 7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an 3"/>
              <p:cNvSpPr/>
              <p:nvPr/>
            </p:nvSpPr>
            <p:spPr>
              <a:xfrm>
                <a:off x="7315200" y="1981200"/>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n 1"/>
              <p:cNvSpPr/>
              <p:nvPr/>
            </p:nvSpPr>
            <p:spPr>
              <a:xfrm>
                <a:off x="609599" y="1643059"/>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899460" y="833642"/>
                <a:ext cx="621450" cy="986197"/>
                <a:chOff x="7031201" y="834275"/>
                <a:chExt cx="762000" cy="1488861"/>
              </a:xfrm>
            </p:grpSpPr>
            <p:sp>
              <p:nvSpPr>
                <p:cNvPr id="69" name="Rounded Rectangle 6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5"/>
                <p:cNvSpPr/>
                <p:nvPr/>
              </p:nvSpPr>
              <p:spPr>
                <a:xfrm>
                  <a:off x="7031201" y="834275"/>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7646520" y="1148254"/>
                <a:ext cx="621450" cy="1017899"/>
                <a:chOff x="7087348" y="824753"/>
                <a:chExt cx="762000" cy="1536722"/>
              </a:xfrm>
            </p:grpSpPr>
            <p:sp>
              <p:nvSpPr>
                <p:cNvPr id="67" name="Rounded Rectangle 6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087348" y="824753"/>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Rectangle 58"/>
            <p:cNvSpPr/>
            <p:nvPr/>
          </p:nvSpPr>
          <p:spPr>
            <a:xfrm>
              <a:off x="896177" y="4618494"/>
              <a:ext cx="2229782" cy="1754326"/>
            </a:xfrm>
            <a:prstGeom prst="rect">
              <a:avLst/>
            </a:prstGeom>
          </p:spPr>
          <p:txBody>
            <a:bodyPr wrap="square">
              <a:spAutoFit/>
            </a:bodyPr>
            <a:lstStyle/>
            <a:p>
              <a:pPr algn="ctr"/>
              <a:r>
                <a:rPr lang="en-US" dirty="0"/>
                <a:t> </a:t>
              </a:r>
              <a:r>
                <a:rPr lang="en-US" b="1" dirty="0">
                  <a:solidFill>
                    <a:srgbClr val="000000"/>
                  </a:solidFill>
                  <a:latin typeface="Calibri" panose="020F0502020204030204" pitchFamily="34" charset="0"/>
                </a:rPr>
                <a:t>A</a:t>
              </a:r>
              <a:r>
                <a:rPr lang="en-US" b="1" i="0" dirty="0">
                  <a:solidFill>
                    <a:srgbClr val="000000"/>
                  </a:solidFill>
                  <a:effectLst/>
                  <a:latin typeface="Calibri" panose="020F0502020204030204" pitchFamily="34" charset="0"/>
                </a:rPr>
                <a:t>s we build the foundation of our lives on Jesus Christ, we can overcome Satan’s influence and worldly challenges</a:t>
              </a:r>
              <a:r>
                <a:rPr lang="en-US" b="0" i="0" dirty="0">
                  <a:solidFill>
                    <a:srgbClr val="000000"/>
                  </a:solidFill>
                  <a:effectLst/>
                  <a:latin typeface="Calibri" panose="020F0502020204030204" pitchFamily="34" charset="0"/>
                </a:rPr>
                <a:t>.</a:t>
              </a:r>
              <a:endParaRPr lang="en-US" dirty="0"/>
            </a:p>
          </p:txBody>
        </p:sp>
      </p:grpSp>
      <p:sp>
        <p:nvSpPr>
          <p:cNvPr id="5" name="Rectangle 4"/>
          <p:cNvSpPr/>
          <p:nvPr/>
        </p:nvSpPr>
        <p:spPr>
          <a:xfrm>
            <a:off x="8889576" y="2641094"/>
            <a:ext cx="2674893" cy="2246769"/>
          </a:xfrm>
          <a:prstGeom prst="rect">
            <a:avLst/>
          </a:prstGeom>
        </p:spPr>
        <p:txBody>
          <a:bodyPr wrap="square">
            <a:spAutoFit/>
          </a:bodyPr>
          <a:lstStyle/>
          <a:p>
            <a:r>
              <a:rPr lang="en-US" sz="2000" i="1" dirty="0">
                <a:solidFill>
                  <a:srgbClr val="FFFF00"/>
                </a:solidFill>
                <a:latin typeface="Abadi" panose="020B0604020104020204" pitchFamily="34" charset="0"/>
              </a:rPr>
              <a:t>And also: Ye 'are built upon the foundation of the apostles and prophets, Jesus Christ himself being the chief corner stone' (Eph. 2:20).</a:t>
            </a:r>
            <a:endParaRPr lang="en-US" sz="2000" i="1" dirty="0">
              <a:solidFill>
                <a:srgbClr val="FFFF00"/>
              </a:solidFill>
            </a:endParaRPr>
          </a:p>
        </p:txBody>
      </p:sp>
      <p:sp>
        <p:nvSpPr>
          <p:cNvPr id="10" name="Rectangle 9"/>
          <p:cNvSpPr/>
          <p:nvPr/>
        </p:nvSpPr>
        <p:spPr>
          <a:xfrm>
            <a:off x="329861" y="2761986"/>
            <a:ext cx="2992737" cy="1569660"/>
          </a:xfrm>
          <a:prstGeom prst="rect">
            <a:avLst/>
          </a:prstGeom>
        </p:spPr>
        <p:txBody>
          <a:bodyPr wrap="square">
            <a:spAutoFit/>
          </a:bodyPr>
          <a:lstStyle/>
          <a:p>
            <a:r>
              <a:rPr lang="en-US" sz="2400" i="1" dirty="0">
                <a:solidFill>
                  <a:srgbClr val="FFFF00"/>
                </a:solidFill>
                <a:latin typeface="Abadi" panose="020B0604020104020204" pitchFamily="34" charset="0"/>
              </a:rPr>
              <a:t>Other foundation can no man lay than that is laid, which is Jesus Christ</a:t>
            </a:r>
            <a:endParaRPr lang="en-US" sz="2400" i="1" dirty="0">
              <a:solidFill>
                <a:srgbClr val="FFFF00"/>
              </a:solidFill>
            </a:endParaRPr>
          </a:p>
        </p:txBody>
      </p:sp>
      <p:pic>
        <p:nvPicPr>
          <p:cNvPr id="4" name="Picture 3" descr="A person with long hair&#10;&#10;Description automatically generated with medium confidence">
            <a:extLst>
              <a:ext uri="{FF2B5EF4-FFF2-40B4-BE49-F238E27FC236}">
                <a16:creationId xmlns:a16="http://schemas.microsoft.com/office/drawing/2014/main" id="{05DEF9FD-778B-6B34-AB32-2035BE60BC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360508" y="1900334"/>
            <a:ext cx="1599439" cy="1256338"/>
          </a:xfrm>
          <a:custGeom>
            <a:avLst/>
            <a:gdLst>
              <a:gd name="connsiteX0" fmla="*/ 0 w 2717800"/>
              <a:gd name="connsiteY0" fmla="*/ 0 h 2158998"/>
              <a:gd name="connsiteX1" fmla="*/ 2717800 w 2717800"/>
              <a:gd name="connsiteY1" fmla="*/ 0 h 2158998"/>
              <a:gd name="connsiteX2" fmla="*/ 2178050 w 2717800"/>
              <a:gd name="connsiteY2" fmla="*/ 2158998 h 2158998"/>
              <a:gd name="connsiteX3" fmla="*/ 481696 w 2717800"/>
              <a:gd name="connsiteY3" fmla="*/ 2158998 h 2158998"/>
              <a:gd name="connsiteX4" fmla="*/ 0 w 2717800"/>
              <a:gd name="connsiteY4" fmla="*/ 232212 h 215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158998">
                <a:moveTo>
                  <a:pt x="0" y="0"/>
                </a:moveTo>
                <a:lnTo>
                  <a:pt x="2717800" y="0"/>
                </a:lnTo>
                <a:lnTo>
                  <a:pt x="2178050" y="2158998"/>
                </a:lnTo>
                <a:lnTo>
                  <a:pt x="481696" y="2158998"/>
                </a:lnTo>
                <a:lnTo>
                  <a:pt x="0" y="232212"/>
                </a:lnTo>
                <a:close/>
              </a:path>
            </a:pathLst>
          </a:custGeom>
        </p:spPr>
      </p:pic>
    </p:spTree>
    <p:extLst>
      <p:ext uri="{BB962C8B-B14F-4D97-AF65-F5344CB8AC3E}">
        <p14:creationId xmlns:p14="http://schemas.microsoft.com/office/powerpoint/2010/main" val="407028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outVertical)">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05E38-2CD1-A2C4-178A-C8BB16331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E3FDDD-061C-1EFC-994C-0D328368C8C9}"/>
              </a:ext>
            </a:extLst>
          </p:cNvPr>
          <p:cNvSpPr txBox="1"/>
          <p:nvPr/>
        </p:nvSpPr>
        <p:spPr>
          <a:xfrm>
            <a:off x="632270" y="824119"/>
            <a:ext cx="4843243" cy="4893647"/>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If we build our foundation on Jesus Christ, we cannot fall!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As we endure faithfully to the end, God will help us establish our lives upon His rock, “and the gates of hell shall not prevail against [us).</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We may not be able to change all of what is coming, but we can choose how we prepare for what is coming.</a:t>
            </a:r>
          </a:p>
          <a:p>
            <a:pPr algn="l" fontAlgn="base"/>
            <a:r>
              <a:rPr lang="en-US" sz="2400" dirty="0">
                <a:solidFill>
                  <a:schemeClr val="bg1"/>
                </a:solidFill>
                <a:latin typeface="Abadi" panose="020B0604020104020204" pitchFamily="34" charset="0"/>
              </a:rPr>
              <a:t>(10</a:t>
            </a:r>
            <a:r>
              <a:rPr lang="en-US" sz="2400" b="0" i="0" dirty="0">
                <a:solidFill>
                  <a:schemeClr val="bg1"/>
                </a:solidFill>
                <a:effectLst/>
                <a:latin typeface="Abadi" panose="020B0604020104020204" pitchFamily="34" charset="0"/>
              </a:rPr>
              <a:t>)</a:t>
            </a:r>
          </a:p>
        </p:txBody>
      </p:sp>
      <p:sp>
        <p:nvSpPr>
          <p:cNvPr id="8" name="TextBox 7">
            <a:extLst>
              <a:ext uri="{FF2B5EF4-FFF2-40B4-BE49-F238E27FC236}">
                <a16:creationId xmlns:a16="http://schemas.microsoft.com/office/drawing/2014/main" id="{5980AFD4-F62F-8F58-200C-C0B5A104B453}"/>
              </a:ext>
            </a:extLst>
          </p:cNvPr>
          <p:cNvSpPr txBox="1"/>
          <p:nvPr/>
        </p:nvSpPr>
        <p:spPr>
          <a:xfrm>
            <a:off x="0" y="6488668"/>
            <a:ext cx="6172200" cy="369332"/>
          </a:xfrm>
          <a:prstGeom prst="rect">
            <a:avLst/>
          </a:prstGeom>
          <a:noFill/>
        </p:spPr>
        <p:txBody>
          <a:bodyPr wrap="square">
            <a:spAutoFit/>
          </a:bodyPr>
          <a:lstStyle/>
          <a:p>
            <a:r>
              <a:rPr lang="en-US" b="0" i="0" dirty="0">
                <a:solidFill>
                  <a:schemeClr val="bg1"/>
                </a:solidFill>
                <a:effectLst/>
                <a:latin typeface="Abadi" panose="020B0604020104020204" pitchFamily="34" charset="0"/>
              </a:rPr>
              <a:t>(</a:t>
            </a:r>
            <a:r>
              <a:rPr lang="en-US" b="0" i="0" u="none" strike="noStrike" dirty="0">
                <a:solidFill>
                  <a:schemeClr val="bg1"/>
                </a:solidFill>
                <a:effectLst/>
                <a:latin typeface="Abadi" panose="020B0604020104020204" pitchFamily="34" charset="0"/>
              </a:rPr>
              <a:t>Doctrine and Covenants 10:69</a:t>
            </a:r>
            <a:r>
              <a:rPr lang="en-US" b="0" i="0" dirty="0">
                <a:solidFill>
                  <a:schemeClr val="bg1"/>
                </a:solidFill>
                <a:effectLst/>
                <a:latin typeface="Abadi" panose="020B0604020104020204" pitchFamily="34" charset="0"/>
              </a:rPr>
              <a:t>)</a:t>
            </a:r>
            <a:endParaRPr lang="en-US" dirty="0"/>
          </a:p>
        </p:txBody>
      </p:sp>
      <p:grpSp>
        <p:nvGrpSpPr>
          <p:cNvPr id="11" name="Group 10">
            <a:extLst>
              <a:ext uri="{FF2B5EF4-FFF2-40B4-BE49-F238E27FC236}">
                <a16:creationId xmlns:a16="http://schemas.microsoft.com/office/drawing/2014/main" id="{DAFF5479-913C-EFC8-3FAA-5A2D9650C69D}"/>
              </a:ext>
            </a:extLst>
          </p:cNvPr>
          <p:cNvGrpSpPr/>
          <p:nvPr/>
        </p:nvGrpSpPr>
        <p:grpSpPr>
          <a:xfrm>
            <a:off x="5688683" y="1774372"/>
            <a:ext cx="5843834" cy="3172493"/>
            <a:chOff x="5688683" y="1774372"/>
            <a:chExt cx="5843834" cy="3172493"/>
          </a:xfrm>
        </p:grpSpPr>
        <p:pic>
          <p:nvPicPr>
            <p:cNvPr id="3" name="Picture 2">
              <a:extLst>
                <a:ext uri="{FF2B5EF4-FFF2-40B4-BE49-F238E27FC236}">
                  <a16:creationId xmlns:a16="http://schemas.microsoft.com/office/drawing/2014/main" id="{CC766605-CF4D-D597-B76F-DEFC82D92152}"/>
                </a:ext>
              </a:extLst>
            </p:cNvPr>
            <p:cNvPicPr>
              <a:picLocks noChangeAspect="1"/>
            </p:cNvPicPr>
            <p:nvPr/>
          </p:nvPicPr>
          <p:blipFill>
            <a:blip r:embed="rId3"/>
            <a:stretch>
              <a:fillRect/>
            </a:stretch>
          </p:blipFill>
          <p:spPr>
            <a:xfrm>
              <a:off x="5688683" y="1774372"/>
              <a:ext cx="5843834" cy="2946784"/>
            </a:xfrm>
            <a:prstGeom prst="rect">
              <a:avLst/>
            </a:prstGeom>
          </p:spPr>
        </p:pic>
        <p:sp>
          <p:nvSpPr>
            <p:cNvPr id="10" name="TextBox 9">
              <a:extLst>
                <a:ext uri="{FF2B5EF4-FFF2-40B4-BE49-F238E27FC236}">
                  <a16:creationId xmlns:a16="http://schemas.microsoft.com/office/drawing/2014/main" id="{7D3B1F52-79DB-4F53-7F4E-FF61AD13AB74}"/>
                </a:ext>
              </a:extLst>
            </p:cNvPr>
            <p:cNvSpPr txBox="1"/>
            <p:nvPr/>
          </p:nvSpPr>
          <p:spPr>
            <a:xfrm>
              <a:off x="5879184" y="4685255"/>
              <a:ext cx="1588417" cy="261610"/>
            </a:xfrm>
            <a:prstGeom prst="rect">
              <a:avLst/>
            </a:prstGeom>
            <a:noFill/>
          </p:spPr>
          <p:txBody>
            <a:bodyPr wrap="square">
              <a:spAutoFit/>
            </a:bodyPr>
            <a:lstStyle/>
            <a:p>
              <a:r>
                <a:rPr lang="en-US" sz="1100" b="0" i="0" dirty="0">
                  <a:solidFill>
                    <a:schemeClr val="bg1"/>
                  </a:solidFill>
                  <a:effectLst/>
                  <a:latin typeface="Abadi" panose="020B0604020104020204" pitchFamily="34" charset="0"/>
                </a:rPr>
                <a:t>Ronda, Spain</a:t>
              </a:r>
              <a:endParaRPr lang="en-US" sz="1100" dirty="0"/>
            </a:p>
          </p:txBody>
        </p:sp>
      </p:grpSp>
      <p:pic>
        <p:nvPicPr>
          <p:cNvPr id="13" name="Picture 12">
            <a:extLst>
              <a:ext uri="{FF2B5EF4-FFF2-40B4-BE49-F238E27FC236}">
                <a16:creationId xmlns:a16="http://schemas.microsoft.com/office/drawing/2014/main" id="{FE00C1C2-EF04-6256-894D-AE266E3428FC}"/>
              </a:ext>
            </a:extLst>
          </p:cNvPr>
          <p:cNvPicPr>
            <a:picLocks noChangeAspect="1"/>
          </p:cNvPicPr>
          <p:nvPr/>
        </p:nvPicPr>
        <p:blipFill>
          <a:blip r:embed="rId4"/>
          <a:stretch>
            <a:fillRect/>
          </a:stretch>
        </p:blipFill>
        <p:spPr>
          <a:xfrm>
            <a:off x="11168743" y="122753"/>
            <a:ext cx="854460" cy="1201138"/>
          </a:xfrm>
          <a:prstGeom prst="rect">
            <a:avLst/>
          </a:prstGeom>
        </p:spPr>
      </p:pic>
    </p:spTree>
    <p:extLst>
      <p:ext uri="{BB962C8B-B14F-4D97-AF65-F5344CB8AC3E}">
        <p14:creationId xmlns:p14="http://schemas.microsoft.com/office/powerpoint/2010/main" val="23953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F37AB7-86F8-476C-8B95-BA4D093E7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(1)</a:t>
            </a:r>
            <a:endParaRPr lang="en-US" dirty="0"/>
          </a:p>
        </p:txBody>
      </p:sp>
      <p:sp>
        <p:nvSpPr>
          <p:cNvPr id="11" name="TextBox 10"/>
          <p:cNvSpPr txBox="1"/>
          <p:nvPr/>
        </p:nvSpPr>
        <p:spPr>
          <a:xfrm>
            <a:off x="0" y="7937"/>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Temples—Our Bodies</a:t>
            </a:r>
            <a:endParaRPr lang="en-US" sz="4400" dirty="0">
              <a:solidFill>
                <a:schemeClr val="bg1"/>
              </a:solidFill>
              <a:latin typeface="Bodoni MT" panose="02070603080606020203" pitchFamily="18" charset="0"/>
            </a:endParaRPr>
          </a:p>
        </p:txBody>
      </p:sp>
      <p:sp>
        <p:nvSpPr>
          <p:cNvPr id="12" name="TextBox 11"/>
          <p:cNvSpPr txBox="1"/>
          <p:nvPr/>
        </p:nvSpPr>
        <p:spPr>
          <a:xfrm>
            <a:off x="155574" y="6456811"/>
            <a:ext cx="2891182" cy="338554"/>
          </a:xfrm>
          <a:prstGeom prst="rect">
            <a:avLst/>
          </a:prstGeom>
          <a:noFill/>
        </p:spPr>
        <p:txBody>
          <a:bodyPr wrap="square" rtlCol="0">
            <a:spAutoFit/>
          </a:bodyPr>
          <a:lstStyle/>
          <a:p>
            <a:r>
              <a:rPr lang="en-US" sz="1600" dirty="0">
                <a:solidFill>
                  <a:schemeClr val="bg1"/>
                </a:solidFill>
              </a:rPr>
              <a:t>1 Corinthians 3:16-17</a:t>
            </a:r>
          </a:p>
        </p:txBody>
      </p:sp>
      <p:sp>
        <p:nvSpPr>
          <p:cNvPr id="8" name="Rectangle 7"/>
          <p:cNvSpPr/>
          <p:nvPr/>
        </p:nvSpPr>
        <p:spPr>
          <a:xfrm>
            <a:off x="155574" y="1107322"/>
            <a:ext cx="6648637" cy="1938992"/>
          </a:xfrm>
          <a:prstGeom prst="rect">
            <a:avLst/>
          </a:prstGeom>
        </p:spPr>
        <p:txBody>
          <a:bodyPr wrap="square">
            <a:spAutoFit/>
          </a:bodyPr>
          <a:lstStyle/>
          <a:p>
            <a:r>
              <a:rPr lang="en-US" sz="2400" dirty="0">
                <a:solidFill>
                  <a:schemeClr val="bg1"/>
                </a:solidFill>
                <a:latin typeface="Abadi" panose="020B0604020104020204" pitchFamily="34" charset="0"/>
              </a:rPr>
              <a:t>Paul used </a:t>
            </a:r>
            <a:r>
              <a:rPr lang="en-US" sz="2400" i="1" dirty="0">
                <a:solidFill>
                  <a:schemeClr val="bg1"/>
                </a:solidFill>
                <a:latin typeface="Abadi" panose="020B0604020104020204" pitchFamily="34" charset="0"/>
              </a:rPr>
              <a:t>ye,</a:t>
            </a:r>
            <a:r>
              <a:rPr lang="en-US" sz="2400" dirty="0">
                <a:solidFill>
                  <a:schemeClr val="bg1"/>
                </a:solidFill>
                <a:latin typeface="Abadi" panose="020B0604020104020204" pitchFamily="34" charset="0"/>
              </a:rPr>
              <a:t> a plural pronoun, to refer to the Corinthian Saints collectively as God’s temple. Paul’s point was that the congregations of the Church functioned as temples where the Spirit of God could dwell.</a:t>
            </a:r>
            <a:endParaRPr lang="en-US" sz="2400" dirty="0">
              <a:solidFill>
                <a:schemeClr val="bg1"/>
              </a:solidFill>
            </a:endParaRPr>
          </a:p>
        </p:txBody>
      </p:sp>
      <p:sp>
        <p:nvSpPr>
          <p:cNvPr id="9" name="Rectangle 8"/>
          <p:cNvSpPr/>
          <p:nvPr/>
        </p:nvSpPr>
        <p:spPr>
          <a:xfrm>
            <a:off x="7251137" y="1179417"/>
            <a:ext cx="4854389" cy="1569660"/>
          </a:xfrm>
          <a:prstGeom prst="rect">
            <a:avLst/>
          </a:prstGeom>
        </p:spPr>
        <p:txBody>
          <a:bodyPr wrap="square">
            <a:spAutoFit/>
          </a:bodyPr>
          <a:lstStyle/>
          <a:p>
            <a:r>
              <a:rPr lang="en-US" sz="2400" i="1" dirty="0">
                <a:solidFill>
                  <a:srgbClr val="FFFF00"/>
                </a:solidFill>
                <a:latin typeface="Palatino"/>
              </a:rPr>
              <a:t>In whom all the building fitly framed together </a:t>
            </a:r>
            <a:r>
              <a:rPr lang="en-US" sz="2400" i="1" dirty="0" err="1">
                <a:solidFill>
                  <a:srgbClr val="FFFF00"/>
                </a:solidFill>
                <a:latin typeface="Palatino"/>
              </a:rPr>
              <a:t>groweth</a:t>
            </a:r>
            <a:r>
              <a:rPr lang="en-US" sz="2400" i="1" dirty="0">
                <a:solidFill>
                  <a:srgbClr val="FFFF00"/>
                </a:solidFill>
                <a:latin typeface="Palatino"/>
              </a:rPr>
              <a:t> unto an holy temple in the Lord:</a:t>
            </a:r>
          </a:p>
          <a:p>
            <a:r>
              <a:rPr lang="en-US" sz="2400" i="1" dirty="0">
                <a:solidFill>
                  <a:srgbClr val="FFFF00"/>
                </a:solidFill>
                <a:latin typeface="Palatino"/>
              </a:rPr>
              <a:t>Ephesians 2:21</a:t>
            </a:r>
            <a:endParaRPr lang="en-US" sz="2400" i="1" dirty="0">
              <a:solidFill>
                <a:srgbClr val="FFFF00"/>
              </a:solidFill>
            </a:endParaRPr>
          </a:p>
        </p:txBody>
      </p:sp>
      <p:sp>
        <p:nvSpPr>
          <p:cNvPr id="14" name="Rectangle 13"/>
          <p:cNvSpPr/>
          <p:nvPr/>
        </p:nvSpPr>
        <p:spPr>
          <a:xfrm>
            <a:off x="3682262" y="3429000"/>
            <a:ext cx="4827476" cy="2677656"/>
          </a:xfrm>
          <a:prstGeom prst="rect">
            <a:avLst/>
          </a:prstGeom>
        </p:spPr>
        <p:txBody>
          <a:bodyPr wrap="square">
            <a:spAutoFit/>
          </a:bodyPr>
          <a:lstStyle/>
          <a:p>
            <a:pPr fontAlgn="base"/>
            <a:r>
              <a:rPr lang="en-US" sz="2400" dirty="0">
                <a:solidFill>
                  <a:schemeClr val="bg1"/>
                </a:solidFill>
              </a:rPr>
              <a:t>"If we truly want to be as living temples of our God, we would do well to remember, in our thoughts and words and actions, the dedication that is inscribed on each of the sacred buildings we call temples: 'Holiness to the Lord.'“ (6)</a:t>
            </a:r>
            <a:endParaRPr lang="en-US" sz="2400" b="0" i="0" dirty="0">
              <a:solidFill>
                <a:schemeClr val="bg1"/>
              </a:solidFill>
              <a:effectLst/>
            </a:endParaRPr>
          </a:p>
        </p:txBody>
      </p:sp>
      <p:pic>
        <p:nvPicPr>
          <p:cNvPr id="15362" name="Picture 2" descr="Image result for teen looking out window"/>
          <p:cNvPicPr>
            <a:picLocks noChangeAspect="1" noChangeArrowheads="1"/>
          </p:cNvPicPr>
          <p:nvPr/>
        </p:nvPicPr>
        <p:blipFill rotWithShape="1">
          <a:blip r:embed="rId3">
            <a:extLst>
              <a:ext uri="{28A0092B-C50C-407E-A947-70E740481C1C}">
                <a14:useLocalDpi xmlns:a14="http://schemas.microsoft.com/office/drawing/2010/main" val="0"/>
              </a:ext>
            </a:extLst>
          </a:blip>
          <a:srcRect t="-10" r="13981" b="1"/>
          <a:stretch/>
        </p:blipFill>
        <p:spPr bwMode="auto">
          <a:xfrm>
            <a:off x="380659" y="3644346"/>
            <a:ext cx="2829673" cy="219325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teen looking out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12108" y="3644346"/>
            <a:ext cx="2575338" cy="229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500"/>
                                        <p:tgtEl>
                                          <p:spTgt spid="15362"/>
                                        </p:tgtEl>
                                      </p:cBhvr>
                                    </p:animEffect>
                                  </p:childTnLst>
                                </p:cTn>
                              </p:par>
                              <p:par>
                                <p:cTn id="15" presetID="10"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524638-2AAD-4309-A630-B1E30740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564469" y="6319342"/>
            <a:ext cx="442750" cy="369332"/>
          </a:xfrm>
          <a:prstGeom prst="rect">
            <a:avLst/>
          </a:prstGeom>
        </p:spPr>
        <p:txBody>
          <a:bodyPr wrap="none">
            <a:spAutoFit/>
          </a:bodyPr>
          <a:lstStyle/>
          <a:p>
            <a:r>
              <a:rPr lang="en-US" dirty="0">
                <a:solidFill>
                  <a:schemeClr val="bg1"/>
                </a:solidFill>
              </a:rPr>
              <a:t>(7)</a:t>
            </a:r>
            <a:endParaRPr lang="en-US" dirty="0"/>
          </a:p>
        </p:txBody>
      </p:sp>
      <p:sp>
        <p:nvSpPr>
          <p:cNvPr id="12" name="TextBox 11"/>
          <p:cNvSpPr txBox="1"/>
          <p:nvPr/>
        </p:nvSpPr>
        <p:spPr>
          <a:xfrm>
            <a:off x="79375" y="6488667"/>
            <a:ext cx="2891182" cy="338554"/>
          </a:xfrm>
          <a:prstGeom prst="rect">
            <a:avLst/>
          </a:prstGeom>
          <a:noFill/>
        </p:spPr>
        <p:txBody>
          <a:bodyPr wrap="square" rtlCol="0">
            <a:spAutoFit/>
          </a:bodyPr>
          <a:lstStyle/>
          <a:p>
            <a:r>
              <a:rPr lang="en-US" sz="1600" dirty="0">
                <a:solidFill>
                  <a:schemeClr val="bg1"/>
                </a:solidFill>
              </a:rPr>
              <a:t>1 Corinthians 3:16-17</a:t>
            </a:r>
          </a:p>
        </p:txBody>
      </p:sp>
      <p:sp>
        <p:nvSpPr>
          <p:cNvPr id="5" name="Rectangle 4"/>
          <p:cNvSpPr/>
          <p:nvPr/>
        </p:nvSpPr>
        <p:spPr>
          <a:xfrm>
            <a:off x="612775" y="797510"/>
            <a:ext cx="6339354" cy="4893647"/>
          </a:xfrm>
          <a:prstGeom prst="rect">
            <a:avLst/>
          </a:prstGeom>
        </p:spPr>
        <p:txBody>
          <a:bodyPr wrap="square">
            <a:spAutoFit/>
          </a:bodyPr>
          <a:lstStyle/>
          <a:p>
            <a:r>
              <a:rPr lang="en-US" sz="2400" dirty="0">
                <a:solidFill>
                  <a:schemeClr val="bg1"/>
                </a:solidFill>
              </a:rPr>
              <a:t>"In our own personal temple building, as in the building of this holy house, the words of John Ruskin typify my personal feelings: </a:t>
            </a:r>
          </a:p>
          <a:p>
            <a:endParaRPr lang="en-US" sz="2400" dirty="0">
              <a:solidFill>
                <a:schemeClr val="bg1"/>
              </a:solidFill>
            </a:endParaRPr>
          </a:p>
          <a:p>
            <a:r>
              <a:rPr lang="en-US" sz="2400" dirty="0">
                <a:solidFill>
                  <a:schemeClr val="bg1"/>
                </a:solidFill>
              </a:rPr>
              <a:t>'When we build let us think that we build forever. Let it not be for present delight, nor for present use alone; let it be such work as our descendants will thank us for, and let us think as we lay stone on stone that a time is to come when those stones will be held sacred, because our hands have touched them; and men will say, as they look upon the </a:t>
            </a:r>
            <a:r>
              <a:rPr lang="en-US" sz="2400" dirty="0" err="1">
                <a:solidFill>
                  <a:schemeClr val="bg1"/>
                </a:solidFill>
              </a:rPr>
              <a:t>labour</a:t>
            </a:r>
            <a:r>
              <a:rPr lang="en-US" sz="2400" dirty="0">
                <a:solidFill>
                  <a:schemeClr val="bg1"/>
                </a:solidFill>
              </a:rPr>
              <a:t> and wrought substances of them: See, this our fathers did for 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276" y="1744353"/>
            <a:ext cx="2440312" cy="3029353"/>
          </a:xfrm>
          <a:prstGeom prst="rect">
            <a:avLst/>
          </a:prstGeom>
        </p:spPr>
      </p:pic>
    </p:spTree>
    <p:extLst>
      <p:ext uri="{BB962C8B-B14F-4D97-AF65-F5344CB8AC3E}">
        <p14:creationId xmlns:p14="http://schemas.microsoft.com/office/powerpoint/2010/main" val="8893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C4744E-ACBB-4952-8D03-57A61BE48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0" y="7937"/>
            <a:ext cx="12192000" cy="769441"/>
          </a:xfrm>
          <a:prstGeom prst="rect">
            <a:avLst/>
          </a:prstGeom>
          <a:noFill/>
        </p:spPr>
        <p:txBody>
          <a:bodyPr wrap="square" rtlCol="0">
            <a:spAutoFit/>
          </a:bodyPr>
          <a:lstStyle/>
          <a:p>
            <a:pPr algn="ctr"/>
            <a:r>
              <a:rPr lang="en-US" sz="4400" dirty="0">
                <a:solidFill>
                  <a:schemeClr val="bg1"/>
                </a:solidFill>
                <a:latin typeface="Bodoni MT" panose="02070603080606020203" pitchFamily="18" charset="0"/>
              </a:rPr>
              <a:t>Judgment</a:t>
            </a:r>
          </a:p>
        </p:txBody>
      </p:sp>
      <p:sp>
        <p:nvSpPr>
          <p:cNvPr id="12" name="TextBox 11"/>
          <p:cNvSpPr txBox="1"/>
          <p:nvPr/>
        </p:nvSpPr>
        <p:spPr>
          <a:xfrm>
            <a:off x="0" y="6511509"/>
            <a:ext cx="2891182" cy="338554"/>
          </a:xfrm>
          <a:prstGeom prst="rect">
            <a:avLst/>
          </a:prstGeom>
          <a:noFill/>
        </p:spPr>
        <p:txBody>
          <a:bodyPr wrap="square" rtlCol="0">
            <a:spAutoFit/>
          </a:bodyPr>
          <a:lstStyle/>
          <a:p>
            <a:r>
              <a:rPr lang="en-US" sz="1600" dirty="0">
                <a:solidFill>
                  <a:schemeClr val="bg1"/>
                </a:solidFill>
              </a:rPr>
              <a:t>1 Corinthians 4:1-6</a:t>
            </a:r>
          </a:p>
        </p:txBody>
      </p:sp>
      <p:sp>
        <p:nvSpPr>
          <p:cNvPr id="14" name="Rectangle 13"/>
          <p:cNvSpPr/>
          <p:nvPr/>
        </p:nvSpPr>
        <p:spPr>
          <a:xfrm>
            <a:off x="707266" y="1255458"/>
            <a:ext cx="3882314" cy="3785652"/>
          </a:xfrm>
          <a:prstGeom prst="rect">
            <a:avLst/>
          </a:prstGeom>
        </p:spPr>
        <p:txBody>
          <a:bodyPr wrap="square">
            <a:spAutoFit/>
          </a:bodyPr>
          <a:lstStyle/>
          <a:p>
            <a:pPr fontAlgn="base"/>
            <a:r>
              <a:rPr lang="en-US" sz="2400" dirty="0">
                <a:solidFill>
                  <a:schemeClr val="bg1"/>
                </a:solidFill>
              </a:rPr>
              <a:t>It appears that some members of the Church in Corinth had judged Paul’s performance as a missionary and Church leader. </a:t>
            </a:r>
          </a:p>
          <a:p>
            <a:pPr fontAlgn="base"/>
            <a:endParaRPr lang="en-US" sz="2400" dirty="0">
              <a:solidFill>
                <a:schemeClr val="bg1"/>
              </a:solidFill>
            </a:endParaRPr>
          </a:p>
          <a:p>
            <a:pPr fontAlgn="base"/>
            <a:r>
              <a:rPr lang="en-US" sz="2400" dirty="0">
                <a:solidFill>
                  <a:schemeClr val="bg1"/>
                </a:solidFill>
              </a:rPr>
              <a:t>They may have questioned his judgment or thought someone else might have done a better job.</a:t>
            </a:r>
            <a:endParaRPr lang="en-US" sz="2400" b="0" i="0" dirty="0">
              <a:solidFill>
                <a:schemeClr val="bg1"/>
              </a:solidFill>
              <a:effectLst/>
            </a:endParaRPr>
          </a:p>
        </p:txBody>
      </p:sp>
      <p:pic>
        <p:nvPicPr>
          <p:cNvPr id="1741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5649" b="2347"/>
          <a:stretch/>
        </p:blipFill>
        <p:spPr bwMode="auto">
          <a:xfrm>
            <a:off x="4844710" y="1684388"/>
            <a:ext cx="2451304" cy="36598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34148" y="2207306"/>
            <a:ext cx="3542288" cy="1477328"/>
          </a:xfrm>
          <a:prstGeom prst="rect">
            <a:avLst/>
          </a:prstGeom>
        </p:spPr>
        <p:txBody>
          <a:bodyPr wrap="square">
            <a:spAutoFit/>
          </a:bodyPr>
          <a:lstStyle/>
          <a:p>
            <a:r>
              <a:rPr lang="en-US" i="1" dirty="0">
                <a:solidFill>
                  <a:srgbClr val="FFFF00"/>
                </a:solidFill>
                <a:latin typeface="Palatino"/>
              </a:rPr>
              <a:t>…that ye might learn in us not to think of men above that which is written, that no one of you be puffed up for one against another.</a:t>
            </a:r>
            <a:endParaRPr lang="en-US" i="1" dirty="0">
              <a:solidFill>
                <a:srgbClr val="FFFF00"/>
              </a:solidFill>
            </a:endParaRPr>
          </a:p>
        </p:txBody>
      </p:sp>
    </p:spTree>
    <p:extLst>
      <p:ext uri="{BB962C8B-B14F-4D97-AF65-F5344CB8AC3E}">
        <p14:creationId xmlns:p14="http://schemas.microsoft.com/office/powerpoint/2010/main" val="12614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31051-CCFE-4B93-933D-6FDE834CF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0" y="7937"/>
            <a:ext cx="12192000" cy="769441"/>
          </a:xfrm>
          <a:prstGeom prst="rect">
            <a:avLst/>
          </a:prstGeom>
          <a:noFill/>
        </p:spPr>
        <p:txBody>
          <a:bodyPr wrap="square" rtlCol="0">
            <a:spAutoFit/>
          </a:bodyPr>
          <a:lstStyle/>
          <a:p>
            <a:pPr algn="ctr"/>
            <a:r>
              <a:rPr lang="en-US" sz="4400" dirty="0">
                <a:solidFill>
                  <a:schemeClr val="bg1"/>
                </a:solidFill>
                <a:latin typeface="Bodoni MT" panose="02070603080606020203" pitchFamily="18" charset="0"/>
              </a:rPr>
              <a:t>Apostles Were Called To ‘Suffer’ </a:t>
            </a:r>
          </a:p>
        </p:txBody>
      </p:sp>
      <p:sp>
        <p:nvSpPr>
          <p:cNvPr id="12" name="TextBox 11"/>
          <p:cNvSpPr txBox="1"/>
          <p:nvPr/>
        </p:nvSpPr>
        <p:spPr>
          <a:xfrm>
            <a:off x="74245" y="6483048"/>
            <a:ext cx="2891182" cy="338554"/>
          </a:xfrm>
          <a:prstGeom prst="rect">
            <a:avLst/>
          </a:prstGeom>
          <a:noFill/>
        </p:spPr>
        <p:txBody>
          <a:bodyPr wrap="square" rtlCol="0">
            <a:spAutoFit/>
          </a:bodyPr>
          <a:lstStyle/>
          <a:p>
            <a:r>
              <a:rPr lang="en-US" sz="1600" dirty="0">
                <a:solidFill>
                  <a:schemeClr val="bg1"/>
                </a:solidFill>
              </a:rPr>
              <a:t>1 Corinthians 4:9-10</a:t>
            </a:r>
          </a:p>
        </p:txBody>
      </p:sp>
      <p:sp>
        <p:nvSpPr>
          <p:cNvPr id="14" name="Rectangle 13"/>
          <p:cNvSpPr/>
          <p:nvPr/>
        </p:nvSpPr>
        <p:spPr>
          <a:xfrm>
            <a:off x="368982" y="865277"/>
            <a:ext cx="3882314" cy="3785652"/>
          </a:xfrm>
          <a:prstGeom prst="rect">
            <a:avLst/>
          </a:prstGeom>
        </p:spPr>
        <p:txBody>
          <a:bodyPr wrap="square">
            <a:spAutoFit/>
          </a:bodyPr>
          <a:lstStyle/>
          <a:p>
            <a:pPr fontAlgn="base"/>
            <a:r>
              <a:rPr lang="en-US" sz="2400" dirty="0">
                <a:solidFill>
                  <a:schemeClr val="bg1"/>
                </a:solidFill>
              </a:rPr>
              <a:t>Paul told the Saints in Corinth that the Apostles of Jesus Christ are called to suffer because of the wickedness of the world. </a:t>
            </a:r>
          </a:p>
          <a:p>
            <a:pPr fontAlgn="base"/>
            <a:endParaRPr lang="en-US" sz="2400" dirty="0">
              <a:solidFill>
                <a:schemeClr val="bg1"/>
              </a:solidFill>
            </a:endParaRPr>
          </a:p>
          <a:p>
            <a:pPr fontAlgn="base"/>
            <a:r>
              <a:rPr lang="en-US" sz="2400" dirty="0">
                <a:solidFill>
                  <a:schemeClr val="bg1"/>
                </a:solidFill>
              </a:rPr>
              <a:t>The world judges the Apostles and other Church leaders to be “fools”  for seeking to follow Christ.</a:t>
            </a:r>
            <a:endParaRPr lang="en-US" sz="2400" b="0" i="0" dirty="0">
              <a:solidFill>
                <a:schemeClr val="bg1"/>
              </a:solidFill>
              <a:effectLst/>
            </a:endParaRPr>
          </a:p>
        </p:txBody>
      </p:sp>
      <p:grpSp>
        <p:nvGrpSpPr>
          <p:cNvPr id="17411" name="Group 17410"/>
          <p:cNvGrpSpPr/>
          <p:nvPr/>
        </p:nvGrpSpPr>
        <p:grpSpPr>
          <a:xfrm>
            <a:off x="6645507" y="827820"/>
            <a:ext cx="2228550" cy="2248063"/>
            <a:chOff x="6645507" y="827820"/>
            <a:chExt cx="2228550" cy="2248063"/>
          </a:xfrm>
        </p:grpSpPr>
        <p:grpSp>
          <p:nvGrpSpPr>
            <p:cNvPr id="10" name="Group 9"/>
            <p:cNvGrpSpPr/>
            <p:nvPr/>
          </p:nvGrpSpPr>
          <p:grpSpPr>
            <a:xfrm rot="900713">
              <a:off x="7135207" y="827820"/>
              <a:ext cx="1738850" cy="2188103"/>
              <a:chOff x="5512305" y="692390"/>
              <a:chExt cx="1738850" cy="2188103"/>
            </a:xfrm>
          </p:grpSpPr>
          <p:grpSp>
            <p:nvGrpSpPr>
              <p:cNvPr id="32" name="Group 31"/>
              <p:cNvGrpSpPr/>
              <p:nvPr/>
            </p:nvGrpSpPr>
            <p:grpSpPr>
              <a:xfrm>
                <a:off x="5556250" y="692390"/>
                <a:ext cx="1651373" cy="2188103"/>
                <a:chOff x="1105274" y="4332137"/>
                <a:chExt cx="961119" cy="1701748"/>
              </a:xfrm>
            </p:grpSpPr>
            <p:sp>
              <p:nvSpPr>
                <p:cNvPr id="33" name="Flowchart: Delay 32"/>
                <p:cNvSpPr/>
                <p:nvPr/>
              </p:nvSpPr>
              <p:spPr>
                <a:xfrm rot="15573381">
                  <a:off x="800458" y="4750343"/>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lay 33"/>
                <p:cNvSpPr/>
                <p:nvPr/>
              </p:nvSpPr>
              <p:spPr>
                <a:xfrm rot="15573381">
                  <a:off x="687068" y="4767949"/>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rot="20820989">
                <a:off x="5716922" y="1040655"/>
                <a:ext cx="841271" cy="953440"/>
                <a:chOff x="7384166" y="319655"/>
                <a:chExt cx="1143000" cy="1295400"/>
              </a:xfrm>
            </p:grpSpPr>
            <p:grpSp>
              <p:nvGrpSpPr>
                <p:cNvPr id="82" name="Group 81"/>
                <p:cNvGrpSpPr/>
                <p:nvPr/>
              </p:nvGrpSpPr>
              <p:grpSpPr>
                <a:xfrm>
                  <a:off x="7384166" y="319655"/>
                  <a:ext cx="1143000" cy="1295400"/>
                  <a:chOff x="3221141" y="4049352"/>
                  <a:chExt cx="1143000" cy="1295400"/>
                </a:xfrm>
              </p:grpSpPr>
              <p:sp>
                <p:nvSpPr>
                  <p:cNvPr id="91" name="Rectangle 90"/>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ame 91"/>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3" name="Group 82"/>
                <p:cNvGrpSpPr/>
                <p:nvPr/>
              </p:nvGrpSpPr>
              <p:grpSpPr>
                <a:xfrm>
                  <a:off x="7529521" y="410377"/>
                  <a:ext cx="828769" cy="1127302"/>
                  <a:chOff x="696996" y="466773"/>
                  <a:chExt cx="1748629" cy="2378505"/>
                </a:xfrm>
              </p:grpSpPr>
              <p:sp>
                <p:nvSpPr>
                  <p:cNvPr id="84" name="Cloud 83"/>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992554" y="1946398"/>
                    <a:ext cx="1187937" cy="898880"/>
                  </a:xfrm>
                  <a:prstGeom prst="trapezoid">
                    <a:avLst>
                      <a:gd name="adj" fmla="val 3113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2"/>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rot="20713729">
                <a:off x="5512305" y="2001314"/>
                <a:ext cx="1738850" cy="830997"/>
              </a:xfrm>
              <a:prstGeom prst="rect">
                <a:avLst/>
              </a:prstGeom>
            </p:spPr>
            <p:txBody>
              <a:bodyPr wrap="square">
                <a:spAutoFit/>
              </a:bodyPr>
              <a:lstStyle/>
              <a:p>
                <a:pPr algn="ctr"/>
                <a:r>
                  <a:rPr lang="en-US" sz="1600" dirty="0">
                    <a:solidFill>
                      <a:schemeClr val="bg1"/>
                    </a:solidFill>
                    <a:latin typeface="Abadi" panose="020B0604020104020204" pitchFamily="34" charset="0"/>
                  </a:rPr>
                  <a:t>James, brother of John, </a:t>
                </a:r>
              </a:p>
              <a:p>
                <a:pPr algn="ctr"/>
                <a:r>
                  <a:rPr lang="en-US" sz="1600" dirty="0">
                    <a:solidFill>
                      <a:schemeClr val="bg1"/>
                    </a:solidFill>
                    <a:latin typeface="Abadi" panose="020B0604020104020204" pitchFamily="34" charset="0"/>
                  </a:rPr>
                  <a:t>A.D. 44 </a:t>
                </a:r>
                <a:endParaRPr lang="en-US" sz="1600" dirty="0"/>
              </a:p>
            </p:txBody>
          </p:sp>
        </p:grpSp>
        <p:grpSp>
          <p:nvGrpSpPr>
            <p:cNvPr id="131" name="Group 130"/>
            <p:cNvGrpSpPr/>
            <p:nvPr/>
          </p:nvGrpSpPr>
          <p:grpSpPr>
            <a:xfrm>
              <a:off x="6645507" y="2435838"/>
              <a:ext cx="650649" cy="640045"/>
              <a:chOff x="7185317" y="571382"/>
              <a:chExt cx="1433175" cy="1409818"/>
            </a:xfrm>
          </p:grpSpPr>
          <p:sp>
            <p:nvSpPr>
              <p:cNvPr id="132" name="Moon 131"/>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ardrop 134"/>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8336391" y="2595542"/>
              <a:ext cx="444750" cy="478962"/>
              <a:chOff x="4159960" y="2007821"/>
              <a:chExt cx="1548702" cy="1871767"/>
            </a:xfrm>
          </p:grpSpPr>
          <p:sp>
            <p:nvSpPr>
              <p:cNvPr id="137" name="Teardrop 136"/>
              <p:cNvSpPr/>
              <p:nvPr/>
            </p:nvSpPr>
            <p:spPr>
              <a:xfrm rot="8215946">
                <a:off x="4752919" y="2007821"/>
                <a:ext cx="500030" cy="504016"/>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ouble Wave 137"/>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ardrop 138"/>
              <p:cNvSpPr/>
              <p:nvPr/>
            </p:nvSpPr>
            <p:spPr>
              <a:xfrm>
                <a:off x="4343400" y="2819400"/>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ardrop 139"/>
              <p:cNvSpPr/>
              <p:nvPr/>
            </p:nvSpPr>
            <p:spPr>
              <a:xfrm rot="16809704">
                <a:off x="5033372" y="2830893"/>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ardrop 140"/>
              <p:cNvSpPr/>
              <p:nvPr/>
            </p:nvSpPr>
            <p:spPr>
              <a:xfrm rot="4742171">
                <a:off x="4198060" y="2224802"/>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ardrop 141"/>
              <p:cNvSpPr/>
              <p:nvPr/>
            </p:nvSpPr>
            <p:spPr>
              <a:xfrm rot="11700921">
                <a:off x="5175262" y="2192289"/>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43" name="Oval 142"/>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art 143"/>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Heart 144"/>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12" name="Group 17411"/>
          <p:cNvGrpSpPr/>
          <p:nvPr/>
        </p:nvGrpSpPr>
        <p:grpSpPr>
          <a:xfrm>
            <a:off x="9845346" y="241239"/>
            <a:ext cx="2016493" cy="2676363"/>
            <a:chOff x="9845346" y="241239"/>
            <a:chExt cx="2016493" cy="2676363"/>
          </a:xfrm>
        </p:grpSpPr>
        <p:grpSp>
          <p:nvGrpSpPr>
            <p:cNvPr id="127" name="Group 126"/>
            <p:cNvGrpSpPr/>
            <p:nvPr/>
          </p:nvGrpSpPr>
          <p:grpSpPr>
            <a:xfrm>
              <a:off x="10040885" y="241239"/>
              <a:ext cx="1820954" cy="2672427"/>
              <a:chOff x="9007887" y="783947"/>
              <a:chExt cx="1820954" cy="2672427"/>
            </a:xfrm>
          </p:grpSpPr>
          <p:grpSp>
            <p:nvGrpSpPr>
              <p:cNvPr id="35" name="Group 34"/>
              <p:cNvGrpSpPr/>
              <p:nvPr/>
            </p:nvGrpSpPr>
            <p:grpSpPr>
              <a:xfrm rot="1168955">
                <a:off x="9177468" y="783947"/>
                <a:ext cx="1651373" cy="2672427"/>
                <a:chOff x="1105274" y="4332137"/>
                <a:chExt cx="961119" cy="1701748"/>
              </a:xfrm>
            </p:grpSpPr>
            <p:sp>
              <p:nvSpPr>
                <p:cNvPr id="36" name="Flowchart: Delay 35"/>
                <p:cNvSpPr/>
                <p:nvPr/>
              </p:nvSpPr>
              <p:spPr>
                <a:xfrm rot="15573381">
                  <a:off x="800458" y="4750343"/>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5573381">
                  <a:off x="687068" y="4767949"/>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rot="567912">
                <a:off x="9584231" y="1153073"/>
                <a:ext cx="798424" cy="1077073"/>
                <a:chOff x="8636600" y="226898"/>
                <a:chExt cx="928088" cy="1428469"/>
              </a:xfrm>
            </p:grpSpPr>
            <p:sp>
              <p:nvSpPr>
                <p:cNvPr id="94" name="Rectangle 93"/>
                <p:cNvSpPr/>
                <p:nvPr/>
              </p:nvSpPr>
              <p:spPr>
                <a:xfrm>
                  <a:off x="8636600" y="226898"/>
                  <a:ext cx="928088" cy="1407425"/>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8716854" y="300527"/>
                  <a:ext cx="835446" cy="1354840"/>
                  <a:chOff x="7439479" y="352237"/>
                  <a:chExt cx="1123967" cy="1822733"/>
                </a:xfrm>
              </p:grpSpPr>
              <p:sp>
                <p:nvSpPr>
                  <p:cNvPr id="96" name="Moon 95"/>
                  <p:cNvSpPr/>
                  <p:nvPr/>
                </p:nvSpPr>
                <p:spPr>
                  <a:xfrm rot="20732934">
                    <a:off x="7439479" y="788250"/>
                    <a:ext cx="375983" cy="1386720"/>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10800000">
                    <a:off x="8089011" y="694852"/>
                    <a:ext cx="474435" cy="1415386"/>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6"/>
                  <p:cNvSpPr/>
                  <p:nvPr/>
                </p:nvSpPr>
                <p:spPr>
                  <a:xfrm>
                    <a:off x="7484630" y="1447540"/>
                    <a:ext cx="1018536" cy="673302"/>
                  </a:xfrm>
                  <a:prstGeom prst="trapezoid">
                    <a:avLst>
                      <a:gd name="adj" fmla="val 41935"/>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7"/>
                  <p:cNvSpPr/>
                  <p:nvPr/>
                </p:nvSpPr>
                <p:spPr>
                  <a:xfrm rot="10800000">
                    <a:off x="7848392" y="1447539"/>
                    <a:ext cx="291010" cy="4269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666511" y="467320"/>
                    <a:ext cx="654774" cy="11183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uble Wave 8"/>
                  <p:cNvSpPr/>
                  <p:nvPr/>
                </p:nvSpPr>
                <p:spPr>
                  <a:xfrm rot="10558211">
                    <a:off x="7590896" y="662191"/>
                    <a:ext cx="808667" cy="401868"/>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9"/>
                  <p:cNvSpPr/>
                  <p:nvPr/>
                </p:nvSpPr>
                <p:spPr>
                  <a:xfrm>
                    <a:off x="7644685" y="424628"/>
                    <a:ext cx="618397" cy="29884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9"/>
                  <p:cNvSpPr/>
                  <p:nvPr/>
                </p:nvSpPr>
                <p:spPr>
                  <a:xfrm>
                    <a:off x="7644685" y="532717"/>
                    <a:ext cx="711936" cy="29884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5598382">
                    <a:off x="7791235" y="163004"/>
                    <a:ext cx="416989" cy="795455"/>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5598382">
                    <a:off x="7852860" y="304508"/>
                    <a:ext cx="298792" cy="915612"/>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7536596" y="748896"/>
                    <a:ext cx="918761" cy="162134"/>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p:cNvSpPr/>
                  <p:nvPr/>
                </p:nvSpPr>
                <p:spPr>
                  <a:xfrm>
                    <a:off x="7752775" y="1343388"/>
                    <a:ext cx="432358" cy="3242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7860864" y="1397433"/>
                    <a:ext cx="194353" cy="1080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89"/>
                  <p:cNvGrpSpPr/>
                  <p:nvPr/>
                </p:nvGrpSpPr>
                <p:grpSpPr>
                  <a:xfrm>
                    <a:off x="7530238" y="737024"/>
                    <a:ext cx="880611" cy="176122"/>
                    <a:chOff x="2286000" y="6019800"/>
                    <a:chExt cx="3048000" cy="609600"/>
                  </a:xfrm>
                </p:grpSpPr>
                <p:grpSp>
                  <p:nvGrpSpPr>
                    <p:cNvPr id="110" name="Group 175"/>
                    <p:cNvGrpSpPr/>
                    <p:nvPr/>
                  </p:nvGrpSpPr>
                  <p:grpSpPr>
                    <a:xfrm>
                      <a:off x="2286000" y="6019800"/>
                      <a:ext cx="609600" cy="609600"/>
                      <a:chOff x="2286000" y="6019800"/>
                      <a:chExt cx="609600" cy="609600"/>
                    </a:xfrm>
                  </p:grpSpPr>
                  <p:sp>
                    <p:nvSpPr>
                      <p:cNvPr id="123" name="Quad Arrow Callout 122"/>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ross 123"/>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76"/>
                    <p:cNvGrpSpPr/>
                    <p:nvPr/>
                  </p:nvGrpSpPr>
                  <p:grpSpPr>
                    <a:xfrm>
                      <a:off x="2895600" y="6019800"/>
                      <a:ext cx="609600" cy="609600"/>
                      <a:chOff x="2286000" y="6019800"/>
                      <a:chExt cx="609600" cy="609600"/>
                    </a:xfrm>
                  </p:grpSpPr>
                  <p:sp>
                    <p:nvSpPr>
                      <p:cNvPr id="121" name="Quad Arrow Callout 120"/>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ross 121"/>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79"/>
                    <p:cNvGrpSpPr/>
                    <p:nvPr/>
                  </p:nvGrpSpPr>
                  <p:grpSpPr>
                    <a:xfrm>
                      <a:off x="3505200" y="6019800"/>
                      <a:ext cx="609600" cy="609600"/>
                      <a:chOff x="2286000" y="6019800"/>
                      <a:chExt cx="609600" cy="609600"/>
                    </a:xfrm>
                  </p:grpSpPr>
                  <p:sp>
                    <p:nvSpPr>
                      <p:cNvPr id="119" name="Quad Arrow Callout 118"/>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ross 119"/>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82"/>
                    <p:cNvGrpSpPr/>
                    <p:nvPr/>
                  </p:nvGrpSpPr>
                  <p:grpSpPr>
                    <a:xfrm>
                      <a:off x="4114800" y="6019800"/>
                      <a:ext cx="609600" cy="609600"/>
                      <a:chOff x="2286000" y="6019800"/>
                      <a:chExt cx="609600" cy="609600"/>
                    </a:xfrm>
                  </p:grpSpPr>
                  <p:sp>
                    <p:nvSpPr>
                      <p:cNvPr id="117" name="Quad Arrow Callout 116"/>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85"/>
                    <p:cNvGrpSpPr/>
                    <p:nvPr/>
                  </p:nvGrpSpPr>
                  <p:grpSpPr>
                    <a:xfrm>
                      <a:off x="4724400" y="6019800"/>
                      <a:ext cx="609600" cy="609600"/>
                      <a:chOff x="2286000" y="6019800"/>
                      <a:chExt cx="609600" cy="609600"/>
                    </a:xfrm>
                  </p:grpSpPr>
                  <p:sp>
                    <p:nvSpPr>
                      <p:cNvPr id="115" name="Quad Arrow Callout 114"/>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8" name="Rectangle 7"/>
              <p:cNvSpPr/>
              <p:nvPr/>
            </p:nvSpPr>
            <p:spPr>
              <a:xfrm rot="568594">
                <a:off x="9007887" y="2436072"/>
                <a:ext cx="1611370" cy="830997"/>
              </a:xfrm>
              <a:prstGeom prst="rect">
                <a:avLst/>
              </a:prstGeom>
            </p:spPr>
            <p:txBody>
              <a:bodyPr wrap="square">
                <a:spAutoFit/>
              </a:bodyPr>
              <a:lstStyle/>
              <a:p>
                <a:pPr algn="ctr"/>
                <a:r>
                  <a:rPr lang="en-US" sz="1600" dirty="0">
                    <a:solidFill>
                      <a:schemeClr val="bg1"/>
                    </a:solidFill>
                    <a:latin typeface="Abadi" panose="020B0604020104020204" pitchFamily="34" charset="0"/>
                  </a:rPr>
                  <a:t>James, brother of the Lord</a:t>
                </a:r>
              </a:p>
              <a:p>
                <a:pPr algn="ctr"/>
                <a:r>
                  <a:rPr lang="en-US" sz="1600" dirty="0">
                    <a:solidFill>
                      <a:schemeClr val="bg1"/>
                    </a:solidFill>
                    <a:latin typeface="Abadi" panose="020B0604020104020204" pitchFamily="34" charset="0"/>
                  </a:rPr>
                  <a:t>A.D. 62</a:t>
                </a:r>
                <a:endParaRPr lang="en-US" sz="1600" dirty="0"/>
              </a:p>
            </p:txBody>
          </p:sp>
        </p:grpSp>
        <p:grpSp>
          <p:nvGrpSpPr>
            <p:cNvPr id="156" name="Group 155"/>
            <p:cNvGrpSpPr/>
            <p:nvPr/>
          </p:nvGrpSpPr>
          <p:grpSpPr>
            <a:xfrm>
              <a:off x="9845346" y="2347794"/>
              <a:ext cx="444750" cy="478962"/>
              <a:chOff x="4159960" y="2007821"/>
              <a:chExt cx="1548702" cy="1871767"/>
            </a:xfrm>
          </p:grpSpPr>
          <p:sp>
            <p:nvSpPr>
              <p:cNvPr id="157" name="Teardrop 156"/>
              <p:cNvSpPr/>
              <p:nvPr/>
            </p:nvSpPr>
            <p:spPr>
              <a:xfrm rot="8215946">
                <a:off x="4752919" y="2007821"/>
                <a:ext cx="500030" cy="504016"/>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ouble Wave 157"/>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ardrop 158"/>
              <p:cNvSpPr/>
              <p:nvPr/>
            </p:nvSpPr>
            <p:spPr>
              <a:xfrm>
                <a:off x="4343400" y="2819400"/>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ardrop 159"/>
              <p:cNvSpPr/>
              <p:nvPr/>
            </p:nvSpPr>
            <p:spPr>
              <a:xfrm rot="16809704">
                <a:off x="5033372" y="2830893"/>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ardrop 160"/>
              <p:cNvSpPr/>
              <p:nvPr/>
            </p:nvSpPr>
            <p:spPr>
              <a:xfrm rot="4742171">
                <a:off x="4198060" y="2224802"/>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ardrop 161"/>
              <p:cNvSpPr/>
              <p:nvPr/>
            </p:nvSpPr>
            <p:spPr>
              <a:xfrm rot="11700921">
                <a:off x="5175262" y="2192289"/>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63" name="Oval 162"/>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Heart 163"/>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eart 164"/>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rot="1735015">
              <a:off x="10088713" y="2438640"/>
              <a:ext cx="444750" cy="478962"/>
              <a:chOff x="4159960" y="2007821"/>
              <a:chExt cx="1548702" cy="1871767"/>
            </a:xfrm>
          </p:grpSpPr>
          <p:sp>
            <p:nvSpPr>
              <p:cNvPr id="167" name="Teardrop 166"/>
              <p:cNvSpPr/>
              <p:nvPr/>
            </p:nvSpPr>
            <p:spPr>
              <a:xfrm rot="8215946">
                <a:off x="4752919" y="2007821"/>
                <a:ext cx="500030" cy="504016"/>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ouble Wave 167"/>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ardrop 168"/>
              <p:cNvSpPr/>
              <p:nvPr/>
            </p:nvSpPr>
            <p:spPr>
              <a:xfrm>
                <a:off x="4343400" y="2819400"/>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ardrop 169"/>
              <p:cNvSpPr/>
              <p:nvPr/>
            </p:nvSpPr>
            <p:spPr>
              <a:xfrm rot="16809704">
                <a:off x="5033372" y="2830893"/>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ardrop 170"/>
              <p:cNvSpPr/>
              <p:nvPr/>
            </p:nvSpPr>
            <p:spPr>
              <a:xfrm rot="4742171">
                <a:off x="4198060" y="2224802"/>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ardrop 171"/>
              <p:cNvSpPr/>
              <p:nvPr/>
            </p:nvSpPr>
            <p:spPr>
              <a:xfrm rot="11700921">
                <a:off x="5175262" y="2192289"/>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73" name="Oval 172"/>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art 173"/>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Heart 174"/>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13" name="Group 17412"/>
          <p:cNvGrpSpPr/>
          <p:nvPr/>
        </p:nvGrpSpPr>
        <p:grpSpPr>
          <a:xfrm>
            <a:off x="4858680" y="2606491"/>
            <a:ext cx="2072106" cy="2321360"/>
            <a:chOff x="4858680" y="2606491"/>
            <a:chExt cx="2072106" cy="2321360"/>
          </a:xfrm>
        </p:grpSpPr>
        <p:grpSp>
          <p:nvGrpSpPr>
            <p:cNvPr id="17408" name="Group 17407"/>
            <p:cNvGrpSpPr/>
            <p:nvPr/>
          </p:nvGrpSpPr>
          <p:grpSpPr>
            <a:xfrm>
              <a:off x="5003891" y="2606491"/>
              <a:ext cx="1834170" cy="2298926"/>
              <a:chOff x="6420930" y="4405757"/>
              <a:chExt cx="1834170" cy="2298926"/>
            </a:xfrm>
          </p:grpSpPr>
          <p:grpSp>
            <p:nvGrpSpPr>
              <p:cNvPr id="38" name="Group 37"/>
              <p:cNvGrpSpPr/>
              <p:nvPr/>
            </p:nvGrpSpPr>
            <p:grpSpPr>
              <a:xfrm rot="647900">
                <a:off x="6603727" y="4405757"/>
                <a:ext cx="1651373" cy="2298926"/>
                <a:chOff x="1105274" y="4332137"/>
                <a:chExt cx="961119" cy="1701748"/>
              </a:xfrm>
            </p:grpSpPr>
            <p:sp>
              <p:nvSpPr>
                <p:cNvPr id="39" name="Flowchart: Delay 38"/>
                <p:cNvSpPr/>
                <p:nvPr/>
              </p:nvSpPr>
              <p:spPr>
                <a:xfrm rot="15573381">
                  <a:off x="800458" y="4750343"/>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5573381">
                  <a:off x="687068" y="4767949"/>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959602" y="4820572"/>
                <a:ext cx="829861" cy="940509"/>
                <a:chOff x="3137261" y="322935"/>
                <a:chExt cx="1143000" cy="1295400"/>
              </a:xfrm>
            </p:grpSpPr>
            <p:grpSp>
              <p:nvGrpSpPr>
                <p:cNvPr id="64" name="Group 63"/>
                <p:cNvGrpSpPr/>
                <p:nvPr/>
              </p:nvGrpSpPr>
              <p:grpSpPr>
                <a:xfrm>
                  <a:off x="3137261" y="322935"/>
                  <a:ext cx="1143000" cy="1295400"/>
                  <a:chOff x="3221141" y="4049352"/>
                  <a:chExt cx="1143000" cy="1295400"/>
                </a:xfrm>
              </p:grpSpPr>
              <p:sp>
                <p:nvSpPr>
                  <p:cNvPr id="79" name="Rectangle 78"/>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ame 79"/>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p:cNvGrpSpPr/>
                <p:nvPr/>
              </p:nvGrpSpPr>
              <p:grpSpPr>
                <a:xfrm>
                  <a:off x="3306313" y="479667"/>
                  <a:ext cx="788236" cy="1083256"/>
                  <a:chOff x="3276600" y="457200"/>
                  <a:chExt cx="1002102" cy="1377168"/>
                </a:xfrm>
              </p:grpSpPr>
              <p:grpSp>
                <p:nvGrpSpPr>
                  <p:cNvPr id="66" name="Group 120"/>
                  <p:cNvGrpSpPr/>
                  <p:nvPr/>
                </p:nvGrpSpPr>
                <p:grpSpPr>
                  <a:xfrm>
                    <a:off x="3276600" y="457200"/>
                    <a:ext cx="1002102" cy="1377168"/>
                    <a:chOff x="3962400" y="685800"/>
                    <a:chExt cx="2394857" cy="2793128"/>
                  </a:xfrm>
                </p:grpSpPr>
                <p:sp>
                  <p:nvSpPr>
                    <p:cNvPr id="68" name="Round Diagonal Corner Rectangle 67"/>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9"/>
                    <p:cNvGrpSpPr/>
                    <p:nvPr/>
                  </p:nvGrpSpPr>
                  <p:grpSpPr>
                    <a:xfrm>
                      <a:off x="4543774" y="2593107"/>
                      <a:ext cx="1357466" cy="885821"/>
                      <a:chOff x="5006649" y="2133600"/>
                      <a:chExt cx="1726268" cy="1383531"/>
                    </a:xfrm>
                  </p:grpSpPr>
                  <p:sp>
                    <p:nvSpPr>
                      <p:cNvPr id="77" name="Trapezoid 76"/>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ound Diagonal Corner Rectangle 71"/>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Rectangle 124"/>
              <p:cNvSpPr/>
              <p:nvPr/>
            </p:nvSpPr>
            <p:spPr>
              <a:xfrm>
                <a:off x="6420930" y="5853143"/>
                <a:ext cx="1738850" cy="584775"/>
              </a:xfrm>
              <a:prstGeom prst="rect">
                <a:avLst/>
              </a:prstGeom>
            </p:spPr>
            <p:txBody>
              <a:bodyPr wrap="square">
                <a:spAutoFit/>
              </a:bodyPr>
              <a:lstStyle/>
              <a:p>
                <a:pPr algn="ctr"/>
                <a:r>
                  <a:rPr lang="en-US" sz="1600" dirty="0">
                    <a:solidFill>
                      <a:schemeClr val="bg1"/>
                    </a:solidFill>
                    <a:latin typeface="Abadi" panose="020B0604020104020204" pitchFamily="34" charset="0"/>
                  </a:rPr>
                  <a:t>Peter</a:t>
                </a:r>
              </a:p>
              <a:p>
                <a:pPr algn="ctr"/>
                <a:r>
                  <a:rPr lang="en-US" sz="1600" dirty="0">
                    <a:solidFill>
                      <a:schemeClr val="bg1"/>
                    </a:solidFill>
                    <a:latin typeface="Abadi" panose="020B0604020104020204" pitchFamily="34" charset="0"/>
                  </a:rPr>
                  <a:t>A.D. 67</a:t>
                </a:r>
                <a:endParaRPr lang="en-US" sz="1600" dirty="0"/>
              </a:p>
            </p:txBody>
          </p:sp>
        </p:grpSp>
        <p:grpSp>
          <p:nvGrpSpPr>
            <p:cNvPr id="176" name="Group 175"/>
            <p:cNvGrpSpPr/>
            <p:nvPr/>
          </p:nvGrpSpPr>
          <p:grpSpPr>
            <a:xfrm>
              <a:off x="4858680" y="4361691"/>
              <a:ext cx="548043" cy="539111"/>
              <a:chOff x="7185317" y="571382"/>
              <a:chExt cx="1433175" cy="1409818"/>
            </a:xfrm>
          </p:grpSpPr>
          <p:sp>
            <p:nvSpPr>
              <p:cNvPr id="177" name="Moon 176"/>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ardrop 179"/>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6382743" y="4388740"/>
              <a:ext cx="548043" cy="539111"/>
              <a:chOff x="7185317" y="571382"/>
              <a:chExt cx="1433175" cy="1409818"/>
            </a:xfrm>
          </p:grpSpPr>
          <p:sp>
            <p:nvSpPr>
              <p:cNvPr id="182" name="Moon 181"/>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oon 183"/>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ardrop 184"/>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14" name="Group 17413"/>
          <p:cNvGrpSpPr/>
          <p:nvPr/>
        </p:nvGrpSpPr>
        <p:grpSpPr>
          <a:xfrm>
            <a:off x="8265293" y="2716940"/>
            <a:ext cx="1959089" cy="2390613"/>
            <a:chOff x="8265293" y="2716940"/>
            <a:chExt cx="1959089" cy="2390613"/>
          </a:xfrm>
        </p:grpSpPr>
        <p:grpSp>
          <p:nvGrpSpPr>
            <p:cNvPr id="17409" name="Group 17408"/>
            <p:cNvGrpSpPr/>
            <p:nvPr/>
          </p:nvGrpSpPr>
          <p:grpSpPr>
            <a:xfrm rot="219419">
              <a:off x="8445648" y="2716940"/>
              <a:ext cx="1752954" cy="2279262"/>
              <a:chOff x="9640615" y="4276907"/>
              <a:chExt cx="1752954" cy="2279262"/>
            </a:xfrm>
          </p:grpSpPr>
          <p:grpSp>
            <p:nvGrpSpPr>
              <p:cNvPr id="41" name="Group 40"/>
              <p:cNvGrpSpPr/>
              <p:nvPr/>
            </p:nvGrpSpPr>
            <p:grpSpPr>
              <a:xfrm rot="229083">
                <a:off x="9742196" y="4276907"/>
                <a:ext cx="1651373" cy="2279262"/>
                <a:chOff x="1105274" y="4332137"/>
                <a:chExt cx="961119" cy="1701748"/>
              </a:xfrm>
            </p:grpSpPr>
            <p:sp>
              <p:nvSpPr>
                <p:cNvPr id="42" name="Flowchart: Delay 41"/>
                <p:cNvSpPr/>
                <p:nvPr/>
              </p:nvSpPr>
              <p:spPr>
                <a:xfrm rot="15573381">
                  <a:off x="800458" y="4750343"/>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5573381">
                  <a:off x="687068" y="4767949"/>
                  <a:ext cx="1684142" cy="847729"/>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21160977">
                <a:off x="10035614" y="4735036"/>
                <a:ext cx="886166" cy="875908"/>
                <a:chOff x="4781838" y="304413"/>
                <a:chExt cx="886166" cy="875908"/>
              </a:xfrm>
            </p:grpSpPr>
            <p:sp>
              <p:nvSpPr>
                <p:cNvPr id="45" name="Rectangle 44"/>
                <p:cNvSpPr/>
                <p:nvPr/>
              </p:nvSpPr>
              <p:spPr>
                <a:xfrm>
                  <a:off x="4781838" y="304413"/>
                  <a:ext cx="886166" cy="875908"/>
                </a:xfrm>
                <a:prstGeom prst="rect">
                  <a:avLst/>
                </a:prstGeom>
                <a:solidFill>
                  <a:schemeClr val="tx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4895912" y="344881"/>
                  <a:ext cx="658018" cy="811841"/>
                  <a:chOff x="8595195" y="4323138"/>
                  <a:chExt cx="831211" cy="1029489"/>
                </a:xfrm>
              </p:grpSpPr>
              <p:grpSp>
                <p:nvGrpSpPr>
                  <p:cNvPr id="47" name="Group 86"/>
                  <p:cNvGrpSpPr/>
                  <p:nvPr/>
                </p:nvGrpSpPr>
                <p:grpSpPr>
                  <a:xfrm rot="2107423">
                    <a:off x="8595195" y="4323138"/>
                    <a:ext cx="299046" cy="661832"/>
                    <a:chOff x="7696200" y="914400"/>
                    <a:chExt cx="685800" cy="2438400"/>
                  </a:xfrm>
                </p:grpSpPr>
                <p:sp>
                  <p:nvSpPr>
                    <p:cNvPr id="59" name="Moon 5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87"/>
                  <p:cNvGrpSpPr/>
                  <p:nvPr/>
                </p:nvGrpSpPr>
                <p:grpSpPr>
                  <a:xfrm rot="19262140" flipH="1">
                    <a:off x="9127360" y="4356931"/>
                    <a:ext cx="299046" cy="602749"/>
                    <a:chOff x="7696200" y="914400"/>
                    <a:chExt cx="685800" cy="2438400"/>
                  </a:xfrm>
                </p:grpSpPr>
                <p:sp>
                  <p:nvSpPr>
                    <p:cNvPr id="55" name="Moon 5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rapezoid 48"/>
                  <p:cNvSpPr/>
                  <p:nvPr/>
                </p:nvSpPr>
                <p:spPr>
                  <a:xfrm>
                    <a:off x="8643614" y="4936671"/>
                    <a:ext cx="735210" cy="415956"/>
                  </a:xfrm>
                  <a:prstGeom prst="trapezoid">
                    <a:avLst>
                      <a:gd name="adj" fmla="val 35557"/>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789752" y="4665276"/>
                    <a:ext cx="418326" cy="544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686301" y="4411731"/>
                    <a:ext cx="643309" cy="670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8808836" y="4886328"/>
                    <a:ext cx="367605" cy="279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rot="16200000">
                    <a:off x="8884232" y="4210353"/>
                    <a:ext cx="223340" cy="45950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927379" y="4938239"/>
                    <a:ext cx="118375" cy="73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6" name="Rectangle 125"/>
              <p:cNvSpPr/>
              <p:nvPr/>
            </p:nvSpPr>
            <p:spPr>
              <a:xfrm rot="21090695">
                <a:off x="9640615" y="5814002"/>
                <a:ext cx="1738850" cy="584775"/>
              </a:xfrm>
              <a:prstGeom prst="rect">
                <a:avLst/>
              </a:prstGeom>
            </p:spPr>
            <p:txBody>
              <a:bodyPr wrap="square">
                <a:spAutoFit/>
              </a:bodyPr>
              <a:lstStyle/>
              <a:p>
                <a:pPr algn="ctr"/>
                <a:r>
                  <a:rPr lang="en-US" sz="1600" dirty="0">
                    <a:solidFill>
                      <a:schemeClr val="bg1"/>
                    </a:solidFill>
                    <a:latin typeface="Abadi" panose="020B0604020104020204" pitchFamily="34" charset="0"/>
                  </a:rPr>
                  <a:t>Paul</a:t>
                </a:r>
              </a:p>
              <a:p>
                <a:pPr algn="ctr"/>
                <a:r>
                  <a:rPr lang="en-US" sz="1600" dirty="0">
                    <a:solidFill>
                      <a:schemeClr val="bg1"/>
                    </a:solidFill>
                    <a:latin typeface="Abadi" panose="020B0604020104020204" pitchFamily="34" charset="0"/>
                  </a:rPr>
                  <a:t>A.D. 67</a:t>
                </a:r>
                <a:endParaRPr lang="en-US" sz="1600" dirty="0"/>
              </a:p>
            </p:txBody>
          </p:sp>
        </p:grpSp>
        <p:grpSp>
          <p:nvGrpSpPr>
            <p:cNvPr id="146" name="Group 145"/>
            <p:cNvGrpSpPr/>
            <p:nvPr/>
          </p:nvGrpSpPr>
          <p:grpSpPr>
            <a:xfrm>
              <a:off x="9779632" y="4497672"/>
              <a:ext cx="444750" cy="478962"/>
              <a:chOff x="4159960" y="2007821"/>
              <a:chExt cx="1548702" cy="1871767"/>
            </a:xfrm>
          </p:grpSpPr>
          <p:sp>
            <p:nvSpPr>
              <p:cNvPr id="147" name="Teardrop 146"/>
              <p:cNvSpPr/>
              <p:nvPr/>
            </p:nvSpPr>
            <p:spPr>
              <a:xfrm rot="8215946">
                <a:off x="4752919" y="2007821"/>
                <a:ext cx="500030" cy="504016"/>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ouble Wave 147"/>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ardrop 148"/>
              <p:cNvSpPr/>
              <p:nvPr/>
            </p:nvSpPr>
            <p:spPr>
              <a:xfrm>
                <a:off x="4343400" y="2819400"/>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ardrop 149"/>
              <p:cNvSpPr/>
              <p:nvPr/>
            </p:nvSpPr>
            <p:spPr>
              <a:xfrm rot="16809704">
                <a:off x="5033372" y="2830893"/>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ardrop 150"/>
              <p:cNvSpPr/>
              <p:nvPr/>
            </p:nvSpPr>
            <p:spPr>
              <a:xfrm rot="4742171">
                <a:off x="4198060" y="2224802"/>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ardrop 151"/>
              <p:cNvSpPr/>
              <p:nvPr/>
            </p:nvSpPr>
            <p:spPr>
              <a:xfrm rot="11700921">
                <a:off x="5175262" y="2192289"/>
                <a:ext cx="533400" cy="609600"/>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53" name="Oval 152"/>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eart 153"/>
              <p:cNvSpPr/>
              <p:nvPr/>
            </p:nvSpPr>
            <p:spPr>
              <a:xfrm rot="18889990">
                <a:off x="4624201" y="3137830"/>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Heart 154"/>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8265293" y="4568442"/>
              <a:ext cx="548043" cy="539111"/>
              <a:chOff x="7185317" y="571382"/>
              <a:chExt cx="1433175" cy="1409818"/>
            </a:xfrm>
          </p:grpSpPr>
          <p:sp>
            <p:nvSpPr>
              <p:cNvPr id="187" name="Moon 186"/>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ardrop 189"/>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15" name="Group 17414"/>
          <p:cNvGrpSpPr/>
          <p:nvPr/>
        </p:nvGrpSpPr>
        <p:grpSpPr>
          <a:xfrm>
            <a:off x="1519836" y="5121136"/>
            <a:ext cx="10717842" cy="1295400"/>
            <a:chOff x="1519836" y="5121136"/>
            <a:chExt cx="10717842" cy="1295400"/>
          </a:xfrm>
        </p:grpSpPr>
        <p:sp>
          <p:nvSpPr>
            <p:cNvPr id="9" name="Rectangle 8"/>
            <p:cNvSpPr/>
            <p:nvPr/>
          </p:nvSpPr>
          <p:spPr>
            <a:xfrm>
              <a:off x="2630422" y="5436206"/>
              <a:ext cx="9607256" cy="830997"/>
            </a:xfrm>
            <a:prstGeom prst="rect">
              <a:avLst/>
            </a:prstGeom>
          </p:spPr>
          <p:txBody>
            <a:bodyPr wrap="square">
              <a:spAutoFit/>
            </a:bodyPr>
            <a:lstStyle/>
            <a:p>
              <a:r>
                <a:rPr lang="en-US" sz="2400" dirty="0">
                  <a:solidFill>
                    <a:schemeClr val="bg1"/>
                  </a:solidFill>
                  <a:latin typeface="Abadi" panose="020B0604020104020204" pitchFamily="34" charset="0"/>
                </a:rPr>
                <a:t>John outlived the rest but was not seen after the 'times of Trajan' (A.D. 98 to 117).“ </a:t>
              </a:r>
              <a:r>
                <a:rPr lang="en-US" sz="1400" dirty="0">
                  <a:solidFill>
                    <a:schemeClr val="bg1"/>
                  </a:solidFill>
                  <a:latin typeface="Abadi" panose="020B0604020104020204" pitchFamily="34" charset="0"/>
                </a:rPr>
                <a:t>(8) </a:t>
              </a:r>
              <a:endParaRPr lang="en-US" sz="1400" dirty="0"/>
            </a:p>
          </p:txBody>
        </p:sp>
        <p:grpSp>
          <p:nvGrpSpPr>
            <p:cNvPr id="195" name="Group 194"/>
            <p:cNvGrpSpPr/>
            <p:nvPr/>
          </p:nvGrpSpPr>
          <p:grpSpPr>
            <a:xfrm>
              <a:off x="1519836" y="5121136"/>
              <a:ext cx="1143000" cy="1295400"/>
              <a:chOff x="1768038" y="327549"/>
              <a:chExt cx="1143000" cy="1295400"/>
            </a:xfrm>
          </p:grpSpPr>
          <p:grpSp>
            <p:nvGrpSpPr>
              <p:cNvPr id="196" name="Group 195"/>
              <p:cNvGrpSpPr/>
              <p:nvPr/>
            </p:nvGrpSpPr>
            <p:grpSpPr>
              <a:xfrm>
                <a:off x="1768038" y="327549"/>
                <a:ext cx="1143000" cy="1295400"/>
                <a:chOff x="3221141" y="4049352"/>
                <a:chExt cx="1143000" cy="1295400"/>
              </a:xfrm>
            </p:grpSpPr>
            <p:sp>
              <p:nvSpPr>
                <p:cNvPr id="242" name="Rectangle 241"/>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ame 242"/>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7" name="Group 196"/>
              <p:cNvGrpSpPr/>
              <p:nvPr/>
            </p:nvGrpSpPr>
            <p:grpSpPr>
              <a:xfrm>
                <a:off x="1914013" y="422370"/>
                <a:ext cx="865946" cy="1132698"/>
                <a:chOff x="5618278" y="3535424"/>
                <a:chExt cx="1080560" cy="1413423"/>
              </a:xfrm>
            </p:grpSpPr>
            <p:sp>
              <p:nvSpPr>
                <p:cNvPr id="198" name="Cloud 197"/>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loud 198"/>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16"/>
                <p:cNvGrpSpPr/>
                <p:nvPr/>
              </p:nvGrpSpPr>
              <p:grpSpPr>
                <a:xfrm>
                  <a:off x="5738387" y="4193025"/>
                  <a:ext cx="810526" cy="743986"/>
                  <a:chOff x="2594848" y="2213440"/>
                  <a:chExt cx="2045194" cy="1982724"/>
                </a:xfrm>
                <a:solidFill>
                  <a:srgbClr val="E0C13C"/>
                </a:solidFill>
              </p:grpSpPr>
              <p:sp>
                <p:nvSpPr>
                  <p:cNvPr id="238"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9" name="Group 5"/>
                  <p:cNvGrpSpPr/>
                  <p:nvPr/>
                </p:nvGrpSpPr>
                <p:grpSpPr>
                  <a:xfrm>
                    <a:off x="2840416" y="2333435"/>
                    <a:ext cx="1586009" cy="1634505"/>
                    <a:chOff x="2838154" y="2333435"/>
                    <a:chExt cx="1586009" cy="1634505"/>
                  </a:xfrm>
                  <a:grpFill/>
                </p:grpSpPr>
                <p:sp>
                  <p:nvSpPr>
                    <p:cNvPr id="240"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3" name="Oval 202"/>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loud 203"/>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p:cNvGrpSpPr/>
                <p:nvPr/>
              </p:nvGrpSpPr>
              <p:grpSpPr>
                <a:xfrm>
                  <a:off x="5712573" y="3712982"/>
                  <a:ext cx="866802" cy="151822"/>
                  <a:chOff x="7105896" y="1557210"/>
                  <a:chExt cx="1544762" cy="488119"/>
                </a:xfrm>
              </p:grpSpPr>
              <p:sp>
                <p:nvSpPr>
                  <p:cNvPr id="206"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59"/>
                  <p:cNvGrpSpPr/>
                  <p:nvPr/>
                </p:nvGrpSpPr>
                <p:grpSpPr>
                  <a:xfrm rot="160736">
                    <a:off x="7230848" y="1557210"/>
                    <a:ext cx="1269517" cy="488119"/>
                    <a:chOff x="3810000" y="1677648"/>
                    <a:chExt cx="4705061" cy="1827552"/>
                  </a:xfrm>
                </p:grpSpPr>
                <p:grpSp>
                  <p:nvGrpSpPr>
                    <p:cNvPr id="208" name="Group 37"/>
                    <p:cNvGrpSpPr/>
                    <p:nvPr/>
                  </p:nvGrpSpPr>
                  <p:grpSpPr>
                    <a:xfrm>
                      <a:off x="3810000" y="1828800"/>
                      <a:ext cx="1776984" cy="1676400"/>
                      <a:chOff x="3810000" y="1828800"/>
                      <a:chExt cx="4038600" cy="3810000"/>
                    </a:xfrm>
                  </p:grpSpPr>
                  <p:sp>
                    <p:nvSpPr>
                      <p:cNvPr id="229" name="Half Frame 22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Half Frame 22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Half Frame 23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Half Frame 23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23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iamond 23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38"/>
                    <p:cNvGrpSpPr/>
                    <p:nvPr/>
                  </p:nvGrpSpPr>
                  <p:grpSpPr>
                    <a:xfrm>
                      <a:off x="5314014" y="1757596"/>
                      <a:ext cx="1776984" cy="1676400"/>
                      <a:chOff x="3810000" y="1828800"/>
                      <a:chExt cx="4038600" cy="3810000"/>
                    </a:xfrm>
                  </p:grpSpPr>
                  <p:sp>
                    <p:nvSpPr>
                      <p:cNvPr id="220" name="Half Frame 21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Half Frame 22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Half Frame 22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Half Frame 22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Donut 22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Diamond 22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48"/>
                    <p:cNvGrpSpPr/>
                    <p:nvPr/>
                  </p:nvGrpSpPr>
                  <p:grpSpPr>
                    <a:xfrm>
                      <a:off x="6738077" y="1677648"/>
                      <a:ext cx="1776984" cy="1676400"/>
                      <a:chOff x="3810000" y="1828800"/>
                      <a:chExt cx="4038600" cy="3810000"/>
                    </a:xfrm>
                  </p:grpSpPr>
                  <p:sp>
                    <p:nvSpPr>
                      <p:cNvPr id="211" name="Half Frame 21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Half Frame 21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Half Frame 21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Half Frame 21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Donut 21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Diamond 21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Tree>
    <p:extLst>
      <p:ext uri="{BB962C8B-B14F-4D97-AF65-F5344CB8AC3E}">
        <p14:creationId xmlns:p14="http://schemas.microsoft.com/office/powerpoint/2010/main" val="26091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anim calcmode="lin" valueType="num">
                                      <p:cBhvr additive="base">
                                        <p:cTn id="21" dur="500" fill="hold"/>
                                        <p:tgtEl>
                                          <p:spTgt spid="17415"/>
                                        </p:tgtEl>
                                        <p:attrNameLst>
                                          <p:attrName>ppt_x</p:attrName>
                                        </p:attrNameLst>
                                      </p:cBhvr>
                                      <p:tavLst>
                                        <p:tav tm="0">
                                          <p:val>
                                            <p:strVal val="#ppt_x"/>
                                          </p:val>
                                        </p:tav>
                                        <p:tav tm="100000">
                                          <p:val>
                                            <p:strVal val="#ppt_x"/>
                                          </p:val>
                                        </p:tav>
                                      </p:tavLst>
                                    </p:anim>
                                    <p:anim calcmode="lin" valueType="num">
                                      <p:cBhvr additive="base">
                                        <p:cTn id="22"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4A9AF-D9AD-4271-94C3-810855FDB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4" descr="Image result for me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0" y="7937"/>
            <a:ext cx="12192000" cy="769441"/>
          </a:xfrm>
          <a:prstGeom prst="rect">
            <a:avLst/>
          </a:prstGeom>
          <a:noFill/>
        </p:spPr>
        <p:txBody>
          <a:bodyPr wrap="square" rtlCol="0">
            <a:spAutoFit/>
          </a:bodyPr>
          <a:lstStyle/>
          <a:p>
            <a:pPr algn="ctr"/>
            <a:r>
              <a:rPr lang="en-US" sz="4400" dirty="0">
                <a:solidFill>
                  <a:schemeClr val="bg1"/>
                </a:solidFill>
                <a:latin typeface="Bodoni MT" panose="02070603080606020203" pitchFamily="18" charset="0"/>
              </a:rPr>
              <a:t>The Kingdom of God</a:t>
            </a:r>
          </a:p>
        </p:txBody>
      </p:sp>
      <p:sp>
        <p:nvSpPr>
          <p:cNvPr id="12" name="TextBox 11"/>
          <p:cNvSpPr txBox="1"/>
          <p:nvPr/>
        </p:nvSpPr>
        <p:spPr>
          <a:xfrm>
            <a:off x="0" y="6489170"/>
            <a:ext cx="2891182" cy="338554"/>
          </a:xfrm>
          <a:prstGeom prst="rect">
            <a:avLst/>
          </a:prstGeom>
          <a:noFill/>
        </p:spPr>
        <p:txBody>
          <a:bodyPr wrap="square" rtlCol="0">
            <a:spAutoFit/>
          </a:bodyPr>
          <a:lstStyle/>
          <a:p>
            <a:r>
              <a:rPr lang="en-US" sz="1600" dirty="0">
                <a:solidFill>
                  <a:schemeClr val="bg1"/>
                </a:solidFill>
              </a:rPr>
              <a:t>1 Corinthians 4:20</a:t>
            </a:r>
          </a:p>
        </p:txBody>
      </p:sp>
      <p:sp>
        <p:nvSpPr>
          <p:cNvPr id="14" name="Rectangle 13"/>
          <p:cNvSpPr/>
          <p:nvPr/>
        </p:nvSpPr>
        <p:spPr>
          <a:xfrm>
            <a:off x="307975" y="1673696"/>
            <a:ext cx="6819556" cy="3785652"/>
          </a:xfrm>
          <a:prstGeom prst="rect">
            <a:avLst/>
          </a:prstGeom>
        </p:spPr>
        <p:txBody>
          <a:bodyPr wrap="square">
            <a:spAutoFit/>
          </a:bodyPr>
          <a:lstStyle/>
          <a:p>
            <a:pPr fontAlgn="base"/>
            <a:r>
              <a:rPr lang="en-US" sz="2400" dirty="0">
                <a:solidFill>
                  <a:schemeClr val="bg1"/>
                </a:solidFill>
              </a:rPr>
              <a:t>“...  men do not gain the kingdom...until they possess the power. The gospel is the power of God unto salvation. </a:t>
            </a:r>
          </a:p>
          <a:p>
            <a:pPr fontAlgn="base"/>
            <a:endParaRPr lang="en-US" sz="2400" dirty="0">
              <a:solidFill>
                <a:schemeClr val="bg1"/>
              </a:solidFill>
            </a:endParaRPr>
          </a:p>
          <a:p>
            <a:pPr fontAlgn="base"/>
            <a:r>
              <a:rPr lang="en-US" sz="2400" dirty="0">
                <a:solidFill>
                  <a:schemeClr val="bg1"/>
                </a:solidFill>
              </a:rPr>
              <a:t>There must be priesthood...or there is no kingdom of God, no Church of Jesus Christ, no saving gospel. </a:t>
            </a:r>
          </a:p>
          <a:p>
            <a:pPr fontAlgn="base"/>
            <a:endParaRPr lang="en-US" sz="2400" dirty="0">
              <a:solidFill>
                <a:schemeClr val="bg1"/>
              </a:solidFill>
            </a:endParaRPr>
          </a:p>
          <a:p>
            <a:pPr fontAlgn="base"/>
            <a:r>
              <a:rPr lang="en-US" sz="2400" dirty="0">
                <a:solidFill>
                  <a:schemeClr val="bg1"/>
                </a:solidFill>
              </a:rPr>
              <a:t>Where God's power is manifest, there is the Church and kingdom of God on earth, and where his power is not found, there the Church and kingdom is not."</a:t>
            </a:r>
            <a:endParaRPr lang="en-US" sz="2400" b="0" i="0" dirty="0">
              <a:solidFill>
                <a:schemeClr val="bg1"/>
              </a:solidFill>
              <a:effectLst/>
            </a:endParaRPr>
          </a:p>
        </p:txBody>
      </p:sp>
      <p:sp>
        <p:nvSpPr>
          <p:cNvPr id="6" name="Rectangle 5"/>
          <p:cNvSpPr/>
          <p:nvPr/>
        </p:nvSpPr>
        <p:spPr>
          <a:xfrm>
            <a:off x="3308314" y="724302"/>
            <a:ext cx="5575372" cy="584775"/>
          </a:xfrm>
          <a:prstGeom prst="rect">
            <a:avLst/>
          </a:prstGeom>
        </p:spPr>
        <p:txBody>
          <a:bodyPr wrap="none">
            <a:spAutoFit/>
          </a:bodyPr>
          <a:lstStyle/>
          <a:p>
            <a:r>
              <a:rPr lang="en-US" sz="3200" dirty="0">
                <a:solidFill>
                  <a:schemeClr val="bg1"/>
                </a:solidFill>
              </a:rPr>
              <a:t>God is not in word, but in power</a:t>
            </a:r>
            <a:endParaRPr lang="en-US" sz="3200" dirty="0"/>
          </a:p>
        </p:txBody>
      </p:sp>
      <p:sp>
        <p:nvSpPr>
          <p:cNvPr id="7" name="Rectangle 6"/>
          <p:cNvSpPr/>
          <p:nvPr/>
        </p:nvSpPr>
        <p:spPr>
          <a:xfrm>
            <a:off x="11589625" y="6367575"/>
            <a:ext cx="442750" cy="369332"/>
          </a:xfrm>
          <a:prstGeom prst="rect">
            <a:avLst/>
          </a:prstGeom>
        </p:spPr>
        <p:txBody>
          <a:bodyPr wrap="none">
            <a:spAutoFit/>
          </a:bodyPr>
          <a:lstStyle/>
          <a:p>
            <a:pPr fontAlgn="base"/>
            <a:r>
              <a:rPr lang="en-US" dirty="0">
                <a:solidFill>
                  <a:schemeClr val="bg1"/>
                </a:solidFill>
              </a:rPr>
              <a:t>(9)</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2018179"/>
            <a:ext cx="1828800" cy="2552700"/>
          </a:xfrm>
          <a:prstGeom prst="rect">
            <a:avLst/>
          </a:prstGeom>
        </p:spPr>
      </p:pic>
    </p:spTree>
    <p:extLst>
      <p:ext uri="{BB962C8B-B14F-4D97-AF65-F5344CB8AC3E}">
        <p14:creationId xmlns:p14="http://schemas.microsoft.com/office/powerpoint/2010/main" val="254849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29619-5794-4788-8B79-03D94EB3C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6B403CD-F2FC-4274-BB33-007058DFDCE7}"/>
              </a:ext>
            </a:extLst>
          </p:cNvPr>
          <p:cNvSpPr/>
          <p:nvPr/>
        </p:nvSpPr>
        <p:spPr>
          <a:xfrm>
            <a:off x="73793" y="83976"/>
            <a:ext cx="8704446" cy="4801314"/>
          </a:xfrm>
          <a:prstGeom prst="rect">
            <a:avLst/>
          </a:prstGeom>
        </p:spPr>
        <p:txBody>
          <a:bodyPr wrap="square">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38</a:t>
            </a:r>
          </a:p>
          <a:p>
            <a:pPr marL="342900" indent="-342900" fontAlgn="base">
              <a:buAutoNum type="arabicPeriod" startAt="2"/>
            </a:pPr>
            <a:r>
              <a:rPr lang="en-US" dirty="0">
                <a:solidFill>
                  <a:schemeClr val="bg1"/>
                </a:solidFill>
              </a:rPr>
              <a:t>President Boyd K. Packer (</a:t>
            </a:r>
            <a:r>
              <a:rPr lang="en-US" i="1" dirty="0">
                <a:solidFill>
                  <a:schemeClr val="bg1"/>
                </a:solidFill>
              </a:rPr>
              <a:t>Let Not Your Heart Be Troubled </a:t>
            </a:r>
            <a:r>
              <a:rPr lang="en-US" dirty="0">
                <a:solidFill>
                  <a:schemeClr val="bg1"/>
                </a:solidFill>
              </a:rPr>
              <a:t>[Salt Lake City: Bookcraft, 1991], 34.)</a:t>
            </a:r>
          </a:p>
          <a:p>
            <a:pPr marL="342900" indent="-342900" fontAlgn="base">
              <a:buAutoNum type="arabicPeriod" startAt="2"/>
            </a:pPr>
            <a:r>
              <a:rPr lang="en-US" dirty="0">
                <a:solidFill>
                  <a:schemeClr val="bg1"/>
                </a:solidFill>
              </a:rPr>
              <a:t>President Ezra Taft Benson Mission Presidents Seminar, Provo, Utah, 25 June 1986.)" (</a:t>
            </a:r>
            <a:r>
              <a:rPr lang="en-US" i="1" dirty="0">
                <a:solidFill>
                  <a:schemeClr val="bg1"/>
                </a:solidFill>
              </a:rPr>
              <a:t>The Teachings of Ezra Taft Benson </a:t>
            </a:r>
            <a:r>
              <a:rPr lang="en-US" dirty="0">
                <a:solidFill>
                  <a:schemeClr val="bg1"/>
                </a:solidFill>
              </a:rPr>
              <a:t>[Salt Lake City: Bookcraft, 1988], 201.)</a:t>
            </a:r>
          </a:p>
          <a:p>
            <a:pPr marL="342900" indent="-342900" fontAlgn="base">
              <a:buFontTx/>
              <a:buAutoNum type="arabicPeriod" startAt="2"/>
            </a:pPr>
            <a:r>
              <a:rPr lang="en-US" dirty="0">
                <a:solidFill>
                  <a:schemeClr val="bg1"/>
                </a:solidFill>
              </a:rPr>
              <a:t>Sterling W. Sill (</a:t>
            </a:r>
            <a:r>
              <a:rPr lang="en-US" i="1" dirty="0">
                <a:solidFill>
                  <a:schemeClr val="bg1"/>
                </a:solidFill>
              </a:rPr>
              <a:t>Thy Kingdom Come </a:t>
            </a:r>
            <a:r>
              <a:rPr lang="en-US" dirty="0">
                <a:solidFill>
                  <a:schemeClr val="bg1"/>
                </a:solidFill>
              </a:rPr>
              <a:t>[Salt Lake City: Deseret Book Co., 1975], 150.)</a:t>
            </a:r>
          </a:p>
          <a:p>
            <a:pPr marL="342900" indent="-342900" fontAlgn="base">
              <a:buFontTx/>
              <a:buAutoNum type="arabicPeriod" startAt="2"/>
            </a:pPr>
            <a:r>
              <a:rPr lang="en-US" dirty="0">
                <a:solidFill>
                  <a:schemeClr val="bg1"/>
                </a:solidFill>
              </a:rPr>
              <a:t>President David O. McKay (</a:t>
            </a:r>
            <a:r>
              <a:rPr lang="en-US" i="1" dirty="0">
                <a:solidFill>
                  <a:schemeClr val="bg1"/>
                </a:solidFill>
              </a:rPr>
              <a:t>Conference Report, April 1962</a:t>
            </a:r>
            <a:r>
              <a:rPr lang="en-US" dirty="0">
                <a:solidFill>
                  <a:schemeClr val="bg1"/>
                </a:solidFill>
              </a:rPr>
              <a:t>, First Day-Morning Meeting 13.)</a:t>
            </a:r>
          </a:p>
          <a:p>
            <a:pPr marL="342900" indent="-342900" fontAlgn="base">
              <a:buAutoNum type="arabicPeriod" startAt="6"/>
            </a:pPr>
            <a:r>
              <a:rPr lang="en-US" dirty="0">
                <a:solidFill>
                  <a:schemeClr val="bg1"/>
                </a:solidFill>
              </a:rPr>
              <a:t>(</a:t>
            </a:r>
            <a:r>
              <a:rPr lang="en-US" i="1" dirty="0">
                <a:solidFill>
                  <a:schemeClr val="bg1"/>
                </a:solidFill>
              </a:rPr>
              <a:t>Selected Writings of Robert L. Millet: Gospel Scholars Series </a:t>
            </a:r>
            <a:r>
              <a:rPr lang="en-US" dirty="0">
                <a:solidFill>
                  <a:schemeClr val="bg1"/>
                </a:solidFill>
              </a:rPr>
              <a:t>[Salt Lake City: Deseret Book Co., 2000], 450.)</a:t>
            </a:r>
          </a:p>
          <a:p>
            <a:pPr marL="342900" indent="-342900" fontAlgn="base">
              <a:buFontTx/>
              <a:buAutoNum type="arabicPeriod" startAt="6"/>
            </a:pPr>
            <a:r>
              <a:rPr lang="en-US" dirty="0">
                <a:solidFill>
                  <a:schemeClr val="bg1"/>
                </a:solidFill>
              </a:rPr>
              <a:t>Thomas S. Monson ("News of the Church," </a:t>
            </a:r>
            <a:r>
              <a:rPr lang="en-US" i="1" dirty="0">
                <a:solidFill>
                  <a:schemeClr val="bg1"/>
                </a:solidFill>
              </a:rPr>
              <a:t>Ensign</a:t>
            </a:r>
            <a:r>
              <a:rPr lang="en-US" dirty="0">
                <a:solidFill>
                  <a:schemeClr val="bg1"/>
                </a:solidFill>
              </a:rPr>
              <a:t>, July 1992, 77)</a:t>
            </a:r>
          </a:p>
          <a:p>
            <a:pPr marL="342900" indent="-342900" fontAlgn="base">
              <a:buFontTx/>
              <a:buAutoNum type="arabicPeriod" startAt="6"/>
            </a:pPr>
            <a:r>
              <a:rPr lang="en-US" dirty="0">
                <a:solidFill>
                  <a:schemeClr val="bg1"/>
                </a:solidFill>
              </a:rPr>
              <a:t>(Richard Lloyd Anderson, "Clement, Ignatius, and Polycarp: Three Bishops between the Apostles and Apostasy," </a:t>
            </a:r>
            <a:r>
              <a:rPr lang="en-US" i="1" dirty="0">
                <a:solidFill>
                  <a:schemeClr val="bg1"/>
                </a:solidFill>
              </a:rPr>
              <a:t>Ensign</a:t>
            </a:r>
            <a:r>
              <a:rPr lang="en-US" dirty="0">
                <a:solidFill>
                  <a:schemeClr val="bg1"/>
                </a:solidFill>
              </a:rPr>
              <a:t>, Aug. 1976, 51)</a:t>
            </a:r>
          </a:p>
          <a:p>
            <a:pPr marL="342900" indent="-342900" fontAlgn="base">
              <a:buFontTx/>
              <a:buAutoNum type="arabicPeriod" startAt="6"/>
            </a:pPr>
            <a:r>
              <a:rPr lang="en-US" dirty="0">
                <a:solidFill>
                  <a:schemeClr val="bg1"/>
                </a:solidFill>
              </a:rPr>
              <a:t>Elder Bruce R. McConkie (</a:t>
            </a:r>
            <a:r>
              <a:rPr lang="en-US" i="1" dirty="0">
                <a:solidFill>
                  <a:schemeClr val="bg1"/>
                </a:solidFill>
              </a:rPr>
              <a:t>Doctrinal New Testament Commentary, </a:t>
            </a:r>
            <a:r>
              <a:rPr lang="en-US" dirty="0">
                <a:solidFill>
                  <a:schemeClr val="bg1"/>
                </a:solidFill>
              </a:rPr>
              <a:t>3 vols. [Salt Lake City: Bookcraft, 1965-1973], 2:333.)</a:t>
            </a:r>
          </a:p>
          <a:p>
            <a:pPr marL="342900" indent="-342900" fontAlgn="base">
              <a:buFontTx/>
              <a:buAutoNum type="arabicPeriod" startAt="6"/>
            </a:pPr>
            <a:r>
              <a:rPr lang="en-US" b="0" i="0" dirty="0">
                <a:solidFill>
                  <a:schemeClr val="bg1"/>
                </a:solidFill>
                <a:effectLst/>
              </a:rPr>
              <a:t>Chi Hong [Sam] Wong, “</a:t>
            </a:r>
            <a:r>
              <a:rPr lang="en-US" b="0" i="0" u="none" strike="noStrike" dirty="0">
                <a:solidFill>
                  <a:schemeClr val="bg1"/>
                </a:solidFill>
                <a:effectLst/>
              </a:rPr>
              <a:t>They Cannot Prevail; We Cannot Fall</a:t>
            </a:r>
            <a:r>
              <a:rPr lang="en-US" b="0" i="0" dirty="0">
                <a:solidFill>
                  <a:schemeClr val="bg1"/>
                </a:solidFill>
                <a:effectLst/>
              </a:rPr>
              <a:t>,” </a:t>
            </a:r>
            <a:r>
              <a:rPr lang="en-US" b="0" i="1" dirty="0">
                <a:solidFill>
                  <a:schemeClr val="bg1"/>
                </a:solidFill>
                <a:effectLst/>
              </a:rPr>
              <a:t>Liahona</a:t>
            </a:r>
            <a:r>
              <a:rPr lang="en-US" b="0" i="0" dirty="0">
                <a:solidFill>
                  <a:schemeClr val="bg1"/>
                </a:solidFill>
                <a:effectLst/>
              </a:rPr>
              <a:t>, May 2021, 98</a:t>
            </a:r>
            <a:endParaRPr lang="en-US" dirty="0">
              <a:solidFill>
                <a:schemeClr val="bg1"/>
              </a:solidFill>
            </a:endParaRPr>
          </a:p>
        </p:txBody>
      </p:sp>
      <p:sp>
        <p:nvSpPr>
          <p:cNvPr id="5" name="Footer Placeholder 14">
            <a:extLst>
              <a:ext uri="{FF2B5EF4-FFF2-40B4-BE49-F238E27FC236}">
                <a16:creationId xmlns:a16="http://schemas.microsoft.com/office/drawing/2014/main" id="{9DFF43E2-DBD1-4957-8615-B0BDDC885A1F}"/>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519885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53746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Milk Comes Before Meat</a:t>
                      </a:r>
                    </a:p>
                  </a:txBody>
                  <a:tcPr marL="95250" marR="95250" marT="66675" marB="66675" anchor="ctr"/>
                </a:tc>
                <a:tc>
                  <a:txBody>
                    <a:bodyPr/>
                    <a:lstStyle/>
                    <a:p>
                      <a:pPr algn="l" fontAlgn="base"/>
                      <a:r>
                        <a:rPr lang="en-US">
                          <a:solidFill>
                            <a:srgbClr val="434444"/>
                          </a:solidFill>
                          <a:effectLst/>
                        </a:rPr>
                        <a:t>3:1–7</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Fire Shall Test All Work</a:t>
                      </a:r>
                    </a:p>
                  </a:txBody>
                  <a:tcPr marL="95250" marR="95250" marT="66675" marB="66675" anchor="ctr"/>
                </a:tc>
                <a:tc>
                  <a:txBody>
                    <a:bodyPr/>
                    <a:lstStyle/>
                    <a:p>
                      <a:pPr algn="l" fontAlgn="base"/>
                      <a:r>
                        <a:rPr lang="en-US">
                          <a:solidFill>
                            <a:srgbClr val="434444"/>
                          </a:solidFill>
                          <a:effectLst/>
                        </a:rPr>
                        <a:t>3:8–15</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“Ye Are the Temple of God”</a:t>
                      </a:r>
                    </a:p>
                  </a:txBody>
                  <a:tcPr marL="95250" marR="95250" marT="66675" marB="66675" anchor="ctr"/>
                </a:tc>
                <a:tc>
                  <a:txBody>
                    <a:bodyPr/>
                    <a:lstStyle/>
                    <a:p>
                      <a:pPr algn="l" fontAlgn="base"/>
                      <a:r>
                        <a:rPr lang="en-US">
                          <a:solidFill>
                            <a:srgbClr val="434444"/>
                          </a:solidFill>
                          <a:effectLst/>
                        </a:rPr>
                        <a:t>3:16, 17</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Saints Shall Inherit All Things</a:t>
                      </a:r>
                    </a:p>
                  </a:txBody>
                  <a:tcPr marL="95250" marR="95250" marT="66675" marB="66675" anchor="ctr"/>
                </a:tc>
                <a:tc>
                  <a:txBody>
                    <a:bodyPr/>
                    <a:lstStyle/>
                    <a:p>
                      <a:pPr algn="l" fontAlgn="base"/>
                      <a:r>
                        <a:rPr lang="en-US" dirty="0">
                          <a:solidFill>
                            <a:srgbClr val="434444"/>
                          </a:solidFill>
                          <a:effectLst/>
                        </a:rPr>
                        <a:t>3:18–23</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dirty="0">
                          <a:solidFill>
                            <a:srgbClr val="434444"/>
                          </a:solidFill>
                          <a:effectLst/>
                        </a:rPr>
                        <a:t>Apostles Suffer, Minister, Keep the Faith</a:t>
                      </a:r>
                    </a:p>
                  </a:txBody>
                  <a:tcPr marL="95250" marR="95250" marT="66675" marB="66675" anchor="ctr"/>
                </a:tc>
                <a:tc>
                  <a:txBody>
                    <a:bodyPr/>
                    <a:lstStyle/>
                    <a:p>
                      <a:pPr algn="l" fontAlgn="base"/>
                      <a:r>
                        <a:rPr lang="en-US" dirty="0">
                          <a:solidFill>
                            <a:srgbClr val="434444"/>
                          </a:solidFill>
                          <a:effectLst/>
                        </a:rPr>
                        <a:t>4:1–21</a:t>
                      </a:r>
                    </a:p>
                  </a:txBody>
                  <a:tcPr marL="95250" marR="95250" marT="66675" marB="66675" anchor="ctr"/>
                </a:tc>
                <a:extLst>
                  <a:ext uri="{0D108BD9-81ED-4DB2-BD59-A6C34878D82A}">
                    <a16:rowId xmlns:a16="http://schemas.microsoft.com/office/drawing/2014/main" val="10005"/>
                  </a:ext>
                </a:extLst>
              </a:tr>
            </a:tbl>
          </a:graphicData>
        </a:graphic>
      </p:graphicFrame>
      <p:sp>
        <p:nvSpPr>
          <p:cNvPr id="3" name="TextBox 2"/>
          <p:cNvSpPr txBox="1"/>
          <p:nvPr/>
        </p:nvSpPr>
        <p:spPr>
          <a:xfrm>
            <a:off x="24384" y="2552328"/>
            <a:ext cx="5540721" cy="246221"/>
          </a:xfrm>
          <a:prstGeom prst="rect">
            <a:avLst/>
          </a:prstGeom>
          <a:noFill/>
        </p:spPr>
        <p:txBody>
          <a:bodyPr wrap="square" rtlCol="0">
            <a:spAutoFit/>
          </a:bodyPr>
          <a:lstStyle/>
          <a:p>
            <a:r>
              <a:rPr lang="en-US" sz="1000" dirty="0"/>
              <a:t>Life and Teachings of Jesus Christ and His Apostles Chapter 34-35</a:t>
            </a:r>
          </a:p>
        </p:txBody>
      </p:sp>
      <p:sp>
        <p:nvSpPr>
          <p:cNvPr id="4" name="Rectangle 3"/>
          <p:cNvSpPr/>
          <p:nvPr/>
        </p:nvSpPr>
        <p:spPr>
          <a:xfrm>
            <a:off x="24384" y="5711607"/>
            <a:ext cx="6096000" cy="1200329"/>
          </a:xfrm>
          <a:prstGeom prst="rect">
            <a:avLst/>
          </a:prstGeom>
          <a:ln>
            <a:solidFill>
              <a:schemeClr val="tx1"/>
            </a:solidFill>
          </a:ln>
        </p:spPr>
        <p:txBody>
          <a:bodyPr>
            <a:spAutoFit/>
          </a:bodyPr>
          <a:lstStyle/>
          <a:p>
            <a:r>
              <a:rPr lang="en-US" sz="1200" b="1" dirty="0"/>
              <a:t>Giving credit to God 1 Corinthians 3:7</a:t>
            </a:r>
          </a:p>
          <a:p>
            <a:r>
              <a:rPr lang="en-US" sz="1200" dirty="0"/>
              <a:t>Men and women who even momentarily take their eyes off of God's glory and seek to exalt themselves, or who become entangled in the vain things of this world, will find that the kingdom quickly moves on without them. Unfortunately, none of us is immune from this all-too-human tendency.“ Marlin K. Jensen ("An Eye Single to the Glory of God," </a:t>
            </a:r>
            <a:r>
              <a:rPr lang="en-US" sz="1200" i="1" dirty="0"/>
              <a:t>Ensign</a:t>
            </a:r>
            <a:r>
              <a:rPr lang="en-US" sz="1200" dirty="0"/>
              <a:t>, Nov. 1989, 28)</a:t>
            </a:r>
          </a:p>
        </p:txBody>
      </p:sp>
      <p:sp>
        <p:nvSpPr>
          <p:cNvPr id="5" name="Rectangle 4"/>
          <p:cNvSpPr/>
          <p:nvPr/>
        </p:nvSpPr>
        <p:spPr>
          <a:xfrm>
            <a:off x="24384" y="2839184"/>
            <a:ext cx="6096000" cy="2862322"/>
          </a:xfrm>
          <a:prstGeom prst="rect">
            <a:avLst/>
          </a:prstGeom>
          <a:ln>
            <a:solidFill>
              <a:schemeClr val="tx1"/>
            </a:solidFill>
          </a:ln>
        </p:spPr>
        <p:txBody>
          <a:bodyPr>
            <a:spAutoFit/>
          </a:bodyPr>
          <a:lstStyle/>
          <a:p>
            <a:r>
              <a:rPr lang="en-US" sz="1200" b="1" dirty="0"/>
              <a:t>Milk and Honey 1 Corinthians 3:1-7:</a:t>
            </a:r>
          </a:p>
          <a:p>
            <a:r>
              <a:rPr lang="en-US" sz="1200" dirty="0"/>
              <a:t>"One essential element in [God's] plan is the principle of 'line upon line, precept upon precept.' Not only does he leave to us the initiative to believe, he also imparts to his hearers only what they are ready to hear. Milk comes before meat. 'I have yet many things to say unto you, but ye cannot bear them now.' (John 16:12.)...</a:t>
            </a:r>
            <a:r>
              <a:rPr lang="en-US" sz="1200" b="1" dirty="0"/>
              <a:t>Hugh Nibley</a:t>
            </a:r>
            <a:r>
              <a:rPr lang="en-US" sz="1200" dirty="0"/>
              <a:t> has described this guiding principle as the 'policy of reticence,' which the Lord has always followed 'to protect sacred things from common misunderstandings and to protect the unworthy from damaging themselves with them.'" Elder Bruce C. </a:t>
            </a:r>
            <a:r>
              <a:rPr lang="en-US" sz="1200" dirty="0" err="1"/>
              <a:t>Hafen</a:t>
            </a:r>
            <a:r>
              <a:rPr lang="en-US" sz="1200" dirty="0"/>
              <a:t> (</a:t>
            </a:r>
            <a:r>
              <a:rPr lang="en-US" sz="1200" i="1" dirty="0"/>
              <a:t>The Believing Heart,</a:t>
            </a:r>
            <a:r>
              <a:rPr lang="en-US" sz="1200" dirty="0"/>
              <a:t> 2nd ed. [Salt Lake City: Deseret Book Co., 1990], 6.)</a:t>
            </a:r>
          </a:p>
          <a:p>
            <a:endParaRPr lang="en-US" sz="1200" dirty="0"/>
          </a:p>
          <a:p>
            <a:pPr fontAlgn="base"/>
            <a:r>
              <a:rPr lang="en-US" sz="1200" dirty="0"/>
              <a:t>"The scriptures teach emphatically that we must give milk before meat. The Lord made it very clear that some things are to be given only to those who are worthy.</a:t>
            </a:r>
          </a:p>
          <a:p>
            <a:pPr fontAlgn="base"/>
            <a:r>
              <a:rPr lang="en-US" sz="1200" dirty="0"/>
              <a:t>"It matters very much not only </a:t>
            </a:r>
            <a:r>
              <a:rPr lang="en-US" sz="1200" i="1" dirty="0"/>
              <a:t>what</a:t>
            </a:r>
            <a:r>
              <a:rPr lang="en-US" sz="1200" dirty="0"/>
              <a:t> we are told but </a:t>
            </a:r>
            <a:r>
              <a:rPr lang="en-US" sz="1200" i="1" dirty="0"/>
              <a:t>when</a:t>
            </a:r>
            <a:r>
              <a:rPr lang="en-US" sz="1200" dirty="0"/>
              <a:t> we are told it. Be careful that you build faith rather than destroy it.“ President Boyd K. Packer (</a:t>
            </a:r>
            <a:r>
              <a:rPr lang="en-US" sz="1200" i="1" dirty="0"/>
              <a:t>Let Not Your Heart Be Troubled </a:t>
            </a:r>
            <a:r>
              <a:rPr lang="en-US" sz="1200" dirty="0"/>
              <a:t>[Salt Lake City: </a:t>
            </a:r>
            <a:r>
              <a:rPr lang="en-US" sz="1200" dirty="0" err="1"/>
              <a:t>Bookcraft</a:t>
            </a:r>
            <a:r>
              <a:rPr lang="en-US" sz="1200" dirty="0"/>
              <a:t>, 1991], 108.)</a:t>
            </a:r>
          </a:p>
        </p:txBody>
      </p:sp>
      <p:sp>
        <p:nvSpPr>
          <p:cNvPr id="6" name="Rectangle 5"/>
          <p:cNvSpPr/>
          <p:nvPr/>
        </p:nvSpPr>
        <p:spPr>
          <a:xfrm>
            <a:off x="6313714" y="0"/>
            <a:ext cx="5878286" cy="2677656"/>
          </a:xfrm>
          <a:prstGeom prst="rect">
            <a:avLst/>
          </a:prstGeom>
          <a:ln>
            <a:solidFill>
              <a:schemeClr val="tx1"/>
            </a:solidFill>
          </a:ln>
        </p:spPr>
        <p:txBody>
          <a:bodyPr wrap="square">
            <a:spAutoFit/>
          </a:bodyPr>
          <a:lstStyle/>
          <a:p>
            <a:pPr fontAlgn="base"/>
            <a:r>
              <a:rPr lang="en-US" sz="1200" b="1" dirty="0"/>
              <a:t>The Harvest 1 Corinthians 3:6:</a:t>
            </a:r>
          </a:p>
          <a:p>
            <a:pPr fontAlgn="base"/>
            <a:r>
              <a:rPr lang="en-US" sz="1200" dirty="0"/>
              <a:t>"One of Satan's techniques for thwarting the work of the Lord is to convince members and missionaries alike that certain individuals who decline invitations to attend church or to hear the gospel discussions 'have had their chance.' The number of converts to the Church who have 'gone through' several sets of missionaries emphasizes the fact that none of us can judge when another person has had an adequate opportunity to hear and accept the gospel.</a:t>
            </a:r>
          </a:p>
          <a:p>
            <a:pPr fontAlgn="base"/>
            <a:r>
              <a:rPr lang="en-US" sz="1200" dirty="0"/>
              <a:t>"The apostle Paul observed: 'I have planted, Apollos watered; but God gave the increase.' (1 Cor. 3:6.) What if Apollos had failed to make efforts with those who were not converted with Paul's initial contact? Some of us become discouraged when our gospel green thumbs don't seem to bear fruit. Often some soul-searching will reveal that our approach has been ill timed or hastily planned, or perhaps that we were anxious to accept the credit for a future conversion, even though God gives the increase.“ Elder Spencer J. </a:t>
            </a:r>
            <a:r>
              <a:rPr lang="en-US" sz="1200" dirty="0" err="1"/>
              <a:t>Condie</a:t>
            </a:r>
            <a:r>
              <a:rPr lang="en-US" sz="1200" dirty="0"/>
              <a:t>  ("Bring Them to Church," </a:t>
            </a:r>
            <a:r>
              <a:rPr lang="en-US" sz="1200" i="1" dirty="0"/>
              <a:t>Ensign</a:t>
            </a:r>
            <a:r>
              <a:rPr lang="en-US" sz="1200" dirty="0"/>
              <a:t>, Oct. 1977, 36)</a:t>
            </a:r>
          </a:p>
        </p:txBody>
      </p:sp>
      <p:sp>
        <p:nvSpPr>
          <p:cNvPr id="7" name="Rectangle 6"/>
          <p:cNvSpPr/>
          <p:nvPr/>
        </p:nvSpPr>
        <p:spPr>
          <a:xfrm>
            <a:off x="6120384" y="2687757"/>
            <a:ext cx="6071616" cy="1384995"/>
          </a:xfrm>
          <a:prstGeom prst="rect">
            <a:avLst/>
          </a:prstGeom>
          <a:ln>
            <a:solidFill>
              <a:schemeClr val="tx1"/>
            </a:solidFill>
          </a:ln>
        </p:spPr>
        <p:txBody>
          <a:bodyPr wrap="square">
            <a:spAutoFit/>
          </a:bodyPr>
          <a:lstStyle/>
          <a:p>
            <a:pPr fontAlgn="base"/>
            <a:r>
              <a:rPr lang="en-US" sz="1200" b="1" dirty="0"/>
              <a:t>Building upon a Foundation 1 Corinthians 3:11:</a:t>
            </a:r>
          </a:p>
          <a:p>
            <a:pPr fontAlgn="base"/>
            <a:r>
              <a:rPr lang="en-US" sz="1200" dirty="0"/>
              <a:t>"...If we build our house of salvation on the rock of personal revelation; if we build it on the revealed reality that Jesus is the Lord; if we build it on him who is the eternal rock-it will stand forever. If we are guided by the spirit of inspiration while here in mortality, we will be able to withstand all the floods and storms that beat upon us. If we are founded upon a rock, we worship the Father in the name of the Son by the power of the Holy Ghost." (</a:t>
            </a:r>
            <a:r>
              <a:rPr lang="en-US" sz="1200" i="1" dirty="0"/>
              <a:t>Sermons and Writings of Bruce R. McConkie </a:t>
            </a:r>
            <a:r>
              <a:rPr lang="en-US" sz="1200" dirty="0"/>
              <a:t>[Salt Lake City: </a:t>
            </a:r>
            <a:r>
              <a:rPr lang="en-US" sz="1200" dirty="0" err="1"/>
              <a:t>Bookcraft</a:t>
            </a:r>
            <a:r>
              <a:rPr lang="en-US" sz="1200" dirty="0"/>
              <a:t>, 1998], 116.)</a:t>
            </a:r>
          </a:p>
        </p:txBody>
      </p:sp>
      <p:sp>
        <p:nvSpPr>
          <p:cNvPr id="8" name="Rectangle 7"/>
          <p:cNvSpPr/>
          <p:nvPr/>
        </p:nvSpPr>
        <p:spPr>
          <a:xfrm>
            <a:off x="6144768" y="4072752"/>
            <a:ext cx="6071616" cy="2123658"/>
          </a:xfrm>
          <a:prstGeom prst="rect">
            <a:avLst/>
          </a:prstGeom>
          <a:ln>
            <a:solidFill>
              <a:schemeClr val="tx1"/>
            </a:solidFill>
          </a:ln>
        </p:spPr>
        <p:txBody>
          <a:bodyPr wrap="square">
            <a:spAutoFit/>
          </a:bodyPr>
          <a:lstStyle/>
          <a:p>
            <a:pPr fontAlgn="base"/>
            <a:r>
              <a:rPr lang="en-US" sz="1200" b="1" dirty="0"/>
              <a:t>The Body is Your Temple 1 Corinthians 3:16-17:</a:t>
            </a:r>
          </a:p>
          <a:p>
            <a:pPr fontAlgn="base"/>
            <a:r>
              <a:rPr lang="en-US" sz="1200" dirty="0"/>
              <a:t>"Your physical body is a magnificent creation of God. It is his temple as well as yours, and it must be treated with reverence." Elder Russell M. Nelson (</a:t>
            </a:r>
            <a:r>
              <a:rPr lang="en-US" sz="1200" i="1" dirty="0"/>
              <a:t>The Power within Us</a:t>
            </a:r>
            <a:r>
              <a:rPr lang="en-US" sz="1200" dirty="0"/>
              <a:t> [Salt Lake City: Deseret Book Co., 1988], 60.)</a:t>
            </a:r>
          </a:p>
          <a:p>
            <a:pPr fontAlgn="base"/>
            <a:endParaRPr lang="en-US" sz="1200" dirty="0"/>
          </a:p>
          <a:p>
            <a:pPr fontAlgn="base"/>
            <a:r>
              <a:rPr lang="en-US" sz="1200" dirty="0"/>
              <a:t>"'Ye must give thanks unto God,' said the Lord, 'for whatsoever blessing ye are blessed with.' (DC 46:32) And we can practice virtue and holiness before Him continually.</a:t>
            </a:r>
          </a:p>
          <a:p>
            <a:pPr fontAlgn="base"/>
            <a:r>
              <a:rPr lang="en-US" sz="1200" dirty="0"/>
              <a:t>"We will regard our body as a temple of our very own. We will not let it be desecrated or defaced in any way. We will control our diet and exercise for physical fitness." Elder Russell M. Nelson ("We Are Children of God," </a:t>
            </a:r>
            <a:r>
              <a:rPr lang="en-US" sz="1200" i="1" dirty="0"/>
              <a:t>Ensign</a:t>
            </a:r>
            <a:r>
              <a:rPr lang="en-US" sz="1200" dirty="0"/>
              <a:t>, Nov. 1998, 87)</a:t>
            </a:r>
          </a:p>
          <a:p>
            <a:pPr fontAlgn="base"/>
            <a:endParaRPr lang="en-US" sz="1200" dirty="0"/>
          </a:p>
        </p:txBody>
      </p:sp>
    </p:spTree>
    <p:extLst>
      <p:ext uri="{BB962C8B-B14F-4D97-AF65-F5344CB8AC3E}">
        <p14:creationId xmlns:p14="http://schemas.microsoft.com/office/powerpoint/2010/main" val="1289147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F22FDDF-AC19-4FFE-AF71-29C9557EB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One Bad Apple</a:t>
            </a:r>
          </a:p>
          <a:p>
            <a:pPr algn="ctr"/>
            <a:r>
              <a:rPr lang="en-US" sz="6000" dirty="0">
                <a:solidFill>
                  <a:schemeClr val="bg1"/>
                </a:solidFill>
                <a:latin typeface="Bodoni MT" panose="02070603080606020203" pitchFamily="18" charset="0"/>
              </a:rPr>
              <a:t>1 Corinthians 5-6</a:t>
            </a:r>
            <a:endParaRPr lang="en-US" sz="4400" dirty="0">
              <a:solidFill>
                <a:schemeClr val="bg1"/>
              </a:solidFill>
              <a:latin typeface="Bodoni MT" panose="02070603080606020203" pitchFamily="18" charset="0"/>
            </a:endParaRPr>
          </a:p>
        </p:txBody>
      </p:sp>
      <p:sp>
        <p:nvSpPr>
          <p:cNvPr id="2" name="Rectangle 1"/>
          <p:cNvSpPr/>
          <p:nvPr/>
        </p:nvSpPr>
        <p:spPr>
          <a:xfrm>
            <a:off x="4691050" y="3171092"/>
            <a:ext cx="3657600" cy="1200329"/>
          </a:xfrm>
          <a:prstGeom prst="rect">
            <a:avLst/>
          </a:prstGeom>
        </p:spPr>
        <p:txBody>
          <a:bodyPr wrap="square">
            <a:spAutoFit/>
          </a:bodyPr>
          <a:lstStyle/>
          <a:p>
            <a:r>
              <a:rPr lang="en-US" dirty="0">
                <a:solidFill>
                  <a:schemeClr val="bg1"/>
                </a:solidFill>
              </a:rPr>
              <a:t>Because thou hast spoiled many nations, all the remnant of the people shall spoil thee</a:t>
            </a:r>
          </a:p>
          <a:p>
            <a:r>
              <a:rPr lang="en-US" i="1" dirty="0">
                <a:solidFill>
                  <a:schemeClr val="bg1"/>
                </a:solidFill>
              </a:rPr>
              <a:t>Habakkuk 2:8</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p:nvPr/>
        </p:nvGrpSpPr>
        <p:grpSpPr>
          <a:xfrm>
            <a:off x="8371338" y="3014930"/>
            <a:ext cx="2323876" cy="2789745"/>
            <a:chOff x="4876800" y="2590801"/>
            <a:chExt cx="2323876" cy="2789745"/>
          </a:xfrm>
        </p:grpSpPr>
        <p:grpSp>
          <p:nvGrpSpPr>
            <p:cNvPr id="47" name="Group 5"/>
            <p:cNvGrpSpPr/>
            <p:nvPr/>
          </p:nvGrpSpPr>
          <p:grpSpPr>
            <a:xfrm>
              <a:off x="4876800" y="2590801"/>
              <a:ext cx="2323876" cy="2789745"/>
              <a:chOff x="5486400" y="381000"/>
              <a:chExt cx="571276" cy="685800"/>
            </a:xfrm>
          </p:grpSpPr>
          <p:sp>
            <p:nvSpPr>
              <p:cNvPr id="48" name="Rounded Rectangle 47"/>
              <p:cNvSpPr/>
              <p:nvPr/>
            </p:nvSpPr>
            <p:spPr>
              <a:xfrm>
                <a:off x="5715000" y="381000"/>
                <a:ext cx="76200" cy="3048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9"/>
              <p:cNvSpPr/>
              <p:nvPr/>
            </p:nvSpPr>
            <p:spPr>
              <a:xfrm>
                <a:off x="5486400" y="45720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19221121">
                <a:off x="5752876" y="52815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51"/>
            <p:cNvSpPr/>
            <p:nvPr/>
          </p:nvSpPr>
          <p:spPr>
            <a:xfrm>
              <a:off x="5943600" y="4191000"/>
              <a:ext cx="1143000" cy="1187724"/>
            </a:xfrm>
            <a:custGeom>
              <a:avLst/>
              <a:gdLst>
                <a:gd name="connsiteX0" fmla="*/ 1034473 w 1100983"/>
                <a:gd name="connsiteY0" fmla="*/ 9401 h 1187724"/>
                <a:gd name="connsiteX1" fmla="*/ 1034473 w 1100983"/>
                <a:gd name="connsiteY1" fmla="*/ 9401 h 1187724"/>
                <a:gd name="connsiteX2" fmla="*/ 923636 w 1100983"/>
                <a:gd name="connsiteY2" fmla="*/ 37110 h 1187724"/>
                <a:gd name="connsiteX3" fmla="*/ 868218 w 1100983"/>
                <a:gd name="connsiteY3" fmla="*/ 46346 h 1187724"/>
                <a:gd name="connsiteX4" fmla="*/ 840509 w 1100983"/>
                <a:gd name="connsiteY4" fmla="*/ 55582 h 1187724"/>
                <a:gd name="connsiteX5" fmla="*/ 803564 w 1100983"/>
                <a:gd name="connsiteY5" fmla="*/ 64819 h 1187724"/>
                <a:gd name="connsiteX6" fmla="*/ 738909 w 1100983"/>
                <a:gd name="connsiteY6" fmla="*/ 129473 h 1187724"/>
                <a:gd name="connsiteX7" fmla="*/ 738909 w 1100983"/>
                <a:gd name="connsiteY7" fmla="*/ 304964 h 1187724"/>
                <a:gd name="connsiteX8" fmla="*/ 665018 w 1100983"/>
                <a:gd name="connsiteY8" fmla="*/ 323437 h 1187724"/>
                <a:gd name="connsiteX9" fmla="*/ 637309 w 1100983"/>
                <a:gd name="connsiteY9" fmla="*/ 332673 h 1187724"/>
                <a:gd name="connsiteX10" fmla="*/ 563418 w 1100983"/>
                <a:gd name="connsiteY10" fmla="*/ 369619 h 1187724"/>
                <a:gd name="connsiteX11" fmla="*/ 544945 w 1100983"/>
                <a:gd name="connsiteY11" fmla="*/ 397328 h 1187724"/>
                <a:gd name="connsiteX12" fmla="*/ 535709 w 1100983"/>
                <a:gd name="connsiteY12" fmla="*/ 443510 h 1187724"/>
                <a:gd name="connsiteX13" fmla="*/ 480291 w 1100983"/>
                <a:gd name="connsiteY13" fmla="*/ 480455 h 1187724"/>
                <a:gd name="connsiteX14" fmla="*/ 452582 w 1100983"/>
                <a:gd name="connsiteY14" fmla="*/ 498928 h 1187724"/>
                <a:gd name="connsiteX15" fmla="*/ 424873 w 1100983"/>
                <a:gd name="connsiteY15" fmla="*/ 517401 h 1187724"/>
                <a:gd name="connsiteX16" fmla="*/ 434109 w 1100983"/>
                <a:gd name="connsiteY16" fmla="*/ 600528 h 1187724"/>
                <a:gd name="connsiteX17" fmla="*/ 443345 w 1100983"/>
                <a:gd name="connsiteY17" fmla="*/ 628237 h 1187724"/>
                <a:gd name="connsiteX18" fmla="*/ 461818 w 1100983"/>
                <a:gd name="connsiteY18" fmla="*/ 702128 h 1187724"/>
                <a:gd name="connsiteX19" fmla="*/ 452582 w 1100983"/>
                <a:gd name="connsiteY19" fmla="*/ 729837 h 1187724"/>
                <a:gd name="connsiteX20" fmla="*/ 424873 w 1100983"/>
                <a:gd name="connsiteY20" fmla="*/ 739073 h 1187724"/>
                <a:gd name="connsiteX21" fmla="*/ 323273 w 1100983"/>
                <a:gd name="connsiteY21" fmla="*/ 776019 h 1187724"/>
                <a:gd name="connsiteX22" fmla="*/ 286327 w 1100983"/>
                <a:gd name="connsiteY22" fmla="*/ 785255 h 1187724"/>
                <a:gd name="connsiteX23" fmla="*/ 249382 w 1100983"/>
                <a:gd name="connsiteY23" fmla="*/ 803728 h 1187724"/>
                <a:gd name="connsiteX24" fmla="*/ 221673 w 1100983"/>
                <a:gd name="connsiteY24" fmla="*/ 812964 h 1187724"/>
                <a:gd name="connsiteX25" fmla="*/ 203200 w 1100983"/>
                <a:gd name="connsiteY25" fmla="*/ 840673 h 1187724"/>
                <a:gd name="connsiteX26" fmla="*/ 147782 w 1100983"/>
                <a:gd name="connsiteY26" fmla="*/ 868382 h 1187724"/>
                <a:gd name="connsiteX27" fmla="*/ 92364 w 1100983"/>
                <a:gd name="connsiteY27" fmla="*/ 914564 h 1187724"/>
                <a:gd name="connsiteX28" fmla="*/ 64654 w 1100983"/>
                <a:gd name="connsiteY28" fmla="*/ 942273 h 1187724"/>
                <a:gd name="connsiteX29" fmla="*/ 36945 w 1100983"/>
                <a:gd name="connsiteY29" fmla="*/ 960746 h 1187724"/>
                <a:gd name="connsiteX30" fmla="*/ 9236 w 1100983"/>
                <a:gd name="connsiteY30" fmla="*/ 1043873 h 1187724"/>
                <a:gd name="connsiteX31" fmla="*/ 0 w 1100983"/>
                <a:gd name="connsiteY31" fmla="*/ 1071582 h 1187724"/>
                <a:gd name="connsiteX32" fmla="*/ 9236 w 1100983"/>
                <a:gd name="connsiteY32" fmla="*/ 1154710 h 1187724"/>
                <a:gd name="connsiteX33" fmla="*/ 27709 w 1100983"/>
                <a:gd name="connsiteY33" fmla="*/ 1182419 h 1187724"/>
                <a:gd name="connsiteX34" fmla="*/ 147782 w 1100983"/>
                <a:gd name="connsiteY34" fmla="*/ 1173182 h 1187724"/>
                <a:gd name="connsiteX35" fmla="*/ 240145 w 1100983"/>
                <a:gd name="connsiteY35" fmla="*/ 1163946 h 1187724"/>
                <a:gd name="connsiteX36" fmla="*/ 323273 w 1100983"/>
                <a:gd name="connsiteY36" fmla="*/ 1154710 h 1187724"/>
                <a:gd name="connsiteX37" fmla="*/ 406400 w 1100983"/>
                <a:gd name="connsiteY37" fmla="*/ 1136237 h 1187724"/>
                <a:gd name="connsiteX38" fmla="*/ 461818 w 1100983"/>
                <a:gd name="connsiteY38" fmla="*/ 1117764 h 1187724"/>
                <a:gd name="connsiteX39" fmla="*/ 508000 w 1100983"/>
                <a:gd name="connsiteY39" fmla="*/ 1108528 h 1187724"/>
                <a:gd name="connsiteX40" fmla="*/ 563418 w 1100983"/>
                <a:gd name="connsiteY40" fmla="*/ 1090055 h 1187724"/>
                <a:gd name="connsiteX41" fmla="*/ 591127 w 1100983"/>
                <a:gd name="connsiteY41" fmla="*/ 1080819 h 1187724"/>
                <a:gd name="connsiteX42" fmla="*/ 701964 w 1100983"/>
                <a:gd name="connsiteY42" fmla="*/ 1006928 h 1187724"/>
                <a:gd name="connsiteX43" fmla="*/ 729673 w 1100983"/>
                <a:gd name="connsiteY43" fmla="*/ 988455 h 1187724"/>
                <a:gd name="connsiteX44" fmla="*/ 757382 w 1100983"/>
                <a:gd name="connsiteY44" fmla="*/ 969982 h 1187724"/>
                <a:gd name="connsiteX45" fmla="*/ 794327 w 1100983"/>
                <a:gd name="connsiteY45" fmla="*/ 914564 h 1187724"/>
                <a:gd name="connsiteX46" fmla="*/ 812800 w 1100983"/>
                <a:gd name="connsiteY46" fmla="*/ 886855 h 1187724"/>
                <a:gd name="connsiteX47" fmla="*/ 840509 w 1100983"/>
                <a:gd name="connsiteY47" fmla="*/ 859146 h 1187724"/>
                <a:gd name="connsiteX48" fmla="*/ 849745 w 1100983"/>
                <a:gd name="connsiteY48" fmla="*/ 831437 h 1187724"/>
                <a:gd name="connsiteX49" fmla="*/ 895927 w 1100983"/>
                <a:gd name="connsiteY49" fmla="*/ 776019 h 1187724"/>
                <a:gd name="connsiteX50" fmla="*/ 923636 w 1100983"/>
                <a:gd name="connsiteY50" fmla="*/ 692891 h 1187724"/>
                <a:gd name="connsiteX51" fmla="*/ 932873 w 1100983"/>
                <a:gd name="connsiteY51" fmla="*/ 665182 h 1187724"/>
                <a:gd name="connsiteX52" fmla="*/ 969818 w 1100983"/>
                <a:gd name="connsiteY52" fmla="*/ 609764 h 1187724"/>
                <a:gd name="connsiteX53" fmla="*/ 1006764 w 1100983"/>
                <a:gd name="connsiteY53" fmla="*/ 526637 h 1187724"/>
                <a:gd name="connsiteX54" fmla="*/ 1034473 w 1100983"/>
                <a:gd name="connsiteY54" fmla="*/ 443510 h 1187724"/>
                <a:gd name="connsiteX55" fmla="*/ 1043709 w 1100983"/>
                <a:gd name="connsiteY55" fmla="*/ 415801 h 1187724"/>
                <a:gd name="connsiteX56" fmla="*/ 1052945 w 1100983"/>
                <a:gd name="connsiteY56" fmla="*/ 378855 h 1187724"/>
                <a:gd name="connsiteX57" fmla="*/ 1071418 w 1100983"/>
                <a:gd name="connsiteY57" fmla="*/ 351146 h 1187724"/>
                <a:gd name="connsiteX58" fmla="*/ 1080654 w 1100983"/>
                <a:gd name="connsiteY58" fmla="*/ 157182 h 1187724"/>
                <a:gd name="connsiteX59" fmla="*/ 1062182 w 1100983"/>
                <a:gd name="connsiteY59" fmla="*/ 101764 h 1187724"/>
                <a:gd name="connsiteX60" fmla="*/ 1052945 w 1100983"/>
                <a:gd name="connsiteY60" fmla="*/ 64819 h 1187724"/>
                <a:gd name="connsiteX61" fmla="*/ 1034473 w 1100983"/>
                <a:gd name="connsiteY61" fmla="*/ 9401 h 11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00983" h="1187724">
                  <a:moveTo>
                    <a:pt x="1034473" y="9401"/>
                  </a:moveTo>
                  <a:lnTo>
                    <a:pt x="1034473" y="9401"/>
                  </a:lnTo>
                  <a:cubicBezTo>
                    <a:pt x="997527" y="18637"/>
                    <a:pt x="960812" y="28849"/>
                    <a:pt x="923636" y="37110"/>
                  </a:cubicBezTo>
                  <a:cubicBezTo>
                    <a:pt x="905354" y="41172"/>
                    <a:pt x="886500" y="42284"/>
                    <a:pt x="868218" y="46346"/>
                  </a:cubicBezTo>
                  <a:cubicBezTo>
                    <a:pt x="858714" y="48458"/>
                    <a:pt x="849870" y="52907"/>
                    <a:pt x="840509" y="55582"/>
                  </a:cubicBezTo>
                  <a:cubicBezTo>
                    <a:pt x="828303" y="59069"/>
                    <a:pt x="815879" y="61740"/>
                    <a:pt x="803564" y="64819"/>
                  </a:cubicBezTo>
                  <a:cubicBezTo>
                    <a:pt x="740044" y="107164"/>
                    <a:pt x="755166" y="80702"/>
                    <a:pt x="738909" y="129473"/>
                  </a:cubicBezTo>
                  <a:cubicBezTo>
                    <a:pt x="739908" y="140462"/>
                    <a:pt x="760015" y="281512"/>
                    <a:pt x="738909" y="304964"/>
                  </a:cubicBezTo>
                  <a:cubicBezTo>
                    <a:pt x="721925" y="323835"/>
                    <a:pt x="689104" y="315409"/>
                    <a:pt x="665018" y="323437"/>
                  </a:cubicBezTo>
                  <a:cubicBezTo>
                    <a:pt x="655782" y="326516"/>
                    <a:pt x="646172" y="328644"/>
                    <a:pt x="637309" y="332673"/>
                  </a:cubicBezTo>
                  <a:cubicBezTo>
                    <a:pt x="612240" y="344068"/>
                    <a:pt x="563418" y="369619"/>
                    <a:pt x="563418" y="369619"/>
                  </a:cubicBezTo>
                  <a:cubicBezTo>
                    <a:pt x="557260" y="378855"/>
                    <a:pt x="548843" y="386934"/>
                    <a:pt x="544945" y="397328"/>
                  </a:cubicBezTo>
                  <a:cubicBezTo>
                    <a:pt x="539433" y="412027"/>
                    <a:pt x="545347" y="431118"/>
                    <a:pt x="535709" y="443510"/>
                  </a:cubicBezTo>
                  <a:cubicBezTo>
                    <a:pt x="522079" y="461035"/>
                    <a:pt x="498764" y="468140"/>
                    <a:pt x="480291" y="480455"/>
                  </a:cubicBezTo>
                  <a:lnTo>
                    <a:pt x="452582" y="498928"/>
                  </a:lnTo>
                  <a:lnTo>
                    <a:pt x="424873" y="517401"/>
                  </a:lnTo>
                  <a:cubicBezTo>
                    <a:pt x="427952" y="545110"/>
                    <a:pt x="429526" y="573028"/>
                    <a:pt x="434109" y="600528"/>
                  </a:cubicBezTo>
                  <a:cubicBezTo>
                    <a:pt x="435710" y="610131"/>
                    <a:pt x="440984" y="618792"/>
                    <a:pt x="443345" y="628237"/>
                  </a:cubicBezTo>
                  <a:lnTo>
                    <a:pt x="461818" y="702128"/>
                  </a:lnTo>
                  <a:cubicBezTo>
                    <a:pt x="458739" y="711364"/>
                    <a:pt x="459466" y="722953"/>
                    <a:pt x="452582" y="729837"/>
                  </a:cubicBezTo>
                  <a:cubicBezTo>
                    <a:pt x="445698" y="736721"/>
                    <a:pt x="433581" y="734719"/>
                    <a:pt x="424873" y="739073"/>
                  </a:cubicBezTo>
                  <a:cubicBezTo>
                    <a:pt x="343483" y="779768"/>
                    <a:pt x="482393" y="736239"/>
                    <a:pt x="323273" y="776019"/>
                  </a:cubicBezTo>
                  <a:lnTo>
                    <a:pt x="286327" y="785255"/>
                  </a:lnTo>
                  <a:cubicBezTo>
                    <a:pt x="274012" y="791413"/>
                    <a:pt x="262037" y="798304"/>
                    <a:pt x="249382" y="803728"/>
                  </a:cubicBezTo>
                  <a:cubicBezTo>
                    <a:pt x="240433" y="807563"/>
                    <a:pt x="229276" y="806882"/>
                    <a:pt x="221673" y="812964"/>
                  </a:cubicBezTo>
                  <a:cubicBezTo>
                    <a:pt x="213005" y="819899"/>
                    <a:pt x="211049" y="832824"/>
                    <a:pt x="203200" y="840673"/>
                  </a:cubicBezTo>
                  <a:cubicBezTo>
                    <a:pt x="185294" y="858579"/>
                    <a:pt x="170320" y="860870"/>
                    <a:pt x="147782" y="868382"/>
                  </a:cubicBezTo>
                  <a:cubicBezTo>
                    <a:pt x="111365" y="923006"/>
                    <a:pt x="152021" y="871952"/>
                    <a:pt x="92364" y="914564"/>
                  </a:cubicBezTo>
                  <a:cubicBezTo>
                    <a:pt x="81735" y="922156"/>
                    <a:pt x="74689" y="933911"/>
                    <a:pt x="64654" y="942273"/>
                  </a:cubicBezTo>
                  <a:cubicBezTo>
                    <a:pt x="56126" y="949379"/>
                    <a:pt x="46181" y="954588"/>
                    <a:pt x="36945" y="960746"/>
                  </a:cubicBezTo>
                  <a:lnTo>
                    <a:pt x="9236" y="1043873"/>
                  </a:lnTo>
                  <a:lnTo>
                    <a:pt x="0" y="1071582"/>
                  </a:lnTo>
                  <a:cubicBezTo>
                    <a:pt x="3079" y="1099291"/>
                    <a:pt x="2474" y="1127663"/>
                    <a:pt x="9236" y="1154710"/>
                  </a:cubicBezTo>
                  <a:cubicBezTo>
                    <a:pt x="11928" y="1165479"/>
                    <a:pt x="16706" y="1180952"/>
                    <a:pt x="27709" y="1182419"/>
                  </a:cubicBezTo>
                  <a:cubicBezTo>
                    <a:pt x="67499" y="1187724"/>
                    <a:pt x="107790" y="1176660"/>
                    <a:pt x="147782" y="1173182"/>
                  </a:cubicBezTo>
                  <a:cubicBezTo>
                    <a:pt x="178607" y="1170502"/>
                    <a:pt x="209374" y="1167185"/>
                    <a:pt x="240145" y="1163946"/>
                  </a:cubicBezTo>
                  <a:cubicBezTo>
                    <a:pt x="267872" y="1161028"/>
                    <a:pt x="295673" y="1158653"/>
                    <a:pt x="323273" y="1154710"/>
                  </a:cubicBezTo>
                  <a:cubicBezTo>
                    <a:pt x="340040" y="1152315"/>
                    <a:pt x="388074" y="1141735"/>
                    <a:pt x="406400" y="1136237"/>
                  </a:cubicBezTo>
                  <a:cubicBezTo>
                    <a:pt x="425051" y="1130642"/>
                    <a:pt x="442724" y="1121583"/>
                    <a:pt x="461818" y="1117764"/>
                  </a:cubicBezTo>
                  <a:cubicBezTo>
                    <a:pt x="477212" y="1114685"/>
                    <a:pt x="492854" y="1112659"/>
                    <a:pt x="508000" y="1108528"/>
                  </a:cubicBezTo>
                  <a:cubicBezTo>
                    <a:pt x="526786" y="1103405"/>
                    <a:pt x="544945" y="1096213"/>
                    <a:pt x="563418" y="1090055"/>
                  </a:cubicBezTo>
                  <a:lnTo>
                    <a:pt x="591127" y="1080819"/>
                  </a:lnTo>
                  <a:lnTo>
                    <a:pt x="701964" y="1006928"/>
                  </a:lnTo>
                  <a:lnTo>
                    <a:pt x="729673" y="988455"/>
                  </a:lnTo>
                  <a:lnTo>
                    <a:pt x="757382" y="969982"/>
                  </a:lnTo>
                  <a:lnTo>
                    <a:pt x="794327" y="914564"/>
                  </a:lnTo>
                  <a:cubicBezTo>
                    <a:pt x="800485" y="905328"/>
                    <a:pt x="804951" y="894704"/>
                    <a:pt x="812800" y="886855"/>
                  </a:cubicBezTo>
                  <a:lnTo>
                    <a:pt x="840509" y="859146"/>
                  </a:lnTo>
                  <a:cubicBezTo>
                    <a:pt x="843588" y="849910"/>
                    <a:pt x="844345" y="839538"/>
                    <a:pt x="849745" y="831437"/>
                  </a:cubicBezTo>
                  <a:cubicBezTo>
                    <a:pt x="878747" y="787934"/>
                    <a:pt x="875780" y="821348"/>
                    <a:pt x="895927" y="776019"/>
                  </a:cubicBezTo>
                  <a:cubicBezTo>
                    <a:pt x="895937" y="775996"/>
                    <a:pt x="919014" y="706757"/>
                    <a:pt x="923636" y="692891"/>
                  </a:cubicBezTo>
                  <a:cubicBezTo>
                    <a:pt x="926715" y="683655"/>
                    <a:pt x="927472" y="673283"/>
                    <a:pt x="932873" y="665182"/>
                  </a:cubicBezTo>
                  <a:lnTo>
                    <a:pt x="969818" y="609764"/>
                  </a:lnTo>
                  <a:cubicBezTo>
                    <a:pt x="991801" y="543815"/>
                    <a:pt x="977490" y="570548"/>
                    <a:pt x="1006764" y="526637"/>
                  </a:cubicBezTo>
                  <a:lnTo>
                    <a:pt x="1034473" y="443510"/>
                  </a:lnTo>
                  <a:cubicBezTo>
                    <a:pt x="1037552" y="434274"/>
                    <a:pt x="1041348" y="425246"/>
                    <a:pt x="1043709" y="415801"/>
                  </a:cubicBezTo>
                  <a:cubicBezTo>
                    <a:pt x="1046788" y="403486"/>
                    <a:pt x="1047945" y="390523"/>
                    <a:pt x="1052945" y="378855"/>
                  </a:cubicBezTo>
                  <a:cubicBezTo>
                    <a:pt x="1057318" y="368652"/>
                    <a:pt x="1065260" y="360382"/>
                    <a:pt x="1071418" y="351146"/>
                  </a:cubicBezTo>
                  <a:cubicBezTo>
                    <a:pt x="1100983" y="262452"/>
                    <a:pt x="1099611" y="289883"/>
                    <a:pt x="1080654" y="157182"/>
                  </a:cubicBezTo>
                  <a:cubicBezTo>
                    <a:pt x="1077900" y="137906"/>
                    <a:pt x="1066905" y="120654"/>
                    <a:pt x="1062182" y="101764"/>
                  </a:cubicBezTo>
                  <a:cubicBezTo>
                    <a:pt x="1059103" y="89449"/>
                    <a:pt x="1056593" y="76978"/>
                    <a:pt x="1052945" y="64819"/>
                  </a:cubicBezTo>
                  <a:cubicBezTo>
                    <a:pt x="1033499" y="0"/>
                    <a:pt x="1037552" y="18637"/>
                    <a:pt x="1034473" y="9401"/>
                  </a:cubicBezTo>
                  <a:close/>
                </a:path>
              </a:pathLst>
            </a:custGeom>
            <a:solidFill>
              <a:srgbClr val="742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07CFCA5E-B294-6BCE-A29B-A8BAAB41F3A7}"/>
              </a:ext>
            </a:extLst>
          </p:cNvPr>
          <p:cNvGrpSpPr/>
          <p:nvPr/>
        </p:nvGrpSpPr>
        <p:grpSpPr>
          <a:xfrm>
            <a:off x="1317172" y="2971800"/>
            <a:ext cx="3050721" cy="2895600"/>
            <a:chOff x="3657600" y="3429000"/>
            <a:chExt cx="3050721" cy="2895600"/>
          </a:xfrm>
        </p:grpSpPr>
        <p:pic>
          <p:nvPicPr>
            <p:cNvPr id="53" name="Picture 2" descr="Image result for Ephesus">
              <a:extLst>
                <a:ext uri="{FF2B5EF4-FFF2-40B4-BE49-F238E27FC236}">
                  <a16:creationId xmlns:a16="http://schemas.microsoft.com/office/drawing/2014/main" id="{FFECC851-3869-7607-94F6-DD4C87C0F2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E68E47E3-2A9B-716D-FA77-5D200F7F870D}"/>
                </a:ext>
              </a:extLst>
            </p:cNvPr>
            <p:cNvGrpSpPr/>
            <p:nvPr/>
          </p:nvGrpSpPr>
          <p:grpSpPr>
            <a:xfrm>
              <a:off x="3657600" y="3429000"/>
              <a:ext cx="3050721" cy="2895600"/>
              <a:chOff x="609600" y="533400"/>
              <a:chExt cx="4495800" cy="4267200"/>
            </a:xfrm>
          </p:grpSpPr>
          <p:grpSp>
            <p:nvGrpSpPr>
              <p:cNvPr id="56" name="Group 86">
                <a:extLst>
                  <a:ext uri="{FF2B5EF4-FFF2-40B4-BE49-F238E27FC236}">
                    <a16:creationId xmlns:a16="http://schemas.microsoft.com/office/drawing/2014/main" id="{2DD8B090-7D9D-FED7-734D-398C0FDD482A}"/>
                  </a:ext>
                </a:extLst>
              </p:cNvPr>
              <p:cNvGrpSpPr/>
              <p:nvPr/>
            </p:nvGrpSpPr>
            <p:grpSpPr>
              <a:xfrm rot="2107423">
                <a:off x="2048364" y="1066800"/>
                <a:ext cx="554570" cy="1296744"/>
                <a:chOff x="7696200" y="914400"/>
                <a:chExt cx="685800" cy="2438400"/>
              </a:xfrm>
            </p:grpSpPr>
            <p:sp>
              <p:nvSpPr>
                <p:cNvPr id="88" name="Moon 87">
                  <a:extLst>
                    <a:ext uri="{FF2B5EF4-FFF2-40B4-BE49-F238E27FC236}">
                      <a16:creationId xmlns:a16="http://schemas.microsoft.com/office/drawing/2014/main" id="{8EC8027F-12F5-4068-5B02-D8FA00AE970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39A58104-083E-EBBD-CFCF-A1604F9F9CD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a:extLst>
                    <a:ext uri="{FF2B5EF4-FFF2-40B4-BE49-F238E27FC236}">
                      <a16:creationId xmlns:a16="http://schemas.microsoft.com/office/drawing/2014/main" id="{BDE14D84-6E9F-D79C-6EDF-F2CB4A0E646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644429E-E1BE-D483-AC17-9EE8A29E845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87">
                <a:extLst>
                  <a:ext uri="{FF2B5EF4-FFF2-40B4-BE49-F238E27FC236}">
                    <a16:creationId xmlns:a16="http://schemas.microsoft.com/office/drawing/2014/main" id="{B3B140D9-61C9-62CC-8B53-EBA45936D160}"/>
                  </a:ext>
                </a:extLst>
              </p:cNvPr>
              <p:cNvGrpSpPr/>
              <p:nvPr/>
            </p:nvGrpSpPr>
            <p:grpSpPr>
              <a:xfrm rot="19262140" flipH="1">
                <a:off x="3035243" y="1133011"/>
                <a:ext cx="554570" cy="1180981"/>
                <a:chOff x="7696200" y="914400"/>
                <a:chExt cx="685800" cy="2438400"/>
              </a:xfrm>
            </p:grpSpPr>
            <p:sp>
              <p:nvSpPr>
                <p:cNvPr id="84" name="Moon 83">
                  <a:extLst>
                    <a:ext uri="{FF2B5EF4-FFF2-40B4-BE49-F238E27FC236}">
                      <a16:creationId xmlns:a16="http://schemas.microsoft.com/office/drawing/2014/main" id="{6FD4FF6F-47F4-1302-F7B8-F5850C22829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E2479FB5-C161-DF1E-0799-F0966245F09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2FE25A17-D778-F907-EA7E-3539CF96F7A1}"/>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624877-AD1A-5194-9010-45681D847AD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rapezoid 57">
                <a:extLst>
                  <a:ext uri="{FF2B5EF4-FFF2-40B4-BE49-F238E27FC236}">
                    <a16:creationId xmlns:a16="http://schemas.microsoft.com/office/drawing/2014/main" id="{F10ACABA-8BC3-51E0-A55C-45609A7D201F}"/>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B90DB93A-C46A-025A-8CCF-BA4ED95BC5AF}"/>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AB856A22-F0EF-C072-EB3C-934594B8A2FF}"/>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ADFA9124-8D2C-B5BE-F5D1-F5333B9B4F27}"/>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696966C2-0DD7-71C9-409C-E4D0EAEAB819}"/>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551F5BA-CA01-F77D-D056-A1E19D244A66}"/>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D81294-E88C-5905-C0BC-A4A6126C7C95}"/>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DD76381-2E57-FAFF-D088-437568E79725}"/>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32545726-176D-9902-CC39-03C86825AE24}"/>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Delay 66">
                <a:extLst>
                  <a:ext uri="{FF2B5EF4-FFF2-40B4-BE49-F238E27FC236}">
                    <a16:creationId xmlns:a16="http://schemas.microsoft.com/office/drawing/2014/main" id="{FF689BFE-6B07-499D-9AC5-5B8B6438B63B}"/>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CAEE88C-F526-2B52-5F69-0D7C28698177}"/>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22">
                <a:extLst>
                  <a:ext uri="{FF2B5EF4-FFF2-40B4-BE49-F238E27FC236}">
                    <a16:creationId xmlns:a16="http://schemas.microsoft.com/office/drawing/2014/main" id="{ABF4BD25-B536-3E90-4EAD-8E65953E7AF1}"/>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3">
                <a:extLst>
                  <a:ext uri="{FF2B5EF4-FFF2-40B4-BE49-F238E27FC236}">
                    <a16:creationId xmlns:a16="http://schemas.microsoft.com/office/drawing/2014/main" id="{E4D7DA5D-5816-D4E8-7E23-639AEE9BB28E}"/>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24">
                <a:extLst>
                  <a:ext uri="{FF2B5EF4-FFF2-40B4-BE49-F238E27FC236}">
                    <a16:creationId xmlns:a16="http://schemas.microsoft.com/office/drawing/2014/main" id="{D6DE4E60-C3F6-00D7-AD9E-5C2EC7A852E0}"/>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25">
                <a:extLst>
                  <a:ext uri="{FF2B5EF4-FFF2-40B4-BE49-F238E27FC236}">
                    <a16:creationId xmlns:a16="http://schemas.microsoft.com/office/drawing/2014/main" id="{3DAA1047-C8B9-C895-3F24-DC25045CCBCA}"/>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6">
                <a:extLst>
                  <a:ext uri="{FF2B5EF4-FFF2-40B4-BE49-F238E27FC236}">
                    <a16:creationId xmlns:a16="http://schemas.microsoft.com/office/drawing/2014/main" id="{1F07BA70-C92E-5CDD-22DF-3BD2B4C05304}"/>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27">
                <a:extLst>
                  <a:ext uri="{FF2B5EF4-FFF2-40B4-BE49-F238E27FC236}">
                    <a16:creationId xmlns:a16="http://schemas.microsoft.com/office/drawing/2014/main" id="{F2098261-FCD1-75B2-0374-39C0CEC39878}"/>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E3B3662-130F-D2C1-0D1D-CFB1E0DAE343}"/>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D3E8791-7EFD-D902-B194-1D48DF6A598B}"/>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
                <a:extLst>
                  <a:ext uri="{FF2B5EF4-FFF2-40B4-BE49-F238E27FC236}">
                    <a16:creationId xmlns:a16="http://schemas.microsoft.com/office/drawing/2014/main" id="{66C08B19-EFA8-5D31-1A9C-E97ED1F79E08}"/>
                  </a:ext>
                </a:extLst>
              </p:cNvPr>
              <p:cNvGrpSpPr/>
              <p:nvPr/>
            </p:nvGrpSpPr>
            <p:grpSpPr>
              <a:xfrm>
                <a:off x="3150326" y="3226526"/>
                <a:ext cx="366238" cy="640613"/>
                <a:chOff x="2438400" y="402137"/>
                <a:chExt cx="2514600" cy="4398463"/>
              </a:xfrm>
            </p:grpSpPr>
            <p:sp>
              <p:nvSpPr>
                <p:cNvPr id="80" name="Snip Same Side Corner Rectangle 33">
                  <a:extLst>
                    <a:ext uri="{FF2B5EF4-FFF2-40B4-BE49-F238E27FC236}">
                      <a16:creationId xmlns:a16="http://schemas.microsoft.com/office/drawing/2014/main" id="{A6B6FA3E-A761-DCAE-3540-1B000FF8A90F}"/>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187AF14-A85D-8966-B1FA-24524E30A93D}"/>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A9B4364-A3C8-04D9-E51C-63853E7B4FED}"/>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9BA36FC5-AC3D-AC63-DC4A-E137213C138E}"/>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Wave 77">
                <a:extLst>
                  <a:ext uri="{FF2B5EF4-FFF2-40B4-BE49-F238E27FC236}">
                    <a16:creationId xmlns:a16="http://schemas.microsoft.com/office/drawing/2014/main" id="{F310D3F9-19C0-D157-A8A5-54DB83E3C2D8}"/>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ame 78">
                <a:extLst>
                  <a:ext uri="{FF2B5EF4-FFF2-40B4-BE49-F238E27FC236}">
                    <a16:creationId xmlns:a16="http://schemas.microsoft.com/office/drawing/2014/main" id="{C41FB0AF-3193-5416-A3E4-475E215CF1B4}"/>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9257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0"/>
            <a:ext cx="7326086" cy="584775"/>
          </a:xfrm>
          <a:prstGeom prst="rect">
            <a:avLst/>
          </a:prstGeom>
          <a:noFill/>
        </p:spPr>
        <p:txBody>
          <a:bodyPr wrap="square" rtlCol="0">
            <a:spAutoFit/>
          </a:bodyPr>
          <a:lstStyle/>
          <a:p>
            <a:pPr algn="ctr"/>
            <a:r>
              <a:rPr lang="en-US" sz="3200" dirty="0">
                <a:solidFill>
                  <a:schemeClr val="bg1"/>
                </a:solidFill>
                <a:effectLst>
                  <a:glow rad="139700">
                    <a:schemeClr val="accent2">
                      <a:satMod val="175000"/>
                      <a:alpha val="40000"/>
                    </a:schemeClr>
                  </a:glow>
                </a:effectLst>
                <a:latin typeface="Bodoni MT" panose="02070603080606020203" pitchFamily="18" charset="0"/>
              </a:rPr>
              <a:t>“That there be no division among you”</a:t>
            </a:r>
          </a:p>
        </p:txBody>
      </p:sp>
      <p:sp>
        <p:nvSpPr>
          <p:cNvPr id="3" name="Rectangle 2"/>
          <p:cNvSpPr/>
          <p:nvPr/>
        </p:nvSpPr>
        <p:spPr>
          <a:xfrm>
            <a:off x="1573619" y="603293"/>
            <a:ext cx="5327925" cy="830997"/>
          </a:xfrm>
          <a:prstGeom prst="rect">
            <a:avLst/>
          </a:prstGeom>
        </p:spPr>
        <p:txBody>
          <a:bodyPr wrap="square">
            <a:spAutoFit/>
          </a:bodyPr>
          <a:lstStyle/>
          <a:p>
            <a:pPr fontAlgn="base"/>
            <a:r>
              <a:rPr lang="en-US" sz="2400" dirty="0">
                <a:solidFill>
                  <a:srgbClr val="FFFF00"/>
                </a:solidFill>
                <a:latin typeface="Abadi" panose="020B0604020104020204" pitchFamily="34" charset="0"/>
              </a:rPr>
              <a:t>What might cause divisions and contention in each of these groups?</a:t>
            </a:r>
            <a:endParaRPr lang="en-US" sz="2400" b="0" i="0" dirty="0">
              <a:solidFill>
                <a:srgbClr val="FFFF00"/>
              </a:solidFill>
              <a:effectLst/>
              <a:latin typeface="Abadi" panose="020B0604020104020204" pitchFamily="34" charset="0"/>
            </a:endParaRPr>
          </a:p>
        </p:txBody>
      </p:sp>
      <p:pic>
        <p:nvPicPr>
          <p:cNvPr id="11266" name="Picture 2" descr="Image result for byu football vs university of uta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571" y="293462"/>
            <a:ext cx="3832224" cy="21570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civil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4" y="1657576"/>
            <a:ext cx="2472871" cy="239576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byu football vs university of uta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6847" y="2666999"/>
            <a:ext cx="3771900"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42042" y="4136572"/>
            <a:ext cx="1835604" cy="2761191"/>
            <a:chOff x="2732316" y="3205390"/>
            <a:chExt cx="2251073" cy="3386156"/>
          </a:xfrm>
        </p:grpSpPr>
        <p:pic>
          <p:nvPicPr>
            <p:cNvPr id="11272"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489" y="3205390"/>
              <a:ext cx="2247900" cy="3143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32316" y="6327339"/>
              <a:ext cx="1861456" cy="264207"/>
            </a:xfrm>
            <a:prstGeom prst="rect">
              <a:avLst/>
            </a:prstGeom>
          </p:spPr>
          <p:txBody>
            <a:bodyPr wrap="square">
              <a:spAutoFit/>
            </a:bodyPr>
            <a:lstStyle/>
            <a:p>
              <a:r>
                <a:rPr lang="en-US" sz="800" dirty="0">
                  <a:solidFill>
                    <a:schemeClr val="bg1"/>
                  </a:solidFill>
                  <a:latin typeface="Abadi" panose="020B0604020104020204" pitchFamily="34" charset="0"/>
                </a:rPr>
                <a:t>“Brother vs. Brother”</a:t>
              </a:r>
              <a:endParaRPr lang="en-US" sz="800" dirty="0">
                <a:solidFill>
                  <a:schemeClr val="bg1"/>
                </a:solidFill>
              </a:endParaRPr>
            </a:p>
          </p:txBody>
        </p:sp>
      </p:grpSp>
      <p:pic>
        <p:nvPicPr>
          <p:cNvPr id="11274" name="Picture 10" descr="Image result for families with tee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603" y="1589314"/>
            <a:ext cx="3600450" cy="2552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699656" y="4236108"/>
            <a:ext cx="4680857" cy="1200329"/>
          </a:xfrm>
          <a:prstGeom prst="rect">
            <a:avLst/>
          </a:prstGeom>
        </p:spPr>
        <p:txBody>
          <a:bodyPr wrap="square">
            <a:spAutoFit/>
          </a:bodyPr>
          <a:lstStyle/>
          <a:p>
            <a:pPr fontAlgn="base"/>
            <a:r>
              <a:rPr lang="en-US" sz="2400" dirty="0">
                <a:solidFill>
                  <a:srgbClr val="FFFF00"/>
                </a:solidFill>
                <a:latin typeface="Abadi" panose="020B0604020104020204" pitchFamily="34" charset="0"/>
              </a:rPr>
              <a:t>How can such divisions and contention affect a family, team, or group of friends?</a:t>
            </a:r>
          </a:p>
        </p:txBody>
      </p:sp>
      <p:sp>
        <p:nvSpPr>
          <p:cNvPr id="11" name="Rectangle 10"/>
          <p:cNvSpPr/>
          <p:nvPr/>
        </p:nvSpPr>
        <p:spPr>
          <a:xfrm>
            <a:off x="5802087" y="5433537"/>
            <a:ext cx="6096000" cy="830997"/>
          </a:xfrm>
          <a:prstGeom prst="rect">
            <a:avLst/>
          </a:prstGeom>
        </p:spPr>
        <p:txBody>
          <a:bodyPr>
            <a:spAutoFit/>
          </a:bodyPr>
          <a:lstStyle/>
          <a:p>
            <a:pPr fontAlgn="base"/>
            <a:r>
              <a:rPr lang="en-US" sz="2400" dirty="0">
                <a:solidFill>
                  <a:srgbClr val="FFFF00"/>
                </a:solidFill>
                <a:latin typeface="Abadi" panose="020B0604020104020204" pitchFamily="34" charset="0"/>
              </a:rPr>
              <a:t>How can such divisions and contention among Church members affect the Church?</a:t>
            </a:r>
          </a:p>
        </p:txBody>
      </p:sp>
      <p:sp>
        <p:nvSpPr>
          <p:cNvPr id="12" name="TextBox 11"/>
          <p:cNvSpPr txBox="1"/>
          <p:nvPr/>
        </p:nvSpPr>
        <p:spPr>
          <a:xfrm>
            <a:off x="9492343" y="6488668"/>
            <a:ext cx="2699657" cy="369332"/>
          </a:xfrm>
          <a:prstGeom prst="rect">
            <a:avLst/>
          </a:prstGeom>
          <a:noFill/>
        </p:spPr>
        <p:txBody>
          <a:bodyPr wrap="square" rtlCol="0">
            <a:spAutoFit/>
          </a:bodyPr>
          <a:lstStyle/>
          <a:p>
            <a:r>
              <a:rPr lang="en-US" dirty="0">
                <a:solidFill>
                  <a:schemeClr val="bg1"/>
                </a:solidFill>
              </a:rPr>
              <a:t>1 Corinthians 1:10-11</a:t>
            </a:r>
          </a:p>
        </p:txBody>
      </p:sp>
    </p:spTree>
    <p:extLst>
      <p:ext uri="{BB962C8B-B14F-4D97-AF65-F5344CB8AC3E}">
        <p14:creationId xmlns:p14="http://schemas.microsoft.com/office/powerpoint/2010/main" val="12590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67"/>
            <a:ext cx="12192000" cy="7052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15000" y="1025688"/>
            <a:ext cx="3810000" cy="1938992"/>
          </a:xfrm>
          <a:prstGeom prst="rect">
            <a:avLst/>
          </a:prstGeom>
          <a:noFill/>
        </p:spPr>
        <p:txBody>
          <a:bodyPr wrap="square" rtlCol="0">
            <a:spAutoFit/>
          </a:bodyPr>
          <a:lstStyle/>
          <a:p>
            <a:r>
              <a:rPr lang="en-US" sz="2000" i="1" dirty="0">
                <a:solidFill>
                  <a:srgbClr val="FFFF00"/>
                </a:solidFill>
              </a:rPr>
              <a:t>“It is reported commonly that there is fornication among you, and such fornication as is not so much as named among the Gentiles, that one should have his father’s wife.”</a:t>
            </a:r>
          </a:p>
        </p:txBody>
      </p:sp>
      <p:pic>
        <p:nvPicPr>
          <p:cNvPr id="11266" name="Picture 2" descr="https://encrypted-tbn0.gstatic.com/images?q=tbn:ANd9GcQl0mgQrNMAJQoIEgiJ8eRHTL5K14mPJVgN4ZuOP02JJ72zhY1q"/>
          <p:cNvPicPr>
            <a:picLocks noChangeAspect="1" noChangeArrowheads="1"/>
          </p:cNvPicPr>
          <p:nvPr/>
        </p:nvPicPr>
        <p:blipFill>
          <a:blip r:embed="rId3" cstate="print"/>
          <a:srcRect/>
          <a:stretch>
            <a:fillRect/>
          </a:stretch>
        </p:blipFill>
        <p:spPr bwMode="auto">
          <a:xfrm>
            <a:off x="2286001" y="1066800"/>
            <a:ext cx="2619375" cy="1743076"/>
          </a:xfrm>
          <a:prstGeom prst="rect">
            <a:avLst/>
          </a:prstGeom>
          <a:noFill/>
        </p:spPr>
      </p:pic>
      <p:sp>
        <p:nvSpPr>
          <p:cNvPr id="6" name="TextBox 5"/>
          <p:cNvSpPr txBox="1"/>
          <p:nvPr/>
        </p:nvSpPr>
        <p:spPr>
          <a:xfrm>
            <a:off x="1905000" y="4287"/>
            <a:ext cx="8382000" cy="707886"/>
          </a:xfrm>
          <a:prstGeom prst="rect">
            <a:avLst/>
          </a:prstGeom>
          <a:noFill/>
        </p:spPr>
        <p:txBody>
          <a:bodyPr wrap="square" rtlCol="0">
            <a:spAutoFit/>
          </a:bodyPr>
          <a:lstStyle/>
          <a:p>
            <a:pPr algn="ctr"/>
            <a:r>
              <a:rPr lang="en-US" sz="4000" dirty="0">
                <a:solidFill>
                  <a:srgbClr val="FFFF00"/>
                </a:solidFill>
              </a:rPr>
              <a:t>Corinth in a state of wickedness</a:t>
            </a:r>
          </a:p>
        </p:txBody>
      </p:sp>
      <p:sp>
        <p:nvSpPr>
          <p:cNvPr id="7" name="TextBox 6"/>
          <p:cNvSpPr txBox="1"/>
          <p:nvPr/>
        </p:nvSpPr>
        <p:spPr>
          <a:xfrm>
            <a:off x="1443318" y="3082994"/>
            <a:ext cx="3343835" cy="707886"/>
          </a:xfrm>
          <a:prstGeom prst="rect">
            <a:avLst/>
          </a:prstGeom>
          <a:noFill/>
        </p:spPr>
        <p:txBody>
          <a:bodyPr wrap="square" rtlCol="0">
            <a:spAutoFit/>
          </a:bodyPr>
          <a:lstStyle/>
          <a:p>
            <a:pPr algn="ctr"/>
            <a:r>
              <a:rPr lang="en-US" sz="2000" dirty="0">
                <a:solidFill>
                  <a:srgbClr val="FFFF00"/>
                </a:solidFill>
              </a:rPr>
              <a:t>The spoilage in rotten fruit will spread to good fruit.</a:t>
            </a:r>
          </a:p>
        </p:txBody>
      </p:sp>
      <p:sp>
        <p:nvSpPr>
          <p:cNvPr id="8" name="TextBox 7"/>
          <p:cNvSpPr txBox="1"/>
          <p:nvPr/>
        </p:nvSpPr>
        <p:spPr>
          <a:xfrm>
            <a:off x="3000376" y="4149794"/>
            <a:ext cx="3810000" cy="2246769"/>
          </a:xfrm>
          <a:prstGeom prst="rect">
            <a:avLst/>
          </a:prstGeom>
          <a:noFill/>
        </p:spPr>
        <p:txBody>
          <a:bodyPr wrap="square" rtlCol="0">
            <a:spAutoFit/>
          </a:bodyPr>
          <a:lstStyle/>
          <a:p>
            <a:r>
              <a:rPr lang="en-US" sz="2000" dirty="0">
                <a:solidFill>
                  <a:srgbClr val="FFFF00"/>
                </a:solidFill>
              </a:rPr>
              <a:t>Corinth had a worldwide reputation in the ancient world for its immorality. It was located very close to two major ports and subject to many of the evils which accompany centers of commerce and trade. </a:t>
            </a:r>
          </a:p>
        </p:txBody>
      </p:sp>
      <p:sp>
        <p:nvSpPr>
          <p:cNvPr id="10" name="TextBox 9"/>
          <p:cNvSpPr txBox="1"/>
          <p:nvPr/>
        </p:nvSpPr>
        <p:spPr>
          <a:xfrm>
            <a:off x="114300" y="6397330"/>
            <a:ext cx="3810000" cy="369332"/>
          </a:xfrm>
          <a:prstGeom prst="rect">
            <a:avLst/>
          </a:prstGeom>
          <a:noFill/>
        </p:spPr>
        <p:txBody>
          <a:bodyPr wrap="square" rtlCol="0">
            <a:spAutoFit/>
          </a:bodyPr>
          <a:lstStyle/>
          <a:p>
            <a:r>
              <a:rPr lang="en-US" dirty="0">
                <a:solidFill>
                  <a:srgbClr val="FFFF00"/>
                </a:solidFill>
              </a:rPr>
              <a:t>1 Corinthians 5:1-13</a:t>
            </a:r>
          </a:p>
        </p:txBody>
      </p:sp>
      <p:pic>
        <p:nvPicPr>
          <p:cNvPr id="3" name="Picture 2">
            <a:extLst>
              <a:ext uri="{FF2B5EF4-FFF2-40B4-BE49-F238E27FC236}">
                <a16:creationId xmlns:a16="http://schemas.microsoft.com/office/drawing/2014/main" id="{D314439C-E9AD-44B7-8F42-3380C7448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081" y="2964680"/>
            <a:ext cx="3053601" cy="3611786"/>
          </a:xfrm>
          <a:prstGeom prst="rect">
            <a:avLst/>
          </a:prstGeom>
        </p:spPr>
      </p:pic>
    </p:spTree>
    <p:extLst>
      <p:ext uri="{BB962C8B-B14F-4D97-AF65-F5344CB8AC3E}">
        <p14:creationId xmlns:p14="http://schemas.microsoft.com/office/powerpoint/2010/main" val="27957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400" y="152401"/>
            <a:ext cx="8382000" cy="584775"/>
          </a:xfrm>
          <a:prstGeom prst="rect">
            <a:avLst/>
          </a:prstGeom>
          <a:noFill/>
        </p:spPr>
        <p:txBody>
          <a:bodyPr wrap="square" rtlCol="0">
            <a:spAutoFit/>
          </a:bodyPr>
          <a:lstStyle/>
          <a:p>
            <a:r>
              <a:rPr lang="en-US" sz="3200" dirty="0">
                <a:solidFill>
                  <a:srgbClr val="FFFF00"/>
                </a:solidFill>
              </a:rPr>
              <a:t>Corinth</a:t>
            </a:r>
          </a:p>
        </p:txBody>
      </p:sp>
      <p:sp>
        <p:nvSpPr>
          <p:cNvPr id="8" name="TextBox 7"/>
          <p:cNvSpPr txBox="1"/>
          <p:nvPr/>
        </p:nvSpPr>
        <p:spPr>
          <a:xfrm>
            <a:off x="2545976" y="3699639"/>
            <a:ext cx="5217459" cy="923330"/>
          </a:xfrm>
          <a:prstGeom prst="rect">
            <a:avLst/>
          </a:prstGeom>
          <a:noFill/>
        </p:spPr>
        <p:txBody>
          <a:bodyPr wrap="square" rtlCol="0">
            <a:spAutoFit/>
          </a:bodyPr>
          <a:lstStyle/>
          <a:p>
            <a:r>
              <a:rPr lang="en-US" dirty="0">
                <a:solidFill>
                  <a:srgbClr val="FFFF00"/>
                </a:solidFill>
              </a:rPr>
              <a:t>Corinth was the site of the famous temple of Aphrodite (Venus), the goddess of love, where there were a thousand “priestesses.”</a:t>
            </a:r>
          </a:p>
        </p:txBody>
      </p:sp>
      <p:sp>
        <p:nvSpPr>
          <p:cNvPr id="10" name="TextBox 9"/>
          <p:cNvSpPr txBox="1"/>
          <p:nvPr/>
        </p:nvSpPr>
        <p:spPr>
          <a:xfrm>
            <a:off x="4648383" y="5311436"/>
            <a:ext cx="3810000" cy="646331"/>
          </a:xfrm>
          <a:prstGeom prst="rect">
            <a:avLst/>
          </a:prstGeom>
          <a:noFill/>
        </p:spPr>
        <p:txBody>
          <a:bodyPr wrap="square" rtlCol="0">
            <a:spAutoFit/>
          </a:bodyPr>
          <a:lstStyle/>
          <a:p>
            <a:r>
              <a:rPr lang="en-US" dirty="0">
                <a:solidFill>
                  <a:srgbClr val="FFFF00"/>
                </a:solidFill>
              </a:rPr>
              <a:t>Priestesses---prostitutes glorified by the cloak of religious worship</a:t>
            </a:r>
          </a:p>
        </p:txBody>
      </p:sp>
      <p:pic>
        <p:nvPicPr>
          <p:cNvPr id="16388" name="Picture 4" descr="https://encrypted-tbn1.gstatic.com/images?q=tbn:ANd9GcRJuw0sKdgP-nT3sFsqGlxv-A2ac8GYvzHR8dVmXLGj5tzT6EvQ"/>
          <p:cNvPicPr>
            <a:picLocks noChangeAspect="1" noChangeArrowheads="1"/>
          </p:cNvPicPr>
          <p:nvPr/>
        </p:nvPicPr>
        <p:blipFill>
          <a:blip r:embed="rId3" cstate="print"/>
          <a:srcRect/>
          <a:stretch>
            <a:fillRect/>
          </a:stretch>
        </p:blipFill>
        <p:spPr bwMode="auto">
          <a:xfrm>
            <a:off x="8934541" y="4554071"/>
            <a:ext cx="2266950" cy="2019301"/>
          </a:xfrm>
          <a:prstGeom prst="rect">
            <a:avLst/>
          </a:prstGeom>
          <a:noFill/>
        </p:spPr>
      </p:pic>
      <p:pic>
        <p:nvPicPr>
          <p:cNvPr id="10242" name="Picture 2" descr="Image result for famous temple of aphrod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383" y="270639"/>
            <a:ext cx="4762317" cy="3166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A6DD66-4F28-4598-82FC-98558BF75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32" y="814134"/>
            <a:ext cx="1914144" cy="2554224"/>
          </a:xfrm>
          <a:prstGeom prst="rect">
            <a:avLst/>
          </a:prstGeom>
        </p:spPr>
      </p:pic>
    </p:spTree>
    <p:extLst>
      <p:ext uri="{BB962C8B-B14F-4D97-AF65-F5344CB8AC3E}">
        <p14:creationId xmlns:p14="http://schemas.microsoft.com/office/powerpoint/2010/main" val="42747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152401"/>
            <a:ext cx="8915400" cy="584775"/>
          </a:xfrm>
          <a:prstGeom prst="rect">
            <a:avLst/>
          </a:prstGeom>
          <a:noFill/>
        </p:spPr>
        <p:txBody>
          <a:bodyPr wrap="square" rtlCol="0">
            <a:spAutoFit/>
          </a:bodyPr>
          <a:lstStyle/>
          <a:p>
            <a:pPr algn="ctr"/>
            <a:r>
              <a:rPr lang="en-US" sz="3200" dirty="0">
                <a:solidFill>
                  <a:srgbClr val="FFFF00"/>
                </a:solidFill>
              </a:rPr>
              <a:t>“</a:t>
            </a:r>
            <a:r>
              <a:rPr lang="en-US" sz="3200" dirty="0" err="1">
                <a:solidFill>
                  <a:srgbClr val="FFFF00"/>
                </a:solidFill>
              </a:rPr>
              <a:t>Corinthianize</a:t>
            </a:r>
            <a:r>
              <a:rPr lang="en-US" sz="3200" dirty="0">
                <a:solidFill>
                  <a:srgbClr val="FFFF00"/>
                </a:solidFill>
              </a:rPr>
              <a:t>” – </a:t>
            </a:r>
            <a:r>
              <a:rPr lang="en-US" sz="2800" dirty="0">
                <a:solidFill>
                  <a:srgbClr val="FFFF00"/>
                </a:solidFill>
              </a:rPr>
              <a:t>meant to engage in reckless debauchery</a:t>
            </a:r>
          </a:p>
        </p:txBody>
      </p:sp>
      <p:sp>
        <p:nvSpPr>
          <p:cNvPr id="8" name="TextBox 7"/>
          <p:cNvSpPr txBox="1"/>
          <p:nvPr/>
        </p:nvSpPr>
        <p:spPr>
          <a:xfrm>
            <a:off x="605118" y="1745093"/>
            <a:ext cx="3751729" cy="830997"/>
          </a:xfrm>
          <a:prstGeom prst="rect">
            <a:avLst/>
          </a:prstGeom>
          <a:noFill/>
        </p:spPr>
        <p:txBody>
          <a:bodyPr wrap="square" rtlCol="0">
            <a:spAutoFit/>
          </a:bodyPr>
          <a:lstStyle/>
          <a:p>
            <a:r>
              <a:rPr lang="en-US" sz="2400" dirty="0">
                <a:solidFill>
                  <a:srgbClr val="FFFF00"/>
                </a:solidFill>
              </a:rPr>
              <a:t>Usually portrayed on the stage as drunkards.</a:t>
            </a:r>
          </a:p>
        </p:txBody>
      </p:sp>
      <p:pic>
        <p:nvPicPr>
          <p:cNvPr id="17410" name="Picture 2" descr="https://encrypted-tbn0.gstatic.com/images?q=tbn:ANd9GcSmUTUDX6IdROP1GzQjsHp6qoXe8Z8E4LtkBvNop33QaFb-BHFX"/>
          <p:cNvPicPr>
            <a:picLocks noChangeAspect="1" noChangeArrowheads="1"/>
          </p:cNvPicPr>
          <p:nvPr/>
        </p:nvPicPr>
        <p:blipFill>
          <a:blip r:embed="rId3" cstate="print"/>
          <a:srcRect/>
          <a:stretch>
            <a:fillRect/>
          </a:stretch>
        </p:blipFill>
        <p:spPr bwMode="auto">
          <a:xfrm>
            <a:off x="4876800" y="914401"/>
            <a:ext cx="2133600" cy="1963883"/>
          </a:xfrm>
          <a:prstGeom prst="rect">
            <a:avLst/>
          </a:prstGeom>
          <a:noFill/>
        </p:spPr>
      </p:pic>
      <p:sp>
        <p:nvSpPr>
          <p:cNvPr id="11" name="TextBox 10"/>
          <p:cNvSpPr txBox="1"/>
          <p:nvPr/>
        </p:nvSpPr>
        <p:spPr>
          <a:xfrm>
            <a:off x="6490447" y="3055509"/>
            <a:ext cx="3751729" cy="1569660"/>
          </a:xfrm>
          <a:prstGeom prst="rect">
            <a:avLst/>
          </a:prstGeom>
          <a:noFill/>
        </p:spPr>
        <p:txBody>
          <a:bodyPr wrap="square" rtlCol="0">
            <a:spAutoFit/>
          </a:bodyPr>
          <a:lstStyle/>
          <a:p>
            <a:r>
              <a:rPr lang="en-US" sz="2400" dirty="0">
                <a:solidFill>
                  <a:srgbClr val="FFFF00"/>
                </a:solidFill>
              </a:rPr>
              <a:t>Sometimes when one is called a “Corinthian” means he is given totally over to licentious desires. </a:t>
            </a:r>
          </a:p>
        </p:txBody>
      </p:sp>
      <p:pic>
        <p:nvPicPr>
          <p:cNvPr id="17414" name="Picture 6" descr="https://encrypted-tbn1.gstatic.com/images?q=tbn:ANd9GcT3_b1NWq46l8qoVq8QsKuuohY6CQqFb-LzrKrJXi4Ovdbn9bf2Pw"/>
          <p:cNvPicPr>
            <a:picLocks noChangeAspect="1" noChangeArrowheads="1"/>
          </p:cNvPicPr>
          <p:nvPr/>
        </p:nvPicPr>
        <p:blipFill>
          <a:blip r:embed="rId4" cstate="print"/>
          <a:srcRect/>
          <a:stretch>
            <a:fillRect/>
          </a:stretch>
        </p:blipFill>
        <p:spPr bwMode="auto">
          <a:xfrm>
            <a:off x="10009095" y="4213413"/>
            <a:ext cx="1382081" cy="2295525"/>
          </a:xfrm>
          <a:prstGeom prst="rect">
            <a:avLst/>
          </a:prstGeom>
          <a:noFill/>
        </p:spPr>
      </p:pic>
      <p:pic>
        <p:nvPicPr>
          <p:cNvPr id="3" name="Picture 2">
            <a:extLst>
              <a:ext uri="{FF2B5EF4-FFF2-40B4-BE49-F238E27FC236}">
                <a16:creationId xmlns:a16="http://schemas.microsoft.com/office/drawing/2014/main" id="{928F3F93-8E66-4EA3-8A88-C7E8E4840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476414"/>
            <a:ext cx="4279900" cy="2489200"/>
          </a:xfrm>
          <a:prstGeom prst="rect">
            <a:avLst/>
          </a:prstGeom>
        </p:spPr>
      </p:pic>
    </p:spTree>
    <p:extLst>
      <p:ext uri="{BB962C8B-B14F-4D97-AF65-F5344CB8AC3E}">
        <p14:creationId xmlns:p14="http://schemas.microsoft.com/office/powerpoint/2010/main" val="18410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 presetClass="entr" presetSubtype="0" fill="hold" nodeType="withEffect">
                                  <p:stCondLst>
                                    <p:cond delay="0"/>
                                  </p:stCondLst>
                                  <p:childTnLst>
                                    <p:set>
                                      <p:cBhvr>
                                        <p:cTn id="17"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12192000" cy="7035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4082" y="145997"/>
            <a:ext cx="11577918" cy="584775"/>
          </a:xfrm>
          <a:prstGeom prst="rect">
            <a:avLst/>
          </a:prstGeom>
          <a:noFill/>
        </p:spPr>
        <p:txBody>
          <a:bodyPr wrap="square" rtlCol="0">
            <a:spAutoFit/>
          </a:bodyPr>
          <a:lstStyle/>
          <a:p>
            <a:r>
              <a:rPr lang="en-US" sz="3200" dirty="0">
                <a:solidFill>
                  <a:srgbClr val="FFFF00"/>
                </a:solidFill>
              </a:rPr>
              <a:t>Paul’s stepmother had married a member of the Church in Corinth</a:t>
            </a:r>
          </a:p>
        </p:txBody>
      </p:sp>
      <p:sp>
        <p:nvSpPr>
          <p:cNvPr id="8" name="TextBox 7"/>
          <p:cNvSpPr txBox="1"/>
          <p:nvPr/>
        </p:nvSpPr>
        <p:spPr>
          <a:xfrm>
            <a:off x="1093694" y="980301"/>
            <a:ext cx="3810000" cy="1015663"/>
          </a:xfrm>
          <a:prstGeom prst="rect">
            <a:avLst/>
          </a:prstGeom>
          <a:noFill/>
        </p:spPr>
        <p:txBody>
          <a:bodyPr wrap="square" rtlCol="0">
            <a:spAutoFit/>
          </a:bodyPr>
          <a:lstStyle/>
          <a:p>
            <a:r>
              <a:rPr lang="en-US" sz="2000" dirty="0">
                <a:solidFill>
                  <a:srgbClr val="FFFF00"/>
                </a:solidFill>
              </a:rPr>
              <a:t>She may have been a widow or had been separated from her prior husband.</a:t>
            </a:r>
          </a:p>
        </p:txBody>
      </p:sp>
      <p:sp>
        <p:nvSpPr>
          <p:cNvPr id="11" name="TextBox 10"/>
          <p:cNvSpPr txBox="1"/>
          <p:nvPr/>
        </p:nvSpPr>
        <p:spPr>
          <a:xfrm>
            <a:off x="5943600" y="1995964"/>
            <a:ext cx="3810000" cy="1015663"/>
          </a:xfrm>
          <a:prstGeom prst="rect">
            <a:avLst/>
          </a:prstGeom>
          <a:noFill/>
        </p:spPr>
        <p:txBody>
          <a:bodyPr wrap="square" rtlCol="0">
            <a:spAutoFit/>
          </a:bodyPr>
          <a:lstStyle/>
          <a:p>
            <a:r>
              <a:rPr lang="en-US" sz="2000" dirty="0">
                <a:solidFill>
                  <a:srgbClr val="FFFF00"/>
                </a:solidFill>
              </a:rPr>
              <a:t>Such Marriages were forbidden by the Mosaic code under penalty of excommunication (Lev. 18:6-8, 29)</a:t>
            </a:r>
          </a:p>
        </p:txBody>
      </p:sp>
      <p:sp>
        <p:nvSpPr>
          <p:cNvPr id="9" name="TextBox 8"/>
          <p:cNvSpPr txBox="1"/>
          <p:nvPr/>
        </p:nvSpPr>
        <p:spPr>
          <a:xfrm>
            <a:off x="2147047" y="5081598"/>
            <a:ext cx="4347882" cy="1015663"/>
          </a:xfrm>
          <a:prstGeom prst="rect">
            <a:avLst/>
          </a:prstGeom>
          <a:noFill/>
        </p:spPr>
        <p:txBody>
          <a:bodyPr wrap="square" rtlCol="0">
            <a:spAutoFit/>
          </a:bodyPr>
          <a:lstStyle/>
          <a:p>
            <a:r>
              <a:rPr lang="en-US" sz="2000" dirty="0">
                <a:solidFill>
                  <a:srgbClr val="FFFF00"/>
                </a:solidFill>
              </a:rPr>
              <a:t>Paul describes the intimacies resulting from such unions as </a:t>
            </a:r>
            <a:r>
              <a:rPr lang="en-US" sz="2000" dirty="0">
                <a:solidFill>
                  <a:schemeClr val="bg2"/>
                </a:solidFill>
              </a:rPr>
              <a:t>fornication</a:t>
            </a:r>
            <a:r>
              <a:rPr lang="en-US" sz="2000" dirty="0">
                <a:solidFill>
                  <a:srgbClr val="FFFF00"/>
                </a:solidFill>
              </a:rPr>
              <a:t> and condemns his Corinthian brethren. </a:t>
            </a:r>
          </a:p>
        </p:txBody>
      </p:sp>
      <p:pic>
        <p:nvPicPr>
          <p:cNvPr id="3" name="Picture 2">
            <a:extLst>
              <a:ext uri="{FF2B5EF4-FFF2-40B4-BE49-F238E27FC236}">
                <a16:creationId xmlns:a16="http://schemas.microsoft.com/office/drawing/2014/main" id="{C1432F2D-531B-4BAB-9192-FF0AE62E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10" y="2097325"/>
            <a:ext cx="2914650" cy="2333625"/>
          </a:xfrm>
          <a:prstGeom prst="rect">
            <a:avLst/>
          </a:prstGeom>
        </p:spPr>
      </p:pic>
      <p:pic>
        <p:nvPicPr>
          <p:cNvPr id="5" name="Picture 4">
            <a:extLst>
              <a:ext uri="{FF2B5EF4-FFF2-40B4-BE49-F238E27FC236}">
                <a16:creationId xmlns:a16="http://schemas.microsoft.com/office/drawing/2014/main" id="{0FF56F9F-F507-416D-935E-24084FBAE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642" y="3652086"/>
            <a:ext cx="2365248" cy="2859024"/>
          </a:xfrm>
          <a:prstGeom prst="rect">
            <a:avLst/>
          </a:prstGeom>
        </p:spPr>
      </p:pic>
    </p:spTree>
    <p:extLst>
      <p:ext uri="{BB962C8B-B14F-4D97-AF65-F5344CB8AC3E}">
        <p14:creationId xmlns:p14="http://schemas.microsoft.com/office/powerpoint/2010/main" val="419004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99"/>
            <a:ext cx="12192000" cy="7170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0" y="304801"/>
            <a:ext cx="5638800" cy="1384995"/>
          </a:xfrm>
          <a:prstGeom prst="rect">
            <a:avLst/>
          </a:prstGeom>
          <a:noFill/>
        </p:spPr>
        <p:txBody>
          <a:bodyPr wrap="square" rtlCol="0">
            <a:spAutoFit/>
          </a:bodyPr>
          <a:lstStyle/>
          <a:p>
            <a:pPr algn="ctr"/>
            <a:r>
              <a:rPr lang="en-US" sz="2800" dirty="0">
                <a:solidFill>
                  <a:srgbClr val="FFFF00"/>
                </a:solidFill>
              </a:rPr>
              <a:t>Paul felt that if Church members who sin were left in Church, the sin would spread throughout the church.</a:t>
            </a:r>
          </a:p>
        </p:txBody>
      </p:sp>
      <p:sp>
        <p:nvSpPr>
          <p:cNvPr id="8" name="TextBox 7"/>
          <p:cNvSpPr txBox="1"/>
          <p:nvPr/>
        </p:nvSpPr>
        <p:spPr>
          <a:xfrm>
            <a:off x="2057400" y="3276601"/>
            <a:ext cx="3810000" cy="2677656"/>
          </a:xfrm>
          <a:prstGeom prst="rect">
            <a:avLst/>
          </a:prstGeom>
          <a:noFill/>
        </p:spPr>
        <p:txBody>
          <a:bodyPr wrap="square" rtlCol="0">
            <a:spAutoFit/>
          </a:bodyPr>
          <a:lstStyle/>
          <a:p>
            <a:r>
              <a:rPr lang="en-US" sz="2800" dirty="0">
                <a:solidFill>
                  <a:srgbClr val="FFFF00"/>
                </a:solidFill>
              </a:rPr>
              <a:t>“The Church must, therefore, purge out this old leaven of wickedness and replace it with a new influence or leaven of righteousness.”</a:t>
            </a:r>
          </a:p>
        </p:txBody>
      </p:sp>
      <p:sp>
        <p:nvSpPr>
          <p:cNvPr id="9" name="TextBox 8"/>
          <p:cNvSpPr txBox="1"/>
          <p:nvPr/>
        </p:nvSpPr>
        <p:spPr>
          <a:xfrm>
            <a:off x="8247530" y="6400801"/>
            <a:ext cx="3810000" cy="369332"/>
          </a:xfrm>
          <a:prstGeom prst="rect">
            <a:avLst/>
          </a:prstGeom>
          <a:noFill/>
        </p:spPr>
        <p:txBody>
          <a:bodyPr wrap="square" rtlCol="0">
            <a:spAutoFit/>
          </a:bodyPr>
          <a:lstStyle/>
          <a:p>
            <a:pPr algn="r"/>
            <a:r>
              <a:rPr lang="en-US" dirty="0">
                <a:solidFill>
                  <a:srgbClr val="FFFF00"/>
                </a:solidFill>
              </a:rPr>
              <a:t>(2)</a:t>
            </a:r>
          </a:p>
        </p:txBody>
      </p:sp>
      <p:grpSp>
        <p:nvGrpSpPr>
          <p:cNvPr id="2" name="Group 16"/>
          <p:cNvGrpSpPr/>
          <p:nvPr/>
        </p:nvGrpSpPr>
        <p:grpSpPr>
          <a:xfrm>
            <a:off x="6248400" y="2895601"/>
            <a:ext cx="3505200" cy="2514600"/>
            <a:chOff x="4724400" y="2895600"/>
            <a:chExt cx="3505200" cy="2514600"/>
          </a:xfrm>
        </p:grpSpPr>
        <p:sp>
          <p:nvSpPr>
            <p:cNvPr id="7" name="Rectangle 6"/>
            <p:cNvSpPr/>
            <p:nvPr/>
          </p:nvSpPr>
          <p:spPr>
            <a:xfrm>
              <a:off x="4724400" y="2895600"/>
              <a:ext cx="3505200" cy="2514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53000" y="3048000"/>
              <a:ext cx="3080327" cy="2209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85327" y="3276600"/>
              <a:ext cx="2634673" cy="1569660"/>
            </a:xfrm>
            <a:prstGeom prst="rect">
              <a:avLst/>
            </a:prstGeom>
            <a:noFill/>
          </p:spPr>
          <p:txBody>
            <a:bodyPr wrap="square" rtlCol="0">
              <a:spAutoFit/>
            </a:bodyPr>
            <a:lstStyle/>
            <a:p>
              <a:pPr algn="ctr"/>
              <a:r>
                <a:rPr lang="en-US" sz="3200" dirty="0">
                  <a:solidFill>
                    <a:schemeClr val="bg1"/>
                  </a:solidFill>
                  <a:latin typeface="Happy Monkey" panose="02000500000000020004" pitchFamily="2" charset="0"/>
                </a:rPr>
                <a:t>One bad apple spoils the barrel</a:t>
              </a:r>
            </a:p>
          </p:txBody>
        </p:sp>
        <p:grpSp>
          <p:nvGrpSpPr>
            <p:cNvPr id="3" name="Group 10"/>
            <p:cNvGrpSpPr/>
            <p:nvPr/>
          </p:nvGrpSpPr>
          <p:grpSpPr>
            <a:xfrm>
              <a:off x="7315200" y="4343400"/>
              <a:ext cx="571276" cy="685800"/>
              <a:chOff x="5486400" y="381000"/>
              <a:chExt cx="571276" cy="685800"/>
            </a:xfrm>
          </p:grpSpPr>
          <p:sp>
            <p:nvSpPr>
              <p:cNvPr id="13" name="Rounded Rectangle 12"/>
              <p:cNvSpPr/>
              <p:nvPr/>
            </p:nvSpPr>
            <p:spPr>
              <a:xfrm>
                <a:off x="5715000" y="381000"/>
                <a:ext cx="76200" cy="3048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5486400" y="45720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19221121">
                <a:off x="5752876" y="52815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1" y="1689796"/>
            <a:ext cx="1402976" cy="1958321"/>
          </a:xfrm>
          <a:prstGeom prst="rect">
            <a:avLst/>
          </a:prstGeom>
        </p:spPr>
      </p:pic>
      <p:sp>
        <p:nvSpPr>
          <p:cNvPr id="18" name="TextBox 17"/>
          <p:cNvSpPr txBox="1"/>
          <p:nvPr/>
        </p:nvSpPr>
        <p:spPr>
          <a:xfrm>
            <a:off x="114300" y="6397330"/>
            <a:ext cx="3810000" cy="369332"/>
          </a:xfrm>
          <a:prstGeom prst="rect">
            <a:avLst/>
          </a:prstGeom>
          <a:noFill/>
        </p:spPr>
        <p:txBody>
          <a:bodyPr wrap="square" rtlCol="0">
            <a:spAutoFit/>
          </a:bodyPr>
          <a:lstStyle/>
          <a:p>
            <a:r>
              <a:rPr lang="en-US" dirty="0">
                <a:solidFill>
                  <a:srgbClr val="FFFF00"/>
                </a:solidFill>
              </a:rPr>
              <a:t>1 Corinthians 5:7</a:t>
            </a:r>
          </a:p>
        </p:txBody>
      </p:sp>
    </p:spTree>
    <p:extLst>
      <p:ext uri="{BB962C8B-B14F-4D97-AF65-F5344CB8AC3E}">
        <p14:creationId xmlns:p14="http://schemas.microsoft.com/office/powerpoint/2010/main" val="23559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56355" y="204156"/>
            <a:ext cx="7178488" cy="4524315"/>
          </a:xfrm>
          <a:prstGeom prst="rect">
            <a:avLst/>
          </a:prstGeom>
          <a:noFill/>
        </p:spPr>
        <p:txBody>
          <a:bodyPr wrap="square" rtlCol="0">
            <a:spAutoFit/>
          </a:bodyPr>
          <a:lstStyle/>
          <a:p>
            <a:r>
              <a:rPr lang="en-US" sz="3200" dirty="0">
                <a:solidFill>
                  <a:srgbClr val="FFFF00"/>
                </a:solidFill>
              </a:rPr>
              <a:t>“ …do not company with fornicators—not because you are too good for them, but as C. S. Lewis wrote, </a:t>
            </a:r>
            <a:r>
              <a:rPr lang="en-US" sz="3200" dirty="0">
                <a:solidFill>
                  <a:schemeClr val="bg2"/>
                </a:solidFill>
              </a:rPr>
              <a:t>because you are not good enough.</a:t>
            </a:r>
            <a:r>
              <a:rPr lang="en-US" sz="3200" dirty="0">
                <a:solidFill>
                  <a:srgbClr val="FFFF00"/>
                </a:solidFill>
              </a:rPr>
              <a:t> </a:t>
            </a:r>
          </a:p>
          <a:p>
            <a:endParaRPr lang="en-US" sz="3200" dirty="0">
              <a:solidFill>
                <a:srgbClr val="FFFF00"/>
              </a:solidFill>
            </a:endParaRPr>
          </a:p>
          <a:p>
            <a:r>
              <a:rPr lang="en-US" sz="3200" dirty="0">
                <a:solidFill>
                  <a:srgbClr val="FFFF00"/>
                </a:solidFill>
              </a:rPr>
              <a:t>Remember that bad situations can wear down even good people. Joseph had both good sense and good legs in fleeing from Potiphar’s wife.”</a:t>
            </a:r>
          </a:p>
        </p:txBody>
      </p:sp>
      <p:pic>
        <p:nvPicPr>
          <p:cNvPr id="17" name="Picture 16" descr="Neil A. Maxwell.jpg"/>
          <p:cNvPicPr>
            <a:picLocks noChangeAspect="1"/>
          </p:cNvPicPr>
          <p:nvPr/>
        </p:nvPicPr>
        <p:blipFill>
          <a:blip r:embed="rId3" cstate="print"/>
          <a:stretch>
            <a:fillRect/>
          </a:stretch>
        </p:blipFill>
        <p:spPr>
          <a:xfrm>
            <a:off x="10176762" y="970125"/>
            <a:ext cx="1671449" cy="2091813"/>
          </a:xfrm>
          <a:prstGeom prst="rect">
            <a:avLst/>
          </a:prstGeom>
        </p:spPr>
      </p:pic>
      <p:pic>
        <p:nvPicPr>
          <p:cNvPr id="6146" name="Picture 2" descr="https://encrypted-tbn2.gstatic.com/images?q=tbn:ANd9GcQBiyUqDz2FpMrBmgXrNdJUEonRpWhUV4qwv7I5bPBOYgXAttQo"/>
          <p:cNvPicPr>
            <a:picLocks noChangeAspect="1" noChangeArrowheads="1"/>
          </p:cNvPicPr>
          <p:nvPr/>
        </p:nvPicPr>
        <p:blipFill>
          <a:blip r:embed="rId4" cstate="print"/>
          <a:srcRect/>
          <a:stretch>
            <a:fillRect/>
          </a:stretch>
        </p:blipFill>
        <p:spPr bwMode="auto">
          <a:xfrm>
            <a:off x="537883" y="3613381"/>
            <a:ext cx="1876425" cy="2438400"/>
          </a:xfrm>
          <a:prstGeom prst="rect">
            <a:avLst/>
          </a:prstGeom>
          <a:noFill/>
        </p:spPr>
      </p:pic>
      <p:sp>
        <p:nvSpPr>
          <p:cNvPr id="2" name="TextBox 1"/>
          <p:cNvSpPr txBox="1"/>
          <p:nvPr/>
        </p:nvSpPr>
        <p:spPr>
          <a:xfrm>
            <a:off x="11233988" y="6410256"/>
            <a:ext cx="874059" cy="369332"/>
          </a:xfrm>
          <a:prstGeom prst="rect">
            <a:avLst/>
          </a:prstGeom>
          <a:noFill/>
        </p:spPr>
        <p:txBody>
          <a:bodyPr wrap="square" rtlCol="0">
            <a:spAutoFit/>
          </a:bodyPr>
          <a:lstStyle/>
          <a:p>
            <a:pPr algn="r"/>
            <a:r>
              <a:rPr lang="en-US" dirty="0">
                <a:solidFill>
                  <a:schemeClr val="bg1"/>
                </a:solidFill>
              </a:rPr>
              <a:t>(3)</a:t>
            </a:r>
          </a:p>
        </p:txBody>
      </p:sp>
    </p:spTree>
    <p:extLst>
      <p:ext uri="{BB962C8B-B14F-4D97-AF65-F5344CB8AC3E}">
        <p14:creationId xmlns:p14="http://schemas.microsoft.com/office/powerpoint/2010/main" val="32847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5118" y="381000"/>
            <a:ext cx="6329082" cy="2677656"/>
          </a:xfrm>
          <a:prstGeom prst="rect">
            <a:avLst/>
          </a:prstGeom>
          <a:noFill/>
        </p:spPr>
        <p:txBody>
          <a:bodyPr wrap="square" rtlCol="0">
            <a:spAutoFit/>
          </a:bodyPr>
          <a:lstStyle/>
          <a:p>
            <a:r>
              <a:rPr lang="en-US" sz="2400" dirty="0">
                <a:solidFill>
                  <a:srgbClr val="FFFF00"/>
                </a:solidFill>
              </a:rPr>
              <a:t>“Everyone needs good friends and true friends. They will be a great strength and blessing to you. They will influence how you think and act, and even help determine the person you will become. They will help you be a better person and will make it easier for you to live the gospel of Jesus Christ…</a:t>
            </a:r>
          </a:p>
        </p:txBody>
      </p:sp>
      <p:sp>
        <p:nvSpPr>
          <p:cNvPr id="7" name="TextBox 6"/>
          <p:cNvSpPr txBox="1"/>
          <p:nvPr/>
        </p:nvSpPr>
        <p:spPr>
          <a:xfrm>
            <a:off x="6369423" y="6329662"/>
            <a:ext cx="5638800" cy="461665"/>
          </a:xfrm>
          <a:prstGeom prst="rect">
            <a:avLst/>
          </a:prstGeom>
          <a:noFill/>
        </p:spPr>
        <p:txBody>
          <a:bodyPr wrap="square" rtlCol="0">
            <a:spAutoFit/>
          </a:bodyPr>
          <a:lstStyle/>
          <a:p>
            <a:pPr algn="r"/>
            <a:r>
              <a:rPr lang="en-US" sz="2400" dirty="0">
                <a:solidFill>
                  <a:srgbClr val="FFFF00"/>
                </a:solidFill>
              </a:rPr>
              <a:t>(6)</a:t>
            </a:r>
          </a:p>
        </p:txBody>
      </p:sp>
      <p:pic>
        <p:nvPicPr>
          <p:cNvPr id="2050" name="Picture 2" descr="https://encrypted-tbn1.gstatic.com/images?q=tbn:ANd9GcRnn_Z3oPPpZpXNNV7g19RxWBqosPTXmOoZ5FN4NHoAKVWFIk-73g"/>
          <p:cNvPicPr>
            <a:picLocks noChangeAspect="1" noChangeArrowheads="1"/>
          </p:cNvPicPr>
          <p:nvPr/>
        </p:nvPicPr>
        <p:blipFill>
          <a:blip r:embed="rId3" cstate="print"/>
          <a:srcRect/>
          <a:stretch>
            <a:fillRect/>
          </a:stretch>
        </p:blipFill>
        <p:spPr bwMode="auto">
          <a:xfrm>
            <a:off x="6235513" y="2664261"/>
            <a:ext cx="2607609" cy="2322745"/>
          </a:xfrm>
          <a:prstGeom prst="rect">
            <a:avLst/>
          </a:prstGeom>
          <a:noFill/>
        </p:spPr>
      </p:pic>
      <p:pic>
        <p:nvPicPr>
          <p:cNvPr id="2054" name="Picture 6" descr="https://encrypted-tbn1.gstatic.com/images?q=tbn:ANd9GcS0xXzsFPMxzlCKgq8_t70TeC0R_DseydwbpUsXE_GWCprljwRS9A"/>
          <p:cNvPicPr>
            <a:picLocks noChangeAspect="1" noChangeArrowheads="1"/>
          </p:cNvPicPr>
          <p:nvPr/>
        </p:nvPicPr>
        <p:blipFill>
          <a:blip r:embed="rId4" cstate="print"/>
          <a:srcRect/>
          <a:stretch>
            <a:fillRect/>
          </a:stretch>
        </p:blipFill>
        <p:spPr bwMode="auto">
          <a:xfrm>
            <a:off x="1438835" y="4112843"/>
            <a:ext cx="2864224" cy="1897548"/>
          </a:xfrm>
          <a:prstGeom prst="rect">
            <a:avLst/>
          </a:prstGeom>
          <a:noFill/>
        </p:spPr>
      </p:pic>
      <p:pic>
        <p:nvPicPr>
          <p:cNvPr id="2060" name="Picture 12" descr="https://encrypted-tbn2.gstatic.com/images?q=tbn:ANd9GcT63WvxPFQBDdP-O1yZ7JRmTNTp9BlKLjga8V6vmXPYiqZMas9C"/>
          <p:cNvPicPr>
            <a:picLocks noChangeAspect="1" noChangeArrowheads="1"/>
          </p:cNvPicPr>
          <p:nvPr/>
        </p:nvPicPr>
        <p:blipFill>
          <a:blip r:embed="rId5" cstate="print"/>
          <a:srcRect/>
          <a:stretch>
            <a:fillRect/>
          </a:stretch>
        </p:blipFill>
        <p:spPr bwMode="auto">
          <a:xfrm>
            <a:off x="8843122" y="285736"/>
            <a:ext cx="2047875" cy="2238376"/>
          </a:xfrm>
          <a:prstGeom prst="rect">
            <a:avLst/>
          </a:prstGeom>
          <a:noFill/>
        </p:spPr>
      </p:pic>
      <p:sp>
        <p:nvSpPr>
          <p:cNvPr id="12" name="TextBox 11"/>
          <p:cNvSpPr txBox="1"/>
          <p:nvPr/>
        </p:nvSpPr>
        <p:spPr>
          <a:xfrm>
            <a:off x="5082989" y="5061617"/>
            <a:ext cx="5638800" cy="1200329"/>
          </a:xfrm>
          <a:prstGeom prst="rect">
            <a:avLst/>
          </a:prstGeom>
          <a:noFill/>
        </p:spPr>
        <p:txBody>
          <a:bodyPr wrap="square" rtlCol="0">
            <a:spAutoFit/>
          </a:bodyPr>
          <a:lstStyle/>
          <a:p>
            <a:r>
              <a:rPr lang="en-US" sz="2400" dirty="0">
                <a:solidFill>
                  <a:srgbClr val="FFFF00"/>
                </a:solidFill>
              </a:rPr>
              <a:t>…Choose friends who share your values so you can strengthen and encourage each other in living high standards.”</a:t>
            </a:r>
          </a:p>
        </p:txBody>
      </p:sp>
    </p:spTree>
    <p:extLst>
      <p:ext uri="{BB962C8B-B14F-4D97-AF65-F5344CB8AC3E}">
        <p14:creationId xmlns:p14="http://schemas.microsoft.com/office/powerpoint/2010/main" val="13104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7018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0647" y="1011235"/>
            <a:ext cx="5624280" cy="2062103"/>
          </a:xfrm>
          <a:prstGeom prst="rect">
            <a:avLst/>
          </a:prstGeom>
          <a:noFill/>
        </p:spPr>
        <p:txBody>
          <a:bodyPr wrap="square" rtlCol="0">
            <a:spAutoFit/>
          </a:bodyPr>
          <a:lstStyle/>
          <a:p>
            <a:r>
              <a:rPr lang="en-US" sz="3200" dirty="0">
                <a:solidFill>
                  <a:srgbClr val="FFFF00"/>
                </a:solidFill>
              </a:rPr>
              <a:t>This does not mean we should avoid those who are not members of the Church. </a:t>
            </a:r>
          </a:p>
          <a:p>
            <a:endParaRPr lang="en-US" sz="3200" dirty="0">
              <a:solidFill>
                <a:srgbClr val="FFFF00"/>
              </a:solidFill>
            </a:endParaRPr>
          </a:p>
        </p:txBody>
      </p:sp>
      <p:sp>
        <p:nvSpPr>
          <p:cNvPr id="5" name="TextBox 4"/>
          <p:cNvSpPr txBox="1"/>
          <p:nvPr/>
        </p:nvSpPr>
        <p:spPr>
          <a:xfrm>
            <a:off x="6266329" y="3938587"/>
            <a:ext cx="4215404" cy="2062103"/>
          </a:xfrm>
          <a:prstGeom prst="rect">
            <a:avLst/>
          </a:prstGeom>
          <a:noFill/>
        </p:spPr>
        <p:txBody>
          <a:bodyPr wrap="square" rtlCol="0">
            <a:spAutoFit/>
          </a:bodyPr>
          <a:lstStyle/>
          <a:p>
            <a:r>
              <a:rPr lang="en-US" sz="3200" dirty="0">
                <a:solidFill>
                  <a:srgbClr val="FFFF00"/>
                </a:solidFill>
              </a:rPr>
              <a:t>We have a duty to help others through our examples and through proclaiming the gospel.</a:t>
            </a:r>
          </a:p>
        </p:txBody>
      </p:sp>
      <p:pic>
        <p:nvPicPr>
          <p:cNvPr id="11" name="Picture 8" descr="https://encrypted-tbn3.gstatic.com/images?q=tbn:ANd9GcSHlyYT9KGSGzVCKct1qxLbfVLT48KPgILg44-XRVL11qNuf-FZQg"/>
          <p:cNvPicPr>
            <a:picLocks noChangeAspect="1" noChangeArrowheads="1"/>
          </p:cNvPicPr>
          <p:nvPr/>
        </p:nvPicPr>
        <p:blipFill>
          <a:blip r:embed="rId3" cstate="print"/>
          <a:srcRect/>
          <a:stretch>
            <a:fillRect/>
          </a:stretch>
        </p:blipFill>
        <p:spPr bwMode="auto">
          <a:xfrm>
            <a:off x="1532965" y="3429000"/>
            <a:ext cx="3729697" cy="2616356"/>
          </a:xfrm>
          <a:prstGeom prst="rect">
            <a:avLst/>
          </a:prstGeom>
          <a:noFill/>
        </p:spPr>
      </p:pic>
      <p:pic>
        <p:nvPicPr>
          <p:cNvPr id="3" name="Picture 2">
            <a:extLst>
              <a:ext uri="{FF2B5EF4-FFF2-40B4-BE49-F238E27FC236}">
                <a16:creationId xmlns:a16="http://schemas.microsoft.com/office/drawing/2014/main" id="{4A811A3E-E22D-492B-9F29-D3811565C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419" y="891757"/>
            <a:ext cx="2767824" cy="2566638"/>
          </a:xfrm>
          <a:prstGeom prst="rect">
            <a:avLst/>
          </a:prstGeom>
        </p:spPr>
      </p:pic>
    </p:spTree>
    <p:extLst>
      <p:ext uri="{BB962C8B-B14F-4D97-AF65-F5344CB8AC3E}">
        <p14:creationId xmlns:p14="http://schemas.microsoft.com/office/powerpoint/2010/main" val="27364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0" y="152401"/>
            <a:ext cx="5638800" cy="769441"/>
          </a:xfrm>
          <a:prstGeom prst="rect">
            <a:avLst/>
          </a:prstGeom>
          <a:noFill/>
        </p:spPr>
        <p:txBody>
          <a:bodyPr wrap="square" rtlCol="0">
            <a:spAutoFit/>
          </a:bodyPr>
          <a:lstStyle/>
          <a:p>
            <a:pPr algn="ctr"/>
            <a:r>
              <a:rPr lang="en-US" sz="4400">
                <a:solidFill>
                  <a:srgbClr val="FFFF00"/>
                </a:solidFill>
              </a:rPr>
              <a:t>Disciplinary Measures</a:t>
            </a:r>
            <a:endParaRPr lang="en-US" sz="4400" dirty="0">
              <a:solidFill>
                <a:srgbClr val="FFFF00"/>
              </a:solidFill>
            </a:endParaRPr>
          </a:p>
        </p:txBody>
      </p:sp>
      <p:sp>
        <p:nvSpPr>
          <p:cNvPr id="9" name="TextBox 8"/>
          <p:cNvSpPr txBox="1"/>
          <p:nvPr/>
        </p:nvSpPr>
        <p:spPr>
          <a:xfrm>
            <a:off x="76200" y="6349079"/>
            <a:ext cx="6096000" cy="369332"/>
          </a:xfrm>
          <a:prstGeom prst="rect">
            <a:avLst/>
          </a:prstGeom>
          <a:noFill/>
        </p:spPr>
        <p:txBody>
          <a:bodyPr wrap="square" rtlCol="0">
            <a:spAutoFit/>
          </a:bodyPr>
          <a:lstStyle/>
          <a:p>
            <a:r>
              <a:rPr lang="en-US" dirty="0">
                <a:solidFill>
                  <a:srgbClr val="FFFF00"/>
                </a:solidFill>
              </a:rPr>
              <a:t>1 Corinthians 5</a:t>
            </a:r>
          </a:p>
        </p:txBody>
      </p:sp>
      <p:sp>
        <p:nvSpPr>
          <p:cNvPr id="2" name="Rectangle 1"/>
          <p:cNvSpPr/>
          <p:nvPr/>
        </p:nvSpPr>
        <p:spPr>
          <a:xfrm>
            <a:off x="3124200" y="1865745"/>
            <a:ext cx="6096000" cy="3108543"/>
          </a:xfrm>
          <a:prstGeom prst="rect">
            <a:avLst/>
          </a:prstGeom>
        </p:spPr>
        <p:txBody>
          <a:bodyPr>
            <a:spAutoFit/>
          </a:bodyPr>
          <a:lstStyle/>
          <a:p>
            <a:r>
              <a:rPr lang="en-US" sz="2800" dirty="0">
                <a:solidFill>
                  <a:schemeClr val="bg1"/>
                </a:solidFill>
                <a:latin typeface="Abadi" panose="020B0604020104020204" pitchFamily="34" charset="0"/>
              </a:rPr>
              <a:t>As in Paul’s day, Church members today are sometimes excommunicated for sinful behavior. Formal Church councils carry out disciplinary actions, always with the goal of helping and saving the sinner by assisting him or her in the repentance process. (1)</a:t>
            </a:r>
            <a:endParaRPr lang="en-US" sz="2800" dirty="0">
              <a:solidFill>
                <a:schemeClr val="bg1"/>
              </a:solidFill>
            </a:endParaRPr>
          </a:p>
        </p:txBody>
      </p:sp>
    </p:spTree>
    <p:extLst>
      <p:ext uri="{BB962C8B-B14F-4D97-AF65-F5344CB8AC3E}">
        <p14:creationId xmlns:p14="http://schemas.microsoft.com/office/powerpoint/2010/main" val="2195777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0" y="152401"/>
            <a:ext cx="5638800" cy="769441"/>
          </a:xfrm>
          <a:prstGeom prst="rect">
            <a:avLst/>
          </a:prstGeom>
          <a:noFill/>
        </p:spPr>
        <p:txBody>
          <a:bodyPr wrap="square" rtlCol="0">
            <a:spAutoFit/>
          </a:bodyPr>
          <a:lstStyle/>
          <a:p>
            <a:pPr algn="ctr"/>
            <a:r>
              <a:rPr lang="en-US" sz="4400">
                <a:solidFill>
                  <a:srgbClr val="FFFF00"/>
                </a:solidFill>
              </a:rPr>
              <a:t>Disciplinary Measures</a:t>
            </a:r>
            <a:endParaRPr lang="en-US" sz="4400" dirty="0">
              <a:solidFill>
                <a:srgbClr val="FFFF00"/>
              </a:solidFill>
            </a:endParaRPr>
          </a:p>
        </p:txBody>
      </p:sp>
      <p:sp>
        <p:nvSpPr>
          <p:cNvPr id="9" name="TextBox 8"/>
          <p:cNvSpPr txBox="1"/>
          <p:nvPr/>
        </p:nvSpPr>
        <p:spPr>
          <a:xfrm>
            <a:off x="76200" y="6349079"/>
            <a:ext cx="6096000" cy="369332"/>
          </a:xfrm>
          <a:prstGeom prst="rect">
            <a:avLst/>
          </a:prstGeom>
          <a:noFill/>
        </p:spPr>
        <p:txBody>
          <a:bodyPr wrap="square" rtlCol="0">
            <a:spAutoFit/>
          </a:bodyPr>
          <a:lstStyle/>
          <a:p>
            <a:r>
              <a:rPr lang="en-US" dirty="0">
                <a:solidFill>
                  <a:srgbClr val="FFFF00"/>
                </a:solidFill>
              </a:rPr>
              <a:t>1 Corinthians 5</a:t>
            </a:r>
          </a:p>
        </p:txBody>
      </p:sp>
      <p:sp>
        <p:nvSpPr>
          <p:cNvPr id="2" name="Rectangle 1"/>
          <p:cNvSpPr/>
          <p:nvPr/>
        </p:nvSpPr>
        <p:spPr>
          <a:xfrm>
            <a:off x="76200" y="1348017"/>
            <a:ext cx="6096000" cy="1631216"/>
          </a:xfrm>
          <a:prstGeom prst="rect">
            <a:avLst/>
          </a:prstGeom>
        </p:spPr>
        <p:txBody>
          <a:bodyPr>
            <a:spAutoFit/>
          </a:bodyPr>
          <a:lstStyle/>
          <a:p>
            <a:r>
              <a:rPr lang="en-US" sz="2000" dirty="0">
                <a:solidFill>
                  <a:schemeClr val="bg1"/>
                </a:solidFill>
              </a:rPr>
              <a:t>“In the scriptures, the Lord has given direction concerning Church disciplinary councils. The word </a:t>
            </a:r>
            <a:r>
              <a:rPr lang="en-US" sz="2000" i="1" dirty="0">
                <a:solidFill>
                  <a:schemeClr val="bg1"/>
                </a:solidFill>
              </a:rPr>
              <a:t>council</a:t>
            </a:r>
            <a:r>
              <a:rPr lang="en-US" sz="2000" dirty="0">
                <a:solidFill>
                  <a:schemeClr val="bg1"/>
                </a:solidFill>
              </a:rPr>
              <a:t> brings to mind a helpful proceeding—one of love and concern, with the salvation and blessing of the transgressor being the foremost consideration.</a:t>
            </a:r>
          </a:p>
        </p:txBody>
      </p:sp>
      <p:sp>
        <p:nvSpPr>
          <p:cNvPr id="3" name="Rectangle 2"/>
          <p:cNvSpPr/>
          <p:nvPr/>
        </p:nvSpPr>
        <p:spPr>
          <a:xfrm>
            <a:off x="4863130" y="921842"/>
            <a:ext cx="2465740" cy="523220"/>
          </a:xfrm>
          <a:prstGeom prst="rect">
            <a:avLst/>
          </a:prstGeom>
        </p:spPr>
        <p:txBody>
          <a:bodyPr wrap="none">
            <a:spAutoFit/>
          </a:bodyPr>
          <a:lstStyle/>
          <a:p>
            <a:r>
              <a:rPr lang="en-US" sz="2800" dirty="0">
                <a:solidFill>
                  <a:schemeClr val="bg1"/>
                </a:solidFill>
              </a:rPr>
              <a:t>(See D&amp;C 102) </a:t>
            </a:r>
            <a:endParaRPr lang="en-US" sz="2800" dirty="0"/>
          </a:p>
        </p:txBody>
      </p:sp>
      <p:sp>
        <p:nvSpPr>
          <p:cNvPr id="4" name="Rectangle 3"/>
          <p:cNvSpPr/>
          <p:nvPr/>
        </p:nvSpPr>
        <p:spPr>
          <a:xfrm>
            <a:off x="5011270" y="3263602"/>
            <a:ext cx="6405283" cy="1200329"/>
          </a:xfrm>
          <a:prstGeom prst="rect">
            <a:avLst/>
          </a:prstGeom>
        </p:spPr>
        <p:txBody>
          <a:bodyPr wrap="square">
            <a:spAutoFit/>
          </a:bodyPr>
          <a:lstStyle/>
          <a:p>
            <a:r>
              <a:rPr lang="en-US" dirty="0">
                <a:solidFill>
                  <a:schemeClr val="bg1"/>
                </a:solidFill>
                <a:latin typeface="Abadi" panose="020B0604020104020204" pitchFamily="34" charset="0"/>
              </a:rPr>
              <a:t>“Members sometimes ask why Church disciplinary councils are held. The purpose is threefold: to save the soul of the transgressor, to protect the innocent, and to safeguard the Church’s purity, integrity, and good name. …</a:t>
            </a:r>
            <a:endParaRPr lang="en-US" dirty="0">
              <a:solidFill>
                <a:schemeClr val="bg1"/>
              </a:solidFill>
            </a:endParaRPr>
          </a:p>
        </p:txBody>
      </p:sp>
      <p:sp>
        <p:nvSpPr>
          <p:cNvPr id="5" name="Rectangle 4"/>
          <p:cNvSpPr/>
          <p:nvPr/>
        </p:nvSpPr>
        <p:spPr>
          <a:xfrm>
            <a:off x="4107062" y="4887938"/>
            <a:ext cx="6096000" cy="1477328"/>
          </a:xfrm>
          <a:prstGeom prst="rect">
            <a:avLst/>
          </a:prstGeom>
        </p:spPr>
        <p:txBody>
          <a:bodyPr>
            <a:spAutoFit/>
          </a:bodyPr>
          <a:lstStyle/>
          <a:p>
            <a:r>
              <a:rPr lang="en-US" dirty="0">
                <a:solidFill>
                  <a:schemeClr val="bg1"/>
                </a:solidFill>
                <a:latin typeface="Abadi" panose="020B0604020104020204" pitchFamily="34" charset="0"/>
              </a:rPr>
              <a:t>“… The miracle of the gospel is that we all can repent. Church government calls for Church disciplinary councils. But the Lord’s system also calls for restoration following repentance. </a:t>
            </a:r>
            <a:r>
              <a:rPr lang="en-US" dirty="0" err="1">
                <a:solidFill>
                  <a:schemeClr val="bg1"/>
                </a:solidFill>
                <a:latin typeface="Abadi" panose="020B0604020104020204" pitchFamily="34" charset="0"/>
              </a:rPr>
              <a:t>Disfellowshipment</a:t>
            </a:r>
            <a:r>
              <a:rPr lang="en-US" dirty="0">
                <a:solidFill>
                  <a:schemeClr val="bg1"/>
                </a:solidFill>
                <a:latin typeface="Abadi" panose="020B0604020104020204" pitchFamily="34" charset="0"/>
              </a:rPr>
              <a:t> or excommunication is not the end of the story, unless the member so chooses.”</a:t>
            </a:r>
            <a:endParaRPr lang="en-US" dirty="0">
              <a:solidFill>
                <a:schemeClr val="bg1"/>
              </a:solidFill>
            </a:endParaRPr>
          </a:p>
        </p:txBody>
      </p:sp>
      <p:grpSp>
        <p:nvGrpSpPr>
          <p:cNvPr id="25" name="Group 24"/>
          <p:cNvGrpSpPr/>
          <p:nvPr/>
        </p:nvGrpSpPr>
        <p:grpSpPr>
          <a:xfrm>
            <a:off x="1276982" y="3436937"/>
            <a:ext cx="2198069" cy="2145625"/>
            <a:chOff x="5459505" y="1586753"/>
            <a:chExt cx="4007223" cy="3911614"/>
          </a:xfrm>
        </p:grpSpPr>
        <p:sp>
          <p:nvSpPr>
            <p:cNvPr id="26" name="Rectangle 25"/>
            <p:cNvSpPr/>
            <p:nvPr/>
          </p:nvSpPr>
          <p:spPr>
            <a:xfrm>
              <a:off x="5459505" y="1586753"/>
              <a:ext cx="4007223" cy="3911614"/>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620872" y="1748119"/>
              <a:ext cx="3519816" cy="3725928"/>
              <a:chOff x="5620872" y="1748119"/>
              <a:chExt cx="3519816" cy="3725928"/>
            </a:xfrm>
          </p:grpSpPr>
          <p:sp>
            <p:nvSpPr>
              <p:cNvPr id="28" name="Oval 27"/>
              <p:cNvSpPr/>
              <p:nvPr/>
            </p:nvSpPr>
            <p:spPr>
              <a:xfrm>
                <a:off x="6447864" y="1748119"/>
                <a:ext cx="1062318" cy="12236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521824" y="3092825"/>
                <a:ext cx="927847" cy="10488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0800000">
                <a:off x="6649570" y="3092825"/>
                <a:ext cx="672353" cy="92784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5400000">
                <a:off x="6637804" y="3265954"/>
                <a:ext cx="695884" cy="349624"/>
              </a:xfrm>
              <a:custGeom>
                <a:avLst/>
                <a:gdLst>
                  <a:gd name="connsiteX0" fmla="*/ 0 w 695884"/>
                  <a:gd name="connsiteY0" fmla="*/ 349624 h 349624"/>
                  <a:gd name="connsiteX1" fmla="*/ 0 w 695884"/>
                  <a:gd name="connsiteY1" fmla="*/ 0 h 349624"/>
                  <a:gd name="connsiteX2" fmla="*/ 255493 w 695884"/>
                  <a:gd name="connsiteY2" fmla="*/ 63873 h 349624"/>
                  <a:gd name="connsiteX3" fmla="*/ 255493 w 695884"/>
                  <a:gd name="connsiteY3" fmla="*/ 70598 h 349624"/>
                  <a:gd name="connsiteX4" fmla="*/ 591670 w 695884"/>
                  <a:gd name="connsiteY4" fmla="*/ 70598 h 349624"/>
                  <a:gd name="connsiteX5" fmla="*/ 695884 w 695884"/>
                  <a:gd name="connsiteY5" fmla="*/ 174812 h 349624"/>
                  <a:gd name="connsiteX6" fmla="*/ 591670 w 695884"/>
                  <a:gd name="connsiteY6" fmla="*/ 279026 h 349624"/>
                  <a:gd name="connsiteX7" fmla="*/ 255493 w 695884"/>
                  <a:gd name="connsiteY7" fmla="*/ 279026 h 349624"/>
                  <a:gd name="connsiteX8" fmla="*/ 255493 w 695884"/>
                  <a:gd name="connsiteY8" fmla="*/ 285751 h 3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84" h="349624">
                    <a:moveTo>
                      <a:pt x="0" y="349624"/>
                    </a:moveTo>
                    <a:lnTo>
                      <a:pt x="0" y="0"/>
                    </a:lnTo>
                    <a:lnTo>
                      <a:pt x="255493" y="63873"/>
                    </a:lnTo>
                    <a:lnTo>
                      <a:pt x="255493" y="70598"/>
                    </a:lnTo>
                    <a:lnTo>
                      <a:pt x="591670" y="70598"/>
                    </a:lnTo>
                    <a:lnTo>
                      <a:pt x="695884" y="174812"/>
                    </a:lnTo>
                    <a:lnTo>
                      <a:pt x="591670" y="279026"/>
                    </a:lnTo>
                    <a:lnTo>
                      <a:pt x="255493" y="279026"/>
                    </a:lnTo>
                    <a:lnTo>
                      <a:pt x="255493" y="28575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21187265">
                <a:off x="7321923" y="3092825"/>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715514">
                <a:off x="6268694" y="3092825"/>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5620872" y="4020673"/>
                <a:ext cx="2837328" cy="874056"/>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675646" y="2716855"/>
                <a:ext cx="1062318" cy="12236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7778366" y="3969144"/>
                <a:ext cx="927847" cy="1504903"/>
              </a:xfrm>
              <a:prstGeom prst="roundRect">
                <a:avLst>
                  <a:gd name="adj" fmla="val 86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1507723">
                <a:off x="7416965" y="4270075"/>
                <a:ext cx="363075" cy="10861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9778707">
                <a:off x="8591875" y="3930920"/>
                <a:ext cx="363075" cy="11611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5902372">
                <a:off x="7653977" y="4615275"/>
                <a:ext cx="363075" cy="10861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4971461">
                <a:off x="8416073" y="4595248"/>
                <a:ext cx="363075" cy="10861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8355029" y="825695"/>
            <a:ext cx="2339942" cy="2261382"/>
            <a:chOff x="8355029" y="825695"/>
            <a:chExt cx="2339942" cy="2261382"/>
          </a:xfrm>
        </p:grpSpPr>
        <p:grpSp>
          <p:nvGrpSpPr>
            <p:cNvPr id="41" name="Group 40"/>
            <p:cNvGrpSpPr/>
            <p:nvPr/>
          </p:nvGrpSpPr>
          <p:grpSpPr>
            <a:xfrm>
              <a:off x="8355029" y="825695"/>
              <a:ext cx="2339942" cy="2261382"/>
              <a:chOff x="2865663" y="2211628"/>
              <a:chExt cx="4442794" cy="4293634"/>
            </a:xfrm>
          </p:grpSpPr>
          <p:sp>
            <p:nvSpPr>
              <p:cNvPr id="42" name="Rectangle 41"/>
              <p:cNvSpPr/>
              <p:nvPr/>
            </p:nvSpPr>
            <p:spPr>
              <a:xfrm>
                <a:off x="2865663" y="2211628"/>
                <a:ext cx="4442794" cy="4293634"/>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700793" y="2381194"/>
                <a:ext cx="2675872" cy="3724510"/>
                <a:chOff x="5182461" y="1748119"/>
                <a:chExt cx="3686685" cy="5131449"/>
              </a:xfrm>
            </p:grpSpPr>
            <p:sp>
              <p:nvSpPr>
                <p:cNvPr id="70" name="Oval 69"/>
                <p:cNvSpPr/>
                <p:nvPr/>
              </p:nvSpPr>
              <p:spPr>
                <a:xfrm>
                  <a:off x="6447864" y="1748119"/>
                  <a:ext cx="1062318" cy="12236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6521824" y="3092825"/>
                  <a:ext cx="927847" cy="10488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rot="10800000">
                  <a:off x="6649570" y="3092825"/>
                  <a:ext cx="672353" cy="92784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5400000">
                  <a:off x="6637804" y="3265954"/>
                  <a:ext cx="695884" cy="349624"/>
                </a:xfrm>
                <a:custGeom>
                  <a:avLst/>
                  <a:gdLst>
                    <a:gd name="connsiteX0" fmla="*/ 0 w 695884"/>
                    <a:gd name="connsiteY0" fmla="*/ 349624 h 349624"/>
                    <a:gd name="connsiteX1" fmla="*/ 0 w 695884"/>
                    <a:gd name="connsiteY1" fmla="*/ 0 h 349624"/>
                    <a:gd name="connsiteX2" fmla="*/ 255493 w 695884"/>
                    <a:gd name="connsiteY2" fmla="*/ 63873 h 349624"/>
                    <a:gd name="connsiteX3" fmla="*/ 255493 w 695884"/>
                    <a:gd name="connsiteY3" fmla="*/ 70598 h 349624"/>
                    <a:gd name="connsiteX4" fmla="*/ 591670 w 695884"/>
                    <a:gd name="connsiteY4" fmla="*/ 70598 h 349624"/>
                    <a:gd name="connsiteX5" fmla="*/ 695884 w 695884"/>
                    <a:gd name="connsiteY5" fmla="*/ 174812 h 349624"/>
                    <a:gd name="connsiteX6" fmla="*/ 591670 w 695884"/>
                    <a:gd name="connsiteY6" fmla="*/ 279026 h 349624"/>
                    <a:gd name="connsiteX7" fmla="*/ 255493 w 695884"/>
                    <a:gd name="connsiteY7" fmla="*/ 279026 h 349624"/>
                    <a:gd name="connsiteX8" fmla="*/ 255493 w 695884"/>
                    <a:gd name="connsiteY8" fmla="*/ 285751 h 3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84" h="349624">
                      <a:moveTo>
                        <a:pt x="0" y="349624"/>
                      </a:moveTo>
                      <a:lnTo>
                        <a:pt x="0" y="0"/>
                      </a:lnTo>
                      <a:lnTo>
                        <a:pt x="255493" y="63873"/>
                      </a:lnTo>
                      <a:lnTo>
                        <a:pt x="255493" y="70598"/>
                      </a:lnTo>
                      <a:lnTo>
                        <a:pt x="591670" y="70598"/>
                      </a:lnTo>
                      <a:lnTo>
                        <a:pt x="695884" y="174812"/>
                      </a:lnTo>
                      <a:lnTo>
                        <a:pt x="591670" y="279026"/>
                      </a:lnTo>
                      <a:lnTo>
                        <a:pt x="255493" y="279026"/>
                      </a:lnTo>
                      <a:lnTo>
                        <a:pt x="255493" y="28575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21187265">
                  <a:off x="7321923" y="3092825"/>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715514">
                  <a:off x="6268694" y="3092825"/>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a:off x="5182461" y="4020673"/>
                  <a:ext cx="3686685" cy="2858895"/>
                </a:xfrm>
                <a:prstGeom prst="trapezoid">
                  <a:avLst>
                    <a:gd name="adj" fmla="val 20546"/>
                  </a:avLst>
                </a:prstGeom>
                <a:solidFill>
                  <a:schemeClr val="tx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687419" y="2894818"/>
                <a:ext cx="808276" cy="2340954"/>
                <a:chOff x="5687419" y="2894818"/>
                <a:chExt cx="808276" cy="2340954"/>
              </a:xfrm>
            </p:grpSpPr>
            <p:sp>
              <p:nvSpPr>
                <p:cNvPr id="64" name="Rounded Rectangle 63"/>
                <p:cNvSpPr/>
                <p:nvPr/>
              </p:nvSpPr>
              <p:spPr>
                <a:xfrm>
                  <a:off x="6132620" y="3684869"/>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687419" y="2894818"/>
                  <a:ext cx="673263" cy="7755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5783932" y="3693934"/>
                  <a:ext cx="576750" cy="1541838"/>
                </a:xfrm>
                <a:prstGeom prst="roundRect">
                  <a:avLst>
                    <a:gd name="adj" fmla="val 322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5796443" y="3693934"/>
                  <a:ext cx="336177" cy="463924"/>
                  <a:chOff x="8693523" y="2595283"/>
                  <a:chExt cx="672353" cy="927848"/>
                </a:xfrm>
              </p:grpSpPr>
              <p:sp>
                <p:nvSpPr>
                  <p:cNvPr id="68" name="Isosceles Triangle 67"/>
                  <p:cNvSpPr/>
                  <p:nvPr/>
                </p:nvSpPr>
                <p:spPr>
                  <a:xfrm rot="10800000">
                    <a:off x="8693523" y="2595284"/>
                    <a:ext cx="672353" cy="92784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5400000">
                    <a:off x="8681757" y="2768413"/>
                    <a:ext cx="695884" cy="349624"/>
                  </a:xfrm>
                  <a:custGeom>
                    <a:avLst/>
                    <a:gdLst>
                      <a:gd name="connsiteX0" fmla="*/ 0 w 695884"/>
                      <a:gd name="connsiteY0" fmla="*/ 349624 h 349624"/>
                      <a:gd name="connsiteX1" fmla="*/ 0 w 695884"/>
                      <a:gd name="connsiteY1" fmla="*/ 0 h 349624"/>
                      <a:gd name="connsiteX2" fmla="*/ 255493 w 695884"/>
                      <a:gd name="connsiteY2" fmla="*/ 63873 h 349624"/>
                      <a:gd name="connsiteX3" fmla="*/ 255493 w 695884"/>
                      <a:gd name="connsiteY3" fmla="*/ 70598 h 349624"/>
                      <a:gd name="connsiteX4" fmla="*/ 591670 w 695884"/>
                      <a:gd name="connsiteY4" fmla="*/ 70598 h 349624"/>
                      <a:gd name="connsiteX5" fmla="*/ 695884 w 695884"/>
                      <a:gd name="connsiteY5" fmla="*/ 174812 h 349624"/>
                      <a:gd name="connsiteX6" fmla="*/ 591670 w 695884"/>
                      <a:gd name="connsiteY6" fmla="*/ 279026 h 349624"/>
                      <a:gd name="connsiteX7" fmla="*/ 255493 w 695884"/>
                      <a:gd name="connsiteY7" fmla="*/ 279026 h 349624"/>
                      <a:gd name="connsiteX8" fmla="*/ 255493 w 695884"/>
                      <a:gd name="connsiteY8" fmla="*/ 285751 h 3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84" h="349624">
                        <a:moveTo>
                          <a:pt x="0" y="349624"/>
                        </a:moveTo>
                        <a:lnTo>
                          <a:pt x="0" y="0"/>
                        </a:lnTo>
                        <a:lnTo>
                          <a:pt x="255493" y="63873"/>
                        </a:lnTo>
                        <a:lnTo>
                          <a:pt x="255493" y="70598"/>
                        </a:lnTo>
                        <a:lnTo>
                          <a:pt x="591670" y="70598"/>
                        </a:lnTo>
                        <a:lnTo>
                          <a:pt x="695884" y="174812"/>
                        </a:lnTo>
                        <a:lnTo>
                          <a:pt x="591670" y="279026"/>
                        </a:lnTo>
                        <a:lnTo>
                          <a:pt x="255493" y="279026"/>
                        </a:lnTo>
                        <a:lnTo>
                          <a:pt x="255493" y="28575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p:cNvGrpSpPr/>
              <p:nvPr/>
            </p:nvGrpSpPr>
            <p:grpSpPr>
              <a:xfrm flipH="1">
                <a:off x="3663859" y="2894818"/>
                <a:ext cx="808276" cy="2340954"/>
                <a:chOff x="5687419" y="2894818"/>
                <a:chExt cx="808276" cy="2340954"/>
              </a:xfrm>
            </p:grpSpPr>
            <p:sp>
              <p:nvSpPr>
                <p:cNvPr id="58" name="Rounded Rectangle 57"/>
                <p:cNvSpPr/>
                <p:nvPr/>
              </p:nvSpPr>
              <p:spPr>
                <a:xfrm>
                  <a:off x="6132620" y="3684869"/>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687419" y="2894818"/>
                  <a:ext cx="673263" cy="7755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5783932" y="3693934"/>
                  <a:ext cx="576750" cy="1541838"/>
                </a:xfrm>
                <a:prstGeom prst="roundRect">
                  <a:avLst>
                    <a:gd name="adj" fmla="val 322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796443" y="3693934"/>
                  <a:ext cx="336177" cy="463924"/>
                  <a:chOff x="8693523" y="2595283"/>
                  <a:chExt cx="672353" cy="927848"/>
                </a:xfrm>
              </p:grpSpPr>
              <p:sp>
                <p:nvSpPr>
                  <p:cNvPr id="62" name="Isosceles Triangle 61"/>
                  <p:cNvSpPr/>
                  <p:nvPr/>
                </p:nvSpPr>
                <p:spPr>
                  <a:xfrm rot="10800000">
                    <a:off x="8693523" y="2595284"/>
                    <a:ext cx="672353" cy="92784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5400000">
                    <a:off x="8681757" y="2768413"/>
                    <a:ext cx="695884" cy="349624"/>
                  </a:xfrm>
                  <a:custGeom>
                    <a:avLst/>
                    <a:gdLst>
                      <a:gd name="connsiteX0" fmla="*/ 0 w 695884"/>
                      <a:gd name="connsiteY0" fmla="*/ 349624 h 349624"/>
                      <a:gd name="connsiteX1" fmla="*/ 0 w 695884"/>
                      <a:gd name="connsiteY1" fmla="*/ 0 h 349624"/>
                      <a:gd name="connsiteX2" fmla="*/ 255493 w 695884"/>
                      <a:gd name="connsiteY2" fmla="*/ 63873 h 349624"/>
                      <a:gd name="connsiteX3" fmla="*/ 255493 w 695884"/>
                      <a:gd name="connsiteY3" fmla="*/ 70598 h 349624"/>
                      <a:gd name="connsiteX4" fmla="*/ 591670 w 695884"/>
                      <a:gd name="connsiteY4" fmla="*/ 70598 h 349624"/>
                      <a:gd name="connsiteX5" fmla="*/ 695884 w 695884"/>
                      <a:gd name="connsiteY5" fmla="*/ 174812 h 349624"/>
                      <a:gd name="connsiteX6" fmla="*/ 591670 w 695884"/>
                      <a:gd name="connsiteY6" fmla="*/ 279026 h 349624"/>
                      <a:gd name="connsiteX7" fmla="*/ 255493 w 695884"/>
                      <a:gd name="connsiteY7" fmla="*/ 279026 h 349624"/>
                      <a:gd name="connsiteX8" fmla="*/ 255493 w 695884"/>
                      <a:gd name="connsiteY8" fmla="*/ 285751 h 3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84" h="349624">
                        <a:moveTo>
                          <a:pt x="0" y="349624"/>
                        </a:moveTo>
                        <a:lnTo>
                          <a:pt x="0" y="0"/>
                        </a:lnTo>
                        <a:lnTo>
                          <a:pt x="255493" y="63873"/>
                        </a:lnTo>
                        <a:lnTo>
                          <a:pt x="255493" y="70598"/>
                        </a:lnTo>
                        <a:lnTo>
                          <a:pt x="591670" y="70598"/>
                        </a:lnTo>
                        <a:lnTo>
                          <a:pt x="695884" y="174812"/>
                        </a:lnTo>
                        <a:lnTo>
                          <a:pt x="591670" y="279026"/>
                        </a:lnTo>
                        <a:lnTo>
                          <a:pt x="255493" y="279026"/>
                        </a:lnTo>
                        <a:lnTo>
                          <a:pt x="255493" y="28575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p:cNvGrpSpPr/>
              <p:nvPr/>
            </p:nvGrpSpPr>
            <p:grpSpPr>
              <a:xfrm rot="21229946" flipH="1">
                <a:off x="3129126" y="3768809"/>
                <a:ext cx="808276" cy="2340954"/>
                <a:chOff x="5687419" y="2894818"/>
                <a:chExt cx="808276" cy="2340954"/>
              </a:xfrm>
            </p:grpSpPr>
            <p:sp>
              <p:nvSpPr>
                <p:cNvPr id="52" name="Rounded Rectangle 51"/>
                <p:cNvSpPr/>
                <p:nvPr/>
              </p:nvSpPr>
              <p:spPr>
                <a:xfrm>
                  <a:off x="6132620" y="3684869"/>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87419" y="2894818"/>
                  <a:ext cx="673263" cy="7755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783932" y="3693934"/>
                  <a:ext cx="576750" cy="1541838"/>
                </a:xfrm>
                <a:prstGeom prst="roundRect">
                  <a:avLst>
                    <a:gd name="adj" fmla="val 322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5796443" y="3693934"/>
                  <a:ext cx="336177" cy="463924"/>
                  <a:chOff x="8693523" y="2595283"/>
                  <a:chExt cx="672353" cy="927848"/>
                </a:xfrm>
              </p:grpSpPr>
              <p:sp>
                <p:nvSpPr>
                  <p:cNvPr id="56" name="Isosceles Triangle 55"/>
                  <p:cNvSpPr/>
                  <p:nvPr/>
                </p:nvSpPr>
                <p:spPr>
                  <a:xfrm rot="10800000">
                    <a:off x="8693523" y="2595284"/>
                    <a:ext cx="672353" cy="92784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5400000">
                    <a:off x="8681757" y="2768413"/>
                    <a:ext cx="695884" cy="349624"/>
                  </a:xfrm>
                  <a:custGeom>
                    <a:avLst/>
                    <a:gdLst>
                      <a:gd name="connsiteX0" fmla="*/ 0 w 695884"/>
                      <a:gd name="connsiteY0" fmla="*/ 349624 h 349624"/>
                      <a:gd name="connsiteX1" fmla="*/ 0 w 695884"/>
                      <a:gd name="connsiteY1" fmla="*/ 0 h 349624"/>
                      <a:gd name="connsiteX2" fmla="*/ 255493 w 695884"/>
                      <a:gd name="connsiteY2" fmla="*/ 63873 h 349624"/>
                      <a:gd name="connsiteX3" fmla="*/ 255493 w 695884"/>
                      <a:gd name="connsiteY3" fmla="*/ 70598 h 349624"/>
                      <a:gd name="connsiteX4" fmla="*/ 591670 w 695884"/>
                      <a:gd name="connsiteY4" fmla="*/ 70598 h 349624"/>
                      <a:gd name="connsiteX5" fmla="*/ 695884 w 695884"/>
                      <a:gd name="connsiteY5" fmla="*/ 174812 h 349624"/>
                      <a:gd name="connsiteX6" fmla="*/ 591670 w 695884"/>
                      <a:gd name="connsiteY6" fmla="*/ 279026 h 349624"/>
                      <a:gd name="connsiteX7" fmla="*/ 255493 w 695884"/>
                      <a:gd name="connsiteY7" fmla="*/ 279026 h 349624"/>
                      <a:gd name="connsiteX8" fmla="*/ 255493 w 695884"/>
                      <a:gd name="connsiteY8" fmla="*/ 285751 h 3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84" h="349624">
                        <a:moveTo>
                          <a:pt x="0" y="349624"/>
                        </a:moveTo>
                        <a:lnTo>
                          <a:pt x="0" y="0"/>
                        </a:lnTo>
                        <a:lnTo>
                          <a:pt x="255493" y="63873"/>
                        </a:lnTo>
                        <a:lnTo>
                          <a:pt x="255493" y="70598"/>
                        </a:lnTo>
                        <a:lnTo>
                          <a:pt x="591670" y="70598"/>
                        </a:lnTo>
                        <a:lnTo>
                          <a:pt x="695884" y="174812"/>
                        </a:lnTo>
                        <a:lnTo>
                          <a:pt x="591670" y="279026"/>
                        </a:lnTo>
                        <a:lnTo>
                          <a:pt x="255493" y="279026"/>
                        </a:lnTo>
                        <a:lnTo>
                          <a:pt x="255493" y="28575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6267642" y="4164308"/>
                <a:ext cx="808276" cy="2340954"/>
                <a:chOff x="5687419" y="2894818"/>
                <a:chExt cx="808276" cy="2340954"/>
              </a:xfrm>
            </p:grpSpPr>
            <p:sp>
              <p:nvSpPr>
                <p:cNvPr id="49" name="Rounded Rectangle 48"/>
                <p:cNvSpPr/>
                <p:nvPr/>
              </p:nvSpPr>
              <p:spPr>
                <a:xfrm>
                  <a:off x="6132620" y="3684869"/>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687419" y="2894818"/>
                  <a:ext cx="673263" cy="7755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5783932" y="3693934"/>
                  <a:ext cx="576750" cy="1541838"/>
                </a:xfrm>
                <a:prstGeom prst="roundRect">
                  <a:avLst>
                    <a:gd name="adj" fmla="val 322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ounded Rectangle 47"/>
              <p:cNvSpPr/>
              <p:nvPr/>
            </p:nvSpPr>
            <p:spPr>
              <a:xfrm>
                <a:off x="6141916" y="4939838"/>
                <a:ext cx="363075" cy="10488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9161548" y="1903738"/>
              <a:ext cx="331617" cy="207239"/>
            </a:xfrm>
            <a:prstGeom prst="rect">
              <a:avLst/>
            </a:prstGeom>
            <a:solidFill>
              <a:schemeClr val="bg1"/>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9017279" y="2284173"/>
              <a:ext cx="331617" cy="207239"/>
            </a:xfrm>
            <a:prstGeom prst="rect">
              <a:avLst/>
            </a:prstGeom>
            <a:solidFill>
              <a:schemeClr val="bg1"/>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9729716" y="1961804"/>
              <a:ext cx="331617" cy="207239"/>
            </a:xfrm>
            <a:prstGeom prst="rect">
              <a:avLst/>
            </a:prstGeom>
            <a:solidFill>
              <a:schemeClr val="bg1"/>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p:cNvSpPr txBox="1"/>
          <p:nvPr/>
        </p:nvSpPr>
        <p:spPr>
          <a:xfrm>
            <a:off x="11416553" y="6365266"/>
            <a:ext cx="497541" cy="369332"/>
          </a:xfrm>
          <a:prstGeom prst="rect">
            <a:avLst/>
          </a:prstGeom>
          <a:noFill/>
        </p:spPr>
        <p:txBody>
          <a:bodyPr wrap="square" rtlCol="0">
            <a:spAutoFit/>
          </a:bodyPr>
          <a:lstStyle/>
          <a:p>
            <a:r>
              <a:rPr lang="en-US" dirty="0">
                <a:solidFill>
                  <a:schemeClr val="bg1"/>
                </a:solidFill>
              </a:rPr>
              <a:t>(5)</a:t>
            </a:r>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71" y="172467"/>
            <a:ext cx="767890" cy="959862"/>
          </a:xfrm>
          <a:prstGeom prst="rect">
            <a:avLst/>
          </a:prstGeom>
        </p:spPr>
      </p:pic>
    </p:spTree>
    <p:extLst>
      <p:ext uri="{BB962C8B-B14F-4D97-AF65-F5344CB8AC3E}">
        <p14:creationId xmlns:p14="http://schemas.microsoft.com/office/powerpoint/2010/main" val="29288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64972" y="119743"/>
            <a:ext cx="6705600"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A Voice of Warning</a:t>
            </a:r>
          </a:p>
        </p:txBody>
      </p:sp>
      <p:sp>
        <p:nvSpPr>
          <p:cNvPr id="6" name="TextBox 5"/>
          <p:cNvSpPr txBox="1"/>
          <p:nvPr/>
        </p:nvSpPr>
        <p:spPr>
          <a:xfrm>
            <a:off x="1415143" y="1643744"/>
            <a:ext cx="3810000" cy="461665"/>
          </a:xfrm>
          <a:prstGeom prst="rect">
            <a:avLst/>
          </a:prstGeom>
          <a:noFill/>
        </p:spPr>
        <p:txBody>
          <a:bodyPr wrap="square" rtlCol="0">
            <a:spAutoFit/>
          </a:bodyPr>
          <a:lstStyle/>
          <a:p>
            <a:r>
              <a:rPr lang="en-US" sz="2400" dirty="0">
                <a:solidFill>
                  <a:schemeClr val="bg1"/>
                </a:solidFill>
              </a:rPr>
              <a:t>Divisions and petty bickering</a:t>
            </a:r>
          </a:p>
        </p:txBody>
      </p:sp>
      <p:sp>
        <p:nvSpPr>
          <p:cNvPr id="7" name="TextBox 6"/>
          <p:cNvSpPr txBox="1"/>
          <p:nvPr/>
        </p:nvSpPr>
        <p:spPr>
          <a:xfrm>
            <a:off x="6705600" y="2667000"/>
            <a:ext cx="3810000" cy="1938992"/>
          </a:xfrm>
          <a:prstGeom prst="rect">
            <a:avLst/>
          </a:prstGeom>
          <a:noFill/>
        </p:spPr>
        <p:txBody>
          <a:bodyPr wrap="square" rtlCol="0">
            <a:spAutoFit/>
          </a:bodyPr>
          <a:lstStyle/>
          <a:p>
            <a:r>
              <a:rPr lang="en-US" sz="2400" dirty="0">
                <a:solidFill>
                  <a:schemeClr val="bg1"/>
                </a:solidFill>
              </a:rPr>
              <a:t>“…and that there be no divisions among you: but that ye be perfectly joined together in the same mind and in the same judgment.”</a:t>
            </a:r>
          </a:p>
        </p:txBody>
      </p:sp>
      <p:sp>
        <p:nvSpPr>
          <p:cNvPr id="8" name="TextBox 7"/>
          <p:cNvSpPr txBox="1"/>
          <p:nvPr/>
        </p:nvSpPr>
        <p:spPr>
          <a:xfrm>
            <a:off x="87086" y="6396335"/>
            <a:ext cx="3810000" cy="461665"/>
          </a:xfrm>
          <a:prstGeom prst="rect">
            <a:avLst/>
          </a:prstGeom>
          <a:noFill/>
        </p:spPr>
        <p:txBody>
          <a:bodyPr wrap="square" rtlCol="0">
            <a:spAutoFit/>
          </a:bodyPr>
          <a:lstStyle/>
          <a:p>
            <a:r>
              <a:rPr lang="en-US" sz="2400" dirty="0">
                <a:solidFill>
                  <a:schemeClr val="bg1"/>
                </a:solidFill>
              </a:rPr>
              <a:t>1 Corinthians 1:10</a:t>
            </a:r>
          </a:p>
        </p:txBody>
      </p:sp>
      <p:pic>
        <p:nvPicPr>
          <p:cNvPr id="8194" name="Picture 2" descr="https://encrypted-tbn1.gstatic.com/images?q=tbn:ANd9GcSfHB8ySqN7bWDbsNsa9NnuHno61m7MBO_sc6N5a_37DMs98zg5"/>
          <p:cNvPicPr>
            <a:picLocks noChangeAspect="1" noChangeArrowheads="1"/>
          </p:cNvPicPr>
          <p:nvPr/>
        </p:nvPicPr>
        <p:blipFill>
          <a:blip r:embed="rId3" cstate="print"/>
          <a:srcRect/>
          <a:stretch>
            <a:fillRect/>
          </a:stretch>
        </p:blipFill>
        <p:spPr bwMode="auto">
          <a:xfrm>
            <a:off x="1251857" y="2362199"/>
            <a:ext cx="3882119" cy="2583375"/>
          </a:xfrm>
          <a:prstGeom prst="rect">
            <a:avLst/>
          </a:prstGeom>
          <a:noFill/>
        </p:spPr>
      </p:pic>
      <p:pic>
        <p:nvPicPr>
          <p:cNvPr id="8196" name="Picture 4" descr="https://encrypted-tbn2.gstatic.com/images?q=tbn:ANd9GcSVxNSY7vItZYihb3Scd_GYHjsHIiz9J0t44tNtbyxz6rzKtMHcWA"/>
          <p:cNvPicPr>
            <a:picLocks noChangeAspect="1" noChangeArrowheads="1"/>
          </p:cNvPicPr>
          <p:nvPr/>
        </p:nvPicPr>
        <p:blipFill>
          <a:blip r:embed="rId4" cstate="print"/>
          <a:srcRect/>
          <a:stretch>
            <a:fillRect/>
          </a:stretch>
        </p:blipFill>
        <p:spPr bwMode="auto">
          <a:xfrm>
            <a:off x="7097487" y="4800601"/>
            <a:ext cx="2466975" cy="1847851"/>
          </a:xfrm>
          <a:prstGeom prst="rect">
            <a:avLst/>
          </a:prstGeom>
          <a:noFill/>
        </p:spPr>
      </p:pic>
    </p:spTree>
    <p:extLst>
      <p:ext uri="{BB962C8B-B14F-4D97-AF65-F5344CB8AC3E}">
        <p14:creationId xmlns:p14="http://schemas.microsoft.com/office/powerpoint/2010/main" val="40844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5581" y="439286"/>
            <a:ext cx="4087065" cy="1569660"/>
          </a:xfrm>
          <a:prstGeom prst="rect">
            <a:avLst/>
          </a:prstGeom>
          <a:noFill/>
        </p:spPr>
        <p:txBody>
          <a:bodyPr wrap="square" rtlCol="0">
            <a:spAutoFit/>
          </a:bodyPr>
          <a:lstStyle/>
          <a:p>
            <a:r>
              <a:rPr lang="en-US" sz="2400" i="1" dirty="0">
                <a:solidFill>
                  <a:srgbClr val="FFFF00"/>
                </a:solidFill>
              </a:rPr>
              <a:t>“But them that are without God </a:t>
            </a:r>
            <a:r>
              <a:rPr lang="en-US" sz="2400" i="1" dirty="0" err="1">
                <a:solidFill>
                  <a:srgbClr val="FFFF00"/>
                </a:solidFill>
              </a:rPr>
              <a:t>judgeth</a:t>
            </a:r>
            <a:r>
              <a:rPr lang="en-US" sz="2400" i="1" dirty="0">
                <a:solidFill>
                  <a:srgbClr val="FFFF00"/>
                </a:solidFill>
              </a:rPr>
              <a:t>. Therefore put away from among yourselves that wicked person.”</a:t>
            </a:r>
          </a:p>
        </p:txBody>
      </p:sp>
      <p:sp>
        <p:nvSpPr>
          <p:cNvPr id="5" name="TextBox 4"/>
          <p:cNvSpPr txBox="1"/>
          <p:nvPr/>
        </p:nvSpPr>
        <p:spPr>
          <a:xfrm>
            <a:off x="6917112" y="439286"/>
            <a:ext cx="3962400" cy="1569660"/>
          </a:xfrm>
          <a:prstGeom prst="rect">
            <a:avLst/>
          </a:prstGeom>
          <a:noFill/>
        </p:spPr>
        <p:txBody>
          <a:bodyPr wrap="square" rtlCol="0">
            <a:spAutoFit/>
          </a:bodyPr>
          <a:lstStyle/>
          <a:p>
            <a:r>
              <a:rPr lang="en-US" sz="2400" i="1" dirty="0">
                <a:solidFill>
                  <a:srgbClr val="FFFF00"/>
                </a:solidFill>
              </a:rPr>
              <a:t>“For what have I to do to judge them also that are without? Do not ye judge them that are within?”</a:t>
            </a:r>
          </a:p>
        </p:txBody>
      </p:sp>
      <p:sp>
        <p:nvSpPr>
          <p:cNvPr id="7" name="TextBox 6"/>
          <p:cNvSpPr txBox="1"/>
          <p:nvPr/>
        </p:nvSpPr>
        <p:spPr>
          <a:xfrm>
            <a:off x="180977" y="6265219"/>
            <a:ext cx="5638800" cy="461665"/>
          </a:xfrm>
          <a:prstGeom prst="rect">
            <a:avLst/>
          </a:prstGeom>
          <a:noFill/>
        </p:spPr>
        <p:txBody>
          <a:bodyPr wrap="square" rtlCol="0">
            <a:spAutoFit/>
          </a:bodyPr>
          <a:lstStyle/>
          <a:p>
            <a:r>
              <a:rPr lang="en-US" sz="2400" dirty="0">
                <a:solidFill>
                  <a:srgbClr val="FFFF00"/>
                </a:solidFill>
              </a:rPr>
              <a:t>1 Corinthians  5:12-13</a:t>
            </a:r>
          </a:p>
        </p:txBody>
      </p:sp>
      <p:pic>
        <p:nvPicPr>
          <p:cNvPr id="4100" name="Picture 4" descr="https://encrypted-tbn2.gstatic.com/images?q=tbn:ANd9GcSyqAqtsUBLmZWRA433_dhZPlCCXCfji65AQcen0IcyHZRLTO7wFg"/>
          <p:cNvPicPr>
            <a:picLocks noChangeAspect="1" noChangeArrowheads="1"/>
          </p:cNvPicPr>
          <p:nvPr/>
        </p:nvPicPr>
        <p:blipFill>
          <a:blip r:embed="rId3" cstate="print"/>
          <a:srcRect/>
          <a:stretch>
            <a:fillRect/>
          </a:stretch>
        </p:blipFill>
        <p:spPr bwMode="auto">
          <a:xfrm>
            <a:off x="6334686" y="2058369"/>
            <a:ext cx="3986494" cy="2986024"/>
          </a:xfrm>
          <a:prstGeom prst="rect">
            <a:avLst/>
          </a:prstGeom>
          <a:noFill/>
        </p:spPr>
      </p:pic>
      <p:pic>
        <p:nvPicPr>
          <p:cNvPr id="4104" name="Picture 8" descr="https://encrypted-tbn3.gstatic.com/images?q=tbn:ANd9GcRLm0tw83M9eAR_vQKOrFw83_yUflvyKR1eLmVIoRHin3TcEbhhrg"/>
          <p:cNvPicPr>
            <a:picLocks noChangeAspect="1" noChangeArrowheads="1"/>
          </p:cNvPicPr>
          <p:nvPr/>
        </p:nvPicPr>
        <p:blipFill>
          <a:blip r:embed="rId4" cstate="print"/>
          <a:srcRect/>
          <a:stretch>
            <a:fillRect/>
          </a:stretch>
        </p:blipFill>
        <p:spPr bwMode="auto">
          <a:xfrm>
            <a:off x="931773" y="2261712"/>
            <a:ext cx="3532093" cy="2350449"/>
          </a:xfrm>
          <a:prstGeom prst="rect">
            <a:avLst/>
          </a:prstGeom>
          <a:noFill/>
        </p:spPr>
      </p:pic>
      <p:sp>
        <p:nvSpPr>
          <p:cNvPr id="2" name="Rectangle 1"/>
          <p:cNvSpPr/>
          <p:nvPr/>
        </p:nvSpPr>
        <p:spPr>
          <a:xfrm>
            <a:off x="4194956" y="5270757"/>
            <a:ext cx="7246156" cy="1200329"/>
          </a:xfrm>
          <a:prstGeom prst="rect">
            <a:avLst/>
          </a:prstGeom>
        </p:spPr>
        <p:txBody>
          <a:bodyPr wrap="square">
            <a:spAutoFit/>
          </a:bodyPr>
          <a:lstStyle/>
          <a:p>
            <a:r>
              <a:rPr lang="en-US" dirty="0">
                <a:solidFill>
                  <a:schemeClr val="bg1"/>
                </a:solidFill>
                <a:latin typeface="Abadi" panose="020B0604020104020204" pitchFamily="34" charset="0"/>
              </a:rPr>
              <a:t>"Paul observed that he was not in the business of judging the actions of those 'without,' meaning those outside the Church, but that saints were obliged to evaluate adherence to gospel standards of those 'within,' meaning those inside the Church." </a:t>
            </a:r>
            <a:endParaRPr lang="en-US" dirty="0">
              <a:solidFill>
                <a:schemeClr val="bg1"/>
              </a:solidFill>
            </a:endParaRPr>
          </a:p>
        </p:txBody>
      </p:sp>
      <p:sp>
        <p:nvSpPr>
          <p:cNvPr id="3" name="Rectangle 2"/>
          <p:cNvSpPr/>
          <p:nvPr/>
        </p:nvSpPr>
        <p:spPr>
          <a:xfrm>
            <a:off x="11564156" y="6357552"/>
            <a:ext cx="466794" cy="369332"/>
          </a:xfrm>
          <a:prstGeom prst="rect">
            <a:avLst/>
          </a:prstGeom>
        </p:spPr>
        <p:txBody>
          <a:bodyPr wrap="none">
            <a:spAutoFit/>
          </a:bodyPr>
          <a:lstStyle/>
          <a:p>
            <a:r>
              <a:rPr lang="en-US" dirty="0">
                <a:solidFill>
                  <a:schemeClr val="bg1"/>
                </a:solidFill>
                <a:latin typeface="Abadi" panose="020B0604020104020204" pitchFamily="34" charset="0"/>
              </a:rPr>
              <a:t>(4)</a:t>
            </a:r>
            <a:endParaRPr lang="en-US" dirty="0">
              <a:solidFill>
                <a:schemeClr val="bg1"/>
              </a:solidFill>
            </a:endParaRPr>
          </a:p>
        </p:txBody>
      </p:sp>
    </p:spTree>
    <p:extLst>
      <p:ext uri="{BB962C8B-B14F-4D97-AF65-F5344CB8AC3E}">
        <p14:creationId xmlns:p14="http://schemas.microsoft.com/office/powerpoint/2010/main" val="34086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0" y="152401"/>
            <a:ext cx="5638800" cy="584775"/>
          </a:xfrm>
          <a:prstGeom prst="rect">
            <a:avLst/>
          </a:prstGeom>
          <a:noFill/>
        </p:spPr>
        <p:txBody>
          <a:bodyPr wrap="square" rtlCol="0">
            <a:spAutoFit/>
          </a:bodyPr>
          <a:lstStyle/>
          <a:p>
            <a:pPr algn="ctr"/>
            <a:r>
              <a:rPr lang="en-US" sz="3200" dirty="0">
                <a:solidFill>
                  <a:srgbClr val="FFFF00"/>
                </a:solidFill>
              </a:rPr>
              <a:t>Sinful Behaviors:</a:t>
            </a:r>
          </a:p>
        </p:txBody>
      </p:sp>
      <p:sp>
        <p:nvSpPr>
          <p:cNvPr id="8" name="TextBox 7"/>
          <p:cNvSpPr txBox="1"/>
          <p:nvPr/>
        </p:nvSpPr>
        <p:spPr>
          <a:xfrm>
            <a:off x="1878106" y="948690"/>
            <a:ext cx="3810000" cy="5909310"/>
          </a:xfrm>
          <a:prstGeom prst="rect">
            <a:avLst/>
          </a:prstGeom>
          <a:noFill/>
        </p:spPr>
        <p:txBody>
          <a:bodyPr wrap="square" rtlCol="0">
            <a:spAutoFit/>
          </a:bodyPr>
          <a:lstStyle/>
          <a:p>
            <a:r>
              <a:rPr lang="en-US" dirty="0">
                <a:solidFill>
                  <a:srgbClr val="FFFF00"/>
                </a:solidFill>
              </a:rPr>
              <a:t>Fornicators</a:t>
            </a:r>
          </a:p>
          <a:p>
            <a:endParaRPr lang="en-US" dirty="0">
              <a:solidFill>
                <a:srgbClr val="FFFF00"/>
              </a:solidFill>
            </a:endParaRPr>
          </a:p>
          <a:p>
            <a:endParaRPr lang="en-US" dirty="0">
              <a:solidFill>
                <a:srgbClr val="FFFF00"/>
              </a:solidFill>
            </a:endParaRPr>
          </a:p>
          <a:p>
            <a:r>
              <a:rPr lang="en-US" dirty="0">
                <a:solidFill>
                  <a:srgbClr val="FFFF00"/>
                </a:solidFill>
              </a:rPr>
              <a:t>Idolaters</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Covetous</a:t>
            </a:r>
          </a:p>
          <a:p>
            <a:endParaRPr lang="en-US" dirty="0">
              <a:solidFill>
                <a:srgbClr val="FFFF00"/>
              </a:solidFill>
            </a:endParaRPr>
          </a:p>
          <a:p>
            <a:r>
              <a:rPr lang="en-US" dirty="0" err="1">
                <a:solidFill>
                  <a:srgbClr val="FFFF00"/>
                </a:solidFill>
              </a:rPr>
              <a:t>Extortioners</a:t>
            </a:r>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err="1">
                <a:solidFill>
                  <a:srgbClr val="FFFF00"/>
                </a:solidFill>
              </a:rPr>
              <a:t>Railer</a:t>
            </a:r>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Drunkard</a:t>
            </a:r>
          </a:p>
          <a:p>
            <a:endParaRPr lang="en-US" dirty="0">
              <a:solidFill>
                <a:srgbClr val="FFFF00"/>
              </a:solidFill>
            </a:endParaRPr>
          </a:p>
          <a:p>
            <a:endParaRPr lang="en-US" dirty="0">
              <a:solidFill>
                <a:srgbClr val="FFFF00"/>
              </a:solidFill>
            </a:endParaRPr>
          </a:p>
        </p:txBody>
      </p:sp>
      <p:sp>
        <p:nvSpPr>
          <p:cNvPr id="9" name="TextBox 8"/>
          <p:cNvSpPr txBox="1"/>
          <p:nvPr/>
        </p:nvSpPr>
        <p:spPr>
          <a:xfrm>
            <a:off x="9937376" y="6350169"/>
            <a:ext cx="2158253" cy="369332"/>
          </a:xfrm>
          <a:prstGeom prst="rect">
            <a:avLst/>
          </a:prstGeom>
          <a:noFill/>
        </p:spPr>
        <p:txBody>
          <a:bodyPr wrap="square" rtlCol="0">
            <a:spAutoFit/>
          </a:bodyPr>
          <a:lstStyle/>
          <a:p>
            <a:pPr algn="r"/>
            <a:r>
              <a:rPr lang="en-US" dirty="0">
                <a:solidFill>
                  <a:srgbClr val="FFFF00"/>
                </a:solidFill>
              </a:rPr>
              <a:t>(7)</a:t>
            </a:r>
          </a:p>
        </p:txBody>
      </p:sp>
      <p:sp>
        <p:nvSpPr>
          <p:cNvPr id="17" name="TextBox 16"/>
          <p:cNvSpPr txBox="1"/>
          <p:nvPr/>
        </p:nvSpPr>
        <p:spPr>
          <a:xfrm>
            <a:off x="4316506" y="948691"/>
            <a:ext cx="6172200" cy="5632311"/>
          </a:xfrm>
          <a:prstGeom prst="rect">
            <a:avLst/>
          </a:prstGeom>
          <a:noFill/>
        </p:spPr>
        <p:txBody>
          <a:bodyPr wrap="square" rtlCol="0">
            <a:spAutoFit/>
          </a:bodyPr>
          <a:lstStyle/>
          <a:p>
            <a:r>
              <a:rPr lang="en-US" b="1" dirty="0">
                <a:solidFill>
                  <a:schemeClr val="bg1"/>
                </a:solidFill>
              </a:rPr>
              <a:t>Fornication</a:t>
            </a:r>
            <a:r>
              <a:rPr lang="en-US" dirty="0">
                <a:solidFill>
                  <a:schemeClr val="bg1"/>
                </a:solidFill>
              </a:rPr>
              <a:t> typically refers to consensual sexual in nature between two people not married to each other</a:t>
            </a:r>
          </a:p>
          <a:p>
            <a:endParaRPr lang="en-US" dirty="0">
              <a:solidFill>
                <a:schemeClr val="bg1"/>
              </a:solidFill>
            </a:endParaRPr>
          </a:p>
          <a:p>
            <a:r>
              <a:rPr lang="en-US" dirty="0">
                <a:solidFill>
                  <a:schemeClr val="bg1"/>
                </a:solidFill>
              </a:rPr>
              <a:t>Idolatry not only refers to false pagan worship. Man commits idolatry whenever he honors and reveres a creature in place of God, whether this be gods, or demons (for example </a:t>
            </a:r>
            <a:r>
              <a:rPr lang="en-US" dirty="0" err="1">
                <a:solidFill>
                  <a:schemeClr val="bg1"/>
                </a:solidFill>
              </a:rPr>
              <a:t>satanism</a:t>
            </a:r>
            <a:r>
              <a:rPr lang="en-US" dirty="0">
                <a:solidFill>
                  <a:schemeClr val="bg1"/>
                </a:solidFill>
              </a:rPr>
              <a:t>), power, pleasure race, ancestors, the state, money etc.</a:t>
            </a:r>
          </a:p>
          <a:p>
            <a:endParaRPr lang="en-US" dirty="0">
              <a:solidFill>
                <a:schemeClr val="bg1"/>
              </a:solidFill>
            </a:endParaRPr>
          </a:p>
          <a:p>
            <a:r>
              <a:rPr lang="en-US" dirty="0">
                <a:solidFill>
                  <a:schemeClr val="bg1"/>
                </a:solidFill>
              </a:rPr>
              <a:t>to covet; to desire; to want</a:t>
            </a:r>
          </a:p>
          <a:p>
            <a:endParaRPr lang="en-US" b="1" dirty="0">
              <a:solidFill>
                <a:schemeClr val="bg1"/>
              </a:solidFill>
            </a:endParaRPr>
          </a:p>
          <a:p>
            <a:r>
              <a:rPr lang="en-US" b="1" dirty="0">
                <a:solidFill>
                  <a:schemeClr val="bg1"/>
                </a:solidFill>
              </a:rPr>
              <a:t>Extortion</a:t>
            </a:r>
            <a:r>
              <a:rPr lang="en-US" dirty="0">
                <a:solidFill>
                  <a:schemeClr val="bg1"/>
                </a:solidFill>
              </a:rPr>
              <a:t> (also called </a:t>
            </a:r>
            <a:r>
              <a:rPr lang="en-US" b="1" dirty="0">
                <a:solidFill>
                  <a:schemeClr val="bg1"/>
                </a:solidFill>
              </a:rPr>
              <a:t>blackmail*</a:t>
            </a:r>
            <a:r>
              <a:rPr lang="en-US" dirty="0">
                <a:solidFill>
                  <a:schemeClr val="bg1"/>
                </a:solidFill>
              </a:rPr>
              <a:t>, </a:t>
            </a:r>
            <a:r>
              <a:rPr lang="en-US" b="1" dirty="0">
                <a:solidFill>
                  <a:schemeClr val="bg1"/>
                </a:solidFill>
              </a:rPr>
              <a:t>shakedown</a:t>
            </a:r>
            <a:r>
              <a:rPr lang="en-US" dirty="0">
                <a:solidFill>
                  <a:schemeClr val="bg1"/>
                </a:solidFill>
              </a:rPr>
              <a:t>, </a:t>
            </a:r>
            <a:r>
              <a:rPr lang="en-US" b="1" dirty="0" err="1">
                <a:solidFill>
                  <a:schemeClr val="bg1"/>
                </a:solidFill>
              </a:rPr>
              <a:t>outwresting</a:t>
            </a:r>
            <a:r>
              <a:rPr lang="en-US" dirty="0">
                <a:solidFill>
                  <a:schemeClr val="bg1"/>
                </a:solidFill>
              </a:rPr>
              <a:t>, and </a:t>
            </a:r>
            <a:r>
              <a:rPr lang="en-US" b="1" dirty="0">
                <a:solidFill>
                  <a:schemeClr val="bg1"/>
                </a:solidFill>
              </a:rPr>
              <a:t>exaction</a:t>
            </a:r>
            <a:r>
              <a:rPr lang="en-US" dirty="0">
                <a:solidFill>
                  <a:schemeClr val="bg1"/>
                </a:solidFill>
              </a:rPr>
              <a:t>) is a criminal offence of unlawfully obtaining money, property, or services from a person, entity, or institution, through coercion. </a:t>
            </a:r>
          </a:p>
          <a:p>
            <a:endParaRPr lang="en-US" dirty="0">
              <a:solidFill>
                <a:schemeClr val="bg1"/>
              </a:solidFill>
            </a:endParaRPr>
          </a:p>
          <a:p>
            <a:r>
              <a:rPr lang="en-US" dirty="0">
                <a:solidFill>
                  <a:schemeClr val="bg1"/>
                </a:solidFill>
              </a:rPr>
              <a:t> </a:t>
            </a:r>
            <a:r>
              <a:rPr lang="en-US" dirty="0" err="1">
                <a:solidFill>
                  <a:schemeClr val="bg1"/>
                </a:solidFill>
              </a:rPr>
              <a:t>Railer</a:t>
            </a:r>
            <a:r>
              <a:rPr lang="en-US" dirty="0">
                <a:solidFill>
                  <a:schemeClr val="bg1"/>
                </a:solidFill>
              </a:rPr>
              <a:t>: anyone is to use insolent or reproachful language toward one.</a:t>
            </a:r>
          </a:p>
          <a:p>
            <a:endParaRPr lang="en-US" dirty="0">
              <a:solidFill>
                <a:schemeClr val="bg1"/>
              </a:solidFill>
            </a:endParaRPr>
          </a:p>
          <a:p>
            <a:r>
              <a:rPr lang="en-US" dirty="0">
                <a:solidFill>
                  <a:schemeClr val="bg1"/>
                </a:solidFill>
              </a:rPr>
              <a:t>A person who is habitually drunk</a:t>
            </a:r>
          </a:p>
          <a:p>
            <a:endParaRPr lang="en-US" dirty="0">
              <a:solidFill>
                <a:schemeClr val="bg1"/>
              </a:solidFill>
            </a:endParaRPr>
          </a:p>
        </p:txBody>
      </p:sp>
      <p:sp>
        <p:nvSpPr>
          <p:cNvPr id="10" name="TextBox 9"/>
          <p:cNvSpPr txBox="1"/>
          <p:nvPr/>
        </p:nvSpPr>
        <p:spPr>
          <a:xfrm>
            <a:off x="0" y="6502778"/>
            <a:ext cx="6096000" cy="369332"/>
          </a:xfrm>
          <a:prstGeom prst="rect">
            <a:avLst/>
          </a:prstGeom>
          <a:noFill/>
        </p:spPr>
        <p:txBody>
          <a:bodyPr wrap="square" rtlCol="0">
            <a:spAutoFit/>
          </a:bodyPr>
          <a:lstStyle/>
          <a:p>
            <a:r>
              <a:rPr lang="en-US" dirty="0">
                <a:solidFill>
                  <a:srgbClr val="FFFF00"/>
                </a:solidFill>
              </a:rPr>
              <a:t>1 Corinthians 6:9-11 </a:t>
            </a:r>
          </a:p>
        </p:txBody>
      </p:sp>
    </p:spTree>
    <p:extLst>
      <p:ext uri="{BB962C8B-B14F-4D97-AF65-F5344CB8AC3E}">
        <p14:creationId xmlns:p14="http://schemas.microsoft.com/office/powerpoint/2010/main" val="12578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7">
                                            <p:txEl>
                                              <p:pRg st="4" end="4"/>
                                            </p:txEl>
                                          </p:spTgt>
                                        </p:tgtEl>
                                        <p:attrNameLst>
                                          <p:attrName>style.visibility</p:attrName>
                                        </p:attrNameLst>
                                      </p:cBhvr>
                                      <p:to>
                                        <p:strVal val="visible"/>
                                      </p:to>
                                    </p:set>
                                    <p:anim calcmode="lin" valueType="num">
                                      <p:cBhvr additive="base">
                                        <p:cTn id="37" dur="500" fill="hold"/>
                                        <p:tgtEl>
                                          <p:spTgt spid="17">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 calcmode="lin" valueType="num">
                                      <p:cBhvr additive="base">
                                        <p:cTn id="43" dur="500" fill="hold"/>
                                        <p:tgtEl>
                                          <p:spTgt spid="8">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7">
                                            <p:txEl>
                                              <p:pRg st="6" end="6"/>
                                            </p:txEl>
                                          </p:spTgt>
                                        </p:tgtEl>
                                        <p:attrNameLst>
                                          <p:attrName>style.visibility</p:attrName>
                                        </p:attrNameLst>
                                      </p:cBhvr>
                                      <p:to>
                                        <p:strVal val="visible"/>
                                      </p:to>
                                    </p:set>
                                    <p:anim calcmode="lin" valueType="num">
                                      <p:cBhvr additive="base">
                                        <p:cTn id="49" dur="500" fill="hold"/>
                                        <p:tgtEl>
                                          <p:spTgt spid="17">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8">
                                            <p:txEl>
                                              <p:pRg st="15" end="15"/>
                                            </p:txEl>
                                          </p:spTgt>
                                        </p:tgtEl>
                                        <p:attrNameLst>
                                          <p:attrName>style.visibility</p:attrName>
                                        </p:attrNameLst>
                                      </p:cBhvr>
                                      <p:to>
                                        <p:strVal val="visible"/>
                                      </p:to>
                                    </p:set>
                                    <p:anim calcmode="lin" valueType="num">
                                      <p:cBhvr>
                                        <p:cTn id="55" dur="1000" fill="hold"/>
                                        <p:tgtEl>
                                          <p:spTgt spid="8">
                                            <p:txEl>
                                              <p:pRg st="15" end="15"/>
                                            </p:txEl>
                                          </p:spTgt>
                                        </p:tgtEl>
                                        <p:attrNameLst>
                                          <p:attrName>ppt_x</p:attrName>
                                        </p:attrNameLst>
                                      </p:cBhvr>
                                      <p:tavLst>
                                        <p:tav tm="0">
                                          <p:val>
                                            <p:strVal val="#ppt_x-.2"/>
                                          </p:val>
                                        </p:tav>
                                        <p:tav tm="100000">
                                          <p:val>
                                            <p:strVal val="#ppt_x"/>
                                          </p:val>
                                        </p:tav>
                                      </p:tavLst>
                                    </p:anim>
                                    <p:anim calcmode="lin" valueType="num">
                                      <p:cBhvr>
                                        <p:cTn id="56" dur="1000" fill="hold"/>
                                        <p:tgtEl>
                                          <p:spTgt spid="8">
                                            <p:txEl>
                                              <p:pRg st="15" end="15"/>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8">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17">
                                            <p:txEl>
                                              <p:pRg st="8" end="8"/>
                                            </p:txEl>
                                          </p:spTgt>
                                        </p:tgtEl>
                                        <p:attrNameLst>
                                          <p:attrName>style.visibility</p:attrName>
                                        </p:attrNameLst>
                                      </p:cBhvr>
                                      <p:to>
                                        <p:strVal val="visible"/>
                                      </p:to>
                                    </p:set>
                                    <p:anim calcmode="lin" valueType="num">
                                      <p:cBhvr additive="base">
                                        <p:cTn id="62" dur="500" fill="hold"/>
                                        <p:tgtEl>
                                          <p:spTgt spid="17">
                                            <p:txEl>
                                              <p:pRg st="8" end="8"/>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8">
                                            <p:txEl>
                                              <p:pRg st="18" end="18"/>
                                            </p:txEl>
                                          </p:spTgt>
                                        </p:tgtEl>
                                        <p:attrNameLst>
                                          <p:attrName>style.visibility</p:attrName>
                                        </p:attrNameLst>
                                      </p:cBhvr>
                                      <p:to>
                                        <p:strVal val="visible"/>
                                      </p:to>
                                    </p:set>
                                    <p:anim calcmode="lin" valueType="num">
                                      <p:cBhvr additive="base">
                                        <p:cTn id="68" dur="500" fill="hold"/>
                                        <p:tgtEl>
                                          <p:spTgt spid="8">
                                            <p:txEl>
                                              <p:pRg st="18" end="18"/>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8">
                                            <p:txEl>
                                              <p:pRg st="18" end="18"/>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17">
                                            <p:txEl>
                                              <p:pRg st="10" end="10"/>
                                            </p:txEl>
                                          </p:spTgt>
                                        </p:tgtEl>
                                        <p:attrNameLst>
                                          <p:attrName>style.visibility</p:attrName>
                                        </p:attrNameLst>
                                      </p:cBhvr>
                                      <p:to>
                                        <p:strVal val="visible"/>
                                      </p:to>
                                    </p:set>
                                    <p:anim calcmode="lin" valueType="num">
                                      <p:cBhvr additive="base">
                                        <p:cTn id="74" dur="500" fill="hold"/>
                                        <p:tgtEl>
                                          <p:spTgt spid="17">
                                            <p:txEl>
                                              <p:pRg st="10" end="1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4093" y="152401"/>
            <a:ext cx="11134165" cy="769441"/>
          </a:xfrm>
          <a:prstGeom prst="rect">
            <a:avLst/>
          </a:prstGeom>
          <a:noFill/>
        </p:spPr>
        <p:txBody>
          <a:bodyPr wrap="square" rtlCol="0">
            <a:spAutoFit/>
          </a:bodyPr>
          <a:lstStyle/>
          <a:p>
            <a:pPr algn="ctr"/>
            <a:r>
              <a:rPr lang="en-US" sz="4400" dirty="0">
                <a:solidFill>
                  <a:srgbClr val="FFFF00"/>
                </a:solidFill>
              </a:rPr>
              <a:t>Avoid Legal Disputes With Fellow Saints</a:t>
            </a:r>
          </a:p>
        </p:txBody>
      </p:sp>
      <p:sp>
        <p:nvSpPr>
          <p:cNvPr id="9" name="TextBox 8"/>
          <p:cNvSpPr txBox="1"/>
          <p:nvPr/>
        </p:nvSpPr>
        <p:spPr>
          <a:xfrm>
            <a:off x="76200" y="6349079"/>
            <a:ext cx="6096000" cy="369332"/>
          </a:xfrm>
          <a:prstGeom prst="rect">
            <a:avLst/>
          </a:prstGeom>
          <a:noFill/>
        </p:spPr>
        <p:txBody>
          <a:bodyPr wrap="square" rtlCol="0">
            <a:spAutoFit/>
          </a:bodyPr>
          <a:lstStyle/>
          <a:p>
            <a:r>
              <a:rPr lang="en-US" dirty="0">
                <a:solidFill>
                  <a:srgbClr val="FFFF00"/>
                </a:solidFill>
              </a:rPr>
              <a:t>1 Corinthians 6:1-8</a:t>
            </a:r>
          </a:p>
        </p:txBody>
      </p:sp>
      <p:sp>
        <p:nvSpPr>
          <p:cNvPr id="11" name="Rectangle 10"/>
          <p:cNvSpPr/>
          <p:nvPr/>
        </p:nvSpPr>
        <p:spPr>
          <a:xfrm>
            <a:off x="526977" y="1115442"/>
            <a:ext cx="6096000" cy="1569660"/>
          </a:xfrm>
          <a:prstGeom prst="rect">
            <a:avLst/>
          </a:prstGeom>
        </p:spPr>
        <p:txBody>
          <a:bodyPr>
            <a:spAutoFit/>
          </a:bodyPr>
          <a:lstStyle/>
          <a:p>
            <a:r>
              <a:rPr lang="en-US" sz="2400" dirty="0">
                <a:solidFill>
                  <a:schemeClr val="bg1"/>
                </a:solidFill>
                <a:latin typeface="Abadi" panose="020B0604020104020204" pitchFamily="34" charset="0"/>
              </a:rPr>
              <a:t>Paul counseled the Corinthian Saints to righteously resolve disputes among themselves rather than immediately resorting to civil courts.</a:t>
            </a:r>
            <a:endParaRPr lang="en-US" sz="2400" dirty="0">
              <a:solidFill>
                <a:schemeClr val="bg1"/>
              </a:solidFill>
            </a:endParaRPr>
          </a:p>
        </p:txBody>
      </p:sp>
      <p:grpSp>
        <p:nvGrpSpPr>
          <p:cNvPr id="13" name="Group 12"/>
          <p:cNvGrpSpPr/>
          <p:nvPr/>
        </p:nvGrpSpPr>
        <p:grpSpPr>
          <a:xfrm>
            <a:off x="7192648" y="964498"/>
            <a:ext cx="2290355" cy="1936024"/>
            <a:chOff x="7052905" y="2205954"/>
            <a:chExt cx="2290355" cy="1936024"/>
          </a:xfrm>
        </p:grpSpPr>
        <p:grpSp>
          <p:nvGrpSpPr>
            <p:cNvPr id="81" name="Group 30"/>
            <p:cNvGrpSpPr/>
            <p:nvPr/>
          </p:nvGrpSpPr>
          <p:grpSpPr>
            <a:xfrm rot="15017864" flipH="1">
              <a:off x="7852948" y="1871360"/>
              <a:ext cx="1155718" cy="1824906"/>
              <a:chOff x="3429000" y="2743200"/>
              <a:chExt cx="1447800" cy="2363802"/>
            </a:xfrm>
          </p:grpSpPr>
          <p:sp>
            <p:nvSpPr>
              <p:cNvPr id="82" name="Rounded Rectangle 81"/>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n 11"/>
            <p:cNvSpPr/>
            <p:nvPr/>
          </p:nvSpPr>
          <p:spPr>
            <a:xfrm>
              <a:off x="7052905" y="3684480"/>
              <a:ext cx="1932110" cy="457498"/>
            </a:xfrm>
            <a:prstGeom prst="can">
              <a:avLst/>
            </a:prstGeom>
            <a:solidFill>
              <a:schemeClr val="accent2">
                <a:lumMod val="50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556416" y="3266028"/>
            <a:ext cx="7422776" cy="2585323"/>
          </a:xfrm>
          <a:prstGeom prst="rect">
            <a:avLst/>
          </a:prstGeom>
        </p:spPr>
        <p:txBody>
          <a:bodyPr wrap="square">
            <a:spAutoFit/>
          </a:bodyPr>
          <a:lstStyle/>
          <a:p>
            <a:r>
              <a:rPr lang="en-US" dirty="0">
                <a:solidFill>
                  <a:schemeClr val="bg1"/>
                </a:solidFill>
                <a:latin typeface="Abadi" panose="020B0604020104020204" pitchFamily="34" charset="0"/>
              </a:rPr>
              <a:t>One of the causes for division among Church members in Corinth was that Christians were bringing fellow Church members before civil magistrates over trivial civil disputes. Paul counseled Church members to seek to resolve their differences among themselves rather than entering a lawsuit against a fellow member.</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Modern-day scripture acknowledges that there are times when it may be appropriate for Church members to pursue solutions to legal problems through the law of the land. (1)</a:t>
            </a:r>
            <a:endParaRPr lang="en-US" dirty="0">
              <a:solidFill>
                <a:schemeClr val="bg1"/>
              </a:solidFill>
            </a:endParaRPr>
          </a:p>
        </p:txBody>
      </p:sp>
      <p:sp>
        <p:nvSpPr>
          <p:cNvPr id="3" name="Rectangle 2"/>
          <p:cNvSpPr/>
          <p:nvPr/>
        </p:nvSpPr>
        <p:spPr>
          <a:xfrm>
            <a:off x="7165814" y="6039862"/>
            <a:ext cx="3204723" cy="523220"/>
          </a:xfrm>
          <a:prstGeom prst="rect">
            <a:avLst/>
          </a:prstGeom>
        </p:spPr>
        <p:txBody>
          <a:bodyPr wrap="none">
            <a:spAutoFit/>
          </a:bodyPr>
          <a:lstStyle/>
          <a:p>
            <a:r>
              <a:rPr lang="en-US" sz="2800" dirty="0">
                <a:solidFill>
                  <a:schemeClr val="bg1"/>
                </a:solidFill>
                <a:effectLst>
                  <a:glow rad="228600">
                    <a:schemeClr val="accent6">
                      <a:satMod val="175000"/>
                      <a:alpha val="40000"/>
                    </a:schemeClr>
                  </a:glow>
                </a:effectLst>
                <a:latin typeface="Abadi" panose="020B0604020104020204" pitchFamily="34" charset="0"/>
              </a:rPr>
              <a:t>See D&amp;C 42:78–89</a:t>
            </a:r>
            <a:endParaRPr lang="en-US" sz="2800" dirty="0">
              <a:effectLst>
                <a:glow rad="228600">
                  <a:schemeClr val="accent6">
                    <a:satMod val="175000"/>
                    <a:alpha val="40000"/>
                  </a:schemeClr>
                </a:glow>
              </a:effectLst>
            </a:endParaRPr>
          </a:p>
        </p:txBody>
      </p:sp>
      <p:grpSp>
        <p:nvGrpSpPr>
          <p:cNvPr id="16" name="Group 15"/>
          <p:cNvGrpSpPr/>
          <p:nvPr/>
        </p:nvGrpSpPr>
        <p:grpSpPr>
          <a:xfrm>
            <a:off x="248668" y="3511679"/>
            <a:ext cx="4040469" cy="2315055"/>
            <a:chOff x="1664207" y="512063"/>
            <a:chExt cx="8999239" cy="5156267"/>
          </a:xfrm>
        </p:grpSpPr>
        <p:sp>
          <p:nvSpPr>
            <p:cNvPr id="17" name="Rectangle 16"/>
            <p:cNvSpPr/>
            <p:nvPr/>
          </p:nvSpPr>
          <p:spPr>
            <a:xfrm>
              <a:off x="1664207" y="512063"/>
              <a:ext cx="8999239" cy="515626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flipV="1">
              <a:off x="1865376" y="2528333"/>
              <a:ext cx="8394192" cy="354685"/>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285895" y="1027201"/>
              <a:ext cx="7828740" cy="2215889"/>
              <a:chOff x="534738" y="3258336"/>
              <a:chExt cx="7828740" cy="2215889"/>
            </a:xfrm>
            <a:solidFill>
              <a:schemeClr val="tx1"/>
            </a:solidFill>
          </p:grpSpPr>
          <p:grpSp>
            <p:nvGrpSpPr>
              <p:cNvPr id="24" name="Group 23"/>
              <p:cNvGrpSpPr/>
              <p:nvPr/>
            </p:nvGrpSpPr>
            <p:grpSpPr>
              <a:xfrm>
                <a:off x="534738" y="3258336"/>
                <a:ext cx="1076099" cy="1455070"/>
                <a:chOff x="6696052" y="1382055"/>
                <a:chExt cx="1076099" cy="1455070"/>
              </a:xfrm>
              <a:grpFill/>
            </p:grpSpPr>
            <p:sp>
              <p:nvSpPr>
                <p:cNvPr id="58" name="Oval 57"/>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58"/>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754147" y="3258336"/>
                <a:ext cx="1076099" cy="1455070"/>
                <a:chOff x="6696052" y="1382055"/>
                <a:chExt cx="1076099" cy="1455070"/>
              </a:xfrm>
              <a:grpFill/>
            </p:grpSpPr>
            <p:sp>
              <p:nvSpPr>
                <p:cNvPr id="56" name="Oval 55"/>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lay 56"/>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947096" y="3258336"/>
                <a:ext cx="1076099" cy="1455070"/>
                <a:chOff x="6696052" y="1382055"/>
                <a:chExt cx="1076099" cy="1455070"/>
              </a:xfrm>
              <a:grpFill/>
            </p:grpSpPr>
            <p:sp>
              <p:nvSpPr>
                <p:cNvPr id="54" name="Oval 53"/>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elay 54"/>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140045" y="3258336"/>
                <a:ext cx="1076099" cy="1455070"/>
                <a:chOff x="6696052" y="1382055"/>
                <a:chExt cx="1076099" cy="1455070"/>
              </a:xfrm>
              <a:grpFill/>
            </p:grpSpPr>
            <p:sp>
              <p:nvSpPr>
                <p:cNvPr id="52" name="Oval 51"/>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5332994" y="3258336"/>
                <a:ext cx="1076099" cy="1455070"/>
                <a:chOff x="6696052" y="1382055"/>
                <a:chExt cx="1076099" cy="1455070"/>
              </a:xfrm>
              <a:grpFill/>
            </p:grpSpPr>
            <p:sp>
              <p:nvSpPr>
                <p:cNvPr id="50" name="Oval 49"/>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525943" y="3258336"/>
                <a:ext cx="1076099" cy="1455070"/>
                <a:chOff x="6696052" y="1382055"/>
                <a:chExt cx="1076099" cy="1455070"/>
              </a:xfrm>
              <a:grpFill/>
            </p:grpSpPr>
            <p:sp>
              <p:nvSpPr>
                <p:cNvPr id="48" name="Oval 47"/>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041927" y="4019155"/>
                <a:ext cx="1076099" cy="1455070"/>
                <a:chOff x="6696052" y="1382055"/>
                <a:chExt cx="1076099" cy="1455070"/>
              </a:xfrm>
              <a:grpFill/>
            </p:grpSpPr>
            <p:sp>
              <p:nvSpPr>
                <p:cNvPr id="46" name="Oval 45"/>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4858456" y="4019155"/>
                <a:ext cx="1076099" cy="1455070"/>
                <a:chOff x="6696052" y="1382055"/>
                <a:chExt cx="1076099" cy="1455070"/>
              </a:xfrm>
              <a:grpFill/>
            </p:grpSpPr>
            <p:sp>
              <p:nvSpPr>
                <p:cNvPr id="44" name="Oval 43"/>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661660" y="3985871"/>
                <a:ext cx="1076099" cy="1455070"/>
                <a:chOff x="6696052" y="1382055"/>
                <a:chExt cx="1076099" cy="1455070"/>
              </a:xfrm>
              <a:grpFill/>
            </p:grpSpPr>
            <p:sp>
              <p:nvSpPr>
                <p:cNvPr id="42" name="Oval 41"/>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2404654" y="3985871"/>
                <a:ext cx="1076099" cy="1455070"/>
                <a:chOff x="6696052" y="1382055"/>
                <a:chExt cx="1076099" cy="1455070"/>
              </a:xfrm>
              <a:grpFill/>
            </p:grpSpPr>
            <p:sp>
              <p:nvSpPr>
                <p:cNvPr id="40" name="Oval 39"/>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7287379" y="3985871"/>
                <a:ext cx="1076099" cy="1455070"/>
                <a:chOff x="6696052" y="1382055"/>
                <a:chExt cx="1076099" cy="1455070"/>
              </a:xfrm>
              <a:grpFill/>
            </p:grpSpPr>
            <p:sp>
              <p:nvSpPr>
                <p:cNvPr id="38" name="Oval 37"/>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168101" y="3985871"/>
                <a:ext cx="1076099" cy="1455070"/>
                <a:chOff x="6696052" y="1382055"/>
                <a:chExt cx="1076099" cy="1455070"/>
              </a:xfrm>
              <a:grpFill/>
            </p:grpSpPr>
            <p:sp>
              <p:nvSpPr>
                <p:cNvPr id="36" name="Oval 35"/>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rapezoid 19"/>
            <p:cNvSpPr/>
            <p:nvPr/>
          </p:nvSpPr>
          <p:spPr>
            <a:xfrm flipV="1">
              <a:off x="2103120" y="3182112"/>
              <a:ext cx="8394192" cy="354685"/>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93960" y="3536797"/>
              <a:ext cx="7865608" cy="171185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2271" y="3909647"/>
              <a:ext cx="3002082" cy="95595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09613" y="3891482"/>
              <a:ext cx="3002082" cy="95595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191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8917" y="-104807"/>
            <a:ext cx="11134165" cy="769441"/>
          </a:xfrm>
          <a:prstGeom prst="rect">
            <a:avLst/>
          </a:prstGeom>
          <a:noFill/>
        </p:spPr>
        <p:txBody>
          <a:bodyPr wrap="square" rtlCol="0">
            <a:spAutoFit/>
          </a:bodyPr>
          <a:lstStyle/>
          <a:p>
            <a:pPr algn="ctr"/>
            <a:r>
              <a:rPr lang="en-US" sz="4400" dirty="0">
                <a:solidFill>
                  <a:srgbClr val="FFFF00"/>
                </a:solidFill>
              </a:rPr>
              <a:t>Immorality</a:t>
            </a:r>
          </a:p>
        </p:txBody>
      </p:sp>
      <p:sp>
        <p:nvSpPr>
          <p:cNvPr id="9" name="TextBox 8"/>
          <p:cNvSpPr txBox="1"/>
          <p:nvPr/>
        </p:nvSpPr>
        <p:spPr>
          <a:xfrm>
            <a:off x="76200" y="6349079"/>
            <a:ext cx="6096000" cy="369332"/>
          </a:xfrm>
          <a:prstGeom prst="rect">
            <a:avLst/>
          </a:prstGeom>
          <a:noFill/>
        </p:spPr>
        <p:txBody>
          <a:bodyPr wrap="square" rtlCol="0">
            <a:spAutoFit/>
          </a:bodyPr>
          <a:lstStyle/>
          <a:p>
            <a:r>
              <a:rPr lang="en-US" dirty="0">
                <a:solidFill>
                  <a:srgbClr val="FFFF00"/>
                </a:solidFill>
              </a:rPr>
              <a:t>1 Corinthians 6:12-13</a:t>
            </a:r>
          </a:p>
        </p:txBody>
      </p:sp>
      <p:sp>
        <p:nvSpPr>
          <p:cNvPr id="2" name="Rectangle 1"/>
          <p:cNvSpPr/>
          <p:nvPr/>
        </p:nvSpPr>
        <p:spPr>
          <a:xfrm>
            <a:off x="4769224" y="2135247"/>
            <a:ext cx="7422776" cy="1569660"/>
          </a:xfrm>
          <a:prstGeom prst="rect">
            <a:avLst/>
          </a:prstGeom>
        </p:spPr>
        <p:txBody>
          <a:bodyPr wrap="square">
            <a:spAutoFit/>
          </a:bodyPr>
          <a:lstStyle/>
          <a:p>
            <a:r>
              <a:rPr lang="en-US" sz="2400" dirty="0">
                <a:solidFill>
                  <a:schemeClr val="bg1"/>
                </a:solidFill>
              </a:rPr>
              <a:t>While many of the Corinthians apparently believed that the body was made simply for physical pleasures, Paul corrected that view by teaching that our bodies were created to accomplish the Lord’s purposes.</a:t>
            </a:r>
          </a:p>
        </p:txBody>
      </p:sp>
      <p:sp>
        <p:nvSpPr>
          <p:cNvPr id="4" name="Rectangle 3"/>
          <p:cNvSpPr/>
          <p:nvPr/>
        </p:nvSpPr>
        <p:spPr>
          <a:xfrm>
            <a:off x="340660" y="607416"/>
            <a:ext cx="6096000" cy="1200329"/>
          </a:xfrm>
          <a:prstGeom prst="rect">
            <a:avLst/>
          </a:prstGeom>
        </p:spPr>
        <p:txBody>
          <a:bodyPr>
            <a:spAutoFit/>
          </a:bodyPr>
          <a:lstStyle/>
          <a:p>
            <a:r>
              <a:rPr lang="en-US" i="1" dirty="0">
                <a:solidFill>
                  <a:srgbClr val="FFFF00"/>
                </a:solidFill>
                <a:latin typeface="Abadi" panose="020B0604020104020204" pitchFamily="34" charset="0"/>
              </a:rPr>
              <a:t>“All these things are not lawful unto me, and all these things are not expedient. All things are not lawful for me, therefore I will not be brought under the power of any” JST 1 Corinthians 6:12</a:t>
            </a:r>
            <a:endParaRPr lang="en-US" i="1" dirty="0">
              <a:solidFill>
                <a:srgbClr val="FFFF00"/>
              </a:solidFill>
            </a:endParaRPr>
          </a:p>
        </p:txBody>
      </p:sp>
      <p:sp>
        <p:nvSpPr>
          <p:cNvPr id="5" name="Rectangle 4"/>
          <p:cNvSpPr/>
          <p:nvPr/>
        </p:nvSpPr>
        <p:spPr>
          <a:xfrm>
            <a:off x="754908" y="4588990"/>
            <a:ext cx="7643108" cy="1384995"/>
          </a:xfrm>
          <a:prstGeom prst="rect">
            <a:avLst/>
          </a:prstGeom>
        </p:spPr>
        <p:txBody>
          <a:bodyPr wrap="square">
            <a:spAutoFit/>
          </a:bodyPr>
          <a:lstStyle/>
          <a:p>
            <a:r>
              <a:rPr lang="en-US" sz="2800" dirty="0">
                <a:solidFill>
                  <a:schemeClr val="bg1"/>
                </a:solidFill>
                <a:latin typeface="Abadi" panose="020B0604020104020204" pitchFamily="34" charset="0"/>
              </a:rPr>
              <a:t>Paul </a:t>
            </a:r>
            <a:r>
              <a:rPr lang="en-US" sz="2800" b="1" dirty="0">
                <a:solidFill>
                  <a:schemeClr val="bg1"/>
                </a:solidFill>
                <a:latin typeface="Abadi" panose="020B0604020104020204" pitchFamily="34" charset="0"/>
              </a:rPr>
              <a:t>refuted</a:t>
            </a:r>
            <a:r>
              <a:rPr lang="en-US" sz="2800" dirty="0">
                <a:solidFill>
                  <a:schemeClr val="bg1"/>
                </a:solidFill>
                <a:latin typeface="Abadi" panose="020B0604020104020204" pitchFamily="34" charset="0"/>
              </a:rPr>
              <a:t> the notion that “all things were lawful” and that </a:t>
            </a:r>
            <a:r>
              <a:rPr lang="en-US" sz="2800" dirty="0">
                <a:solidFill>
                  <a:schemeClr val="bg1"/>
                </a:solidFill>
              </a:rPr>
              <a:t> sexual immorality is incompatible with a spiritual relationship with Jesus Christ.</a:t>
            </a:r>
          </a:p>
        </p:txBody>
      </p:sp>
      <p:pic>
        <p:nvPicPr>
          <p:cNvPr id="18434" name="Picture 2" descr="Image result for roman wo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368" y="1978728"/>
            <a:ext cx="3273630" cy="224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1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67"/>
            <a:ext cx="12192000" cy="7001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4093" y="152401"/>
            <a:ext cx="11134165" cy="769441"/>
          </a:xfrm>
          <a:prstGeom prst="rect">
            <a:avLst/>
          </a:prstGeom>
          <a:noFill/>
        </p:spPr>
        <p:txBody>
          <a:bodyPr wrap="square" rtlCol="0">
            <a:spAutoFit/>
          </a:bodyPr>
          <a:lstStyle/>
          <a:p>
            <a:pPr algn="ctr"/>
            <a:r>
              <a:rPr lang="en-US" sz="4400" dirty="0">
                <a:solidFill>
                  <a:srgbClr val="FFFF00"/>
                </a:solidFill>
              </a:rPr>
              <a:t>Flee Fornication</a:t>
            </a:r>
          </a:p>
        </p:txBody>
      </p:sp>
      <p:sp>
        <p:nvSpPr>
          <p:cNvPr id="3" name="Rectangle 2"/>
          <p:cNvSpPr/>
          <p:nvPr/>
        </p:nvSpPr>
        <p:spPr>
          <a:xfrm>
            <a:off x="253157" y="838845"/>
            <a:ext cx="8114665" cy="1200329"/>
          </a:xfrm>
          <a:prstGeom prst="rect">
            <a:avLst/>
          </a:prstGeom>
        </p:spPr>
        <p:txBody>
          <a:bodyPr wrap="square">
            <a:spAutoFit/>
          </a:bodyPr>
          <a:lstStyle/>
          <a:p>
            <a:r>
              <a:rPr lang="en-US" sz="2400" dirty="0">
                <a:solidFill>
                  <a:schemeClr val="bg1"/>
                </a:solidFill>
                <a:latin typeface="Abadi" panose="020B0604020104020204" pitchFamily="34" charset="0"/>
              </a:rPr>
              <a:t>Sinful behavior, particularly the act of being “joined to an harlot,” was incompatible with a spiritual relationship or oneness with Jesus Christ.</a:t>
            </a:r>
            <a:endParaRPr lang="en-US" sz="2400" dirty="0">
              <a:solidFill>
                <a:schemeClr val="bg1"/>
              </a:solidFill>
            </a:endParaRPr>
          </a:p>
        </p:txBody>
      </p:sp>
      <p:sp>
        <p:nvSpPr>
          <p:cNvPr id="27" name="Rectangle 26"/>
          <p:cNvSpPr/>
          <p:nvPr/>
        </p:nvSpPr>
        <p:spPr>
          <a:xfrm>
            <a:off x="4438817" y="2849056"/>
            <a:ext cx="7527780" cy="3170099"/>
          </a:xfrm>
          <a:prstGeom prst="rect">
            <a:avLst/>
          </a:prstGeom>
        </p:spPr>
        <p:txBody>
          <a:bodyPr wrap="square">
            <a:spAutoFit/>
          </a:bodyPr>
          <a:lstStyle/>
          <a:p>
            <a:r>
              <a:rPr lang="en-US" sz="2000" dirty="0">
                <a:solidFill>
                  <a:schemeClr val="bg1"/>
                </a:solidFill>
                <a:latin typeface="Abadi" panose="020B0604020104020204" pitchFamily="34" charset="0"/>
              </a:rPr>
              <a:t>Church leaders today continue to emphasize the importance of reserving sexual intimacy for marriage:</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“Before marriage, do not participate in passionate kissing, lie on top of another person, or touch the private, sacred parts of another person’s body, with or without clothing.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Do not do anything else that arouses sexual feelings.</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 Do not arouse those emotions in your own body” (8)</a:t>
            </a:r>
            <a:endParaRPr lang="en-US" sz="2000" dirty="0">
              <a:solidFill>
                <a:schemeClr val="bg1"/>
              </a:solidFill>
            </a:endParaRPr>
          </a:p>
        </p:txBody>
      </p:sp>
      <p:grpSp>
        <p:nvGrpSpPr>
          <p:cNvPr id="29" name="Group 28"/>
          <p:cNvGrpSpPr/>
          <p:nvPr/>
        </p:nvGrpSpPr>
        <p:grpSpPr>
          <a:xfrm>
            <a:off x="532776" y="2905069"/>
            <a:ext cx="1541680" cy="3849510"/>
            <a:chOff x="8036233" y="2010964"/>
            <a:chExt cx="1541680" cy="3849510"/>
          </a:xfrm>
        </p:grpSpPr>
        <p:grpSp>
          <p:nvGrpSpPr>
            <p:cNvPr id="30" name="Group 29"/>
            <p:cNvGrpSpPr/>
            <p:nvPr/>
          </p:nvGrpSpPr>
          <p:grpSpPr>
            <a:xfrm>
              <a:off x="8036233" y="2010964"/>
              <a:ext cx="1541680" cy="3849510"/>
              <a:chOff x="1662848" y="914400"/>
              <a:chExt cx="2158158" cy="5388829"/>
            </a:xfrm>
          </p:grpSpPr>
          <p:sp>
            <p:nvSpPr>
              <p:cNvPr id="33" name="Rounded Rectangle 32"/>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13702551">
                <a:off x="2083759" y="1895715"/>
                <a:ext cx="333947" cy="117576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8271028">
                <a:off x="2168397" y="2602420"/>
                <a:ext cx="356166"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3015473">
                <a:off x="3189516" y="1811448"/>
                <a:ext cx="333171"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p:cNvSpPr/>
            <p:nvPr/>
          </p:nvSpPr>
          <p:spPr>
            <a:xfrm rot="20575826">
              <a:off x="9247646" y="2093450"/>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242047" y="2191073"/>
            <a:ext cx="3954723" cy="373747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76406" y="2731366"/>
            <a:ext cx="1117474" cy="2790285"/>
            <a:chOff x="8036233" y="2010964"/>
            <a:chExt cx="1541680" cy="3849510"/>
          </a:xfrm>
        </p:grpSpPr>
        <p:grpSp>
          <p:nvGrpSpPr>
            <p:cNvPr id="42" name="Group 41"/>
            <p:cNvGrpSpPr/>
            <p:nvPr/>
          </p:nvGrpSpPr>
          <p:grpSpPr>
            <a:xfrm>
              <a:off x="8036233" y="2010964"/>
              <a:ext cx="1541680" cy="3849510"/>
              <a:chOff x="1662848" y="914400"/>
              <a:chExt cx="2158158" cy="5388829"/>
            </a:xfrm>
          </p:grpSpPr>
          <p:sp>
            <p:nvSpPr>
              <p:cNvPr id="44" name="Rounded Rectangle 43"/>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13702551">
                <a:off x="2083759" y="1895715"/>
                <a:ext cx="333947" cy="117576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8271028">
                <a:off x="2168397" y="2602420"/>
                <a:ext cx="356166"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3015473">
                <a:off x="3189516" y="1811448"/>
                <a:ext cx="333171"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ounded Rectangle 42"/>
            <p:cNvSpPr/>
            <p:nvPr/>
          </p:nvSpPr>
          <p:spPr>
            <a:xfrm rot="20575826">
              <a:off x="9247646" y="2093450"/>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2534453" y="2715254"/>
            <a:ext cx="1117474" cy="2790285"/>
            <a:chOff x="4113132" y="1258527"/>
            <a:chExt cx="1541680" cy="3849510"/>
          </a:xfrm>
        </p:grpSpPr>
        <p:grpSp>
          <p:nvGrpSpPr>
            <p:cNvPr id="52" name="Group 51"/>
            <p:cNvGrpSpPr/>
            <p:nvPr/>
          </p:nvGrpSpPr>
          <p:grpSpPr>
            <a:xfrm flipH="1">
              <a:off x="4113132" y="1258527"/>
              <a:ext cx="1541680" cy="3849510"/>
              <a:chOff x="8036233" y="2010964"/>
              <a:chExt cx="1541680" cy="3849510"/>
            </a:xfrm>
          </p:grpSpPr>
          <p:grpSp>
            <p:nvGrpSpPr>
              <p:cNvPr id="54" name="Group 53"/>
              <p:cNvGrpSpPr/>
              <p:nvPr/>
            </p:nvGrpSpPr>
            <p:grpSpPr>
              <a:xfrm>
                <a:off x="8036233" y="2010964"/>
                <a:ext cx="1541680" cy="3849510"/>
                <a:chOff x="1662848" y="914400"/>
                <a:chExt cx="2158158" cy="5388829"/>
              </a:xfrm>
            </p:grpSpPr>
            <p:sp>
              <p:nvSpPr>
                <p:cNvPr id="56" name="Rounded Rectangle 55"/>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3702551">
                  <a:off x="2083759" y="1895715"/>
                  <a:ext cx="333947" cy="117576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8271028">
                  <a:off x="2168397" y="2602420"/>
                  <a:ext cx="356166"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3015473">
                  <a:off x="3189516" y="1811448"/>
                  <a:ext cx="333171"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p:cNvSpPr/>
              <p:nvPr/>
            </p:nvSpPr>
            <p:spPr>
              <a:xfrm rot="20575826">
                <a:off x="9247646" y="2093450"/>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Isosceles Triangle 52"/>
            <p:cNvSpPr/>
            <p:nvPr/>
          </p:nvSpPr>
          <p:spPr>
            <a:xfrm>
              <a:off x="4182704" y="2696180"/>
              <a:ext cx="1210236" cy="14404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Left-Right Arrow 62"/>
          <p:cNvSpPr/>
          <p:nvPr/>
        </p:nvSpPr>
        <p:spPr>
          <a:xfrm>
            <a:off x="1790455" y="4019900"/>
            <a:ext cx="620258" cy="280645"/>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eft-Right Arrow 63"/>
          <p:cNvSpPr/>
          <p:nvPr/>
        </p:nvSpPr>
        <p:spPr>
          <a:xfrm>
            <a:off x="1496215" y="4016037"/>
            <a:ext cx="1183111" cy="281502"/>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30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outVertical)">
                                      <p:cBhvr>
                                        <p:cTn id="25" dur="500"/>
                                        <p:tgtEl>
                                          <p:spTgt spid="64"/>
                                        </p:tgtEl>
                                      </p:cBhvr>
                                    </p:animEffect>
                                  </p:childTnLst>
                                </p:cTn>
                              </p:par>
                              <p:par>
                                <p:cTn id="26" presetID="1" presetClass="entr" presetSubtype="0" fill="hold" nodeType="withEffect">
                                  <p:stCondLst>
                                    <p:cond delay="0"/>
                                  </p:stCondLst>
                                  <p:childTnLst>
                                    <p:set>
                                      <p:cBhvr>
                                        <p:cTn id="27" dur="1" fill="hold">
                                          <p:stCondLst>
                                            <p:cond delay="0"/>
                                          </p:stCondLst>
                                        </p:cTn>
                                        <p:tgtEl>
                                          <p:spTgt spid="27">
                                            <p:txEl>
                                              <p:pRg st="2" end="2"/>
                                            </p:txEl>
                                          </p:spTgt>
                                        </p:tgtEl>
                                        <p:attrNameLst>
                                          <p:attrName>style.visibility</p:attrName>
                                        </p:attrNameLst>
                                      </p:cBhvr>
                                      <p:to>
                                        <p:strVal val="visible"/>
                                      </p:to>
                                    </p:set>
                                  </p:childTnLst>
                                </p:cTn>
                              </p:par>
                              <p:par>
                                <p:cTn id="28" presetID="10" presetClass="exit" presetSubtype="0" fill="hold" grpId="1" nodeType="withEffect">
                                  <p:stCondLst>
                                    <p:cond delay="0"/>
                                  </p:stCondLst>
                                  <p:childTnLst>
                                    <p:animEffect transition="out" filter="fade">
                                      <p:cBhvr>
                                        <p:cTn id="29" dur="1000"/>
                                        <p:tgtEl>
                                          <p:spTgt spid="63"/>
                                        </p:tgtEl>
                                      </p:cBhvr>
                                    </p:animEffect>
                                    <p:set>
                                      <p:cBhvr>
                                        <p:cTn id="30" dur="1" fill="hold">
                                          <p:stCondLst>
                                            <p:cond delay="999"/>
                                          </p:stCondLst>
                                        </p:cTn>
                                        <p:tgtEl>
                                          <p:spTgt spid="6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04167E-6 -3.7037E-7 L -0.04909 0.00556 " pathEditMode="relative" rAng="0" ptsTypes="AA">
                                      <p:cBhvr>
                                        <p:cTn id="32" dur="2000" fill="hold"/>
                                        <p:tgtEl>
                                          <p:spTgt spid="41"/>
                                        </p:tgtEl>
                                        <p:attrNameLst>
                                          <p:attrName>ppt_x</p:attrName>
                                          <p:attrName>ppt_y</p:attrName>
                                        </p:attrNameLst>
                                      </p:cBhvr>
                                      <p:rCtr x="-2461" y="278"/>
                                    </p:animMotion>
                                  </p:childTnLst>
                                </p:cTn>
                              </p:par>
                              <p:par>
                                <p:cTn id="33" presetID="42" presetClass="path" presetSubtype="0" accel="50000" decel="50000" fill="hold" nodeType="withEffect">
                                  <p:stCondLst>
                                    <p:cond delay="0"/>
                                  </p:stCondLst>
                                  <p:childTnLst>
                                    <p:animMotion origin="layout" path="M 4.16667E-6 4.44444E-6 L 0.05677 0.00555 " pathEditMode="relative" rAng="0" ptsTypes="AA">
                                      <p:cBhvr>
                                        <p:cTn id="34" dur="2000" fill="hold"/>
                                        <p:tgtEl>
                                          <p:spTgt spid="51"/>
                                        </p:tgtEl>
                                        <p:attrNameLst>
                                          <p:attrName>ppt_x</p:attrName>
                                          <p:attrName>ppt_y</p:attrName>
                                        </p:attrNameLst>
                                      </p:cBhvr>
                                      <p:rCtr x="2839" y="278"/>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animBg="1"/>
      <p:bldP spid="63" grpId="0" animBg="1"/>
      <p:bldP spid="63" grpId="1" animBg="1"/>
      <p:bldP spid="6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ack and blue background">
            <a:extLst>
              <a:ext uri="{FF2B5EF4-FFF2-40B4-BE49-F238E27FC236}">
                <a16:creationId xmlns:a16="http://schemas.microsoft.com/office/drawing/2014/main" id="{E336BA2F-F5EC-5C1D-FF9C-B6623EA8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67"/>
            <a:ext cx="12192000" cy="7001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C70A4B-0180-30CC-A778-4FF6FAAB44BE}"/>
              </a:ext>
            </a:extLst>
          </p:cNvPr>
          <p:cNvSpPr txBox="1"/>
          <p:nvPr/>
        </p:nvSpPr>
        <p:spPr>
          <a:xfrm>
            <a:off x="501087" y="2166603"/>
            <a:ext cx="11189825" cy="3416320"/>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We live in a world where people have varying ideas of what sexual attitudes and actions are acceptable.</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I understand the Lord’s standard of sexual purity (also known as the law of chastity).</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I have a desire to live the Lord’s standard of sexual purity.</a:t>
            </a:r>
          </a:p>
          <a:p>
            <a:pPr algn="l" fontAlgn="base"/>
            <a:r>
              <a:rPr lang="en-US" sz="2400" b="0" i="0" dirty="0">
                <a:solidFill>
                  <a:schemeClr val="bg1"/>
                </a:solidFill>
                <a:effectLst/>
                <a:latin typeface="Abadi" panose="020B0604020104020204" pitchFamily="34" charset="0"/>
              </a:rPr>
              <a:t>I recognize how the Lord’s standard of sexual purity blesses my life.</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I have questions about the Lord’s standard of sexual purity.</a:t>
            </a:r>
          </a:p>
        </p:txBody>
      </p:sp>
      <p:cxnSp>
        <p:nvCxnSpPr>
          <p:cNvPr id="8" name="Straight Connector 7">
            <a:extLst>
              <a:ext uri="{FF2B5EF4-FFF2-40B4-BE49-F238E27FC236}">
                <a16:creationId xmlns:a16="http://schemas.microsoft.com/office/drawing/2014/main" id="{D6A12CB9-FD97-5B32-12C4-B21F9DB058EC}"/>
              </a:ext>
            </a:extLst>
          </p:cNvPr>
          <p:cNvCxnSpPr>
            <a:cxnSpLocks/>
          </p:cNvCxnSpPr>
          <p:nvPr/>
        </p:nvCxnSpPr>
        <p:spPr>
          <a:xfrm>
            <a:off x="1304081" y="381964"/>
            <a:ext cx="7544763"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371977-90E3-7D96-240C-379DF9B7BCD9}"/>
              </a:ext>
            </a:extLst>
          </p:cNvPr>
          <p:cNvCxnSpPr>
            <a:cxnSpLocks/>
          </p:cNvCxnSpPr>
          <p:nvPr/>
        </p:nvCxnSpPr>
        <p:spPr>
          <a:xfrm flipV="1">
            <a:off x="1583803" y="381964"/>
            <a:ext cx="0" cy="5135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E40F16-6A3F-BA9A-496C-7377514A64D2}"/>
              </a:ext>
            </a:extLst>
          </p:cNvPr>
          <p:cNvSpPr txBox="1"/>
          <p:nvPr/>
        </p:nvSpPr>
        <p:spPr>
          <a:xfrm>
            <a:off x="1265499" y="-12632"/>
            <a:ext cx="636607" cy="369332"/>
          </a:xfrm>
          <a:prstGeom prst="rect">
            <a:avLst/>
          </a:prstGeom>
          <a:noFill/>
        </p:spPr>
        <p:txBody>
          <a:bodyPr wrap="square" rtlCol="0">
            <a:spAutoFit/>
          </a:bodyPr>
          <a:lstStyle/>
          <a:p>
            <a:pPr algn="ctr"/>
            <a:r>
              <a:rPr lang="en-US" b="1" dirty="0">
                <a:solidFill>
                  <a:srgbClr val="FF0000"/>
                </a:solidFill>
              </a:rPr>
              <a:t>1</a:t>
            </a:r>
          </a:p>
        </p:txBody>
      </p:sp>
      <p:sp>
        <p:nvSpPr>
          <p:cNvPr id="14" name="TextBox 13">
            <a:extLst>
              <a:ext uri="{FF2B5EF4-FFF2-40B4-BE49-F238E27FC236}">
                <a16:creationId xmlns:a16="http://schemas.microsoft.com/office/drawing/2014/main" id="{96849320-DD71-32FD-CD0E-A7D756F854B8}"/>
              </a:ext>
            </a:extLst>
          </p:cNvPr>
          <p:cNvSpPr txBox="1"/>
          <p:nvPr/>
        </p:nvSpPr>
        <p:spPr>
          <a:xfrm>
            <a:off x="3061504" y="0"/>
            <a:ext cx="636607" cy="369332"/>
          </a:xfrm>
          <a:prstGeom prst="rect">
            <a:avLst/>
          </a:prstGeom>
          <a:noFill/>
        </p:spPr>
        <p:txBody>
          <a:bodyPr wrap="square" rtlCol="0">
            <a:spAutoFit/>
          </a:bodyPr>
          <a:lstStyle/>
          <a:p>
            <a:pPr algn="ctr"/>
            <a:r>
              <a:rPr lang="en-US" b="1" dirty="0">
                <a:solidFill>
                  <a:srgbClr val="FF0000"/>
                </a:solidFill>
              </a:rPr>
              <a:t>2</a:t>
            </a:r>
          </a:p>
        </p:txBody>
      </p:sp>
      <p:sp>
        <p:nvSpPr>
          <p:cNvPr id="15" name="TextBox 14">
            <a:extLst>
              <a:ext uri="{FF2B5EF4-FFF2-40B4-BE49-F238E27FC236}">
                <a16:creationId xmlns:a16="http://schemas.microsoft.com/office/drawing/2014/main" id="{F2F6C282-8850-E31E-0176-5BABEE1B41E3}"/>
              </a:ext>
            </a:extLst>
          </p:cNvPr>
          <p:cNvSpPr txBox="1"/>
          <p:nvPr/>
        </p:nvSpPr>
        <p:spPr>
          <a:xfrm>
            <a:off x="4857509" y="0"/>
            <a:ext cx="636607" cy="369332"/>
          </a:xfrm>
          <a:prstGeom prst="rect">
            <a:avLst/>
          </a:prstGeom>
          <a:noFill/>
        </p:spPr>
        <p:txBody>
          <a:bodyPr wrap="square" rtlCol="0">
            <a:spAutoFit/>
          </a:bodyPr>
          <a:lstStyle/>
          <a:p>
            <a:pPr algn="ctr"/>
            <a:r>
              <a:rPr lang="en-US" b="1" dirty="0">
                <a:solidFill>
                  <a:srgbClr val="FF0000"/>
                </a:solidFill>
              </a:rPr>
              <a:t>3</a:t>
            </a:r>
          </a:p>
        </p:txBody>
      </p:sp>
      <p:sp>
        <p:nvSpPr>
          <p:cNvPr id="16" name="TextBox 15">
            <a:extLst>
              <a:ext uri="{FF2B5EF4-FFF2-40B4-BE49-F238E27FC236}">
                <a16:creationId xmlns:a16="http://schemas.microsoft.com/office/drawing/2014/main" id="{B18C410D-425C-4045-92B1-1028C741A6B7}"/>
              </a:ext>
            </a:extLst>
          </p:cNvPr>
          <p:cNvSpPr txBox="1"/>
          <p:nvPr/>
        </p:nvSpPr>
        <p:spPr>
          <a:xfrm>
            <a:off x="6728749" y="-12632"/>
            <a:ext cx="636607" cy="369332"/>
          </a:xfrm>
          <a:prstGeom prst="rect">
            <a:avLst/>
          </a:prstGeom>
          <a:noFill/>
        </p:spPr>
        <p:txBody>
          <a:bodyPr wrap="square" rtlCol="0">
            <a:spAutoFit/>
          </a:bodyPr>
          <a:lstStyle/>
          <a:p>
            <a:pPr algn="ctr"/>
            <a:r>
              <a:rPr lang="en-US" b="1" dirty="0">
                <a:solidFill>
                  <a:srgbClr val="FF0000"/>
                </a:solidFill>
              </a:rPr>
              <a:t>4</a:t>
            </a:r>
          </a:p>
        </p:txBody>
      </p:sp>
      <p:sp>
        <p:nvSpPr>
          <p:cNvPr id="17" name="TextBox 16">
            <a:extLst>
              <a:ext uri="{FF2B5EF4-FFF2-40B4-BE49-F238E27FC236}">
                <a16:creationId xmlns:a16="http://schemas.microsoft.com/office/drawing/2014/main" id="{40EFED41-F5AC-4381-58EF-DB0E216CE473}"/>
              </a:ext>
            </a:extLst>
          </p:cNvPr>
          <p:cNvSpPr txBox="1"/>
          <p:nvPr/>
        </p:nvSpPr>
        <p:spPr>
          <a:xfrm>
            <a:off x="8530541" y="-15800"/>
            <a:ext cx="636607" cy="369332"/>
          </a:xfrm>
          <a:prstGeom prst="rect">
            <a:avLst/>
          </a:prstGeom>
          <a:noFill/>
        </p:spPr>
        <p:txBody>
          <a:bodyPr wrap="square" rtlCol="0">
            <a:spAutoFit/>
          </a:bodyPr>
          <a:lstStyle/>
          <a:p>
            <a:pPr algn="ctr"/>
            <a:r>
              <a:rPr lang="en-US" b="1" dirty="0">
                <a:solidFill>
                  <a:srgbClr val="FF0000"/>
                </a:solidFill>
              </a:rPr>
              <a:t>5</a:t>
            </a:r>
          </a:p>
        </p:txBody>
      </p:sp>
      <p:cxnSp>
        <p:nvCxnSpPr>
          <p:cNvPr id="19" name="Straight Connector 18">
            <a:extLst>
              <a:ext uri="{FF2B5EF4-FFF2-40B4-BE49-F238E27FC236}">
                <a16:creationId xmlns:a16="http://schemas.microsoft.com/office/drawing/2014/main" id="{4B450286-5568-0A45-69AE-4221116102B1}"/>
              </a:ext>
            </a:extLst>
          </p:cNvPr>
          <p:cNvCxnSpPr>
            <a:cxnSpLocks/>
          </p:cNvCxnSpPr>
          <p:nvPr/>
        </p:nvCxnSpPr>
        <p:spPr>
          <a:xfrm flipV="1">
            <a:off x="3379807" y="381964"/>
            <a:ext cx="0" cy="5135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67859D-A387-7A4E-CBA1-2FD1F4052370}"/>
              </a:ext>
            </a:extLst>
          </p:cNvPr>
          <p:cNvCxnSpPr>
            <a:cxnSpLocks/>
          </p:cNvCxnSpPr>
          <p:nvPr/>
        </p:nvCxnSpPr>
        <p:spPr>
          <a:xfrm flipV="1">
            <a:off x="5175812" y="353532"/>
            <a:ext cx="0" cy="5135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C13E0C-FF0D-1E94-AE83-BC0B80D62E0E}"/>
              </a:ext>
            </a:extLst>
          </p:cNvPr>
          <p:cNvCxnSpPr>
            <a:cxnSpLocks/>
          </p:cNvCxnSpPr>
          <p:nvPr/>
        </p:nvCxnSpPr>
        <p:spPr>
          <a:xfrm flipV="1">
            <a:off x="7047052" y="409152"/>
            <a:ext cx="0" cy="5135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7B5D17-C8D3-B51A-0521-C072068B8555}"/>
              </a:ext>
            </a:extLst>
          </p:cNvPr>
          <p:cNvCxnSpPr>
            <a:cxnSpLocks/>
          </p:cNvCxnSpPr>
          <p:nvPr/>
        </p:nvCxnSpPr>
        <p:spPr>
          <a:xfrm flipV="1">
            <a:off x="8796759" y="395468"/>
            <a:ext cx="0" cy="5135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76B9631-FE77-5E83-41A0-7410B836C0D4}"/>
              </a:ext>
            </a:extLst>
          </p:cNvPr>
          <p:cNvSpPr txBox="1"/>
          <p:nvPr/>
        </p:nvSpPr>
        <p:spPr>
          <a:xfrm>
            <a:off x="559925" y="920333"/>
            <a:ext cx="2047753" cy="369332"/>
          </a:xfrm>
          <a:prstGeom prst="rect">
            <a:avLst/>
          </a:prstGeom>
          <a:noFill/>
        </p:spPr>
        <p:txBody>
          <a:bodyPr wrap="square" rtlCol="0">
            <a:spAutoFit/>
          </a:bodyPr>
          <a:lstStyle/>
          <a:p>
            <a:pPr algn="ctr"/>
            <a:r>
              <a:rPr lang="en-US" b="1" dirty="0">
                <a:solidFill>
                  <a:srgbClr val="FF0000"/>
                </a:solidFill>
              </a:rPr>
              <a:t>Strongly Disagree</a:t>
            </a:r>
          </a:p>
        </p:txBody>
      </p:sp>
      <p:sp>
        <p:nvSpPr>
          <p:cNvPr id="24" name="TextBox 23">
            <a:extLst>
              <a:ext uri="{FF2B5EF4-FFF2-40B4-BE49-F238E27FC236}">
                <a16:creationId xmlns:a16="http://schemas.microsoft.com/office/drawing/2014/main" id="{442984CB-0666-90D4-6993-0EA5C908A59E}"/>
              </a:ext>
            </a:extLst>
          </p:cNvPr>
          <p:cNvSpPr txBox="1"/>
          <p:nvPr/>
        </p:nvSpPr>
        <p:spPr>
          <a:xfrm>
            <a:off x="2357861" y="932372"/>
            <a:ext cx="2047753" cy="369332"/>
          </a:xfrm>
          <a:prstGeom prst="rect">
            <a:avLst/>
          </a:prstGeom>
          <a:noFill/>
        </p:spPr>
        <p:txBody>
          <a:bodyPr wrap="square" rtlCol="0">
            <a:spAutoFit/>
          </a:bodyPr>
          <a:lstStyle/>
          <a:p>
            <a:pPr algn="ctr"/>
            <a:r>
              <a:rPr lang="en-US" b="1" dirty="0">
                <a:solidFill>
                  <a:srgbClr val="FF0000"/>
                </a:solidFill>
              </a:rPr>
              <a:t>Disagree</a:t>
            </a:r>
          </a:p>
        </p:txBody>
      </p:sp>
      <p:sp>
        <p:nvSpPr>
          <p:cNvPr id="25" name="TextBox 24">
            <a:extLst>
              <a:ext uri="{FF2B5EF4-FFF2-40B4-BE49-F238E27FC236}">
                <a16:creationId xmlns:a16="http://schemas.microsoft.com/office/drawing/2014/main" id="{66DB39A1-237D-FCCC-5EA7-621DC2F4E509}"/>
              </a:ext>
            </a:extLst>
          </p:cNvPr>
          <p:cNvSpPr txBox="1"/>
          <p:nvPr/>
        </p:nvSpPr>
        <p:spPr>
          <a:xfrm>
            <a:off x="7786388" y="932372"/>
            <a:ext cx="2047753" cy="369332"/>
          </a:xfrm>
          <a:prstGeom prst="rect">
            <a:avLst/>
          </a:prstGeom>
          <a:noFill/>
        </p:spPr>
        <p:txBody>
          <a:bodyPr wrap="square" rtlCol="0">
            <a:spAutoFit/>
          </a:bodyPr>
          <a:lstStyle/>
          <a:p>
            <a:pPr algn="ctr"/>
            <a:r>
              <a:rPr lang="en-US" b="1" dirty="0">
                <a:solidFill>
                  <a:srgbClr val="FF0000"/>
                </a:solidFill>
              </a:rPr>
              <a:t>Strongly Agree</a:t>
            </a:r>
          </a:p>
        </p:txBody>
      </p:sp>
      <p:sp>
        <p:nvSpPr>
          <p:cNvPr id="26" name="TextBox 25">
            <a:extLst>
              <a:ext uri="{FF2B5EF4-FFF2-40B4-BE49-F238E27FC236}">
                <a16:creationId xmlns:a16="http://schemas.microsoft.com/office/drawing/2014/main" id="{3DA04F63-FDC1-D1BB-CB32-08B81E66AA06}"/>
              </a:ext>
            </a:extLst>
          </p:cNvPr>
          <p:cNvSpPr txBox="1"/>
          <p:nvPr/>
        </p:nvSpPr>
        <p:spPr>
          <a:xfrm>
            <a:off x="4151935" y="953140"/>
            <a:ext cx="2047753" cy="369332"/>
          </a:xfrm>
          <a:prstGeom prst="rect">
            <a:avLst/>
          </a:prstGeom>
          <a:noFill/>
        </p:spPr>
        <p:txBody>
          <a:bodyPr wrap="square" rtlCol="0">
            <a:spAutoFit/>
          </a:bodyPr>
          <a:lstStyle/>
          <a:p>
            <a:pPr algn="ctr"/>
            <a:r>
              <a:rPr lang="en-US" b="1" dirty="0">
                <a:solidFill>
                  <a:srgbClr val="FF0000"/>
                </a:solidFill>
              </a:rPr>
              <a:t>Neutral</a:t>
            </a:r>
          </a:p>
        </p:txBody>
      </p:sp>
      <p:sp>
        <p:nvSpPr>
          <p:cNvPr id="27" name="TextBox 26">
            <a:extLst>
              <a:ext uri="{FF2B5EF4-FFF2-40B4-BE49-F238E27FC236}">
                <a16:creationId xmlns:a16="http://schemas.microsoft.com/office/drawing/2014/main" id="{1370B050-4B7A-BDD4-54D1-B368D6EE0A47}"/>
              </a:ext>
            </a:extLst>
          </p:cNvPr>
          <p:cNvSpPr txBox="1"/>
          <p:nvPr/>
        </p:nvSpPr>
        <p:spPr>
          <a:xfrm>
            <a:off x="6375962" y="944421"/>
            <a:ext cx="1342179" cy="369332"/>
          </a:xfrm>
          <a:prstGeom prst="rect">
            <a:avLst/>
          </a:prstGeom>
          <a:noFill/>
        </p:spPr>
        <p:txBody>
          <a:bodyPr wrap="square" rtlCol="0">
            <a:spAutoFit/>
          </a:bodyPr>
          <a:lstStyle/>
          <a:p>
            <a:pPr algn="ctr"/>
            <a:r>
              <a:rPr lang="en-US" b="1" dirty="0">
                <a:solidFill>
                  <a:srgbClr val="FF0000"/>
                </a:solidFill>
              </a:rPr>
              <a:t>Agree</a:t>
            </a:r>
          </a:p>
        </p:txBody>
      </p:sp>
    </p:spTree>
    <p:extLst>
      <p:ext uri="{BB962C8B-B14F-4D97-AF65-F5344CB8AC3E}">
        <p14:creationId xmlns:p14="http://schemas.microsoft.com/office/powerpoint/2010/main" val="19670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4093" y="152401"/>
            <a:ext cx="11134165" cy="769441"/>
          </a:xfrm>
          <a:prstGeom prst="rect">
            <a:avLst/>
          </a:prstGeom>
          <a:noFill/>
        </p:spPr>
        <p:txBody>
          <a:bodyPr wrap="square" rtlCol="0">
            <a:spAutoFit/>
          </a:bodyPr>
          <a:lstStyle/>
          <a:p>
            <a:pPr algn="ctr"/>
            <a:r>
              <a:rPr lang="en-US" sz="4400">
                <a:solidFill>
                  <a:srgbClr val="FFFF00"/>
                </a:solidFill>
              </a:rPr>
              <a:t>Doctrinal </a:t>
            </a:r>
            <a:r>
              <a:rPr lang="en-US" sz="4400" dirty="0">
                <a:solidFill>
                  <a:srgbClr val="FFFF00"/>
                </a:solidFill>
              </a:rPr>
              <a:t>Mastery</a:t>
            </a:r>
          </a:p>
        </p:txBody>
      </p:sp>
      <p:sp>
        <p:nvSpPr>
          <p:cNvPr id="2" name="Rectangle 1"/>
          <p:cNvSpPr/>
          <p:nvPr/>
        </p:nvSpPr>
        <p:spPr>
          <a:xfrm>
            <a:off x="5715000" y="1816699"/>
            <a:ext cx="5728446" cy="3539430"/>
          </a:xfrm>
          <a:prstGeom prst="rect">
            <a:avLst/>
          </a:prstGeom>
        </p:spPr>
        <p:txBody>
          <a:bodyPr wrap="square">
            <a:spAutoFit/>
          </a:bodyPr>
          <a:lstStyle/>
          <a:p>
            <a:pPr fontAlgn="base"/>
            <a:r>
              <a:rPr lang="en-US" sz="2800" dirty="0">
                <a:solidFill>
                  <a:schemeClr val="bg1"/>
                </a:solidFill>
              </a:rPr>
              <a:t> What? know ye not that your body is the temple of the Holy Ghost </a:t>
            </a:r>
            <a:r>
              <a:rPr lang="en-US" sz="2800" i="1" dirty="0">
                <a:solidFill>
                  <a:schemeClr val="bg1"/>
                </a:solidFill>
              </a:rPr>
              <a:t>which is</a:t>
            </a:r>
            <a:r>
              <a:rPr lang="en-US" sz="2800" dirty="0">
                <a:solidFill>
                  <a:schemeClr val="bg1"/>
                </a:solidFill>
              </a:rPr>
              <a:t> in you, which ye have of God, and ye are not your own?</a:t>
            </a:r>
          </a:p>
          <a:p>
            <a:pPr fontAlgn="base"/>
            <a:endParaRPr lang="en-US" sz="2800" dirty="0">
              <a:solidFill>
                <a:schemeClr val="bg1"/>
              </a:solidFill>
            </a:endParaRPr>
          </a:p>
          <a:p>
            <a:pPr fontAlgn="base"/>
            <a:r>
              <a:rPr lang="en-US" sz="2800" dirty="0">
                <a:solidFill>
                  <a:schemeClr val="bg1"/>
                </a:solidFill>
              </a:rPr>
              <a:t>For ye are bought with a price: therefore glorify God in your body, and in your spirit, which are God’s.</a:t>
            </a:r>
          </a:p>
        </p:txBody>
      </p:sp>
      <p:grpSp>
        <p:nvGrpSpPr>
          <p:cNvPr id="61" name="Group 60"/>
          <p:cNvGrpSpPr/>
          <p:nvPr/>
        </p:nvGrpSpPr>
        <p:grpSpPr>
          <a:xfrm>
            <a:off x="938621" y="1441654"/>
            <a:ext cx="3324097" cy="4448159"/>
            <a:chOff x="2819400" y="3657598"/>
            <a:chExt cx="1365515" cy="2048764"/>
          </a:xfrm>
        </p:grpSpPr>
        <p:sp>
          <p:nvSpPr>
            <p:cNvPr id="62" name="Rectangle 61"/>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1 Corinthians 6:19-20</a:t>
              </a:r>
            </a:p>
          </p:txBody>
        </p:sp>
        <p:sp>
          <p:nvSpPr>
            <p:cNvPr id="65" name="Rectangle 64"/>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ight Arrow 7"/>
          <p:cNvSpPr/>
          <p:nvPr/>
        </p:nvSpPr>
        <p:spPr>
          <a:xfrm>
            <a:off x="4500761" y="3318165"/>
            <a:ext cx="1048870" cy="67235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8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6534" y="742212"/>
            <a:ext cx="6536266" cy="5262979"/>
          </a:xfrm>
          <a:prstGeom prst="rect">
            <a:avLst/>
          </a:prstGeom>
        </p:spPr>
        <p:txBody>
          <a:bodyPr wrap="square">
            <a:spAutoFit/>
          </a:bodyPr>
          <a:lstStyle/>
          <a:p>
            <a:r>
              <a:rPr lang="en-US" sz="2800" dirty="0">
                <a:solidFill>
                  <a:schemeClr val="bg1"/>
                </a:solidFill>
                <a:latin typeface="Abadi" panose="020B0604020104020204" pitchFamily="34" charset="0"/>
              </a:rPr>
              <a:t>“Those who believe that our bodies are nothing more than the result of evolutionary chance will feel no accountability to God or anyone else for what they do with or to their body.</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We who have a witness of the broader reality of premortal, mortal, and </a:t>
            </a:r>
            <a:r>
              <a:rPr lang="en-US" sz="2800" dirty="0" err="1">
                <a:solidFill>
                  <a:schemeClr val="bg1"/>
                </a:solidFill>
                <a:latin typeface="Abadi" panose="020B0604020104020204" pitchFamily="34" charset="0"/>
              </a:rPr>
              <a:t>postmortal</a:t>
            </a:r>
            <a:r>
              <a:rPr lang="en-US" sz="2800" dirty="0">
                <a:solidFill>
                  <a:schemeClr val="bg1"/>
                </a:solidFill>
                <a:latin typeface="Abadi" panose="020B0604020104020204" pitchFamily="34" charset="0"/>
              </a:rPr>
              <a:t> eternity, however, must acknowledge that we have a duty to God with respect to this crowning achievement of His physical creation. </a:t>
            </a:r>
            <a:endParaRPr lang="en-US" sz="2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627" y="2711947"/>
            <a:ext cx="2569802" cy="3212253"/>
          </a:xfrm>
          <a:prstGeom prst="rect">
            <a:avLst/>
          </a:prstGeom>
        </p:spPr>
      </p:pic>
      <p:grpSp>
        <p:nvGrpSpPr>
          <p:cNvPr id="13" name="Group 12"/>
          <p:cNvGrpSpPr/>
          <p:nvPr/>
        </p:nvGrpSpPr>
        <p:grpSpPr>
          <a:xfrm>
            <a:off x="8167749" y="319907"/>
            <a:ext cx="3019301" cy="1745734"/>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CAA9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798720" y="4752244"/>
              <a:ext cx="2437760" cy="1137797"/>
            </a:xfrm>
            <a:prstGeom prst="rect">
              <a:avLst/>
            </a:prstGeom>
          </p:spPr>
          <p:txBody>
            <a:bodyPr wrap="square">
              <a:spAutoFit/>
            </a:bodyPr>
            <a:lstStyle/>
            <a:p>
              <a:pPr algn="ctr"/>
              <a:r>
                <a:rPr lang="en-US" sz="1600" dirty="0"/>
                <a:t> </a:t>
              </a:r>
              <a:r>
                <a:rPr lang="en-US" sz="1600" b="1" dirty="0"/>
                <a:t>Our bodies are temples of God in which the Spirit can dwell.</a:t>
              </a:r>
              <a:endParaRPr lang="en-US" sz="1600" dirty="0"/>
            </a:p>
          </p:txBody>
        </p:sp>
      </p:grpSp>
      <p:sp>
        <p:nvSpPr>
          <p:cNvPr id="5" name="TextBox 4"/>
          <p:cNvSpPr txBox="1"/>
          <p:nvPr/>
        </p:nvSpPr>
        <p:spPr>
          <a:xfrm>
            <a:off x="11192284" y="6315777"/>
            <a:ext cx="770345" cy="369332"/>
          </a:xfrm>
          <a:prstGeom prst="rect">
            <a:avLst/>
          </a:prstGeom>
          <a:noFill/>
        </p:spPr>
        <p:txBody>
          <a:bodyPr wrap="square" rtlCol="0">
            <a:spAutoFit/>
          </a:bodyPr>
          <a:lstStyle/>
          <a:p>
            <a:pPr algn="r"/>
            <a:r>
              <a:rPr lang="en-US" dirty="0">
                <a:solidFill>
                  <a:schemeClr val="bg1"/>
                </a:solidFill>
              </a:rPr>
              <a:t>(9)</a:t>
            </a:r>
          </a:p>
        </p:txBody>
      </p:sp>
    </p:spTree>
    <p:extLst>
      <p:ext uri="{BB962C8B-B14F-4D97-AF65-F5344CB8AC3E}">
        <p14:creationId xmlns:p14="http://schemas.microsoft.com/office/powerpoint/2010/main" val="40555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6533" y="498800"/>
            <a:ext cx="6901214" cy="6001643"/>
          </a:xfrm>
          <a:prstGeom prst="rect">
            <a:avLst/>
          </a:prstGeom>
        </p:spPr>
        <p:txBody>
          <a:bodyPr wrap="square">
            <a:spAutoFit/>
          </a:bodyPr>
          <a:lstStyle/>
          <a:p>
            <a:r>
              <a:rPr lang="en-US" sz="3200" dirty="0">
                <a:solidFill>
                  <a:schemeClr val="bg1"/>
                </a:solidFill>
              </a:rPr>
              <a:t>“Acknowledging these truths … , we would certainly not deface our body, as with tattoos; or debilitate it, as with drugs; or defile it, as with fornication, adultery, or immodesty. </a:t>
            </a:r>
          </a:p>
          <a:p>
            <a:endParaRPr lang="en-US" sz="3200" dirty="0">
              <a:solidFill>
                <a:schemeClr val="bg1"/>
              </a:solidFill>
            </a:endParaRPr>
          </a:p>
          <a:p>
            <a:r>
              <a:rPr lang="en-US" sz="3200" dirty="0">
                <a:solidFill>
                  <a:schemeClr val="bg1"/>
                </a:solidFill>
              </a:rPr>
              <a:t>… As our body is the instrument of our spirit, it is vital that we care for it as best we can. </a:t>
            </a:r>
          </a:p>
          <a:p>
            <a:endParaRPr lang="en-US" sz="3200" dirty="0">
              <a:solidFill>
                <a:schemeClr val="bg1"/>
              </a:solidFill>
            </a:endParaRPr>
          </a:p>
          <a:p>
            <a:r>
              <a:rPr lang="en-US" sz="3200" dirty="0">
                <a:solidFill>
                  <a:schemeClr val="bg1"/>
                </a:solidFill>
              </a:rPr>
              <a:t>We should consecrate its powers to serve and further the work of Christ.”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628" y="1933014"/>
            <a:ext cx="2569802" cy="3212253"/>
          </a:xfrm>
          <a:prstGeom prst="rect">
            <a:avLst/>
          </a:prstGeom>
        </p:spPr>
      </p:pic>
      <p:sp>
        <p:nvSpPr>
          <p:cNvPr id="5" name="TextBox 4"/>
          <p:cNvSpPr txBox="1"/>
          <p:nvPr/>
        </p:nvSpPr>
        <p:spPr>
          <a:xfrm>
            <a:off x="11192284" y="6315777"/>
            <a:ext cx="770345" cy="369332"/>
          </a:xfrm>
          <a:prstGeom prst="rect">
            <a:avLst/>
          </a:prstGeom>
          <a:noFill/>
        </p:spPr>
        <p:txBody>
          <a:bodyPr wrap="square" rtlCol="0">
            <a:spAutoFit/>
          </a:bodyPr>
          <a:lstStyle/>
          <a:p>
            <a:pPr algn="r"/>
            <a:r>
              <a:rPr lang="en-US" dirty="0">
                <a:solidFill>
                  <a:schemeClr val="bg1"/>
                </a:solidFill>
              </a:rPr>
              <a:t>(9)</a:t>
            </a:r>
          </a:p>
        </p:txBody>
      </p:sp>
    </p:spTree>
    <p:extLst>
      <p:ext uri="{BB962C8B-B14F-4D97-AF65-F5344CB8AC3E}">
        <p14:creationId xmlns:p14="http://schemas.microsoft.com/office/powerpoint/2010/main" val="369143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17002" y="311325"/>
            <a:ext cx="7174998" cy="6124754"/>
          </a:xfrm>
          <a:prstGeom prst="rect">
            <a:avLst/>
          </a:prstGeom>
        </p:spPr>
        <p:txBody>
          <a:bodyPr wrap="square">
            <a:spAutoFit/>
          </a:bodyPr>
          <a:lstStyle/>
          <a:p>
            <a:r>
              <a:rPr lang="en-US" sz="2800" dirty="0">
                <a:solidFill>
                  <a:schemeClr val="bg1"/>
                </a:solidFill>
              </a:rPr>
              <a:t>“Please, never say: ‘Who does it hurt? Why not a little freedom? I can transgress now and repent later.’ Please don’t be so foolish and so cruel. You cannot with impunity ‘crucify Christ afresh’ </a:t>
            </a:r>
          </a:p>
          <a:p>
            <a:endParaRPr lang="en-US" sz="2800" dirty="0">
              <a:solidFill>
                <a:schemeClr val="bg1"/>
              </a:solidFill>
            </a:endParaRPr>
          </a:p>
          <a:p>
            <a:r>
              <a:rPr lang="en-US" sz="2800" dirty="0">
                <a:solidFill>
                  <a:schemeClr val="bg1"/>
                </a:solidFill>
              </a:rPr>
              <a:t> ‘Flee fornication’ …  Why?</a:t>
            </a:r>
          </a:p>
          <a:p>
            <a:endParaRPr lang="en-US" sz="2800" dirty="0">
              <a:solidFill>
                <a:schemeClr val="bg1"/>
              </a:solidFill>
            </a:endParaRPr>
          </a:p>
          <a:p>
            <a:r>
              <a:rPr lang="en-US" sz="2800" dirty="0">
                <a:solidFill>
                  <a:schemeClr val="bg1"/>
                </a:solidFill>
              </a:rPr>
              <a:t> Well, for one reason because of the incalculable suffering in both body and spirit endured by the Savior of the world so that we </a:t>
            </a:r>
            <a:r>
              <a:rPr lang="en-US" sz="2800" i="1" dirty="0">
                <a:solidFill>
                  <a:schemeClr val="bg1"/>
                </a:solidFill>
              </a:rPr>
              <a:t>could</a:t>
            </a:r>
            <a:r>
              <a:rPr lang="en-US" sz="2800" dirty="0">
                <a:solidFill>
                  <a:schemeClr val="bg1"/>
                </a:solidFill>
              </a:rPr>
              <a:t> flee.</a:t>
            </a:r>
          </a:p>
          <a:p>
            <a:endParaRPr lang="en-US" sz="2800" dirty="0">
              <a:solidFill>
                <a:schemeClr val="bg1"/>
              </a:solidFill>
            </a:endParaRPr>
          </a:p>
          <a:p>
            <a:r>
              <a:rPr lang="en-US" sz="2800" dirty="0">
                <a:solidFill>
                  <a:schemeClr val="bg1"/>
                </a:solidFill>
              </a:rPr>
              <a:t> We owe Him something for that. Indeed, we owe Him everything for that.”</a:t>
            </a:r>
          </a:p>
        </p:txBody>
      </p:sp>
      <p:sp>
        <p:nvSpPr>
          <p:cNvPr id="5" name="TextBox 4"/>
          <p:cNvSpPr txBox="1"/>
          <p:nvPr/>
        </p:nvSpPr>
        <p:spPr>
          <a:xfrm>
            <a:off x="11192284" y="6315777"/>
            <a:ext cx="770345" cy="369332"/>
          </a:xfrm>
          <a:prstGeom prst="rect">
            <a:avLst/>
          </a:prstGeom>
          <a:noFill/>
        </p:spPr>
        <p:txBody>
          <a:bodyPr wrap="square" rtlCol="0">
            <a:spAutoFit/>
          </a:bodyPr>
          <a:lstStyle/>
          <a:p>
            <a:pPr algn="r"/>
            <a:r>
              <a:rPr lang="en-US" dirty="0">
                <a:solidFill>
                  <a:schemeClr val="bg1"/>
                </a:solidFill>
              </a:rPr>
              <a:t>(10)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681" y="1258608"/>
            <a:ext cx="2547640" cy="3182184"/>
          </a:xfrm>
          <a:prstGeom prst="rect">
            <a:avLst/>
          </a:prstGeom>
        </p:spPr>
      </p:pic>
    </p:spTree>
    <p:extLst>
      <p:ext uri="{BB962C8B-B14F-4D97-AF65-F5344CB8AC3E}">
        <p14:creationId xmlns:p14="http://schemas.microsoft.com/office/powerpoint/2010/main" val="411286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9484" y="762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How To Treat One Another</a:t>
            </a:r>
          </a:p>
        </p:txBody>
      </p:sp>
      <p:sp>
        <p:nvSpPr>
          <p:cNvPr id="6" name="TextBox 5"/>
          <p:cNvSpPr txBox="1"/>
          <p:nvPr/>
        </p:nvSpPr>
        <p:spPr>
          <a:xfrm>
            <a:off x="337457" y="1153887"/>
            <a:ext cx="6629400" cy="461665"/>
          </a:xfrm>
          <a:prstGeom prst="rect">
            <a:avLst/>
          </a:prstGeom>
          <a:noFill/>
        </p:spPr>
        <p:txBody>
          <a:bodyPr wrap="square" rtlCol="0">
            <a:spAutoFit/>
          </a:bodyPr>
          <a:lstStyle/>
          <a:p>
            <a:r>
              <a:rPr lang="en-US" sz="2400" dirty="0">
                <a:solidFill>
                  <a:schemeClr val="bg1"/>
                </a:solidFill>
              </a:rPr>
              <a:t>That ye all speak the same thing	</a:t>
            </a:r>
          </a:p>
        </p:txBody>
      </p:sp>
      <p:sp>
        <p:nvSpPr>
          <p:cNvPr id="7" name="TextBox 6"/>
          <p:cNvSpPr txBox="1"/>
          <p:nvPr/>
        </p:nvSpPr>
        <p:spPr>
          <a:xfrm>
            <a:off x="8915400" y="1567544"/>
            <a:ext cx="2971800" cy="830997"/>
          </a:xfrm>
          <a:prstGeom prst="rect">
            <a:avLst/>
          </a:prstGeom>
          <a:noFill/>
        </p:spPr>
        <p:txBody>
          <a:bodyPr wrap="square" rtlCol="0">
            <a:spAutoFit/>
          </a:bodyPr>
          <a:lstStyle/>
          <a:p>
            <a:r>
              <a:rPr lang="en-US" sz="2400" dirty="0">
                <a:solidFill>
                  <a:schemeClr val="bg1"/>
                </a:solidFill>
              </a:rPr>
              <a:t>That there be no division among you</a:t>
            </a:r>
          </a:p>
        </p:txBody>
      </p:sp>
      <p:sp>
        <p:nvSpPr>
          <p:cNvPr id="8" name="TextBox 7"/>
          <p:cNvSpPr txBox="1"/>
          <p:nvPr/>
        </p:nvSpPr>
        <p:spPr>
          <a:xfrm>
            <a:off x="0" y="6396335"/>
            <a:ext cx="3810000" cy="461665"/>
          </a:xfrm>
          <a:prstGeom prst="rect">
            <a:avLst/>
          </a:prstGeom>
          <a:noFill/>
        </p:spPr>
        <p:txBody>
          <a:bodyPr wrap="square" rtlCol="0">
            <a:spAutoFit/>
          </a:bodyPr>
          <a:lstStyle/>
          <a:p>
            <a:r>
              <a:rPr lang="en-US" sz="2400" dirty="0">
                <a:solidFill>
                  <a:schemeClr val="bg1"/>
                </a:solidFill>
              </a:rPr>
              <a:t>1 Corinthians 1:10</a:t>
            </a:r>
          </a:p>
        </p:txBody>
      </p:sp>
      <p:sp>
        <p:nvSpPr>
          <p:cNvPr id="9" name="TextBox 8"/>
          <p:cNvSpPr txBox="1"/>
          <p:nvPr/>
        </p:nvSpPr>
        <p:spPr>
          <a:xfrm>
            <a:off x="4038600" y="4267200"/>
            <a:ext cx="3429000" cy="1569660"/>
          </a:xfrm>
          <a:prstGeom prst="rect">
            <a:avLst/>
          </a:prstGeom>
          <a:noFill/>
        </p:spPr>
        <p:txBody>
          <a:bodyPr wrap="square" rtlCol="0">
            <a:spAutoFit/>
          </a:bodyPr>
          <a:lstStyle/>
          <a:p>
            <a:r>
              <a:rPr lang="en-US" sz="2400" dirty="0">
                <a:solidFill>
                  <a:schemeClr val="bg1"/>
                </a:solidFill>
              </a:rPr>
              <a:t>That ye be perfectly joined together in the same mind and in the same judgment</a:t>
            </a:r>
            <a:endParaRPr lang="en-US" sz="2400" dirty="0"/>
          </a:p>
        </p:txBody>
      </p:sp>
      <p:pic>
        <p:nvPicPr>
          <p:cNvPr id="7170" name="Picture 2" descr="https://encrypted-tbn3.gstatic.com/images?q=tbn:ANd9GcREQ0VzNiCmHJ7a0e0VAp1FNz8jKgy9H_y-9JLVojffhyCd9tdjvg"/>
          <p:cNvPicPr>
            <a:picLocks noChangeAspect="1" noChangeArrowheads="1"/>
          </p:cNvPicPr>
          <p:nvPr/>
        </p:nvPicPr>
        <p:blipFill>
          <a:blip r:embed="rId3" cstate="print"/>
          <a:srcRect/>
          <a:stretch>
            <a:fillRect/>
          </a:stretch>
        </p:blipFill>
        <p:spPr bwMode="auto">
          <a:xfrm>
            <a:off x="7097486" y="4223657"/>
            <a:ext cx="4057668" cy="1892755"/>
          </a:xfrm>
          <a:prstGeom prst="rect">
            <a:avLst/>
          </a:prstGeom>
          <a:noFill/>
        </p:spPr>
      </p:pic>
      <p:pic>
        <p:nvPicPr>
          <p:cNvPr id="7174" name="Picture 6" descr="https://encrypted-tbn0.gstatic.com/images?q=tbn:ANd9GcTiDxdIMleIZexqGB7yh4W_ovWrjkiHCPFFZbmzUPDXnp3aK1Kxfw"/>
          <p:cNvPicPr>
            <a:picLocks noChangeAspect="1" noChangeArrowheads="1"/>
          </p:cNvPicPr>
          <p:nvPr/>
        </p:nvPicPr>
        <p:blipFill>
          <a:blip r:embed="rId4" cstate="print"/>
          <a:srcRect/>
          <a:stretch>
            <a:fillRect/>
          </a:stretch>
        </p:blipFill>
        <p:spPr bwMode="auto">
          <a:xfrm>
            <a:off x="5279573" y="859973"/>
            <a:ext cx="3446690" cy="2581692"/>
          </a:xfrm>
          <a:prstGeom prst="rect">
            <a:avLst/>
          </a:prstGeom>
          <a:noFill/>
        </p:spPr>
      </p:pic>
      <p:pic>
        <p:nvPicPr>
          <p:cNvPr id="3" name="Picture 2">
            <a:extLst>
              <a:ext uri="{FF2B5EF4-FFF2-40B4-BE49-F238E27FC236}">
                <a16:creationId xmlns:a16="http://schemas.microsoft.com/office/drawing/2014/main" id="{9DDABD98-F97F-416E-8501-8F81CB479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475" y="1807901"/>
            <a:ext cx="2905125" cy="2266950"/>
          </a:xfrm>
          <a:prstGeom prst="rect">
            <a:avLst/>
          </a:prstGeom>
        </p:spPr>
      </p:pic>
    </p:spTree>
    <p:extLst>
      <p:ext uri="{BB962C8B-B14F-4D97-AF65-F5344CB8AC3E}">
        <p14:creationId xmlns:p14="http://schemas.microsoft.com/office/powerpoint/2010/main" val="26803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7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black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33"/>
            <a:ext cx="12192000" cy="6984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38</a:t>
            </a:r>
          </a:p>
          <a:p>
            <a:pPr marL="342900" indent="-342900">
              <a:buFontTx/>
              <a:buAutoNum type="arabicPeriod"/>
            </a:pPr>
            <a:r>
              <a:rPr lang="en-US" dirty="0">
                <a:solidFill>
                  <a:schemeClr val="bg1"/>
                </a:solidFill>
              </a:rPr>
              <a:t>Bruce R. McConkie (</a:t>
            </a:r>
            <a:r>
              <a:rPr lang="en-US" i="1" dirty="0">
                <a:solidFill>
                  <a:schemeClr val="bg1"/>
                </a:solidFill>
              </a:rPr>
              <a:t>The Mortal Messiah: From Bethlehem to Calvary,</a:t>
            </a:r>
            <a:r>
              <a:rPr lang="en-US" dirty="0">
                <a:solidFill>
                  <a:schemeClr val="bg1"/>
                </a:solidFill>
              </a:rPr>
              <a:t> 4 vols. [Salt Lake City: Deseret Book Co., 1979-1981], 1: 164.)</a:t>
            </a:r>
          </a:p>
          <a:p>
            <a:pPr marL="342900" indent="-342900">
              <a:buFontTx/>
              <a:buAutoNum type="arabicPeriod"/>
            </a:pPr>
            <a:r>
              <a:rPr lang="en-US" dirty="0">
                <a:solidFill>
                  <a:schemeClr val="bg1"/>
                </a:solidFill>
              </a:rPr>
              <a:t>Elder Neal A. Maxwell </a:t>
            </a:r>
            <a:r>
              <a:rPr lang="en-US" i="1" dirty="0">
                <a:solidFill>
                  <a:schemeClr val="bg1"/>
                </a:solidFill>
              </a:rPr>
              <a:t>Reasons to Stay Pure </a:t>
            </a:r>
            <a:r>
              <a:rPr lang="en-US" dirty="0">
                <a:solidFill>
                  <a:schemeClr val="bg1"/>
                </a:solidFill>
              </a:rPr>
              <a:t>March 2003 New Era</a:t>
            </a:r>
          </a:p>
          <a:p>
            <a:pPr marL="342900" indent="-342900">
              <a:buFontTx/>
              <a:buAutoNum type="arabicPeriod"/>
            </a:pPr>
            <a:r>
              <a:rPr lang="en-US" dirty="0">
                <a:solidFill>
                  <a:schemeClr val="bg1"/>
                </a:solidFill>
              </a:rPr>
              <a:t>(</a:t>
            </a:r>
            <a:r>
              <a:rPr lang="en-US" dirty="0" err="1">
                <a:solidFill>
                  <a:schemeClr val="bg1"/>
                </a:solidFill>
              </a:rPr>
              <a:t>Eldin</a:t>
            </a:r>
            <a:r>
              <a:rPr lang="en-US" dirty="0">
                <a:solidFill>
                  <a:schemeClr val="bg1"/>
                </a:solidFill>
              </a:rPr>
              <a:t> Ricks, "A Short Glossary of Obsolete Words in the King James New Testament," </a:t>
            </a:r>
            <a:r>
              <a:rPr lang="en-US" i="1" dirty="0">
                <a:solidFill>
                  <a:schemeClr val="bg1"/>
                </a:solidFill>
              </a:rPr>
              <a:t>New Era, </a:t>
            </a:r>
            <a:r>
              <a:rPr lang="en-US" dirty="0">
                <a:solidFill>
                  <a:schemeClr val="bg1"/>
                </a:solidFill>
              </a:rPr>
              <a:t>Apr. 1977, 11)</a:t>
            </a:r>
          </a:p>
          <a:p>
            <a:pPr marL="342900" indent="-342900">
              <a:buFontTx/>
              <a:buAutoNum type="arabicPeriod"/>
            </a:pPr>
            <a:r>
              <a:rPr lang="en-US" dirty="0">
                <a:solidFill>
                  <a:schemeClr val="bg1"/>
                </a:solidFill>
              </a:rPr>
              <a:t>Elder M. Russell Ballard  (“A Chance to Start Over: Church Disciplinary Councils and the Restoration of Blessings,” </a:t>
            </a:r>
            <a:r>
              <a:rPr lang="en-US" i="1" dirty="0">
                <a:solidFill>
                  <a:schemeClr val="bg1"/>
                </a:solidFill>
              </a:rPr>
              <a:t>Ensign,</a:t>
            </a:r>
            <a:r>
              <a:rPr lang="en-US" dirty="0">
                <a:solidFill>
                  <a:schemeClr val="bg1"/>
                </a:solidFill>
              </a:rPr>
              <a:t> Sept. 1990, 15, 18).</a:t>
            </a:r>
          </a:p>
          <a:p>
            <a:pPr marL="342900" indent="-342900">
              <a:buFontTx/>
              <a:buAutoNum type="arabicPeriod"/>
            </a:pPr>
            <a:r>
              <a:rPr lang="en-US" dirty="0">
                <a:solidFill>
                  <a:schemeClr val="bg1"/>
                </a:solidFill>
              </a:rPr>
              <a:t>For the Strength of Youth Pamphlet page 16</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a:t>
            </a:r>
            <a:r>
              <a:rPr lang="en-US" i="1" dirty="0">
                <a:solidFill>
                  <a:schemeClr val="bg1"/>
                </a:solidFill>
              </a:rPr>
              <a:t>For the Strength of Youth</a:t>
            </a:r>
            <a:r>
              <a:rPr lang="en-US" dirty="0">
                <a:solidFill>
                  <a:schemeClr val="bg1"/>
                </a:solidFill>
              </a:rPr>
              <a:t> [booklet, 2011], 36).</a:t>
            </a:r>
          </a:p>
          <a:p>
            <a:pPr marL="342900" indent="-342900">
              <a:buFontTx/>
              <a:buAutoNum type="arabicPeriod"/>
            </a:pPr>
            <a:r>
              <a:rPr lang="en-US" dirty="0">
                <a:solidFill>
                  <a:schemeClr val="bg1"/>
                </a:solidFill>
              </a:rPr>
              <a:t>Elder D. Todd </a:t>
            </a:r>
            <a:r>
              <a:rPr lang="en-US" dirty="0" err="1">
                <a:solidFill>
                  <a:schemeClr val="bg1"/>
                </a:solidFill>
              </a:rPr>
              <a:t>Christofferson</a:t>
            </a:r>
            <a:r>
              <a:rPr lang="en-US" dirty="0">
                <a:solidFill>
                  <a:schemeClr val="bg1"/>
                </a:solidFill>
              </a:rPr>
              <a:t> (“Reflections on a Consecrated Life,”</a:t>
            </a:r>
            <a:r>
              <a:rPr lang="en-US" i="1" dirty="0">
                <a:solidFill>
                  <a:schemeClr val="bg1"/>
                </a:solidFill>
              </a:rPr>
              <a:t> Ensign</a:t>
            </a:r>
            <a:r>
              <a:rPr lang="en-US" dirty="0">
                <a:solidFill>
                  <a:schemeClr val="bg1"/>
                </a:solidFill>
              </a:rPr>
              <a:t> or</a:t>
            </a:r>
            <a:r>
              <a:rPr lang="en-US" i="1" dirty="0">
                <a:solidFill>
                  <a:schemeClr val="bg1"/>
                </a:solidFill>
              </a:rPr>
              <a:t> </a:t>
            </a:r>
            <a:r>
              <a:rPr lang="en-US" i="1" dirty="0" err="1">
                <a:solidFill>
                  <a:schemeClr val="bg1"/>
                </a:solidFill>
              </a:rPr>
              <a:t>Liahona</a:t>
            </a:r>
            <a:r>
              <a:rPr lang="en-US" i="1" dirty="0">
                <a:solidFill>
                  <a:schemeClr val="bg1"/>
                </a:solidFill>
              </a:rPr>
              <a:t> ,</a:t>
            </a:r>
            <a:r>
              <a:rPr lang="en-US" dirty="0">
                <a:solidFill>
                  <a:schemeClr val="bg1"/>
                </a:solidFill>
              </a:rPr>
              <a:t>Nov. 2010, 17).</a:t>
            </a:r>
          </a:p>
          <a:p>
            <a:pPr marL="342900" indent="-342900">
              <a:buFontTx/>
              <a:buAutoNum type="arabicPeriod"/>
            </a:pPr>
            <a:r>
              <a:rPr lang="en-US" dirty="0">
                <a:solidFill>
                  <a:schemeClr val="bg1"/>
                </a:solidFill>
              </a:rPr>
              <a:t>Elder Jeffrey R. Holland  (“Personal Purity,”</a:t>
            </a:r>
            <a:r>
              <a:rPr lang="en-US" i="1" dirty="0">
                <a:solidFill>
                  <a:schemeClr val="bg1"/>
                </a:solidFill>
              </a:rPr>
              <a:t> Ensign,</a:t>
            </a:r>
            <a:r>
              <a:rPr lang="en-US" dirty="0">
                <a:solidFill>
                  <a:schemeClr val="bg1"/>
                </a:solidFill>
              </a:rPr>
              <a:t> Nov. 1998, 76).</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p:txBody>
      </p:sp>
      <p:sp>
        <p:nvSpPr>
          <p:cNvPr id="13" name="Footer Placeholder 14">
            <a:extLst>
              <a:ext uri="{FF2B5EF4-FFF2-40B4-BE49-F238E27FC236}">
                <a16:creationId xmlns:a16="http://schemas.microsoft.com/office/drawing/2014/main" id="{607D551B-62F2-42C2-82FA-21C9C9BCC84D}"/>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150803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1" y="37657"/>
            <a:ext cx="6316133" cy="6771084"/>
          </a:xfrm>
          <a:prstGeom prst="rect">
            <a:avLst/>
          </a:prstGeom>
          <a:ln>
            <a:solidFill>
              <a:schemeClr val="tx1"/>
            </a:solidFill>
          </a:ln>
        </p:spPr>
        <p:txBody>
          <a:bodyPr wrap="square">
            <a:spAutoFit/>
          </a:bodyPr>
          <a:lstStyle/>
          <a:p>
            <a:r>
              <a:rPr lang="en-US" sz="1400" b="1" dirty="0"/>
              <a:t> Church Disciple: 1 Corinthians 5:13</a:t>
            </a:r>
          </a:p>
          <a:p>
            <a:r>
              <a:rPr lang="en-US" sz="1400" dirty="0"/>
              <a:t>Church leaders carefully consider many factors before excommunication, or any other form of Church discipline takes place. In addition to considering how serious the transgression is, Church leaders consider the various purposes for Church discipline: to help a person repent, to protect those who would be negatively affected by a person’s actions or the spreading of that person’s beliefs, and to protect the integrity of the Church’s teachings (see “Church Discipline”  mormonnewsroom.org/articles/church-discipline).</a:t>
            </a:r>
          </a:p>
          <a:p>
            <a:endParaRPr lang="en-US" sz="1400" dirty="0"/>
          </a:p>
          <a:p>
            <a:pPr fontAlgn="base"/>
            <a:r>
              <a:rPr lang="en-US" sz="1400" dirty="0"/>
              <a:t>When the Church formally puts away a person who is embracing serious sin, it is called Church discipline. The following entry from </a:t>
            </a:r>
            <a:r>
              <a:rPr lang="en-US" sz="1400" i="1" dirty="0"/>
              <a:t>True to the Faith: A Gospel Reference</a:t>
            </a:r>
            <a:r>
              <a:rPr lang="en-US" sz="1400" dirty="0"/>
              <a:t> explains the process of Church discipline:</a:t>
            </a:r>
          </a:p>
          <a:p>
            <a:pPr fontAlgn="base"/>
            <a:r>
              <a:rPr lang="en-US" sz="1400" dirty="0"/>
              <a:t>“Bishops and branch presidents and stake, mission, and district presidents have a responsibility to help members overcome transgression through repentance. The most serious transgressions, such as serious violations of civil law, spouse abuse, child abuse, adultery, fornication, rape, and incest, often require formal Church discipline. Formal Church discipline may include restriction of Church membership privileges or loss of Church membership.</a:t>
            </a:r>
          </a:p>
          <a:p>
            <a:pPr fontAlgn="base"/>
            <a:r>
              <a:rPr lang="en-US" sz="1400" dirty="0"/>
              <a:t>“The process of formal discipline begins when a presiding priesthood leader calls for a disciplinary council. The purposes of disciplinary councils are to save the souls of transgressors, protect the innocent, and safeguard the purity, integrity, and good name of the Church.</a:t>
            </a:r>
          </a:p>
          <a:p>
            <a:r>
              <a:rPr lang="en-US" sz="1400" dirty="0"/>
              <a:t>“Church discipline is an inspired process that takes place over a period of time. Through this process and through the Atonement of Jesus Christ, a member can receive forgiveness of sins, regain peace of mind, and gain strength to avoid transgression in the future. Church disciplinary action is not intended to be the end of the process. It is designed to help Heavenly Father’s children continue in their efforts to return to full fellowship and the full blessings of the Church. The desired result is that the person make whatever changes are necessary to repent completely” (“Church Disciplinary Councils,” </a:t>
            </a:r>
            <a:r>
              <a:rPr lang="en-US" sz="1400" i="1" dirty="0"/>
              <a:t>True to the Faith</a:t>
            </a:r>
            <a:r>
              <a:rPr lang="en-US" sz="1400" dirty="0"/>
              <a:t> [2004], 37–38).</a:t>
            </a:r>
          </a:p>
        </p:txBody>
      </p:sp>
      <p:sp>
        <p:nvSpPr>
          <p:cNvPr id="137" name="Rectangle 136"/>
          <p:cNvSpPr/>
          <p:nvPr/>
        </p:nvSpPr>
        <p:spPr>
          <a:xfrm>
            <a:off x="6313714" y="37657"/>
            <a:ext cx="5878286" cy="1384995"/>
          </a:xfrm>
          <a:prstGeom prst="rect">
            <a:avLst/>
          </a:prstGeom>
          <a:ln>
            <a:solidFill>
              <a:schemeClr val="tx1"/>
            </a:solidFill>
          </a:ln>
        </p:spPr>
        <p:txBody>
          <a:bodyPr wrap="square">
            <a:spAutoFit/>
          </a:bodyPr>
          <a:lstStyle/>
          <a:p>
            <a:r>
              <a:rPr lang="en-US" sz="1200" b="1" dirty="0"/>
              <a:t> Church Disciple:</a:t>
            </a:r>
          </a:p>
          <a:p>
            <a:r>
              <a:rPr lang="en-US" sz="1200" dirty="0"/>
              <a:t>Church leaders carefully consider many factors before excommunication, or any other form of Church discipline takes place. In addition to considering how serious the transgression is, Church leaders consider the various purposes for Church discipline: to help a person repent, to protect those who would be negatively affected by a person’s actions or the spreading of that person’s beliefs, and to protect the integrity of the Church’s teachings (see “Church Discipline”  mormonnewsroom.org/articles/church-discipline).</a:t>
            </a:r>
          </a:p>
        </p:txBody>
      </p:sp>
      <p:sp>
        <p:nvSpPr>
          <p:cNvPr id="138" name="Rectangle 137"/>
          <p:cNvSpPr/>
          <p:nvPr/>
        </p:nvSpPr>
        <p:spPr>
          <a:xfrm>
            <a:off x="6313714" y="1422652"/>
            <a:ext cx="5878286" cy="5447645"/>
          </a:xfrm>
          <a:prstGeom prst="rect">
            <a:avLst/>
          </a:prstGeom>
          <a:ln>
            <a:solidFill>
              <a:schemeClr val="tx1"/>
            </a:solidFill>
          </a:ln>
        </p:spPr>
        <p:txBody>
          <a:bodyPr wrap="square">
            <a:spAutoFit/>
          </a:bodyPr>
          <a:lstStyle/>
          <a:p>
            <a:pPr fontAlgn="base"/>
            <a:r>
              <a:rPr lang="en-US" sz="1200" b="1" dirty="0"/>
              <a:t>Our Bodies Are Gifts from God: 1 Corinthians 6:20</a:t>
            </a:r>
          </a:p>
          <a:p>
            <a:pPr fontAlgn="base"/>
            <a:r>
              <a:rPr lang="en-US" sz="1200" dirty="0"/>
              <a:t>"'We have been taught . . . to look upon these bodies of ours as gifts from God. We Latter-day Saints do not regard the body as something to be condemned, something to be abhorred. . . . We regard [the body] as a sign of our royal birthright. . . . We recognize the fact that those who kept not their first estate . . . were denied that inestimable blessing.. . . We believe that these bodies . . . may be made, in very truth, the temple of the Holy Ghost. . . .</a:t>
            </a:r>
          </a:p>
          <a:p>
            <a:pPr fontAlgn="base"/>
            <a:r>
              <a:rPr lang="en-US" sz="1200" dirty="0"/>
              <a:t>"'It is peculiar to the theology of the Latter-day Saints that we regard the body as an essential part of the soul. Read your dictionaries, the lexicons, and encyclopedias, and you will find that nowhere, outside of the Church of Jesus Christ, is the solemn and eternal truth taught that the soul of man is the body and the spirit combined.' Elder James E. </a:t>
            </a:r>
            <a:r>
              <a:rPr lang="en-US" sz="1200" dirty="0" err="1"/>
              <a:t>Talmage</a:t>
            </a:r>
            <a:r>
              <a:rPr lang="en-US" sz="1200" dirty="0"/>
              <a:t> </a:t>
            </a:r>
            <a:r>
              <a:rPr lang="en-US" sz="1200" i="1" dirty="0"/>
              <a:t>(Conference Report</a:t>
            </a:r>
            <a:r>
              <a:rPr lang="en-US" sz="1200" dirty="0"/>
              <a:t>, October 1913, p. 117.)</a:t>
            </a:r>
          </a:p>
          <a:p>
            <a:pPr fontAlgn="base"/>
            <a:endParaRPr lang="en-US" sz="1200" dirty="0"/>
          </a:p>
          <a:p>
            <a:pPr fontAlgn="base"/>
            <a:endParaRPr lang="en-US" sz="1200" dirty="0"/>
          </a:p>
          <a:p>
            <a:pPr fontAlgn="base"/>
            <a:r>
              <a:rPr lang="en-US" sz="1200" dirty="0"/>
              <a:t>"When we use our eyes to improve our minds and to edify our spirits, we do, indeed glorify God with our body. And when we listen to sublime music and to the spoken word of the Lord's servants, we pay Him honor. When we use our voices to share the gospel, to proclaim the truth, and to comfort and cheer others, we show our gratitude for the price by which our sins were bought. When we adorn our bodies with modest clothing, and when our behavior is also modest, we demonstrate that we are the Lord's children.</a:t>
            </a:r>
          </a:p>
          <a:p>
            <a:pPr fontAlgn="base"/>
            <a:r>
              <a:rPr lang="en-US" sz="1200" dirty="0"/>
              <a:t>"Whenever we eat a well-balanced diet (including </a:t>
            </a:r>
            <a:r>
              <a:rPr lang="en-US" sz="1200" dirty="0" err="1"/>
              <a:t>brussel</a:t>
            </a:r>
            <a:r>
              <a:rPr lang="en-US" sz="1200" dirty="0"/>
              <a:t> sprouts and broccoli because we know they'll be good for us) and when we follow a program of physical exercise we are, in essence, paying tribute to our Father who created us all. When we take care of our eyes and ears and skin and cardiovascular and muscular-skeletal systems, we not only enjoy better health and vigor of mind and body now, but we are also better prepared to 'waste and wear out our lives' in building the Kingdom of God. May each of us take good care of the Lord's property-our bodies-the temples of our spirits." (</a:t>
            </a:r>
            <a:r>
              <a:rPr lang="en-US" sz="1200" i="1" dirty="0"/>
              <a:t>In Perfect Balance </a:t>
            </a:r>
            <a:r>
              <a:rPr lang="en-US" sz="1200" dirty="0"/>
              <a:t>[Spencer J. </a:t>
            </a:r>
            <a:r>
              <a:rPr lang="en-US" sz="1200" dirty="0" err="1"/>
              <a:t>Condie</a:t>
            </a:r>
            <a:r>
              <a:rPr lang="en-US" sz="1200" dirty="0"/>
              <a:t> Salt Lake City: </a:t>
            </a:r>
            <a:r>
              <a:rPr lang="en-US" sz="1200" dirty="0" err="1"/>
              <a:t>Bookcraft</a:t>
            </a:r>
            <a:r>
              <a:rPr lang="en-US" sz="1200" dirty="0"/>
              <a:t>, 1993], 240.)</a:t>
            </a:r>
          </a:p>
          <a:p>
            <a:pPr fontAlgn="base"/>
            <a:endParaRPr lang="en-US" sz="1200" dirty="0"/>
          </a:p>
        </p:txBody>
      </p:sp>
    </p:spTree>
    <p:extLst>
      <p:ext uri="{BB962C8B-B14F-4D97-AF65-F5344CB8AC3E}">
        <p14:creationId xmlns:p14="http://schemas.microsoft.com/office/powerpoint/2010/main" val="1856274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72212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Why the Church Cannot Fellowship Sinners</a:t>
                      </a:r>
                    </a:p>
                  </a:txBody>
                  <a:tcPr marL="95250" marR="95250" marT="66675" marB="66675" anchor="ctr"/>
                </a:tc>
                <a:tc>
                  <a:txBody>
                    <a:bodyPr/>
                    <a:lstStyle/>
                    <a:p>
                      <a:pPr algn="l" fontAlgn="base"/>
                      <a:r>
                        <a:rPr lang="en-US">
                          <a:solidFill>
                            <a:srgbClr val="434444"/>
                          </a:solidFill>
                          <a:effectLst/>
                        </a:rPr>
                        <a:t>5:1–13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Take Civil Cases to Church Courts</a:t>
                      </a:r>
                    </a:p>
                  </a:txBody>
                  <a:tcPr marL="95250" marR="95250" marT="66675" marB="66675" anchor="ctr"/>
                </a:tc>
                <a:tc>
                  <a:txBody>
                    <a:bodyPr/>
                    <a:lstStyle/>
                    <a:p>
                      <a:pPr algn="l" fontAlgn="base"/>
                      <a:r>
                        <a:rPr lang="en-US">
                          <a:solidFill>
                            <a:srgbClr val="434444"/>
                          </a:solidFill>
                          <a:effectLst/>
                        </a:rPr>
                        <a:t>6:1–11</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The Body is Not for Immorality</a:t>
                      </a:r>
                    </a:p>
                  </a:txBody>
                  <a:tcPr marL="95250" marR="95250" marT="66675" marB="66675" anchor="ctr"/>
                </a:tc>
                <a:tc>
                  <a:txBody>
                    <a:bodyPr/>
                    <a:lstStyle/>
                    <a:p>
                      <a:pPr algn="l" fontAlgn="base"/>
                      <a:r>
                        <a:rPr lang="en-US" dirty="0">
                          <a:solidFill>
                            <a:srgbClr val="434444"/>
                          </a:solidFill>
                          <a:effectLst/>
                        </a:rPr>
                        <a:t>6:12–20</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770757"/>
            <a:ext cx="5540721" cy="246221"/>
          </a:xfrm>
          <a:prstGeom prst="rect">
            <a:avLst/>
          </a:prstGeom>
          <a:noFill/>
        </p:spPr>
        <p:txBody>
          <a:bodyPr wrap="square" rtlCol="0">
            <a:spAutoFit/>
          </a:bodyPr>
          <a:lstStyle/>
          <a:p>
            <a:r>
              <a:rPr lang="en-US" sz="1000" dirty="0"/>
              <a:t>Life and Teachings of Jesus and His Apostles Chapter 35</a:t>
            </a:r>
          </a:p>
        </p:txBody>
      </p:sp>
      <p:sp>
        <p:nvSpPr>
          <p:cNvPr id="4" name="Rectangle 3"/>
          <p:cNvSpPr/>
          <p:nvPr/>
        </p:nvSpPr>
        <p:spPr>
          <a:xfrm>
            <a:off x="6313714" y="2492990"/>
            <a:ext cx="5878286" cy="2677656"/>
          </a:xfrm>
          <a:prstGeom prst="rect">
            <a:avLst/>
          </a:prstGeom>
          <a:ln>
            <a:solidFill>
              <a:schemeClr val="tx1"/>
            </a:solidFill>
          </a:ln>
        </p:spPr>
        <p:txBody>
          <a:bodyPr wrap="square">
            <a:spAutoFit/>
          </a:bodyPr>
          <a:lstStyle/>
          <a:p>
            <a:pPr fontAlgn="base"/>
            <a:r>
              <a:rPr lang="en-US" sz="1200" b="1" dirty="0"/>
              <a:t>Disputes:</a:t>
            </a:r>
          </a:p>
          <a:p>
            <a:pPr fontAlgn="base"/>
            <a:r>
              <a:rPr lang="en-US" sz="1200" dirty="0"/>
              <a:t>"A 1919 article by </a:t>
            </a:r>
            <a:r>
              <a:rPr lang="en-US" sz="1200" b="1" dirty="0"/>
              <a:t>Elder James E. Talmage</a:t>
            </a:r>
            <a:r>
              <a:rPr lang="en-US" sz="1200" dirty="0"/>
              <a:t> explains the Church's continuing counsel that disputes among members should first be settled by brotherly mediation. If that failed, members disputing one another should go to the bishop's court, then to the high council, and only then to the Council of the Twelve Apostles. The article continues with what now seems to be the Church's last statement of counsel that members should not take their disputes to the civil courts. 'The courts of the Church in no sense assume to oppose or supersede the secular law,' the article states. However, it continues, 'We hold that in matters of difference between brethren, in which no specific infraction of the secular law is involved, and in offenses called `civil` as distinguished from `criminal,` it is as truly unworthy of members of the Church today as it was in Paul's time that `brother </a:t>
            </a:r>
            <a:r>
              <a:rPr lang="en-US" sz="1200" dirty="0" err="1"/>
              <a:t>goeth</a:t>
            </a:r>
            <a:r>
              <a:rPr lang="en-US" sz="1200" dirty="0"/>
              <a:t> to law with brother`; and that it stands to our shame if righteous judgment cannot be rendered among ourselves. (1 Cor. 6:5-7.)'" Elder Dallin H. Oaks (</a:t>
            </a:r>
            <a:r>
              <a:rPr lang="en-US" sz="1200" i="1" dirty="0"/>
              <a:t>The Lord's Way</a:t>
            </a:r>
            <a:r>
              <a:rPr lang="en-US" sz="1200" dirty="0"/>
              <a:t> [Salt Lake City: Deseret Book Co., 1991], 167.)</a:t>
            </a:r>
          </a:p>
        </p:txBody>
      </p:sp>
      <p:sp>
        <p:nvSpPr>
          <p:cNvPr id="5" name="Rectangle 4"/>
          <p:cNvSpPr/>
          <p:nvPr/>
        </p:nvSpPr>
        <p:spPr>
          <a:xfrm>
            <a:off x="0" y="2065615"/>
            <a:ext cx="6313714" cy="4524315"/>
          </a:xfrm>
          <a:prstGeom prst="rect">
            <a:avLst/>
          </a:prstGeom>
          <a:ln>
            <a:solidFill>
              <a:schemeClr val="tx1"/>
            </a:solidFill>
          </a:ln>
        </p:spPr>
        <p:txBody>
          <a:bodyPr wrap="square">
            <a:spAutoFit/>
          </a:bodyPr>
          <a:lstStyle/>
          <a:p>
            <a:r>
              <a:rPr lang="en-US" sz="1200" dirty="0"/>
              <a:t>In today’s modern world, and in the Church as well, fornication has taken on a more technical meaning than it had during the time of the King James translation. Today it is defined as sexual intercourse between unmarried people. But the word which Paul used is </a:t>
            </a:r>
            <a:r>
              <a:rPr lang="en-US" sz="1200" i="1" dirty="0" err="1"/>
              <a:t>porneia</a:t>
            </a:r>
            <a:r>
              <a:rPr lang="en-US" sz="1200" dirty="0"/>
              <a:t> (the root word for our </a:t>
            </a:r>
            <a:r>
              <a:rPr lang="en-US" sz="1200" i="1" dirty="0"/>
              <a:t>pornography</a:t>
            </a:r>
            <a:r>
              <a:rPr lang="en-US" sz="1200" dirty="0"/>
              <a:t>) and meant any extramarital intercourse. Perhaps it might be well to point out here that Corinth had a worldwide reputation in the ancient world for its immorality. It was located very close to two major ports and therefore subject to many of the vices and evils which accompany centers of commerce and trade. In addition, Corinth was the site of the famous temple of Aphrodite (Venus), the goddess of love, where there were a thousand “priestesses.” They were actually nothing more than prostitutes glorified by the cloak of religious worship. Anciently, Corinth’s reputation was such that to “</a:t>
            </a:r>
            <a:r>
              <a:rPr lang="en-US" sz="1200" dirty="0" err="1"/>
              <a:t>Corinthianize</a:t>
            </a:r>
            <a:r>
              <a:rPr lang="en-US" sz="1200" dirty="0"/>
              <a:t>” meant to engage in reckless debauchery, and Corinthians were usually portrayed on the stage as drunkards. Even in modern English a person is sometimes called a Corinthian, meaning that he is given totally over to licentious desires. It is not surprising, then, that in this and the following chapter, Paul sharply condemns immorality and the lusts of the flesh.</a:t>
            </a:r>
          </a:p>
          <a:p>
            <a:endParaRPr lang="en-US" sz="1200" dirty="0"/>
          </a:p>
          <a:p>
            <a:r>
              <a:rPr lang="en-US" sz="1200" dirty="0"/>
              <a:t>“Apparently a member of the Church in Corinth had married his stepmother, either because she was a widow or had been separated from her prior husband. Such marriages were forbidden by the Mosaic code under penalty of excommunication. (Lev. 18:6–8, 29.) Paul endorses the Mosaic prohibition, describes the intimacies resulting from such unions as fornication, condemns his Corinthian brethren for winking at the offense, and directs the excommunication of the offender. If the sinner were left in the Church, Paul reasons, his influence, as leaven, would spread throughout the whole Church. The Church must, therefore, purge out this old leaven of wickedness and replace it with a new influence or leaven of righteousness.” (McConkie, </a:t>
            </a:r>
            <a:r>
              <a:rPr lang="en-US" sz="1200" i="1" dirty="0"/>
              <a:t>DNTC,</a:t>
            </a:r>
            <a:r>
              <a:rPr lang="en-US" sz="1200" dirty="0"/>
              <a:t> 2:335.) </a:t>
            </a:r>
            <a:r>
              <a:rPr lang="en-US" sz="1200" i="1" dirty="0"/>
              <a:t>Life and Teachings of Jesus and His Apostles Chapter 35</a:t>
            </a:r>
            <a:endParaRPr lang="en-US" sz="1200" dirty="0"/>
          </a:p>
        </p:txBody>
      </p:sp>
      <p:sp>
        <p:nvSpPr>
          <p:cNvPr id="6" name="Rectangle 5"/>
          <p:cNvSpPr/>
          <p:nvPr/>
        </p:nvSpPr>
        <p:spPr>
          <a:xfrm>
            <a:off x="6313714" y="0"/>
            <a:ext cx="5878286" cy="2492990"/>
          </a:xfrm>
          <a:prstGeom prst="rect">
            <a:avLst/>
          </a:prstGeom>
          <a:ln>
            <a:solidFill>
              <a:schemeClr val="tx1"/>
            </a:solidFill>
          </a:ln>
        </p:spPr>
        <p:txBody>
          <a:bodyPr wrap="square">
            <a:spAutoFit/>
          </a:bodyPr>
          <a:lstStyle/>
          <a:p>
            <a:r>
              <a:rPr lang="en-US" sz="1200" b="1" dirty="0"/>
              <a:t>1 Corinthians 6:2,3:</a:t>
            </a:r>
          </a:p>
          <a:p>
            <a:r>
              <a:rPr lang="en-US" sz="1200" dirty="0"/>
              <a:t>“The man who passes through this probation, and is faithful, being redeemed from sin by the blood of Christ, through the ordinances of the gospel, and attains to exaltation in the kingdom of God, is not less but greater than the angels, and if you doubt it, read your Bible, for there it is written that the Saints shall ‘judge angels,’ and also they shall ‘judge the world.’ And why? Because the resurrected, righteous man has progressed beyond the pre-existent or disembodied spirits, and has risen above them, having both spirit and body as Christ has, having gained the victory over death and the grave, and having power over sin and Satan; in fact, having passed from the condition of the angels to that of a God. He possesses keys of power, dominion and glory that the angel does not possess—and cannot possess without gaining them in the same way that he gained them, which will be by passing through the same ordeals and proving equally faithful.” (Smith, </a:t>
            </a:r>
            <a:r>
              <a:rPr lang="en-US" sz="1200" i="1" dirty="0"/>
              <a:t>Gospel Doctrine,</a:t>
            </a:r>
            <a:r>
              <a:rPr lang="en-US" sz="1200" dirty="0"/>
              <a:t> pp. 18–19.)</a:t>
            </a:r>
          </a:p>
        </p:txBody>
      </p:sp>
      <p:sp>
        <p:nvSpPr>
          <p:cNvPr id="9" name="Rectangle 8"/>
          <p:cNvSpPr/>
          <p:nvPr/>
        </p:nvSpPr>
        <p:spPr>
          <a:xfrm>
            <a:off x="6313714" y="5187790"/>
            <a:ext cx="5878286" cy="1569660"/>
          </a:xfrm>
          <a:prstGeom prst="rect">
            <a:avLst/>
          </a:prstGeom>
          <a:ln>
            <a:solidFill>
              <a:schemeClr val="tx1"/>
            </a:solidFill>
          </a:ln>
        </p:spPr>
        <p:txBody>
          <a:bodyPr wrap="square">
            <a:spAutoFit/>
          </a:bodyPr>
          <a:lstStyle/>
          <a:p>
            <a:r>
              <a:rPr lang="en-US" sz="1200" b="1" dirty="0"/>
              <a:t>Fornicators:</a:t>
            </a:r>
          </a:p>
          <a:p>
            <a:r>
              <a:rPr lang="en-US" sz="1200" dirty="0"/>
              <a:t>"Alternatives to the legal and loving marriage between a man and a woman are helping to unravel the fabric of human society. That fabric, of course, is the family. These so-called alternative lifestyles cannot be accepted as right because they frustrate God's commandment for a life-giving union of male and female within a legal marriage (see Gen. 1:28). If practiced by all adults, these lifestyles would mean the end of family." (James E. Faust and James P. Bell, </a:t>
            </a:r>
            <a:r>
              <a:rPr lang="en-US" sz="1200" i="1" dirty="0"/>
              <a:t>In the Strength of the Lord: The Life and Teachings of James E. Faust </a:t>
            </a:r>
            <a:r>
              <a:rPr lang="en-US" sz="1200" dirty="0"/>
              <a:t>[Salt Lake City: Deseret Book Co., 1999], 264 - 265.)</a:t>
            </a:r>
          </a:p>
        </p:txBody>
      </p:sp>
    </p:spTree>
    <p:extLst>
      <p:ext uri="{BB962C8B-B14F-4D97-AF65-F5344CB8AC3E}">
        <p14:creationId xmlns:p14="http://schemas.microsoft.com/office/powerpoint/2010/main" val="194458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984" y="1127940"/>
            <a:ext cx="5880847" cy="954107"/>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1. Resist the rhetoric of the world, and you will find that, if you stand fast, so will others—some surprisingly. As Paul said, “Where the Spirit of the Lord is, there is liberty” (2 Cor. 3:17). Neither women nor men can be truly free if they behave so as to lose the Spirit.</a:t>
            </a:r>
            <a:endParaRPr lang="en-US" sz="1400" b="0" i="0" dirty="0">
              <a:effectLst/>
              <a:latin typeface="Abadi" panose="020B0604020104020204" pitchFamily="34" charset="0"/>
            </a:endParaRPr>
          </a:p>
        </p:txBody>
      </p:sp>
      <p:sp>
        <p:nvSpPr>
          <p:cNvPr id="3" name="Rectangle 2"/>
          <p:cNvSpPr/>
          <p:nvPr/>
        </p:nvSpPr>
        <p:spPr>
          <a:xfrm>
            <a:off x="129984" y="2082047"/>
            <a:ext cx="5880847" cy="523220"/>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2. </a:t>
            </a:r>
            <a:r>
              <a:rPr lang="en-US" sz="1400" dirty="0"/>
              <a:t>Since you don’t let people come in and walk around in your house with muddy feet, do not let them walk through your minds with muddy feet.</a:t>
            </a:r>
            <a:endParaRPr lang="en-US" sz="1400" b="0" i="0" dirty="0">
              <a:effectLst/>
              <a:latin typeface="Abadi" panose="020B0604020104020204" pitchFamily="34" charset="0"/>
            </a:endParaRPr>
          </a:p>
        </p:txBody>
      </p:sp>
      <p:sp>
        <p:nvSpPr>
          <p:cNvPr id="4" name="Rectangle 3"/>
          <p:cNvSpPr/>
          <p:nvPr/>
        </p:nvSpPr>
        <p:spPr>
          <a:xfrm>
            <a:off x="129983" y="2605267"/>
            <a:ext cx="5880847" cy="1169551"/>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3. </a:t>
            </a:r>
            <a:r>
              <a:rPr lang="en-US" sz="1400" dirty="0"/>
              <a:t>Build your strong personal link in a chain of chastity and family fidelity, so it can proceed forth from grandparents to parents to children and then on to their posterity. To be so welded together is, of course, to be drawn together in the strongest kind of bond and is to affirm, by your actions, that you believe in the commandments in spite of what is going on in the world around you.</a:t>
            </a:r>
            <a:r>
              <a:rPr lang="en-US" sz="1400" dirty="0">
                <a:latin typeface="Abadi" panose="020B0604020104020204" pitchFamily="34" charset="0"/>
              </a:rPr>
              <a:t>.</a:t>
            </a:r>
            <a:endParaRPr lang="en-US" sz="1400" b="0" i="0" dirty="0">
              <a:effectLst/>
              <a:latin typeface="Abadi" panose="020B0604020104020204" pitchFamily="34" charset="0"/>
            </a:endParaRPr>
          </a:p>
        </p:txBody>
      </p:sp>
      <p:sp>
        <p:nvSpPr>
          <p:cNvPr id="5" name="Rectangle 4"/>
          <p:cNvSpPr/>
          <p:nvPr/>
        </p:nvSpPr>
        <p:spPr>
          <a:xfrm>
            <a:off x="129983" y="3774818"/>
            <a:ext cx="5880847" cy="954107"/>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4. </a:t>
            </a:r>
            <a:r>
              <a:rPr lang="en-US" sz="1400" dirty="0"/>
              <a:t> Do not company with fornicators—not because you are too good for them but because you are not good enough. Remember that bad situations can wear down even good people. Joseph had both good sense and good legs in fleeing from Potiphar’s wife.</a:t>
            </a:r>
          </a:p>
        </p:txBody>
      </p:sp>
      <p:sp>
        <p:nvSpPr>
          <p:cNvPr id="6" name="Rectangle 5"/>
          <p:cNvSpPr/>
          <p:nvPr/>
        </p:nvSpPr>
        <p:spPr>
          <a:xfrm>
            <a:off x="129983" y="4728925"/>
            <a:ext cx="5880847" cy="1169551"/>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5. </a:t>
            </a:r>
            <a:r>
              <a:rPr lang="en-US" sz="1400" dirty="0"/>
              <a:t>Along with the traditional, predatory, selfish male there is now the predatory, selfish female. Both, driven by appetite, have a false sense of being free—but it is, alas, the same sort of empty freedom Cain possessed (after he had broken a commandment by slaying Abel) when, ironically, he said, “I am free” (Moses 5:33).</a:t>
            </a:r>
            <a:endParaRPr lang="en-US" sz="1400" b="0" i="0" dirty="0">
              <a:effectLst/>
              <a:latin typeface="Abadi" panose="020B0604020104020204" pitchFamily="34" charset="0"/>
            </a:endParaRPr>
          </a:p>
        </p:txBody>
      </p:sp>
      <p:sp>
        <p:nvSpPr>
          <p:cNvPr id="7" name="Rectangle 6"/>
          <p:cNvSpPr/>
          <p:nvPr/>
        </p:nvSpPr>
        <p:spPr>
          <a:xfrm>
            <a:off x="6010834" y="485017"/>
            <a:ext cx="5880847" cy="1169551"/>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6. </a:t>
            </a:r>
            <a:r>
              <a:rPr lang="en-US" sz="1400" dirty="0"/>
              <a:t>Where mistakes have been made, remember we have the glorious gospel of repentance. The miracle of forgiveness awaits all who are seriously sorry and who will follow the necessary steps. Bear in mind, however, these are situations in which the soul must first be scalded by shame, for only with real cleansing can real healing occur. But the road of repentance is really there.</a:t>
            </a:r>
            <a:endParaRPr lang="en-US" sz="1400" b="0" i="0" dirty="0">
              <a:effectLst/>
              <a:latin typeface="Abadi" panose="020B0604020104020204" pitchFamily="34" charset="0"/>
            </a:endParaRPr>
          </a:p>
        </p:txBody>
      </p:sp>
      <p:sp>
        <p:nvSpPr>
          <p:cNvPr id="8" name="Rectangle 7"/>
          <p:cNvSpPr/>
          <p:nvPr/>
        </p:nvSpPr>
        <p:spPr>
          <a:xfrm>
            <a:off x="6010833" y="1654568"/>
            <a:ext cx="5880847" cy="1169551"/>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7. </a:t>
            </a:r>
            <a:r>
              <a:rPr lang="en-US" sz="1400" dirty="0"/>
              <a:t>Where the impulse to do wrong appears, act against that impulse while the impulse is still weak and while the will is still strong. Dalliance merely means that the will weakens and the impulse grows stronger. There is a Parkinson’s law of temptation: Temptation expands so as to fill the time and space available to it. Keep “anxiously engaged” (D&amp;C 58:27) in doing good things.</a:t>
            </a:r>
            <a:endParaRPr lang="en-US" sz="1400" b="0" i="0" dirty="0">
              <a:effectLst/>
              <a:latin typeface="Abadi" panose="020B0604020104020204" pitchFamily="34" charset="0"/>
            </a:endParaRPr>
          </a:p>
        </p:txBody>
      </p:sp>
      <p:sp>
        <p:nvSpPr>
          <p:cNvPr id="9" name="Rectangle 8"/>
          <p:cNvSpPr/>
          <p:nvPr/>
        </p:nvSpPr>
        <p:spPr>
          <a:xfrm>
            <a:off x="6010833" y="2824119"/>
            <a:ext cx="5880847" cy="1169551"/>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8. </a:t>
            </a:r>
            <a:r>
              <a:rPr lang="en-US" sz="1400" dirty="0"/>
              <a:t>Because our Church’s behavioral standards are different, connect that fact with what several prophets have told us about how we must come to despise the shame of the world. We must not hold the people of the world in contempt; we must love them. But we must come to have contempt for the shame of the world, because it matters so little in the end.</a:t>
            </a:r>
            <a:endParaRPr lang="en-US" sz="1400" b="0" i="0" dirty="0">
              <a:effectLst/>
              <a:latin typeface="Abadi" panose="020B0604020104020204" pitchFamily="34" charset="0"/>
            </a:endParaRPr>
          </a:p>
        </p:txBody>
      </p:sp>
      <p:sp>
        <p:nvSpPr>
          <p:cNvPr id="10" name="Rectangle 9"/>
          <p:cNvSpPr/>
          <p:nvPr/>
        </p:nvSpPr>
        <p:spPr>
          <a:xfrm>
            <a:off x="6010832" y="3990262"/>
            <a:ext cx="5880847" cy="954107"/>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9. </a:t>
            </a:r>
            <a:r>
              <a:rPr lang="en-US" sz="1400" dirty="0"/>
              <a:t>Remember, those who are in error must not call the cadence for your life, for those who boast of their sexual conquests are only boasting of that which has conquered them. We may pity behavioral clones, but we do not envy them.</a:t>
            </a:r>
            <a:endParaRPr lang="en-US" sz="1400" b="0" i="0" dirty="0">
              <a:effectLst/>
              <a:latin typeface="Abadi" panose="020B0604020104020204" pitchFamily="34" charset="0"/>
            </a:endParaRPr>
          </a:p>
        </p:txBody>
      </p:sp>
      <p:sp>
        <p:nvSpPr>
          <p:cNvPr id="11" name="Rectangle 10"/>
          <p:cNvSpPr/>
          <p:nvPr/>
        </p:nvSpPr>
        <p:spPr>
          <a:xfrm>
            <a:off x="6010832" y="4944369"/>
            <a:ext cx="5880847" cy="954107"/>
          </a:xfrm>
          <a:prstGeom prst="rect">
            <a:avLst/>
          </a:prstGeom>
          <a:ln>
            <a:solidFill>
              <a:schemeClr val="tx1"/>
            </a:solidFill>
          </a:ln>
        </p:spPr>
        <p:txBody>
          <a:bodyPr wrap="square">
            <a:spAutoFit/>
          </a:bodyPr>
          <a:lstStyle/>
          <a:p>
            <a:pPr fontAlgn="base"/>
            <a:r>
              <a:rPr lang="en-US" sz="1400" dirty="0">
                <a:latin typeface="Abadi" panose="020B0604020104020204" pitchFamily="34" charset="0"/>
              </a:rPr>
              <a:t>10. </a:t>
            </a:r>
            <a:r>
              <a:rPr lang="en-US" sz="1400" dirty="0"/>
              <a:t>… in your concern for justice, deal justly with yourselves! There is a very telling verse in the Book of Mormon that describes an ancient political leader with these words: “And he did do justice unto the people, but not unto himself because of his many </a:t>
            </a:r>
            <a:r>
              <a:rPr lang="en-US" sz="1400" dirty="0" err="1"/>
              <a:t>whoredoms</a:t>
            </a:r>
            <a:r>
              <a:rPr lang="en-US" sz="1400" dirty="0"/>
              <a:t>” (Ether 10:11 ).</a:t>
            </a:r>
            <a:endParaRPr lang="en-US" sz="1400" b="0" i="0" dirty="0">
              <a:effectLst/>
              <a:latin typeface="Abadi" panose="020B0604020104020204" pitchFamily="34" charset="0"/>
            </a:endParaRPr>
          </a:p>
        </p:txBody>
      </p:sp>
      <p:sp>
        <p:nvSpPr>
          <p:cNvPr id="12" name="TextBox 11"/>
          <p:cNvSpPr txBox="1"/>
          <p:nvPr/>
        </p:nvSpPr>
        <p:spPr>
          <a:xfrm>
            <a:off x="320485" y="281555"/>
            <a:ext cx="5499842" cy="584775"/>
          </a:xfrm>
          <a:prstGeom prst="rect">
            <a:avLst/>
          </a:prstGeom>
          <a:noFill/>
        </p:spPr>
        <p:txBody>
          <a:bodyPr wrap="square" rtlCol="0">
            <a:spAutoFit/>
          </a:bodyPr>
          <a:lstStyle/>
          <a:p>
            <a:r>
              <a:rPr lang="en-US" sz="3200" dirty="0"/>
              <a:t>10 Warnings—How to Stay Pure</a:t>
            </a:r>
          </a:p>
        </p:txBody>
      </p:sp>
      <p:sp>
        <p:nvSpPr>
          <p:cNvPr id="13" name="Rectangle 12"/>
          <p:cNvSpPr/>
          <p:nvPr/>
        </p:nvSpPr>
        <p:spPr>
          <a:xfrm>
            <a:off x="2337541" y="6006198"/>
            <a:ext cx="7346577" cy="646331"/>
          </a:xfrm>
          <a:prstGeom prst="rect">
            <a:avLst/>
          </a:prstGeom>
        </p:spPr>
        <p:txBody>
          <a:bodyPr wrap="square">
            <a:spAutoFit/>
          </a:bodyPr>
          <a:lstStyle/>
          <a:p>
            <a:r>
              <a:rPr lang="en-US" dirty="0"/>
              <a:t>Elder Neal A. Maxwell </a:t>
            </a:r>
            <a:r>
              <a:rPr lang="en-US" i="1" dirty="0"/>
              <a:t>Reasons to Stay Pure </a:t>
            </a:r>
            <a:r>
              <a:rPr lang="en-US" dirty="0"/>
              <a:t>March 2003 New Era Also found in (“The Stern but Sweet Seventh Commandment,” in </a:t>
            </a:r>
            <a:r>
              <a:rPr lang="en-US" i="1" dirty="0"/>
              <a:t>Morality</a:t>
            </a:r>
            <a:r>
              <a:rPr lang="en-US" dirty="0"/>
              <a:t> [1992], 29).</a:t>
            </a:r>
          </a:p>
        </p:txBody>
      </p:sp>
    </p:spTree>
    <p:extLst>
      <p:ext uri="{BB962C8B-B14F-4D97-AF65-F5344CB8AC3E}">
        <p14:creationId xmlns:p14="http://schemas.microsoft.com/office/powerpoint/2010/main" val="940279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37669" y="618132"/>
          <a:ext cx="11684002" cy="5897880"/>
        </p:xfrm>
        <a:graphic>
          <a:graphicData uri="http://schemas.openxmlformats.org/drawingml/2006/table">
            <a:tbl>
              <a:tblPr firstRow="1" bandRow="1">
                <a:tableStyleId>{5940675A-B579-460E-94D1-54222C63F5DA}</a:tableStyleId>
              </a:tblPr>
              <a:tblGrid>
                <a:gridCol w="8004405">
                  <a:extLst>
                    <a:ext uri="{9D8B030D-6E8A-4147-A177-3AD203B41FA5}">
                      <a16:colId xmlns:a16="http://schemas.microsoft.com/office/drawing/2014/main" val="20000"/>
                    </a:ext>
                  </a:extLst>
                </a:gridCol>
                <a:gridCol w="3679597">
                  <a:extLst>
                    <a:ext uri="{9D8B030D-6E8A-4147-A177-3AD203B41FA5}">
                      <a16:colId xmlns:a16="http://schemas.microsoft.com/office/drawing/2014/main" val="20001"/>
                    </a:ext>
                  </a:extLst>
                </a:gridCol>
              </a:tblGrid>
              <a:tr h="370840">
                <a:tc>
                  <a:txBody>
                    <a:bodyPr/>
                    <a:lstStyle/>
                    <a:p>
                      <a:r>
                        <a:rPr lang="en-US" sz="1600" dirty="0">
                          <a:solidFill>
                            <a:srgbClr val="333333"/>
                          </a:solidFill>
                          <a:latin typeface="Abadi" panose="020B0604020104020204" pitchFamily="34" charset="0"/>
                        </a:rPr>
                        <a:t>The paschal lamb was without blemish </a:t>
                      </a:r>
                      <a:endParaRPr lang="en-US" sz="1600" dirty="0"/>
                    </a:p>
                  </a:txBody>
                  <a:tcPr/>
                </a:tc>
                <a:tc>
                  <a:txBody>
                    <a:bodyPr/>
                    <a:lstStyle/>
                    <a:p>
                      <a:r>
                        <a:rPr lang="en-US" sz="1600" dirty="0">
                          <a:solidFill>
                            <a:srgbClr val="333333"/>
                          </a:solidFill>
                          <a:latin typeface="Abadi" panose="020B0604020104020204" pitchFamily="34" charset="0"/>
                        </a:rPr>
                        <a:t>Ex. 12:5,21</a:t>
                      </a:r>
                      <a:endParaRPr lang="en-US" sz="1600" dirty="0"/>
                    </a:p>
                  </a:txBody>
                  <a:tcPr/>
                </a:tc>
                <a:extLst>
                  <a:ext uri="{0D108BD9-81ED-4DB2-BD59-A6C34878D82A}">
                    <a16:rowId xmlns:a16="http://schemas.microsoft.com/office/drawing/2014/main" val="10000"/>
                  </a:ext>
                </a:extLst>
              </a:tr>
              <a:tr h="370840">
                <a:tc>
                  <a:txBody>
                    <a:bodyPr/>
                    <a:lstStyle/>
                    <a:p>
                      <a:r>
                        <a:rPr lang="en-US" sz="1600" dirty="0">
                          <a:solidFill>
                            <a:srgbClr val="333333"/>
                          </a:solidFill>
                          <a:latin typeface="Abadi" panose="020B0604020104020204" pitchFamily="34" charset="0"/>
                        </a:rPr>
                        <a:t>The lamb was not to have any bone broken </a:t>
                      </a:r>
                      <a:endParaRPr lang="en-US" sz="1600" dirty="0"/>
                    </a:p>
                  </a:txBody>
                  <a:tcPr/>
                </a:tc>
                <a:tc>
                  <a:txBody>
                    <a:bodyPr/>
                    <a:lstStyle/>
                    <a:p>
                      <a:r>
                        <a:rPr lang="en-US" sz="1600" dirty="0">
                          <a:solidFill>
                            <a:srgbClr val="333333"/>
                          </a:solidFill>
                          <a:latin typeface="Abadi" panose="020B0604020104020204" pitchFamily="34" charset="0"/>
                        </a:rPr>
                        <a:t>Ex. 12:46, Jn. 19:31-36</a:t>
                      </a:r>
                      <a:endParaRPr lang="en-US" sz="1600" dirty="0"/>
                    </a:p>
                  </a:txBody>
                  <a:tcPr/>
                </a:tc>
                <a:extLst>
                  <a:ext uri="{0D108BD9-81ED-4DB2-BD59-A6C34878D82A}">
                    <a16:rowId xmlns:a16="http://schemas.microsoft.com/office/drawing/2014/main" val="10001"/>
                  </a:ext>
                </a:extLst>
              </a:tr>
              <a:tr h="370840">
                <a:tc>
                  <a:txBody>
                    <a:bodyPr/>
                    <a:lstStyle/>
                    <a:p>
                      <a:r>
                        <a:rPr lang="en-US" sz="1600" dirty="0">
                          <a:solidFill>
                            <a:srgbClr val="333333"/>
                          </a:solidFill>
                          <a:latin typeface="Abadi" panose="020B0604020104020204" pitchFamily="34" charset="0"/>
                        </a:rPr>
                        <a:t>The lamb was slaughtered in the evening,</a:t>
                      </a:r>
                      <a:r>
                        <a:rPr lang="en-US" sz="1600" baseline="0" dirty="0">
                          <a:solidFill>
                            <a:srgbClr val="333333"/>
                          </a:solidFill>
                          <a:latin typeface="Abadi" panose="020B0604020104020204" pitchFamily="34" charset="0"/>
                        </a:rPr>
                        <a:t> </a:t>
                      </a:r>
                      <a:r>
                        <a:rPr lang="en-US" sz="1600" dirty="0">
                          <a:solidFill>
                            <a:srgbClr val="333333"/>
                          </a:solidFill>
                          <a:latin typeface="Abadi" panose="020B0604020104020204" pitchFamily="34" charset="0"/>
                        </a:rPr>
                        <a:t>the same time as the death of Christ</a:t>
                      </a:r>
                      <a:endParaRPr lang="en-US" sz="1600" dirty="0"/>
                    </a:p>
                  </a:txBody>
                  <a:tcPr/>
                </a:tc>
                <a:tc>
                  <a:txBody>
                    <a:bodyPr/>
                    <a:lstStyle/>
                    <a:p>
                      <a:r>
                        <a:rPr lang="en-US" sz="1600" dirty="0">
                          <a:solidFill>
                            <a:srgbClr val="333333"/>
                          </a:solidFill>
                          <a:latin typeface="Abadi" panose="020B0604020104020204" pitchFamily="34" charset="0"/>
                        </a:rPr>
                        <a:t>Ex. 12:6</a:t>
                      </a:r>
                      <a:endParaRPr lang="en-US" sz="1600" dirty="0"/>
                    </a:p>
                  </a:txBody>
                  <a:tcPr/>
                </a:tc>
                <a:extLst>
                  <a:ext uri="{0D108BD9-81ED-4DB2-BD59-A6C34878D82A}">
                    <a16:rowId xmlns:a16="http://schemas.microsoft.com/office/drawing/2014/main" val="10002"/>
                  </a:ext>
                </a:extLst>
              </a:tr>
              <a:tr h="370840">
                <a:tc>
                  <a:txBody>
                    <a:bodyPr/>
                    <a:lstStyle/>
                    <a:p>
                      <a:r>
                        <a:rPr lang="en-US" sz="1600" dirty="0">
                          <a:solidFill>
                            <a:srgbClr val="333333"/>
                          </a:solidFill>
                          <a:latin typeface="Abadi" panose="020B0604020104020204" pitchFamily="34" charset="0"/>
                        </a:rPr>
                        <a:t>The lamb was to be eaten.</a:t>
                      </a:r>
                      <a:r>
                        <a:rPr lang="en-US" sz="1600" baseline="0" dirty="0">
                          <a:solidFill>
                            <a:srgbClr val="333333"/>
                          </a:solidFill>
                          <a:latin typeface="Abadi" panose="020B0604020104020204" pitchFamily="34" charset="0"/>
                        </a:rPr>
                        <a:t> T</a:t>
                      </a:r>
                      <a:r>
                        <a:rPr lang="en-US" sz="1600" dirty="0">
                          <a:solidFill>
                            <a:srgbClr val="333333"/>
                          </a:solidFill>
                          <a:latin typeface="Abadi" panose="020B0604020104020204" pitchFamily="34" charset="0"/>
                        </a:rPr>
                        <a:t>he sacrament represents the same concept </a:t>
                      </a:r>
                      <a:endParaRPr lang="en-US" sz="1600" dirty="0"/>
                    </a:p>
                  </a:txBody>
                  <a:tcPr/>
                </a:tc>
                <a:tc>
                  <a:txBody>
                    <a:bodyPr/>
                    <a:lstStyle/>
                    <a:p>
                      <a:r>
                        <a:rPr lang="en-US" sz="1600" dirty="0">
                          <a:solidFill>
                            <a:srgbClr val="333333"/>
                          </a:solidFill>
                          <a:latin typeface="Abadi" panose="020B0604020104020204" pitchFamily="34" charset="0"/>
                        </a:rPr>
                        <a:t>Ex. 12:8; Jn. 6:53-54</a:t>
                      </a:r>
                      <a:endParaRPr lang="en-US" sz="1600" dirty="0"/>
                    </a:p>
                  </a:txBody>
                  <a:tcPr/>
                </a:tc>
                <a:extLst>
                  <a:ext uri="{0D108BD9-81ED-4DB2-BD59-A6C34878D82A}">
                    <a16:rowId xmlns:a16="http://schemas.microsoft.com/office/drawing/2014/main" val="10003"/>
                  </a:ext>
                </a:extLst>
              </a:tr>
              <a:tr h="370840">
                <a:tc>
                  <a:txBody>
                    <a:bodyPr/>
                    <a:lstStyle/>
                    <a:p>
                      <a:r>
                        <a:rPr lang="en-US" sz="1600" dirty="0">
                          <a:solidFill>
                            <a:srgbClr val="333333"/>
                          </a:solidFill>
                          <a:latin typeface="Abadi" panose="020B0604020104020204" pitchFamily="34" charset="0"/>
                        </a:rPr>
                        <a:t>Neither the paschal feast nor the sacrament is appropriate for the "stranger" </a:t>
                      </a:r>
                      <a:endParaRPr lang="en-US" sz="1600" dirty="0"/>
                    </a:p>
                  </a:txBody>
                  <a:tcPr/>
                </a:tc>
                <a:tc>
                  <a:txBody>
                    <a:bodyPr/>
                    <a:lstStyle/>
                    <a:p>
                      <a:r>
                        <a:rPr lang="en-US" sz="1600" dirty="0">
                          <a:solidFill>
                            <a:srgbClr val="333333"/>
                          </a:solidFill>
                          <a:latin typeface="Abadi" panose="020B0604020104020204" pitchFamily="34" charset="0"/>
                        </a:rPr>
                        <a:t>Ex 12:43; 1 Cor. 11:29</a:t>
                      </a:r>
                      <a:endParaRPr lang="en-US" sz="1600" dirty="0"/>
                    </a:p>
                  </a:txBody>
                  <a:tcPr/>
                </a:tc>
                <a:extLst>
                  <a:ext uri="{0D108BD9-81ED-4DB2-BD59-A6C34878D82A}">
                    <a16:rowId xmlns:a16="http://schemas.microsoft.com/office/drawing/2014/main" val="10004"/>
                  </a:ext>
                </a:extLst>
              </a:tr>
              <a:tr h="370840">
                <a:tc>
                  <a:txBody>
                    <a:bodyPr/>
                    <a:lstStyle/>
                    <a:p>
                      <a:r>
                        <a:rPr lang="en-US" sz="1600" dirty="0">
                          <a:solidFill>
                            <a:srgbClr val="333333"/>
                          </a:solidFill>
                          <a:latin typeface="Abadi" panose="020B0604020104020204" pitchFamily="34" charset="0"/>
                        </a:rPr>
                        <a:t>The lamb's blood symbolized the token of the covenant </a:t>
                      </a:r>
                      <a:endParaRPr lang="en-US" sz="1600" dirty="0"/>
                    </a:p>
                  </a:txBody>
                  <a:tcPr/>
                </a:tc>
                <a:tc>
                  <a:txBody>
                    <a:bodyPr/>
                    <a:lstStyle/>
                    <a:p>
                      <a:r>
                        <a:rPr lang="en-US" sz="1600" dirty="0">
                          <a:solidFill>
                            <a:srgbClr val="333333"/>
                          </a:solidFill>
                          <a:latin typeface="Abadi" panose="020B0604020104020204" pitchFamily="34" charset="0"/>
                        </a:rPr>
                        <a:t>Ex. 12:13</a:t>
                      </a:r>
                      <a:endParaRPr lang="en-US" sz="1600" dirty="0"/>
                    </a:p>
                  </a:txBody>
                  <a:tcPr/>
                </a:tc>
                <a:extLst>
                  <a:ext uri="{0D108BD9-81ED-4DB2-BD59-A6C34878D82A}">
                    <a16:rowId xmlns:a16="http://schemas.microsoft.com/office/drawing/2014/main" val="10005"/>
                  </a:ext>
                </a:extLst>
              </a:tr>
              <a:tr h="370840">
                <a:tc>
                  <a:txBody>
                    <a:bodyPr/>
                    <a:lstStyle/>
                    <a:p>
                      <a:r>
                        <a:rPr lang="en-US" sz="1600" dirty="0">
                          <a:solidFill>
                            <a:srgbClr val="333333"/>
                          </a:solidFill>
                          <a:latin typeface="Abadi" panose="020B0604020104020204" pitchFamily="34" charset="0"/>
                        </a:rPr>
                        <a:t>The ordinance was given for a perpetual memorial </a:t>
                      </a:r>
                      <a:endParaRPr lang="en-US" sz="1600" dirty="0"/>
                    </a:p>
                  </a:txBody>
                  <a:tcPr/>
                </a:tc>
                <a:tc>
                  <a:txBody>
                    <a:bodyPr/>
                    <a:lstStyle/>
                    <a:p>
                      <a:r>
                        <a:rPr lang="en-US" sz="1600" dirty="0">
                          <a:solidFill>
                            <a:srgbClr val="333333"/>
                          </a:solidFill>
                          <a:latin typeface="Abadi" panose="020B0604020104020204" pitchFamily="34" charset="0"/>
                        </a:rPr>
                        <a:t>Ex. 13:9; Luke 22:19</a:t>
                      </a:r>
                      <a:endParaRPr lang="en-US" sz="1600" dirty="0"/>
                    </a:p>
                  </a:txBody>
                  <a:tcPr/>
                </a:tc>
                <a:extLst>
                  <a:ext uri="{0D108BD9-81ED-4DB2-BD59-A6C34878D82A}">
                    <a16:rowId xmlns:a16="http://schemas.microsoft.com/office/drawing/2014/main" val="10006"/>
                  </a:ext>
                </a:extLst>
              </a:tr>
              <a:tr h="370840">
                <a:tc>
                  <a:txBody>
                    <a:bodyPr/>
                    <a:lstStyle/>
                    <a:p>
                      <a:r>
                        <a:rPr lang="en-US" sz="1600" dirty="0">
                          <a:solidFill>
                            <a:srgbClr val="333333"/>
                          </a:solidFill>
                          <a:latin typeface="Abadi" panose="020B0604020104020204" pitchFamily="34" charset="0"/>
                        </a:rPr>
                        <a:t>The Egyptian firstborn die for sin;</a:t>
                      </a:r>
                      <a:r>
                        <a:rPr lang="en-US" sz="1600" baseline="0" dirty="0">
                          <a:solidFill>
                            <a:srgbClr val="333333"/>
                          </a:solidFill>
                          <a:latin typeface="Abadi" panose="020B0604020104020204" pitchFamily="34" charset="0"/>
                        </a:rPr>
                        <a:t> </a:t>
                      </a:r>
                      <a:r>
                        <a:rPr lang="en-US" sz="1600" dirty="0">
                          <a:solidFill>
                            <a:srgbClr val="333333"/>
                          </a:solidFill>
                          <a:latin typeface="Abadi" panose="020B0604020104020204" pitchFamily="34" charset="0"/>
                        </a:rPr>
                        <a:t>God's Firstborn dies for sin</a:t>
                      </a:r>
                      <a:endParaRPr lang="en-US" sz="1600" dirty="0"/>
                    </a:p>
                  </a:txBody>
                  <a:tcPr/>
                </a:tc>
                <a:tc>
                  <a:txBody>
                    <a:bodyPr/>
                    <a:lstStyle/>
                    <a:p>
                      <a:r>
                        <a:rPr lang="en-US" sz="1600" dirty="0">
                          <a:solidFill>
                            <a:srgbClr val="333333"/>
                          </a:solidFill>
                          <a:latin typeface="Abadi" panose="020B0604020104020204" pitchFamily="34" charset="0"/>
                        </a:rPr>
                        <a:t>Ex:12:29-30</a:t>
                      </a:r>
                      <a:endParaRPr lang="en-US" sz="1600" dirty="0"/>
                    </a:p>
                  </a:txBody>
                  <a:tcPr/>
                </a:tc>
                <a:extLst>
                  <a:ext uri="{0D108BD9-81ED-4DB2-BD59-A6C34878D82A}">
                    <a16:rowId xmlns:a16="http://schemas.microsoft.com/office/drawing/2014/main" val="10007"/>
                  </a:ext>
                </a:extLst>
              </a:tr>
              <a:tr h="370840">
                <a:tc>
                  <a:txBody>
                    <a:bodyPr/>
                    <a:lstStyle/>
                    <a:p>
                      <a:r>
                        <a:rPr lang="en-US" sz="1600" dirty="0">
                          <a:solidFill>
                            <a:srgbClr val="333333"/>
                          </a:solidFill>
                          <a:latin typeface="Abadi" panose="020B0604020104020204" pitchFamily="34" charset="0"/>
                        </a:rPr>
                        <a:t>The blood of the lamb spares Israel for the destroying angel;</a:t>
                      </a:r>
                      <a:r>
                        <a:rPr lang="en-US" sz="1600" baseline="0" dirty="0">
                          <a:solidFill>
                            <a:srgbClr val="333333"/>
                          </a:solidFill>
                          <a:latin typeface="Abadi" panose="020B0604020104020204" pitchFamily="34" charset="0"/>
                        </a:rPr>
                        <a:t> </a:t>
                      </a:r>
                      <a:r>
                        <a:rPr lang="en-US" sz="1600" dirty="0">
                          <a:solidFill>
                            <a:srgbClr val="333333"/>
                          </a:solidFill>
                          <a:latin typeface="Abadi" panose="020B0604020104020204" pitchFamily="34" charset="0"/>
                        </a:rPr>
                        <a:t>the blood of the Lamb saves us from sin and death </a:t>
                      </a:r>
                      <a:endParaRPr lang="en-US" sz="1600" dirty="0"/>
                    </a:p>
                  </a:txBody>
                  <a:tcPr/>
                </a:tc>
                <a:tc>
                  <a:txBody>
                    <a:bodyPr/>
                    <a:lstStyle/>
                    <a:p>
                      <a:r>
                        <a:rPr lang="en-US" sz="1600" dirty="0">
                          <a:solidFill>
                            <a:srgbClr val="333333"/>
                          </a:solidFill>
                          <a:latin typeface="Abadi" panose="020B0604020104020204" pitchFamily="34" charset="0"/>
                        </a:rPr>
                        <a:t>Ex. 12:13; DC 19:16-19</a:t>
                      </a:r>
                      <a:endParaRPr lang="en-US" sz="1600" dirty="0"/>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Abadi" panose="020B0604020104020204" pitchFamily="34" charset="0"/>
                        </a:rPr>
                        <a:t>Great plagues and signs were shown in Egypt before the Passover;</a:t>
                      </a:r>
                      <a:r>
                        <a:rPr lang="en-US" sz="1600" baseline="0" dirty="0">
                          <a:solidFill>
                            <a:srgbClr val="333333"/>
                          </a:solidFill>
                          <a:latin typeface="Abadi" panose="020B0604020104020204" pitchFamily="34" charset="0"/>
                        </a:rPr>
                        <a:t> </a:t>
                      </a:r>
                      <a:r>
                        <a:rPr lang="en-US" sz="1600" dirty="0">
                          <a:solidFill>
                            <a:srgbClr val="333333"/>
                          </a:solidFill>
                          <a:latin typeface="Abadi" panose="020B0604020104020204" pitchFamily="34" charset="0"/>
                        </a:rPr>
                        <a:t>great miracles and signs were shown before Christ's crucifixion</a:t>
                      </a:r>
                    </a:p>
                    <a:p>
                      <a:endParaRPr lang="en-US" sz="1600" dirty="0"/>
                    </a:p>
                  </a:txBody>
                  <a:tcPr/>
                </a:tc>
                <a:tc>
                  <a:txBody>
                    <a:bodyPr/>
                    <a:lstStyle/>
                    <a:p>
                      <a:r>
                        <a:rPr lang="en-US" sz="1600" dirty="0">
                          <a:solidFill>
                            <a:srgbClr val="333333"/>
                          </a:solidFill>
                          <a:latin typeface="Abadi" panose="020B0604020104020204" pitchFamily="34" charset="0"/>
                        </a:rPr>
                        <a:t>Ex. 7-12</a:t>
                      </a:r>
                      <a:endParaRPr lang="en-US" sz="1600" dirty="0"/>
                    </a:p>
                  </a:txBody>
                  <a:tcPr/>
                </a:tc>
                <a:extLst>
                  <a:ext uri="{0D108BD9-81ED-4DB2-BD59-A6C34878D82A}">
                    <a16:rowId xmlns:a16="http://schemas.microsoft.com/office/drawing/2014/main" val="10009"/>
                  </a:ext>
                </a:extLst>
              </a:tr>
              <a:tr h="370840">
                <a:tc>
                  <a:txBody>
                    <a:bodyPr/>
                    <a:lstStyle/>
                    <a:p>
                      <a:r>
                        <a:rPr lang="en-US" sz="1600" dirty="0">
                          <a:solidFill>
                            <a:srgbClr val="333333"/>
                          </a:solidFill>
                          <a:latin typeface="Abadi" panose="020B0604020104020204" pitchFamily="34" charset="0"/>
                        </a:rPr>
                        <a:t>The many signs of God's power are rejected among the Egyptians and among the Jews </a:t>
                      </a:r>
                      <a:endParaRPr lang="en-US" sz="1600" dirty="0"/>
                    </a:p>
                  </a:txBody>
                  <a:tcPr/>
                </a:tc>
                <a:tc>
                  <a:txBody>
                    <a:bodyPr/>
                    <a:lstStyle/>
                    <a:p>
                      <a:r>
                        <a:rPr lang="en-US" sz="1600" dirty="0">
                          <a:solidFill>
                            <a:srgbClr val="333333"/>
                          </a:solidFill>
                          <a:latin typeface="Abadi" panose="020B0604020104020204" pitchFamily="34" charset="0"/>
                        </a:rPr>
                        <a:t>Ex. 7:4; Matt 11:20-21</a:t>
                      </a:r>
                      <a:endParaRPr lang="en-US" sz="1600" dirty="0"/>
                    </a:p>
                  </a:txBody>
                  <a:tcPr/>
                </a:tc>
                <a:extLst>
                  <a:ext uri="{0D108BD9-81ED-4DB2-BD59-A6C34878D82A}">
                    <a16:rowId xmlns:a16="http://schemas.microsoft.com/office/drawing/2014/main" val="10010"/>
                  </a:ext>
                </a:extLst>
              </a:tr>
              <a:tr h="370840">
                <a:tc>
                  <a:txBody>
                    <a:bodyPr/>
                    <a:lstStyle/>
                    <a:p>
                      <a:r>
                        <a:rPr lang="en-US" sz="1600" dirty="0">
                          <a:solidFill>
                            <a:srgbClr val="333333"/>
                          </a:solidFill>
                          <a:latin typeface="Abadi" panose="020B0604020104020204" pitchFamily="34" charset="0"/>
                        </a:rPr>
                        <a:t>There were three days of darkness in Egypt;</a:t>
                      </a:r>
                      <a:r>
                        <a:rPr lang="en-US" sz="1600" baseline="0" dirty="0">
                          <a:solidFill>
                            <a:srgbClr val="333333"/>
                          </a:solidFill>
                          <a:latin typeface="Abadi" panose="020B0604020104020204" pitchFamily="34" charset="0"/>
                        </a:rPr>
                        <a:t> </a:t>
                      </a:r>
                      <a:r>
                        <a:rPr lang="en-US" sz="1600" dirty="0">
                          <a:solidFill>
                            <a:srgbClr val="333333"/>
                          </a:solidFill>
                          <a:latin typeface="Abadi" panose="020B0604020104020204" pitchFamily="34" charset="0"/>
                        </a:rPr>
                        <a:t>there were three days of darkness in the Americas and three hours of darkness in Jerusalem after the Crucifixion </a:t>
                      </a:r>
                      <a:endParaRPr lang="en-US" sz="1600" dirty="0"/>
                    </a:p>
                  </a:txBody>
                  <a:tcPr/>
                </a:tc>
                <a:tc>
                  <a:txBody>
                    <a:bodyPr/>
                    <a:lstStyle/>
                    <a:p>
                      <a:r>
                        <a:rPr lang="en-US" sz="1600" dirty="0">
                          <a:solidFill>
                            <a:srgbClr val="333333"/>
                          </a:solidFill>
                          <a:latin typeface="Abadi" panose="020B0604020104020204" pitchFamily="34" charset="0"/>
                        </a:rPr>
                        <a:t>Ex. 10:22; 3 Ne. 8:20-23; Luke 23:44</a:t>
                      </a:r>
                      <a:endParaRPr lang="en-US" sz="1600" dirty="0"/>
                    </a:p>
                  </a:txBody>
                  <a:tcPr/>
                </a:tc>
                <a:extLst>
                  <a:ext uri="{0D108BD9-81ED-4DB2-BD59-A6C34878D82A}">
                    <a16:rowId xmlns:a16="http://schemas.microsoft.com/office/drawing/2014/main" val="10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Abadi" panose="020B0604020104020204" pitchFamily="34" charset="0"/>
                        </a:rPr>
                        <a:t>Moses would deliver the house of Israel from physical bondage; Christ would hereby deliver the house of Israel from spiritual bondage.</a:t>
                      </a:r>
                      <a:endParaRPr lang="en-US" sz="1600" b="0" i="0" dirty="0">
                        <a:solidFill>
                          <a:srgbClr val="333333"/>
                        </a:solidFill>
                        <a:effectLst/>
                        <a:latin typeface="Abadi" panose="020B0604020104020204" pitchFamily="34" charset="0"/>
                      </a:endParaRPr>
                    </a:p>
                  </a:txBody>
                  <a:tcPr/>
                </a:tc>
                <a:tc>
                  <a:txBody>
                    <a:bodyPr/>
                    <a:lstStyle/>
                    <a:p>
                      <a:endParaRPr lang="en-US" sz="1600" dirty="0"/>
                    </a:p>
                  </a:txBody>
                  <a:tcPr/>
                </a:tc>
                <a:extLst>
                  <a:ext uri="{0D108BD9-81ED-4DB2-BD59-A6C34878D82A}">
                    <a16:rowId xmlns:a16="http://schemas.microsoft.com/office/drawing/2014/main" val="10012"/>
                  </a:ext>
                </a:extLst>
              </a:tr>
            </a:tbl>
          </a:graphicData>
        </a:graphic>
      </p:graphicFrame>
      <p:sp>
        <p:nvSpPr>
          <p:cNvPr id="4" name="Rectangle 3"/>
          <p:cNvSpPr/>
          <p:nvPr/>
        </p:nvSpPr>
        <p:spPr>
          <a:xfrm>
            <a:off x="4645451" y="0"/>
            <a:ext cx="6396303" cy="584775"/>
          </a:xfrm>
          <a:prstGeom prst="rect">
            <a:avLst/>
          </a:prstGeom>
        </p:spPr>
        <p:txBody>
          <a:bodyPr wrap="none">
            <a:spAutoFit/>
          </a:bodyPr>
          <a:lstStyle/>
          <a:p>
            <a:r>
              <a:rPr lang="en-US" sz="3200" dirty="0">
                <a:solidFill>
                  <a:srgbClr val="333333"/>
                </a:solidFill>
                <a:latin typeface="Abadi" panose="020B0604020104020204" pitchFamily="34" charset="0"/>
              </a:rPr>
              <a:t> Symbolic Elements of the Passover</a:t>
            </a:r>
            <a:endParaRPr lang="en-US" sz="3200" dirty="0"/>
          </a:p>
        </p:txBody>
      </p:sp>
      <p:sp>
        <p:nvSpPr>
          <p:cNvPr id="5" name="Rectangle 4"/>
          <p:cNvSpPr/>
          <p:nvPr/>
        </p:nvSpPr>
        <p:spPr>
          <a:xfrm>
            <a:off x="177561" y="-30779"/>
            <a:ext cx="3884397" cy="646331"/>
          </a:xfrm>
          <a:prstGeom prst="rect">
            <a:avLst/>
          </a:prstGeom>
        </p:spPr>
        <p:txBody>
          <a:bodyPr wrap="none">
            <a:spAutoFit/>
          </a:bodyPr>
          <a:lstStyle/>
          <a:p>
            <a:pPr fontAlgn="base"/>
            <a:r>
              <a:rPr lang="en-US" b="1" i="1" dirty="0">
                <a:solidFill>
                  <a:srgbClr val="B22222"/>
                </a:solidFill>
                <a:latin typeface="Abadi" panose="020B0604020104020204" pitchFamily="34" charset="0"/>
              </a:rPr>
              <a:t>Christ our Passover is sacrificed for us</a:t>
            </a:r>
          </a:p>
          <a:p>
            <a:pPr fontAlgn="base"/>
            <a:r>
              <a:rPr lang="en-US" b="1" i="1" dirty="0">
                <a:solidFill>
                  <a:srgbClr val="B22222"/>
                </a:solidFill>
                <a:effectLst/>
                <a:latin typeface="Abadi" panose="020B0604020104020204" pitchFamily="34" charset="0"/>
              </a:rPr>
              <a:t>1 Corinthians 5:7</a:t>
            </a:r>
            <a:endParaRPr lang="en-US" b="0" i="1"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1384339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C24FBF85-DF8B-46E1-91EF-B0A4B3E76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 y="430478"/>
            <a:ext cx="12192000" cy="1938992"/>
          </a:xfrm>
          <a:prstGeom prst="rect">
            <a:avLst/>
          </a:prstGeom>
          <a:noFill/>
        </p:spPr>
        <p:txBody>
          <a:bodyPr wrap="square" rtlCol="0">
            <a:spAutoFit/>
          </a:bodyPr>
          <a:lstStyle/>
          <a:p>
            <a:pPr algn="ctr"/>
            <a:r>
              <a:rPr lang="en-US" sz="6000" i="1" dirty="0">
                <a:latin typeface="Footlight MT Light" panose="0204060206030A020304" pitchFamily="18" charset="0"/>
              </a:rPr>
              <a:t>Marriage-Ordained of God</a:t>
            </a:r>
          </a:p>
          <a:p>
            <a:pPr algn="ctr"/>
            <a:r>
              <a:rPr lang="en-US" sz="6000" i="1" dirty="0">
                <a:latin typeface="Footlight MT Light" panose="0204060206030A020304" pitchFamily="18" charset="0"/>
              </a:rPr>
              <a:t>1 </a:t>
            </a:r>
            <a:r>
              <a:rPr lang="en-US" sz="6000" i="1">
                <a:latin typeface="Footlight MT Light" panose="0204060206030A020304" pitchFamily="18" charset="0"/>
              </a:rPr>
              <a:t>Corinthians 7</a:t>
            </a:r>
            <a:endParaRPr lang="en-US" sz="4400" i="1" dirty="0">
              <a:latin typeface="Footlight MT Light" panose="0204060206030A020304"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5" name="Group 13"/>
          <p:cNvGrpSpPr/>
          <p:nvPr/>
        </p:nvGrpSpPr>
        <p:grpSpPr>
          <a:xfrm>
            <a:off x="7287350" y="2379957"/>
            <a:ext cx="2880877" cy="4478043"/>
            <a:chOff x="4521922" y="1778032"/>
            <a:chExt cx="2359012" cy="3606769"/>
          </a:xfrm>
          <a:solidFill>
            <a:schemeClr val="tx1"/>
          </a:solidFill>
        </p:grpSpPr>
        <p:sp>
          <p:nvSpPr>
            <p:cNvPr id="56" name="Rectangle 55"/>
            <p:cNvSpPr/>
            <p:nvPr/>
          </p:nvSpPr>
          <p:spPr>
            <a:xfrm rot="17518575">
              <a:off x="3369684" y="3517901"/>
              <a:ext cx="3581400"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5193427">
              <a:off x="4576928" y="3492532"/>
              <a:ext cx="3581400"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521922" y="4038599"/>
              <a:ext cx="2359012" cy="21400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4AA919-B355-4877-9112-C629B7A0A0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4" t="24961" r="9662" b="44756"/>
          <a:stretch/>
        </p:blipFill>
        <p:spPr>
          <a:xfrm>
            <a:off x="7067718" y="2976596"/>
            <a:ext cx="3146364" cy="2076795"/>
          </a:xfrm>
          <a:prstGeom prst="rect">
            <a:avLst/>
          </a:prstGeom>
        </p:spPr>
      </p:pic>
      <p:pic>
        <p:nvPicPr>
          <p:cNvPr id="53"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633" y="2799948"/>
            <a:ext cx="3497823" cy="259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11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7:1-3</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False Beliefs</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155575" y="2352678"/>
            <a:ext cx="3637224" cy="1200329"/>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i="1" dirty="0"/>
              <a:t>It is acceptable to participate in physical intimacy with anyone.</a:t>
            </a:r>
            <a:endParaRPr lang="en-US" sz="2400" dirty="0"/>
          </a:p>
        </p:txBody>
      </p:sp>
      <p:sp>
        <p:nvSpPr>
          <p:cNvPr id="7" name="Left-Right Arrow 6"/>
          <p:cNvSpPr/>
          <p:nvPr/>
        </p:nvSpPr>
        <p:spPr>
          <a:xfrm>
            <a:off x="1085087" y="1042713"/>
            <a:ext cx="10021824" cy="985684"/>
          </a:xfrm>
          <a:prstGeom prst="leftRightArrow">
            <a:avLst/>
          </a:prstGeom>
          <a:solidFill>
            <a:schemeClr val="accent4">
              <a:lumMod val="60000"/>
              <a:lumOff val="4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26120" y="2382421"/>
            <a:ext cx="2963816" cy="1569660"/>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i="1" dirty="0"/>
              <a:t>It is never acceptable to participate in physical intimacy, not even in marriage.</a:t>
            </a:r>
            <a:endParaRPr lang="en-US" sz="2400" dirty="0"/>
          </a:p>
        </p:txBody>
      </p:sp>
      <p:sp>
        <p:nvSpPr>
          <p:cNvPr id="9" name="Rectangle 8"/>
          <p:cNvSpPr/>
          <p:nvPr/>
        </p:nvSpPr>
        <p:spPr>
          <a:xfrm>
            <a:off x="3792799" y="2741114"/>
            <a:ext cx="4939399" cy="1815882"/>
          </a:xfrm>
          <a:prstGeom prst="rect">
            <a:avLst/>
          </a:prstGeom>
        </p:spPr>
        <p:txBody>
          <a:bodyPr wrap="square">
            <a:spAutoFit/>
          </a:bodyPr>
          <a:lstStyle/>
          <a:p>
            <a:pPr algn="ctr"/>
            <a:r>
              <a:rPr lang="en-US" sz="2800" dirty="0">
                <a:solidFill>
                  <a:srgbClr val="333333"/>
                </a:solidFill>
                <a:latin typeface="Open Sans"/>
              </a:rPr>
              <a:t>The Corinthian Saints had questions about when and if physical intimacy was appropriate. </a:t>
            </a:r>
            <a:endParaRPr lang="en-US" sz="2800" dirty="0"/>
          </a:p>
        </p:txBody>
      </p:sp>
      <p:sp>
        <p:nvSpPr>
          <p:cNvPr id="10" name="Rectangle 9"/>
          <p:cNvSpPr/>
          <p:nvPr/>
        </p:nvSpPr>
        <p:spPr>
          <a:xfrm>
            <a:off x="2104034" y="4785768"/>
            <a:ext cx="7983930" cy="1754326"/>
          </a:xfrm>
          <a:prstGeom prst="rect">
            <a:avLst/>
          </a:prstGeom>
        </p:spPr>
        <p:txBody>
          <a:bodyPr wrap="square">
            <a:spAutoFit/>
          </a:bodyPr>
          <a:lstStyle/>
          <a:p>
            <a:pPr algn="ctr"/>
            <a:r>
              <a:rPr lang="en-US" sz="3600" dirty="0">
                <a:solidFill>
                  <a:srgbClr val="333333"/>
                </a:solidFill>
                <a:effectLst>
                  <a:glow rad="139700">
                    <a:schemeClr val="accent4">
                      <a:satMod val="175000"/>
                      <a:alpha val="40000"/>
                    </a:schemeClr>
                  </a:glow>
                </a:effectLst>
                <a:latin typeface="Open Sans"/>
              </a:rPr>
              <a:t>These are extreme views that vary from God’s standard for physical intimacy.</a:t>
            </a:r>
            <a:endParaRPr lang="en-US" sz="3600" dirty="0">
              <a:effectLst>
                <a:glow rad="139700">
                  <a:schemeClr val="accent4">
                    <a:satMod val="175000"/>
                    <a:alpha val="40000"/>
                  </a:schemeClr>
                </a:glow>
              </a:effectLst>
            </a:endParaRPr>
          </a:p>
        </p:txBody>
      </p:sp>
      <p:sp>
        <p:nvSpPr>
          <p:cNvPr id="17" name="Rectangle 16"/>
          <p:cNvSpPr/>
          <p:nvPr/>
        </p:nvSpPr>
        <p:spPr>
          <a:xfrm>
            <a:off x="5367440" y="1908743"/>
            <a:ext cx="1607081" cy="707886"/>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4000" i="1" dirty="0"/>
              <a:t>OR</a:t>
            </a:r>
            <a:endParaRPr lang="en-US" sz="4000" dirty="0"/>
          </a:p>
        </p:txBody>
      </p:sp>
    </p:spTree>
    <p:extLst>
      <p:ext uri="{BB962C8B-B14F-4D97-AF65-F5344CB8AC3E}">
        <p14:creationId xmlns:p14="http://schemas.microsoft.com/office/powerpoint/2010/main" val="15670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8" grpId="0" animBg="1"/>
      <p:bldP spid="9" grpId="0"/>
      <p:bldP spid="10" grpId="0"/>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7:2</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Avoid Fornication</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2452680" y="1023600"/>
            <a:ext cx="8648136" cy="523220"/>
          </a:xfrm>
          <a:prstGeom prst="rect">
            <a:avLst/>
          </a:prstGeom>
        </p:spPr>
        <p:txBody>
          <a:bodyPr wrap="square">
            <a:spAutoFit/>
          </a:bodyPr>
          <a:lstStyle/>
          <a:p>
            <a:r>
              <a:rPr lang="en-US" sz="2800" dirty="0"/>
              <a:t>Fornication = sexual relations outside of marriage </a:t>
            </a:r>
          </a:p>
        </p:txBody>
      </p:sp>
      <p:sp>
        <p:nvSpPr>
          <p:cNvPr id="47" name="Rectangle 46"/>
          <p:cNvSpPr/>
          <p:nvPr/>
        </p:nvSpPr>
        <p:spPr>
          <a:xfrm>
            <a:off x="11604497" y="6440040"/>
            <a:ext cx="466794" cy="369332"/>
          </a:xfrm>
          <a:prstGeom prst="rect">
            <a:avLst/>
          </a:prstGeom>
        </p:spPr>
        <p:txBody>
          <a:bodyPr wrap="none">
            <a:spAutoFit/>
          </a:bodyPr>
          <a:lstStyle/>
          <a:p>
            <a:r>
              <a:rPr lang="en-US" dirty="0">
                <a:solidFill>
                  <a:srgbClr val="333333"/>
                </a:solidFill>
                <a:latin typeface="Open Sans"/>
              </a:rPr>
              <a:t>(4)</a:t>
            </a:r>
            <a:endParaRPr lang="en-US" dirty="0"/>
          </a:p>
        </p:txBody>
      </p:sp>
      <p:grpSp>
        <p:nvGrpSpPr>
          <p:cNvPr id="51" name="Group 50"/>
          <p:cNvGrpSpPr/>
          <p:nvPr/>
        </p:nvGrpSpPr>
        <p:grpSpPr>
          <a:xfrm>
            <a:off x="307975" y="1871436"/>
            <a:ext cx="3496706" cy="4140029"/>
            <a:chOff x="537645" y="1622975"/>
            <a:chExt cx="3496706" cy="4140029"/>
          </a:xfrm>
        </p:grpSpPr>
        <p:pic>
          <p:nvPicPr>
            <p:cNvPr id="5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1" y="1876847"/>
              <a:ext cx="27717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fra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15983" y="1944637"/>
              <a:ext cx="4140029" cy="349670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p:cNvSpPr/>
          <p:nvPr/>
        </p:nvSpPr>
        <p:spPr>
          <a:xfrm>
            <a:off x="4675632" y="2413987"/>
            <a:ext cx="6096000" cy="2677656"/>
          </a:xfrm>
          <a:prstGeom prst="rect">
            <a:avLst/>
          </a:prstGeom>
        </p:spPr>
        <p:txBody>
          <a:bodyPr>
            <a:spAutoFit/>
          </a:bodyPr>
          <a:lstStyle/>
          <a:p>
            <a:r>
              <a:rPr lang="en-US" sz="2400" dirty="0">
                <a:solidFill>
                  <a:srgbClr val="333333"/>
                </a:solidFill>
                <a:latin typeface="Open Sans"/>
              </a:rPr>
              <a:t>In the world today, Satan has led many people to believe that sexual intimacy outside of marriage is acceptable. But in God's sight, it is a serious sin.</a:t>
            </a:r>
          </a:p>
          <a:p>
            <a:endParaRPr lang="en-US" sz="2400" dirty="0">
              <a:solidFill>
                <a:srgbClr val="333333"/>
              </a:solidFill>
              <a:latin typeface="Open Sans"/>
            </a:endParaRPr>
          </a:p>
          <a:p>
            <a:r>
              <a:rPr lang="en-US" sz="2400" dirty="0">
                <a:solidFill>
                  <a:srgbClr val="333333"/>
                </a:solidFill>
                <a:latin typeface="Open Sans"/>
              </a:rPr>
              <a:t>It is an abuse of the power He has given us to create life. </a:t>
            </a:r>
            <a:endParaRPr lang="en-US" sz="2400" dirty="0"/>
          </a:p>
        </p:txBody>
      </p:sp>
    </p:spTree>
    <p:extLst>
      <p:ext uri="{BB962C8B-B14F-4D97-AF65-F5344CB8AC3E}">
        <p14:creationId xmlns:p14="http://schemas.microsoft.com/office/powerpoint/2010/main" val="30429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1169415" y="3742911"/>
            <a:ext cx="6747392" cy="2862322"/>
          </a:xfrm>
          <a:prstGeom prst="rect">
            <a:avLst/>
          </a:prstGeom>
        </p:spPr>
        <p:txBody>
          <a:bodyPr wrap="square">
            <a:spAutoFit/>
          </a:bodyPr>
          <a:lstStyle/>
          <a:p>
            <a:pPr fontAlgn="base"/>
            <a:r>
              <a:rPr lang="en-US" sz="3600" dirty="0"/>
              <a:t>“One who uses the God-given body of another without divine sanction abuses the very soul of that individual, abuses the central purpose and processes of life.”</a:t>
            </a:r>
          </a:p>
        </p:txBody>
      </p:sp>
      <p:sp>
        <p:nvSpPr>
          <p:cNvPr id="47" name="Rectangle 46"/>
          <p:cNvSpPr/>
          <p:nvPr/>
        </p:nvSpPr>
        <p:spPr>
          <a:xfrm>
            <a:off x="11604497" y="6440040"/>
            <a:ext cx="466794" cy="369332"/>
          </a:xfrm>
          <a:prstGeom prst="rect">
            <a:avLst/>
          </a:prstGeom>
        </p:spPr>
        <p:txBody>
          <a:bodyPr wrap="none">
            <a:spAutoFit/>
          </a:bodyPr>
          <a:lstStyle/>
          <a:p>
            <a:r>
              <a:rPr lang="en-US" dirty="0">
                <a:solidFill>
                  <a:srgbClr val="333333"/>
                </a:solidFill>
                <a:latin typeface="Open Sans"/>
              </a:rPr>
              <a:t>(5)</a:t>
            </a:r>
            <a:endParaRPr lang="en-US" dirty="0"/>
          </a:p>
        </p:txBody>
      </p:sp>
      <p:pic>
        <p:nvPicPr>
          <p:cNvPr id="8194" name="Picture 2" descr="Elder Jeffrey R. Hol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614" y="1919055"/>
            <a:ext cx="2205561" cy="29407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marriage pencil drawings"/>
          <p:cNvPicPr>
            <a:picLocks noChangeAspect="1" noChangeArrowheads="1"/>
          </p:cNvPicPr>
          <p:nvPr/>
        </p:nvPicPr>
        <p:blipFill rotWithShape="1">
          <a:blip r:embed="rId4">
            <a:extLst>
              <a:ext uri="{28A0092B-C50C-407E-A947-70E740481C1C}">
                <a14:useLocalDpi xmlns:a14="http://schemas.microsoft.com/office/drawing/2010/main" val="0"/>
              </a:ext>
            </a:extLst>
          </a:blip>
          <a:srcRect l="12829" t="10365" r="15758" b="12888"/>
          <a:stretch/>
        </p:blipFill>
        <p:spPr bwMode="auto">
          <a:xfrm>
            <a:off x="307975" y="194875"/>
            <a:ext cx="4074459" cy="326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17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7:3</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Due Benevolence</a:t>
            </a:r>
            <a:endParaRPr lang="en-US" sz="4400" i="1" dirty="0">
              <a:latin typeface="Footlight MT Light" panose="0204060206030A020304" pitchFamily="18" charset="0"/>
            </a:endParaRPr>
          </a:p>
        </p:txBody>
      </p:sp>
      <p:sp>
        <p:nvSpPr>
          <p:cNvPr id="2" name="Rectangle 1"/>
          <p:cNvSpPr/>
          <p:nvPr/>
        </p:nvSpPr>
        <p:spPr>
          <a:xfrm>
            <a:off x="2144038" y="912593"/>
            <a:ext cx="7940585" cy="461665"/>
          </a:xfrm>
          <a:prstGeom prst="rect">
            <a:avLst/>
          </a:prstGeom>
        </p:spPr>
        <p:txBody>
          <a:bodyPr wrap="square">
            <a:spAutoFit/>
          </a:bodyPr>
          <a:lstStyle/>
          <a:p>
            <a:r>
              <a:rPr lang="en-US" sz="2400" dirty="0"/>
              <a:t>The love and intimacy expressed between husband and wife</a:t>
            </a:r>
            <a:endParaRPr lang="en-US" sz="2400" i="1" dirty="0"/>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460375" y="2052885"/>
            <a:ext cx="5637963" cy="3539430"/>
          </a:xfrm>
          <a:prstGeom prst="rect">
            <a:avLst/>
          </a:prstGeom>
        </p:spPr>
        <p:txBody>
          <a:bodyPr wrap="square">
            <a:spAutoFit/>
          </a:bodyPr>
          <a:lstStyle/>
          <a:p>
            <a:r>
              <a:rPr lang="en-US" sz="2800" dirty="0">
                <a:solidFill>
                  <a:srgbClr val="333333"/>
                </a:solidFill>
                <a:latin typeface="Open Sans"/>
              </a:rPr>
              <a:t> “Physical intimacy between husband and wife is beautiful and sacred. It is ordained of God for the creation of children and for the expression of love between husband and wife. God has commanded that sexual intimacy be reserved for marriage.” </a:t>
            </a:r>
            <a:endParaRPr lang="en-US" sz="2800" dirty="0"/>
          </a:p>
        </p:txBody>
      </p:sp>
      <p:sp>
        <p:nvSpPr>
          <p:cNvPr id="47" name="Rectangle 46"/>
          <p:cNvSpPr/>
          <p:nvPr/>
        </p:nvSpPr>
        <p:spPr>
          <a:xfrm>
            <a:off x="11604497" y="6440040"/>
            <a:ext cx="466794" cy="369332"/>
          </a:xfrm>
          <a:prstGeom prst="rect">
            <a:avLst/>
          </a:prstGeom>
        </p:spPr>
        <p:txBody>
          <a:bodyPr wrap="none">
            <a:spAutoFit/>
          </a:bodyPr>
          <a:lstStyle/>
          <a:p>
            <a:r>
              <a:rPr lang="en-US" dirty="0">
                <a:solidFill>
                  <a:srgbClr val="333333"/>
                </a:solidFill>
                <a:latin typeface="Open Sans"/>
              </a:rPr>
              <a:t>(2)</a:t>
            </a:r>
            <a:endParaRPr lang="en-US" dirty="0"/>
          </a:p>
        </p:txBody>
      </p:sp>
      <p:grpSp>
        <p:nvGrpSpPr>
          <p:cNvPr id="7" name="Group 6"/>
          <p:cNvGrpSpPr/>
          <p:nvPr/>
        </p:nvGrpSpPr>
        <p:grpSpPr>
          <a:xfrm>
            <a:off x="6206979" y="1518721"/>
            <a:ext cx="5616065" cy="4607759"/>
            <a:chOff x="6206979" y="1518721"/>
            <a:chExt cx="5616065" cy="4607759"/>
          </a:xfrm>
        </p:grpSpPr>
        <p:pic>
          <p:nvPicPr>
            <p:cNvPr id="12" name="Picture 6" descr="Image result for marriage pencil draw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996" y="2120692"/>
              <a:ext cx="4706322" cy="3500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frame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6979" y="1518721"/>
              <a:ext cx="5616065" cy="46077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045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5057" y="1197430"/>
            <a:ext cx="2547257" cy="830997"/>
          </a:xfrm>
          <a:prstGeom prst="rect">
            <a:avLst/>
          </a:prstGeom>
          <a:noFill/>
        </p:spPr>
        <p:txBody>
          <a:bodyPr wrap="square" rtlCol="0">
            <a:spAutoFit/>
          </a:bodyPr>
          <a:lstStyle/>
          <a:p>
            <a:pPr algn="ctr"/>
            <a:r>
              <a:rPr lang="en-US" sz="2400" dirty="0">
                <a:solidFill>
                  <a:schemeClr val="bg1"/>
                </a:solidFill>
              </a:rPr>
              <a:t>Jealousy, leads to contention 	</a:t>
            </a:r>
          </a:p>
        </p:txBody>
      </p:sp>
      <p:sp>
        <p:nvSpPr>
          <p:cNvPr id="8" name="TextBox 7"/>
          <p:cNvSpPr txBox="1"/>
          <p:nvPr/>
        </p:nvSpPr>
        <p:spPr>
          <a:xfrm>
            <a:off x="141515" y="6396335"/>
            <a:ext cx="3810000" cy="461665"/>
          </a:xfrm>
          <a:prstGeom prst="rect">
            <a:avLst/>
          </a:prstGeom>
          <a:noFill/>
        </p:spPr>
        <p:txBody>
          <a:bodyPr wrap="square" rtlCol="0">
            <a:spAutoFit/>
          </a:bodyPr>
          <a:lstStyle/>
          <a:p>
            <a:r>
              <a:rPr lang="en-US" sz="2400" dirty="0">
                <a:solidFill>
                  <a:schemeClr val="bg1"/>
                </a:solidFill>
              </a:rPr>
              <a:t>3 Nephi 11:29</a:t>
            </a:r>
          </a:p>
        </p:txBody>
      </p:sp>
      <p:sp>
        <p:nvSpPr>
          <p:cNvPr id="9" name="TextBox 8"/>
          <p:cNvSpPr txBox="1"/>
          <p:nvPr/>
        </p:nvSpPr>
        <p:spPr>
          <a:xfrm>
            <a:off x="6346374" y="1360716"/>
            <a:ext cx="5845626" cy="461665"/>
          </a:xfrm>
          <a:prstGeom prst="rect">
            <a:avLst/>
          </a:prstGeom>
          <a:noFill/>
        </p:spPr>
        <p:txBody>
          <a:bodyPr wrap="square" rtlCol="0">
            <a:spAutoFit/>
          </a:bodyPr>
          <a:lstStyle/>
          <a:p>
            <a:r>
              <a:rPr lang="en-US" sz="2400" dirty="0">
                <a:solidFill>
                  <a:schemeClr val="bg1"/>
                </a:solidFill>
              </a:rPr>
              <a:t>Some are divided in doctrine and principles</a:t>
            </a:r>
            <a:endParaRPr lang="en-US" sz="2400" dirty="0"/>
          </a:p>
        </p:txBody>
      </p:sp>
      <p:sp>
        <p:nvSpPr>
          <p:cNvPr id="10" name="TextBox 9"/>
          <p:cNvSpPr txBox="1"/>
          <p:nvPr/>
        </p:nvSpPr>
        <p:spPr>
          <a:xfrm>
            <a:off x="424991" y="3193970"/>
            <a:ext cx="4985657" cy="830997"/>
          </a:xfrm>
          <a:prstGeom prst="rect">
            <a:avLst/>
          </a:prstGeom>
          <a:noFill/>
        </p:spPr>
        <p:txBody>
          <a:bodyPr wrap="square" rtlCol="0">
            <a:spAutoFit/>
          </a:bodyPr>
          <a:lstStyle/>
          <a:p>
            <a:r>
              <a:rPr lang="en-US" sz="2400" i="1" dirty="0">
                <a:solidFill>
                  <a:srgbClr val="FFFF00"/>
                </a:solidFill>
              </a:rPr>
              <a:t>“…he that hath the spirit of Contention is not of me, but is of the devil…</a:t>
            </a:r>
          </a:p>
        </p:txBody>
      </p:sp>
      <p:sp>
        <p:nvSpPr>
          <p:cNvPr id="11" name="TextBox 10"/>
          <p:cNvSpPr txBox="1"/>
          <p:nvPr/>
        </p:nvSpPr>
        <p:spPr>
          <a:xfrm>
            <a:off x="3744687" y="4321628"/>
            <a:ext cx="3886200" cy="1938992"/>
          </a:xfrm>
          <a:prstGeom prst="rect">
            <a:avLst/>
          </a:prstGeom>
          <a:noFill/>
        </p:spPr>
        <p:txBody>
          <a:bodyPr wrap="square" rtlCol="0">
            <a:spAutoFit/>
          </a:bodyPr>
          <a:lstStyle/>
          <a:p>
            <a:r>
              <a:rPr lang="en-US" sz="2400" i="1" dirty="0">
                <a:solidFill>
                  <a:srgbClr val="FFFF00"/>
                </a:solidFill>
              </a:rPr>
              <a:t>…who is the father of contention, and he </a:t>
            </a:r>
            <a:r>
              <a:rPr lang="en-US" sz="2400" i="1" dirty="0" err="1">
                <a:solidFill>
                  <a:srgbClr val="FFFF00"/>
                </a:solidFill>
              </a:rPr>
              <a:t>stirreth</a:t>
            </a:r>
            <a:r>
              <a:rPr lang="en-US" sz="2400" i="1" dirty="0">
                <a:solidFill>
                  <a:srgbClr val="FFFF00"/>
                </a:solidFill>
              </a:rPr>
              <a:t> up the hearts of men to contend with anger, one with another.”</a:t>
            </a:r>
          </a:p>
        </p:txBody>
      </p:sp>
      <p:pic>
        <p:nvPicPr>
          <p:cNvPr id="6146" name="Picture 2" descr="https://encrypted-tbn2.gstatic.com/images?q=tbn:ANd9GcSLyZ0DMVf-JfQnVYVBKn_miHAHLz3wHR4aD-iXgFxZxobLpJjX"/>
          <p:cNvPicPr>
            <a:picLocks noChangeAspect="1" noChangeArrowheads="1"/>
          </p:cNvPicPr>
          <p:nvPr/>
        </p:nvPicPr>
        <p:blipFill>
          <a:blip r:embed="rId3" cstate="print"/>
          <a:srcRect/>
          <a:stretch>
            <a:fillRect/>
          </a:stretch>
        </p:blipFill>
        <p:spPr bwMode="auto">
          <a:xfrm>
            <a:off x="2917820" y="859972"/>
            <a:ext cx="2922366" cy="1937657"/>
          </a:xfrm>
          <a:prstGeom prst="rect">
            <a:avLst/>
          </a:prstGeom>
          <a:noFill/>
        </p:spPr>
      </p:pic>
      <p:pic>
        <p:nvPicPr>
          <p:cNvPr id="6148" name="Picture 4" descr="https://encrypted-tbn1.gstatic.com/images?q=tbn:ANd9GcTzvojPh802kssAlIMIqWlXB3rDsUJJ6RnDVEaU107JIonyCk1F"/>
          <p:cNvPicPr>
            <a:picLocks noChangeAspect="1" noChangeArrowheads="1"/>
          </p:cNvPicPr>
          <p:nvPr/>
        </p:nvPicPr>
        <p:blipFill>
          <a:blip r:embed="rId4" cstate="print"/>
          <a:srcRect/>
          <a:stretch>
            <a:fillRect/>
          </a:stretch>
        </p:blipFill>
        <p:spPr bwMode="auto">
          <a:xfrm>
            <a:off x="1110344" y="4136571"/>
            <a:ext cx="2390775" cy="1905000"/>
          </a:xfrm>
          <a:prstGeom prst="rect">
            <a:avLst/>
          </a:prstGeom>
          <a:noFill/>
        </p:spPr>
      </p:pic>
      <p:sp>
        <p:nvSpPr>
          <p:cNvPr id="13" name="TextBox 12"/>
          <p:cNvSpPr txBox="1"/>
          <p:nvPr/>
        </p:nvSpPr>
        <p:spPr>
          <a:xfrm>
            <a:off x="174170" y="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Division of Unity</a:t>
            </a:r>
          </a:p>
        </p:txBody>
      </p:sp>
      <p:pic>
        <p:nvPicPr>
          <p:cNvPr id="3" name="Picture 2">
            <a:extLst>
              <a:ext uri="{FF2B5EF4-FFF2-40B4-BE49-F238E27FC236}">
                <a16:creationId xmlns:a16="http://schemas.microsoft.com/office/drawing/2014/main" id="{9A3605B8-A713-1AFA-DA83-F80C08E6A815}"/>
              </a:ext>
            </a:extLst>
          </p:cNvPr>
          <p:cNvPicPr>
            <a:picLocks noChangeAspect="1"/>
          </p:cNvPicPr>
          <p:nvPr/>
        </p:nvPicPr>
        <p:blipFill rotWithShape="1">
          <a:blip r:embed="rId5"/>
          <a:srcRect t="2193" r="2532"/>
          <a:stretch/>
        </p:blipFill>
        <p:spPr>
          <a:xfrm>
            <a:off x="7882095" y="1955346"/>
            <a:ext cx="2922366" cy="2902895"/>
          </a:xfrm>
          <a:prstGeom prst="rect">
            <a:avLst/>
          </a:prstGeom>
        </p:spPr>
      </p:pic>
    </p:spTree>
    <p:extLst>
      <p:ext uri="{BB962C8B-B14F-4D97-AF65-F5344CB8AC3E}">
        <p14:creationId xmlns:p14="http://schemas.microsoft.com/office/powerpoint/2010/main" val="18043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622672" y="515447"/>
            <a:ext cx="6747392" cy="5509200"/>
          </a:xfrm>
          <a:prstGeom prst="rect">
            <a:avLst/>
          </a:prstGeom>
        </p:spPr>
        <p:txBody>
          <a:bodyPr wrap="square">
            <a:spAutoFit/>
          </a:bodyPr>
          <a:lstStyle/>
          <a:p>
            <a:pPr fontAlgn="base"/>
            <a:r>
              <a:rPr lang="en-US" sz="3200" dirty="0"/>
              <a:t>“The power of procreation is not an incidental part of the plan; it is the plan of happiness; it is the key to happiness.</a:t>
            </a:r>
          </a:p>
          <a:p>
            <a:pPr fontAlgn="base"/>
            <a:endParaRPr lang="en-US" sz="3200" dirty="0"/>
          </a:p>
          <a:p>
            <a:pPr fontAlgn="base"/>
            <a:r>
              <a:rPr lang="en-US" sz="3200" dirty="0"/>
              <a:t>“The desire to mate in humankind is constant and very strong. </a:t>
            </a:r>
          </a:p>
          <a:p>
            <a:pPr fontAlgn="base"/>
            <a:endParaRPr lang="en-US" sz="3200" dirty="0"/>
          </a:p>
          <a:p>
            <a:pPr fontAlgn="base"/>
            <a:r>
              <a:rPr lang="en-US" sz="3200" dirty="0"/>
              <a:t>Our happiness in mortal life, our joy and exaltation are dependent upon how we respond to these persistent, compelling physical desires.”</a:t>
            </a:r>
          </a:p>
        </p:txBody>
      </p:sp>
      <p:sp>
        <p:nvSpPr>
          <p:cNvPr id="47" name="Rectangle 46"/>
          <p:cNvSpPr/>
          <p:nvPr/>
        </p:nvSpPr>
        <p:spPr>
          <a:xfrm>
            <a:off x="11604497" y="6440040"/>
            <a:ext cx="466794" cy="369332"/>
          </a:xfrm>
          <a:prstGeom prst="rect">
            <a:avLst/>
          </a:prstGeom>
        </p:spPr>
        <p:txBody>
          <a:bodyPr wrap="none">
            <a:spAutoFit/>
          </a:bodyPr>
          <a:lstStyle/>
          <a:p>
            <a:r>
              <a:rPr lang="en-US" dirty="0">
                <a:solidFill>
                  <a:srgbClr val="333333"/>
                </a:solidFill>
                <a:latin typeface="Open Sans"/>
              </a:rPr>
              <a:t>(3)</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476" y="2041207"/>
            <a:ext cx="2387156" cy="2975125"/>
          </a:xfrm>
          <a:prstGeom prst="rect">
            <a:avLst/>
          </a:prstGeom>
        </p:spPr>
      </p:pic>
    </p:spTree>
    <p:extLst>
      <p:ext uri="{BB962C8B-B14F-4D97-AF65-F5344CB8AC3E}">
        <p14:creationId xmlns:p14="http://schemas.microsoft.com/office/powerpoint/2010/main" val="314368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7:3</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Being Married</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3277017" y="1407592"/>
            <a:ext cx="5637963" cy="4524315"/>
          </a:xfrm>
          <a:prstGeom prst="rect">
            <a:avLst/>
          </a:prstGeom>
        </p:spPr>
        <p:txBody>
          <a:bodyPr wrap="square">
            <a:spAutoFit/>
          </a:bodyPr>
          <a:lstStyle/>
          <a:p>
            <a:pPr fontAlgn="base"/>
            <a:r>
              <a:rPr lang="en-US" sz="3600" dirty="0"/>
              <a:t>What are the purposes of physical intimacy between husband and wife?</a:t>
            </a:r>
          </a:p>
          <a:p>
            <a:pPr fontAlgn="base"/>
            <a:endParaRPr lang="en-US" sz="3600" dirty="0"/>
          </a:p>
          <a:p>
            <a:pPr fontAlgn="base"/>
            <a:r>
              <a:rPr lang="en-US" sz="3600" dirty="0"/>
              <a:t>Why is procreation—the ability to create mortal life—so important in Heavenly Father’s plan?</a:t>
            </a:r>
          </a:p>
        </p:txBody>
      </p:sp>
      <p:pic>
        <p:nvPicPr>
          <p:cNvPr id="14" name="Picture 2" descr="http://www.uni.edu/becker/anImated%20question%20mark%20.gif"/>
          <p:cNvPicPr>
            <a:picLocks noChangeAspect="1" noChangeArrowheads="1" noCrop="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74884" y="949522"/>
            <a:ext cx="2842610" cy="482475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07975" y="2352896"/>
            <a:ext cx="2434883" cy="2480857"/>
            <a:chOff x="5328582" y="3832412"/>
            <a:chExt cx="3204639" cy="3278892"/>
          </a:xfrm>
        </p:grpSpPr>
        <p:pic>
          <p:nvPicPr>
            <p:cNvPr id="16" name="Picture 10" descr="Image result for marriage pencil draw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582" y="3832412"/>
              <a:ext cx="3204639" cy="32046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28582" y="6806219"/>
              <a:ext cx="1462494" cy="305085"/>
            </a:xfrm>
            <a:prstGeom prst="rect">
              <a:avLst/>
            </a:prstGeom>
          </p:spPr>
          <p:txBody>
            <a:bodyPr wrap="none">
              <a:spAutoFit/>
            </a:bodyPr>
            <a:lstStyle/>
            <a:p>
              <a:r>
                <a:rPr lang="en-US" sz="900" cap="all" dirty="0">
                  <a:solidFill>
                    <a:schemeClr val="bg1"/>
                  </a:solidFill>
                  <a:latin typeface="Abadi" panose="020B0604020104020204" pitchFamily="34" charset="0"/>
                </a:rPr>
                <a:t>CHITRAMSUDHEER</a:t>
              </a:r>
              <a:endParaRPr lang="en-US" sz="900" dirty="0">
                <a:solidFill>
                  <a:schemeClr val="bg1"/>
                </a:solidFill>
              </a:endParaRPr>
            </a:p>
          </p:txBody>
        </p:sp>
      </p:grpSp>
    </p:spTree>
    <p:extLst>
      <p:ext uri="{BB962C8B-B14F-4D97-AF65-F5344CB8AC3E}">
        <p14:creationId xmlns:p14="http://schemas.microsoft.com/office/powerpoint/2010/main" val="3875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7:4-24</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Paul Taught:</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460375" y="1436704"/>
            <a:ext cx="3892169" cy="1815882"/>
          </a:xfrm>
          <a:prstGeom prst="rect">
            <a:avLst/>
          </a:prstGeom>
        </p:spPr>
        <p:txBody>
          <a:bodyPr wrap="square">
            <a:spAutoFit/>
          </a:bodyPr>
          <a:lstStyle/>
          <a:p>
            <a:pPr fontAlgn="base"/>
            <a:r>
              <a:rPr lang="en-US" sz="2800" dirty="0"/>
              <a:t>Spouses should not generally withhold marital affection from each other.</a:t>
            </a:r>
          </a:p>
        </p:txBody>
      </p:sp>
      <p:sp>
        <p:nvSpPr>
          <p:cNvPr id="7" name="Rectangle 6"/>
          <p:cNvSpPr/>
          <p:nvPr/>
        </p:nvSpPr>
        <p:spPr>
          <a:xfrm>
            <a:off x="7372206" y="1426188"/>
            <a:ext cx="4791456" cy="1815882"/>
          </a:xfrm>
          <a:prstGeom prst="rect">
            <a:avLst/>
          </a:prstGeom>
        </p:spPr>
        <p:txBody>
          <a:bodyPr wrap="square">
            <a:spAutoFit/>
          </a:bodyPr>
          <a:lstStyle/>
          <a:p>
            <a:r>
              <a:rPr lang="en-US" sz="2800" dirty="0"/>
              <a:t>Widowed and divorced members of the Church were permitted to remarry if they chose.</a:t>
            </a:r>
          </a:p>
        </p:txBody>
      </p:sp>
      <p:sp>
        <p:nvSpPr>
          <p:cNvPr id="8" name="Rectangle 7"/>
          <p:cNvSpPr/>
          <p:nvPr/>
        </p:nvSpPr>
        <p:spPr>
          <a:xfrm>
            <a:off x="559194" y="4300306"/>
            <a:ext cx="6096000" cy="954107"/>
          </a:xfrm>
          <a:prstGeom prst="rect">
            <a:avLst/>
          </a:prstGeom>
        </p:spPr>
        <p:txBody>
          <a:bodyPr>
            <a:spAutoFit/>
          </a:bodyPr>
          <a:lstStyle/>
          <a:p>
            <a:r>
              <a:rPr lang="en-US" sz="2800" dirty="0"/>
              <a:t>Church members should “abide with God” whatever their circumstances. </a:t>
            </a:r>
          </a:p>
        </p:txBody>
      </p:sp>
      <p:sp>
        <p:nvSpPr>
          <p:cNvPr id="9" name="Rectangle 8"/>
          <p:cNvSpPr/>
          <p:nvPr/>
        </p:nvSpPr>
        <p:spPr>
          <a:xfrm>
            <a:off x="5794365" y="6294288"/>
            <a:ext cx="4555350" cy="523220"/>
          </a:xfrm>
          <a:prstGeom prst="rect">
            <a:avLst/>
          </a:prstGeom>
        </p:spPr>
        <p:txBody>
          <a:bodyPr wrap="none">
            <a:spAutoFit/>
          </a:bodyPr>
          <a:lstStyle/>
          <a:p>
            <a:r>
              <a:rPr lang="en-US" sz="2800" dirty="0"/>
              <a:t>Paul also discouraged divorce.</a:t>
            </a:r>
          </a:p>
        </p:txBody>
      </p:sp>
      <p:pic>
        <p:nvPicPr>
          <p:cNvPr id="12" name="Picture 8" descr="Image result for marriage pencil draw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072" y="1334465"/>
            <a:ext cx="2942435" cy="222932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893271" y="3928580"/>
            <a:ext cx="2357539" cy="2245670"/>
            <a:chOff x="236258" y="382028"/>
            <a:chExt cx="6473825" cy="6166631"/>
          </a:xfrm>
        </p:grpSpPr>
        <p:pic>
          <p:nvPicPr>
            <p:cNvPr id="15" name="Picture 2" descr="Image result for marriage pencil drawing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039" b="16624"/>
            <a:stretch/>
          </p:blipFill>
          <p:spPr bwMode="auto">
            <a:xfrm>
              <a:off x="236258" y="382028"/>
              <a:ext cx="6473825" cy="55750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49622" y="5957048"/>
              <a:ext cx="2250511" cy="591611"/>
            </a:xfrm>
            <a:prstGeom prst="rect">
              <a:avLst/>
            </a:prstGeom>
            <a:noFill/>
          </p:spPr>
          <p:txBody>
            <a:bodyPr wrap="square" rtlCol="0">
              <a:spAutoFit/>
            </a:bodyPr>
            <a:lstStyle/>
            <a:p>
              <a:r>
                <a:rPr lang="en-US" sz="800" dirty="0"/>
                <a:t>David Malan</a:t>
              </a:r>
            </a:p>
          </p:txBody>
        </p:sp>
      </p:grpSp>
      <p:grpSp>
        <p:nvGrpSpPr>
          <p:cNvPr id="17" name="Group 16"/>
          <p:cNvGrpSpPr/>
          <p:nvPr/>
        </p:nvGrpSpPr>
        <p:grpSpPr>
          <a:xfrm>
            <a:off x="9488887" y="3138629"/>
            <a:ext cx="1941631" cy="3129912"/>
            <a:chOff x="8015935" y="637999"/>
            <a:chExt cx="3131676" cy="5048268"/>
          </a:xfrm>
        </p:grpSpPr>
        <p:pic>
          <p:nvPicPr>
            <p:cNvPr id="18" name="Picture 6" descr="Image result for pencil drawing young 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015935" y="637999"/>
              <a:ext cx="3131676" cy="47007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015935" y="5338775"/>
              <a:ext cx="2068952" cy="347492"/>
            </a:xfrm>
            <a:prstGeom prst="rect">
              <a:avLst/>
            </a:prstGeom>
            <a:noFill/>
          </p:spPr>
          <p:txBody>
            <a:bodyPr wrap="square" rtlCol="0">
              <a:spAutoFit/>
            </a:bodyPr>
            <a:lstStyle/>
            <a:p>
              <a:r>
                <a:rPr lang="en-US" sz="800" dirty="0"/>
                <a:t>Harold Erving Pratt</a:t>
              </a:r>
            </a:p>
          </p:txBody>
        </p:sp>
      </p:grpSp>
    </p:spTree>
    <p:extLst>
      <p:ext uri="{BB962C8B-B14F-4D97-AF65-F5344CB8AC3E}">
        <p14:creationId xmlns:p14="http://schemas.microsoft.com/office/powerpoint/2010/main" val="8950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7:5</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307975" y="219635"/>
            <a:ext cx="6440297" cy="2677656"/>
          </a:xfrm>
          <a:prstGeom prst="rect">
            <a:avLst/>
          </a:prstGeom>
        </p:spPr>
        <p:txBody>
          <a:bodyPr wrap="square">
            <a:spAutoFit/>
          </a:bodyPr>
          <a:lstStyle/>
          <a:p>
            <a:pPr fontAlgn="base"/>
            <a:r>
              <a:rPr lang="en-US" sz="2400" dirty="0"/>
              <a:t>“Keep yourselves above any domineering or unworthy behavior in the tender, intimate relationship between husband and wife.</a:t>
            </a:r>
          </a:p>
          <a:p>
            <a:pPr fontAlgn="base"/>
            <a:endParaRPr lang="en-US" sz="2400" dirty="0"/>
          </a:p>
          <a:p>
            <a:pPr fontAlgn="base"/>
            <a:r>
              <a:rPr lang="en-US" sz="2400" dirty="0"/>
              <a:t>Because marriage is ordained of God, the intimate relationship between husbands and wives is good and honorable in the eyes of God….</a:t>
            </a:r>
          </a:p>
        </p:txBody>
      </p:sp>
      <p:sp>
        <p:nvSpPr>
          <p:cNvPr id="2" name="Rectangle 1"/>
          <p:cNvSpPr/>
          <p:nvPr/>
        </p:nvSpPr>
        <p:spPr>
          <a:xfrm>
            <a:off x="4533429" y="3941594"/>
            <a:ext cx="6622163" cy="2677656"/>
          </a:xfrm>
          <a:prstGeom prst="rect">
            <a:avLst/>
          </a:prstGeom>
        </p:spPr>
        <p:txBody>
          <a:bodyPr wrap="square">
            <a:spAutoFit/>
          </a:bodyPr>
          <a:lstStyle/>
          <a:p>
            <a:r>
              <a:rPr lang="en-US" sz="2400" dirty="0">
                <a:latin typeface="Open Sans"/>
              </a:rPr>
              <a:t>“Tenderness and respect—never selfishness—must be the guiding principles in the intimate relationship between husband and wife. </a:t>
            </a:r>
          </a:p>
          <a:p>
            <a:endParaRPr lang="en-US" sz="2400" dirty="0">
              <a:latin typeface="Open Sans"/>
            </a:endParaRPr>
          </a:p>
          <a:p>
            <a:r>
              <a:rPr lang="en-US" sz="2400" dirty="0">
                <a:latin typeface="Open Sans"/>
              </a:rPr>
              <a:t>Each partner must be considerate and sensitive to the other’s needs and desires” </a:t>
            </a:r>
            <a:endParaRPr lang="en-US" sz="2400" dirty="0"/>
          </a:p>
        </p:txBody>
      </p:sp>
      <p:sp>
        <p:nvSpPr>
          <p:cNvPr id="7" name="Rectangle 6"/>
          <p:cNvSpPr/>
          <p:nvPr/>
        </p:nvSpPr>
        <p:spPr>
          <a:xfrm>
            <a:off x="11458731" y="6355428"/>
            <a:ext cx="466794" cy="369332"/>
          </a:xfrm>
          <a:prstGeom prst="rect">
            <a:avLst/>
          </a:prstGeom>
        </p:spPr>
        <p:txBody>
          <a:bodyPr wrap="none">
            <a:spAutoFit/>
          </a:bodyPr>
          <a:lstStyle/>
          <a:p>
            <a:r>
              <a:rPr lang="en-US" dirty="0">
                <a:latin typeface="Open Sans"/>
              </a:rPr>
              <a:t>(6)</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837" y="592757"/>
            <a:ext cx="2574419" cy="3348837"/>
          </a:xfrm>
          <a:prstGeom prst="rect">
            <a:avLst/>
          </a:prstGeom>
        </p:spPr>
      </p:pic>
      <p:pic>
        <p:nvPicPr>
          <p:cNvPr id="12" name="Picture 6" descr="Image result for marriage pencil draw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040" y="3197710"/>
            <a:ext cx="2520878" cy="336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7:9</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Better to Marry and Burn</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460375" y="1436704"/>
            <a:ext cx="8171561" cy="1815882"/>
          </a:xfrm>
          <a:prstGeom prst="rect">
            <a:avLst/>
          </a:prstGeom>
        </p:spPr>
        <p:txBody>
          <a:bodyPr wrap="square">
            <a:spAutoFit/>
          </a:bodyPr>
          <a:lstStyle/>
          <a:p>
            <a:pPr fontAlgn="base"/>
            <a:r>
              <a:rPr lang="en-US" sz="2800" dirty="0"/>
              <a:t>The meaning of Paul’s counsel is not entirely clear. The Greek word which the King James translators have rendered </a:t>
            </a:r>
            <a:r>
              <a:rPr lang="en-US" sz="2800" i="1" dirty="0"/>
              <a:t>burn</a:t>
            </a:r>
            <a:r>
              <a:rPr lang="en-US" sz="2800" dirty="0"/>
              <a:t> is a passive infinitive used to convey the idea of being inflamed with passion, lust, or anger. </a:t>
            </a:r>
          </a:p>
        </p:txBody>
      </p:sp>
      <p:sp>
        <p:nvSpPr>
          <p:cNvPr id="20" name="Rectangle 19"/>
          <p:cNvSpPr/>
          <p:nvPr/>
        </p:nvSpPr>
        <p:spPr>
          <a:xfrm>
            <a:off x="11458731" y="6355428"/>
            <a:ext cx="466794" cy="369332"/>
          </a:xfrm>
          <a:prstGeom prst="rect">
            <a:avLst/>
          </a:prstGeom>
        </p:spPr>
        <p:txBody>
          <a:bodyPr wrap="none">
            <a:spAutoFit/>
          </a:bodyPr>
          <a:lstStyle/>
          <a:p>
            <a:r>
              <a:rPr lang="en-US" dirty="0">
                <a:latin typeface="Open Sans"/>
              </a:rPr>
              <a:t>(1)</a:t>
            </a:r>
            <a:endParaRPr lang="en-US" dirty="0"/>
          </a:p>
        </p:txBody>
      </p:sp>
      <p:pic>
        <p:nvPicPr>
          <p:cNvPr id="21" name="Picture 2" descr="Image result for marriage pencil drawings"/>
          <p:cNvPicPr>
            <a:picLocks noChangeAspect="1" noChangeArrowheads="1"/>
          </p:cNvPicPr>
          <p:nvPr/>
        </p:nvPicPr>
        <p:blipFill rotWithShape="1">
          <a:blip r:embed="rId3">
            <a:extLst>
              <a:ext uri="{28A0092B-C50C-407E-A947-70E740481C1C}">
                <a14:useLocalDpi xmlns:a14="http://schemas.microsoft.com/office/drawing/2010/main" val="0"/>
              </a:ext>
            </a:extLst>
          </a:blip>
          <a:srcRect l="26891" t="3444" r="37063" b="14454"/>
          <a:stretch/>
        </p:blipFill>
        <p:spPr bwMode="auto">
          <a:xfrm>
            <a:off x="8904642" y="1922398"/>
            <a:ext cx="2311053" cy="39480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12226" y="4388852"/>
            <a:ext cx="8019783" cy="1844842"/>
            <a:chOff x="512226" y="4388852"/>
            <a:chExt cx="8019783" cy="184484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26" y="4388852"/>
              <a:ext cx="1466661" cy="1844842"/>
            </a:xfrm>
            <a:prstGeom prst="rect">
              <a:avLst/>
            </a:prstGeom>
          </p:spPr>
        </p:pic>
        <p:sp>
          <p:nvSpPr>
            <p:cNvPr id="10" name="Rectangle 9"/>
            <p:cNvSpPr/>
            <p:nvPr/>
          </p:nvSpPr>
          <p:spPr>
            <a:xfrm>
              <a:off x="2151668" y="4444795"/>
              <a:ext cx="6380341" cy="1569660"/>
            </a:xfrm>
            <a:prstGeom prst="rect">
              <a:avLst/>
            </a:prstGeom>
          </p:spPr>
          <p:txBody>
            <a:bodyPr wrap="square">
              <a:spAutoFit/>
            </a:bodyPr>
            <a:lstStyle/>
            <a:p>
              <a:pPr fontAlgn="base"/>
              <a:r>
                <a:rPr lang="en-US" sz="2400" dirty="0"/>
                <a:t>The Prophet Joseph Smith’s inspired account is even more explicit than the King James: “But if they cannot abide, let them marry; for it is better to marry than that any should commit sin.”</a:t>
              </a:r>
            </a:p>
          </p:txBody>
        </p:sp>
      </p:grpSp>
    </p:spTree>
    <p:extLst>
      <p:ext uri="{BB962C8B-B14F-4D97-AF65-F5344CB8AC3E}">
        <p14:creationId xmlns:p14="http://schemas.microsoft.com/office/powerpoint/2010/main" val="32260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7:12-19</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Unbelieving Spouses</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460375" y="1436704"/>
            <a:ext cx="6781673" cy="3970318"/>
          </a:xfrm>
          <a:prstGeom prst="rect">
            <a:avLst/>
          </a:prstGeom>
        </p:spPr>
        <p:txBody>
          <a:bodyPr wrap="square">
            <a:spAutoFit/>
          </a:bodyPr>
          <a:lstStyle/>
          <a:p>
            <a:pPr fontAlgn="base"/>
            <a:r>
              <a:rPr lang="en-US" sz="2800" dirty="0"/>
              <a:t>Paul counseled members who were married to unbelievers not to divorce their spouses on the grounds of their unbelief, but to remain married and live as faithful followers of Christ. </a:t>
            </a:r>
          </a:p>
          <a:p>
            <a:pPr fontAlgn="base"/>
            <a:endParaRPr lang="en-US" sz="2800" dirty="0"/>
          </a:p>
          <a:p>
            <a:pPr fontAlgn="base"/>
            <a:r>
              <a:rPr lang="en-US" sz="2800" dirty="0"/>
              <a:t>In doing so, a marriage partner can become the means of sanctifying the unbelieving spouse.</a:t>
            </a:r>
          </a:p>
        </p:txBody>
      </p:sp>
      <p:sp>
        <p:nvSpPr>
          <p:cNvPr id="20" name="Rectangle 19"/>
          <p:cNvSpPr/>
          <p:nvPr/>
        </p:nvSpPr>
        <p:spPr>
          <a:xfrm>
            <a:off x="11458731" y="6355428"/>
            <a:ext cx="466794" cy="369332"/>
          </a:xfrm>
          <a:prstGeom prst="rect">
            <a:avLst/>
          </a:prstGeom>
        </p:spPr>
        <p:txBody>
          <a:bodyPr wrap="none">
            <a:spAutoFit/>
          </a:bodyPr>
          <a:lstStyle/>
          <a:p>
            <a:r>
              <a:rPr lang="en-US" dirty="0">
                <a:latin typeface="Open Sans"/>
              </a:rPr>
              <a:t>(1)</a:t>
            </a:r>
            <a:endParaRPr lang="en-US" dirty="0"/>
          </a:p>
        </p:txBody>
      </p:sp>
      <p:sp>
        <p:nvSpPr>
          <p:cNvPr id="7" name="Rectangle 6"/>
          <p:cNvSpPr/>
          <p:nvPr/>
        </p:nvSpPr>
        <p:spPr>
          <a:xfrm>
            <a:off x="4094745" y="5551485"/>
            <a:ext cx="4002507"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glow rad="228600">
                    <a:schemeClr val="accent6">
                      <a:satMod val="175000"/>
                      <a:alpha val="40000"/>
                    </a:schemeClr>
                  </a:glow>
                  <a:innerShdw blurRad="63500" dist="50800" dir="13500000">
                    <a:srgbClr val="000000">
                      <a:alpha val="50000"/>
                    </a:srgbClr>
                  </a:innerShdw>
                </a:effectLst>
              </a:rPr>
              <a:t>Read D&amp;C 74</a:t>
            </a:r>
          </a:p>
        </p:txBody>
      </p:sp>
      <p:pic>
        <p:nvPicPr>
          <p:cNvPr id="13" name="Picture 10" descr="Image result for marriage pencil draw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586" y="1614819"/>
            <a:ext cx="3014332" cy="376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1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7:12-19</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Children Are Holy</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534522" y="1390553"/>
            <a:ext cx="5573670" cy="3539430"/>
          </a:xfrm>
          <a:prstGeom prst="rect">
            <a:avLst/>
          </a:prstGeom>
        </p:spPr>
        <p:txBody>
          <a:bodyPr wrap="square">
            <a:spAutoFit/>
          </a:bodyPr>
          <a:lstStyle/>
          <a:p>
            <a:pPr fontAlgn="base"/>
            <a:r>
              <a:rPr lang="en-US" sz="2800" dirty="0"/>
              <a:t>The Jews had a tradition that little children were unholy, but the Lord declared, “Little children are holy, being sanctified through the atonement of Jesus Christ,” and He taught that male children need not be circumcised as required by the law of Moses. </a:t>
            </a:r>
          </a:p>
        </p:txBody>
      </p:sp>
      <p:sp>
        <p:nvSpPr>
          <p:cNvPr id="20" name="Rectangle 19"/>
          <p:cNvSpPr/>
          <p:nvPr/>
        </p:nvSpPr>
        <p:spPr>
          <a:xfrm>
            <a:off x="11523468" y="6355428"/>
            <a:ext cx="466794" cy="369332"/>
          </a:xfrm>
          <a:prstGeom prst="rect">
            <a:avLst/>
          </a:prstGeom>
        </p:spPr>
        <p:txBody>
          <a:bodyPr wrap="none">
            <a:spAutoFit/>
          </a:bodyPr>
          <a:lstStyle/>
          <a:p>
            <a:r>
              <a:rPr lang="en-US" dirty="0">
                <a:latin typeface="Open Sans"/>
              </a:rPr>
              <a:t>(1)</a:t>
            </a:r>
            <a:endParaRPr lang="en-US" dirty="0"/>
          </a:p>
        </p:txBody>
      </p:sp>
      <p:sp>
        <p:nvSpPr>
          <p:cNvPr id="7" name="Rectangle 6"/>
          <p:cNvSpPr/>
          <p:nvPr/>
        </p:nvSpPr>
        <p:spPr>
          <a:xfrm>
            <a:off x="2285999" y="5709097"/>
            <a:ext cx="8806732" cy="830997"/>
          </a:xfrm>
          <a:prstGeom prst="rect">
            <a:avLst/>
          </a:prstGeom>
          <a:solidFill>
            <a:schemeClr val="accent6">
              <a:lumMod val="20000"/>
              <a:lumOff val="80000"/>
            </a:schemeClr>
          </a:solidFill>
        </p:spPr>
        <p:txBody>
          <a:bodyPr wrap="square" lIns="91440" tIns="45720" rIns="91440" bIns="45720">
            <a:spAutoFit/>
          </a:bodyPr>
          <a:lstStyle/>
          <a:p>
            <a:r>
              <a:rPr lang="en-US" sz="2400" i="1" dirty="0"/>
              <a:t>But little children are holy, being sanctified through the atonement of Jesus Christ; and this is what the scriptures mean. D&amp;C 74:7</a:t>
            </a:r>
            <a:endParaRPr lang="en-US" sz="2400" b="1" i="1" cap="none" spc="50" dirty="0">
              <a:ln w="0"/>
              <a:solidFill>
                <a:schemeClr val="bg2"/>
              </a:solidFill>
              <a:effectLst>
                <a:glow rad="228600">
                  <a:schemeClr val="accent6">
                    <a:satMod val="175000"/>
                    <a:alpha val="40000"/>
                  </a:schemeClr>
                </a:glow>
                <a:innerShdw blurRad="63500" dist="50800" dir="13500000">
                  <a:srgbClr val="000000">
                    <a:alpha val="50000"/>
                  </a:srgbClr>
                </a:innerShdw>
              </a:effectLst>
            </a:endParaRPr>
          </a:p>
        </p:txBody>
      </p:sp>
      <p:grpSp>
        <p:nvGrpSpPr>
          <p:cNvPr id="2" name="Group 1"/>
          <p:cNvGrpSpPr/>
          <p:nvPr/>
        </p:nvGrpSpPr>
        <p:grpSpPr>
          <a:xfrm>
            <a:off x="6108192" y="1087895"/>
            <a:ext cx="5741525" cy="4441422"/>
            <a:chOff x="4276286" y="1098272"/>
            <a:chExt cx="6963791" cy="5386920"/>
          </a:xfrm>
        </p:grpSpPr>
        <p:pic>
          <p:nvPicPr>
            <p:cNvPr id="12290" name="Picture 2" descr="Image result for pencil drawing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t="8559" r="1482"/>
            <a:stretch/>
          </p:blipFill>
          <p:spPr bwMode="auto">
            <a:xfrm>
              <a:off x="4472101" y="1688966"/>
              <a:ext cx="6404317" cy="4205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ra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286" y="1098272"/>
              <a:ext cx="6963791" cy="5386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23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540094"/>
            <a:ext cx="2286000" cy="369332"/>
          </a:xfrm>
          <a:prstGeom prst="rect">
            <a:avLst/>
          </a:prstGeom>
          <a:noFill/>
        </p:spPr>
        <p:txBody>
          <a:bodyPr wrap="square" rtlCol="0">
            <a:spAutoFit/>
          </a:bodyPr>
          <a:lstStyle/>
          <a:p>
            <a:r>
              <a:rPr lang="en-US" dirty="0"/>
              <a:t>1 Corinthians 7:35</a:t>
            </a:r>
          </a:p>
        </p:txBody>
      </p:sp>
      <p:sp>
        <p:nvSpPr>
          <p:cNvPr id="6" name="TextBox 5"/>
          <p:cNvSpPr txBox="1"/>
          <p:nvPr/>
        </p:nvSpPr>
        <p:spPr>
          <a:xfrm>
            <a:off x="-1" y="7937"/>
            <a:ext cx="12192000" cy="1015663"/>
          </a:xfrm>
          <a:prstGeom prst="rect">
            <a:avLst/>
          </a:prstGeom>
          <a:noFill/>
        </p:spPr>
        <p:txBody>
          <a:bodyPr wrap="square" rtlCol="0">
            <a:spAutoFit/>
          </a:bodyPr>
          <a:lstStyle/>
          <a:p>
            <a:pPr algn="ctr"/>
            <a:r>
              <a:rPr lang="en-US" sz="6000" i="1" dirty="0">
                <a:latin typeface="Footlight MT Light" panose="0204060206030A020304" pitchFamily="18" charset="0"/>
              </a:rPr>
              <a:t>Called to the Ministry</a:t>
            </a:r>
            <a:endParaRPr lang="en-US" sz="4400" i="1" dirty="0">
              <a:latin typeface="Footlight MT Light" panose="0204060206030A020304"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988936" y="1641295"/>
            <a:ext cx="5573670" cy="3539430"/>
          </a:xfrm>
          <a:prstGeom prst="rect">
            <a:avLst/>
          </a:prstGeom>
        </p:spPr>
        <p:txBody>
          <a:bodyPr wrap="square">
            <a:spAutoFit/>
          </a:bodyPr>
          <a:lstStyle/>
          <a:p>
            <a:pPr fontAlgn="base"/>
            <a:r>
              <a:rPr lang="en-US" sz="2800" dirty="0"/>
              <a:t>Paul explained that their circumstances allowed them to serve the Lord “without distraction”, or without temporal concerns related to providing for a family. </a:t>
            </a:r>
          </a:p>
          <a:p>
            <a:pPr fontAlgn="base"/>
            <a:endParaRPr lang="en-US" sz="2800" dirty="0"/>
          </a:p>
          <a:p>
            <a:pPr fontAlgn="base"/>
            <a:r>
              <a:rPr lang="en-US" sz="2800" dirty="0"/>
              <a:t>However, he did not forbid them to marry.</a:t>
            </a:r>
          </a:p>
        </p:txBody>
      </p:sp>
      <p:grpSp>
        <p:nvGrpSpPr>
          <p:cNvPr id="8" name="Group 7"/>
          <p:cNvGrpSpPr/>
          <p:nvPr/>
        </p:nvGrpSpPr>
        <p:grpSpPr>
          <a:xfrm>
            <a:off x="7551543" y="1340743"/>
            <a:ext cx="3971925" cy="5014685"/>
            <a:chOff x="7120806" y="779018"/>
            <a:chExt cx="3971925" cy="5014685"/>
          </a:xfrm>
        </p:grpSpPr>
        <p:sp>
          <p:nvSpPr>
            <p:cNvPr id="7" name="Rectangle 6"/>
            <p:cNvSpPr/>
            <p:nvPr/>
          </p:nvSpPr>
          <p:spPr>
            <a:xfrm>
              <a:off x="7296911" y="5578259"/>
              <a:ext cx="1298449" cy="215444"/>
            </a:xfrm>
            <a:prstGeom prst="rect">
              <a:avLst/>
            </a:prstGeom>
            <a:noFill/>
          </p:spPr>
          <p:txBody>
            <a:bodyPr wrap="square" lIns="91440" tIns="45720" rIns="91440" bIns="45720">
              <a:spAutoFit/>
            </a:bodyPr>
            <a:lstStyle/>
            <a:p>
              <a:r>
                <a:rPr lang="en-US" sz="800" i="1" dirty="0"/>
                <a:t>Annie </a:t>
              </a:r>
              <a:r>
                <a:rPr lang="en-US" sz="800" i="1" dirty="0" err="1"/>
                <a:t>Henrie</a:t>
              </a:r>
              <a:endParaRPr lang="en-US" sz="800" b="1" i="1" cap="none" spc="50" dirty="0">
                <a:ln w="0"/>
                <a:solidFill>
                  <a:schemeClr val="bg2"/>
                </a:solidFill>
                <a:effectLst>
                  <a:glow rad="228600">
                    <a:schemeClr val="accent6">
                      <a:satMod val="175000"/>
                      <a:alpha val="40000"/>
                    </a:schemeClr>
                  </a:glow>
                  <a:innerShdw blurRad="63500" dist="50800" dir="13500000">
                    <a:srgbClr val="000000">
                      <a:alpha val="50000"/>
                    </a:srgbClr>
                  </a:innerShdw>
                </a:effectLst>
              </a:endParaRPr>
            </a:p>
          </p:txBody>
        </p:sp>
        <p:pic>
          <p:nvPicPr>
            <p:cNvPr id="18434" name="Picture 2" descr="Image result for pencil drawing lds missionary"/>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120806" y="779018"/>
              <a:ext cx="3971925" cy="4762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1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70" t="1183" r="48047" b="49703"/>
          <a:stretch/>
        </p:blipFill>
        <p:spPr bwMode="auto">
          <a:xfrm flipH="1">
            <a:off x="-1" y="0"/>
            <a:ext cx="12228665" cy="6859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2308324"/>
          </a:xfrm>
          <a:prstGeom prst="rect">
            <a:avLst/>
          </a:prstGeom>
          <a:noFill/>
        </p:spPr>
        <p:txBody>
          <a:bodyPr wrap="square" rtlCol="0">
            <a:spAutoFit/>
          </a:bodyPr>
          <a:lstStyle/>
          <a:p>
            <a:r>
              <a:rPr lang="en-US" dirty="0"/>
              <a:t>Sources:</a:t>
            </a:r>
          </a:p>
          <a:p>
            <a:pPr marL="342900" indent="-342900">
              <a:buFontTx/>
              <a:buAutoNum type="arabicPeriod"/>
            </a:pPr>
            <a:r>
              <a:rPr lang="en-US" dirty="0"/>
              <a:t>New Testament Institute Student Manual Chapter 38</a:t>
            </a:r>
          </a:p>
          <a:p>
            <a:pPr marL="342900" indent="-342900">
              <a:buFontTx/>
              <a:buAutoNum type="arabicPeriod"/>
            </a:pPr>
            <a:r>
              <a:rPr lang="en-US" dirty="0">
                <a:latin typeface="Open Sans"/>
              </a:rPr>
              <a:t>For the Strength of Youth, 35</a:t>
            </a:r>
          </a:p>
          <a:p>
            <a:pPr marL="342900" indent="-342900">
              <a:buFontTx/>
              <a:buAutoNum type="arabicPeriod"/>
            </a:pPr>
            <a:r>
              <a:rPr lang="en-US" dirty="0"/>
              <a:t>President Boyd K. Packer  (“The Plan of Happiness,”</a:t>
            </a:r>
            <a:r>
              <a:rPr lang="en-US" i="1" dirty="0"/>
              <a:t> Ensign</a:t>
            </a:r>
            <a:r>
              <a:rPr lang="en-US" dirty="0"/>
              <a:t> or </a:t>
            </a:r>
            <a:r>
              <a:rPr lang="en-US" i="1" dirty="0" err="1"/>
              <a:t>Liahona</a:t>
            </a:r>
            <a:r>
              <a:rPr lang="en-US" i="1" dirty="0"/>
              <a:t>,</a:t>
            </a:r>
            <a:r>
              <a:rPr lang="en-US" dirty="0"/>
              <a:t> May 2015, 26)</a:t>
            </a:r>
          </a:p>
          <a:p>
            <a:pPr marL="342900" indent="-342900">
              <a:buFontTx/>
              <a:buAutoNum type="arabicPeriod"/>
            </a:pPr>
            <a:r>
              <a:rPr lang="en-US" dirty="0"/>
              <a:t>Chastity </a:t>
            </a:r>
            <a:r>
              <a:rPr lang="en-US" dirty="0" err="1"/>
              <a:t>lds.topics</a:t>
            </a:r>
            <a:r>
              <a:rPr lang="en-US" dirty="0"/>
              <a:t>.</a:t>
            </a:r>
          </a:p>
          <a:p>
            <a:pPr marL="342900" indent="-342900">
              <a:buFontTx/>
              <a:buAutoNum type="arabicPeriod"/>
            </a:pPr>
            <a:r>
              <a:rPr lang="en-US" dirty="0"/>
              <a:t>Elder Jeffrey R. Holland  </a:t>
            </a:r>
            <a:r>
              <a:rPr lang="en-US" i="1" dirty="0"/>
              <a:t>Personal Purity </a:t>
            </a:r>
            <a:r>
              <a:rPr lang="en-US" dirty="0"/>
              <a:t>Jan. 1999 </a:t>
            </a:r>
            <a:r>
              <a:rPr lang="en-US" dirty="0" err="1"/>
              <a:t>Liahona</a:t>
            </a:r>
            <a:endParaRPr lang="en-US" dirty="0"/>
          </a:p>
          <a:p>
            <a:pPr marL="342900" indent="-342900">
              <a:buFontTx/>
              <a:buAutoNum type="arabicPeriod"/>
            </a:pPr>
            <a:r>
              <a:rPr lang="en-US" dirty="0">
                <a:latin typeface="Open Sans"/>
              </a:rPr>
              <a:t>President Howard W. Hunter (“Being a Righteous Husband and Father,” </a:t>
            </a:r>
            <a:r>
              <a:rPr lang="en-US" i="1" dirty="0">
                <a:latin typeface="Open Sans"/>
              </a:rPr>
              <a:t>Ensign,</a:t>
            </a:r>
            <a:r>
              <a:rPr lang="en-US" dirty="0">
                <a:latin typeface="Open Sans"/>
              </a:rPr>
              <a:t> Nov. 1994, 51)</a:t>
            </a:r>
            <a:endParaRPr lang="en-US" dirty="0"/>
          </a:p>
          <a:p>
            <a:pPr marL="342900" indent="-342900">
              <a:buFontTx/>
              <a:buAutoNum type="arabicPeriod"/>
            </a:pPr>
            <a:endParaRPr lang="en-US" dirty="0"/>
          </a:p>
        </p:txBody>
      </p:sp>
      <p:sp>
        <p:nvSpPr>
          <p:cNvPr id="13" name="Footer Placeholder 14">
            <a:extLst>
              <a:ext uri="{FF2B5EF4-FFF2-40B4-BE49-F238E27FC236}">
                <a16:creationId xmlns:a16="http://schemas.microsoft.com/office/drawing/2014/main" id="{6E60058B-E35E-45CD-873C-C9312E147E29}"/>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8244225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1738046"/>
              </p:ext>
            </p:extLst>
          </p:nvPr>
        </p:nvGraphicFramePr>
        <p:xfrm>
          <a:off x="-38100" y="0"/>
          <a:ext cx="6357418" cy="1314450"/>
        </p:xfrm>
        <a:graphic>
          <a:graphicData uri="http://schemas.openxmlformats.org/drawingml/2006/table">
            <a:tbl>
              <a:tblPr firstRow="1" bandRow="1">
                <a:tableStyleId>{5940675A-B579-460E-94D1-54222C63F5DA}</a:tableStyleId>
              </a:tblPr>
              <a:tblGrid>
                <a:gridCol w="45969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Marriage Is Ordained of God</a:t>
                      </a:r>
                    </a:p>
                  </a:txBody>
                  <a:tcPr marL="95250" marR="95250" marT="66675" marB="66675" anchor="ctr"/>
                </a:tc>
                <a:tc>
                  <a:txBody>
                    <a:bodyPr/>
                    <a:lstStyle/>
                    <a:p>
                      <a:pPr algn="l" fontAlgn="base"/>
                      <a:r>
                        <a:rPr lang="en-US">
                          <a:solidFill>
                            <a:srgbClr val="434444"/>
                          </a:solidFill>
                          <a:effectLst/>
                        </a:rPr>
                        <a:t>7:1–24</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Missionaries—Married or Single?</a:t>
                      </a:r>
                    </a:p>
                  </a:txBody>
                  <a:tcPr marL="95250" marR="95250" marT="66675" marB="66675" anchor="ctr"/>
                </a:tc>
                <a:tc>
                  <a:txBody>
                    <a:bodyPr/>
                    <a:lstStyle/>
                    <a:p>
                      <a:pPr algn="l" fontAlgn="base"/>
                      <a:r>
                        <a:rPr lang="en-US" dirty="0">
                          <a:solidFill>
                            <a:srgbClr val="434444"/>
                          </a:solidFill>
                          <a:effectLst/>
                        </a:rPr>
                        <a:t>7:25–40</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770757"/>
            <a:ext cx="5540721" cy="246221"/>
          </a:xfrm>
          <a:prstGeom prst="rect">
            <a:avLst/>
          </a:prstGeom>
          <a:noFill/>
        </p:spPr>
        <p:txBody>
          <a:bodyPr wrap="square" rtlCol="0">
            <a:spAutoFit/>
          </a:bodyPr>
          <a:lstStyle/>
          <a:p>
            <a:r>
              <a:rPr lang="en-US" sz="1000" dirty="0"/>
              <a:t>Life and Teachings of Jesus and His Apostles Chapter 35</a:t>
            </a:r>
          </a:p>
        </p:txBody>
      </p:sp>
      <p:sp>
        <p:nvSpPr>
          <p:cNvPr id="7" name="Rectangle 6"/>
          <p:cNvSpPr/>
          <p:nvPr/>
        </p:nvSpPr>
        <p:spPr>
          <a:xfrm>
            <a:off x="-1" y="2103800"/>
            <a:ext cx="7010400" cy="1754326"/>
          </a:xfrm>
          <a:prstGeom prst="rect">
            <a:avLst/>
          </a:prstGeom>
          <a:ln>
            <a:solidFill>
              <a:schemeClr val="tx1"/>
            </a:solidFill>
          </a:ln>
        </p:spPr>
        <p:txBody>
          <a:bodyPr wrap="square">
            <a:spAutoFit/>
          </a:bodyPr>
          <a:lstStyle/>
          <a:p>
            <a:r>
              <a:rPr lang="en-US" sz="1200" b="1" dirty="0">
                <a:solidFill>
                  <a:srgbClr val="333333"/>
                </a:solidFill>
                <a:latin typeface="Open Sans"/>
              </a:rPr>
              <a:t>Married Couples 1 Corinthian 7:1-3:</a:t>
            </a:r>
          </a:p>
          <a:p>
            <a:r>
              <a:rPr lang="en-US" sz="1200" dirty="0">
                <a:solidFill>
                  <a:srgbClr val="333333"/>
                </a:solidFill>
                <a:latin typeface="Open Sans"/>
              </a:rPr>
              <a:t>Human intimacy is reserved for a married couple because it is the ultimate symbol of total union, a totality and a union ordained and defined by God. From the Garden of Eden onward, marriage was intended to mean the complete merger of a man and a woman—their hearts, hopes, lives, love, family, future, everything. Adam said of Eve that she was bone of his bones and flesh of his flesh, and that they were to be “one flesh” in their life together.</a:t>
            </a:r>
            <a:r>
              <a:rPr lang="en-US" sz="1200" baseline="30000" dirty="0">
                <a:solidFill>
                  <a:srgbClr val="147EA7"/>
                </a:solidFill>
                <a:latin typeface="Open Sans"/>
                <a:hlinkClick r:id="rId2"/>
              </a:rPr>
              <a:t>13</a:t>
            </a:r>
            <a:r>
              <a:rPr lang="en-US" sz="1200" dirty="0">
                <a:solidFill>
                  <a:srgbClr val="333333"/>
                </a:solidFill>
                <a:latin typeface="Open Sans"/>
              </a:rPr>
              <a:t> This is a union of such completeness that we use the word </a:t>
            </a:r>
            <a:r>
              <a:rPr lang="en-US" sz="1200" i="1" dirty="0">
                <a:solidFill>
                  <a:srgbClr val="333333"/>
                </a:solidFill>
                <a:latin typeface="Open Sans"/>
              </a:rPr>
              <a:t>seal</a:t>
            </a:r>
            <a:r>
              <a:rPr lang="en-US" sz="1200" dirty="0">
                <a:solidFill>
                  <a:srgbClr val="333333"/>
                </a:solidFill>
                <a:latin typeface="Open Sans"/>
              </a:rPr>
              <a:t> to convey its eternal promise. The Prophet Joseph Smith once said we perhaps could render such a sacred bond as being “welded”</a:t>
            </a:r>
            <a:r>
              <a:rPr lang="en-US" sz="1200" baseline="30000" dirty="0">
                <a:solidFill>
                  <a:srgbClr val="147EA7"/>
                </a:solidFill>
                <a:latin typeface="Open Sans"/>
              </a:rPr>
              <a:t>1</a:t>
            </a:r>
            <a:r>
              <a:rPr lang="en-US" sz="1200" dirty="0">
                <a:solidFill>
                  <a:srgbClr val="333333"/>
                </a:solidFill>
                <a:latin typeface="Open Sans"/>
              </a:rPr>
              <a:t> one to another.</a:t>
            </a:r>
          </a:p>
          <a:p>
            <a:r>
              <a:rPr lang="en-US" sz="1200" dirty="0">
                <a:solidFill>
                  <a:srgbClr val="333333"/>
                </a:solidFill>
                <a:latin typeface="Open Sans"/>
              </a:rPr>
              <a:t>(5)</a:t>
            </a:r>
            <a:endParaRPr lang="en-US" sz="1200" dirty="0"/>
          </a:p>
        </p:txBody>
      </p:sp>
      <p:sp>
        <p:nvSpPr>
          <p:cNvPr id="9" name="Rectangle 8"/>
          <p:cNvSpPr/>
          <p:nvPr/>
        </p:nvSpPr>
        <p:spPr>
          <a:xfrm>
            <a:off x="-2" y="3858126"/>
            <a:ext cx="7010401" cy="2492990"/>
          </a:xfrm>
          <a:prstGeom prst="rect">
            <a:avLst/>
          </a:prstGeom>
          <a:ln>
            <a:solidFill>
              <a:schemeClr val="tx1"/>
            </a:solidFill>
          </a:ln>
        </p:spPr>
        <p:txBody>
          <a:bodyPr wrap="square">
            <a:spAutoFit/>
          </a:bodyPr>
          <a:lstStyle/>
          <a:p>
            <a:r>
              <a:rPr lang="en-US" sz="1200" b="1" dirty="0"/>
              <a:t>Stumbling Block 1 Corinthians 8:9:</a:t>
            </a:r>
          </a:p>
          <a:p>
            <a:r>
              <a:rPr lang="en-US" sz="1200" dirty="0"/>
              <a:t> "Another important aspect to providing a nurturing environment for new members is to give them a sense of safety, love, and acceptance when they come to church. In particular, we must take care to avoid offending others even if this causes us discomfort. Jesus taught that it would be better to perish than to offend one of the 'little ones,' a caution that can also apply to new converts (see Matt. 18:14; Mark 9:42; Luke 17:2). The Apostle Paul indicates that new converts, who generally lack in gospel knowledge, can be offended by the otherwise harmless actions of those with greater knowledge, leading weaker new members to fall away. He taught that we should avoid such words and actions, even if our information is correct (see 1 Cor. 8:8-13). For example, it might be correct to point out that a new convert has made a mistake, but to do so publicly or in a way that causes unnecessary pain may harm a fragile, young soul. The way a new member prays or dresses or speaks may be different from our traditions or teachings, but correcting such differences should be undertaken only by a loving leader if done at all and only with the benefit and needs of the new member utmost in mind." David E. Sorenson ("Why Baptism Is Not Enough," </a:t>
            </a:r>
            <a:r>
              <a:rPr lang="en-US" sz="1200" i="1" dirty="0"/>
              <a:t>Ensign</a:t>
            </a:r>
            <a:r>
              <a:rPr lang="en-US" sz="1200" dirty="0"/>
              <a:t>, Apr. 1999, 20)</a:t>
            </a:r>
          </a:p>
        </p:txBody>
      </p:sp>
    </p:spTree>
    <p:extLst>
      <p:ext uri="{BB962C8B-B14F-4D97-AF65-F5344CB8AC3E}">
        <p14:creationId xmlns:p14="http://schemas.microsoft.com/office/powerpoint/2010/main" val="402937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green purpl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2771" y="1121230"/>
            <a:ext cx="3831772" cy="1200329"/>
          </a:xfrm>
          <a:prstGeom prst="rect">
            <a:avLst/>
          </a:prstGeom>
          <a:noFill/>
        </p:spPr>
        <p:txBody>
          <a:bodyPr wrap="square" rtlCol="0">
            <a:spAutoFit/>
          </a:bodyPr>
          <a:lstStyle/>
          <a:p>
            <a:r>
              <a:rPr lang="en-US" sz="2400" i="1" dirty="0">
                <a:solidFill>
                  <a:srgbClr val="FFFF00"/>
                </a:solidFill>
              </a:rPr>
              <a:t>“…chastened for all your sins, that you might be one…” (D&amp;C 61:8)	</a:t>
            </a:r>
          </a:p>
        </p:txBody>
      </p:sp>
      <p:sp>
        <p:nvSpPr>
          <p:cNvPr id="7" name="TextBox 6"/>
          <p:cNvSpPr txBox="1"/>
          <p:nvPr/>
        </p:nvSpPr>
        <p:spPr>
          <a:xfrm>
            <a:off x="7543800" y="1828800"/>
            <a:ext cx="2819400" cy="1938992"/>
          </a:xfrm>
          <a:prstGeom prst="rect">
            <a:avLst/>
          </a:prstGeom>
          <a:noFill/>
        </p:spPr>
        <p:txBody>
          <a:bodyPr wrap="square" rtlCol="0">
            <a:spAutoFit/>
          </a:bodyPr>
          <a:lstStyle/>
          <a:p>
            <a:r>
              <a:rPr lang="en-US" sz="2400" i="1" dirty="0">
                <a:solidFill>
                  <a:srgbClr val="FFFF00"/>
                </a:solidFill>
              </a:rPr>
              <a:t>“…the Lord called his people Zion, because they were of one heart and one mind.” (Moses 7:18)</a:t>
            </a:r>
          </a:p>
        </p:txBody>
      </p:sp>
      <p:sp>
        <p:nvSpPr>
          <p:cNvPr id="10" name="TextBox 9"/>
          <p:cNvSpPr txBox="1"/>
          <p:nvPr/>
        </p:nvSpPr>
        <p:spPr>
          <a:xfrm>
            <a:off x="2253343" y="4495800"/>
            <a:ext cx="3984171" cy="1569660"/>
          </a:xfrm>
          <a:prstGeom prst="rect">
            <a:avLst/>
          </a:prstGeom>
          <a:noFill/>
        </p:spPr>
        <p:txBody>
          <a:bodyPr wrap="square" rtlCol="0">
            <a:spAutoFit/>
          </a:bodyPr>
          <a:lstStyle/>
          <a:p>
            <a:r>
              <a:rPr lang="en-US" sz="2400" i="1" dirty="0">
                <a:solidFill>
                  <a:srgbClr val="FFFF00"/>
                </a:solidFill>
              </a:rPr>
              <a:t>“That they all may be one; as thou, Father, art in me, and I in thee, that they also may be one in us…” (John 17:21)</a:t>
            </a:r>
          </a:p>
        </p:txBody>
      </p:sp>
      <p:pic>
        <p:nvPicPr>
          <p:cNvPr id="5122" name="Picture 2" descr="https://encrypted-tbn2.gstatic.com/images?q=tbn:ANd9GcQG2tEeB8aYKmJr7DJhCDeA8EJn0XeXLnLOMleP_VlojmNC3Dk_"/>
          <p:cNvPicPr>
            <a:picLocks noChangeAspect="1" noChangeArrowheads="1"/>
          </p:cNvPicPr>
          <p:nvPr/>
        </p:nvPicPr>
        <p:blipFill>
          <a:blip r:embed="rId3" cstate="print"/>
          <a:srcRect/>
          <a:stretch>
            <a:fillRect/>
          </a:stretch>
        </p:blipFill>
        <p:spPr bwMode="auto">
          <a:xfrm>
            <a:off x="7554686" y="4200310"/>
            <a:ext cx="3004456" cy="2405959"/>
          </a:xfrm>
          <a:prstGeom prst="rect">
            <a:avLst/>
          </a:prstGeom>
          <a:noFill/>
        </p:spPr>
      </p:pic>
      <p:sp>
        <p:nvSpPr>
          <p:cNvPr id="11" name="TextBox 10"/>
          <p:cNvSpPr txBox="1"/>
          <p:nvPr/>
        </p:nvSpPr>
        <p:spPr>
          <a:xfrm>
            <a:off x="195941" y="152400"/>
            <a:ext cx="11854543" cy="830997"/>
          </a:xfrm>
          <a:prstGeom prst="rect">
            <a:avLst/>
          </a:prstGeom>
          <a:noFill/>
        </p:spPr>
        <p:txBody>
          <a:bodyPr wrap="square" rtlCol="0">
            <a:spAutoFit/>
          </a:bodyPr>
          <a:lstStyle/>
          <a:p>
            <a:pPr algn="ctr"/>
            <a:r>
              <a:rPr lang="en-US" sz="4800" dirty="0">
                <a:solidFill>
                  <a:schemeClr val="bg1"/>
                </a:solidFill>
                <a:effectLst>
                  <a:glow rad="139700">
                    <a:schemeClr val="accent2">
                      <a:satMod val="175000"/>
                      <a:alpha val="40000"/>
                    </a:schemeClr>
                  </a:glow>
                </a:effectLst>
                <a:latin typeface="Bodoni MT" panose="02070603080606020203" pitchFamily="18" charset="0"/>
              </a:rPr>
              <a:t>To Be Called A Saint</a:t>
            </a:r>
          </a:p>
        </p:txBody>
      </p:sp>
      <p:pic>
        <p:nvPicPr>
          <p:cNvPr id="7170" name="Picture 2" descr="Image result for zipper acti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13918" y="1172255"/>
            <a:ext cx="3048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168" y="724091"/>
            <a:ext cx="11740896" cy="5755422"/>
          </a:xfrm>
          <a:prstGeom prst="rect">
            <a:avLst/>
          </a:prstGeom>
        </p:spPr>
        <p:txBody>
          <a:bodyPr wrap="square">
            <a:spAutoFit/>
          </a:bodyPr>
          <a:lstStyle/>
          <a:p>
            <a:pPr fontAlgn="base"/>
            <a:r>
              <a:rPr lang="en-US" sz="1600" dirty="0">
                <a:solidFill>
                  <a:srgbClr val="333333"/>
                </a:solidFill>
              </a:rPr>
              <a:t>First Corinthians 7 has been the source of more confusion regarding the doctrine of marriage than any other chapter in the Bible. Hereby, celibacy has been touted as a state of higher spiritual attainment than marriage, and sexual relations-even between a man and wife-have been considered sinful. Neither conclusion is true, nor can either conclusion be fairly drawn if one understands the context of Paul's comments.</a:t>
            </a:r>
          </a:p>
          <a:p>
            <a:pPr fontAlgn="base"/>
            <a:r>
              <a:rPr lang="en-US" sz="1600" dirty="0">
                <a:solidFill>
                  <a:srgbClr val="333333"/>
                </a:solidFill>
              </a:rPr>
              <a:t>By way of explanation, let's first take note that Joseph Smith made more corrections to this chapter than to any other chapter written by Paul save one (Romans 7). Second, Paul specifically addresses questions put to him by the Corinthian saints in a previous letter (v. 1); so some of his advice is specific to them and cannot be universally applied to all saints of all times. Third, Paul expressly states that his advice is his own opinion and not the word of the Lord (v. 25). Paul is only speaking the word of the Lord in the following seven verses: 1-5, 10, and 11 (see v. 6, 12, and 25); the rest is given as advice from 'one that hath obtained mercy of the Lord' (v. 25).</a:t>
            </a:r>
          </a:p>
          <a:p>
            <a:pPr fontAlgn="base"/>
            <a:r>
              <a:rPr lang="en-US" sz="1600" dirty="0">
                <a:solidFill>
                  <a:srgbClr val="333333"/>
                </a:solidFill>
              </a:rPr>
              <a:t>The point is not to discount what Paul has said but to place it in its appropriate historical context. At the time, Paul was writing as a single apostle and missionary of the Lord. In effect, he is married to his work and his children are his converts (1 Tim. 1:2; 2 Tim. 1:2). Therefore, when he says 'I would that all men were even as I' (meaning unmarried), he says that in the context of performing missionary work with its rigors of travel and perpetual persecution. Hence, no latter-day saint should place more emphasis on these comments by Paul than on Joseph Smith's heavenly teachings on the new and everlasting covenant of marriage or the First Presidency's proclamation on the family (1995).</a:t>
            </a:r>
          </a:p>
          <a:p>
            <a:pPr fontAlgn="base"/>
            <a:r>
              <a:rPr lang="en-US" sz="1600" dirty="0">
                <a:solidFill>
                  <a:srgbClr val="333333"/>
                </a:solidFill>
              </a:rPr>
              <a:t>"The Joseph Smith Translation makes many clarifications and corrections to the records about Paul, but two of the most useful deal with Paul's teachings about marriage (1 Cor. 7) and about how the gospel of Jesus Christ changed his life (Rom. 7:14-25). The popular myth that Paul was opposed to marriage is corrected by the Joseph Smith Translation so that his dictum that there is an advantage to remaining unmarried is limited to those on temporary mission assignments. This practice was advocated by Paul for efficiency in the temporary ministry, and is similar to the practice of The Church of Jesus Christ of Latter-day Saints today in calling young men and women, unmarried, to serve missions, and refrain from marriage while in the mission field. Paul's teachings against marriage were not for all Church members, any more than the policy for young missionaries to remain unmarried today is a permanent rejection of marriage. The Joseph Smith Translation restores the proper context." (Robert J. Matthews, </a:t>
            </a:r>
            <a:r>
              <a:rPr lang="en-US" sz="1600" i="1" dirty="0">
                <a:solidFill>
                  <a:srgbClr val="333333"/>
                </a:solidFill>
              </a:rPr>
              <a:t>Behold the Messiah </a:t>
            </a:r>
            <a:r>
              <a:rPr lang="en-US" sz="1600" dirty="0">
                <a:solidFill>
                  <a:srgbClr val="333333"/>
                </a:solidFill>
              </a:rPr>
              <a:t>[Salt Lake City: </a:t>
            </a:r>
            <a:r>
              <a:rPr lang="en-US" sz="1600" dirty="0" err="1">
                <a:solidFill>
                  <a:srgbClr val="333333"/>
                </a:solidFill>
              </a:rPr>
              <a:t>Bookcraft</a:t>
            </a:r>
            <a:r>
              <a:rPr lang="en-US" sz="1600" dirty="0">
                <a:solidFill>
                  <a:srgbClr val="333333"/>
                </a:solidFill>
              </a:rPr>
              <a:t>, 1994], 341.)</a:t>
            </a:r>
            <a:endParaRPr lang="en-US" sz="1600" b="0" i="0" dirty="0">
              <a:solidFill>
                <a:srgbClr val="333333"/>
              </a:solidFill>
              <a:effectLst/>
            </a:endParaRPr>
          </a:p>
        </p:txBody>
      </p:sp>
      <p:sp>
        <p:nvSpPr>
          <p:cNvPr id="3" name="TextBox 2"/>
          <p:cNvSpPr txBox="1"/>
          <p:nvPr/>
        </p:nvSpPr>
        <p:spPr>
          <a:xfrm>
            <a:off x="4096512" y="36576"/>
            <a:ext cx="3950208" cy="369332"/>
          </a:xfrm>
          <a:prstGeom prst="rect">
            <a:avLst/>
          </a:prstGeom>
          <a:noFill/>
        </p:spPr>
        <p:txBody>
          <a:bodyPr wrap="square" rtlCol="0">
            <a:spAutoFit/>
          </a:bodyPr>
          <a:lstStyle/>
          <a:p>
            <a:r>
              <a:rPr lang="en-US" dirty="0"/>
              <a:t>Helpful Information about Corinthians 7</a:t>
            </a:r>
          </a:p>
        </p:txBody>
      </p:sp>
    </p:spTree>
    <p:extLst>
      <p:ext uri="{BB962C8B-B14F-4D97-AF65-F5344CB8AC3E}">
        <p14:creationId xmlns:p14="http://schemas.microsoft.com/office/powerpoint/2010/main" val="17566117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434" y="733246"/>
            <a:ext cx="11784106" cy="6124754"/>
          </a:xfrm>
          <a:prstGeom prst="rect">
            <a:avLst/>
          </a:prstGeom>
        </p:spPr>
        <p:txBody>
          <a:bodyPr wrap="square">
            <a:spAutoFit/>
          </a:bodyPr>
          <a:lstStyle/>
          <a:p>
            <a:pPr fontAlgn="base"/>
            <a:r>
              <a:rPr lang="en-US" sz="1400" dirty="0">
                <a:solidFill>
                  <a:srgbClr val="333333"/>
                </a:solidFill>
              </a:rPr>
              <a:t>It is possible that Paul, who had once been married, was a widower at the time of his writing of First Corinthians. His heart was thoroughly set on </a:t>
            </a:r>
            <a:r>
              <a:rPr lang="en-US" sz="1400" dirty="0">
                <a:solidFill>
                  <a:srgbClr val="2F393A"/>
                </a:solidFill>
              </a:rPr>
              <a:t>missionary work</a:t>
            </a:r>
            <a:r>
              <a:rPr lang="en-US" sz="1400" dirty="0">
                <a:solidFill>
                  <a:srgbClr val="333333"/>
                </a:solidFill>
              </a:rPr>
              <a:t>, and thus he might have chosen not to remarry. Hence his counsel to those in similar circumstances was “I would that all men were even as I myself.”</a:t>
            </a:r>
          </a:p>
          <a:p>
            <a:pPr fontAlgn="base"/>
            <a:r>
              <a:rPr lang="en-US" sz="1400" dirty="0">
                <a:solidFill>
                  <a:srgbClr val="333333"/>
                </a:solidFill>
              </a:rPr>
              <a:t>Aside from the fact that marriage is an eternal command of God, which Paul, an apostle of </a:t>
            </a:r>
            <a:r>
              <a:rPr lang="en-US" sz="1400" dirty="0">
                <a:solidFill>
                  <a:srgbClr val="2F393A"/>
                </a:solidFill>
              </a:rPr>
              <a:t>Jesus Christ</a:t>
            </a:r>
            <a:r>
              <a:rPr lang="en-US" sz="1400" dirty="0">
                <a:solidFill>
                  <a:srgbClr val="333333"/>
                </a:solidFill>
              </a:rPr>
              <a:t>, would know as well as anyone, there are some other compelling reasons why the answer to the question Was Paul married? should be yes.</a:t>
            </a:r>
          </a:p>
          <a:p>
            <a:pPr fontAlgn="base"/>
            <a:r>
              <a:rPr lang="en-US" sz="1400" dirty="0"/>
              <a:t>In the first place, Paul’s writings indicate a positive attitude toward marriage. Some of the finest counsel given in scripture on the subject comes to us from Paul (Ephesians 5:21–6:4; Colossians 3:8–21). It would be presumptive indeed for Paul to give such counsel if he had not obeyed the law of God himself.</a:t>
            </a:r>
          </a:p>
          <a:p>
            <a:pPr fontAlgn="base"/>
            <a:r>
              <a:rPr lang="en-US" sz="1400" dirty="0"/>
              <a:t>In 1 Corinthians 9:5 Paul argues that apostles have as much right to marry as anyone else, “Have we not power to lead about a sister, a wife, as well as other apostles, and as the brethren of the Lord, and Cephas?” But marriage is more than a right; it is a solemn duty. Hence Paul writes in 1 Corinthians 11:11: “Nevertheless neither is the man without the woman, neither the woman without the man, in the Lord.” The need for all to marry if they would find approval “in the Lord” is thus undisputed.</a:t>
            </a:r>
          </a:p>
          <a:p>
            <a:pPr fontAlgn="base"/>
            <a:endParaRPr lang="en-US" sz="1400" dirty="0"/>
          </a:p>
          <a:p>
            <a:pPr fontAlgn="base"/>
            <a:r>
              <a:rPr lang="en-US" sz="1400" dirty="0"/>
              <a:t>Faithful Jews regarded marriage as a religious obligation and a condition of extraordinary importance. It was the custom for Jewish men and women to marry at an early age, generally between sixteen and eighteen but sometimes as early as fourteen. Paul, a strict Pharisee (Acts 26:5) was “taught according to the perfect manner of the law of the fathers, and was zealous toward God” (Acts 22:3), as faithful Jews were enjoined to be. Thus “there would seem to be no good reason … why Paul, a trained and ardent Pharisee, should fail to honor an obligation esteemed so sacred in the eyes of his people.” (Sperry, </a:t>
            </a:r>
            <a:r>
              <a:rPr lang="en-US" sz="1400" i="1" dirty="0"/>
              <a:t>Paul’s Life and Letters,</a:t>
            </a:r>
            <a:r>
              <a:rPr lang="en-US" sz="1400" dirty="0"/>
              <a:t> p. 9.) When a list of 613 precepts contained in the law of Moses was first drawn up, marriage was listed as number one. If Paul “lived unmarried as a Jerusalem Pharisee, his case was entirely exceptional.” (Farrar, </a:t>
            </a:r>
            <a:r>
              <a:rPr lang="en-US" sz="1400" i="1" dirty="0"/>
              <a:t>The Life and Work of St. Paul,</a:t>
            </a:r>
            <a:r>
              <a:rPr lang="en-US" sz="1400" dirty="0"/>
              <a:t> p. 46.)</a:t>
            </a:r>
          </a:p>
          <a:p>
            <a:pPr fontAlgn="base"/>
            <a:endParaRPr lang="en-US" sz="1400" b="0" i="0" dirty="0">
              <a:solidFill>
                <a:srgbClr val="333333"/>
              </a:solidFill>
              <a:effectLst/>
            </a:endParaRPr>
          </a:p>
          <a:p>
            <a:pPr fontAlgn="base"/>
            <a:r>
              <a:rPr lang="en-US" sz="1400" dirty="0"/>
              <a:t>Most scholars acknowledge that Paul was either a member of the Jewish ruling body, the Sanhedrin, or a close associate thereof (Acts 8:3; 9:1, 2; 22:5; 26:10). If he were indeed a member of the Sanhedrin, Paul would have been expected to be in compliance with the special requirements for membership in the body, one of which was marriage. If he were not a member, Paul would still, as an official representative of the ruling group, be expected to be in harmony with all accepted Jewish customs. Only such a condition would prevent his being charged with advocating obedience to laws with which he himself was not in strict compliance.</a:t>
            </a:r>
          </a:p>
          <a:p>
            <a:pPr fontAlgn="base"/>
            <a:endParaRPr lang="en-US" sz="1400" b="0" i="0" dirty="0">
              <a:solidFill>
                <a:srgbClr val="333333"/>
              </a:solidFill>
              <a:effectLst/>
            </a:endParaRPr>
          </a:p>
          <a:p>
            <a:pPr fontAlgn="base"/>
            <a:r>
              <a:rPr lang="en-US" sz="1400" dirty="0"/>
              <a:t> “For I would that all men were even as I myself. … I say therefore to the unmarried and widows, It is good for them if they abide even as I.” Elder Spencer W. Kimball has commented on this passage as follows: “Taking such statements in conjunction with others [Paul] made it is clear that he is not talking about celibacy, but is urging the normal and controlled sex living in marriage and total continence outside marriage. (There is no real evidence that Paul was never married, as some students claim, and there are in fact indications to the contrary.)” (</a:t>
            </a:r>
            <a:r>
              <a:rPr lang="en-US" sz="1400" i="1" dirty="0"/>
              <a:t>Miracle of Forgiveness,</a:t>
            </a:r>
            <a:r>
              <a:rPr lang="en-US" sz="1400" dirty="0"/>
              <a:t> p. 64.)</a:t>
            </a:r>
            <a:endParaRPr lang="en-US" sz="1400" b="0" i="0" dirty="0">
              <a:solidFill>
                <a:srgbClr val="333333"/>
              </a:solidFill>
              <a:effectLst/>
            </a:endParaRPr>
          </a:p>
        </p:txBody>
      </p:sp>
      <p:sp>
        <p:nvSpPr>
          <p:cNvPr id="3" name="TextBox 2"/>
          <p:cNvSpPr txBox="1"/>
          <p:nvPr/>
        </p:nvSpPr>
        <p:spPr>
          <a:xfrm>
            <a:off x="2554941" y="157600"/>
            <a:ext cx="8431305" cy="369332"/>
          </a:xfrm>
          <a:prstGeom prst="rect">
            <a:avLst/>
          </a:prstGeom>
          <a:noFill/>
        </p:spPr>
        <p:txBody>
          <a:bodyPr wrap="square" rtlCol="0">
            <a:spAutoFit/>
          </a:bodyPr>
          <a:lstStyle/>
          <a:p>
            <a:r>
              <a:rPr lang="en-US" dirty="0"/>
              <a:t>Was Paul Married?   </a:t>
            </a:r>
            <a:r>
              <a:rPr lang="en-US" i="1" dirty="0"/>
              <a:t>The Life and Teachings of Jesus and His Apostles Chapter 35</a:t>
            </a:r>
            <a:endParaRPr lang="en-US" dirty="0"/>
          </a:p>
        </p:txBody>
      </p:sp>
    </p:spTree>
    <p:extLst>
      <p:ext uri="{BB962C8B-B14F-4D97-AF65-F5344CB8AC3E}">
        <p14:creationId xmlns:p14="http://schemas.microsoft.com/office/powerpoint/2010/main" val="2420483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13690</Words>
  <Application>Microsoft Office PowerPoint</Application>
  <PresentationFormat>Widescreen</PresentationFormat>
  <Paragraphs>730</Paragraphs>
  <Slides>91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Calibri Light</vt:lpstr>
      <vt:lpstr>Footlight MT Light</vt:lpstr>
      <vt:lpstr>Calibri</vt:lpstr>
      <vt:lpstr>Palatino</vt:lpstr>
      <vt:lpstr>Bodoni MT</vt:lpstr>
      <vt:lpstr>Colonna MT</vt:lpstr>
      <vt:lpstr>Abadi</vt:lpstr>
      <vt:lpstr>Ink Free</vt:lpstr>
      <vt:lpstr>Open Sans</vt:lpstr>
      <vt:lpstr>Arial</vt:lpstr>
      <vt:lpstr>Happy Monkey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5</cp:revision>
  <dcterms:created xsi:type="dcterms:W3CDTF">2023-02-13T16:17:23Z</dcterms:created>
  <dcterms:modified xsi:type="dcterms:W3CDTF">2023-02-13T18:12:24Z</dcterms:modified>
</cp:coreProperties>
</file>