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05" r:id="rId3"/>
    <p:sldId id="306" r:id="rId4"/>
    <p:sldId id="308" r:id="rId5"/>
    <p:sldId id="309" r:id="rId6"/>
    <p:sldId id="310" r:id="rId7"/>
    <p:sldId id="311" r:id="rId8"/>
    <p:sldId id="312" r:id="rId9"/>
    <p:sldId id="313" r:id="rId10"/>
    <p:sldId id="284" r:id="rId11"/>
    <p:sldId id="304" r:id="rId12"/>
    <p:sldId id="314" r:id="rId13"/>
    <p:sldId id="282" r:id="rId14"/>
    <p:sldId id="288" r:id="rId15"/>
    <p:sldId id="315" r:id="rId16"/>
    <p:sldId id="316" r:id="rId17"/>
    <p:sldId id="317" r:id="rId18"/>
    <p:sldId id="289" r:id="rId19"/>
    <p:sldId id="290" r:id="rId20"/>
    <p:sldId id="291" r:id="rId21"/>
    <p:sldId id="318" r:id="rId22"/>
    <p:sldId id="319" r:id="rId23"/>
    <p:sldId id="292" r:id="rId24"/>
    <p:sldId id="293" r:id="rId25"/>
    <p:sldId id="320" r:id="rId26"/>
    <p:sldId id="321" r:id="rId27"/>
    <p:sldId id="294" r:id="rId28"/>
    <p:sldId id="295" r:id="rId29"/>
    <p:sldId id="322" r:id="rId30"/>
    <p:sldId id="323" r:id="rId31"/>
    <p:sldId id="324" r:id="rId32"/>
    <p:sldId id="296" r:id="rId33"/>
    <p:sldId id="325" r:id="rId34"/>
    <p:sldId id="327" r:id="rId35"/>
    <p:sldId id="302" r:id="rId36"/>
    <p:sldId id="303" r:id="rId37"/>
    <p:sldId id="336" r:id="rId38"/>
    <p:sldId id="297" r:id="rId39"/>
    <p:sldId id="298" r:id="rId40"/>
    <p:sldId id="299" r:id="rId41"/>
    <p:sldId id="300" r:id="rId42"/>
    <p:sldId id="335" r:id="rId43"/>
    <p:sldId id="328" r:id="rId44"/>
    <p:sldId id="329" r:id="rId45"/>
    <p:sldId id="330" r:id="rId46"/>
    <p:sldId id="307" r:id="rId47"/>
    <p:sldId id="331" r:id="rId48"/>
    <p:sldId id="332" r:id="rId49"/>
    <p:sldId id="333" r:id="rId50"/>
    <p:sldId id="286" r:id="rId51"/>
    <p:sldId id="334" r:id="rId52"/>
  </p:sldIdLst>
  <p:sldSz cx="12192000" cy="6858000"/>
  <p:notesSz cx="6858000" cy="9144000"/>
  <p:embeddedFontLst>
    <p:embeddedFont>
      <p:font typeface="Abadi" panose="020B0604020104020204" pitchFamily="34" charset="0"/>
      <p:regular r:id="rId53"/>
    </p:embeddedFont>
    <p:embeddedFont>
      <p:font typeface="Agency FB" panose="020B0503020202020204" pitchFamily="34" charset="0"/>
      <p:regular r:id="rId54"/>
      <p:bold r:id="rId55"/>
    </p:embeddedFont>
    <p:embeddedFont>
      <p:font typeface="Bodoni MT" panose="02070603080606020203" pitchFamily="18"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
      <p:font typeface="Colonna MT" panose="04020805060202030203" pitchFamily="82" charset="0"/>
      <p:regular r:id="rId66"/>
    </p:embeddedFont>
    <p:embeddedFont>
      <p:font typeface="Open Sans" panose="020B0606030504020204"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AF"/>
    <a:srgbClr val="D2B1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8" d="100"/>
          <a:sy n="88" d="100"/>
        </p:scale>
        <p:origin x="90"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0B29-3894-581E-ADE4-5FA593E28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22C90A-97AE-B1C9-68FB-285C12AD5E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69592F-4278-8FE3-6FE6-B7142D5E650F}"/>
              </a:ext>
            </a:extLst>
          </p:cNvPr>
          <p:cNvSpPr>
            <a:spLocks noGrp="1"/>
          </p:cNvSpPr>
          <p:nvPr>
            <p:ph type="dt" sz="half" idx="10"/>
          </p:nvPr>
        </p:nvSpPr>
        <p:spPr/>
        <p:txBody>
          <a:bodyPr/>
          <a:lstStyle/>
          <a:p>
            <a:fld id="{71EDB363-650B-4841-A9A4-B6B1FF70B547}" type="datetimeFigureOut">
              <a:rPr lang="en-US" smtClean="0"/>
              <a:t>2/17/2023</a:t>
            </a:fld>
            <a:endParaRPr lang="en-US"/>
          </a:p>
        </p:txBody>
      </p:sp>
      <p:sp>
        <p:nvSpPr>
          <p:cNvPr id="5" name="Footer Placeholder 4">
            <a:extLst>
              <a:ext uri="{FF2B5EF4-FFF2-40B4-BE49-F238E27FC236}">
                <a16:creationId xmlns:a16="http://schemas.microsoft.com/office/drawing/2014/main" id="{04AEE63E-1D99-0790-7531-D5A2B3513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2D424F-B1F1-4201-0BDB-8799A299F4FD}"/>
              </a:ext>
            </a:extLst>
          </p:cNvPr>
          <p:cNvSpPr>
            <a:spLocks noGrp="1"/>
          </p:cNvSpPr>
          <p:nvPr>
            <p:ph type="sldNum" sz="quarter" idx="12"/>
          </p:nvPr>
        </p:nvSpPr>
        <p:spPr/>
        <p:txBody>
          <a:bodyPr/>
          <a:lstStyle/>
          <a:p>
            <a:fld id="{E79C52CE-2FE7-4A77-8785-7688FF4C1E01}" type="slidenum">
              <a:rPr lang="en-US" smtClean="0"/>
              <a:t>‹#›</a:t>
            </a:fld>
            <a:endParaRPr lang="en-US"/>
          </a:p>
        </p:txBody>
      </p:sp>
    </p:spTree>
    <p:extLst>
      <p:ext uri="{BB962C8B-B14F-4D97-AF65-F5344CB8AC3E}">
        <p14:creationId xmlns:p14="http://schemas.microsoft.com/office/powerpoint/2010/main" val="4071714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C1C7-29FC-F9DF-E5DC-D57C7DA9E7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7B7BEC-6EB7-ABFB-A560-A0C8E19EA8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419EA-C977-65C4-B2AD-A52C11AE4E91}"/>
              </a:ext>
            </a:extLst>
          </p:cNvPr>
          <p:cNvSpPr>
            <a:spLocks noGrp="1"/>
          </p:cNvSpPr>
          <p:nvPr>
            <p:ph type="dt" sz="half" idx="10"/>
          </p:nvPr>
        </p:nvSpPr>
        <p:spPr/>
        <p:txBody>
          <a:bodyPr/>
          <a:lstStyle/>
          <a:p>
            <a:fld id="{71EDB363-650B-4841-A9A4-B6B1FF70B547}" type="datetimeFigureOut">
              <a:rPr lang="en-US" smtClean="0"/>
              <a:t>2/17/2023</a:t>
            </a:fld>
            <a:endParaRPr lang="en-US"/>
          </a:p>
        </p:txBody>
      </p:sp>
      <p:sp>
        <p:nvSpPr>
          <p:cNvPr id="5" name="Footer Placeholder 4">
            <a:extLst>
              <a:ext uri="{FF2B5EF4-FFF2-40B4-BE49-F238E27FC236}">
                <a16:creationId xmlns:a16="http://schemas.microsoft.com/office/drawing/2014/main" id="{9CAAE74F-6FF9-C85A-4D36-4B5222F68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7039D-45A3-860B-D0E7-F1C62F29E2ED}"/>
              </a:ext>
            </a:extLst>
          </p:cNvPr>
          <p:cNvSpPr>
            <a:spLocks noGrp="1"/>
          </p:cNvSpPr>
          <p:nvPr>
            <p:ph type="sldNum" sz="quarter" idx="12"/>
          </p:nvPr>
        </p:nvSpPr>
        <p:spPr/>
        <p:txBody>
          <a:bodyPr/>
          <a:lstStyle/>
          <a:p>
            <a:fld id="{E79C52CE-2FE7-4A77-8785-7688FF4C1E01}" type="slidenum">
              <a:rPr lang="en-US" smtClean="0"/>
              <a:t>‹#›</a:t>
            </a:fld>
            <a:endParaRPr lang="en-US"/>
          </a:p>
        </p:txBody>
      </p:sp>
    </p:spTree>
    <p:extLst>
      <p:ext uri="{BB962C8B-B14F-4D97-AF65-F5344CB8AC3E}">
        <p14:creationId xmlns:p14="http://schemas.microsoft.com/office/powerpoint/2010/main" val="1508098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0A792B-60ED-68B2-78E9-83D4C3B2FB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61BBD6-BC6F-003D-7555-F70BA99C0B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6DD29-1375-CF69-4289-028799E50068}"/>
              </a:ext>
            </a:extLst>
          </p:cNvPr>
          <p:cNvSpPr>
            <a:spLocks noGrp="1"/>
          </p:cNvSpPr>
          <p:nvPr>
            <p:ph type="dt" sz="half" idx="10"/>
          </p:nvPr>
        </p:nvSpPr>
        <p:spPr/>
        <p:txBody>
          <a:bodyPr/>
          <a:lstStyle/>
          <a:p>
            <a:fld id="{71EDB363-650B-4841-A9A4-B6B1FF70B547}" type="datetimeFigureOut">
              <a:rPr lang="en-US" smtClean="0"/>
              <a:t>2/17/2023</a:t>
            </a:fld>
            <a:endParaRPr lang="en-US"/>
          </a:p>
        </p:txBody>
      </p:sp>
      <p:sp>
        <p:nvSpPr>
          <p:cNvPr id="5" name="Footer Placeholder 4">
            <a:extLst>
              <a:ext uri="{FF2B5EF4-FFF2-40B4-BE49-F238E27FC236}">
                <a16:creationId xmlns:a16="http://schemas.microsoft.com/office/drawing/2014/main" id="{2DEC94CF-2F94-A831-72C3-FE7A5D283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89681-4D44-B588-BE08-6FA5A3869887}"/>
              </a:ext>
            </a:extLst>
          </p:cNvPr>
          <p:cNvSpPr>
            <a:spLocks noGrp="1"/>
          </p:cNvSpPr>
          <p:nvPr>
            <p:ph type="sldNum" sz="quarter" idx="12"/>
          </p:nvPr>
        </p:nvSpPr>
        <p:spPr/>
        <p:txBody>
          <a:bodyPr/>
          <a:lstStyle/>
          <a:p>
            <a:fld id="{E79C52CE-2FE7-4A77-8785-7688FF4C1E01}" type="slidenum">
              <a:rPr lang="en-US" smtClean="0"/>
              <a:t>‹#›</a:t>
            </a:fld>
            <a:endParaRPr lang="en-US"/>
          </a:p>
        </p:txBody>
      </p:sp>
    </p:spTree>
    <p:extLst>
      <p:ext uri="{BB962C8B-B14F-4D97-AF65-F5344CB8AC3E}">
        <p14:creationId xmlns:p14="http://schemas.microsoft.com/office/powerpoint/2010/main" val="370384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890FF-2B7B-4218-94E5-5AA4D0AD48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02AD2-096C-D713-D3DE-65DDB9B663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0966A-00FC-A27B-DEF6-79CEE8E285C9}"/>
              </a:ext>
            </a:extLst>
          </p:cNvPr>
          <p:cNvSpPr>
            <a:spLocks noGrp="1"/>
          </p:cNvSpPr>
          <p:nvPr>
            <p:ph type="dt" sz="half" idx="10"/>
          </p:nvPr>
        </p:nvSpPr>
        <p:spPr/>
        <p:txBody>
          <a:bodyPr/>
          <a:lstStyle/>
          <a:p>
            <a:fld id="{71EDB363-650B-4841-A9A4-B6B1FF70B547}" type="datetimeFigureOut">
              <a:rPr lang="en-US" smtClean="0"/>
              <a:t>2/17/2023</a:t>
            </a:fld>
            <a:endParaRPr lang="en-US"/>
          </a:p>
        </p:txBody>
      </p:sp>
      <p:sp>
        <p:nvSpPr>
          <p:cNvPr id="5" name="Footer Placeholder 4">
            <a:extLst>
              <a:ext uri="{FF2B5EF4-FFF2-40B4-BE49-F238E27FC236}">
                <a16:creationId xmlns:a16="http://schemas.microsoft.com/office/drawing/2014/main" id="{882F81F1-2633-DE3E-EC57-705146B56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978C0-8323-68C3-6008-6DBC9B2FE407}"/>
              </a:ext>
            </a:extLst>
          </p:cNvPr>
          <p:cNvSpPr>
            <a:spLocks noGrp="1"/>
          </p:cNvSpPr>
          <p:nvPr>
            <p:ph type="sldNum" sz="quarter" idx="12"/>
          </p:nvPr>
        </p:nvSpPr>
        <p:spPr/>
        <p:txBody>
          <a:bodyPr/>
          <a:lstStyle/>
          <a:p>
            <a:fld id="{E79C52CE-2FE7-4A77-8785-7688FF4C1E01}" type="slidenum">
              <a:rPr lang="en-US" smtClean="0"/>
              <a:t>‹#›</a:t>
            </a:fld>
            <a:endParaRPr lang="en-US"/>
          </a:p>
        </p:txBody>
      </p:sp>
    </p:spTree>
    <p:extLst>
      <p:ext uri="{BB962C8B-B14F-4D97-AF65-F5344CB8AC3E}">
        <p14:creationId xmlns:p14="http://schemas.microsoft.com/office/powerpoint/2010/main" val="889782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A307-36AE-28DA-4924-6871D6F3E1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778D50-740C-C7AC-9C33-32A4955BB0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BE310F-59FF-AA9E-B930-7AB6B9A72032}"/>
              </a:ext>
            </a:extLst>
          </p:cNvPr>
          <p:cNvSpPr>
            <a:spLocks noGrp="1"/>
          </p:cNvSpPr>
          <p:nvPr>
            <p:ph type="dt" sz="half" idx="10"/>
          </p:nvPr>
        </p:nvSpPr>
        <p:spPr/>
        <p:txBody>
          <a:bodyPr/>
          <a:lstStyle/>
          <a:p>
            <a:fld id="{71EDB363-650B-4841-A9A4-B6B1FF70B547}" type="datetimeFigureOut">
              <a:rPr lang="en-US" smtClean="0"/>
              <a:t>2/17/2023</a:t>
            </a:fld>
            <a:endParaRPr lang="en-US"/>
          </a:p>
        </p:txBody>
      </p:sp>
      <p:sp>
        <p:nvSpPr>
          <p:cNvPr id="5" name="Footer Placeholder 4">
            <a:extLst>
              <a:ext uri="{FF2B5EF4-FFF2-40B4-BE49-F238E27FC236}">
                <a16:creationId xmlns:a16="http://schemas.microsoft.com/office/drawing/2014/main" id="{4E057AD7-045A-9AEC-AAB7-D29A7B312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27E3D-CF85-A961-598C-C270E0A3E88D}"/>
              </a:ext>
            </a:extLst>
          </p:cNvPr>
          <p:cNvSpPr>
            <a:spLocks noGrp="1"/>
          </p:cNvSpPr>
          <p:nvPr>
            <p:ph type="sldNum" sz="quarter" idx="12"/>
          </p:nvPr>
        </p:nvSpPr>
        <p:spPr/>
        <p:txBody>
          <a:bodyPr/>
          <a:lstStyle/>
          <a:p>
            <a:fld id="{E79C52CE-2FE7-4A77-8785-7688FF4C1E01}" type="slidenum">
              <a:rPr lang="en-US" smtClean="0"/>
              <a:t>‹#›</a:t>
            </a:fld>
            <a:endParaRPr lang="en-US"/>
          </a:p>
        </p:txBody>
      </p:sp>
    </p:spTree>
    <p:extLst>
      <p:ext uri="{BB962C8B-B14F-4D97-AF65-F5344CB8AC3E}">
        <p14:creationId xmlns:p14="http://schemas.microsoft.com/office/powerpoint/2010/main" val="321194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9CB9B-391D-E4B3-2D1A-7F6688631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1831CE-96EE-1AE4-F74D-BCCA65F2B8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A4F5BD-CB1C-7749-B4C8-54EAFD141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775A31-6B18-4509-4B87-8CE443123398}"/>
              </a:ext>
            </a:extLst>
          </p:cNvPr>
          <p:cNvSpPr>
            <a:spLocks noGrp="1"/>
          </p:cNvSpPr>
          <p:nvPr>
            <p:ph type="dt" sz="half" idx="10"/>
          </p:nvPr>
        </p:nvSpPr>
        <p:spPr/>
        <p:txBody>
          <a:bodyPr/>
          <a:lstStyle/>
          <a:p>
            <a:fld id="{71EDB363-650B-4841-A9A4-B6B1FF70B547}" type="datetimeFigureOut">
              <a:rPr lang="en-US" smtClean="0"/>
              <a:t>2/17/2023</a:t>
            </a:fld>
            <a:endParaRPr lang="en-US"/>
          </a:p>
        </p:txBody>
      </p:sp>
      <p:sp>
        <p:nvSpPr>
          <p:cNvPr id="6" name="Footer Placeholder 5">
            <a:extLst>
              <a:ext uri="{FF2B5EF4-FFF2-40B4-BE49-F238E27FC236}">
                <a16:creationId xmlns:a16="http://schemas.microsoft.com/office/drawing/2014/main" id="{D5DC104C-7E4F-FEC6-4102-D228AA22E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0A821F-15DC-5411-E05E-6A8AA14D9614}"/>
              </a:ext>
            </a:extLst>
          </p:cNvPr>
          <p:cNvSpPr>
            <a:spLocks noGrp="1"/>
          </p:cNvSpPr>
          <p:nvPr>
            <p:ph type="sldNum" sz="quarter" idx="12"/>
          </p:nvPr>
        </p:nvSpPr>
        <p:spPr/>
        <p:txBody>
          <a:bodyPr/>
          <a:lstStyle/>
          <a:p>
            <a:fld id="{E79C52CE-2FE7-4A77-8785-7688FF4C1E01}" type="slidenum">
              <a:rPr lang="en-US" smtClean="0"/>
              <a:t>‹#›</a:t>
            </a:fld>
            <a:endParaRPr lang="en-US"/>
          </a:p>
        </p:txBody>
      </p:sp>
    </p:spTree>
    <p:extLst>
      <p:ext uri="{BB962C8B-B14F-4D97-AF65-F5344CB8AC3E}">
        <p14:creationId xmlns:p14="http://schemas.microsoft.com/office/powerpoint/2010/main" val="189518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72DF-328A-C1F1-43D2-FBD3F181BA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E2C0AF-BEF3-A855-2120-797342BA0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144B87-571D-4A87-7970-C11B170F49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9BC19E-FF63-D31F-F876-E9EDDC62F8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A1C0F9-1CAF-4025-00EE-DE2DD8D021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60FC24-CF66-8BB3-DBA9-1603E9D7B287}"/>
              </a:ext>
            </a:extLst>
          </p:cNvPr>
          <p:cNvSpPr>
            <a:spLocks noGrp="1"/>
          </p:cNvSpPr>
          <p:nvPr>
            <p:ph type="dt" sz="half" idx="10"/>
          </p:nvPr>
        </p:nvSpPr>
        <p:spPr/>
        <p:txBody>
          <a:bodyPr/>
          <a:lstStyle/>
          <a:p>
            <a:fld id="{71EDB363-650B-4841-A9A4-B6B1FF70B547}" type="datetimeFigureOut">
              <a:rPr lang="en-US" smtClean="0"/>
              <a:t>2/17/2023</a:t>
            </a:fld>
            <a:endParaRPr lang="en-US"/>
          </a:p>
        </p:txBody>
      </p:sp>
      <p:sp>
        <p:nvSpPr>
          <p:cNvPr id="8" name="Footer Placeholder 7">
            <a:extLst>
              <a:ext uri="{FF2B5EF4-FFF2-40B4-BE49-F238E27FC236}">
                <a16:creationId xmlns:a16="http://schemas.microsoft.com/office/drawing/2014/main" id="{B500FFEF-E410-7A5D-EB65-0E5A18FEC8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4B445E-A023-5C5D-35ED-92CEC8E10514}"/>
              </a:ext>
            </a:extLst>
          </p:cNvPr>
          <p:cNvSpPr>
            <a:spLocks noGrp="1"/>
          </p:cNvSpPr>
          <p:nvPr>
            <p:ph type="sldNum" sz="quarter" idx="12"/>
          </p:nvPr>
        </p:nvSpPr>
        <p:spPr/>
        <p:txBody>
          <a:bodyPr/>
          <a:lstStyle/>
          <a:p>
            <a:fld id="{E79C52CE-2FE7-4A77-8785-7688FF4C1E01}" type="slidenum">
              <a:rPr lang="en-US" smtClean="0"/>
              <a:t>‹#›</a:t>
            </a:fld>
            <a:endParaRPr lang="en-US"/>
          </a:p>
        </p:txBody>
      </p:sp>
    </p:spTree>
    <p:extLst>
      <p:ext uri="{BB962C8B-B14F-4D97-AF65-F5344CB8AC3E}">
        <p14:creationId xmlns:p14="http://schemas.microsoft.com/office/powerpoint/2010/main" val="2553377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FAE54-CFB1-AA7F-FF3A-8DB1ECCCB4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0BB97B-F7B5-C3FE-582E-010AF2453A6F}"/>
              </a:ext>
            </a:extLst>
          </p:cNvPr>
          <p:cNvSpPr>
            <a:spLocks noGrp="1"/>
          </p:cNvSpPr>
          <p:nvPr>
            <p:ph type="dt" sz="half" idx="10"/>
          </p:nvPr>
        </p:nvSpPr>
        <p:spPr/>
        <p:txBody>
          <a:bodyPr/>
          <a:lstStyle/>
          <a:p>
            <a:fld id="{71EDB363-650B-4841-A9A4-B6B1FF70B547}" type="datetimeFigureOut">
              <a:rPr lang="en-US" smtClean="0"/>
              <a:t>2/17/2023</a:t>
            </a:fld>
            <a:endParaRPr lang="en-US"/>
          </a:p>
        </p:txBody>
      </p:sp>
      <p:sp>
        <p:nvSpPr>
          <p:cNvPr id="4" name="Footer Placeholder 3">
            <a:extLst>
              <a:ext uri="{FF2B5EF4-FFF2-40B4-BE49-F238E27FC236}">
                <a16:creationId xmlns:a16="http://schemas.microsoft.com/office/drawing/2014/main" id="{41BCDEC9-9664-2477-D822-F9A6FF5808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B05795-964F-326B-526A-E790DE3C0B99}"/>
              </a:ext>
            </a:extLst>
          </p:cNvPr>
          <p:cNvSpPr>
            <a:spLocks noGrp="1"/>
          </p:cNvSpPr>
          <p:nvPr>
            <p:ph type="sldNum" sz="quarter" idx="12"/>
          </p:nvPr>
        </p:nvSpPr>
        <p:spPr/>
        <p:txBody>
          <a:bodyPr/>
          <a:lstStyle/>
          <a:p>
            <a:fld id="{E79C52CE-2FE7-4A77-8785-7688FF4C1E01}" type="slidenum">
              <a:rPr lang="en-US" smtClean="0"/>
              <a:t>‹#›</a:t>
            </a:fld>
            <a:endParaRPr lang="en-US"/>
          </a:p>
        </p:txBody>
      </p:sp>
    </p:spTree>
    <p:extLst>
      <p:ext uri="{BB962C8B-B14F-4D97-AF65-F5344CB8AC3E}">
        <p14:creationId xmlns:p14="http://schemas.microsoft.com/office/powerpoint/2010/main" val="2868482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186FE1-E530-347A-B180-603FCD9D2A91}"/>
              </a:ext>
            </a:extLst>
          </p:cNvPr>
          <p:cNvSpPr>
            <a:spLocks noGrp="1"/>
          </p:cNvSpPr>
          <p:nvPr>
            <p:ph type="dt" sz="half" idx="10"/>
          </p:nvPr>
        </p:nvSpPr>
        <p:spPr/>
        <p:txBody>
          <a:bodyPr/>
          <a:lstStyle/>
          <a:p>
            <a:fld id="{71EDB363-650B-4841-A9A4-B6B1FF70B547}" type="datetimeFigureOut">
              <a:rPr lang="en-US" smtClean="0"/>
              <a:t>2/17/2023</a:t>
            </a:fld>
            <a:endParaRPr lang="en-US"/>
          </a:p>
        </p:txBody>
      </p:sp>
      <p:sp>
        <p:nvSpPr>
          <p:cNvPr id="3" name="Footer Placeholder 2">
            <a:extLst>
              <a:ext uri="{FF2B5EF4-FFF2-40B4-BE49-F238E27FC236}">
                <a16:creationId xmlns:a16="http://schemas.microsoft.com/office/drawing/2014/main" id="{3512FAAE-3D7D-6E09-6C82-7183B57FE7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E53082-0422-EF18-56D6-8923F7F7F8AF}"/>
              </a:ext>
            </a:extLst>
          </p:cNvPr>
          <p:cNvSpPr>
            <a:spLocks noGrp="1"/>
          </p:cNvSpPr>
          <p:nvPr>
            <p:ph type="sldNum" sz="quarter" idx="12"/>
          </p:nvPr>
        </p:nvSpPr>
        <p:spPr/>
        <p:txBody>
          <a:bodyPr/>
          <a:lstStyle/>
          <a:p>
            <a:fld id="{E79C52CE-2FE7-4A77-8785-7688FF4C1E01}" type="slidenum">
              <a:rPr lang="en-US" smtClean="0"/>
              <a:t>‹#›</a:t>
            </a:fld>
            <a:endParaRPr lang="en-US"/>
          </a:p>
        </p:txBody>
      </p:sp>
    </p:spTree>
    <p:extLst>
      <p:ext uri="{BB962C8B-B14F-4D97-AF65-F5344CB8AC3E}">
        <p14:creationId xmlns:p14="http://schemas.microsoft.com/office/powerpoint/2010/main" val="3875782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A081-C16E-1D5A-BBC4-E28CEB1A44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5A15B8-37F4-43EF-48E0-86A23AD39A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3D81B7-00A8-8711-7355-55369FE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1C231-6422-82E4-7B31-34DB22C17411}"/>
              </a:ext>
            </a:extLst>
          </p:cNvPr>
          <p:cNvSpPr>
            <a:spLocks noGrp="1"/>
          </p:cNvSpPr>
          <p:nvPr>
            <p:ph type="dt" sz="half" idx="10"/>
          </p:nvPr>
        </p:nvSpPr>
        <p:spPr/>
        <p:txBody>
          <a:bodyPr/>
          <a:lstStyle/>
          <a:p>
            <a:fld id="{71EDB363-650B-4841-A9A4-B6B1FF70B547}" type="datetimeFigureOut">
              <a:rPr lang="en-US" smtClean="0"/>
              <a:t>2/17/2023</a:t>
            </a:fld>
            <a:endParaRPr lang="en-US"/>
          </a:p>
        </p:txBody>
      </p:sp>
      <p:sp>
        <p:nvSpPr>
          <p:cNvPr id="6" name="Footer Placeholder 5">
            <a:extLst>
              <a:ext uri="{FF2B5EF4-FFF2-40B4-BE49-F238E27FC236}">
                <a16:creationId xmlns:a16="http://schemas.microsoft.com/office/drawing/2014/main" id="{EBDECDDC-7642-5F28-5576-5B0A6A6CCA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4937C6-0A9E-3FF8-4E7C-0E8045ED5320}"/>
              </a:ext>
            </a:extLst>
          </p:cNvPr>
          <p:cNvSpPr>
            <a:spLocks noGrp="1"/>
          </p:cNvSpPr>
          <p:nvPr>
            <p:ph type="sldNum" sz="quarter" idx="12"/>
          </p:nvPr>
        </p:nvSpPr>
        <p:spPr/>
        <p:txBody>
          <a:bodyPr/>
          <a:lstStyle/>
          <a:p>
            <a:fld id="{E79C52CE-2FE7-4A77-8785-7688FF4C1E01}" type="slidenum">
              <a:rPr lang="en-US" smtClean="0"/>
              <a:t>‹#›</a:t>
            </a:fld>
            <a:endParaRPr lang="en-US"/>
          </a:p>
        </p:txBody>
      </p:sp>
    </p:spTree>
    <p:extLst>
      <p:ext uri="{BB962C8B-B14F-4D97-AF65-F5344CB8AC3E}">
        <p14:creationId xmlns:p14="http://schemas.microsoft.com/office/powerpoint/2010/main" val="3488366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77123-A358-887A-A79A-E6F5211A09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0B380D-9700-837B-2DA4-3E2072197F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A4D254-27D3-E988-A8AA-C2AA6E850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A82D0D-EA39-23AC-BD56-27616A53A3B4}"/>
              </a:ext>
            </a:extLst>
          </p:cNvPr>
          <p:cNvSpPr>
            <a:spLocks noGrp="1"/>
          </p:cNvSpPr>
          <p:nvPr>
            <p:ph type="dt" sz="half" idx="10"/>
          </p:nvPr>
        </p:nvSpPr>
        <p:spPr/>
        <p:txBody>
          <a:bodyPr/>
          <a:lstStyle/>
          <a:p>
            <a:fld id="{71EDB363-650B-4841-A9A4-B6B1FF70B547}" type="datetimeFigureOut">
              <a:rPr lang="en-US" smtClean="0"/>
              <a:t>2/17/2023</a:t>
            </a:fld>
            <a:endParaRPr lang="en-US"/>
          </a:p>
        </p:txBody>
      </p:sp>
      <p:sp>
        <p:nvSpPr>
          <p:cNvPr id="6" name="Footer Placeholder 5">
            <a:extLst>
              <a:ext uri="{FF2B5EF4-FFF2-40B4-BE49-F238E27FC236}">
                <a16:creationId xmlns:a16="http://schemas.microsoft.com/office/drawing/2014/main" id="{101407A7-7B55-75A2-BA09-82E0272E9C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38B0E3-41EB-17DC-C731-87466179B10B}"/>
              </a:ext>
            </a:extLst>
          </p:cNvPr>
          <p:cNvSpPr>
            <a:spLocks noGrp="1"/>
          </p:cNvSpPr>
          <p:nvPr>
            <p:ph type="sldNum" sz="quarter" idx="12"/>
          </p:nvPr>
        </p:nvSpPr>
        <p:spPr/>
        <p:txBody>
          <a:bodyPr/>
          <a:lstStyle/>
          <a:p>
            <a:fld id="{E79C52CE-2FE7-4A77-8785-7688FF4C1E01}" type="slidenum">
              <a:rPr lang="en-US" smtClean="0"/>
              <a:t>‹#›</a:t>
            </a:fld>
            <a:endParaRPr lang="en-US"/>
          </a:p>
        </p:txBody>
      </p:sp>
    </p:spTree>
    <p:extLst>
      <p:ext uri="{BB962C8B-B14F-4D97-AF65-F5344CB8AC3E}">
        <p14:creationId xmlns:p14="http://schemas.microsoft.com/office/powerpoint/2010/main" val="299357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2A770-E0EB-D790-9BB4-66CC95E6D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4DEED6-E448-F06B-28EA-D69DF395D0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A5E87-E31E-1373-B6DB-AA6D2CF189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EDB363-650B-4841-A9A4-B6B1FF70B547}" type="datetimeFigureOut">
              <a:rPr lang="en-US" smtClean="0"/>
              <a:t>2/17/2023</a:t>
            </a:fld>
            <a:endParaRPr lang="en-US"/>
          </a:p>
        </p:txBody>
      </p:sp>
      <p:sp>
        <p:nvSpPr>
          <p:cNvPr id="5" name="Footer Placeholder 4">
            <a:extLst>
              <a:ext uri="{FF2B5EF4-FFF2-40B4-BE49-F238E27FC236}">
                <a16:creationId xmlns:a16="http://schemas.microsoft.com/office/drawing/2014/main" id="{CC8511C5-22AB-5C8C-C5F1-5B3C972977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D8A035-6A54-EBF7-3BB3-68A892479E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C52CE-2FE7-4A77-8785-7688FF4C1E01}" type="slidenum">
              <a:rPr lang="en-US" smtClean="0"/>
              <a:t>‹#›</a:t>
            </a:fld>
            <a:endParaRPr lang="en-US"/>
          </a:p>
        </p:txBody>
      </p:sp>
    </p:spTree>
    <p:extLst>
      <p:ext uri="{BB962C8B-B14F-4D97-AF65-F5344CB8AC3E}">
        <p14:creationId xmlns:p14="http://schemas.microsoft.com/office/powerpoint/2010/main" val="2945937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gi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7.xml"/><Relationship Id="rId4" Type="http://schemas.openxmlformats.org/officeDocument/2006/relationships/image" Target="../media/image62.gif"/></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google.com/url?sa=i&amp;source=images&amp;cd=&amp;cad=rja&amp;docid=La3DQMw90z_w7M&amp;tbnid=OzdSiVpNzw39_M:&amp;ved=0CAgQjRwwAA&amp;url=http://www.lds.org/churchhistory/presidents/controllers/potcController.jsp?leader=15&amp;topic=facts&amp;ei=AporUcGoNITm2gWh1IHIAg&amp;psig=AFQjCNEzbcuVwOEs45PaFw_akbzsBV22zw&amp;ust=1361898370977815" TargetMode="Externa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light blue fabric">
            <a:extLst>
              <a:ext uri="{FF2B5EF4-FFF2-40B4-BE49-F238E27FC236}">
                <a16:creationId xmlns:a16="http://schemas.microsoft.com/office/drawing/2014/main" id="{873B19CE-B4EC-1810-FE34-D94424ED8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7A04E5-D537-0F3F-9D42-70EAC355AE3E}"/>
              </a:ext>
            </a:extLst>
          </p:cNvPr>
          <p:cNvSpPr txBox="1"/>
          <p:nvPr/>
        </p:nvSpPr>
        <p:spPr>
          <a:xfrm>
            <a:off x="3090863" y="1276350"/>
            <a:ext cx="6010274" cy="830997"/>
          </a:xfrm>
          <a:prstGeom prst="rect">
            <a:avLst/>
          </a:prstGeom>
          <a:noFill/>
        </p:spPr>
        <p:txBody>
          <a:bodyPr wrap="square" rtlCol="0">
            <a:spAutoFit/>
          </a:bodyPr>
          <a:lstStyle/>
          <a:p>
            <a:pPr algn="ctr"/>
            <a:r>
              <a:rPr lang="en-US" sz="4800" dirty="0">
                <a:latin typeface="Agency FB" panose="020B0503020202020204" pitchFamily="34" charset="0"/>
              </a:rPr>
              <a:t>1 Corinthians 14-16</a:t>
            </a:r>
          </a:p>
        </p:txBody>
      </p:sp>
      <p:grpSp>
        <p:nvGrpSpPr>
          <p:cNvPr id="6" name="Group 5">
            <a:extLst>
              <a:ext uri="{FF2B5EF4-FFF2-40B4-BE49-F238E27FC236}">
                <a16:creationId xmlns:a16="http://schemas.microsoft.com/office/drawing/2014/main" id="{3A3CCB08-4E79-4F9B-5937-453174571CB2}"/>
              </a:ext>
            </a:extLst>
          </p:cNvPr>
          <p:cNvGrpSpPr/>
          <p:nvPr/>
        </p:nvGrpSpPr>
        <p:grpSpPr>
          <a:xfrm>
            <a:off x="4570639" y="2476500"/>
            <a:ext cx="3050721" cy="2895600"/>
            <a:chOff x="3657600" y="3429000"/>
            <a:chExt cx="3050721" cy="2895600"/>
          </a:xfrm>
        </p:grpSpPr>
        <p:pic>
          <p:nvPicPr>
            <p:cNvPr id="7" name="Picture 2" descr="Image result for Ephesus">
              <a:extLst>
                <a:ext uri="{FF2B5EF4-FFF2-40B4-BE49-F238E27FC236}">
                  <a16:creationId xmlns:a16="http://schemas.microsoft.com/office/drawing/2014/main" id="{DA2BE522-A4C7-93AA-942B-DD7035EA1A7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103C8B3-4100-D1B2-06DD-8C2D84D95BC1}"/>
                </a:ext>
              </a:extLst>
            </p:cNvPr>
            <p:cNvGrpSpPr/>
            <p:nvPr/>
          </p:nvGrpSpPr>
          <p:grpSpPr>
            <a:xfrm>
              <a:off x="3657600" y="3429000"/>
              <a:ext cx="3050721" cy="2895600"/>
              <a:chOff x="609600" y="533400"/>
              <a:chExt cx="4495800" cy="4267200"/>
            </a:xfrm>
          </p:grpSpPr>
          <p:grpSp>
            <p:nvGrpSpPr>
              <p:cNvPr id="9" name="Group 86">
                <a:extLst>
                  <a:ext uri="{FF2B5EF4-FFF2-40B4-BE49-F238E27FC236}">
                    <a16:creationId xmlns:a16="http://schemas.microsoft.com/office/drawing/2014/main" id="{CBC06733-CE98-E8C1-59CF-002BEC36FE5B}"/>
                  </a:ext>
                </a:extLst>
              </p:cNvPr>
              <p:cNvGrpSpPr/>
              <p:nvPr/>
            </p:nvGrpSpPr>
            <p:grpSpPr>
              <a:xfrm rot="2107423">
                <a:off x="2048364" y="1066800"/>
                <a:ext cx="554570" cy="1296744"/>
                <a:chOff x="7696200" y="914400"/>
                <a:chExt cx="685800" cy="2438400"/>
              </a:xfrm>
            </p:grpSpPr>
            <p:sp>
              <p:nvSpPr>
                <p:cNvPr id="41" name="Moon 40">
                  <a:extLst>
                    <a:ext uri="{FF2B5EF4-FFF2-40B4-BE49-F238E27FC236}">
                      <a16:creationId xmlns:a16="http://schemas.microsoft.com/office/drawing/2014/main" id="{72C3451C-C322-84D2-7088-86DEF84F804C}"/>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8C35EC4A-E934-E108-337D-20D3F1872EE5}"/>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A00BAA14-8010-BA0B-1FC1-EB7E0C08BF39}"/>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9E0FE7C-9148-3B2F-26E4-DD1B5C7DA07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7">
                <a:extLst>
                  <a:ext uri="{FF2B5EF4-FFF2-40B4-BE49-F238E27FC236}">
                    <a16:creationId xmlns:a16="http://schemas.microsoft.com/office/drawing/2014/main" id="{F893D27A-209F-BAC1-5588-1AEDF34EB08F}"/>
                  </a:ext>
                </a:extLst>
              </p:cNvPr>
              <p:cNvGrpSpPr/>
              <p:nvPr/>
            </p:nvGrpSpPr>
            <p:grpSpPr>
              <a:xfrm rot="19262140" flipH="1">
                <a:off x="3035243" y="1133011"/>
                <a:ext cx="554570" cy="1180981"/>
                <a:chOff x="7696200" y="914400"/>
                <a:chExt cx="685800" cy="2438400"/>
              </a:xfrm>
            </p:grpSpPr>
            <p:sp>
              <p:nvSpPr>
                <p:cNvPr id="37" name="Moon 36">
                  <a:extLst>
                    <a:ext uri="{FF2B5EF4-FFF2-40B4-BE49-F238E27FC236}">
                      <a16:creationId xmlns:a16="http://schemas.microsoft.com/office/drawing/2014/main" id="{7EA4F0E2-8F7A-4190-0B57-D7CBA3F9D081}"/>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88A2C516-015D-E60D-AB53-F2D45E9AB50A}"/>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787D169D-A73E-9029-E186-F14569F9B403}"/>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B2681B3-4291-25BF-2CF6-961B8EF8594C}"/>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apezoid 10">
                <a:extLst>
                  <a:ext uri="{FF2B5EF4-FFF2-40B4-BE49-F238E27FC236}">
                    <a16:creationId xmlns:a16="http://schemas.microsoft.com/office/drawing/2014/main" id="{3717F08F-EDE9-EA12-4539-28409E1EA3A7}"/>
                  </a:ext>
                </a:extLst>
              </p:cNvPr>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DA7730A1-3217-FE91-5D01-FBE6D8B27F65}"/>
                  </a:ext>
                </a:extLst>
              </p:cNvPr>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B271D14A-6EC9-E216-79F1-14197FC0D741}"/>
                  </a:ext>
                </a:extLst>
              </p:cNvPr>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F5F67DA9-19EE-890D-65FF-CF6A80F59FA0}"/>
                  </a:ext>
                </a:extLst>
              </p:cNvPr>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A22EC7A7-0F86-20F2-78D4-CEDA576E6EAA}"/>
                  </a:ext>
                </a:extLst>
              </p:cNvPr>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A34CE278-5632-EAC3-373F-C0E4F911F038}"/>
                  </a:ext>
                </a:extLst>
              </p:cNvPr>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560F88-521B-EC5B-90EA-B06E0A13D505}"/>
                  </a:ext>
                </a:extLst>
              </p:cNvPr>
              <p:cNvSpPr/>
              <p:nvPr/>
            </p:nvSpPr>
            <p:spPr>
              <a:xfrm>
                <a:off x="2409163" y="1737161"/>
                <a:ext cx="775770" cy="9801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BABD465-61CC-7A5C-1904-10EA77B9E909}"/>
                  </a:ext>
                </a:extLst>
              </p:cNvPr>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B96ECB18-A970-52CF-0ACA-43DC60B52EF3}"/>
                  </a:ext>
                </a:extLst>
              </p:cNvPr>
              <p:cNvSpPr/>
              <p:nvPr/>
            </p:nvSpPr>
            <p:spPr>
              <a:xfrm>
                <a:off x="2444553" y="2170271"/>
                <a:ext cx="681709" cy="54699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E71D19EC-BF14-4837-5EA7-9B2E6463EF5F}"/>
                  </a:ext>
                </a:extLst>
              </p:cNvPr>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356D4A8-E021-A51D-04C2-D3D5DF68C87D}"/>
                  </a:ext>
                </a:extLst>
              </p:cNvPr>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2">
                <a:extLst>
                  <a:ext uri="{FF2B5EF4-FFF2-40B4-BE49-F238E27FC236}">
                    <a16:creationId xmlns:a16="http://schemas.microsoft.com/office/drawing/2014/main" id="{57EA9DD9-A0AA-5543-835D-6EC236A9EFB4}"/>
                  </a:ext>
                </a:extLst>
              </p:cNvPr>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3">
                <a:extLst>
                  <a:ext uri="{FF2B5EF4-FFF2-40B4-BE49-F238E27FC236}">
                    <a16:creationId xmlns:a16="http://schemas.microsoft.com/office/drawing/2014/main" id="{C4BF4417-9694-8C1E-942C-46E06EBD7433}"/>
                  </a:ext>
                </a:extLst>
              </p:cNvPr>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4">
                <a:extLst>
                  <a:ext uri="{FF2B5EF4-FFF2-40B4-BE49-F238E27FC236}">
                    <a16:creationId xmlns:a16="http://schemas.microsoft.com/office/drawing/2014/main" id="{C965D2F1-BE64-AD69-1C38-BF65E024A950}"/>
                  </a:ext>
                </a:extLst>
              </p:cNvPr>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5">
                <a:extLst>
                  <a:ext uri="{FF2B5EF4-FFF2-40B4-BE49-F238E27FC236}">
                    <a16:creationId xmlns:a16="http://schemas.microsoft.com/office/drawing/2014/main" id="{B10A0C3B-3885-B31B-92B2-540067B13E10}"/>
                  </a:ext>
                </a:extLst>
              </p:cNvPr>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6">
                <a:extLst>
                  <a:ext uri="{FF2B5EF4-FFF2-40B4-BE49-F238E27FC236}">
                    <a16:creationId xmlns:a16="http://schemas.microsoft.com/office/drawing/2014/main" id="{13A69A92-C55F-EA09-81AB-ED8962401F5A}"/>
                  </a:ext>
                </a:extLst>
              </p:cNvPr>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7">
                <a:extLst>
                  <a:ext uri="{FF2B5EF4-FFF2-40B4-BE49-F238E27FC236}">
                    <a16:creationId xmlns:a16="http://schemas.microsoft.com/office/drawing/2014/main" id="{188A455C-9530-8A32-AEBF-5B5D7477680D}"/>
                  </a:ext>
                </a:extLst>
              </p:cNvPr>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638FCF7-A4CD-E484-791B-0D109FBAA837}"/>
                  </a:ext>
                </a:extLst>
              </p:cNvPr>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EA0713A-23AA-D16E-CA41-27A093707CA3}"/>
                  </a:ext>
                </a:extLst>
              </p:cNvPr>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
                <a:extLst>
                  <a:ext uri="{FF2B5EF4-FFF2-40B4-BE49-F238E27FC236}">
                    <a16:creationId xmlns:a16="http://schemas.microsoft.com/office/drawing/2014/main" id="{E99E0FED-B389-88D7-B2FC-2B9D8C67B723}"/>
                  </a:ext>
                </a:extLst>
              </p:cNvPr>
              <p:cNvGrpSpPr/>
              <p:nvPr/>
            </p:nvGrpSpPr>
            <p:grpSpPr>
              <a:xfrm>
                <a:off x="3150326" y="3226526"/>
                <a:ext cx="366238" cy="640613"/>
                <a:chOff x="2438400" y="402137"/>
                <a:chExt cx="2514600" cy="4398463"/>
              </a:xfrm>
            </p:grpSpPr>
            <p:sp>
              <p:nvSpPr>
                <p:cNvPr id="33" name="Snip Same Side Corner Rectangle 33">
                  <a:extLst>
                    <a:ext uri="{FF2B5EF4-FFF2-40B4-BE49-F238E27FC236}">
                      <a16:creationId xmlns:a16="http://schemas.microsoft.com/office/drawing/2014/main" id="{11B5BEA5-B5F3-D4FC-83F1-0096367FCE9A}"/>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8D4718D-0861-FF3B-18B7-4B6A4CE29F69}"/>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CE0320A-44F2-99D4-B932-E9346034B91A}"/>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64AB2DF6-7BFC-59B5-80EA-B200356DA51E}"/>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Wave 30">
                <a:extLst>
                  <a:ext uri="{FF2B5EF4-FFF2-40B4-BE49-F238E27FC236}">
                    <a16:creationId xmlns:a16="http://schemas.microsoft.com/office/drawing/2014/main" id="{E4048C22-54A4-218B-F657-5DA1720650B9}"/>
                  </a:ext>
                </a:extLst>
              </p:cNvPr>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ame 31">
                <a:extLst>
                  <a:ext uri="{FF2B5EF4-FFF2-40B4-BE49-F238E27FC236}">
                    <a16:creationId xmlns:a16="http://schemas.microsoft.com/office/drawing/2014/main" id="{B27FB063-0CC2-9805-978F-BF123EDFD511}"/>
                  </a:ext>
                </a:extLst>
              </p:cNvPr>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033072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53"/>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262979"/>
          </a:xfrm>
          <a:prstGeom prst="rect">
            <a:avLst/>
          </a:prstGeom>
          <a:noFill/>
        </p:spPr>
        <p:txBody>
          <a:bodyPr wrap="square" rtlCol="0">
            <a:spAutoFit/>
          </a:bodyPr>
          <a:lstStyle/>
          <a:p>
            <a:r>
              <a:rPr lang="en-US" sz="1600" dirty="0"/>
              <a:t>Sources:</a:t>
            </a:r>
          </a:p>
          <a:p>
            <a:pPr marL="342900" indent="-342900">
              <a:buFontTx/>
              <a:buAutoNum type="arabicPeriod"/>
            </a:pPr>
            <a:r>
              <a:rPr lang="en-US" sz="1600" dirty="0"/>
              <a:t>New Testament Institute Student Manual Chapter 39</a:t>
            </a:r>
          </a:p>
          <a:p>
            <a:pPr marL="342900" indent="-342900">
              <a:buFontTx/>
              <a:buAutoNum type="arabicPeriod"/>
            </a:pPr>
            <a:r>
              <a:rPr lang="en-US" sz="1600" dirty="0"/>
              <a:t>James E. Faust (</a:t>
            </a:r>
            <a:r>
              <a:rPr lang="en-US" sz="1600" i="1" dirty="0"/>
              <a:t>Articles of Faith</a:t>
            </a:r>
            <a:r>
              <a:rPr lang="en-US" sz="1600" dirty="0"/>
              <a:t> [Salt Lake City: Deseret Book Co., 1981], 389.)</a:t>
            </a:r>
          </a:p>
          <a:p>
            <a:pPr marL="342900" indent="-342900">
              <a:buFontTx/>
              <a:buAutoNum type="arabicPeriod"/>
            </a:pPr>
            <a:r>
              <a:rPr lang="en-US" sz="1600" dirty="0"/>
              <a:t>Elder Reed Smoot (</a:t>
            </a:r>
            <a:r>
              <a:rPr lang="en-US" sz="1600" i="1" dirty="0"/>
              <a:t>Conference Report, October 1931</a:t>
            </a:r>
            <a:r>
              <a:rPr lang="en-US" sz="1600" dirty="0"/>
              <a:t>, Third Day-Morning Meeting 113.)</a:t>
            </a:r>
          </a:p>
          <a:p>
            <a:pPr marL="342900" indent="-342900">
              <a:buFontTx/>
              <a:buAutoNum type="arabicPeriod"/>
            </a:pPr>
            <a:r>
              <a:rPr lang="en-US" sz="1600" dirty="0"/>
              <a:t>Harold Burke Peterson ("Our Responsibility to Care for Our Own," </a:t>
            </a:r>
            <a:r>
              <a:rPr lang="en-US" sz="1600" i="1" dirty="0"/>
              <a:t>Ensign</a:t>
            </a:r>
            <a:r>
              <a:rPr lang="en-US" sz="1600" dirty="0"/>
              <a:t>, May 1981, 81)</a:t>
            </a:r>
          </a:p>
          <a:p>
            <a:pPr marL="342900" indent="-342900">
              <a:buFontTx/>
              <a:buAutoNum type="arabicPeriod"/>
            </a:pPr>
            <a:r>
              <a:rPr lang="en-US" sz="1600" dirty="0">
                <a:latin typeface="Abadi" panose="020B0604020104020204" pitchFamily="34" charset="0"/>
              </a:rPr>
              <a:t>Elder Dallin H. Oaks (</a:t>
            </a:r>
            <a:r>
              <a:rPr lang="en-US" sz="1600" i="1" dirty="0">
                <a:latin typeface="Abadi" panose="020B0604020104020204" pitchFamily="34" charset="0"/>
              </a:rPr>
              <a:t>Pure in Heart </a:t>
            </a:r>
            <a:r>
              <a:rPr lang="en-US" sz="1600" dirty="0">
                <a:latin typeface="Abadi" panose="020B0604020104020204" pitchFamily="34" charset="0"/>
              </a:rPr>
              <a:t>[Salt Lake City: </a:t>
            </a:r>
            <a:r>
              <a:rPr lang="en-US" sz="1600" dirty="0" err="1">
                <a:latin typeface="Abadi" panose="020B0604020104020204" pitchFamily="34" charset="0"/>
              </a:rPr>
              <a:t>Bookcraft</a:t>
            </a:r>
            <a:r>
              <a:rPr lang="en-US" sz="1600" dirty="0">
                <a:latin typeface="Abadi" panose="020B0604020104020204" pitchFamily="34" charset="0"/>
              </a:rPr>
              <a:t>, 1988], 47.)</a:t>
            </a:r>
          </a:p>
          <a:p>
            <a:pPr marL="342900" indent="-342900">
              <a:buFontTx/>
              <a:buAutoNum type="arabicPeriod"/>
            </a:pPr>
            <a:r>
              <a:rPr lang="en-US" sz="1600" dirty="0"/>
              <a:t>President Henry B. Eyring (“That We May Be One,”</a:t>
            </a:r>
            <a:r>
              <a:rPr lang="en-US" sz="1600" i="1" dirty="0"/>
              <a:t> Ensign,</a:t>
            </a:r>
            <a:r>
              <a:rPr lang="en-US" sz="1600" dirty="0"/>
              <a:t> May 1998, 68).</a:t>
            </a:r>
          </a:p>
          <a:p>
            <a:pPr marL="342900" indent="-342900">
              <a:buFontTx/>
              <a:buAutoNum type="arabicPeriod"/>
            </a:pPr>
            <a:r>
              <a:rPr lang="en-US" sz="1600" dirty="0"/>
              <a:t>Elder Jeffrey R. Holland (</a:t>
            </a:r>
            <a:r>
              <a:rPr lang="en-US" sz="1600" i="1" dirty="0"/>
              <a:t>Christ and the New Covenant</a:t>
            </a:r>
            <a:r>
              <a:rPr lang="en-US" sz="1600" dirty="0"/>
              <a:t> [1997], 337).</a:t>
            </a:r>
          </a:p>
          <a:p>
            <a:pPr marL="342900" indent="-342900">
              <a:buFontTx/>
              <a:buAutoNum type="arabicPeriod"/>
            </a:pPr>
            <a:r>
              <a:rPr lang="en-US" sz="1600" dirty="0"/>
              <a:t>Elder Bruce R. McConkie (</a:t>
            </a:r>
            <a:r>
              <a:rPr lang="en-US" sz="1600" i="1" dirty="0"/>
              <a:t>Doctrinal New Testament Commentary,</a:t>
            </a:r>
            <a:r>
              <a:rPr lang="en-US" sz="1600" dirty="0"/>
              <a:t> 2:380 and 383). </a:t>
            </a:r>
            <a:r>
              <a:rPr lang="en-US" sz="1600" i="1" dirty="0">
                <a:solidFill>
                  <a:srgbClr val="333333"/>
                </a:solidFill>
                <a:latin typeface="Abadi" panose="020B0604020104020204" pitchFamily="34" charset="0"/>
              </a:rPr>
              <a:t>The Mortal Messiah: From Bethlehem to Calvary,</a:t>
            </a:r>
            <a:r>
              <a:rPr lang="en-US" sz="1600" dirty="0">
                <a:solidFill>
                  <a:srgbClr val="333333"/>
                </a:solidFill>
                <a:latin typeface="Abadi" panose="020B0604020104020204" pitchFamily="34" charset="0"/>
              </a:rPr>
              <a:t> 4 vols. [Salt Lake City: Deseret Book Co., 1979-1981], 2: 169.)</a:t>
            </a:r>
            <a:endParaRPr lang="en-US" sz="1600" dirty="0"/>
          </a:p>
          <a:p>
            <a:pPr marL="342900" indent="-342900">
              <a:buFontTx/>
              <a:buAutoNum type="arabicPeriod"/>
            </a:pPr>
            <a:r>
              <a:rPr lang="en-US" sz="1600" dirty="0"/>
              <a:t>President Howard W. Hunter (“A More Excellent Way,”</a:t>
            </a:r>
            <a:r>
              <a:rPr lang="en-US" sz="1600" i="1" dirty="0"/>
              <a:t> Ensign,</a:t>
            </a:r>
            <a:r>
              <a:rPr lang="en-US" sz="1600" dirty="0"/>
              <a:t> May 1992, 61).</a:t>
            </a:r>
          </a:p>
          <a:p>
            <a:pPr marL="342900" indent="-342900">
              <a:buFontTx/>
              <a:buAutoNum type="arabicPeriod"/>
            </a:pPr>
            <a:r>
              <a:rPr lang="en-US" sz="1600" dirty="0"/>
              <a:t>Joseph Smith (</a:t>
            </a:r>
            <a:r>
              <a:rPr lang="en-US" sz="1600" i="1" dirty="0"/>
              <a:t>History of The Church, </a:t>
            </a:r>
            <a:r>
              <a:rPr lang="en-US" sz="1600" dirty="0"/>
              <a:t>6: 50.) </a:t>
            </a:r>
          </a:p>
          <a:p>
            <a:pPr marL="342900" indent="-342900">
              <a:buFontTx/>
              <a:buAutoNum type="arabicPeriod"/>
            </a:pPr>
            <a:r>
              <a:rPr lang="en-US" sz="1600" dirty="0"/>
              <a:t>Gospeldoctrine.com</a:t>
            </a:r>
          </a:p>
          <a:p>
            <a:pPr marL="342900" indent="-342900">
              <a:buFontTx/>
              <a:buAutoNum type="arabicPeriod"/>
            </a:pPr>
            <a:r>
              <a:rPr lang="en-US" sz="1600" dirty="0">
                <a:latin typeface="Open Sans"/>
              </a:rPr>
              <a:t>Guide to the Scriptures, “Prophecy, Prophesy,  scriptures.lds.org.</a:t>
            </a:r>
          </a:p>
          <a:p>
            <a:pPr marL="342900" indent="-342900">
              <a:buFontTx/>
              <a:buAutoNum type="arabicPeriod"/>
            </a:pPr>
            <a:r>
              <a:rPr lang="en-US" sz="1600" dirty="0">
                <a:solidFill>
                  <a:srgbClr val="333333"/>
                </a:solidFill>
                <a:latin typeface="Abadi" panose="020B0604020104020204" pitchFamily="34" charset="0"/>
              </a:rPr>
              <a:t>Brigham Young…John A. </a:t>
            </a:r>
            <a:r>
              <a:rPr lang="en-US" sz="1600" dirty="0" err="1">
                <a:solidFill>
                  <a:srgbClr val="333333"/>
                </a:solidFill>
                <a:latin typeface="Abadi" panose="020B0604020104020204" pitchFamily="34" charset="0"/>
              </a:rPr>
              <a:t>Widtsoe</a:t>
            </a:r>
            <a:r>
              <a:rPr lang="en-US" sz="1600" dirty="0">
                <a:solidFill>
                  <a:srgbClr val="333333"/>
                </a:solidFill>
                <a:latin typeface="Abadi" panose="020B0604020104020204" pitchFamily="34" charset="0"/>
              </a:rPr>
              <a:t>, comp., Discourses of Brigham Young, Salt Lake City: Deseret Book Co., 1954, p. 38.)</a:t>
            </a:r>
          </a:p>
          <a:p>
            <a:pPr marL="342900" indent="-342900">
              <a:buFontTx/>
              <a:buAutoNum type="arabicPeriod"/>
            </a:pPr>
            <a:r>
              <a:rPr lang="en-US" sz="1600" dirty="0">
                <a:solidFill>
                  <a:srgbClr val="333333"/>
                </a:solidFill>
                <a:latin typeface="Abadi" panose="020B0604020104020204" pitchFamily="34" charset="0"/>
              </a:rPr>
              <a:t>President Joseph Fielding Smith (</a:t>
            </a:r>
            <a:r>
              <a:rPr lang="en-US" sz="1600" i="1" dirty="0">
                <a:solidFill>
                  <a:srgbClr val="333333"/>
                </a:solidFill>
                <a:latin typeface="Abadi" panose="020B0604020104020204" pitchFamily="34" charset="0"/>
              </a:rPr>
              <a:t>Church History and Modern Revelation</a:t>
            </a:r>
            <a:r>
              <a:rPr lang="en-US" sz="1600" dirty="0">
                <a:solidFill>
                  <a:srgbClr val="333333"/>
                </a:solidFill>
                <a:latin typeface="Abadi" panose="020B0604020104020204" pitchFamily="34" charset="0"/>
              </a:rPr>
              <a:t>, 1:184.)</a:t>
            </a:r>
          </a:p>
          <a:p>
            <a:pPr marL="342900" indent="-342900">
              <a:buFontTx/>
              <a:buAutoNum type="arabicPeriod"/>
            </a:pPr>
            <a:r>
              <a:rPr lang="en-US" sz="1600" dirty="0"/>
              <a:t>John A. </a:t>
            </a:r>
            <a:r>
              <a:rPr lang="en-US" sz="1600" dirty="0" err="1"/>
              <a:t>Widtsoe</a:t>
            </a:r>
            <a:r>
              <a:rPr lang="en-US" sz="1600" dirty="0"/>
              <a:t>, Evidences and Reconciliations, Salt Lake City: </a:t>
            </a:r>
            <a:r>
              <a:rPr lang="en-US" sz="1600" dirty="0" err="1"/>
              <a:t>Bookcraft</a:t>
            </a:r>
            <a:r>
              <a:rPr lang="en-US" sz="1600" dirty="0"/>
              <a:t>, 1960, pp. 98-99, 101; italics added.)" (Dean Sorensen, "I Have a Question," </a:t>
            </a:r>
            <a:r>
              <a:rPr lang="en-US" sz="1600" i="1" dirty="0"/>
              <a:t>Ensign</a:t>
            </a:r>
            <a:r>
              <a:rPr lang="en-US" sz="1600" dirty="0"/>
              <a:t>, Apr. 1990, 54</a:t>
            </a:r>
          </a:p>
          <a:p>
            <a:pPr marL="342900" indent="-342900">
              <a:buFontTx/>
              <a:buAutoNum type="arabicPeriod"/>
            </a:pPr>
            <a:r>
              <a:rPr lang="en-US" sz="1600" i="1" dirty="0"/>
              <a:t>New Testament Student Manual</a:t>
            </a:r>
            <a:r>
              <a:rPr lang="en-US" sz="1600" dirty="0"/>
              <a:t> [Church Educational System manual, 2014], 380).</a:t>
            </a:r>
          </a:p>
          <a:p>
            <a:pPr marL="342900" indent="-342900">
              <a:buFontTx/>
              <a:buAutoNum type="arabicPeriod"/>
            </a:pPr>
            <a:r>
              <a:rPr lang="en-US" sz="1600" dirty="0"/>
              <a:t>Elder M. Russell Ballard (“This Is My Work and Glory,”</a:t>
            </a:r>
            <a:r>
              <a:rPr lang="en-US" sz="1600" i="1" dirty="0"/>
              <a:t> Ensign</a:t>
            </a:r>
            <a:r>
              <a:rPr lang="en-US" sz="1600" dirty="0"/>
              <a:t> or </a:t>
            </a:r>
            <a:r>
              <a:rPr lang="en-US" sz="1600" i="1" dirty="0"/>
              <a:t>Liahona,</a:t>
            </a:r>
            <a:r>
              <a:rPr lang="en-US" sz="1600" dirty="0"/>
              <a:t> May 2013, 19.)</a:t>
            </a:r>
          </a:p>
          <a:p>
            <a:pPr marL="342900" indent="-342900">
              <a:buFontTx/>
              <a:buAutoNum type="arabicPeriod"/>
            </a:pPr>
            <a:endParaRPr lang="en-US" sz="1600" i="1" dirty="0"/>
          </a:p>
        </p:txBody>
      </p:sp>
      <p:sp>
        <p:nvSpPr>
          <p:cNvPr id="13" name="Footer Placeholder 14">
            <a:extLst>
              <a:ext uri="{FF2B5EF4-FFF2-40B4-BE49-F238E27FC236}">
                <a16:creationId xmlns:a16="http://schemas.microsoft.com/office/drawing/2014/main" id="{05239999-1D35-4650-8336-E856CC54BA64}"/>
              </a:ext>
            </a:extLst>
          </p:cNvPr>
          <p:cNvSpPr>
            <a:spLocks noGrp="1"/>
          </p:cNvSpPr>
          <p:nvPr/>
        </p:nvSpPr>
        <p:spPr>
          <a:xfrm>
            <a:off x="63924" y="6507647"/>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64516" y="0"/>
            <a:ext cx="5627484" cy="4524315"/>
          </a:xfrm>
          <a:prstGeom prst="rect">
            <a:avLst/>
          </a:prstGeom>
          <a:ln>
            <a:solidFill>
              <a:schemeClr val="tx1"/>
            </a:solidFill>
          </a:ln>
        </p:spPr>
        <p:txBody>
          <a:bodyPr wrap="square">
            <a:spAutoFit/>
          </a:bodyPr>
          <a:lstStyle/>
          <a:p>
            <a:pPr fontAlgn="base"/>
            <a:r>
              <a:rPr lang="en-US" sz="1200" b="1" dirty="0"/>
              <a:t>The Gift of Tongues 1 Corinthians 14:5-7, 19, 22, 26:</a:t>
            </a:r>
          </a:p>
          <a:p>
            <a:pPr fontAlgn="base"/>
            <a:r>
              <a:rPr lang="en-US" sz="1200" dirty="0"/>
              <a:t>“We are told by prophets in this dispensation that revelation for the direction of the Church will not be given through the gift of tongues. The reason for this is that it is very easy for Lucifer to falsely duplicate the gift of tongues and confuse the members of the Church.</a:t>
            </a:r>
          </a:p>
          <a:p>
            <a:pPr fontAlgn="base"/>
            <a:endParaRPr lang="en-US" sz="1200" dirty="0"/>
          </a:p>
          <a:p>
            <a:pPr fontAlgn="base"/>
            <a:r>
              <a:rPr lang="en-US" sz="1200" dirty="0"/>
              <a:t>“Satan has the power to trick us as it pertains to some of the gifts of the Spirit. One in which he is the most deceptive is the gift of tongues. Joseph Smith and Brigham Young (1801–77) explained the need to be cautious when considering the gift of tongues.</a:t>
            </a:r>
          </a:p>
          <a:p>
            <a:pPr fontAlgn="base"/>
            <a:endParaRPr lang="en-US" sz="1200" dirty="0"/>
          </a:p>
          <a:p>
            <a:pPr fontAlgn="base"/>
            <a:r>
              <a:rPr lang="en-US" sz="1200" dirty="0"/>
              <a:t>“‘You may speak in tongues for your own comfort, but I lay this down for a rule, that if anything is taught by the gift of tongues, it is not to be received for doctrine’ (</a:t>
            </a:r>
            <a:r>
              <a:rPr lang="en-US" sz="1200" i="1" dirty="0"/>
              <a:t>Teachings: Joseph Smith,</a:t>
            </a:r>
            <a:r>
              <a:rPr lang="en-US" sz="1200" dirty="0"/>
              <a:t> 384).</a:t>
            </a:r>
          </a:p>
          <a:p>
            <a:pPr fontAlgn="base"/>
            <a:endParaRPr lang="en-US" sz="1200" dirty="0"/>
          </a:p>
          <a:p>
            <a:pPr fontAlgn="base"/>
            <a:r>
              <a:rPr lang="en-US" sz="1200" dirty="0"/>
              <a:t>“‘Speak not in the gift of tongues without understanding it, or without interpretation. The devil can speak in tongues’ (</a:t>
            </a:r>
            <a:r>
              <a:rPr lang="en-US" sz="1200" i="1" dirty="0"/>
              <a:t>Teachings: Joseph Smith,</a:t>
            </a:r>
            <a:r>
              <a:rPr lang="en-US" sz="1200" dirty="0"/>
              <a:t> 384).</a:t>
            </a:r>
          </a:p>
          <a:p>
            <a:pPr fontAlgn="base"/>
            <a:endParaRPr lang="en-US" sz="1200" dirty="0"/>
          </a:p>
          <a:p>
            <a:pPr fontAlgn="base"/>
            <a:r>
              <a:rPr lang="en-US" sz="1200" dirty="0"/>
              <a:t>“‘The gift of tongues is not … empowered to dictate … the Church. All gifts and endowments given of the Lord to members of his Church are not given to control the Church; but they are under the control and guidance of the Priesthood, and are judged of by it’ (</a:t>
            </a:r>
            <a:r>
              <a:rPr lang="en-US" sz="1200" i="1" dirty="0"/>
              <a:t>Discourses of Brigham Young,</a:t>
            </a:r>
            <a:r>
              <a:rPr lang="en-US" sz="1200" dirty="0"/>
              <a:t> comp. John A. </a:t>
            </a:r>
            <a:r>
              <a:rPr lang="en-US" sz="1200" dirty="0" err="1"/>
              <a:t>Widtsoe</a:t>
            </a:r>
            <a:r>
              <a:rPr lang="en-US" sz="1200" dirty="0"/>
              <a:t> [1941], 343)</a:t>
            </a:r>
          </a:p>
          <a:p>
            <a:pPr fontAlgn="base"/>
            <a:endParaRPr lang="en-US" sz="1200" dirty="0"/>
          </a:p>
          <a:p>
            <a:pPr fontAlgn="base"/>
            <a:r>
              <a:rPr lang="en-US" sz="1200" dirty="0"/>
              <a:t>“The gift of tongues is used by missionaries to teach the gospel to the nations of the world” Elder Robert D. Hales (“Gifts of the Spirit,”</a:t>
            </a:r>
            <a:r>
              <a:rPr lang="en-US" sz="1200" i="1" dirty="0"/>
              <a:t> Ensign,</a:t>
            </a:r>
            <a:r>
              <a:rPr lang="en-US" sz="1200" dirty="0"/>
              <a:t> Feb. 2002, 14–15)..</a:t>
            </a:r>
          </a:p>
        </p:txBody>
      </p:sp>
      <p:sp>
        <p:nvSpPr>
          <p:cNvPr id="7" name="Rectangle 6"/>
          <p:cNvSpPr/>
          <p:nvPr/>
        </p:nvSpPr>
        <p:spPr>
          <a:xfrm>
            <a:off x="0" y="0"/>
            <a:ext cx="6536602" cy="3970318"/>
          </a:xfrm>
          <a:prstGeom prst="rect">
            <a:avLst/>
          </a:prstGeom>
          <a:ln>
            <a:solidFill>
              <a:schemeClr val="tx1"/>
            </a:solidFill>
          </a:ln>
        </p:spPr>
        <p:txBody>
          <a:bodyPr wrap="square">
            <a:spAutoFit/>
          </a:bodyPr>
          <a:lstStyle/>
          <a:p>
            <a:pPr fontAlgn="base"/>
            <a:r>
              <a:rPr lang="en-US" sz="1200" b="1" dirty="0"/>
              <a:t>The Gift of Prophecy 1 Corinthians 14:1-3:</a:t>
            </a:r>
          </a:p>
          <a:p>
            <a:pPr fontAlgn="base"/>
            <a:r>
              <a:rPr lang="en-US" sz="1200" dirty="0"/>
              <a:t>“The nouns </a:t>
            </a:r>
            <a:r>
              <a:rPr lang="en-US" sz="1200" i="1" dirty="0"/>
              <a:t>prophecy</a:t>
            </a:r>
            <a:r>
              <a:rPr lang="en-US" sz="1200" dirty="0"/>
              <a:t> and </a:t>
            </a:r>
            <a:r>
              <a:rPr lang="en-US" sz="1200" i="1" dirty="0"/>
              <a:t>prophet</a:t>
            </a:r>
            <a:r>
              <a:rPr lang="en-US" sz="1200" dirty="0"/>
              <a:t> and their variations, such as the adjective </a:t>
            </a:r>
            <a:r>
              <a:rPr lang="en-US" sz="1200" i="1" dirty="0"/>
              <a:t>prophetic</a:t>
            </a:r>
            <a:r>
              <a:rPr lang="en-US" sz="1200" dirty="0"/>
              <a:t> and the verb </a:t>
            </a:r>
            <a:r>
              <a:rPr lang="en-US" sz="1200" i="1" dirty="0"/>
              <a:t>prophesy,</a:t>
            </a:r>
            <a:r>
              <a:rPr lang="en-US" sz="1200" dirty="0"/>
              <a:t> are used in several different senses.</a:t>
            </a:r>
          </a:p>
          <a:p>
            <a:pPr fontAlgn="base"/>
            <a:r>
              <a:rPr lang="en-US" sz="1200" dirty="0"/>
              <a:t>“When we hear the word </a:t>
            </a:r>
            <a:r>
              <a:rPr lang="en-US" sz="1200" i="1" dirty="0"/>
              <a:t>prophet</a:t>
            </a:r>
            <a:r>
              <a:rPr lang="en-US" sz="1200" dirty="0"/>
              <a:t> in our day, we are accustomed to thinking of </a:t>
            </a:r>
            <a:r>
              <a:rPr lang="en-US" sz="1200" i="1" dirty="0"/>
              <a:t>the</a:t>
            </a:r>
            <a:r>
              <a:rPr lang="en-US" sz="1200" dirty="0"/>
              <a:t> prophet. These words signify him who holds the prophetic </a:t>
            </a:r>
            <a:r>
              <a:rPr lang="en-US" sz="1200" i="1" dirty="0"/>
              <a:t>office</a:t>
            </a:r>
            <a:r>
              <a:rPr lang="en-US" sz="1200" dirty="0"/>
              <a:t> and is sustained as </a:t>
            </a:r>
            <a:r>
              <a:rPr lang="en-US" sz="1200" i="1" dirty="0"/>
              <a:t>the</a:t>
            </a:r>
            <a:r>
              <a:rPr lang="en-US" sz="1200" dirty="0"/>
              <a:t> prophet, seer, and revelator. The priesthood offices and powers exercised by the President of the Church are unique. …</a:t>
            </a:r>
          </a:p>
          <a:p>
            <a:pPr fontAlgn="base"/>
            <a:r>
              <a:rPr lang="en-US" sz="1200" dirty="0"/>
              <a:t>“The spiritual gift of prophecy is quite different. As we read in the Book of Revelation, ‘The testimony of Jesus is the spirit of prophecy.’ (Rev. 19:10.) The Prophet Joseph Smith relied on this scripture in teaching that ‘every other man who has the testimony of Jesus’ is a prophet [in </a:t>
            </a:r>
            <a:r>
              <a:rPr lang="en-US" sz="1200" i="1" dirty="0"/>
              <a:t>History of the Church,</a:t>
            </a:r>
            <a:r>
              <a:rPr lang="en-US" sz="1200" dirty="0"/>
              <a:t> 3:28]. Similarly, the Apostle Paul states that ‘he that </a:t>
            </a:r>
            <a:r>
              <a:rPr lang="en-US" sz="1200" dirty="0" err="1"/>
              <a:t>prophesieth</a:t>
            </a:r>
            <a:r>
              <a:rPr lang="en-US" sz="1200" dirty="0"/>
              <a:t> </a:t>
            </a:r>
            <a:r>
              <a:rPr lang="en-US" sz="1200" dirty="0" err="1"/>
              <a:t>speaketh</a:t>
            </a:r>
            <a:r>
              <a:rPr lang="en-US" sz="1200" dirty="0"/>
              <a:t> unto men to edification, and exhortation, and comfort.’ (1 Cor. 14:3.) Thus, in the sense used in speaking of spiritual gifts, a prophet is one who testifies of Jesus Christ, teaches God’s word, and exhorts God’s people. In its scriptural sense, to prophesy means much more than to predict the future.</a:t>
            </a:r>
          </a:p>
          <a:p>
            <a:pPr fontAlgn="base"/>
            <a:r>
              <a:rPr lang="en-US" sz="1200" dirty="0"/>
              <a:t>“… In our day, Elder Joseph Fielding Smith declared that ‘all members of the Church should seek for the gift of prophecy, for their own guidance, which is the spirit by which the word of the Lord is understood and his purpose made known.’ (</a:t>
            </a:r>
            <a:r>
              <a:rPr lang="en-US" sz="1200" i="1" dirty="0"/>
              <a:t>Church History and Modern Revelation,</a:t>
            </a:r>
            <a:r>
              <a:rPr lang="en-US" sz="1200" dirty="0"/>
              <a:t> 3 vols., Salt Lake City, Deseret Book Co., 1953, 1:201.)</a:t>
            </a:r>
          </a:p>
          <a:p>
            <a:pPr fontAlgn="base"/>
            <a:r>
              <a:rPr lang="en-US" sz="1200" dirty="0"/>
              <a:t>“It is important for us to understand the distinction between </a:t>
            </a:r>
            <a:r>
              <a:rPr lang="en-US" sz="1200" i="1" dirty="0"/>
              <a:t>a</a:t>
            </a:r>
            <a:r>
              <a:rPr lang="en-US" sz="1200" dirty="0"/>
              <a:t> prophet, who has the </a:t>
            </a:r>
            <a:r>
              <a:rPr lang="en-US" sz="1200" i="1" dirty="0"/>
              <a:t>spiritual gift of prophecy,</a:t>
            </a:r>
            <a:r>
              <a:rPr lang="en-US" sz="1200" dirty="0"/>
              <a:t> and </a:t>
            </a:r>
            <a:r>
              <a:rPr lang="en-US" sz="1200" i="1" dirty="0"/>
              <a:t>the</a:t>
            </a:r>
            <a:r>
              <a:rPr lang="en-US" sz="1200" dirty="0"/>
              <a:t> prophet, who has the </a:t>
            </a:r>
            <a:r>
              <a:rPr lang="en-US" sz="1200" i="1" dirty="0"/>
              <a:t>prophetic office</a:t>
            </a:r>
            <a:r>
              <a:rPr lang="en-US" sz="1200" dirty="0"/>
              <a:t>” Elder Dallin H. Oaks (“Spiritual Gifts,”</a:t>
            </a:r>
            <a:r>
              <a:rPr lang="en-US" sz="1200" i="1" dirty="0"/>
              <a:t> Ensign,</a:t>
            </a:r>
            <a:r>
              <a:rPr lang="en-US" sz="1200" dirty="0"/>
              <a:t> Sept. 1986, 71).</a:t>
            </a:r>
          </a:p>
          <a:p>
            <a:pPr fontAlgn="base"/>
            <a:endParaRPr lang="en-US" sz="1200" dirty="0"/>
          </a:p>
        </p:txBody>
      </p:sp>
      <p:sp>
        <p:nvSpPr>
          <p:cNvPr id="8" name="Rectangle 7"/>
          <p:cNvSpPr/>
          <p:nvPr/>
        </p:nvSpPr>
        <p:spPr>
          <a:xfrm>
            <a:off x="6564516" y="4508500"/>
            <a:ext cx="5627484" cy="2123658"/>
          </a:xfrm>
          <a:prstGeom prst="rect">
            <a:avLst/>
          </a:prstGeom>
          <a:ln>
            <a:solidFill>
              <a:schemeClr val="tx1"/>
            </a:solidFill>
          </a:ln>
        </p:spPr>
        <p:txBody>
          <a:bodyPr wrap="square">
            <a:spAutoFit/>
          </a:bodyPr>
          <a:lstStyle/>
          <a:p>
            <a:pPr fontAlgn="base"/>
            <a:r>
              <a:rPr lang="en-US" sz="1200" b="1" dirty="0"/>
              <a:t>The Gift of Tongues and the Gift of Prophecy:</a:t>
            </a:r>
          </a:p>
          <a:p>
            <a:pPr fontAlgn="base"/>
            <a:r>
              <a:rPr lang="en-US" sz="1200" dirty="0"/>
              <a:t>"There are only two gifts that could be made visible-the gift of tongues and the gift of prophecy. These are things that are the most talked about, and yet if a person spoke in an unknown tongue, according to Paul's testimony, he would be a 'barbarian' to those present. They would say that it was gibberish. And if he prophesied, they would call it nonsense. The gift of tongues is the smallest gift perhaps of the whole, and yet it is one that is the most sought after. . . . Be not so curious about tongues. Do not speak in tongues except there be an interpreter present. The ultimate design of tongues is to speak to foreigners, and if persons are very anxious to display their intelligence, let them speak to such in their own tongues." (Kent P. Jackson, comp. and ed., </a:t>
            </a:r>
            <a:r>
              <a:rPr lang="en-US" sz="1200" i="1" dirty="0"/>
              <a:t>Joseph Smith's Commentary on the Bible</a:t>
            </a:r>
            <a:r>
              <a:rPr lang="en-US" sz="1200" dirty="0"/>
              <a:t> [Salt Lake City: Deseret Book Co., 1994], 167.)</a:t>
            </a:r>
          </a:p>
        </p:txBody>
      </p:sp>
    </p:spTree>
    <p:extLst>
      <p:ext uri="{BB962C8B-B14F-4D97-AF65-F5344CB8AC3E}">
        <p14:creationId xmlns:p14="http://schemas.microsoft.com/office/powerpoint/2010/main" val="2816791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2799" y="330200"/>
            <a:ext cx="7912101" cy="6247864"/>
          </a:xfrm>
          <a:prstGeom prst="rect">
            <a:avLst/>
          </a:prstGeom>
          <a:ln>
            <a:solidFill>
              <a:schemeClr val="tx1"/>
            </a:solidFill>
          </a:ln>
        </p:spPr>
        <p:txBody>
          <a:bodyPr wrap="square">
            <a:spAutoFit/>
          </a:bodyPr>
          <a:lstStyle/>
          <a:p>
            <a:pPr fontAlgn="base"/>
            <a:r>
              <a:rPr lang="en-US" b="1" dirty="0"/>
              <a:t>Men’s and Women’s Roles in the Church 1 Corinthians 14:34-35</a:t>
            </a:r>
          </a:p>
          <a:p>
            <a:pPr fontAlgn="base"/>
            <a:endParaRPr lang="en-US" sz="1600" dirty="0"/>
          </a:p>
          <a:p>
            <a:pPr fontAlgn="base"/>
            <a:r>
              <a:rPr lang="en-US" sz="1600" dirty="0"/>
              <a:t>“Why are men ordained to priesthood offices and not women? President Gordon B. Hinckley explained that it was the Lord, not man, ‘who designated that men in His Church should hold the priesthood’ and that it was also the Lord who endowed women with ‘capabilities to round out this great and marvelous organization, which is the Church and kingdom of God’ (“Women of the Church,”</a:t>
            </a:r>
            <a:r>
              <a:rPr lang="en-US" sz="1600" i="1" dirty="0"/>
              <a:t> Ensign,</a:t>
            </a:r>
            <a:r>
              <a:rPr lang="en-US" sz="1600" dirty="0"/>
              <a:t> November 1996, 70). When all is said and done, the Lord has not revealed why He has organized His Church as He has.</a:t>
            </a:r>
          </a:p>
          <a:p>
            <a:pPr fontAlgn="base"/>
            <a:r>
              <a:rPr lang="en-US" sz="1600" dirty="0"/>
              <a:t>“When thinking about those things we do not fully understand, I am reminded of these words by my deceased friend and Apostle, Elder Neal A. Maxwell, who said, ‘What we already know about God teaches us to trust him for what we do not know fully’ (</a:t>
            </a:r>
            <a:r>
              <a:rPr lang="en-US" sz="1600" i="1" dirty="0"/>
              <a:t>Deposition of a Disciple</a:t>
            </a:r>
            <a:r>
              <a:rPr lang="en-US" sz="1600" dirty="0"/>
              <a:t> [Salt Lake City: Deseret Book, 1976], 56).</a:t>
            </a:r>
          </a:p>
          <a:p>
            <a:pPr fontAlgn="base"/>
            <a:r>
              <a:rPr lang="en-US" sz="1600" dirty="0"/>
              <a:t>“And Elder Jeffrey R. Holland stated in this last April general conference, ‘In this Church, what we know will always trump what we do not know’ (“Lord, I Believe,”</a:t>
            </a:r>
            <a:r>
              <a:rPr lang="en-US" sz="1600" i="1" dirty="0"/>
              <a:t> Ensign,</a:t>
            </a:r>
            <a:r>
              <a:rPr lang="en-US" sz="1600" dirty="0"/>
              <a:t> May 2013, 94).</a:t>
            </a:r>
          </a:p>
          <a:p>
            <a:pPr fontAlgn="base"/>
            <a:r>
              <a:rPr lang="en-US" sz="1600" dirty="0"/>
              <a:t>“Brothers and sisters, this matter, like many others, comes down to our faith. Do we believe that this is the Lord’s Church? Do we believe that He has organized it according to His purposes and wisdom? Do we believe that His wisdom far exceeds ours? Do we believe that He has organized His Church in a manner that would be the greatest possible blessing to </a:t>
            </a:r>
            <a:r>
              <a:rPr lang="en-US" sz="1600" i="1" dirty="0"/>
              <a:t>all</a:t>
            </a:r>
            <a:r>
              <a:rPr lang="en-US" sz="1600" dirty="0"/>
              <a:t> of His children, both His sons and His daughters?</a:t>
            </a:r>
          </a:p>
          <a:p>
            <a:pPr fontAlgn="base"/>
            <a:r>
              <a:rPr lang="en-US" sz="1600" dirty="0"/>
              <a:t>“… Women are integral to the governance and work of the Church through service as leaders in Relief Society, Young Women, and Primary; through their service as teachers, full-time missionaries, and temple ordinance workers; and in the home, where the most important teaching in the Church occurs” Elder M. Russell Ballard  (“Let Us Think Straight” [Brigham Young University campus education week devotional, Aug. 20, 2013], 4–5; speeches.byu.edu).</a:t>
            </a:r>
          </a:p>
          <a:p>
            <a:pPr fontAlgn="base"/>
            <a:endParaRPr lang="en-US" sz="1600" dirty="0"/>
          </a:p>
        </p:txBody>
      </p:sp>
    </p:spTree>
    <p:extLst>
      <p:ext uri="{BB962C8B-B14F-4D97-AF65-F5344CB8AC3E}">
        <p14:creationId xmlns:p14="http://schemas.microsoft.com/office/powerpoint/2010/main" val="4103020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FB117924-4819-4C5F-8042-029973C18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Death and Resurrection</a:t>
            </a:r>
          </a:p>
          <a:p>
            <a:pPr algn="ctr"/>
            <a:r>
              <a:rPr lang="en-US" sz="6000" dirty="0">
                <a:solidFill>
                  <a:schemeClr val="bg1"/>
                </a:solidFill>
                <a:latin typeface="Bodoni MT" panose="02070603080606020203" pitchFamily="18" charset="0"/>
              </a:rPr>
              <a:t>1 Corinthians 15-16</a:t>
            </a:r>
            <a:endParaRPr lang="en-US" sz="4400" dirty="0">
              <a:solidFill>
                <a:schemeClr val="bg1"/>
              </a:solidFill>
              <a:latin typeface="Bodoni MT" panose="02070603080606020203" pitchFamily="18" charset="0"/>
            </a:endParaRPr>
          </a:p>
        </p:txBody>
      </p:sp>
      <p:grpSp>
        <p:nvGrpSpPr>
          <p:cNvPr id="7" name="Group 6"/>
          <p:cNvGrpSpPr/>
          <p:nvPr/>
        </p:nvGrpSpPr>
        <p:grpSpPr>
          <a:xfrm>
            <a:off x="1317172" y="2971800"/>
            <a:ext cx="3050721" cy="2895600"/>
            <a:chOff x="3657600" y="3429000"/>
            <a:chExt cx="3050721" cy="2895600"/>
          </a:xfrm>
        </p:grpSpPr>
        <p:pic>
          <p:nvPicPr>
            <p:cNvPr id="8" name="Picture 2" descr="Image result for Ephesu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657600" y="3429000"/>
              <a:ext cx="3050721" cy="2895600"/>
              <a:chOff x="609600" y="533400"/>
              <a:chExt cx="4495800" cy="4267200"/>
            </a:xfrm>
          </p:grpSpPr>
          <p:grpSp>
            <p:nvGrpSpPr>
              <p:cNvPr id="10" name="Group 86"/>
              <p:cNvGrpSpPr/>
              <p:nvPr/>
            </p:nvGrpSpPr>
            <p:grpSpPr>
              <a:xfrm rot="2107423">
                <a:off x="2048364" y="1066800"/>
                <a:ext cx="554570" cy="1296744"/>
                <a:chOff x="7696200" y="914400"/>
                <a:chExt cx="685800" cy="2438400"/>
              </a:xfrm>
            </p:grpSpPr>
            <p:sp>
              <p:nvSpPr>
                <p:cNvPr id="42" name="Moon 4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7"/>
              <p:cNvGrpSpPr/>
              <p:nvPr/>
            </p:nvGrpSpPr>
            <p:grpSpPr>
              <a:xfrm rot="19262140" flipH="1">
                <a:off x="3035243" y="1133011"/>
                <a:ext cx="554570" cy="1180981"/>
                <a:chOff x="7696200" y="914400"/>
                <a:chExt cx="685800" cy="2438400"/>
              </a:xfrm>
            </p:grpSpPr>
            <p:sp>
              <p:nvSpPr>
                <p:cNvPr id="38" name="Moon 37"/>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09163" y="1737161"/>
                <a:ext cx="775770" cy="9801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2444553" y="2170271"/>
                <a:ext cx="681709" cy="54699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
              <p:cNvGrpSpPr/>
              <p:nvPr/>
            </p:nvGrpSpPr>
            <p:grpSpPr>
              <a:xfrm>
                <a:off x="3150326" y="3226526"/>
                <a:ext cx="366238" cy="640613"/>
                <a:chOff x="2438400" y="402137"/>
                <a:chExt cx="2514600" cy="4398463"/>
              </a:xfrm>
            </p:grpSpPr>
            <p:sp>
              <p:nvSpPr>
                <p:cNvPr id="34" name="Snip Same Side Corner Rectangle 33"/>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31"/>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5-Point Star 46"/>
          <p:cNvSpPr/>
          <p:nvPr/>
        </p:nvSpPr>
        <p:spPr>
          <a:xfrm>
            <a:off x="8077200" y="4572000"/>
            <a:ext cx="1295400" cy="1371600"/>
          </a:xfrm>
          <a:prstGeom prst="star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un 47"/>
          <p:cNvSpPr/>
          <p:nvPr/>
        </p:nvSpPr>
        <p:spPr>
          <a:xfrm>
            <a:off x="160447" y="663795"/>
            <a:ext cx="2362200" cy="2286000"/>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a:off x="10294419" y="807267"/>
            <a:ext cx="830781" cy="1516833"/>
          </a:xfrm>
          <a:prstGeom prst="moon">
            <a:avLst>
              <a:gd name="adj" fmla="val 50758"/>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p:cNvSpPr/>
          <p:nvPr/>
        </p:nvSpPr>
        <p:spPr>
          <a:xfrm>
            <a:off x="9144000" y="4191000"/>
            <a:ext cx="762000" cy="806824"/>
          </a:xfrm>
          <a:prstGeom prst="star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p:cNvSpPr/>
          <p:nvPr/>
        </p:nvSpPr>
        <p:spPr>
          <a:xfrm>
            <a:off x="9296400" y="5257800"/>
            <a:ext cx="609600" cy="685800"/>
          </a:xfrm>
          <a:prstGeom prst="star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750051" y="2955584"/>
            <a:ext cx="6096000" cy="1200329"/>
          </a:xfrm>
          <a:prstGeom prst="rect">
            <a:avLst/>
          </a:prstGeom>
        </p:spPr>
        <p:txBody>
          <a:bodyPr>
            <a:spAutoFit/>
          </a:bodyPr>
          <a:lstStyle/>
          <a:p>
            <a:r>
              <a:rPr lang="en-US" i="1" dirty="0">
                <a:solidFill>
                  <a:schemeClr val="bg1"/>
                </a:solidFill>
                <a:latin typeface="Calibri" panose="020F0502020204030204" pitchFamily="34" charset="0"/>
              </a:rPr>
              <a:t>And it shall be said in that day, Lo, this is our God; we have waited for him, and he will save us: this is the </a:t>
            </a:r>
            <a:r>
              <a:rPr lang="en-US" i="1" cap="small" dirty="0">
                <a:solidFill>
                  <a:schemeClr val="bg1"/>
                </a:solidFill>
                <a:latin typeface="Calibri" panose="020F0502020204030204" pitchFamily="34" charset="0"/>
              </a:rPr>
              <a:t>Lord</a:t>
            </a:r>
            <a:r>
              <a:rPr lang="en-US" i="1" dirty="0">
                <a:solidFill>
                  <a:schemeClr val="bg1"/>
                </a:solidFill>
                <a:latin typeface="Calibri" panose="020F0502020204030204" pitchFamily="34" charset="0"/>
              </a:rPr>
              <a:t>; we have waited for him, we will be glad and rejoice in his salvation.</a:t>
            </a:r>
          </a:p>
          <a:p>
            <a:r>
              <a:rPr lang="en-US" i="1" dirty="0">
                <a:solidFill>
                  <a:schemeClr val="bg1"/>
                </a:solidFill>
                <a:latin typeface="Calibri" panose="020F0502020204030204" pitchFamily="34" charset="0"/>
              </a:rPr>
              <a:t>Isaiah 25:9</a:t>
            </a:r>
            <a:endParaRPr lang="en-US" i="1" dirty="0">
              <a:solidFill>
                <a:schemeClr val="bg1"/>
              </a:solidFill>
            </a:endParaRPr>
          </a:p>
        </p:txBody>
      </p:sp>
    </p:spTree>
    <p:extLst>
      <p:ext uri="{BB962C8B-B14F-4D97-AF65-F5344CB8AC3E}">
        <p14:creationId xmlns:p14="http://schemas.microsoft.com/office/powerpoint/2010/main" val="1710036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447168" y="657926"/>
            <a:ext cx="6096000" cy="5632311"/>
          </a:xfrm>
          <a:prstGeom prst="rect">
            <a:avLst/>
          </a:prstGeom>
        </p:spPr>
        <p:txBody>
          <a:bodyPr>
            <a:spAutoFit/>
          </a:bodyPr>
          <a:lstStyle/>
          <a:p>
            <a:r>
              <a:rPr lang="en-US" sz="2000" dirty="0">
                <a:solidFill>
                  <a:schemeClr val="bg1"/>
                </a:solidFill>
                <a:latin typeface="Open Sans"/>
              </a:rPr>
              <a:t>“With all my heart and the fervency of my soul, I lift up my voice in testimony as a special witness and declare that God does live. </a:t>
            </a:r>
          </a:p>
          <a:p>
            <a:endParaRPr lang="en-US" sz="2000" dirty="0">
              <a:solidFill>
                <a:schemeClr val="bg1"/>
              </a:solidFill>
              <a:latin typeface="Open Sans"/>
            </a:endParaRPr>
          </a:p>
          <a:p>
            <a:r>
              <a:rPr lang="en-US" sz="2000" dirty="0">
                <a:solidFill>
                  <a:schemeClr val="bg1"/>
                </a:solidFill>
                <a:latin typeface="Open Sans"/>
              </a:rPr>
              <a:t>Jesus is His Son, the Only Begotten of the Father in the flesh. </a:t>
            </a:r>
          </a:p>
          <a:p>
            <a:endParaRPr lang="en-US" sz="2000" dirty="0">
              <a:solidFill>
                <a:schemeClr val="bg1"/>
              </a:solidFill>
              <a:latin typeface="Open Sans"/>
            </a:endParaRPr>
          </a:p>
          <a:p>
            <a:r>
              <a:rPr lang="en-US" sz="2000" dirty="0">
                <a:solidFill>
                  <a:schemeClr val="bg1"/>
                </a:solidFill>
                <a:latin typeface="Open Sans"/>
              </a:rPr>
              <a:t>He is our Redeemer; He is our Mediator with the Father. </a:t>
            </a:r>
          </a:p>
          <a:p>
            <a:endParaRPr lang="en-US" sz="2000" dirty="0">
              <a:solidFill>
                <a:schemeClr val="bg1"/>
              </a:solidFill>
              <a:latin typeface="Open Sans"/>
            </a:endParaRPr>
          </a:p>
          <a:p>
            <a:r>
              <a:rPr lang="en-US" sz="2000" dirty="0">
                <a:solidFill>
                  <a:schemeClr val="bg1"/>
                </a:solidFill>
                <a:latin typeface="Open Sans"/>
              </a:rPr>
              <a:t>He it was who died on the cross to atone for our sins. </a:t>
            </a:r>
          </a:p>
          <a:p>
            <a:endParaRPr lang="en-US" sz="2000" dirty="0">
              <a:solidFill>
                <a:schemeClr val="bg1"/>
              </a:solidFill>
              <a:latin typeface="Open Sans"/>
            </a:endParaRPr>
          </a:p>
          <a:p>
            <a:r>
              <a:rPr lang="en-US" sz="2000" dirty="0">
                <a:solidFill>
                  <a:schemeClr val="bg1"/>
                </a:solidFill>
                <a:latin typeface="Open Sans"/>
              </a:rPr>
              <a:t>He became the </a:t>
            </a:r>
            <a:r>
              <a:rPr lang="en-US" sz="2000" dirty="0" err="1">
                <a:solidFill>
                  <a:schemeClr val="bg1"/>
                </a:solidFill>
                <a:latin typeface="Open Sans"/>
              </a:rPr>
              <a:t>firstfruits</a:t>
            </a:r>
            <a:r>
              <a:rPr lang="en-US" sz="2000" dirty="0">
                <a:solidFill>
                  <a:schemeClr val="bg1"/>
                </a:solidFill>
                <a:latin typeface="Open Sans"/>
              </a:rPr>
              <a:t> of the Resurrection. Because He died, all shall live again. ‘Oh, sweet the joy this sentence gives: “I know that my Redeemer lives!”’ May the whole world know it and live by that knowledge.” (2)</a:t>
            </a:r>
            <a:endParaRPr lang="en-US" sz="20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363" y="1506977"/>
            <a:ext cx="2477449" cy="3282306"/>
          </a:xfrm>
          <a:prstGeom prst="rect">
            <a:avLst/>
          </a:prstGeom>
        </p:spPr>
      </p:pic>
      <p:sp>
        <p:nvSpPr>
          <p:cNvPr id="5" name="TextBox 4">
            <a:extLst>
              <a:ext uri="{FF2B5EF4-FFF2-40B4-BE49-F238E27FC236}">
                <a16:creationId xmlns:a16="http://schemas.microsoft.com/office/drawing/2014/main" id="{3986BB27-0C3A-CCDC-3CBE-ABA443165E09}"/>
              </a:ext>
            </a:extLst>
          </p:cNvPr>
          <p:cNvSpPr txBox="1"/>
          <p:nvPr/>
        </p:nvSpPr>
        <p:spPr>
          <a:xfrm>
            <a:off x="161924" y="96100"/>
            <a:ext cx="4883495" cy="769441"/>
          </a:xfrm>
          <a:prstGeom prst="rect">
            <a:avLst/>
          </a:prstGeom>
          <a:noFill/>
        </p:spPr>
        <p:txBody>
          <a:bodyPr wrap="square" rtlCol="0">
            <a:spAutoFit/>
          </a:bodyPr>
          <a:lstStyle/>
          <a:p>
            <a:pPr algn="ctr"/>
            <a:r>
              <a:rPr lang="en-US" sz="4400" dirty="0">
                <a:solidFill>
                  <a:srgbClr val="FFFF99"/>
                </a:solidFill>
              </a:rPr>
              <a:t>My Redeemer Lives</a:t>
            </a:r>
          </a:p>
        </p:txBody>
      </p:sp>
      <p:sp>
        <p:nvSpPr>
          <p:cNvPr id="7" name="TextBox 6">
            <a:extLst>
              <a:ext uri="{FF2B5EF4-FFF2-40B4-BE49-F238E27FC236}">
                <a16:creationId xmlns:a16="http://schemas.microsoft.com/office/drawing/2014/main" id="{5D339B7B-7338-B8A1-7347-57D52B79989E}"/>
              </a:ext>
            </a:extLst>
          </p:cNvPr>
          <p:cNvSpPr txBox="1"/>
          <p:nvPr/>
        </p:nvSpPr>
        <p:spPr>
          <a:xfrm>
            <a:off x="1426276" y="5348057"/>
            <a:ext cx="3023622" cy="954107"/>
          </a:xfrm>
          <a:prstGeom prst="rect">
            <a:avLst/>
          </a:prstGeom>
          <a:noFill/>
        </p:spPr>
        <p:txBody>
          <a:bodyPr wrap="square">
            <a:spAutoFit/>
          </a:bodyPr>
          <a:lstStyle/>
          <a:p>
            <a:r>
              <a:rPr lang="en-US" sz="1400" b="0" i="0" dirty="0">
                <a:solidFill>
                  <a:srgbClr val="FFFF00"/>
                </a:solidFill>
                <a:effectLst/>
                <a:latin typeface="Abadi" panose="020B0604020104020204" pitchFamily="34" charset="0"/>
              </a:rPr>
              <a:t>President Hinckley wrote the words to “My Redeemer Lives” (hymn 135) while Elder G. Homer Durham composed the music.</a:t>
            </a:r>
            <a:endParaRPr lang="en-US" sz="1400" dirty="0">
              <a:solidFill>
                <a:srgbClr val="FFFF00"/>
              </a:solidFill>
              <a:latin typeface="Abadi" panose="020B0604020104020204" pitchFamily="34" charset="0"/>
            </a:endParaRPr>
          </a:p>
        </p:txBody>
      </p:sp>
      <p:pic>
        <p:nvPicPr>
          <p:cNvPr id="9" name="Picture 8" descr="A person in a suit and tie&#10;&#10;Description automatically generated with low confidence">
            <a:extLst>
              <a:ext uri="{FF2B5EF4-FFF2-40B4-BE49-F238E27FC236}">
                <a16:creationId xmlns:a16="http://schemas.microsoft.com/office/drawing/2014/main" id="{A661F6C3-6864-59BF-0A77-E4E95275A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5422801"/>
            <a:ext cx="771525" cy="962025"/>
          </a:xfrm>
          <a:prstGeom prst="rect">
            <a:avLst/>
          </a:prstGeom>
        </p:spPr>
      </p:pic>
    </p:spTree>
    <p:extLst>
      <p:ext uri="{BB962C8B-B14F-4D97-AF65-F5344CB8AC3E}">
        <p14:creationId xmlns:p14="http://schemas.microsoft.com/office/powerpoint/2010/main" val="2403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940482" y="1790039"/>
            <a:ext cx="5297032" cy="2677656"/>
          </a:xfrm>
          <a:prstGeom prst="rect">
            <a:avLst/>
          </a:prstGeom>
        </p:spPr>
        <p:txBody>
          <a:bodyPr wrap="square">
            <a:spAutoFit/>
          </a:bodyPr>
          <a:lstStyle/>
          <a:p>
            <a:r>
              <a:rPr lang="en-US" sz="2400" dirty="0">
                <a:solidFill>
                  <a:schemeClr val="bg1"/>
                </a:solidFill>
              </a:rPr>
              <a:t> “The fundamental principles of our religion are the testimony of the Apostles and Prophets, concerning Jesus Christ, that He died, was buried, and rose again the third day, and ascended into heaven; and all other things which pertain to our religion are only appendages to it” (</a:t>
            </a:r>
            <a:r>
              <a:rPr lang="en-US" sz="2400" i="1" dirty="0">
                <a:solidFill>
                  <a:schemeClr val="bg1"/>
                </a:solidFill>
              </a:rPr>
              <a:t>3</a:t>
            </a:r>
            <a:r>
              <a:rPr lang="en-US" sz="2400" dirty="0">
                <a:solidFill>
                  <a:schemeClr val="bg1"/>
                </a:solidFill>
              </a:rPr>
              <a:t>)</a:t>
            </a:r>
          </a:p>
        </p:txBody>
      </p:sp>
      <p:sp>
        <p:nvSpPr>
          <p:cNvPr id="5" name="TextBox 4"/>
          <p:cNvSpPr txBox="1"/>
          <p:nvPr/>
        </p:nvSpPr>
        <p:spPr>
          <a:xfrm>
            <a:off x="1959320" y="105625"/>
            <a:ext cx="8229600" cy="769441"/>
          </a:xfrm>
          <a:prstGeom prst="rect">
            <a:avLst/>
          </a:prstGeom>
          <a:noFill/>
        </p:spPr>
        <p:txBody>
          <a:bodyPr wrap="square" rtlCol="0">
            <a:spAutoFit/>
          </a:bodyPr>
          <a:lstStyle/>
          <a:p>
            <a:pPr algn="ctr"/>
            <a:r>
              <a:rPr lang="en-US" sz="4400" dirty="0">
                <a:solidFill>
                  <a:srgbClr val="FFFF99"/>
                </a:solidFill>
              </a:rPr>
              <a:t>The Core Of Our Religion</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01" b="2665"/>
          <a:stretch/>
        </p:blipFill>
        <p:spPr>
          <a:xfrm>
            <a:off x="7206342" y="1660180"/>
            <a:ext cx="2932393" cy="2977134"/>
          </a:xfrm>
          <a:prstGeom prst="rect">
            <a:avLst/>
          </a:prstGeom>
        </p:spPr>
      </p:pic>
    </p:spTree>
    <p:extLst>
      <p:ext uri="{BB962C8B-B14F-4D97-AF65-F5344CB8AC3E}">
        <p14:creationId xmlns:p14="http://schemas.microsoft.com/office/powerpoint/2010/main" val="16934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59320" y="105625"/>
            <a:ext cx="8229600" cy="769441"/>
          </a:xfrm>
          <a:prstGeom prst="rect">
            <a:avLst/>
          </a:prstGeom>
          <a:noFill/>
        </p:spPr>
        <p:txBody>
          <a:bodyPr wrap="square" rtlCol="0">
            <a:spAutoFit/>
          </a:bodyPr>
          <a:lstStyle/>
          <a:p>
            <a:pPr algn="ctr"/>
            <a:r>
              <a:rPr lang="en-US" sz="4400" dirty="0">
                <a:solidFill>
                  <a:srgbClr val="FFFF99"/>
                </a:solidFill>
              </a:rPr>
              <a:t>Message of Hope After Death</a:t>
            </a:r>
          </a:p>
        </p:txBody>
      </p:sp>
      <p:sp>
        <p:nvSpPr>
          <p:cNvPr id="6" name="TextBox 5"/>
          <p:cNvSpPr txBox="1"/>
          <p:nvPr/>
        </p:nvSpPr>
        <p:spPr>
          <a:xfrm>
            <a:off x="2182980" y="1246541"/>
            <a:ext cx="3505200" cy="1384995"/>
          </a:xfrm>
          <a:prstGeom prst="rect">
            <a:avLst/>
          </a:prstGeom>
          <a:noFill/>
        </p:spPr>
        <p:txBody>
          <a:bodyPr wrap="square" rtlCol="0">
            <a:spAutoFit/>
          </a:bodyPr>
          <a:lstStyle/>
          <a:p>
            <a:r>
              <a:rPr lang="en-US" sz="2800" dirty="0">
                <a:solidFill>
                  <a:srgbClr val="FFFF99"/>
                </a:solidFill>
              </a:rPr>
              <a:t>Those who received the  gospel and will believe, will be saved.</a:t>
            </a:r>
          </a:p>
        </p:txBody>
      </p:sp>
      <p:sp>
        <p:nvSpPr>
          <p:cNvPr id="7" name="TextBox 6"/>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15:1-4</a:t>
            </a:r>
          </a:p>
        </p:txBody>
      </p:sp>
      <p:sp>
        <p:nvSpPr>
          <p:cNvPr id="8" name="TextBox 7"/>
          <p:cNvSpPr txBox="1"/>
          <p:nvPr/>
        </p:nvSpPr>
        <p:spPr>
          <a:xfrm>
            <a:off x="5259160" y="3933825"/>
            <a:ext cx="5161189" cy="1815882"/>
          </a:xfrm>
          <a:prstGeom prst="rect">
            <a:avLst/>
          </a:prstGeom>
          <a:noFill/>
        </p:spPr>
        <p:txBody>
          <a:bodyPr wrap="square" rtlCol="0">
            <a:spAutoFit/>
          </a:bodyPr>
          <a:lstStyle/>
          <a:p>
            <a:r>
              <a:rPr lang="en-US" sz="2800" dirty="0">
                <a:solidFill>
                  <a:srgbClr val="FFFF99"/>
                </a:solidFill>
              </a:rPr>
              <a:t>Christ died for our sins according to the scriptures, he was buried, and rose again the third day and was seen by others.</a:t>
            </a:r>
          </a:p>
        </p:txBody>
      </p:sp>
      <p:pic>
        <p:nvPicPr>
          <p:cNvPr id="9" name="Picture 8" descr="imagesCAQWKARU.jpg"/>
          <p:cNvPicPr>
            <a:picLocks noChangeAspect="1"/>
          </p:cNvPicPr>
          <p:nvPr/>
        </p:nvPicPr>
        <p:blipFill>
          <a:blip r:embed="rId2" cstate="print"/>
          <a:stretch>
            <a:fillRect/>
          </a:stretch>
        </p:blipFill>
        <p:spPr>
          <a:xfrm>
            <a:off x="6525985" y="979715"/>
            <a:ext cx="3417025" cy="2582635"/>
          </a:xfrm>
          <a:prstGeom prst="rect">
            <a:avLst/>
          </a:prstGeom>
        </p:spPr>
      </p:pic>
      <p:pic>
        <p:nvPicPr>
          <p:cNvPr id="11" name="Picture 10" descr="jesus shows nail prints.jpg"/>
          <p:cNvPicPr>
            <a:picLocks noChangeAspect="1"/>
          </p:cNvPicPr>
          <p:nvPr/>
        </p:nvPicPr>
        <p:blipFill rotWithShape="1">
          <a:blip r:embed="rId3" cstate="print"/>
          <a:srcRect b="2612"/>
          <a:stretch/>
        </p:blipFill>
        <p:spPr>
          <a:xfrm>
            <a:off x="2019965" y="3236528"/>
            <a:ext cx="2609730" cy="3256396"/>
          </a:xfrm>
          <a:prstGeom prst="rect">
            <a:avLst/>
          </a:prstGeom>
        </p:spPr>
      </p:pic>
    </p:spTree>
    <p:extLst>
      <p:ext uri="{BB962C8B-B14F-4D97-AF65-F5344CB8AC3E}">
        <p14:creationId xmlns:p14="http://schemas.microsoft.com/office/powerpoint/2010/main" val="55509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59320" y="105625"/>
            <a:ext cx="8229600" cy="769441"/>
          </a:xfrm>
          <a:prstGeom prst="rect">
            <a:avLst/>
          </a:prstGeom>
          <a:noFill/>
        </p:spPr>
        <p:txBody>
          <a:bodyPr wrap="square" rtlCol="0">
            <a:spAutoFit/>
          </a:bodyPr>
          <a:lstStyle/>
          <a:p>
            <a:pPr algn="ctr"/>
            <a:r>
              <a:rPr lang="en-US" sz="4400" dirty="0">
                <a:solidFill>
                  <a:srgbClr val="FFFF99"/>
                </a:solidFill>
              </a:rPr>
              <a:t>Cephas = Peter</a:t>
            </a:r>
          </a:p>
        </p:txBody>
      </p:sp>
      <p:sp>
        <p:nvSpPr>
          <p:cNvPr id="6" name="TextBox 5"/>
          <p:cNvSpPr txBox="1"/>
          <p:nvPr/>
        </p:nvSpPr>
        <p:spPr>
          <a:xfrm>
            <a:off x="206829" y="1175658"/>
            <a:ext cx="6640286" cy="2246769"/>
          </a:xfrm>
          <a:prstGeom prst="rect">
            <a:avLst/>
          </a:prstGeom>
          <a:noFill/>
        </p:spPr>
        <p:txBody>
          <a:bodyPr wrap="square" rtlCol="0">
            <a:spAutoFit/>
          </a:bodyPr>
          <a:lstStyle/>
          <a:p>
            <a:r>
              <a:rPr lang="en-US" sz="2000" dirty="0">
                <a:solidFill>
                  <a:schemeClr val="bg1"/>
                </a:solidFill>
              </a:rPr>
              <a:t>"How can Paul, or Peter, or anyone prove that Christ rose from the dead? </a:t>
            </a:r>
          </a:p>
          <a:p>
            <a:endParaRPr lang="en-US" sz="2000" dirty="0">
              <a:solidFill>
                <a:schemeClr val="bg1"/>
              </a:solidFill>
            </a:endParaRPr>
          </a:p>
          <a:p>
            <a:r>
              <a:rPr lang="en-US" sz="2000" dirty="0">
                <a:solidFill>
                  <a:schemeClr val="bg1"/>
                </a:solidFill>
              </a:rPr>
              <a:t>The fact of resurrection is a spiritual reality, one wholly outside the realm of scientific investigation or proof; it cannot be established by research, or reason, or laboratory experiment. </a:t>
            </a:r>
          </a:p>
        </p:txBody>
      </p:sp>
      <p:sp>
        <p:nvSpPr>
          <p:cNvPr id="7" name="TextBox 6"/>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15:5</a:t>
            </a:r>
          </a:p>
        </p:txBody>
      </p:sp>
      <p:sp>
        <p:nvSpPr>
          <p:cNvPr id="10" name="TextBox 9"/>
          <p:cNvSpPr txBox="1"/>
          <p:nvPr/>
        </p:nvSpPr>
        <p:spPr>
          <a:xfrm>
            <a:off x="5138057" y="3603173"/>
            <a:ext cx="6640286" cy="2862322"/>
          </a:xfrm>
          <a:prstGeom prst="rect">
            <a:avLst/>
          </a:prstGeom>
          <a:noFill/>
        </p:spPr>
        <p:txBody>
          <a:bodyPr wrap="square" rtlCol="0">
            <a:spAutoFit/>
          </a:bodyPr>
          <a:lstStyle/>
          <a:p>
            <a:r>
              <a:rPr lang="en-US" sz="2000" dirty="0">
                <a:solidFill>
                  <a:schemeClr val="bg1"/>
                </a:solidFill>
                <a:effectLst>
                  <a:glow rad="139700">
                    <a:schemeClr val="accent6">
                      <a:satMod val="175000"/>
                      <a:alpha val="40000"/>
                    </a:schemeClr>
                  </a:glow>
                </a:effectLst>
              </a:rPr>
              <a:t>Spiritual truths can be known only by revelation</a:t>
            </a:r>
            <a:r>
              <a:rPr lang="en-US" sz="2000" dirty="0">
                <a:solidFill>
                  <a:schemeClr val="bg1"/>
                </a:solidFill>
              </a:rPr>
              <a:t>; they are always revealed to the world by witnesses-prophets and righteous men who have seen within the veil, who have heard the voices of beings from another sphere, and who can therefore testify of the things of God. </a:t>
            </a:r>
          </a:p>
          <a:p>
            <a:endParaRPr lang="en-US" sz="2000" dirty="0">
              <a:solidFill>
                <a:schemeClr val="bg1"/>
              </a:solidFill>
            </a:endParaRPr>
          </a:p>
          <a:p>
            <a:r>
              <a:rPr lang="en-US" sz="2000" dirty="0">
                <a:solidFill>
                  <a:schemeClr val="bg1"/>
                </a:solidFill>
              </a:rPr>
              <a:t>Peter and the others felt the nail marks in the hands of the Risen Lord, thrust their hands into the spear wound in his side, and ate and drank with him after he rose from the dead…”(4)</a:t>
            </a:r>
          </a:p>
        </p:txBody>
      </p:sp>
      <p:pic>
        <p:nvPicPr>
          <p:cNvPr id="2050" name="Picture 2" descr="Image result for theolog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78"/>
          <a:stretch/>
        </p:blipFill>
        <p:spPr bwMode="auto">
          <a:xfrm>
            <a:off x="7075713" y="914400"/>
            <a:ext cx="4365625" cy="236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570" y="3273639"/>
            <a:ext cx="2427515" cy="297127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47" y="0"/>
            <a:ext cx="852010" cy="1189264"/>
          </a:xfrm>
          <a:prstGeom prst="rect">
            <a:avLst/>
          </a:prstGeom>
        </p:spPr>
      </p:pic>
    </p:spTree>
    <p:extLst>
      <p:ext uri="{BB962C8B-B14F-4D97-AF65-F5344CB8AC3E}">
        <p14:creationId xmlns:p14="http://schemas.microsoft.com/office/powerpoint/2010/main" val="198451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6481" y="105625"/>
            <a:ext cx="8229600" cy="769441"/>
          </a:xfrm>
          <a:prstGeom prst="rect">
            <a:avLst/>
          </a:prstGeom>
          <a:noFill/>
        </p:spPr>
        <p:txBody>
          <a:bodyPr wrap="square" rtlCol="0">
            <a:spAutoFit/>
          </a:bodyPr>
          <a:lstStyle/>
          <a:p>
            <a:pPr algn="ctr"/>
            <a:r>
              <a:rPr lang="en-US" sz="4400" dirty="0">
                <a:solidFill>
                  <a:srgbClr val="FFFF99"/>
                </a:solidFill>
              </a:rPr>
              <a:t>Is There No Resurrection?</a:t>
            </a:r>
          </a:p>
        </p:txBody>
      </p:sp>
      <p:sp>
        <p:nvSpPr>
          <p:cNvPr id="6" name="TextBox 5"/>
          <p:cNvSpPr txBox="1"/>
          <p:nvPr/>
        </p:nvSpPr>
        <p:spPr>
          <a:xfrm>
            <a:off x="1404939" y="898578"/>
            <a:ext cx="3505200" cy="523220"/>
          </a:xfrm>
          <a:prstGeom prst="rect">
            <a:avLst/>
          </a:prstGeom>
          <a:noFill/>
        </p:spPr>
        <p:txBody>
          <a:bodyPr wrap="square" rtlCol="0">
            <a:spAutoFit/>
          </a:bodyPr>
          <a:lstStyle/>
          <a:p>
            <a:r>
              <a:rPr lang="en-US" sz="2800" dirty="0">
                <a:solidFill>
                  <a:srgbClr val="FFFF99"/>
                </a:solidFill>
              </a:rPr>
              <a:t>Then Christ is not risen</a:t>
            </a:r>
          </a:p>
        </p:txBody>
      </p:sp>
      <p:sp>
        <p:nvSpPr>
          <p:cNvPr id="7" name="TextBox 6"/>
          <p:cNvSpPr txBox="1"/>
          <p:nvPr/>
        </p:nvSpPr>
        <p:spPr>
          <a:xfrm>
            <a:off x="110151" y="6457890"/>
            <a:ext cx="3505200" cy="400110"/>
          </a:xfrm>
          <a:prstGeom prst="rect">
            <a:avLst/>
          </a:prstGeom>
          <a:noFill/>
        </p:spPr>
        <p:txBody>
          <a:bodyPr wrap="square" rtlCol="0">
            <a:spAutoFit/>
          </a:bodyPr>
          <a:lstStyle/>
          <a:p>
            <a:r>
              <a:rPr lang="en-US" sz="2000" dirty="0">
                <a:solidFill>
                  <a:srgbClr val="FFFF99"/>
                </a:solidFill>
              </a:rPr>
              <a:t>1 Corinthians 15:12-26</a:t>
            </a:r>
          </a:p>
        </p:txBody>
      </p:sp>
      <p:sp>
        <p:nvSpPr>
          <p:cNvPr id="8" name="TextBox 7"/>
          <p:cNvSpPr txBox="1"/>
          <p:nvPr/>
        </p:nvSpPr>
        <p:spPr>
          <a:xfrm>
            <a:off x="5486399" y="2133601"/>
            <a:ext cx="6259287" cy="523220"/>
          </a:xfrm>
          <a:prstGeom prst="rect">
            <a:avLst/>
          </a:prstGeom>
          <a:noFill/>
        </p:spPr>
        <p:txBody>
          <a:bodyPr wrap="square" rtlCol="0">
            <a:spAutoFit/>
          </a:bodyPr>
          <a:lstStyle/>
          <a:p>
            <a:r>
              <a:rPr lang="en-US" sz="2800" dirty="0">
                <a:solidFill>
                  <a:srgbClr val="FFFF99"/>
                </a:solidFill>
              </a:rPr>
              <a:t>Is (Paul’s and apostles) preaching in vain?</a:t>
            </a:r>
          </a:p>
        </p:txBody>
      </p:sp>
      <p:sp>
        <p:nvSpPr>
          <p:cNvPr id="9" name="TextBox 8"/>
          <p:cNvSpPr txBox="1"/>
          <p:nvPr/>
        </p:nvSpPr>
        <p:spPr>
          <a:xfrm>
            <a:off x="1382486" y="4212772"/>
            <a:ext cx="4876800" cy="954107"/>
          </a:xfrm>
          <a:prstGeom prst="rect">
            <a:avLst/>
          </a:prstGeom>
          <a:noFill/>
        </p:spPr>
        <p:txBody>
          <a:bodyPr wrap="square" rtlCol="0">
            <a:spAutoFit/>
          </a:bodyPr>
          <a:lstStyle/>
          <a:p>
            <a:r>
              <a:rPr lang="en-US" sz="2800" i="1" dirty="0">
                <a:solidFill>
                  <a:srgbClr val="FFFF99"/>
                </a:solidFill>
              </a:rPr>
              <a:t>“If the dead rise not, then is not Christ raised:”</a:t>
            </a:r>
          </a:p>
        </p:txBody>
      </p:sp>
      <p:sp>
        <p:nvSpPr>
          <p:cNvPr id="10" name="TextBox 9"/>
          <p:cNvSpPr txBox="1"/>
          <p:nvPr/>
        </p:nvSpPr>
        <p:spPr>
          <a:xfrm>
            <a:off x="6111089" y="5429817"/>
            <a:ext cx="5601077" cy="954107"/>
          </a:xfrm>
          <a:prstGeom prst="rect">
            <a:avLst/>
          </a:prstGeom>
          <a:noFill/>
        </p:spPr>
        <p:txBody>
          <a:bodyPr wrap="square" rtlCol="0">
            <a:spAutoFit/>
          </a:bodyPr>
          <a:lstStyle/>
          <a:p>
            <a:r>
              <a:rPr lang="en-US" sz="2800" dirty="0">
                <a:solidFill>
                  <a:srgbClr val="FFFF99"/>
                </a:solidFill>
              </a:rPr>
              <a:t>Then after death we would perish with nothing else of our existence?</a:t>
            </a:r>
          </a:p>
        </p:txBody>
      </p:sp>
      <p:pic>
        <p:nvPicPr>
          <p:cNvPr id="20482" name="Picture 2" descr="https://encrypted-tbn2.gstatic.com/images?q=tbn:ANd9GcQSNcIINMbXJ_m1dRYM55HJGRUyoI_j36BUxdToG78EYAv4h0SK"/>
          <p:cNvPicPr>
            <a:picLocks noChangeAspect="1" noChangeArrowheads="1"/>
          </p:cNvPicPr>
          <p:nvPr/>
        </p:nvPicPr>
        <p:blipFill>
          <a:blip r:embed="rId2" cstate="print"/>
          <a:srcRect/>
          <a:stretch>
            <a:fillRect/>
          </a:stretch>
        </p:blipFill>
        <p:spPr bwMode="auto">
          <a:xfrm>
            <a:off x="7140637" y="2823483"/>
            <a:ext cx="3489262" cy="2492331"/>
          </a:xfrm>
          <a:prstGeom prst="rect">
            <a:avLst/>
          </a:prstGeom>
          <a:noFill/>
        </p:spPr>
      </p:pic>
      <p:pic>
        <p:nvPicPr>
          <p:cNvPr id="20484" name="Picture 4" descr="https://encrypted-tbn3.gstatic.com/images?q=tbn:ANd9GcS5o3SkuD-YgcUp3wNiEgVYeZl5D8z_nycYVCsNP6AKoO-cM43v"/>
          <p:cNvPicPr>
            <a:picLocks noChangeAspect="1" noChangeArrowheads="1"/>
          </p:cNvPicPr>
          <p:nvPr/>
        </p:nvPicPr>
        <p:blipFill>
          <a:blip r:embed="rId3" cstate="print"/>
          <a:srcRect/>
          <a:stretch>
            <a:fillRect/>
          </a:stretch>
        </p:blipFill>
        <p:spPr bwMode="auto">
          <a:xfrm>
            <a:off x="1562101" y="1591375"/>
            <a:ext cx="3190876" cy="2390078"/>
          </a:xfrm>
          <a:prstGeom prst="rect">
            <a:avLst/>
          </a:prstGeom>
          <a:no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081" y="171224"/>
            <a:ext cx="1368997" cy="1574346"/>
          </a:xfrm>
          <a:prstGeom prst="rect">
            <a:avLst/>
          </a:prstGeom>
        </p:spPr>
      </p:pic>
    </p:spTree>
    <p:extLst>
      <p:ext uri="{BB962C8B-B14F-4D97-AF65-F5344CB8AC3E}">
        <p14:creationId xmlns:p14="http://schemas.microsoft.com/office/powerpoint/2010/main" val="151731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FF99"/>
              </a:solidFill>
            </a:endParaRPr>
          </a:p>
        </p:txBody>
      </p:sp>
      <p:sp>
        <p:nvSpPr>
          <p:cNvPr id="5" name="TextBox 4"/>
          <p:cNvSpPr txBox="1"/>
          <p:nvPr/>
        </p:nvSpPr>
        <p:spPr>
          <a:xfrm>
            <a:off x="1981200" y="1"/>
            <a:ext cx="8229600" cy="646331"/>
          </a:xfrm>
          <a:prstGeom prst="rect">
            <a:avLst/>
          </a:prstGeom>
          <a:noFill/>
        </p:spPr>
        <p:txBody>
          <a:bodyPr wrap="square" rtlCol="0">
            <a:spAutoFit/>
          </a:bodyPr>
          <a:lstStyle/>
          <a:p>
            <a:pPr algn="ctr"/>
            <a:r>
              <a:rPr lang="en-US" sz="3600" dirty="0">
                <a:solidFill>
                  <a:srgbClr val="FFFF99"/>
                </a:solidFill>
              </a:rPr>
              <a:t>What Is This Life All About?</a:t>
            </a:r>
          </a:p>
        </p:txBody>
      </p:sp>
      <p:sp>
        <p:nvSpPr>
          <p:cNvPr id="6" name="TextBox 5"/>
          <p:cNvSpPr txBox="1"/>
          <p:nvPr/>
        </p:nvSpPr>
        <p:spPr>
          <a:xfrm>
            <a:off x="3831771" y="990602"/>
            <a:ext cx="4985656" cy="5262979"/>
          </a:xfrm>
          <a:prstGeom prst="rect">
            <a:avLst/>
          </a:prstGeom>
          <a:noFill/>
        </p:spPr>
        <p:txBody>
          <a:bodyPr wrap="square" rtlCol="0">
            <a:spAutoFit/>
          </a:bodyPr>
          <a:lstStyle/>
          <a:p>
            <a:r>
              <a:rPr lang="en-US" sz="2400" dirty="0">
                <a:solidFill>
                  <a:srgbClr val="FFFF99"/>
                </a:solidFill>
              </a:rPr>
              <a:t>If there is no resurrection, then Christ could not have existed, and all this time we have listened and gone to church would have been a waste of time…so what is this life all about? </a:t>
            </a:r>
          </a:p>
          <a:p>
            <a:endParaRPr lang="en-US" sz="2400" dirty="0">
              <a:solidFill>
                <a:srgbClr val="FFFF99"/>
              </a:solidFill>
            </a:endParaRPr>
          </a:p>
          <a:p>
            <a:r>
              <a:rPr lang="en-US" sz="2400" dirty="0">
                <a:solidFill>
                  <a:srgbClr val="FFFF99"/>
                </a:solidFill>
              </a:rPr>
              <a:t>Are we here on earth just for the fun of it? A fluke of nature?</a:t>
            </a:r>
          </a:p>
          <a:p>
            <a:endParaRPr lang="en-US" sz="2400" dirty="0">
              <a:solidFill>
                <a:srgbClr val="FFFF99"/>
              </a:solidFill>
            </a:endParaRPr>
          </a:p>
          <a:p>
            <a:r>
              <a:rPr lang="en-US" sz="2400" dirty="0">
                <a:solidFill>
                  <a:srgbClr val="FFFF99"/>
                </a:solidFill>
              </a:rPr>
              <a:t>Are all these men who get up and talk, and all the people who attend Conferences, and all the people who join the church and worship Jesus, is this a farce?</a:t>
            </a:r>
          </a:p>
        </p:txBody>
      </p:sp>
      <p:pic>
        <p:nvPicPr>
          <p:cNvPr id="102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945" y="2047876"/>
            <a:ext cx="3494616" cy="26209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47EED2A-65F8-4DD4-A126-9826A843E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27" y="4093029"/>
            <a:ext cx="3041904" cy="2036064"/>
          </a:xfrm>
          <a:prstGeom prst="rect">
            <a:avLst/>
          </a:prstGeom>
        </p:spPr>
      </p:pic>
      <p:sp>
        <p:nvSpPr>
          <p:cNvPr id="2" name="TextBox 1">
            <a:extLst>
              <a:ext uri="{FF2B5EF4-FFF2-40B4-BE49-F238E27FC236}">
                <a16:creationId xmlns:a16="http://schemas.microsoft.com/office/drawing/2014/main" id="{B0098797-25A0-1157-0AD6-8A1B86599914}"/>
              </a:ext>
            </a:extLst>
          </p:cNvPr>
          <p:cNvSpPr txBox="1"/>
          <p:nvPr/>
        </p:nvSpPr>
        <p:spPr>
          <a:xfrm>
            <a:off x="110151" y="6457890"/>
            <a:ext cx="3505200" cy="400110"/>
          </a:xfrm>
          <a:prstGeom prst="rect">
            <a:avLst/>
          </a:prstGeom>
          <a:noFill/>
        </p:spPr>
        <p:txBody>
          <a:bodyPr wrap="square" rtlCol="0">
            <a:spAutoFit/>
          </a:bodyPr>
          <a:lstStyle/>
          <a:p>
            <a:r>
              <a:rPr lang="en-US" sz="2000" dirty="0">
                <a:solidFill>
                  <a:srgbClr val="FFFF99"/>
                </a:solidFill>
              </a:rPr>
              <a:t>1 Corinthians 15:13-19</a:t>
            </a:r>
          </a:p>
        </p:txBody>
      </p:sp>
      <p:sp>
        <p:nvSpPr>
          <p:cNvPr id="8" name="TextBox 7">
            <a:extLst>
              <a:ext uri="{FF2B5EF4-FFF2-40B4-BE49-F238E27FC236}">
                <a16:creationId xmlns:a16="http://schemas.microsoft.com/office/drawing/2014/main" id="{4D5A25EE-CD68-C0C1-097E-6A9F0B4C2188}"/>
              </a:ext>
            </a:extLst>
          </p:cNvPr>
          <p:cNvSpPr txBox="1"/>
          <p:nvPr/>
        </p:nvSpPr>
        <p:spPr>
          <a:xfrm>
            <a:off x="11610975" y="6457890"/>
            <a:ext cx="581025" cy="369332"/>
          </a:xfrm>
          <a:prstGeom prst="rect">
            <a:avLst/>
          </a:prstGeom>
          <a:noFill/>
        </p:spPr>
        <p:txBody>
          <a:bodyPr wrap="square">
            <a:spAutoFit/>
          </a:bodyPr>
          <a:lstStyle/>
          <a:p>
            <a:pPr algn="r"/>
            <a:r>
              <a:rPr lang="en-US" sz="1800" dirty="0">
                <a:solidFill>
                  <a:srgbClr val="FFFF99"/>
                </a:solidFill>
              </a:rPr>
              <a:t>(2) </a:t>
            </a:r>
          </a:p>
        </p:txBody>
      </p:sp>
    </p:spTree>
    <p:extLst>
      <p:ext uri="{BB962C8B-B14F-4D97-AF65-F5344CB8AC3E}">
        <p14:creationId xmlns:p14="http://schemas.microsoft.com/office/powerpoint/2010/main" val="185217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wipe(left)">
                                      <p:cBhvr>
                                        <p:cTn id="15" dur="5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The Gift of Prophecy</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6488668"/>
            <a:ext cx="2860895" cy="369332"/>
          </a:xfrm>
          <a:prstGeom prst="rect">
            <a:avLst/>
          </a:prstGeom>
          <a:noFill/>
        </p:spPr>
        <p:txBody>
          <a:bodyPr wrap="square" rtlCol="0">
            <a:spAutoFit/>
          </a:bodyPr>
          <a:lstStyle/>
          <a:p>
            <a:r>
              <a:rPr lang="en-US" dirty="0"/>
              <a:t>1 Corinthians 14:1-3</a:t>
            </a:r>
          </a:p>
        </p:txBody>
      </p:sp>
      <p:sp>
        <p:nvSpPr>
          <p:cNvPr id="24" name="Rectangle 23"/>
          <p:cNvSpPr/>
          <p:nvPr/>
        </p:nvSpPr>
        <p:spPr>
          <a:xfrm>
            <a:off x="364654" y="864659"/>
            <a:ext cx="5629746" cy="1323439"/>
          </a:xfrm>
          <a:prstGeom prst="rect">
            <a:avLst/>
          </a:prstGeom>
        </p:spPr>
        <p:txBody>
          <a:bodyPr wrap="square">
            <a:spAutoFit/>
          </a:bodyPr>
          <a:lstStyle/>
          <a:p>
            <a:pPr fontAlgn="base"/>
            <a:r>
              <a:rPr lang="en-US" sz="2000" dirty="0"/>
              <a:t>A prophecy consists of divinely inspired words or writings, which a person receives through revelation from the Holy Ghost. The testimony of Jesus is the spirit of prophecy.</a:t>
            </a:r>
          </a:p>
        </p:txBody>
      </p:sp>
      <p:sp>
        <p:nvSpPr>
          <p:cNvPr id="23" name="Rectangle 22"/>
          <p:cNvSpPr/>
          <p:nvPr/>
        </p:nvSpPr>
        <p:spPr>
          <a:xfrm>
            <a:off x="4632357" y="2343608"/>
            <a:ext cx="6096000" cy="1200329"/>
          </a:xfrm>
          <a:prstGeom prst="rect">
            <a:avLst/>
          </a:prstGeom>
        </p:spPr>
        <p:txBody>
          <a:bodyPr>
            <a:spAutoFit/>
          </a:bodyPr>
          <a:lstStyle/>
          <a:p>
            <a:r>
              <a:rPr lang="en-US" i="1" dirty="0">
                <a:solidFill>
                  <a:srgbClr val="0070C0"/>
                </a:solidFill>
              </a:rPr>
              <a:t>And I fell at his feet to worship him. And he said unto me, See thou do it not: I am thy fellow servant, and of thy brethren that have the testimony of Jesus: worship God: for the testimony of Jesus is the spirit of prophecy. Revelation 19:10</a:t>
            </a:r>
          </a:p>
        </p:txBody>
      </p:sp>
      <p:sp>
        <p:nvSpPr>
          <p:cNvPr id="25" name="Rectangle 24"/>
          <p:cNvSpPr/>
          <p:nvPr/>
        </p:nvSpPr>
        <p:spPr>
          <a:xfrm>
            <a:off x="5019392" y="4157181"/>
            <a:ext cx="6096000" cy="923330"/>
          </a:xfrm>
          <a:prstGeom prst="rect">
            <a:avLst/>
          </a:prstGeom>
        </p:spPr>
        <p:txBody>
          <a:bodyPr>
            <a:spAutoFit/>
          </a:bodyPr>
          <a:lstStyle/>
          <a:p>
            <a:r>
              <a:rPr lang="en-US" dirty="0">
                <a:solidFill>
                  <a:srgbClr val="333333"/>
                </a:solidFill>
                <a:latin typeface="Open Sans"/>
              </a:rPr>
              <a:t>When a person prophesies, he speaks or writes that which God wants him to know, for his own good or the good of others” (12)</a:t>
            </a:r>
            <a:endParaRPr lang="en-US" dirty="0"/>
          </a:p>
        </p:txBody>
      </p:sp>
      <p:pic>
        <p:nvPicPr>
          <p:cNvPr id="11266" name="Picture 2" descr="Image result for apostle paul wr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4" y="2616199"/>
            <a:ext cx="3349625" cy="334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2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15886" y="76201"/>
            <a:ext cx="8229600" cy="769441"/>
          </a:xfrm>
          <a:prstGeom prst="rect">
            <a:avLst/>
          </a:prstGeom>
          <a:noFill/>
        </p:spPr>
        <p:txBody>
          <a:bodyPr wrap="square" rtlCol="0">
            <a:spAutoFit/>
          </a:bodyPr>
          <a:lstStyle/>
          <a:p>
            <a:pPr algn="ctr"/>
            <a:r>
              <a:rPr lang="en-US" sz="4400" dirty="0">
                <a:solidFill>
                  <a:srgbClr val="FFFF99"/>
                </a:solidFill>
              </a:rPr>
              <a:t>Death and Resurrection</a:t>
            </a:r>
          </a:p>
        </p:txBody>
      </p:sp>
      <p:sp>
        <p:nvSpPr>
          <p:cNvPr id="6" name="TextBox 5"/>
          <p:cNvSpPr txBox="1"/>
          <p:nvPr/>
        </p:nvSpPr>
        <p:spPr>
          <a:xfrm>
            <a:off x="435429" y="1295401"/>
            <a:ext cx="3984171" cy="1384995"/>
          </a:xfrm>
          <a:prstGeom prst="rect">
            <a:avLst/>
          </a:prstGeom>
          <a:noFill/>
        </p:spPr>
        <p:txBody>
          <a:bodyPr wrap="square" rtlCol="0">
            <a:spAutoFit/>
          </a:bodyPr>
          <a:lstStyle/>
          <a:p>
            <a:r>
              <a:rPr lang="en-US" sz="2800" i="1" dirty="0">
                <a:solidFill>
                  <a:srgbClr val="FFFF99"/>
                </a:solidFill>
              </a:rPr>
              <a:t>“if in this life only we have hope in Christ, we are of all men most miserable.”</a:t>
            </a:r>
          </a:p>
        </p:txBody>
      </p:sp>
      <p:sp>
        <p:nvSpPr>
          <p:cNvPr id="7" name="TextBox 6"/>
          <p:cNvSpPr txBox="1"/>
          <p:nvPr/>
        </p:nvSpPr>
        <p:spPr>
          <a:xfrm>
            <a:off x="7652657" y="2264230"/>
            <a:ext cx="3581400" cy="3539430"/>
          </a:xfrm>
          <a:prstGeom prst="rect">
            <a:avLst/>
          </a:prstGeom>
          <a:noFill/>
        </p:spPr>
        <p:txBody>
          <a:bodyPr wrap="square" rtlCol="0">
            <a:spAutoFit/>
          </a:bodyPr>
          <a:lstStyle/>
          <a:p>
            <a:r>
              <a:rPr lang="en-US" sz="2800" dirty="0">
                <a:solidFill>
                  <a:srgbClr val="FFFF99"/>
                </a:solidFill>
              </a:rPr>
              <a:t>But now is Christ risen from the dead and become the </a:t>
            </a:r>
            <a:r>
              <a:rPr lang="en-US" sz="2800" dirty="0" err="1">
                <a:solidFill>
                  <a:srgbClr val="FFFF99"/>
                </a:solidFill>
              </a:rPr>
              <a:t>firstfruits</a:t>
            </a:r>
            <a:r>
              <a:rPr lang="en-US" sz="2800" dirty="0">
                <a:solidFill>
                  <a:srgbClr val="FFFF99"/>
                </a:solidFill>
              </a:rPr>
              <a:t> of them that slept. </a:t>
            </a:r>
          </a:p>
          <a:p>
            <a:endParaRPr lang="en-US" sz="2800" i="1" dirty="0">
              <a:solidFill>
                <a:srgbClr val="FFFF99"/>
              </a:solidFill>
            </a:endParaRPr>
          </a:p>
          <a:p>
            <a:r>
              <a:rPr lang="en-US" sz="2800" i="1" dirty="0">
                <a:solidFill>
                  <a:schemeClr val="bg1"/>
                </a:solidFill>
              </a:rPr>
              <a:t>(Jesus Christ was the first person to be resurrected)</a:t>
            </a:r>
            <a:endParaRPr lang="en-US" sz="2800" dirty="0">
              <a:solidFill>
                <a:srgbClr val="FFFF99"/>
              </a:solidFill>
            </a:endParaRP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15:19-20</a:t>
            </a:r>
          </a:p>
        </p:txBody>
      </p:sp>
      <p:pic>
        <p:nvPicPr>
          <p:cNvPr id="21" name="Picture 20" descr="jesus white robe.jpg"/>
          <p:cNvPicPr>
            <a:picLocks noChangeAspect="1"/>
          </p:cNvPicPr>
          <p:nvPr/>
        </p:nvPicPr>
        <p:blipFill>
          <a:blip r:embed="rId2" cstate="print"/>
          <a:stretch>
            <a:fillRect/>
          </a:stretch>
        </p:blipFill>
        <p:spPr>
          <a:xfrm>
            <a:off x="4495801" y="2084586"/>
            <a:ext cx="2525485" cy="3837243"/>
          </a:xfrm>
          <a:prstGeom prst="rect">
            <a:avLst/>
          </a:prstGeom>
        </p:spPr>
      </p:pic>
    </p:spTree>
    <p:extLst>
      <p:ext uri="{BB962C8B-B14F-4D97-AF65-F5344CB8AC3E}">
        <p14:creationId xmlns:p14="http://schemas.microsoft.com/office/powerpoint/2010/main" val="10932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3001" y="480590"/>
            <a:ext cx="8228737" cy="1569660"/>
          </a:xfrm>
          <a:prstGeom prst="rect">
            <a:avLst/>
          </a:prstGeom>
          <a:noFill/>
        </p:spPr>
        <p:txBody>
          <a:bodyPr wrap="square" rtlCol="0">
            <a:spAutoFit/>
          </a:bodyPr>
          <a:lstStyle/>
          <a:p>
            <a:pPr fontAlgn="base"/>
            <a:r>
              <a:rPr lang="en-US" sz="2400" dirty="0">
                <a:solidFill>
                  <a:schemeClr val="bg1"/>
                </a:solidFill>
              </a:rPr>
              <a:t>“When the Savior rose from the tomb, He did something no one had ever done. He did something no one else could do. He broke the bonds of death, not only for Himself but for all who have ever lived—the just and the unjust.</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15:19-20</a:t>
            </a:r>
          </a:p>
        </p:txBody>
      </p:sp>
      <p:sp>
        <p:nvSpPr>
          <p:cNvPr id="2" name="Rectangle 1"/>
          <p:cNvSpPr/>
          <p:nvPr/>
        </p:nvSpPr>
        <p:spPr>
          <a:xfrm>
            <a:off x="5519596" y="3101402"/>
            <a:ext cx="6096000" cy="2308324"/>
          </a:xfrm>
          <a:prstGeom prst="rect">
            <a:avLst/>
          </a:prstGeom>
        </p:spPr>
        <p:txBody>
          <a:bodyPr>
            <a:spAutoFit/>
          </a:bodyPr>
          <a:lstStyle/>
          <a:p>
            <a:pPr fontAlgn="base"/>
            <a:r>
              <a:rPr lang="en-US" sz="2400" dirty="0">
                <a:solidFill>
                  <a:schemeClr val="bg1"/>
                </a:solidFill>
              </a:rPr>
              <a:t>“When Christ rose from the grave, becoming the </a:t>
            </a:r>
            <a:r>
              <a:rPr lang="en-US" sz="2400" dirty="0" err="1">
                <a:solidFill>
                  <a:schemeClr val="bg1"/>
                </a:solidFill>
              </a:rPr>
              <a:t>firstfruits</a:t>
            </a:r>
            <a:r>
              <a:rPr lang="en-US" sz="2400" dirty="0">
                <a:solidFill>
                  <a:schemeClr val="bg1"/>
                </a:solidFill>
              </a:rPr>
              <a:t> of the Resurrection, He made that gift available to all. And with that sublime act, He softened the devastating, consuming sorrow that gnaws at the souls of those who have lost precious loved ones.” (5)</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2859" y="101475"/>
            <a:ext cx="1153926" cy="1455722"/>
          </a:xfrm>
          <a:prstGeom prst="rect">
            <a:avLst/>
          </a:prstGeom>
        </p:spPr>
      </p:pic>
      <p:pic>
        <p:nvPicPr>
          <p:cNvPr id="1026" name="Picture 2" descr="Image result for jesus lds picture resurre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941" y="2220685"/>
            <a:ext cx="3332009"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15886" y="76201"/>
            <a:ext cx="8229600" cy="769441"/>
          </a:xfrm>
          <a:prstGeom prst="rect">
            <a:avLst/>
          </a:prstGeom>
          <a:noFill/>
        </p:spPr>
        <p:txBody>
          <a:bodyPr wrap="square" rtlCol="0">
            <a:spAutoFit/>
          </a:bodyPr>
          <a:lstStyle/>
          <a:p>
            <a:pPr algn="ctr"/>
            <a:r>
              <a:rPr lang="en-US" sz="4400" dirty="0">
                <a:solidFill>
                  <a:srgbClr val="FFFF99"/>
                </a:solidFill>
              </a:rPr>
              <a:t>Doctrinal Mastery</a:t>
            </a:r>
          </a:p>
        </p:txBody>
      </p:sp>
      <p:sp>
        <p:nvSpPr>
          <p:cNvPr id="7" name="TextBox 6"/>
          <p:cNvSpPr txBox="1"/>
          <p:nvPr/>
        </p:nvSpPr>
        <p:spPr>
          <a:xfrm>
            <a:off x="6536603" y="1603326"/>
            <a:ext cx="5368704" cy="3970318"/>
          </a:xfrm>
          <a:prstGeom prst="rect">
            <a:avLst/>
          </a:prstGeom>
          <a:noFill/>
        </p:spPr>
        <p:txBody>
          <a:bodyPr wrap="square" rtlCol="0">
            <a:spAutoFit/>
          </a:bodyPr>
          <a:lstStyle/>
          <a:p>
            <a:pPr fontAlgn="base"/>
            <a:r>
              <a:rPr lang="en-US" sz="2800" dirty="0">
                <a:solidFill>
                  <a:schemeClr val="bg1"/>
                </a:solidFill>
              </a:rPr>
              <a:t>But now is Christ risen from the dead, </a:t>
            </a:r>
            <a:r>
              <a:rPr lang="en-US" sz="2800" i="1" dirty="0">
                <a:solidFill>
                  <a:schemeClr val="bg1"/>
                </a:solidFill>
              </a:rPr>
              <a:t>and</a:t>
            </a:r>
            <a:r>
              <a:rPr lang="en-US" sz="2800" dirty="0">
                <a:solidFill>
                  <a:schemeClr val="bg1"/>
                </a:solidFill>
              </a:rPr>
              <a:t> become the </a:t>
            </a:r>
            <a:r>
              <a:rPr lang="en-US" sz="2800" dirty="0" err="1">
                <a:solidFill>
                  <a:schemeClr val="bg1"/>
                </a:solidFill>
              </a:rPr>
              <a:t>firstfruits</a:t>
            </a:r>
            <a:r>
              <a:rPr lang="en-US" sz="2800" dirty="0">
                <a:solidFill>
                  <a:schemeClr val="bg1"/>
                </a:solidFill>
              </a:rPr>
              <a:t> of them that slept.</a:t>
            </a:r>
          </a:p>
          <a:p>
            <a:pPr fontAlgn="base"/>
            <a:r>
              <a:rPr lang="en-US" sz="2800" dirty="0">
                <a:solidFill>
                  <a:schemeClr val="bg1"/>
                </a:solidFill>
              </a:rPr>
              <a:t>For since by man </a:t>
            </a:r>
            <a:r>
              <a:rPr lang="en-US" sz="2800" i="1" dirty="0">
                <a:solidFill>
                  <a:schemeClr val="bg1"/>
                </a:solidFill>
              </a:rPr>
              <a:t>came</a:t>
            </a:r>
            <a:r>
              <a:rPr lang="en-US" sz="2800" dirty="0">
                <a:solidFill>
                  <a:schemeClr val="bg1"/>
                </a:solidFill>
              </a:rPr>
              <a:t> death, by man </a:t>
            </a:r>
            <a:r>
              <a:rPr lang="en-US" sz="2800" i="1" dirty="0">
                <a:solidFill>
                  <a:schemeClr val="bg1"/>
                </a:solidFill>
              </a:rPr>
              <a:t>came</a:t>
            </a:r>
            <a:r>
              <a:rPr lang="en-US" sz="2800" dirty="0">
                <a:solidFill>
                  <a:schemeClr val="bg1"/>
                </a:solidFill>
              </a:rPr>
              <a:t> also the resurrection of the dead.</a:t>
            </a:r>
          </a:p>
          <a:p>
            <a:pPr fontAlgn="base"/>
            <a:r>
              <a:rPr lang="en-US" sz="2800" dirty="0">
                <a:solidFill>
                  <a:schemeClr val="bg1"/>
                </a:solidFill>
              </a:rPr>
              <a:t>For as in Adam all die, even so in Christ shall all be made alive.</a:t>
            </a:r>
          </a:p>
          <a:p>
            <a:endParaRPr lang="en-US" sz="2800" dirty="0">
              <a:solidFill>
                <a:schemeClr val="bg1"/>
              </a:solidFill>
            </a:endParaRPr>
          </a:p>
        </p:txBody>
      </p:sp>
      <p:grpSp>
        <p:nvGrpSpPr>
          <p:cNvPr id="9" name="Group 8"/>
          <p:cNvGrpSpPr/>
          <p:nvPr/>
        </p:nvGrpSpPr>
        <p:grpSpPr>
          <a:xfrm>
            <a:off x="863397" y="1429268"/>
            <a:ext cx="3283090" cy="4084292"/>
            <a:chOff x="2819400" y="3657598"/>
            <a:chExt cx="1365515" cy="2048764"/>
          </a:xfrm>
        </p:grpSpPr>
        <p:sp>
          <p:nvSpPr>
            <p:cNvPr id="10" name="Rectangle 9"/>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C000"/>
                  </a:solidFill>
                  <a:latin typeface="Colonna MT" pitchFamily="82" charset="0"/>
                </a:rPr>
                <a:t>1 </a:t>
              </a:r>
              <a:r>
                <a:rPr lang="en-US" sz="4000" dirty="0">
                  <a:solidFill>
                    <a:srgbClr val="FFC000"/>
                  </a:solidFill>
                  <a:latin typeface="Colonna MT" pitchFamily="82" charset="0"/>
                </a:rPr>
                <a:t>Corinthians 15:20-22</a:t>
              </a:r>
            </a:p>
          </p:txBody>
        </p:sp>
        <p:sp>
          <p:nvSpPr>
            <p:cNvPr id="13" name="Rectangle 12"/>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ight Arrow 1"/>
          <p:cNvSpPr/>
          <p:nvPr/>
        </p:nvSpPr>
        <p:spPr>
          <a:xfrm>
            <a:off x="4608214" y="3123446"/>
            <a:ext cx="1683945" cy="66995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52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0-#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250" fill="hold"/>
                                        <p:tgtEl>
                                          <p:spTgt spid="7"/>
                                        </p:tgtEl>
                                        <p:attrNameLst>
                                          <p:attrName>ppt_x</p:attrName>
                                        </p:attrNameLst>
                                      </p:cBhvr>
                                      <p:tavLst>
                                        <p:tav tm="0">
                                          <p:val>
                                            <p:strVal val="0-#ppt_w/2"/>
                                          </p:val>
                                        </p:tav>
                                        <p:tav tm="100000">
                                          <p:val>
                                            <p:strVal val="#ppt_x"/>
                                          </p:val>
                                        </p:tav>
                                      </p:tavLst>
                                    </p:anim>
                                    <p:anim calcmode="lin" valueType="num">
                                      <p:cBhvr additive="base">
                                        <p:cTn id="16"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152401"/>
            <a:ext cx="8229600" cy="646331"/>
          </a:xfrm>
          <a:prstGeom prst="rect">
            <a:avLst/>
          </a:prstGeom>
          <a:noFill/>
        </p:spPr>
        <p:txBody>
          <a:bodyPr wrap="square" rtlCol="0">
            <a:spAutoFit/>
          </a:bodyPr>
          <a:lstStyle/>
          <a:p>
            <a:pPr algn="ctr"/>
            <a:r>
              <a:rPr lang="en-US" sz="3600" dirty="0">
                <a:solidFill>
                  <a:srgbClr val="FFFF99"/>
                </a:solidFill>
              </a:rPr>
              <a:t>Adam—Death, Christ—Life</a:t>
            </a:r>
          </a:p>
        </p:txBody>
      </p:sp>
      <p:sp>
        <p:nvSpPr>
          <p:cNvPr id="6" name="TextBox 5"/>
          <p:cNvSpPr txBox="1"/>
          <p:nvPr/>
        </p:nvSpPr>
        <p:spPr>
          <a:xfrm>
            <a:off x="217283" y="1150545"/>
            <a:ext cx="3876392" cy="1200329"/>
          </a:xfrm>
          <a:prstGeom prst="rect">
            <a:avLst/>
          </a:prstGeom>
          <a:noFill/>
        </p:spPr>
        <p:txBody>
          <a:bodyPr wrap="square" rtlCol="0">
            <a:spAutoFit/>
          </a:bodyPr>
          <a:lstStyle/>
          <a:p>
            <a:r>
              <a:rPr lang="en-US" sz="2400" i="1" dirty="0">
                <a:solidFill>
                  <a:srgbClr val="FFFF99"/>
                </a:solidFill>
              </a:rPr>
              <a:t>“For since by man came death, by man came also the resurrection of the dead.”</a:t>
            </a:r>
          </a:p>
        </p:txBody>
      </p:sp>
      <p:sp>
        <p:nvSpPr>
          <p:cNvPr id="7" name="TextBox 6"/>
          <p:cNvSpPr txBox="1"/>
          <p:nvPr/>
        </p:nvSpPr>
        <p:spPr>
          <a:xfrm>
            <a:off x="587721" y="3929959"/>
            <a:ext cx="3429000" cy="1200329"/>
          </a:xfrm>
          <a:prstGeom prst="rect">
            <a:avLst/>
          </a:prstGeom>
          <a:noFill/>
        </p:spPr>
        <p:txBody>
          <a:bodyPr wrap="square" rtlCol="0">
            <a:spAutoFit/>
          </a:bodyPr>
          <a:lstStyle/>
          <a:p>
            <a:r>
              <a:rPr lang="en-US" sz="2400" i="1" dirty="0">
                <a:solidFill>
                  <a:srgbClr val="FFFF99"/>
                </a:solidFill>
              </a:rPr>
              <a:t>“For in Adam all die, even so in Christ shall all be made alive”</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15:21-23</a:t>
            </a:r>
          </a:p>
        </p:txBody>
      </p:sp>
      <p:grpSp>
        <p:nvGrpSpPr>
          <p:cNvPr id="14" name="Group 13"/>
          <p:cNvGrpSpPr/>
          <p:nvPr/>
        </p:nvGrpSpPr>
        <p:grpSpPr>
          <a:xfrm>
            <a:off x="7762781" y="2266188"/>
            <a:ext cx="3289208" cy="2390250"/>
            <a:chOff x="384206" y="4158361"/>
            <a:chExt cx="3289208" cy="2390250"/>
          </a:xfrm>
        </p:grpSpPr>
        <p:grpSp>
          <p:nvGrpSpPr>
            <p:cNvPr id="15" name="Group 14"/>
            <p:cNvGrpSpPr/>
            <p:nvPr/>
          </p:nvGrpSpPr>
          <p:grpSpPr>
            <a:xfrm>
              <a:off x="384206" y="4158361"/>
              <a:ext cx="3289208" cy="2390250"/>
              <a:chOff x="609599" y="833642"/>
              <a:chExt cx="7941747" cy="5771225"/>
            </a:xfrm>
          </p:grpSpPr>
          <p:grpSp>
            <p:nvGrpSpPr>
              <p:cNvPr id="21" name="Group 14"/>
              <p:cNvGrpSpPr/>
              <p:nvPr/>
            </p:nvGrpSpPr>
            <p:grpSpPr>
              <a:xfrm rot="10800000">
                <a:off x="7696200" y="5257800"/>
                <a:ext cx="621450" cy="1347067"/>
                <a:chOff x="7010400" y="381000"/>
                <a:chExt cx="762000" cy="2033666"/>
              </a:xfrm>
            </p:grpSpPr>
            <p:sp>
              <p:nvSpPr>
                <p:cNvPr id="34" name="Rounded Rectangle 3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010400" y="381000"/>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1"/>
              <p:cNvGrpSpPr/>
              <p:nvPr/>
            </p:nvGrpSpPr>
            <p:grpSpPr>
              <a:xfrm rot="10800000">
                <a:off x="939238" y="4923502"/>
                <a:ext cx="621450" cy="1347067"/>
                <a:chOff x="7010400" y="381000"/>
                <a:chExt cx="762000" cy="2033666"/>
              </a:xfrm>
            </p:grpSpPr>
            <p:sp>
              <p:nvSpPr>
                <p:cNvPr id="32"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010400" y="381000"/>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3"/>
              <p:cNvSpPr/>
              <p:nvPr/>
            </p:nvSpPr>
            <p:spPr>
              <a:xfrm>
                <a:off x="7315200" y="1981200"/>
                <a:ext cx="1236146" cy="3840519"/>
              </a:xfrm>
              <a:prstGeom prst="can">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1"/>
              <p:cNvSpPr/>
              <p:nvPr/>
            </p:nvSpPr>
            <p:spPr>
              <a:xfrm>
                <a:off x="609599" y="1643059"/>
                <a:ext cx="1236146" cy="3840519"/>
              </a:xfrm>
              <a:prstGeom prst="can">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899460" y="833642"/>
                <a:ext cx="621450" cy="986197"/>
                <a:chOff x="7031201" y="834275"/>
                <a:chExt cx="762000" cy="1488861"/>
              </a:xfrm>
            </p:grpSpPr>
            <p:sp>
              <p:nvSpPr>
                <p:cNvPr id="30" name="Rounded Rectangle 2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5"/>
                <p:cNvSpPr/>
                <p:nvPr/>
              </p:nvSpPr>
              <p:spPr>
                <a:xfrm>
                  <a:off x="7031201" y="834275"/>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646520" y="1148254"/>
                <a:ext cx="621450" cy="1017899"/>
                <a:chOff x="7087348" y="824753"/>
                <a:chExt cx="762000" cy="1536722"/>
              </a:xfrm>
            </p:grpSpPr>
            <p:sp>
              <p:nvSpPr>
                <p:cNvPr id="28" name="Rounded Rectangle 27"/>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87348" y="824753"/>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a:off x="948028" y="4725206"/>
              <a:ext cx="2226071" cy="1077218"/>
            </a:xfrm>
            <a:prstGeom prst="rect">
              <a:avLst/>
            </a:prstGeom>
          </p:spPr>
          <p:txBody>
            <a:bodyPr wrap="square">
              <a:spAutoFit/>
            </a:bodyPr>
            <a:lstStyle/>
            <a:p>
              <a:pPr algn="ctr"/>
              <a:r>
                <a:rPr lang="en-US" sz="1600" b="1" dirty="0"/>
                <a:t>Because of the Resurrection of Jesus Christ, everyone will be resurrected</a:t>
              </a:r>
              <a:endParaRPr lang="en-US" sz="1600" dirty="0"/>
            </a:p>
          </p:txBody>
        </p:sp>
      </p:grpSp>
      <p:pic>
        <p:nvPicPr>
          <p:cNvPr id="3" name="Picture 2">
            <a:extLst>
              <a:ext uri="{FF2B5EF4-FFF2-40B4-BE49-F238E27FC236}">
                <a16:creationId xmlns:a16="http://schemas.microsoft.com/office/drawing/2014/main" id="{EFD8AF1A-AAD7-461F-A0CA-F3D16ADCB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7479" y="1336893"/>
            <a:ext cx="2724150" cy="4610100"/>
          </a:xfrm>
          <a:prstGeom prst="rect">
            <a:avLst/>
          </a:prstGeom>
        </p:spPr>
      </p:pic>
    </p:spTree>
    <p:extLst>
      <p:ext uri="{BB962C8B-B14F-4D97-AF65-F5344CB8AC3E}">
        <p14:creationId xmlns:p14="http://schemas.microsoft.com/office/powerpoint/2010/main" val="358571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26815" y="141839"/>
            <a:ext cx="10136108" cy="769441"/>
          </a:xfrm>
          <a:prstGeom prst="rect">
            <a:avLst/>
          </a:prstGeom>
          <a:noFill/>
        </p:spPr>
        <p:txBody>
          <a:bodyPr wrap="square" rtlCol="0">
            <a:spAutoFit/>
          </a:bodyPr>
          <a:lstStyle/>
          <a:p>
            <a:pPr algn="ctr"/>
            <a:r>
              <a:rPr lang="en-US" sz="4400" dirty="0">
                <a:solidFill>
                  <a:srgbClr val="FFFF99"/>
                </a:solidFill>
              </a:rPr>
              <a:t>Put Down All Rule, Authority, and Power</a:t>
            </a:r>
          </a:p>
        </p:txBody>
      </p:sp>
      <p:sp>
        <p:nvSpPr>
          <p:cNvPr id="8" name="TextBox 7"/>
          <p:cNvSpPr txBox="1"/>
          <p:nvPr/>
        </p:nvSpPr>
        <p:spPr>
          <a:xfrm>
            <a:off x="137311" y="6457890"/>
            <a:ext cx="3505200" cy="400110"/>
          </a:xfrm>
          <a:prstGeom prst="rect">
            <a:avLst/>
          </a:prstGeom>
          <a:noFill/>
        </p:spPr>
        <p:txBody>
          <a:bodyPr wrap="square" rtlCol="0">
            <a:spAutoFit/>
          </a:bodyPr>
          <a:lstStyle/>
          <a:p>
            <a:r>
              <a:rPr lang="en-US" sz="2000" dirty="0">
                <a:solidFill>
                  <a:srgbClr val="FFFF99"/>
                </a:solidFill>
              </a:rPr>
              <a:t>1 Corinthians 15:24-26</a:t>
            </a:r>
          </a:p>
        </p:txBody>
      </p:sp>
      <p:grpSp>
        <p:nvGrpSpPr>
          <p:cNvPr id="11" name="Group 10"/>
          <p:cNvGrpSpPr/>
          <p:nvPr/>
        </p:nvGrpSpPr>
        <p:grpSpPr>
          <a:xfrm>
            <a:off x="137311" y="1250133"/>
            <a:ext cx="4117818" cy="3066297"/>
            <a:chOff x="137311" y="1250133"/>
            <a:chExt cx="4117818" cy="3066297"/>
          </a:xfrm>
        </p:grpSpPr>
        <p:sp>
          <p:nvSpPr>
            <p:cNvPr id="6" name="TextBox 5"/>
            <p:cNvSpPr txBox="1"/>
            <p:nvPr/>
          </p:nvSpPr>
          <p:spPr>
            <a:xfrm>
              <a:off x="137311" y="1250133"/>
              <a:ext cx="4117818" cy="1200329"/>
            </a:xfrm>
            <a:prstGeom prst="rect">
              <a:avLst/>
            </a:prstGeom>
            <a:noFill/>
          </p:spPr>
          <p:txBody>
            <a:bodyPr wrap="square" rtlCol="0">
              <a:spAutoFit/>
            </a:bodyPr>
            <a:lstStyle/>
            <a:p>
              <a:r>
                <a:rPr lang="en-US" sz="2400" i="1" dirty="0">
                  <a:solidFill>
                    <a:srgbClr val="FFFF99"/>
                  </a:solidFill>
                </a:rPr>
                <a:t>“Then cometh the end, when he shall have delivered up the kingdom to God…</a:t>
              </a:r>
            </a:p>
          </p:txBody>
        </p:sp>
        <p:pic>
          <p:nvPicPr>
            <p:cNvPr id="16386" name="Picture 2" descr="https://encrypted-tbn3.gstatic.com/images?q=tbn:ANd9GcT-lJBoh6kxC4qdsw6DXc_yPeKgH6VcQVVhxcIRKhNPKNCVmG85"/>
            <p:cNvPicPr>
              <a:picLocks noChangeAspect="1" noChangeArrowheads="1"/>
            </p:cNvPicPr>
            <p:nvPr/>
          </p:nvPicPr>
          <p:blipFill>
            <a:blip r:embed="rId2" cstate="print"/>
            <a:srcRect/>
            <a:stretch>
              <a:fillRect/>
            </a:stretch>
          </p:blipFill>
          <p:spPr bwMode="auto">
            <a:xfrm>
              <a:off x="291976" y="2773379"/>
              <a:ext cx="2962275" cy="1543051"/>
            </a:xfrm>
            <a:prstGeom prst="rect">
              <a:avLst/>
            </a:prstGeom>
            <a:noFill/>
          </p:spPr>
        </p:pic>
      </p:grpSp>
      <p:sp>
        <p:nvSpPr>
          <p:cNvPr id="2" name="Rectangle 1"/>
          <p:cNvSpPr/>
          <p:nvPr/>
        </p:nvSpPr>
        <p:spPr>
          <a:xfrm>
            <a:off x="3880919" y="5146523"/>
            <a:ext cx="6096000" cy="1200329"/>
          </a:xfrm>
          <a:prstGeom prst="rect">
            <a:avLst/>
          </a:prstGeom>
        </p:spPr>
        <p:txBody>
          <a:bodyPr>
            <a:spAutoFit/>
          </a:bodyPr>
          <a:lstStyle/>
          <a:p>
            <a:r>
              <a:rPr lang="en-US" dirty="0">
                <a:solidFill>
                  <a:schemeClr val="bg1"/>
                </a:solidFill>
                <a:latin typeface="Open Sans"/>
              </a:rPr>
              <a:t>Paul taught that there will be an order to the Resurrection and that Jesus Christ will “[deliver] up the kingdom” to Heavenly Father after ending all forms of earthly (or worldly) “authority and power.”</a:t>
            </a:r>
            <a:endParaRPr lang="en-US" dirty="0">
              <a:solidFill>
                <a:schemeClr val="bg1"/>
              </a:solidFill>
            </a:endParaRPr>
          </a:p>
        </p:txBody>
      </p:sp>
      <p:grpSp>
        <p:nvGrpSpPr>
          <p:cNvPr id="12" name="Group 11"/>
          <p:cNvGrpSpPr/>
          <p:nvPr/>
        </p:nvGrpSpPr>
        <p:grpSpPr>
          <a:xfrm>
            <a:off x="4137433" y="1132439"/>
            <a:ext cx="4160633" cy="3601587"/>
            <a:chOff x="4137433" y="1132439"/>
            <a:chExt cx="4160633" cy="3601587"/>
          </a:xfrm>
        </p:grpSpPr>
        <p:sp>
          <p:nvSpPr>
            <p:cNvPr id="7" name="TextBox 6"/>
            <p:cNvSpPr txBox="1"/>
            <p:nvPr/>
          </p:nvSpPr>
          <p:spPr>
            <a:xfrm>
              <a:off x="4943192" y="1132439"/>
              <a:ext cx="3087232" cy="1200329"/>
            </a:xfrm>
            <a:prstGeom prst="rect">
              <a:avLst/>
            </a:prstGeom>
            <a:noFill/>
          </p:spPr>
          <p:txBody>
            <a:bodyPr wrap="square" rtlCol="0">
              <a:spAutoFit/>
            </a:bodyPr>
            <a:lstStyle/>
            <a:p>
              <a:r>
                <a:rPr lang="en-US" sz="2400" i="1" dirty="0">
                  <a:solidFill>
                    <a:srgbClr val="FFFF99"/>
                  </a:solidFill>
                </a:rPr>
                <a:t>“For he must reign, till he hath put all enemies under his feet.”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433" y="2404072"/>
              <a:ext cx="4160633" cy="2329954"/>
            </a:xfrm>
            <a:prstGeom prst="rect">
              <a:avLst/>
            </a:prstGeom>
          </p:spPr>
        </p:pic>
      </p:grpSp>
      <p:grpSp>
        <p:nvGrpSpPr>
          <p:cNvPr id="13" name="Group 12"/>
          <p:cNvGrpSpPr/>
          <p:nvPr/>
        </p:nvGrpSpPr>
        <p:grpSpPr>
          <a:xfrm>
            <a:off x="8664166" y="1142247"/>
            <a:ext cx="3444089" cy="3275845"/>
            <a:chOff x="8664166" y="1142247"/>
            <a:chExt cx="3444089" cy="3275845"/>
          </a:xfrm>
        </p:grpSpPr>
        <p:sp>
          <p:nvSpPr>
            <p:cNvPr id="9" name="TextBox 8"/>
            <p:cNvSpPr txBox="1"/>
            <p:nvPr/>
          </p:nvSpPr>
          <p:spPr>
            <a:xfrm>
              <a:off x="8664166" y="1142247"/>
              <a:ext cx="3444089" cy="830997"/>
            </a:xfrm>
            <a:prstGeom prst="rect">
              <a:avLst/>
            </a:prstGeom>
            <a:noFill/>
          </p:spPr>
          <p:txBody>
            <a:bodyPr wrap="square" rtlCol="0">
              <a:spAutoFit/>
            </a:bodyPr>
            <a:lstStyle/>
            <a:p>
              <a:r>
                <a:rPr lang="en-US" sz="2400" i="1" dirty="0">
                  <a:solidFill>
                    <a:srgbClr val="FFFF99"/>
                  </a:solidFill>
                </a:rPr>
                <a:t>“The last enemy that shall be destroyed is death.”</a:t>
              </a:r>
            </a:p>
          </p:txBody>
        </p:sp>
        <p:pic>
          <p:nvPicPr>
            <p:cNvPr id="1026"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29364" t="57211" r="27624" b="11417"/>
            <a:stretch/>
          </p:blipFill>
          <p:spPr bwMode="auto">
            <a:xfrm>
              <a:off x="8835519" y="2625505"/>
              <a:ext cx="3112038" cy="179258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3477608" y="706941"/>
            <a:ext cx="6018399" cy="400110"/>
          </a:xfrm>
          <a:prstGeom prst="rect">
            <a:avLst/>
          </a:prstGeom>
          <a:noFill/>
        </p:spPr>
        <p:txBody>
          <a:bodyPr wrap="square" rtlCol="0">
            <a:spAutoFit/>
          </a:bodyPr>
          <a:lstStyle/>
          <a:p>
            <a:r>
              <a:rPr lang="en-US" sz="2000" dirty="0">
                <a:solidFill>
                  <a:srgbClr val="FFFF99"/>
                </a:solidFill>
              </a:rPr>
              <a:t>Enemies = sin, corruption, wicked and adversary</a:t>
            </a:r>
          </a:p>
        </p:txBody>
      </p:sp>
    </p:spTree>
    <p:extLst>
      <p:ext uri="{BB962C8B-B14F-4D97-AF65-F5344CB8AC3E}">
        <p14:creationId xmlns:p14="http://schemas.microsoft.com/office/powerpoint/2010/main" val="4478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26815" y="141839"/>
            <a:ext cx="10136108" cy="769441"/>
          </a:xfrm>
          <a:prstGeom prst="rect">
            <a:avLst/>
          </a:prstGeom>
          <a:noFill/>
        </p:spPr>
        <p:txBody>
          <a:bodyPr wrap="square" rtlCol="0">
            <a:spAutoFit/>
          </a:bodyPr>
          <a:lstStyle/>
          <a:p>
            <a:pPr algn="ctr"/>
            <a:r>
              <a:rPr lang="en-US" sz="4400" dirty="0">
                <a:solidFill>
                  <a:srgbClr val="FFFF99"/>
                </a:solidFill>
              </a:rPr>
              <a:t>Order of the Resurrection</a:t>
            </a:r>
          </a:p>
        </p:txBody>
      </p:sp>
      <p:sp>
        <p:nvSpPr>
          <p:cNvPr id="8" name="TextBox 7"/>
          <p:cNvSpPr txBox="1"/>
          <p:nvPr/>
        </p:nvSpPr>
        <p:spPr>
          <a:xfrm>
            <a:off x="137311" y="6457890"/>
            <a:ext cx="5195180" cy="400110"/>
          </a:xfrm>
          <a:prstGeom prst="rect">
            <a:avLst/>
          </a:prstGeom>
          <a:noFill/>
        </p:spPr>
        <p:txBody>
          <a:bodyPr wrap="square" rtlCol="0">
            <a:spAutoFit/>
          </a:bodyPr>
          <a:lstStyle/>
          <a:p>
            <a:r>
              <a:rPr lang="en-US" sz="2000" dirty="0">
                <a:solidFill>
                  <a:srgbClr val="FFFF99"/>
                </a:solidFill>
              </a:rPr>
              <a:t>1 Corinthians 15:23-26; Matthew 27:52-53</a:t>
            </a:r>
          </a:p>
        </p:txBody>
      </p:sp>
      <p:grpSp>
        <p:nvGrpSpPr>
          <p:cNvPr id="13" name="Group 12"/>
          <p:cNvGrpSpPr/>
          <p:nvPr/>
        </p:nvGrpSpPr>
        <p:grpSpPr>
          <a:xfrm>
            <a:off x="205211" y="1346891"/>
            <a:ext cx="6096000" cy="2283922"/>
            <a:chOff x="205211" y="1346891"/>
            <a:chExt cx="6096000" cy="2283922"/>
          </a:xfrm>
        </p:grpSpPr>
        <p:sp>
          <p:nvSpPr>
            <p:cNvPr id="2" name="Rectangle 1"/>
            <p:cNvSpPr/>
            <p:nvPr/>
          </p:nvSpPr>
          <p:spPr>
            <a:xfrm>
              <a:off x="205211" y="2430484"/>
              <a:ext cx="6096000" cy="1200329"/>
            </a:xfrm>
            <a:prstGeom prst="rect">
              <a:avLst/>
            </a:prstGeom>
          </p:spPr>
          <p:txBody>
            <a:bodyPr>
              <a:spAutoFit/>
            </a:bodyPr>
            <a:lstStyle/>
            <a:p>
              <a:r>
                <a:rPr lang="en-US" dirty="0">
                  <a:solidFill>
                    <a:schemeClr val="bg1"/>
                  </a:solidFill>
                </a:rPr>
                <a:t>"Order in the resurrection is determined by obedience to gospel law. The most righteous man was first, and most wicked shall be the last; Christ was first, the sons of perdition shall be last." (</a:t>
              </a:r>
              <a:r>
                <a:rPr lang="en-US" i="1" dirty="0">
                  <a:solidFill>
                    <a:schemeClr val="bg1"/>
                  </a:solidFill>
                </a:rPr>
                <a:t>4</a:t>
              </a:r>
              <a:r>
                <a:rPr lang="en-US" dirty="0">
                  <a:solidFill>
                    <a:schemeClr val="bg1"/>
                  </a:solidFill>
                </a:rPr>
                <a:t>)</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549" y="1346891"/>
              <a:ext cx="663921" cy="926723"/>
            </a:xfrm>
            <a:prstGeom prst="rect">
              <a:avLst/>
            </a:prstGeom>
          </p:spPr>
        </p:pic>
      </p:grpSp>
      <p:sp>
        <p:nvSpPr>
          <p:cNvPr id="11" name="Rectangle 10"/>
          <p:cNvSpPr/>
          <p:nvPr/>
        </p:nvSpPr>
        <p:spPr>
          <a:xfrm>
            <a:off x="3346764" y="809913"/>
            <a:ext cx="6096000" cy="1200329"/>
          </a:xfrm>
          <a:prstGeom prst="rect">
            <a:avLst/>
          </a:prstGeom>
        </p:spPr>
        <p:txBody>
          <a:bodyPr>
            <a:spAutoFit/>
          </a:bodyPr>
          <a:lstStyle/>
          <a:p>
            <a:r>
              <a:rPr lang="en-US" dirty="0">
                <a:solidFill>
                  <a:schemeClr val="bg1"/>
                </a:solidFill>
                <a:latin typeface="Open Sans"/>
              </a:rPr>
              <a:t>Some Church members in Corinth believed the dead would not be resurrected, but Paul pointed out that the Saints had been doing something that indicated their belief in the Resurrection of the dead.</a:t>
            </a:r>
            <a:endParaRPr lang="en-US" dirty="0">
              <a:solidFill>
                <a:schemeClr val="bg1"/>
              </a:solidFill>
            </a:endParaRPr>
          </a:p>
        </p:txBody>
      </p:sp>
      <p:sp>
        <p:nvSpPr>
          <p:cNvPr id="12" name="Rectangle 11"/>
          <p:cNvSpPr/>
          <p:nvPr/>
        </p:nvSpPr>
        <p:spPr>
          <a:xfrm>
            <a:off x="5501489" y="4416851"/>
            <a:ext cx="6096000" cy="2031325"/>
          </a:xfrm>
          <a:prstGeom prst="rect">
            <a:avLst/>
          </a:prstGeom>
        </p:spPr>
        <p:txBody>
          <a:bodyPr>
            <a:spAutoFit/>
          </a:bodyPr>
          <a:lstStyle/>
          <a:p>
            <a:r>
              <a:rPr lang="en-US" dirty="0">
                <a:solidFill>
                  <a:schemeClr val="bg1"/>
                </a:solidFill>
                <a:latin typeface="Open Sans"/>
              </a:rPr>
              <a:t>Jesus Christ was the first to be resurrected. Immediately following His Resurrection, there were righteous Saints who rose from the grave.</a:t>
            </a:r>
          </a:p>
          <a:p>
            <a:endParaRPr lang="en-US" dirty="0">
              <a:solidFill>
                <a:schemeClr val="bg1"/>
              </a:solidFill>
              <a:latin typeface="Open Sans"/>
            </a:endParaRPr>
          </a:p>
          <a:p>
            <a:r>
              <a:rPr lang="en-US" dirty="0">
                <a:solidFill>
                  <a:schemeClr val="bg1"/>
                </a:solidFill>
                <a:latin typeface="Open Sans"/>
              </a:rPr>
              <a:t>At the Second Coming, the Resurrection will continue with the coming forth of other righteous Saints, who “are Christ’s at his coming.”  (1)</a:t>
            </a:r>
            <a:endParaRPr lang="en-US" dirty="0">
              <a:solidFill>
                <a:schemeClr val="bg1"/>
              </a:solidFill>
            </a:endParaRPr>
          </a:p>
        </p:txBody>
      </p:sp>
      <p:pic>
        <p:nvPicPr>
          <p:cNvPr id="2050" name="Picture 2" descr="Image result for resurrected saints matth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323" y="3735718"/>
            <a:ext cx="3297884" cy="24025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resurrected saints matthew"/>
          <p:cNvPicPr>
            <a:picLocks noChangeAspect="1" noChangeArrowheads="1"/>
          </p:cNvPicPr>
          <p:nvPr/>
        </p:nvPicPr>
        <p:blipFill rotWithShape="1">
          <a:blip r:embed="rId4">
            <a:extLst>
              <a:ext uri="{28A0092B-C50C-407E-A947-70E740481C1C}">
                <a14:useLocalDpi xmlns:a14="http://schemas.microsoft.com/office/drawing/2010/main" val="0"/>
              </a:ext>
            </a:extLst>
          </a:blip>
          <a:srcRect r="16128" b="45399"/>
          <a:stretch/>
        </p:blipFill>
        <p:spPr bwMode="auto">
          <a:xfrm>
            <a:off x="7326370" y="2145718"/>
            <a:ext cx="2976473" cy="207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5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26815" y="141839"/>
            <a:ext cx="10136108" cy="769441"/>
          </a:xfrm>
          <a:prstGeom prst="rect">
            <a:avLst/>
          </a:prstGeom>
          <a:noFill/>
        </p:spPr>
        <p:txBody>
          <a:bodyPr wrap="square" rtlCol="0">
            <a:spAutoFit/>
          </a:bodyPr>
          <a:lstStyle/>
          <a:p>
            <a:pPr algn="ctr"/>
            <a:r>
              <a:rPr lang="en-US" sz="4400" dirty="0">
                <a:solidFill>
                  <a:srgbClr val="FFFF99"/>
                </a:solidFill>
              </a:rPr>
              <a:t>Through Latter-day Revelation We Learn…</a:t>
            </a:r>
          </a:p>
        </p:txBody>
      </p:sp>
      <p:sp>
        <p:nvSpPr>
          <p:cNvPr id="8" name="TextBox 7"/>
          <p:cNvSpPr txBox="1"/>
          <p:nvPr/>
        </p:nvSpPr>
        <p:spPr>
          <a:xfrm>
            <a:off x="137311" y="6457890"/>
            <a:ext cx="5195180" cy="400110"/>
          </a:xfrm>
          <a:prstGeom prst="rect">
            <a:avLst/>
          </a:prstGeom>
          <a:noFill/>
        </p:spPr>
        <p:txBody>
          <a:bodyPr wrap="square" rtlCol="0">
            <a:spAutoFit/>
          </a:bodyPr>
          <a:lstStyle/>
          <a:p>
            <a:r>
              <a:rPr lang="en-US" sz="2000" dirty="0">
                <a:solidFill>
                  <a:srgbClr val="FFFF99"/>
                </a:solidFill>
              </a:rPr>
              <a:t>D&amp;C 76:50-79; 88:97-102;</a:t>
            </a:r>
          </a:p>
        </p:txBody>
      </p:sp>
      <p:sp>
        <p:nvSpPr>
          <p:cNvPr id="11" name="Rectangle 10"/>
          <p:cNvSpPr/>
          <p:nvPr/>
        </p:nvSpPr>
        <p:spPr>
          <a:xfrm>
            <a:off x="657884" y="1679046"/>
            <a:ext cx="6096000" cy="2031325"/>
          </a:xfrm>
          <a:prstGeom prst="rect">
            <a:avLst/>
          </a:prstGeom>
        </p:spPr>
        <p:txBody>
          <a:bodyPr>
            <a:spAutoFit/>
          </a:bodyPr>
          <a:lstStyle/>
          <a:p>
            <a:r>
              <a:rPr lang="en-US" dirty="0">
                <a:solidFill>
                  <a:schemeClr val="bg1"/>
                </a:solidFill>
              </a:rPr>
              <a:t>…that these people will inherit the celestial kingdom.</a:t>
            </a:r>
          </a:p>
          <a:p>
            <a:endParaRPr lang="en-US" dirty="0">
              <a:solidFill>
                <a:schemeClr val="bg1"/>
              </a:solidFill>
            </a:endParaRPr>
          </a:p>
          <a:p>
            <a:r>
              <a:rPr lang="en-US" dirty="0">
                <a:solidFill>
                  <a:schemeClr val="bg1"/>
                </a:solidFill>
              </a:rPr>
              <a:t>Then will come the resurrection of those who will receive terrestrial glory .</a:t>
            </a:r>
          </a:p>
          <a:p>
            <a:endParaRPr lang="en-US" dirty="0">
              <a:solidFill>
                <a:schemeClr val="bg1"/>
              </a:solidFill>
            </a:endParaRPr>
          </a:p>
          <a:p>
            <a:r>
              <a:rPr lang="en-US" dirty="0">
                <a:solidFill>
                  <a:schemeClr val="bg1"/>
                </a:solidFill>
              </a:rPr>
              <a:t>They will be followed at the end of the Millennium by those who will inherit telestial glory.</a:t>
            </a: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8985" y="961978"/>
            <a:ext cx="3241141" cy="25901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749250" y="6488668"/>
            <a:ext cx="442750" cy="369332"/>
          </a:xfrm>
          <a:prstGeom prst="rect">
            <a:avLst/>
          </a:prstGeom>
        </p:spPr>
        <p:txBody>
          <a:bodyPr wrap="none">
            <a:spAutoFit/>
          </a:bodyPr>
          <a:lstStyle/>
          <a:p>
            <a:r>
              <a:rPr lang="en-US" dirty="0">
                <a:solidFill>
                  <a:schemeClr val="bg1"/>
                </a:solidFill>
              </a:rPr>
              <a:t>(1)</a:t>
            </a:r>
          </a:p>
        </p:txBody>
      </p:sp>
      <p:grpSp>
        <p:nvGrpSpPr>
          <p:cNvPr id="13" name="Group 12"/>
          <p:cNvGrpSpPr/>
          <p:nvPr/>
        </p:nvGrpSpPr>
        <p:grpSpPr>
          <a:xfrm>
            <a:off x="1430446" y="3919065"/>
            <a:ext cx="10571432" cy="2318185"/>
            <a:chOff x="1430446" y="3919065"/>
            <a:chExt cx="10571432" cy="2318185"/>
          </a:xfrm>
        </p:grpSpPr>
        <p:sp>
          <p:nvSpPr>
            <p:cNvPr id="3" name="Rectangle 2"/>
            <p:cNvSpPr/>
            <p:nvPr/>
          </p:nvSpPr>
          <p:spPr>
            <a:xfrm>
              <a:off x="5905878" y="4205925"/>
              <a:ext cx="6096000" cy="2031325"/>
            </a:xfrm>
            <a:prstGeom prst="rect">
              <a:avLst/>
            </a:prstGeom>
          </p:spPr>
          <p:txBody>
            <a:bodyPr>
              <a:spAutoFit/>
            </a:bodyPr>
            <a:lstStyle/>
            <a:p>
              <a:endParaRPr lang="en-US" dirty="0">
                <a:solidFill>
                  <a:schemeClr val="bg1"/>
                </a:solidFill>
              </a:endParaRPr>
            </a:p>
            <a:p>
              <a:r>
                <a:rPr lang="en-US" dirty="0">
                  <a:solidFill>
                    <a:schemeClr val="bg1"/>
                  </a:solidFill>
                </a:rPr>
                <a:t>Finally, the Resurrection will be concluded with the raising of those who are “filthy still”—the “sons of perdition” who will receive no degree of glory but will “return again to their own place, to enjoy that which they are willing to receive, because they were not willing to enjoy that which they might have received.” </a:t>
              </a:r>
            </a:p>
          </p:txBody>
        </p:sp>
        <p:grpSp>
          <p:nvGrpSpPr>
            <p:cNvPr id="9" name="Group 8"/>
            <p:cNvGrpSpPr/>
            <p:nvPr/>
          </p:nvGrpSpPr>
          <p:grpSpPr>
            <a:xfrm>
              <a:off x="1430446" y="3919065"/>
              <a:ext cx="3799265" cy="2300666"/>
              <a:chOff x="1430446" y="3919065"/>
              <a:chExt cx="3799265" cy="2300666"/>
            </a:xfrm>
          </p:grpSpPr>
          <p:pic>
            <p:nvPicPr>
              <p:cNvPr id="3076" name="Picture 4" descr="Image result for dark castle pai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446" y="3919065"/>
                <a:ext cx="3799265" cy="23006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95051" y="5960374"/>
                <a:ext cx="822661" cy="215444"/>
              </a:xfrm>
              <a:prstGeom prst="rect">
                <a:avLst/>
              </a:prstGeom>
            </p:spPr>
            <p:txBody>
              <a:bodyPr wrap="none">
                <a:spAutoFit/>
              </a:bodyPr>
              <a:lstStyle/>
              <a:p>
                <a:r>
                  <a:rPr lang="en-US" sz="800" dirty="0" err="1">
                    <a:solidFill>
                      <a:schemeClr val="bg1"/>
                    </a:solidFill>
                    <a:latin typeface="Abadi" panose="020B0604020104020204" pitchFamily="34" charset="0"/>
                  </a:rPr>
                  <a:t>Zainah</a:t>
                </a:r>
                <a:r>
                  <a:rPr lang="en-US" sz="800" dirty="0">
                    <a:solidFill>
                      <a:schemeClr val="bg1"/>
                    </a:solidFill>
                    <a:latin typeface="Abadi" panose="020B0604020104020204" pitchFamily="34" charset="0"/>
                  </a:rPr>
                  <a:t> </a:t>
                </a:r>
                <a:r>
                  <a:rPr lang="en-US" sz="800" dirty="0" err="1">
                    <a:solidFill>
                      <a:schemeClr val="bg1"/>
                    </a:solidFill>
                    <a:latin typeface="Abadi" panose="020B0604020104020204" pitchFamily="34" charset="0"/>
                  </a:rPr>
                  <a:t>Ayoob</a:t>
                </a:r>
                <a:endParaRPr lang="en-US" sz="800" dirty="0">
                  <a:solidFill>
                    <a:schemeClr val="bg1"/>
                  </a:solidFill>
                </a:endParaRPr>
              </a:p>
            </p:txBody>
          </p:sp>
        </p:grpSp>
      </p:grpSp>
    </p:spTree>
    <p:extLst>
      <p:ext uri="{BB962C8B-B14F-4D97-AF65-F5344CB8AC3E}">
        <p14:creationId xmlns:p14="http://schemas.microsoft.com/office/powerpoint/2010/main" val="42024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1069" y="114678"/>
            <a:ext cx="11841933" cy="646331"/>
          </a:xfrm>
          <a:prstGeom prst="rect">
            <a:avLst/>
          </a:prstGeom>
          <a:noFill/>
        </p:spPr>
        <p:txBody>
          <a:bodyPr wrap="square" rtlCol="0">
            <a:spAutoFit/>
          </a:bodyPr>
          <a:lstStyle/>
          <a:p>
            <a:pPr algn="ctr"/>
            <a:r>
              <a:rPr lang="en-US" sz="3600" dirty="0">
                <a:solidFill>
                  <a:srgbClr val="FFFF99"/>
                </a:solidFill>
              </a:rPr>
              <a:t>Those Who Have Died Without the Hearing the Gospel</a:t>
            </a:r>
          </a:p>
        </p:txBody>
      </p:sp>
      <p:sp>
        <p:nvSpPr>
          <p:cNvPr id="6" name="TextBox 5"/>
          <p:cNvSpPr txBox="1"/>
          <p:nvPr/>
        </p:nvSpPr>
        <p:spPr>
          <a:xfrm>
            <a:off x="883468" y="1018515"/>
            <a:ext cx="3657600" cy="1323439"/>
          </a:xfrm>
          <a:prstGeom prst="rect">
            <a:avLst/>
          </a:prstGeom>
          <a:noFill/>
        </p:spPr>
        <p:txBody>
          <a:bodyPr wrap="square" rtlCol="0">
            <a:spAutoFit/>
          </a:bodyPr>
          <a:lstStyle/>
          <a:p>
            <a:r>
              <a:rPr lang="en-US" sz="2000" i="1" dirty="0">
                <a:solidFill>
                  <a:srgbClr val="FFFF99"/>
                </a:solidFill>
              </a:rPr>
              <a:t>“Else what shall they do which are baptized for the dead, if the dead rise not at all? Why are they then baptized for the dead?”</a:t>
            </a:r>
          </a:p>
        </p:txBody>
      </p:sp>
      <p:sp>
        <p:nvSpPr>
          <p:cNvPr id="8" name="TextBox 7"/>
          <p:cNvSpPr txBox="1"/>
          <p:nvPr/>
        </p:nvSpPr>
        <p:spPr>
          <a:xfrm>
            <a:off x="82990" y="6457890"/>
            <a:ext cx="3505200" cy="400110"/>
          </a:xfrm>
          <a:prstGeom prst="rect">
            <a:avLst/>
          </a:prstGeom>
          <a:noFill/>
        </p:spPr>
        <p:txBody>
          <a:bodyPr wrap="square" rtlCol="0">
            <a:spAutoFit/>
          </a:bodyPr>
          <a:lstStyle/>
          <a:p>
            <a:r>
              <a:rPr lang="en-US" sz="2000" dirty="0">
                <a:solidFill>
                  <a:srgbClr val="FFFF99"/>
                </a:solidFill>
              </a:rPr>
              <a:t>1 Corinthians 15:29</a:t>
            </a:r>
          </a:p>
        </p:txBody>
      </p:sp>
      <p:pic>
        <p:nvPicPr>
          <p:cNvPr id="4098" name="Picture 2" descr="Image result for gravey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54" y="2537610"/>
            <a:ext cx="4502056" cy="30574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E90AC98-00F4-404F-99DB-F401FBFA3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285" y="1032899"/>
            <a:ext cx="6565961" cy="2341067"/>
          </a:xfrm>
          <a:prstGeom prst="rect">
            <a:avLst/>
          </a:prstGeom>
        </p:spPr>
      </p:pic>
      <p:grpSp>
        <p:nvGrpSpPr>
          <p:cNvPr id="12" name="Group 11">
            <a:extLst>
              <a:ext uri="{FF2B5EF4-FFF2-40B4-BE49-F238E27FC236}">
                <a16:creationId xmlns:a16="http://schemas.microsoft.com/office/drawing/2014/main" id="{20A48209-F2BE-D819-6436-99D833678D0A}"/>
              </a:ext>
            </a:extLst>
          </p:cNvPr>
          <p:cNvGrpSpPr/>
          <p:nvPr/>
        </p:nvGrpSpPr>
        <p:grpSpPr>
          <a:xfrm>
            <a:off x="5259310" y="3851966"/>
            <a:ext cx="6099168" cy="2341235"/>
            <a:chOff x="5259310" y="3851966"/>
            <a:chExt cx="6099168" cy="2341235"/>
          </a:xfrm>
        </p:grpSpPr>
        <p:grpSp>
          <p:nvGrpSpPr>
            <p:cNvPr id="10" name="Group 9"/>
            <p:cNvGrpSpPr/>
            <p:nvPr/>
          </p:nvGrpSpPr>
          <p:grpSpPr>
            <a:xfrm>
              <a:off x="5259310" y="4146487"/>
              <a:ext cx="5579881" cy="2046714"/>
              <a:chOff x="5259310" y="4146487"/>
              <a:chExt cx="5579881" cy="2046714"/>
            </a:xfrm>
          </p:grpSpPr>
          <p:sp>
            <p:nvSpPr>
              <p:cNvPr id="15" name="TextBox 14"/>
              <p:cNvSpPr txBox="1"/>
              <p:nvPr/>
            </p:nvSpPr>
            <p:spPr>
              <a:xfrm>
                <a:off x="5259310" y="4146487"/>
                <a:ext cx="2807328" cy="1938992"/>
              </a:xfrm>
              <a:prstGeom prst="rect">
                <a:avLst/>
              </a:prstGeom>
              <a:noFill/>
            </p:spPr>
            <p:txBody>
              <a:bodyPr wrap="square" rtlCol="0">
                <a:spAutoFit/>
              </a:bodyPr>
              <a:lstStyle/>
              <a:p>
                <a:r>
                  <a:rPr lang="en-US" sz="2000" i="1" dirty="0">
                    <a:solidFill>
                      <a:srgbClr val="FFFF99"/>
                    </a:solidFill>
                  </a:rPr>
                  <a:t>“for a baptismal font there is not upon the earth, that they, my saints, may be baptized for those who are dead”– Read D&amp;C 28-31</a:t>
                </a:r>
              </a:p>
            </p:txBody>
          </p:sp>
          <p:sp>
            <p:nvSpPr>
              <p:cNvPr id="3" name="Rectangle 2"/>
              <p:cNvSpPr/>
              <p:nvPr/>
            </p:nvSpPr>
            <p:spPr>
              <a:xfrm>
                <a:off x="8878398" y="5977757"/>
                <a:ext cx="1960793" cy="215444"/>
              </a:xfrm>
              <a:prstGeom prst="rect">
                <a:avLst/>
              </a:prstGeom>
            </p:spPr>
            <p:txBody>
              <a:bodyPr wrap="none">
                <a:spAutoFit/>
              </a:bodyPr>
              <a:lstStyle/>
              <a:p>
                <a:r>
                  <a:rPr lang="en-US" sz="800" dirty="0">
                    <a:solidFill>
                      <a:schemeClr val="bg1"/>
                    </a:solidFill>
                  </a:rPr>
                  <a:t>Baptismal font in the Kyiv Temple, Ukraine</a:t>
                </a:r>
              </a:p>
            </p:txBody>
          </p:sp>
        </p:grpSp>
        <p:pic>
          <p:nvPicPr>
            <p:cNvPr id="9" name="Picture 8" descr="A large indoor swimming pool&#10;&#10;Description automatically generated with low confidence">
              <a:extLst>
                <a:ext uri="{FF2B5EF4-FFF2-40B4-BE49-F238E27FC236}">
                  <a16:creationId xmlns:a16="http://schemas.microsoft.com/office/drawing/2014/main" id="{59D066C5-9F74-17A2-4CCF-1C04DA920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312" y="3851966"/>
              <a:ext cx="3143166" cy="2091634"/>
            </a:xfrm>
            <a:prstGeom prst="rect">
              <a:avLst/>
            </a:prstGeom>
          </p:spPr>
        </p:pic>
      </p:grpSp>
    </p:spTree>
    <p:extLst>
      <p:ext uri="{BB962C8B-B14F-4D97-AF65-F5344CB8AC3E}">
        <p14:creationId xmlns:p14="http://schemas.microsoft.com/office/powerpoint/2010/main" val="229836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1069" y="132785"/>
            <a:ext cx="11751398" cy="646331"/>
          </a:xfrm>
          <a:prstGeom prst="rect">
            <a:avLst/>
          </a:prstGeom>
          <a:noFill/>
        </p:spPr>
        <p:txBody>
          <a:bodyPr wrap="square" rtlCol="0">
            <a:spAutoFit/>
          </a:bodyPr>
          <a:lstStyle/>
          <a:p>
            <a:pPr algn="ctr"/>
            <a:r>
              <a:rPr lang="en-US" sz="3600" dirty="0">
                <a:solidFill>
                  <a:srgbClr val="FFFF99"/>
                </a:solidFill>
              </a:rPr>
              <a:t>Belonging to the Kingdom Through Baptism</a:t>
            </a:r>
          </a:p>
        </p:txBody>
      </p:sp>
      <p:sp>
        <p:nvSpPr>
          <p:cNvPr id="6" name="TextBox 5"/>
          <p:cNvSpPr txBox="1"/>
          <p:nvPr/>
        </p:nvSpPr>
        <p:spPr>
          <a:xfrm>
            <a:off x="3020085" y="1474206"/>
            <a:ext cx="6629400" cy="2308324"/>
          </a:xfrm>
          <a:prstGeom prst="rect">
            <a:avLst/>
          </a:prstGeom>
          <a:noFill/>
        </p:spPr>
        <p:txBody>
          <a:bodyPr wrap="square" rtlCol="0">
            <a:spAutoFit/>
          </a:bodyPr>
          <a:lstStyle/>
          <a:p>
            <a:r>
              <a:rPr lang="en-US" sz="2400" dirty="0">
                <a:solidFill>
                  <a:srgbClr val="FFFF99"/>
                </a:solidFill>
              </a:rPr>
              <a:t>“Every man that has been baptized and belongs to the kingdom has a right to be baptized for those who have gone before; and as soon as the law of the Gospel is obeyed here by their friends who act as proxy for them, the Lord has administrators there to set them free:” (3)</a:t>
            </a:r>
          </a:p>
        </p:txBody>
      </p:sp>
      <p:pic>
        <p:nvPicPr>
          <p:cNvPr id="1026" name="Picture 2" descr="https://encrypted-tbn1.gstatic.com/images?q=tbn:ANd9GcR2PqKanCNIu_o2fmnpoC-XV9slV0wTQarNOC8PRtTXbY7_oftCCw"/>
          <p:cNvPicPr>
            <a:picLocks noChangeAspect="1" noChangeArrowheads="1"/>
          </p:cNvPicPr>
          <p:nvPr/>
        </p:nvPicPr>
        <p:blipFill>
          <a:blip r:embed="rId2" cstate="print"/>
          <a:srcRect/>
          <a:stretch>
            <a:fillRect/>
          </a:stretch>
        </p:blipFill>
        <p:spPr bwMode="auto">
          <a:xfrm>
            <a:off x="8225827" y="4241548"/>
            <a:ext cx="2457450" cy="1857376"/>
          </a:xfrm>
          <a:prstGeom prst="rect">
            <a:avLst/>
          </a:prstGeom>
          <a:noFill/>
        </p:spPr>
      </p:pic>
      <p:pic>
        <p:nvPicPr>
          <p:cNvPr id="5122" name="Picture 2" descr="Image result for lds baptism for the dea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62" r="2343"/>
          <a:stretch/>
        </p:blipFill>
        <p:spPr bwMode="auto">
          <a:xfrm>
            <a:off x="1511928" y="4273236"/>
            <a:ext cx="2018923" cy="179202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14400" y="1435635"/>
            <a:ext cx="1828800" cy="1993789"/>
            <a:chOff x="914400" y="1435635"/>
            <a:chExt cx="1828800" cy="1993789"/>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729" y="1435635"/>
              <a:ext cx="1359906" cy="1825413"/>
            </a:xfrm>
            <a:prstGeom prst="rect">
              <a:avLst/>
            </a:prstGeom>
          </p:spPr>
        </p:pic>
        <p:sp>
          <p:nvSpPr>
            <p:cNvPr id="3" name="TextBox 2"/>
            <p:cNvSpPr txBox="1"/>
            <p:nvPr/>
          </p:nvSpPr>
          <p:spPr>
            <a:xfrm>
              <a:off x="914400" y="3213980"/>
              <a:ext cx="1828800" cy="215444"/>
            </a:xfrm>
            <a:prstGeom prst="rect">
              <a:avLst/>
            </a:prstGeom>
            <a:noFill/>
          </p:spPr>
          <p:txBody>
            <a:bodyPr wrap="square" rtlCol="0">
              <a:spAutoFit/>
            </a:bodyPr>
            <a:lstStyle/>
            <a:p>
              <a:r>
                <a:rPr lang="en-US" sz="800" dirty="0">
                  <a:solidFill>
                    <a:schemeClr val="bg1"/>
                  </a:solidFill>
                </a:rPr>
                <a:t>Brent </a:t>
              </a:r>
              <a:r>
                <a:rPr lang="en-US" sz="800" dirty="0" err="1">
                  <a:solidFill>
                    <a:schemeClr val="bg1"/>
                  </a:solidFill>
                </a:rPr>
                <a:t>Borup</a:t>
              </a:r>
              <a:endParaRPr lang="en-US" sz="800" dirty="0">
                <a:solidFill>
                  <a:schemeClr val="bg1"/>
                </a:solidFill>
              </a:endParaRPr>
            </a:p>
          </p:txBody>
        </p:sp>
      </p:grpSp>
      <p:grpSp>
        <p:nvGrpSpPr>
          <p:cNvPr id="11" name="Group 10"/>
          <p:cNvGrpSpPr/>
          <p:nvPr/>
        </p:nvGrpSpPr>
        <p:grpSpPr>
          <a:xfrm>
            <a:off x="4078020" y="4129329"/>
            <a:ext cx="3289208" cy="2364961"/>
            <a:chOff x="384206" y="4183650"/>
            <a:chExt cx="3289208" cy="2364961"/>
          </a:xfrm>
        </p:grpSpPr>
        <p:grpSp>
          <p:nvGrpSpPr>
            <p:cNvPr id="12" name="Group 11"/>
            <p:cNvGrpSpPr/>
            <p:nvPr/>
          </p:nvGrpSpPr>
          <p:grpSpPr>
            <a:xfrm>
              <a:off x="384206" y="4183650"/>
              <a:ext cx="3289208" cy="2364961"/>
              <a:chOff x="609599" y="894702"/>
              <a:chExt cx="7941747" cy="571016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704120"/>
                <a:ext cx="1236147" cy="3840520"/>
              </a:xfrm>
              <a:prstGeom prst="can">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94702"/>
                <a:ext cx="621450" cy="925137"/>
                <a:chOff x="7031201" y="926457"/>
                <a:chExt cx="762000" cy="1396679"/>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926457"/>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948028" y="4725206"/>
              <a:ext cx="2226071" cy="1077218"/>
            </a:xfrm>
            <a:prstGeom prst="rect">
              <a:avLst/>
            </a:prstGeom>
          </p:spPr>
          <p:txBody>
            <a:bodyPr wrap="square">
              <a:spAutoFit/>
            </a:bodyPr>
            <a:lstStyle/>
            <a:p>
              <a:pPr algn="ctr"/>
              <a:r>
                <a:rPr lang="en-US" sz="1600" b="1" dirty="0"/>
                <a:t>Those who have died without baptism may receive this essential ordinance</a:t>
              </a:r>
              <a:endParaRPr lang="en-US" sz="1600" dirty="0"/>
            </a:p>
          </p:txBody>
        </p:sp>
      </p:grpSp>
    </p:spTree>
    <p:extLst>
      <p:ext uri="{BB962C8B-B14F-4D97-AF65-F5344CB8AC3E}">
        <p14:creationId xmlns:p14="http://schemas.microsoft.com/office/powerpoint/2010/main" val="313257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1250"/>
                                        <p:tgtEl>
                                          <p:spTgt spid="5122"/>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81337" y="644252"/>
            <a:ext cx="9726441" cy="923330"/>
          </a:xfrm>
          <a:prstGeom prst="rect">
            <a:avLst/>
          </a:prstGeom>
        </p:spPr>
        <p:txBody>
          <a:bodyPr wrap="square">
            <a:spAutoFit/>
          </a:bodyPr>
          <a:lstStyle/>
          <a:p>
            <a:r>
              <a:rPr lang="en-US" dirty="0">
                <a:solidFill>
                  <a:schemeClr val="bg1"/>
                </a:solidFill>
                <a:latin typeface="Open Sans"/>
              </a:rPr>
              <a:t>Millions of Heavenly Father’s children have died without gaining a knowledge of Jesus Christ or receiving the essential ordinance of baptism. Paul’s reference to baptism for the dead suggests that early Church members knew of God’s plan to redeem the dead.</a:t>
            </a:r>
            <a:endParaRPr lang="en-US" dirty="0">
              <a:solidFill>
                <a:schemeClr val="bg1"/>
              </a:solidFill>
            </a:endParaRPr>
          </a:p>
        </p:txBody>
      </p:sp>
      <p:sp>
        <p:nvSpPr>
          <p:cNvPr id="5" name="Rectangle 4"/>
          <p:cNvSpPr/>
          <p:nvPr/>
        </p:nvSpPr>
        <p:spPr>
          <a:xfrm>
            <a:off x="1050202" y="3639989"/>
            <a:ext cx="4771175" cy="923330"/>
          </a:xfrm>
          <a:prstGeom prst="rect">
            <a:avLst/>
          </a:prstGeom>
          <a:solidFill>
            <a:schemeClr val="accent2">
              <a:lumMod val="75000"/>
            </a:schemeClr>
          </a:solidFill>
        </p:spPr>
        <p:txBody>
          <a:bodyPr wrap="square">
            <a:spAutoFit/>
          </a:bodyPr>
          <a:lstStyle/>
          <a:p>
            <a:r>
              <a:rPr lang="en-US" dirty="0">
                <a:solidFill>
                  <a:srgbClr val="FFFF99"/>
                </a:solidFill>
                <a:latin typeface="Calibri" panose="020F0502020204030204" pitchFamily="34" charset="0"/>
              </a:rPr>
              <a:t>Marvel not at this: for the hour is coming, in the which all that are in the graves shall hear his voice, John 5:28</a:t>
            </a:r>
            <a:endParaRPr lang="en-US" dirty="0">
              <a:solidFill>
                <a:srgbClr val="FFFF99"/>
              </a:solidFill>
            </a:endParaRPr>
          </a:p>
        </p:txBody>
      </p:sp>
      <p:sp>
        <p:nvSpPr>
          <p:cNvPr id="7" name="Rectangle 6"/>
          <p:cNvSpPr/>
          <p:nvPr/>
        </p:nvSpPr>
        <p:spPr>
          <a:xfrm>
            <a:off x="8208476" y="4281545"/>
            <a:ext cx="3539904" cy="2031325"/>
          </a:xfrm>
          <a:prstGeom prst="rect">
            <a:avLst/>
          </a:prstGeom>
          <a:solidFill>
            <a:schemeClr val="accent3">
              <a:lumMod val="50000"/>
            </a:schemeClr>
          </a:solidFill>
        </p:spPr>
        <p:txBody>
          <a:bodyPr wrap="square">
            <a:spAutoFit/>
          </a:bodyPr>
          <a:lstStyle/>
          <a:p>
            <a:r>
              <a:rPr lang="en-US" dirty="0">
                <a:solidFill>
                  <a:srgbClr val="FFFF99"/>
                </a:solidFill>
                <a:latin typeface="Calibri" panose="020F0502020204030204" pitchFamily="34" charset="0"/>
              </a:rPr>
              <a:t>For </a:t>
            </a:r>
            <a:r>
              <a:rPr lang="en-US" dirty="0" err="1">
                <a:solidFill>
                  <a:srgbClr val="FFFF99"/>
                </a:solidFill>
                <a:latin typeface="Calibri" panose="020F0502020204030204" pitchFamily="34" charset="0"/>
              </a:rPr>
              <a:t>for</a:t>
            </a:r>
            <a:r>
              <a:rPr lang="en-US" dirty="0">
                <a:solidFill>
                  <a:srgbClr val="FFFF99"/>
                </a:solidFill>
                <a:latin typeface="Calibri" panose="020F0502020204030204" pitchFamily="34" charset="0"/>
              </a:rPr>
              <a:t> this cause was the gospel preached also to them that are dead, that they might be judged according to men in the flesh, but live according to God in the spirit.</a:t>
            </a:r>
          </a:p>
          <a:p>
            <a:r>
              <a:rPr lang="en-US" dirty="0">
                <a:solidFill>
                  <a:srgbClr val="FFFF99"/>
                </a:solidFill>
                <a:latin typeface="Calibri" panose="020F0502020204030204" pitchFamily="34" charset="0"/>
              </a:rPr>
              <a:t>1 Peter 4:6</a:t>
            </a:r>
            <a:endParaRPr lang="en-US" dirty="0">
              <a:solidFill>
                <a:srgbClr val="FFFF99"/>
              </a:solidFill>
            </a:endParaRPr>
          </a:p>
        </p:txBody>
      </p:sp>
      <p:sp>
        <p:nvSpPr>
          <p:cNvPr id="9" name="Rectangle 8"/>
          <p:cNvSpPr/>
          <p:nvPr/>
        </p:nvSpPr>
        <p:spPr>
          <a:xfrm>
            <a:off x="710695" y="0"/>
            <a:ext cx="11321359" cy="769441"/>
          </a:xfrm>
          <a:prstGeom prst="rect">
            <a:avLst/>
          </a:prstGeom>
        </p:spPr>
        <p:txBody>
          <a:bodyPr wrap="square">
            <a:spAutoFit/>
          </a:bodyPr>
          <a:lstStyle/>
          <a:p>
            <a:pPr algn="ctr"/>
            <a:r>
              <a:rPr lang="en-US" sz="4400" dirty="0">
                <a:solidFill>
                  <a:srgbClr val="FFFF99"/>
                </a:solidFill>
                <a:latin typeface="Calibri" panose="020F0502020204030204" pitchFamily="34" charset="0"/>
              </a:rPr>
              <a:t>Biblical Evidence of Baptisms For the Dead</a:t>
            </a:r>
            <a:endParaRPr lang="en-US" sz="4400" dirty="0">
              <a:solidFill>
                <a:srgbClr val="FFFF99"/>
              </a:solidFill>
            </a:endParaRPr>
          </a:p>
        </p:txBody>
      </p:sp>
      <p:grpSp>
        <p:nvGrpSpPr>
          <p:cNvPr id="168" name="Group 167"/>
          <p:cNvGrpSpPr/>
          <p:nvPr/>
        </p:nvGrpSpPr>
        <p:grpSpPr>
          <a:xfrm>
            <a:off x="97852" y="1625369"/>
            <a:ext cx="4609951" cy="2332759"/>
            <a:chOff x="97852" y="1625369"/>
            <a:chExt cx="4609951" cy="2332759"/>
          </a:xfrm>
        </p:grpSpPr>
        <p:sp>
          <p:nvSpPr>
            <p:cNvPr id="4" name="Rectangle 3"/>
            <p:cNvSpPr/>
            <p:nvPr/>
          </p:nvSpPr>
          <p:spPr>
            <a:xfrm>
              <a:off x="1237308" y="1736063"/>
              <a:ext cx="3470495" cy="1754326"/>
            </a:xfrm>
            <a:prstGeom prst="rect">
              <a:avLst/>
            </a:prstGeom>
            <a:solidFill>
              <a:schemeClr val="accent2">
                <a:lumMod val="75000"/>
              </a:schemeClr>
            </a:solidFill>
          </p:spPr>
          <p:txBody>
            <a:bodyPr wrap="square">
              <a:spAutoFit/>
            </a:bodyPr>
            <a:lstStyle/>
            <a:p>
              <a:r>
                <a:rPr lang="en-US" dirty="0">
                  <a:solidFill>
                    <a:srgbClr val="FFFF99"/>
                  </a:solidFill>
                  <a:latin typeface="Calibri" panose="020F0502020204030204" pitchFamily="34" charset="0"/>
                </a:rPr>
                <a:t>Verily, verily, I say unto you, The hour is coming, and now is, when the dead shall hear the voice of the Son of God: and they that hear shall live. </a:t>
              </a:r>
            </a:p>
            <a:p>
              <a:r>
                <a:rPr lang="en-US" dirty="0">
                  <a:solidFill>
                    <a:srgbClr val="FFFF99"/>
                  </a:solidFill>
                  <a:latin typeface="Calibri" panose="020F0502020204030204" pitchFamily="34" charset="0"/>
                </a:rPr>
                <a:t>John 5:25</a:t>
              </a:r>
              <a:endParaRPr lang="en-US" dirty="0">
                <a:solidFill>
                  <a:srgbClr val="FFFF99"/>
                </a:solidFill>
              </a:endParaRPr>
            </a:p>
          </p:txBody>
        </p:sp>
        <p:grpSp>
          <p:nvGrpSpPr>
            <p:cNvPr id="10" name="Group 9"/>
            <p:cNvGrpSpPr/>
            <p:nvPr/>
          </p:nvGrpSpPr>
          <p:grpSpPr>
            <a:xfrm>
              <a:off x="97852" y="1625369"/>
              <a:ext cx="921918" cy="2332759"/>
              <a:chOff x="6934200" y="1265656"/>
              <a:chExt cx="1985484" cy="4373144"/>
            </a:xfrm>
          </p:grpSpPr>
          <p:sp>
            <p:nvSpPr>
              <p:cNvPr id="11" name="Oval 10"/>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4"/>
              <p:cNvGrpSpPr/>
              <p:nvPr/>
            </p:nvGrpSpPr>
            <p:grpSpPr>
              <a:xfrm>
                <a:off x="7108136" y="2388756"/>
                <a:ext cx="1544360" cy="2210894"/>
                <a:chOff x="4553133" y="901823"/>
                <a:chExt cx="2186627" cy="3449921"/>
              </a:xfrm>
            </p:grpSpPr>
            <p:sp>
              <p:nvSpPr>
                <p:cNvPr id="89" name="Double Wave 23"/>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16"/>
                <p:cNvGrpSpPr/>
                <p:nvPr/>
              </p:nvGrpSpPr>
              <p:grpSpPr>
                <a:xfrm>
                  <a:off x="4694566" y="901823"/>
                  <a:ext cx="2045194" cy="1982724"/>
                  <a:chOff x="2594848" y="2213440"/>
                  <a:chExt cx="2045194" cy="1982724"/>
                </a:xfrm>
                <a:solidFill>
                  <a:srgbClr val="E0C13C"/>
                </a:solidFill>
              </p:grpSpPr>
              <p:sp>
                <p:nvSpPr>
                  <p:cNvPr id="91" name="Pie 17"/>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2" name="Group 5"/>
                  <p:cNvGrpSpPr/>
                  <p:nvPr/>
                </p:nvGrpSpPr>
                <p:grpSpPr>
                  <a:xfrm>
                    <a:off x="2840416" y="2333435"/>
                    <a:ext cx="1586009" cy="1634505"/>
                    <a:chOff x="2838154" y="2333435"/>
                    <a:chExt cx="1586009" cy="1634505"/>
                  </a:xfrm>
                  <a:grpFill/>
                </p:grpSpPr>
                <p:sp>
                  <p:nvSpPr>
                    <p:cNvPr id="93" name="Moon 3"/>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20"/>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3" name="Oval 22"/>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8"/>
              <p:cNvGrpSpPr/>
              <p:nvPr/>
            </p:nvGrpSpPr>
            <p:grpSpPr>
              <a:xfrm rot="175281">
                <a:off x="7281771" y="4966315"/>
                <a:ext cx="1319546" cy="446802"/>
                <a:chOff x="3810000" y="1677648"/>
                <a:chExt cx="4705061" cy="1827552"/>
              </a:xfrm>
            </p:grpSpPr>
            <p:grpSp>
              <p:nvGrpSpPr>
                <p:cNvPr id="59" name="Group 37"/>
                <p:cNvGrpSpPr/>
                <p:nvPr/>
              </p:nvGrpSpPr>
              <p:grpSpPr>
                <a:xfrm>
                  <a:off x="3810000" y="1828800"/>
                  <a:ext cx="1776984" cy="1676400"/>
                  <a:chOff x="3810000" y="1828800"/>
                  <a:chExt cx="4038600" cy="3810000"/>
                </a:xfrm>
              </p:grpSpPr>
              <p:sp>
                <p:nvSpPr>
                  <p:cNvPr id="80" name="Half Frame 7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Half Frame 8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Half Frame 8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Half Frame 8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8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iamond 8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38"/>
                <p:cNvGrpSpPr/>
                <p:nvPr/>
              </p:nvGrpSpPr>
              <p:grpSpPr>
                <a:xfrm>
                  <a:off x="5314014" y="1757596"/>
                  <a:ext cx="1776984" cy="1676400"/>
                  <a:chOff x="3810000" y="1828800"/>
                  <a:chExt cx="4038600" cy="3810000"/>
                </a:xfrm>
              </p:grpSpPr>
              <p:sp>
                <p:nvSpPr>
                  <p:cNvPr id="71" name="Half Frame 7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Half Frame 7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Half Frame 7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Half Frame 7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7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iamond 7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48"/>
                <p:cNvGrpSpPr/>
                <p:nvPr/>
              </p:nvGrpSpPr>
              <p:grpSpPr>
                <a:xfrm>
                  <a:off x="6738077" y="1677648"/>
                  <a:ext cx="1776984" cy="1676400"/>
                  <a:chOff x="3810000" y="1828800"/>
                  <a:chExt cx="4038600" cy="3810000"/>
                </a:xfrm>
              </p:grpSpPr>
              <p:sp>
                <p:nvSpPr>
                  <p:cNvPr id="62" name="Half Frame 6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6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Diamond 6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Cloud 24"/>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7162023" y="1568903"/>
                <a:ext cx="1544762" cy="259293"/>
                <a:chOff x="7105896" y="1557210"/>
                <a:chExt cx="1544762" cy="488119"/>
              </a:xfrm>
            </p:grpSpPr>
            <p:sp>
              <p:nvSpPr>
                <p:cNvPr id="27" name="Rounded Rectangle 15"/>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59"/>
                <p:cNvGrpSpPr/>
                <p:nvPr/>
              </p:nvGrpSpPr>
              <p:grpSpPr>
                <a:xfrm rot="160736">
                  <a:off x="7230848" y="1557210"/>
                  <a:ext cx="1269517" cy="488119"/>
                  <a:chOff x="3810000" y="1677648"/>
                  <a:chExt cx="4705061" cy="1827552"/>
                </a:xfrm>
              </p:grpSpPr>
              <p:grpSp>
                <p:nvGrpSpPr>
                  <p:cNvPr id="29" name="Group 37"/>
                  <p:cNvGrpSpPr/>
                  <p:nvPr/>
                </p:nvGrpSpPr>
                <p:grpSpPr>
                  <a:xfrm>
                    <a:off x="3810000" y="1828800"/>
                    <a:ext cx="1776984" cy="1676400"/>
                    <a:chOff x="3810000" y="1828800"/>
                    <a:chExt cx="4038600" cy="3810000"/>
                  </a:xfrm>
                </p:grpSpPr>
                <p:sp>
                  <p:nvSpPr>
                    <p:cNvPr id="50" name="Half Frame 4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5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Diamond 5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38"/>
                  <p:cNvGrpSpPr/>
                  <p:nvPr/>
                </p:nvGrpSpPr>
                <p:grpSpPr>
                  <a:xfrm>
                    <a:off x="5314014" y="1757596"/>
                    <a:ext cx="1776984" cy="1676400"/>
                    <a:chOff x="3810000" y="1828800"/>
                    <a:chExt cx="4038600" cy="3810000"/>
                  </a:xfrm>
                </p:grpSpPr>
                <p:sp>
                  <p:nvSpPr>
                    <p:cNvPr id="41" name="Half Frame 4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Half Frame 4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Half Frame 4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Half Frame 4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4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Diamond 4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48"/>
                  <p:cNvGrpSpPr/>
                  <p:nvPr/>
                </p:nvGrpSpPr>
                <p:grpSpPr>
                  <a:xfrm>
                    <a:off x="6738077" y="1677648"/>
                    <a:ext cx="1776984" cy="1676400"/>
                    <a:chOff x="3810000" y="1828800"/>
                    <a:chExt cx="4038600" cy="3810000"/>
                  </a:xfrm>
                </p:grpSpPr>
                <p:sp>
                  <p:nvSpPr>
                    <p:cNvPr id="32" name="Half Frame 3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Half Frame 3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Half Frame 3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Half Frame 3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iamond 3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69" name="Group 168"/>
          <p:cNvGrpSpPr/>
          <p:nvPr/>
        </p:nvGrpSpPr>
        <p:grpSpPr>
          <a:xfrm>
            <a:off x="5941399" y="1685402"/>
            <a:ext cx="5239631" cy="2135417"/>
            <a:chOff x="5941399" y="1685402"/>
            <a:chExt cx="5239631" cy="2135417"/>
          </a:xfrm>
        </p:grpSpPr>
        <p:sp>
          <p:nvSpPr>
            <p:cNvPr id="6" name="Rectangle 5"/>
            <p:cNvSpPr/>
            <p:nvPr/>
          </p:nvSpPr>
          <p:spPr>
            <a:xfrm>
              <a:off x="6907794" y="1685402"/>
              <a:ext cx="4273236" cy="1754326"/>
            </a:xfrm>
            <a:prstGeom prst="rect">
              <a:avLst/>
            </a:prstGeom>
            <a:solidFill>
              <a:schemeClr val="accent3">
                <a:lumMod val="50000"/>
              </a:schemeClr>
            </a:solidFill>
          </p:spPr>
          <p:txBody>
            <a:bodyPr wrap="square">
              <a:spAutoFit/>
            </a:bodyPr>
            <a:lstStyle/>
            <a:p>
              <a:pPr fontAlgn="base"/>
              <a:r>
                <a:rPr lang="en-US" dirty="0">
                  <a:solidFill>
                    <a:srgbClr val="FFFF99"/>
                  </a:solidFill>
                  <a:latin typeface="Calibri" panose="020F0502020204030204" pitchFamily="34" charset="0"/>
                </a:rPr>
                <a:t>For Christ also hath once suffered for sins, the just for the unjust, that he might bring us to God, being put to death in the flesh, but quickened by the Spirit:</a:t>
              </a:r>
            </a:p>
            <a:p>
              <a:pPr fontAlgn="base"/>
              <a:r>
                <a:rPr lang="en-US" dirty="0">
                  <a:solidFill>
                    <a:srgbClr val="FFFF99"/>
                  </a:solidFill>
                  <a:latin typeface="Calibri" panose="020F0502020204030204" pitchFamily="34" charset="0"/>
                </a:rPr>
                <a:t>By which also he went and preached unto the spirits in prison; 1 Peter 3:18-19</a:t>
              </a:r>
              <a:endParaRPr lang="en-US" b="0" i="0" dirty="0">
                <a:solidFill>
                  <a:srgbClr val="FFFF99"/>
                </a:solidFill>
                <a:effectLst/>
                <a:latin typeface="Calibri" panose="020F0502020204030204" pitchFamily="34" charset="0"/>
              </a:endParaRPr>
            </a:p>
          </p:txBody>
        </p:sp>
        <p:grpSp>
          <p:nvGrpSpPr>
            <p:cNvPr id="95" name="Group 94"/>
            <p:cNvGrpSpPr/>
            <p:nvPr/>
          </p:nvGrpSpPr>
          <p:grpSpPr>
            <a:xfrm>
              <a:off x="5941399" y="1773166"/>
              <a:ext cx="807774" cy="2047653"/>
              <a:chOff x="5199743" y="533154"/>
              <a:chExt cx="1886857" cy="4783054"/>
            </a:xfrm>
          </p:grpSpPr>
          <p:grpSp>
            <p:nvGrpSpPr>
              <p:cNvPr id="96" name="Group 95"/>
              <p:cNvGrpSpPr/>
              <p:nvPr/>
            </p:nvGrpSpPr>
            <p:grpSpPr>
              <a:xfrm>
                <a:off x="5199743" y="793067"/>
                <a:ext cx="1886857" cy="4523141"/>
                <a:chOff x="5199743" y="793067"/>
                <a:chExt cx="1886857" cy="4523141"/>
              </a:xfrm>
            </p:grpSpPr>
            <p:sp>
              <p:nvSpPr>
                <p:cNvPr id="99" name="Round Diagonal Corner Rectangle 98"/>
                <p:cNvSpPr/>
                <p:nvPr/>
              </p:nvSpPr>
              <p:spPr>
                <a:xfrm rot="12394047">
                  <a:off x="6060365" y="997117"/>
                  <a:ext cx="886017" cy="1611023"/>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 Diagonal Corner Rectangle 99"/>
                <p:cNvSpPr/>
                <p:nvPr/>
              </p:nvSpPr>
              <p:spPr>
                <a:xfrm rot="19994265" flipH="1">
                  <a:off x="5236892" y="1001484"/>
                  <a:ext cx="931493" cy="1734812"/>
                </a:xfrm>
                <a:prstGeom prst="round2DiagRect">
                  <a:avLst>
                    <a:gd name="adj1" fmla="val 0"/>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5498238" y="793067"/>
                  <a:ext cx="1299147" cy="17727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33"/>
                <p:cNvGrpSpPr/>
                <p:nvPr/>
              </p:nvGrpSpPr>
              <p:grpSpPr>
                <a:xfrm rot="2754858">
                  <a:off x="5674192" y="4718893"/>
                  <a:ext cx="448734" cy="745895"/>
                  <a:chOff x="1676400" y="2133600"/>
                  <a:chExt cx="1447800" cy="2088845"/>
                </a:xfrm>
              </p:grpSpPr>
              <p:sp>
                <p:nvSpPr>
                  <p:cNvPr id="119" name="Oval 118"/>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p:cNvSpPr/>
                  <p:nvPr/>
                </p:nvSpPr>
                <p:spPr>
                  <a:xfrm rot="16429614">
                    <a:off x="2042866" y="3204410"/>
                    <a:ext cx="672490" cy="1363580"/>
                  </a:xfrm>
                  <a:prstGeom prst="moon">
                    <a:avLst>
                      <a:gd name="adj" fmla="val 87500"/>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rot="5400000">
                    <a:off x="2031790" y="2496488"/>
                    <a:ext cx="718282" cy="1364105"/>
                  </a:xfrm>
                  <a:prstGeom prst="moon">
                    <a:avLst>
                      <a:gd name="adj" fmla="val 34385"/>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45"/>
                <p:cNvGrpSpPr/>
                <p:nvPr/>
              </p:nvGrpSpPr>
              <p:grpSpPr>
                <a:xfrm rot="18845142" flipH="1">
                  <a:off x="6055984" y="4618707"/>
                  <a:ext cx="488027" cy="752549"/>
                  <a:chOff x="1676400" y="2133600"/>
                  <a:chExt cx="1447800" cy="2088845"/>
                </a:xfrm>
              </p:grpSpPr>
              <p:sp>
                <p:nvSpPr>
                  <p:cNvPr id="116" name="Oval 115"/>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rot="16429614">
                    <a:off x="2042866" y="3204410"/>
                    <a:ext cx="672490" cy="1363580"/>
                  </a:xfrm>
                  <a:prstGeom prst="moon">
                    <a:avLst>
                      <a:gd name="adj" fmla="val 87500"/>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49"/>
                <p:cNvGrpSpPr/>
                <p:nvPr/>
              </p:nvGrpSpPr>
              <p:grpSpPr>
                <a:xfrm>
                  <a:off x="5199743" y="2466218"/>
                  <a:ext cx="1886857" cy="2489323"/>
                  <a:chOff x="4419600" y="2060454"/>
                  <a:chExt cx="3045502" cy="4187946"/>
                </a:xfrm>
              </p:grpSpPr>
              <p:sp>
                <p:nvSpPr>
                  <p:cNvPr id="107" name="Oval 106"/>
                  <p:cNvSpPr/>
                  <p:nvPr/>
                </p:nvSpPr>
                <p:spPr>
                  <a:xfrm>
                    <a:off x="6890479" y="3785016"/>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4419600" y="3810000"/>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p:cNvSpPr/>
                  <p:nvPr/>
                </p:nvSpPr>
                <p:spPr>
                  <a:xfrm rot="10800000">
                    <a:off x="5638800" y="2133600"/>
                    <a:ext cx="609600" cy="762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5" name="Round Diagonal Corner Rectangle 104"/>
                <p:cNvSpPr/>
                <p:nvPr/>
              </p:nvSpPr>
              <p:spPr>
                <a:xfrm rot="18574207">
                  <a:off x="5726994" y="2035304"/>
                  <a:ext cx="768013" cy="78385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940533" y="2121796"/>
                  <a:ext cx="365028" cy="2678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Freeform 96"/>
              <p:cNvSpPr/>
              <p:nvPr/>
            </p:nvSpPr>
            <p:spPr>
              <a:xfrm rot="18574207">
                <a:off x="5459704" y="571184"/>
                <a:ext cx="1178245" cy="1102186"/>
              </a:xfrm>
              <a:custGeom>
                <a:avLst/>
                <a:gdLst>
                  <a:gd name="connsiteX0" fmla="*/ 858975 w 1178245"/>
                  <a:gd name="connsiteY0" fmla="*/ 205312 h 1102186"/>
                  <a:gd name="connsiteX1" fmla="*/ 868139 w 1178245"/>
                  <a:gd name="connsiteY1" fmla="*/ 330547 h 1102186"/>
                  <a:gd name="connsiteX2" fmla="*/ 837395 w 1178245"/>
                  <a:gd name="connsiteY2" fmla="*/ 385212 h 1102186"/>
                  <a:gd name="connsiteX3" fmla="*/ 845051 w 1178245"/>
                  <a:gd name="connsiteY3" fmla="*/ 385212 h 1102186"/>
                  <a:gd name="connsiteX4" fmla="*/ 1178245 w 1178245"/>
                  <a:gd name="connsiteY4" fmla="*/ 718406 h 1102186"/>
                  <a:gd name="connsiteX5" fmla="*/ 1178244 w 1178245"/>
                  <a:gd name="connsiteY5" fmla="*/ 991119 h 1102186"/>
                  <a:gd name="connsiteX6" fmla="*/ 1067177 w 1178245"/>
                  <a:gd name="connsiteY6" fmla="*/ 1102186 h 1102186"/>
                  <a:gd name="connsiteX7" fmla="*/ 845051 w 1178245"/>
                  <a:gd name="connsiteY7" fmla="*/ 1102186 h 1102186"/>
                  <a:gd name="connsiteX8" fmla="*/ 511857 w 1178245"/>
                  <a:gd name="connsiteY8" fmla="*/ 768992 h 1102186"/>
                  <a:gd name="connsiteX9" fmla="*/ 511857 w 1178245"/>
                  <a:gd name="connsiteY9" fmla="*/ 696795 h 1102186"/>
                  <a:gd name="connsiteX10" fmla="*/ 487314 w 1178245"/>
                  <a:gd name="connsiteY10" fmla="*/ 701198 h 1102186"/>
                  <a:gd name="connsiteX11" fmla="*/ 292721 w 1178245"/>
                  <a:gd name="connsiteY11" fmla="*/ 658529 h 1102186"/>
                  <a:gd name="connsiteX12" fmla="*/ 57929 w 1178245"/>
                  <a:gd name="connsiteY12" fmla="*/ 526483 h 1102186"/>
                  <a:gd name="connsiteX13" fmla="*/ 14603 w 1178245"/>
                  <a:gd name="connsiteY13" fmla="*/ 371793 h 1102186"/>
                  <a:gd name="connsiteX14" fmla="*/ 125963 w 1178245"/>
                  <a:gd name="connsiteY14" fmla="*/ 173785 h 1102186"/>
                  <a:gd name="connsiteX15" fmla="*/ 590021 w 1178245"/>
                  <a:gd name="connsiteY15" fmla="*/ 43810 h 1102186"/>
                  <a:gd name="connsiteX16" fmla="*/ 824813 w 1178245"/>
                  <a:gd name="connsiteY16" fmla="*/ 175858 h 1102186"/>
                  <a:gd name="connsiteX17" fmla="*/ 858975 w 1178245"/>
                  <a:gd name="connsiteY17" fmla="*/ 205312 h 110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245" h="1102186">
                    <a:moveTo>
                      <a:pt x="858975" y="205312"/>
                    </a:moveTo>
                    <a:cubicBezTo>
                      <a:pt x="886058" y="240327"/>
                      <a:pt x="891203" y="289536"/>
                      <a:pt x="868139" y="330547"/>
                    </a:cubicBezTo>
                    <a:lnTo>
                      <a:pt x="837395" y="385212"/>
                    </a:lnTo>
                    <a:lnTo>
                      <a:pt x="845051" y="385212"/>
                    </a:lnTo>
                    <a:cubicBezTo>
                      <a:pt x="1029069" y="385212"/>
                      <a:pt x="1178245" y="534388"/>
                      <a:pt x="1178245" y="718406"/>
                    </a:cubicBezTo>
                    <a:cubicBezTo>
                      <a:pt x="1178245" y="809310"/>
                      <a:pt x="1178244" y="900215"/>
                      <a:pt x="1178244" y="991119"/>
                    </a:cubicBezTo>
                    <a:cubicBezTo>
                      <a:pt x="1178244" y="1052460"/>
                      <a:pt x="1128518" y="1102186"/>
                      <a:pt x="1067177" y="1102186"/>
                    </a:cubicBezTo>
                    <a:lnTo>
                      <a:pt x="845051" y="1102186"/>
                    </a:lnTo>
                    <a:cubicBezTo>
                      <a:pt x="661033" y="1102186"/>
                      <a:pt x="511857" y="953010"/>
                      <a:pt x="511857" y="768992"/>
                    </a:cubicBezTo>
                    <a:lnTo>
                      <a:pt x="511857" y="696795"/>
                    </a:lnTo>
                    <a:lnTo>
                      <a:pt x="487314" y="701198"/>
                    </a:lnTo>
                    <a:cubicBezTo>
                      <a:pt x="421899" y="706564"/>
                      <a:pt x="354236" y="693125"/>
                      <a:pt x="292721" y="658529"/>
                    </a:cubicBezTo>
                    <a:lnTo>
                      <a:pt x="57929" y="526483"/>
                    </a:lnTo>
                    <a:cubicBezTo>
                      <a:pt x="3249" y="495730"/>
                      <a:pt x="-16149" y="426474"/>
                      <a:pt x="14603" y="371793"/>
                    </a:cubicBezTo>
                    <a:lnTo>
                      <a:pt x="125963" y="173785"/>
                    </a:lnTo>
                    <a:cubicBezTo>
                      <a:pt x="218218" y="9747"/>
                      <a:pt x="425983" y="-48445"/>
                      <a:pt x="590021" y="43810"/>
                    </a:cubicBezTo>
                    <a:cubicBezTo>
                      <a:pt x="668285" y="87825"/>
                      <a:pt x="746549" y="131842"/>
                      <a:pt x="824813" y="175858"/>
                    </a:cubicBezTo>
                    <a:cubicBezTo>
                      <a:pt x="838483" y="183546"/>
                      <a:pt x="849948" y="193640"/>
                      <a:pt x="858975" y="205312"/>
                    </a:cubicBezTo>
                    <a:close/>
                  </a:path>
                </a:pathLst>
              </a:cu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Rectangle 97"/>
              <p:cNvSpPr/>
              <p:nvPr/>
            </p:nvSpPr>
            <p:spPr>
              <a:xfrm>
                <a:off x="5236394" y="1074555"/>
                <a:ext cx="1697806" cy="197056"/>
              </a:xfrm>
              <a:prstGeom prst="rect">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0" name="Group 169"/>
          <p:cNvGrpSpPr/>
          <p:nvPr/>
        </p:nvGrpSpPr>
        <p:grpSpPr>
          <a:xfrm>
            <a:off x="878260" y="4619531"/>
            <a:ext cx="7233646" cy="2238469"/>
            <a:chOff x="878260" y="4619531"/>
            <a:chExt cx="7233646" cy="2238469"/>
          </a:xfrm>
        </p:grpSpPr>
        <p:sp>
          <p:nvSpPr>
            <p:cNvPr id="8" name="Rectangle 7"/>
            <p:cNvSpPr/>
            <p:nvPr/>
          </p:nvSpPr>
          <p:spPr>
            <a:xfrm>
              <a:off x="2015906" y="5132570"/>
              <a:ext cx="6096000" cy="1200329"/>
            </a:xfrm>
            <a:prstGeom prst="rect">
              <a:avLst/>
            </a:prstGeom>
            <a:solidFill>
              <a:schemeClr val="accent6">
                <a:lumMod val="50000"/>
              </a:schemeClr>
            </a:solidFill>
          </p:spPr>
          <p:txBody>
            <a:bodyPr>
              <a:spAutoFit/>
            </a:bodyPr>
            <a:lstStyle/>
            <a:p>
              <a:r>
                <a:rPr lang="en-US" dirty="0">
                  <a:solidFill>
                    <a:srgbClr val="FFFF99"/>
                  </a:solidFill>
                  <a:latin typeface="Calibri" panose="020F0502020204030204" pitchFamily="34" charset="0"/>
                </a:rPr>
                <a:t>Therefore we are buried with him by baptism into death: that like as Christ was raised up from the dead by the glory of the Father, even so we also should walk in newness of life. Romans 6:4</a:t>
              </a:r>
              <a:endParaRPr lang="en-US" dirty="0">
                <a:solidFill>
                  <a:srgbClr val="FFFF99"/>
                </a:solidFill>
              </a:endParaRPr>
            </a:p>
          </p:txBody>
        </p:sp>
        <p:grpSp>
          <p:nvGrpSpPr>
            <p:cNvPr id="122" name="Group 94"/>
            <p:cNvGrpSpPr/>
            <p:nvPr/>
          </p:nvGrpSpPr>
          <p:grpSpPr>
            <a:xfrm>
              <a:off x="878260" y="4619531"/>
              <a:ext cx="1027494" cy="2238469"/>
              <a:chOff x="4405860" y="139189"/>
              <a:chExt cx="2861871" cy="6475262"/>
            </a:xfrm>
          </p:grpSpPr>
          <p:grpSp>
            <p:nvGrpSpPr>
              <p:cNvPr id="123" name="Group 86"/>
              <p:cNvGrpSpPr/>
              <p:nvPr/>
            </p:nvGrpSpPr>
            <p:grpSpPr>
              <a:xfrm rot="2107423">
                <a:off x="4802579" y="139189"/>
                <a:ext cx="743864" cy="1806453"/>
                <a:chOff x="7696200" y="914400"/>
                <a:chExt cx="685800" cy="2438400"/>
              </a:xfrm>
            </p:grpSpPr>
            <p:sp>
              <p:nvSpPr>
                <p:cNvPr id="163" name="Moon 162"/>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oon 163"/>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87"/>
              <p:cNvGrpSpPr/>
              <p:nvPr/>
            </p:nvGrpSpPr>
            <p:grpSpPr>
              <a:xfrm rot="19262140" flipH="1">
                <a:off x="6126313" y="231425"/>
                <a:ext cx="743864" cy="1645187"/>
                <a:chOff x="7696200" y="914400"/>
                <a:chExt cx="685800" cy="2438400"/>
              </a:xfrm>
            </p:grpSpPr>
            <p:sp>
              <p:nvSpPr>
                <p:cNvPr id="159" name="Moon 158"/>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47"/>
              <p:cNvGrpSpPr/>
              <p:nvPr/>
            </p:nvGrpSpPr>
            <p:grpSpPr>
              <a:xfrm rot="562843">
                <a:off x="5697438" y="5840305"/>
                <a:ext cx="666047" cy="774146"/>
                <a:chOff x="6106804" y="4039302"/>
                <a:chExt cx="666047" cy="774146"/>
              </a:xfrm>
            </p:grpSpPr>
            <p:sp>
              <p:nvSpPr>
                <p:cNvPr id="156" name="Oval 155"/>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47"/>
              <p:cNvGrpSpPr/>
              <p:nvPr/>
            </p:nvGrpSpPr>
            <p:grpSpPr>
              <a:xfrm rot="2613352">
                <a:off x="5128037" y="5761712"/>
                <a:ext cx="666047" cy="774146"/>
                <a:chOff x="6106804" y="4039302"/>
                <a:chExt cx="666047" cy="774146"/>
              </a:xfrm>
            </p:grpSpPr>
            <p:sp>
              <p:nvSpPr>
                <p:cNvPr id="153" name="Oval 152"/>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Oval 126"/>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57"/>
              <p:cNvGrpSpPr/>
              <p:nvPr/>
            </p:nvGrpSpPr>
            <p:grpSpPr>
              <a:xfrm>
                <a:off x="4953000" y="5334000"/>
                <a:ext cx="1828800" cy="609600"/>
                <a:chOff x="1371600" y="3962400"/>
                <a:chExt cx="6705600" cy="2057400"/>
              </a:xfrm>
            </p:grpSpPr>
            <p:grpSp>
              <p:nvGrpSpPr>
                <p:cNvPr id="141" name="Group 195"/>
                <p:cNvGrpSpPr/>
                <p:nvPr/>
              </p:nvGrpSpPr>
              <p:grpSpPr>
                <a:xfrm>
                  <a:off x="1371600" y="3962400"/>
                  <a:ext cx="1676400" cy="2057400"/>
                  <a:chOff x="1371600" y="3962400"/>
                  <a:chExt cx="1676400" cy="2057400"/>
                </a:xfrm>
              </p:grpSpPr>
              <p:sp>
                <p:nvSpPr>
                  <p:cNvPr id="151" name="Right Arrow Callout 150"/>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Quad Arrow 151"/>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96"/>
                <p:cNvGrpSpPr/>
                <p:nvPr/>
              </p:nvGrpSpPr>
              <p:grpSpPr>
                <a:xfrm>
                  <a:off x="3048000" y="3962400"/>
                  <a:ext cx="1676400" cy="2057400"/>
                  <a:chOff x="1371600" y="3962400"/>
                  <a:chExt cx="1676400" cy="2057400"/>
                </a:xfrm>
              </p:grpSpPr>
              <p:sp>
                <p:nvSpPr>
                  <p:cNvPr id="149" name="Right Arrow Callout 148"/>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Quad Arrow 149"/>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99"/>
                <p:cNvGrpSpPr/>
                <p:nvPr/>
              </p:nvGrpSpPr>
              <p:grpSpPr>
                <a:xfrm>
                  <a:off x="4724400" y="3962400"/>
                  <a:ext cx="1676400" cy="2057400"/>
                  <a:chOff x="1371600" y="3962400"/>
                  <a:chExt cx="1676400" cy="2057400"/>
                </a:xfrm>
              </p:grpSpPr>
              <p:sp>
                <p:nvSpPr>
                  <p:cNvPr id="147" name="Right Arrow Callout 146"/>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Quad Arrow 147"/>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202"/>
                <p:cNvGrpSpPr/>
                <p:nvPr/>
              </p:nvGrpSpPr>
              <p:grpSpPr>
                <a:xfrm>
                  <a:off x="6400800" y="3962400"/>
                  <a:ext cx="1676400" cy="2057400"/>
                  <a:chOff x="1371600" y="3962400"/>
                  <a:chExt cx="1676400" cy="2057400"/>
                </a:xfrm>
              </p:grpSpPr>
              <p:sp>
                <p:nvSpPr>
                  <p:cNvPr id="145" name="Right Arrow Callout 144"/>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Quad Arrow 145"/>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8" name="Cloud 137"/>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Delay 138"/>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7" name="TextBox 166"/>
          <p:cNvSpPr txBox="1"/>
          <p:nvPr/>
        </p:nvSpPr>
        <p:spPr>
          <a:xfrm>
            <a:off x="4691203" y="6519446"/>
            <a:ext cx="3505200" cy="338554"/>
          </a:xfrm>
          <a:prstGeom prst="rect">
            <a:avLst/>
          </a:prstGeom>
          <a:noFill/>
        </p:spPr>
        <p:txBody>
          <a:bodyPr wrap="square" rtlCol="0">
            <a:spAutoFit/>
          </a:bodyPr>
          <a:lstStyle/>
          <a:p>
            <a:r>
              <a:rPr lang="en-US" sz="1600" dirty="0">
                <a:solidFill>
                  <a:srgbClr val="FFFF99"/>
                </a:solidFill>
              </a:rPr>
              <a:t>1 Corinthians 15:29</a:t>
            </a:r>
          </a:p>
        </p:txBody>
      </p:sp>
    </p:spTree>
    <p:extLst>
      <p:ext uri="{BB962C8B-B14F-4D97-AF65-F5344CB8AC3E}">
        <p14:creationId xmlns:p14="http://schemas.microsoft.com/office/powerpoint/2010/main" val="328492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168"/>
                                        </p:tgtEl>
                                      </p:cBhvr>
                                    </p:animEffect>
                                    <p:set>
                                      <p:cBhvr>
                                        <p:cTn id="17" dur="1" fill="hold">
                                          <p:stCondLst>
                                            <p:cond delay="499"/>
                                          </p:stCondLst>
                                        </p:cTn>
                                        <p:tgtEl>
                                          <p:spTgt spid="168"/>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0"/>
                                        </p:tgtEl>
                                        <p:attrNameLst>
                                          <p:attrName>style.visibility</p:attrName>
                                        </p:attrNameLst>
                                      </p:cBhvr>
                                      <p:to>
                                        <p:strVal val="visible"/>
                                      </p:to>
                                    </p:set>
                                  </p:childTnLst>
                                </p:cTn>
                              </p:par>
                              <p:par>
                                <p:cTn id="29" presetID="10" presetClass="exit" presetSubtype="0" fill="hold" nodeType="withEffect">
                                  <p:stCondLst>
                                    <p:cond delay="0"/>
                                  </p:stCondLst>
                                  <p:childTnLst>
                                    <p:animEffect transition="out" filter="fade">
                                      <p:cBhvr>
                                        <p:cTn id="30" dur="500"/>
                                        <p:tgtEl>
                                          <p:spTgt spid="169"/>
                                        </p:tgtEl>
                                      </p:cBhvr>
                                    </p:animEffect>
                                    <p:set>
                                      <p:cBhvr>
                                        <p:cTn id="31" dur="1" fill="hold">
                                          <p:stCondLst>
                                            <p:cond delay="499"/>
                                          </p:stCondLst>
                                        </p:cTn>
                                        <p:tgtEl>
                                          <p:spTgt spid="16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paul the apo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341" y="1240648"/>
            <a:ext cx="2368930" cy="2937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8857" y="0"/>
            <a:ext cx="12191999" cy="646331"/>
          </a:xfrm>
          <a:prstGeom prst="rect">
            <a:avLst/>
          </a:prstGeom>
          <a:noFill/>
        </p:spPr>
        <p:txBody>
          <a:bodyPr wrap="square" rtlCol="0">
            <a:spAutoFit/>
          </a:bodyPr>
          <a:lstStyle/>
          <a:p>
            <a:pPr algn="ctr"/>
            <a:r>
              <a:rPr lang="en-US" sz="3600" dirty="0">
                <a:latin typeface="Agency FB" panose="020B0503020202020204" pitchFamily="34" charset="0"/>
              </a:rPr>
              <a:t>A True Prophet</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6488668"/>
            <a:ext cx="2860895" cy="369332"/>
          </a:xfrm>
          <a:prstGeom prst="rect">
            <a:avLst/>
          </a:prstGeom>
          <a:noFill/>
        </p:spPr>
        <p:txBody>
          <a:bodyPr wrap="square" rtlCol="0">
            <a:spAutoFit/>
          </a:bodyPr>
          <a:lstStyle/>
          <a:p>
            <a:r>
              <a:rPr lang="en-US" dirty="0"/>
              <a:t>1 Corinthians 14:3</a:t>
            </a:r>
          </a:p>
        </p:txBody>
      </p:sp>
      <p:sp>
        <p:nvSpPr>
          <p:cNvPr id="4" name="Rectangle 3"/>
          <p:cNvSpPr/>
          <p:nvPr/>
        </p:nvSpPr>
        <p:spPr>
          <a:xfrm>
            <a:off x="812452" y="1098662"/>
            <a:ext cx="4031151" cy="2308324"/>
          </a:xfrm>
          <a:prstGeom prst="rect">
            <a:avLst/>
          </a:prstGeom>
        </p:spPr>
        <p:txBody>
          <a:bodyPr wrap="square">
            <a:spAutoFit/>
          </a:bodyPr>
          <a:lstStyle/>
          <a:p>
            <a:r>
              <a:rPr lang="en-US" dirty="0">
                <a:solidFill>
                  <a:srgbClr val="333333"/>
                </a:solidFill>
                <a:latin typeface="Abadi" panose="020B0604020104020204" pitchFamily="34" charset="0"/>
              </a:rPr>
              <a:t>"A true prophet is one who has the testimony of Jesus; </a:t>
            </a:r>
            <a:r>
              <a:rPr lang="en-US" dirty="0"/>
              <a:t>one who knows by personal revelation that Jesus Christ is the Son of the living God, and that he was to be-or has been-crucified for the sins of the world; one to whom God speaks and who recognizes the still small voice of the Spirit.</a:t>
            </a:r>
          </a:p>
        </p:txBody>
      </p:sp>
      <p:sp>
        <p:nvSpPr>
          <p:cNvPr id="44" name="Rectangle 43"/>
          <p:cNvSpPr/>
          <p:nvPr/>
        </p:nvSpPr>
        <p:spPr>
          <a:xfrm>
            <a:off x="7890756" y="1088101"/>
            <a:ext cx="3308382" cy="1477328"/>
          </a:xfrm>
          <a:prstGeom prst="rect">
            <a:avLst/>
          </a:prstGeom>
        </p:spPr>
        <p:txBody>
          <a:bodyPr wrap="square">
            <a:spAutoFit/>
          </a:bodyPr>
          <a:lstStyle/>
          <a:p>
            <a:r>
              <a:rPr lang="en-US" dirty="0"/>
              <a:t>“A true prophet is one who holds the holy priesthood; who is a legal administrator; who has power and authority from God to represent him on earth.</a:t>
            </a:r>
          </a:p>
        </p:txBody>
      </p:sp>
      <p:sp>
        <p:nvSpPr>
          <p:cNvPr id="6" name="Rectangle 5"/>
          <p:cNvSpPr/>
          <p:nvPr/>
        </p:nvSpPr>
        <p:spPr>
          <a:xfrm>
            <a:off x="588476" y="3978625"/>
            <a:ext cx="3929204" cy="1754326"/>
          </a:xfrm>
          <a:prstGeom prst="rect">
            <a:avLst/>
          </a:prstGeom>
        </p:spPr>
        <p:txBody>
          <a:bodyPr wrap="square">
            <a:spAutoFit/>
          </a:bodyPr>
          <a:lstStyle/>
          <a:p>
            <a:r>
              <a:rPr lang="en-US" dirty="0">
                <a:solidFill>
                  <a:srgbClr val="333333"/>
                </a:solidFill>
                <a:latin typeface="Abadi" panose="020B0604020104020204" pitchFamily="34" charset="0"/>
              </a:rPr>
              <a:t>“A true prophet is a teacher of righteousness to whom the truths of the gospel have been revealed and who presents them to his fellowmen so they can become heirs of salvation in the highest heaven.</a:t>
            </a:r>
            <a:endParaRPr lang="en-US" dirty="0"/>
          </a:p>
        </p:txBody>
      </p:sp>
      <p:sp>
        <p:nvSpPr>
          <p:cNvPr id="22" name="Rectangle 21"/>
          <p:cNvSpPr/>
          <p:nvPr/>
        </p:nvSpPr>
        <p:spPr>
          <a:xfrm>
            <a:off x="8102850" y="3728787"/>
            <a:ext cx="3521799" cy="1754326"/>
          </a:xfrm>
          <a:prstGeom prst="rect">
            <a:avLst/>
          </a:prstGeom>
        </p:spPr>
        <p:txBody>
          <a:bodyPr wrap="square">
            <a:spAutoFit/>
          </a:bodyPr>
          <a:lstStyle/>
          <a:p>
            <a:r>
              <a:rPr lang="en-US" dirty="0">
                <a:solidFill>
                  <a:srgbClr val="333333"/>
                </a:solidFill>
                <a:latin typeface="Abadi" panose="020B0604020104020204" pitchFamily="34" charset="0"/>
              </a:rPr>
              <a:t>“A true prophet is a witness, a living witness, one who knows, and one who testifies. Such a one, if need be, foretells the future and reveals to men what the Lord reveals to him." (</a:t>
            </a:r>
            <a:r>
              <a:rPr lang="en-US" i="1" dirty="0">
                <a:solidFill>
                  <a:srgbClr val="333333"/>
                </a:solidFill>
                <a:latin typeface="Abadi" panose="020B0604020104020204" pitchFamily="34" charset="0"/>
              </a:rPr>
              <a:t>8)</a:t>
            </a:r>
            <a:endParaRPr lang="en-US" dirty="0"/>
          </a:p>
        </p:txBody>
      </p:sp>
      <p:grpSp>
        <p:nvGrpSpPr>
          <p:cNvPr id="46" name="Group 3"/>
          <p:cNvGrpSpPr/>
          <p:nvPr/>
        </p:nvGrpSpPr>
        <p:grpSpPr>
          <a:xfrm rot="16200000" flipH="1">
            <a:off x="1467568" y="-1167520"/>
            <a:ext cx="1292534" cy="3936683"/>
            <a:chOff x="97208" y="425658"/>
            <a:chExt cx="2661701" cy="8055733"/>
          </a:xfrm>
        </p:grpSpPr>
        <p:sp>
          <p:nvSpPr>
            <p:cNvPr id="47" name="Freeform 4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ound Diagonal Corner Rectangle 4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Diagonal Corner Rectangle 4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 Diagonal Corner Rectangle 4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5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5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Diagonal Corner Rectangle 5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Diagonal Corner Rectangle 5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5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5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5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5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6" name="Picture 6" descr="Image result for Nep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152" y="1227068"/>
            <a:ext cx="2371475" cy="297859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Joseph Smi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4675" y="1239471"/>
            <a:ext cx="2359810" cy="29769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5620" y="1249156"/>
            <a:ext cx="2394098" cy="2971984"/>
          </a:xfrm>
          <a:prstGeom prst="rect">
            <a:avLst/>
          </a:prstGeom>
        </p:spPr>
      </p:pic>
      <p:grpSp>
        <p:nvGrpSpPr>
          <p:cNvPr id="25" name="Group 24">
            <a:extLst>
              <a:ext uri="{FF2B5EF4-FFF2-40B4-BE49-F238E27FC236}">
                <a16:creationId xmlns:a16="http://schemas.microsoft.com/office/drawing/2014/main" id="{2D774553-0FA8-4BF3-9DAB-E0540A8AFDDE}"/>
              </a:ext>
            </a:extLst>
          </p:cNvPr>
          <p:cNvGrpSpPr/>
          <p:nvPr/>
        </p:nvGrpSpPr>
        <p:grpSpPr>
          <a:xfrm>
            <a:off x="4764062" y="844577"/>
            <a:ext cx="2910366" cy="3618567"/>
            <a:chOff x="4764062" y="844577"/>
            <a:chExt cx="2910366" cy="3618567"/>
          </a:xfrm>
        </p:grpSpPr>
        <p:pic>
          <p:nvPicPr>
            <p:cNvPr id="10248" name="Picture 8" descr="Image result for fram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409961" y="1198678"/>
              <a:ext cx="3618567" cy="29103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95B3C43B-B9BA-49CA-9391-D984C2B470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1475" y="1350335"/>
              <a:ext cx="2116874" cy="2729465"/>
            </a:xfrm>
            <a:prstGeom prst="rect">
              <a:avLst/>
            </a:prstGeom>
          </p:spPr>
        </p:pic>
      </p:grpSp>
    </p:spTree>
    <p:extLst>
      <p:ext uri="{BB962C8B-B14F-4D97-AF65-F5344CB8AC3E}">
        <p14:creationId xmlns:p14="http://schemas.microsoft.com/office/powerpoint/2010/main" val="160483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 grpId="0"/>
      <p:bldP spid="6"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65352" y="315362"/>
            <a:ext cx="6629400" cy="1200329"/>
          </a:xfrm>
          <a:prstGeom prst="rect">
            <a:avLst/>
          </a:prstGeom>
          <a:noFill/>
        </p:spPr>
        <p:txBody>
          <a:bodyPr wrap="square" rtlCol="0">
            <a:spAutoFit/>
          </a:bodyPr>
          <a:lstStyle/>
          <a:p>
            <a:r>
              <a:rPr lang="en-US" sz="2400" dirty="0">
                <a:solidFill>
                  <a:schemeClr val="bg1"/>
                </a:solidFill>
              </a:rPr>
              <a:t>“Every temple, be it large or small, old or new, is an expression of our testimony that life beyond the grave is as real and certain as is mortality.” (6)</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929" y="203609"/>
            <a:ext cx="1129114" cy="1407908"/>
          </a:xfrm>
          <a:prstGeom prst="rect">
            <a:avLst/>
          </a:prstGeom>
        </p:spPr>
      </p:pic>
      <p:grpSp>
        <p:nvGrpSpPr>
          <p:cNvPr id="1028" name="Group 1027"/>
          <p:cNvGrpSpPr/>
          <p:nvPr/>
        </p:nvGrpSpPr>
        <p:grpSpPr>
          <a:xfrm>
            <a:off x="8459665" y="1630441"/>
            <a:ext cx="2709455" cy="2288415"/>
            <a:chOff x="8957879" y="1637178"/>
            <a:chExt cx="2709455" cy="2288415"/>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7879" y="1637178"/>
              <a:ext cx="2709455" cy="2029475"/>
            </a:xfrm>
            <a:prstGeom prst="rect">
              <a:avLst/>
            </a:prstGeom>
          </p:spPr>
        </p:pic>
        <p:sp>
          <p:nvSpPr>
            <p:cNvPr id="36" name="TextBox 35"/>
            <p:cNvSpPr txBox="1"/>
            <p:nvPr/>
          </p:nvSpPr>
          <p:spPr>
            <a:xfrm>
              <a:off x="9470571" y="3679372"/>
              <a:ext cx="2002971" cy="246221"/>
            </a:xfrm>
            <a:prstGeom prst="rect">
              <a:avLst/>
            </a:prstGeom>
            <a:noFill/>
          </p:spPr>
          <p:txBody>
            <a:bodyPr wrap="square" rtlCol="0">
              <a:spAutoFit/>
            </a:bodyPr>
            <a:lstStyle/>
            <a:p>
              <a:r>
                <a:rPr lang="en-US" sz="1000" dirty="0">
                  <a:solidFill>
                    <a:schemeClr val="bg1"/>
                  </a:solidFill>
                </a:rPr>
                <a:t>Salt Lake City Temple Reflection</a:t>
              </a:r>
            </a:p>
          </p:txBody>
        </p:sp>
      </p:grpSp>
      <p:grpSp>
        <p:nvGrpSpPr>
          <p:cNvPr id="1025" name="Group 1024"/>
          <p:cNvGrpSpPr/>
          <p:nvPr/>
        </p:nvGrpSpPr>
        <p:grpSpPr>
          <a:xfrm>
            <a:off x="545972" y="4556001"/>
            <a:ext cx="3483428" cy="2292735"/>
            <a:chOff x="1719944" y="4506686"/>
            <a:chExt cx="3483428" cy="2292735"/>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944" y="4506686"/>
              <a:ext cx="3483428" cy="2090057"/>
            </a:xfrm>
            <a:prstGeom prst="rect">
              <a:avLst/>
            </a:prstGeom>
          </p:spPr>
        </p:pic>
        <p:sp>
          <p:nvSpPr>
            <p:cNvPr id="38" name="TextBox 37"/>
            <p:cNvSpPr txBox="1"/>
            <p:nvPr/>
          </p:nvSpPr>
          <p:spPr>
            <a:xfrm>
              <a:off x="2895600" y="6553200"/>
              <a:ext cx="2002971" cy="246221"/>
            </a:xfrm>
            <a:prstGeom prst="rect">
              <a:avLst/>
            </a:prstGeom>
            <a:noFill/>
          </p:spPr>
          <p:txBody>
            <a:bodyPr wrap="square" rtlCol="0">
              <a:spAutoFit/>
            </a:bodyPr>
            <a:lstStyle/>
            <a:p>
              <a:r>
                <a:rPr lang="en-US" sz="1000" dirty="0">
                  <a:solidFill>
                    <a:schemeClr val="bg1"/>
                  </a:solidFill>
                </a:rPr>
                <a:t>Provo Temple</a:t>
              </a:r>
            </a:p>
          </p:txBody>
        </p:sp>
      </p:grpSp>
      <p:grpSp>
        <p:nvGrpSpPr>
          <p:cNvPr id="1031" name="Group 1030"/>
          <p:cNvGrpSpPr/>
          <p:nvPr/>
        </p:nvGrpSpPr>
        <p:grpSpPr>
          <a:xfrm>
            <a:off x="371122" y="1803400"/>
            <a:ext cx="3883378" cy="2361678"/>
            <a:chOff x="371122" y="1803400"/>
            <a:chExt cx="3883378" cy="2361678"/>
          </a:xfrm>
        </p:grpSpPr>
        <p:sp>
          <p:nvSpPr>
            <p:cNvPr id="1024" name="TextBox 1023"/>
            <p:cNvSpPr txBox="1"/>
            <p:nvPr/>
          </p:nvSpPr>
          <p:spPr>
            <a:xfrm>
              <a:off x="1556657" y="3918857"/>
              <a:ext cx="2002971" cy="246221"/>
            </a:xfrm>
            <a:prstGeom prst="rect">
              <a:avLst/>
            </a:prstGeom>
            <a:noFill/>
          </p:spPr>
          <p:txBody>
            <a:bodyPr wrap="square" rtlCol="0">
              <a:spAutoFit/>
            </a:bodyPr>
            <a:lstStyle/>
            <a:p>
              <a:r>
                <a:rPr lang="en-US" sz="1000" dirty="0">
                  <a:solidFill>
                    <a:schemeClr val="bg1"/>
                  </a:solidFill>
                </a:rPr>
                <a:t>San Diego Temple</a:t>
              </a:r>
            </a:p>
          </p:txBody>
        </p:sp>
        <p:pic>
          <p:nvPicPr>
            <p:cNvPr id="1030" name="Picture 10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122" y="1803400"/>
              <a:ext cx="3883378" cy="2184400"/>
            </a:xfrm>
            <a:prstGeom prst="rect">
              <a:avLst/>
            </a:prstGeom>
          </p:spPr>
        </p:pic>
      </p:grpSp>
      <p:grpSp>
        <p:nvGrpSpPr>
          <p:cNvPr id="2" name="Group 1">
            <a:extLst>
              <a:ext uri="{FF2B5EF4-FFF2-40B4-BE49-F238E27FC236}">
                <a16:creationId xmlns:a16="http://schemas.microsoft.com/office/drawing/2014/main" id="{EF0728FA-A52A-4E19-A565-1E0DE016F23D}"/>
              </a:ext>
            </a:extLst>
          </p:cNvPr>
          <p:cNvGrpSpPr/>
          <p:nvPr/>
        </p:nvGrpSpPr>
        <p:grpSpPr>
          <a:xfrm>
            <a:off x="4918194" y="1903382"/>
            <a:ext cx="3084800" cy="4277169"/>
            <a:chOff x="4791014" y="1637178"/>
            <a:chExt cx="3084800" cy="4277169"/>
          </a:xfrm>
        </p:grpSpPr>
        <p:pic>
          <p:nvPicPr>
            <p:cNvPr id="1026" name="Picture 2" descr="618957502826417325094897">
              <a:extLst>
                <a:ext uri="{FF2B5EF4-FFF2-40B4-BE49-F238E27FC236}">
                  <a16:creationId xmlns:a16="http://schemas.microsoft.com/office/drawing/2014/main" id="{3D904398-7F8D-4687-A8EB-D320DC0CA2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317940" y="2110252"/>
              <a:ext cx="4030948" cy="30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4A4E7E3E-6541-45A1-B07E-DABD0AF5816D}"/>
                </a:ext>
              </a:extLst>
            </p:cNvPr>
            <p:cNvSpPr txBox="1"/>
            <p:nvPr/>
          </p:nvSpPr>
          <p:spPr>
            <a:xfrm>
              <a:off x="5331928" y="5668126"/>
              <a:ext cx="2002971" cy="246221"/>
            </a:xfrm>
            <a:prstGeom prst="rect">
              <a:avLst/>
            </a:prstGeom>
            <a:noFill/>
          </p:spPr>
          <p:txBody>
            <a:bodyPr wrap="square" rtlCol="0">
              <a:spAutoFit/>
            </a:bodyPr>
            <a:lstStyle/>
            <a:p>
              <a:pPr algn="ctr"/>
              <a:r>
                <a:rPr lang="en-US" sz="1000" dirty="0">
                  <a:solidFill>
                    <a:schemeClr val="bg1"/>
                  </a:solidFill>
                </a:rPr>
                <a:t>Houston, Texas</a:t>
              </a:r>
            </a:p>
          </p:txBody>
        </p:sp>
      </p:grpSp>
      <p:grpSp>
        <p:nvGrpSpPr>
          <p:cNvPr id="9" name="Group 8">
            <a:extLst>
              <a:ext uri="{FF2B5EF4-FFF2-40B4-BE49-F238E27FC236}">
                <a16:creationId xmlns:a16="http://schemas.microsoft.com/office/drawing/2014/main" id="{E5C3ABAE-EAE6-C4F3-F81B-4EB88A1E4264}"/>
              </a:ext>
            </a:extLst>
          </p:cNvPr>
          <p:cNvGrpSpPr/>
          <p:nvPr/>
        </p:nvGrpSpPr>
        <p:grpSpPr>
          <a:xfrm>
            <a:off x="9064437" y="3918856"/>
            <a:ext cx="2066120" cy="2907586"/>
            <a:chOff x="9361561" y="3941150"/>
            <a:chExt cx="2066120" cy="2907586"/>
          </a:xfrm>
        </p:grpSpPr>
        <p:pic>
          <p:nvPicPr>
            <p:cNvPr id="5" name="Picture 4" descr="A picture containing stone&#10;&#10;Description automatically generated">
              <a:extLst>
                <a:ext uri="{FF2B5EF4-FFF2-40B4-BE49-F238E27FC236}">
                  <a16:creationId xmlns:a16="http://schemas.microsoft.com/office/drawing/2014/main" id="{6B729829-8E95-85F1-2CE9-9FEC1DA641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027732" y="4274979"/>
              <a:ext cx="2670629" cy="2002972"/>
            </a:xfrm>
            <a:prstGeom prst="rect">
              <a:avLst/>
            </a:prstGeom>
          </p:spPr>
        </p:pic>
        <p:sp>
          <p:nvSpPr>
            <p:cNvPr id="7" name="TextBox 6">
              <a:extLst>
                <a:ext uri="{FF2B5EF4-FFF2-40B4-BE49-F238E27FC236}">
                  <a16:creationId xmlns:a16="http://schemas.microsoft.com/office/drawing/2014/main" id="{6F5B824E-8AF5-F432-4C5A-5ABABA6A7BAC}"/>
                </a:ext>
              </a:extLst>
            </p:cNvPr>
            <p:cNvSpPr txBox="1"/>
            <p:nvPr/>
          </p:nvSpPr>
          <p:spPr>
            <a:xfrm>
              <a:off x="9424710" y="6602515"/>
              <a:ext cx="2002971" cy="246221"/>
            </a:xfrm>
            <a:prstGeom prst="rect">
              <a:avLst/>
            </a:prstGeom>
            <a:noFill/>
          </p:spPr>
          <p:txBody>
            <a:bodyPr wrap="square" rtlCol="0">
              <a:spAutoFit/>
            </a:bodyPr>
            <a:lstStyle/>
            <a:p>
              <a:pPr algn="ctr"/>
              <a:r>
                <a:rPr lang="en-US" sz="1000" dirty="0">
                  <a:solidFill>
                    <a:schemeClr val="bg1"/>
                  </a:solidFill>
                </a:rPr>
                <a:t>Kyiv Temple, Ukraine</a:t>
              </a:r>
            </a:p>
          </p:txBody>
        </p:sp>
      </p:grpSp>
    </p:spTree>
    <p:extLst>
      <p:ext uri="{BB962C8B-B14F-4D97-AF65-F5344CB8AC3E}">
        <p14:creationId xmlns:p14="http://schemas.microsoft.com/office/powerpoint/2010/main" val="2811258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2256" y="587829"/>
            <a:ext cx="7903030" cy="5539978"/>
          </a:xfrm>
          <a:prstGeom prst="rect">
            <a:avLst/>
          </a:prstGeom>
          <a:noFill/>
        </p:spPr>
        <p:txBody>
          <a:bodyPr wrap="square" rtlCol="0">
            <a:spAutoFit/>
          </a:bodyPr>
          <a:lstStyle/>
          <a:p>
            <a:r>
              <a:rPr lang="en-US" sz="2800" dirty="0">
                <a:solidFill>
                  <a:srgbClr val="FFFF99"/>
                </a:solidFill>
              </a:rPr>
              <a:t>“No person who has lived and died on this earth will be denied the resurrection. Reason teaches this, and it is a simple matter of justice. </a:t>
            </a:r>
          </a:p>
          <a:p>
            <a:endParaRPr lang="en-US" sz="2800" dirty="0">
              <a:solidFill>
                <a:srgbClr val="FFFF99"/>
              </a:solidFill>
            </a:endParaRPr>
          </a:p>
          <a:p>
            <a:r>
              <a:rPr lang="en-US" sz="2800" dirty="0">
                <a:solidFill>
                  <a:srgbClr val="FFFF99"/>
                </a:solidFill>
              </a:rPr>
              <a:t>Adam alone was responsible for death, and therefore the Lord does not lay this to the charge of any other person.</a:t>
            </a:r>
          </a:p>
          <a:p>
            <a:endParaRPr lang="en-US" sz="2800" dirty="0">
              <a:solidFill>
                <a:srgbClr val="FFFF99"/>
              </a:solidFill>
            </a:endParaRPr>
          </a:p>
          <a:p>
            <a:r>
              <a:rPr lang="en-US" sz="2800" dirty="0">
                <a:solidFill>
                  <a:srgbClr val="FFFF99"/>
                </a:solidFill>
              </a:rPr>
              <a:t>Justice demands that no person who was not responsible for death shall be held responsible for it, and therefore, as Paul declared, ‘As in Adam </a:t>
            </a:r>
            <a:r>
              <a:rPr lang="en-US" sz="2800" i="1" dirty="0">
                <a:solidFill>
                  <a:srgbClr val="FFFF99"/>
                </a:solidFill>
              </a:rPr>
              <a:t>all</a:t>
            </a:r>
            <a:r>
              <a:rPr lang="en-US" sz="2800" dirty="0">
                <a:solidFill>
                  <a:srgbClr val="FFFF99"/>
                </a:solidFill>
              </a:rPr>
              <a:t> die, even so in Christ shall </a:t>
            </a:r>
            <a:r>
              <a:rPr lang="en-US" sz="2800" i="1" dirty="0">
                <a:solidFill>
                  <a:srgbClr val="FFFF99"/>
                </a:solidFill>
              </a:rPr>
              <a:t>all</a:t>
            </a:r>
            <a:r>
              <a:rPr lang="en-US" sz="2800" dirty="0">
                <a:solidFill>
                  <a:srgbClr val="FFFF99"/>
                </a:solidFill>
              </a:rPr>
              <a:t> be made alive’”. </a:t>
            </a:r>
          </a:p>
          <a:p>
            <a:r>
              <a:rPr lang="en-US" dirty="0">
                <a:solidFill>
                  <a:srgbClr val="FFFF99"/>
                </a:solidFill>
              </a:rPr>
              <a:t>(7)</a:t>
            </a:r>
          </a:p>
        </p:txBody>
      </p:sp>
      <p:pic>
        <p:nvPicPr>
          <p:cNvPr id="9218" name="Picture 2" descr="https://encrypted-tbn0.gstatic.com/images?q=tbn:ANd9GcRGRiqLyoJYcFcqG5dXPbTIFrH5Fx1cTO_MJnDr5HnuTOOkDIScLERPS60Gow"/>
          <p:cNvPicPr>
            <a:picLocks noChangeAspect="1" noChangeArrowheads="1"/>
          </p:cNvPicPr>
          <p:nvPr/>
        </p:nvPicPr>
        <p:blipFill>
          <a:blip r:embed="rId2" cstate="print"/>
          <a:srcRect/>
          <a:stretch>
            <a:fillRect/>
          </a:stretch>
        </p:blipFill>
        <p:spPr bwMode="auto">
          <a:xfrm>
            <a:off x="9187542" y="1730830"/>
            <a:ext cx="1905000" cy="2410410"/>
          </a:xfrm>
          <a:prstGeom prst="rect">
            <a:avLst/>
          </a:prstGeom>
          <a:noFill/>
        </p:spPr>
      </p:pic>
    </p:spTree>
    <p:extLst>
      <p:ext uri="{BB962C8B-B14F-4D97-AF65-F5344CB8AC3E}">
        <p14:creationId xmlns:p14="http://schemas.microsoft.com/office/powerpoint/2010/main" val="30591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2016" y="0"/>
            <a:ext cx="11869093" cy="769441"/>
          </a:xfrm>
          <a:prstGeom prst="rect">
            <a:avLst/>
          </a:prstGeom>
          <a:noFill/>
        </p:spPr>
        <p:txBody>
          <a:bodyPr wrap="square" rtlCol="0">
            <a:spAutoFit/>
          </a:bodyPr>
          <a:lstStyle/>
          <a:p>
            <a:pPr algn="ctr"/>
            <a:r>
              <a:rPr lang="en-US" sz="4400" dirty="0">
                <a:solidFill>
                  <a:srgbClr val="FFFF99"/>
                </a:solidFill>
              </a:rPr>
              <a:t>The Resurrected Body</a:t>
            </a:r>
          </a:p>
        </p:txBody>
      </p:sp>
      <p:sp>
        <p:nvSpPr>
          <p:cNvPr id="6" name="TextBox 5"/>
          <p:cNvSpPr txBox="1"/>
          <p:nvPr/>
        </p:nvSpPr>
        <p:spPr>
          <a:xfrm>
            <a:off x="778328" y="1475311"/>
            <a:ext cx="5856514" cy="3785652"/>
          </a:xfrm>
          <a:prstGeom prst="rect">
            <a:avLst/>
          </a:prstGeom>
          <a:noFill/>
        </p:spPr>
        <p:txBody>
          <a:bodyPr wrap="square" rtlCol="0">
            <a:spAutoFit/>
          </a:bodyPr>
          <a:lstStyle/>
          <a:p>
            <a:r>
              <a:rPr lang="en-US" sz="2400" dirty="0">
                <a:solidFill>
                  <a:srgbClr val="FFFF99"/>
                </a:solidFill>
              </a:rPr>
              <a:t>In the ancient Greco-Roman world, families frequently visited the graves of their deceased relatives, including on the anniversaries of their loved ones’ deaths. </a:t>
            </a:r>
          </a:p>
          <a:p>
            <a:endParaRPr lang="en-US" sz="2400" dirty="0">
              <a:solidFill>
                <a:srgbClr val="FFFF99"/>
              </a:solidFill>
            </a:endParaRPr>
          </a:p>
          <a:p>
            <a:r>
              <a:rPr lang="en-US" sz="2400" dirty="0">
                <a:solidFill>
                  <a:srgbClr val="FFFF99"/>
                </a:solidFill>
              </a:rPr>
              <a:t>With such frequent reminders of human mortality, the Saints in Corinth may have understandably wondered how the deceased could be restored to life and what resurrected bodies would be like.</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15:35-38</a:t>
            </a:r>
          </a:p>
        </p:txBody>
      </p:sp>
      <p:grpSp>
        <p:nvGrpSpPr>
          <p:cNvPr id="3" name="Group 2"/>
          <p:cNvGrpSpPr/>
          <p:nvPr/>
        </p:nvGrpSpPr>
        <p:grpSpPr>
          <a:xfrm>
            <a:off x="6851502" y="1475311"/>
            <a:ext cx="4798026" cy="4342516"/>
            <a:chOff x="6851502" y="1475311"/>
            <a:chExt cx="4798026" cy="4342516"/>
          </a:xfrm>
        </p:grpSpPr>
        <p:pic>
          <p:nvPicPr>
            <p:cNvPr id="6146" name="Picture 2" descr="sarcophagus in catac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1502" y="1475311"/>
              <a:ext cx="4798026" cy="36038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413170" y="5079163"/>
              <a:ext cx="3853543" cy="738664"/>
            </a:xfrm>
            <a:prstGeom prst="rect">
              <a:avLst/>
            </a:prstGeom>
          </p:spPr>
          <p:txBody>
            <a:bodyPr wrap="square">
              <a:spAutoFit/>
            </a:bodyPr>
            <a:lstStyle/>
            <a:p>
              <a:r>
                <a:rPr lang="en-US" sz="1400" i="1" dirty="0">
                  <a:solidFill>
                    <a:schemeClr val="bg1"/>
                  </a:solidFill>
                  <a:latin typeface="Open Sans"/>
                </a:rPr>
                <a:t>Sarcophagi (stone coffins) like this one from Beth </a:t>
              </a:r>
              <a:r>
                <a:rPr lang="en-US" sz="1400" i="1" dirty="0" err="1">
                  <a:solidFill>
                    <a:schemeClr val="bg1"/>
                  </a:solidFill>
                  <a:latin typeface="Open Sans"/>
                </a:rPr>
                <a:t>She’arim</a:t>
              </a:r>
              <a:r>
                <a:rPr lang="en-US" sz="1400" i="1" dirty="0">
                  <a:solidFill>
                    <a:schemeClr val="bg1"/>
                  </a:solidFill>
                  <a:latin typeface="Open Sans"/>
                </a:rPr>
                <a:t>, Israel, were common in the ancient Greco-Roman world.</a:t>
              </a:r>
              <a:endParaRPr lang="en-US" sz="1400" dirty="0">
                <a:solidFill>
                  <a:schemeClr val="bg1"/>
                </a:solidFill>
              </a:endParaRPr>
            </a:p>
          </p:txBody>
        </p:sp>
      </p:grpSp>
    </p:spTree>
    <p:extLst>
      <p:ext uri="{BB962C8B-B14F-4D97-AF65-F5344CB8AC3E}">
        <p14:creationId xmlns:p14="http://schemas.microsoft.com/office/powerpoint/2010/main" val="274951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2016" y="0"/>
            <a:ext cx="11869093" cy="769441"/>
          </a:xfrm>
          <a:prstGeom prst="rect">
            <a:avLst/>
          </a:prstGeom>
          <a:noFill/>
        </p:spPr>
        <p:txBody>
          <a:bodyPr wrap="square" rtlCol="0">
            <a:spAutoFit/>
          </a:bodyPr>
          <a:lstStyle/>
          <a:p>
            <a:pPr algn="ctr"/>
            <a:r>
              <a:rPr lang="en-US" sz="4400" dirty="0">
                <a:solidFill>
                  <a:srgbClr val="FFFF99"/>
                </a:solidFill>
              </a:rPr>
              <a:t>All flesh is not the same flesh--Glory</a:t>
            </a:r>
          </a:p>
        </p:txBody>
      </p:sp>
      <p:sp>
        <p:nvSpPr>
          <p:cNvPr id="6" name="TextBox 5"/>
          <p:cNvSpPr txBox="1"/>
          <p:nvPr/>
        </p:nvSpPr>
        <p:spPr>
          <a:xfrm>
            <a:off x="3581400" y="1589315"/>
            <a:ext cx="3505200" cy="461665"/>
          </a:xfrm>
          <a:prstGeom prst="rect">
            <a:avLst/>
          </a:prstGeom>
          <a:noFill/>
        </p:spPr>
        <p:txBody>
          <a:bodyPr wrap="square" rtlCol="0">
            <a:spAutoFit/>
          </a:bodyPr>
          <a:lstStyle/>
          <a:p>
            <a:r>
              <a:rPr lang="en-US" sz="2400" dirty="0">
                <a:solidFill>
                  <a:srgbClr val="FFFF99"/>
                </a:solidFill>
              </a:rPr>
              <a:t>Celestial Bodies--Sun</a:t>
            </a:r>
          </a:p>
        </p:txBody>
      </p:sp>
      <p:sp>
        <p:nvSpPr>
          <p:cNvPr id="7" name="TextBox 6"/>
          <p:cNvSpPr txBox="1"/>
          <p:nvPr/>
        </p:nvSpPr>
        <p:spPr>
          <a:xfrm>
            <a:off x="3581400" y="2895601"/>
            <a:ext cx="3429000" cy="461665"/>
          </a:xfrm>
          <a:prstGeom prst="rect">
            <a:avLst/>
          </a:prstGeom>
          <a:noFill/>
        </p:spPr>
        <p:txBody>
          <a:bodyPr wrap="square" rtlCol="0">
            <a:spAutoFit/>
          </a:bodyPr>
          <a:lstStyle/>
          <a:p>
            <a:r>
              <a:rPr lang="en-US" sz="2400" dirty="0">
                <a:solidFill>
                  <a:srgbClr val="FFFF99"/>
                </a:solidFill>
              </a:rPr>
              <a:t>Terrestrial Bodies--moon</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15:39-42</a:t>
            </a:r>
          </a:p>
        </p:txBody>
      </p:sp>
      <p:sp>
        <p:nvSpPr>
          <p:cNvPr id="9" name="TextBox 8"/>
          <p:cNvSpPr txBox="1"/>
          <p:nvPr/>
        </p:nvSpPr>
        <p:spPr>
          <a:xfrm>
            <a:off x="5943600" y="4419601"/>
            <a:ext cx="4724400" cy="461665"/>
          </a:xfrm>
          <a:prstGeom prst="rect">
            <a:avLst/>
          </a:prstGeom>
          <a:noFill/>
        </p:spPr>
        <p:txBody>
          <a:bodyPr wrap="square" rtlCol="0">
            <a:spAutoFit/>
          </a:bodyPr>
          <a:lstStyle/>
          <a:p>
            <a:r>
              <a:rPr lang="en-US" sz="2400" dirty="0" err="1">
                <a:solidFill>
                  <a:srgbClr val="FFFF99"/>
                </a:solidFill>
              </a:rPr>
              <a:t>Telestial</a:t>
            </a:r>
            <a:r>
              <a:rPr lang="en-US" sz="2400" dirty="0">
                <a:solidFill>
                  <a:srgbClr val="FFFF99"/>
                </a:solidFill>
              </a:rPr>
              <a:t> Bodies--stars</a:t>
            </a:r>
          </a:p>
        </p:txBody>
      </p:sp>
      <p:sp>
        <p:nvSpPr>
          <p:cNvPr id="10" name="TextBox 9"/>
          <p:cNvSpPr txBox="1"/>
          <p:nvPr/>
        </p:nvSpPr>
        <p:spPr>
          <a:xfrm>
            <a:off x="10064309" y="2241866"/>
            <a:ext cx="914400" cy="1938992"/>
          </a:xfrm>
          <a:prstGeom prst="rect">
            <a:avLst/>
          </a:prstGeom>
          <a:noFill/>
        </p:spPr>
        <p:txBody>
          <a:bodyPr wrap="square" rtlCol="0">
            <a:spAutoFit/>
          </a:bodyPr>
          <a:lstStyle/>
          <a:p>
            <a:pPr algn="ctr"/>
            <a:r>
              <a:rPr lang="en-US" sz="4000" dirty="0">
                <a:solidFill>
                  <a:srgbClr val="FFFF99"/>
                </a:solidFill>
              </a:rPr>
              <a:t>Sea </a:t>
            </a:r>
            <a:r>
              <a:rPr lang="en-US" sz="4000" dirty="0" err="1">
                <a:solidFill>
                  <a:srgbClr val="FFFF99"/>
                </a:solidFill>
              </a:rPr>
              <a:t>tur</a:t>
            </a:r>
            <a:r>
              <a:rPr lang="en-US" sz="4000" dirty="0">
                <a:solidFill>
                  <a:srgbClr val="FFFF99"/>
                </a:solidFill>
              </a:rPr>
              <a:t> </a:t>
            </a:r>
            <a:r>
              <a:rPr lang="en-US" sz="4000" dirty="0" err="1">
                <a:solidFill>
                  <a:srgbClr val="FFFF99"/>
                </a:solidFill>
              </a:rPr>
              <a:t>tle</a:t>
            </a:r>
            <a:endParaRPr lang="en-US" sz="4000" dirty="0">
              <a:solidFill>
                <a:srgbClr val="FFFF99"/>
              </a:solidFill>
            </a:endParaRPr>
          </a:p>
        </p:txBody>
      </p:sp>
      <p:pic>
        <p:nvPicPr>
          <p:cNvPr id="15362" name="Picture 2" descr="https://encrypted-tbn1.gstatic.com/images?q=tbn:ANd9GcSpExNlJDrhA6KFasaaLMfJYew6iSbAbOBXI3wuYjTd1rDxLC8ofA"/>
          <p:cNvPicPr>
            <a:picLocks noChangeAspect="1" noChangeArrowheads="1"/>
          </p:cNvPicPr>
          <p:nvPr/>
        </p:nvPicPr>
        <p:blipFill>
          <a:blip r:embed="rId2" cstate="print"/>
          <a:srcRect/>
          <a:stretch>
            <a:fillRect/>
          </a:stretch>
        </p:blipFill>
        <p:spPr bwMode="auto">
          <a:xfrm>
            <a:off x="6629400" y="838201"/>
            <a:ext cx="2266950" cy="2019301"/>
          </a:xfrm>
          <a:prstGeom prst="rect">
            <a:avLst/>
          </a:prstGeom>
          <a:noFill/>
        </p:spPr>
      </p:pic>
      <p:pic>
        <p:nvPicPr>
          <p:cNvPr id="15364" name="Picture 4" descr="https://encrypted-tbn3.gstatic.com/images?q=tbn:ANd9GcR1IkNBsa9o-EAmBxCh8ZcAwdepaQOFeVW_qgAYW7EeDs2INvsgzQ"/>
          <p:cNvPicPr>
            <a:picLocks noChangeAspect="1" noChangeArrowheads="1"/>
          </p:cNvPicPr>
          <p:nvPr/>
        </p:nvPicPr>
        <p:blipFill>
          <a:blip r:embed="rId3" cstate="print"/>
          <a:srcRect/>
          <a:stretch>
            <a:fillRect/>
          </a:stretch>
        </p:blipFill>
        <p:spPr bwMode="auto">
          <a:xfrm>
            <a:off x="2895601" y="3429001"/>
            <a:ext cx="2105025" cy="2171701"/>
          </a:xfrm>
          <a:prstGeom prst="rect">
            <a:avLst/>
          </a:prstGeom>
          <a:noFill/>
        </p:spPr>
      </p:pic>
      <p:pic>
        <p:nvPicPr>
          <p:cNvPr id="15366" name="Picture 6" descr="https://encrypted-tbn0.gstatic.com/images?q=tbn:ANd9GcT3fvRzt20oPSIarVhtZTm7sS6-M5_MwmbJWZUU27PBZcgjxbOk"/>
          <p:cNvPicPr>
            <a:picLocks noChangeAspect="1" noChangeArrowheads="1"/>
          </p:cNvPicPr>
          <p:nvPr/>
        </p:nvPicPr>
        <p:blipFill>
          <a:blip r:embed="rId4" cstate="print"/>
          <a:srcRect/>
          <a:stretch>
            <a:fillRect/>
          </a:stretch>
        </p:blipFill>
        <p:spPr bwMode="auto">
          <a:xfrm>
            <a:off x="7391401" y="4876801"/>
            <a:ext cx="2466975" cy="1847851"/>
          </a:xfrm>
          <a:prstGeom prst="rect">
            <a:avLst/>
          </a:prstGeom>
          <a:noFill/>
        </p:spPr>
      </p:pic>
      <p:sp>
        <p:nvSpPr>
          <p:cNvPr id="2" name="Rectangle 1"/>
          <p:cNvSpPr/>
          <p:nvPr/>
        </p:nvSpPr>
        <p:spPr>
          <a:xfrm>
            <a:off x="272142" y="710978"/>
            <a:ext cx="2797629" cy="1200329"/>
          </a:xfrm>
          <a:prstGeom prst="rect">
            <a:avLst/>
          </a:prstGeom>
        </p:spPr>
        <p:txBody>
          <a:bodyPr wrap="square">
            <a:spAutoFit/>
          </a:bodyPr>
          <a:lstStyle/>
          <a:p>
            <a:r>
              <a:rPr lang="en-US" dirty="0">
                <a:solidFill>
                  <a:schemeClr val="bg1"/>
                </a:solidFill>
                <a:latin typeface="Open Sans"/>
              </a:rPr>
              <a:t>Paul taught that the resurrected body differs in glory and quality from the mortal body.</a:t>
            </a:r>
            <a:endParaRPr lang="en-US" dirty="0">
              <a:solidFill>
                <a:schemeClr val="bg1"/>
              </a:solidFill>
            </a:endParaRPr>
          </a:p>
        </p:txBody>
      </p:sp>
      <p:sp>
        <p:nvSpPr>
          <p:cNvPr id="13" name="Rectangle 12"/>
          <p:cNvSpPr/>
          <p:nvPr/>
        </p:nvSpPr>
        <p:spPr>
          <a:xfrm>
            <a:off x="9149442" y="1574578"/>
            <a:ext cx="2797629" cy="646331"/>
          </a:xfrm>
          <a:prstGeom prst="rect">
            <a:avLst/>
          </a:prstGeom>
        </p:spPr>
        <p:txBody>
          <a:bodyPr wrap="square">
            <a:spAutoFit/>
          </a:bodyPr>
          <a:lstStyle/>
          <a:p>
            <a:pPr algn="ctr"/>
            <a:r>
              <a:rPr lang="en-US" dirty="0">
                <a:solidFill>
                  <a:schemeClr val="bg1"/>
                </a:solidFill>
                <a:latin typeface="Open Sans"/>
              </a:rPr>
              <a:t>To help remember the order:</a:t>
            </a:r>
            <a:endParaRPr lang="en-US" dirty="0">
              <a:solidFill>
                <a:schemeClr val="bg1"/>
              </a:solidFill>
            </a:endParaRPr>
          </a:p>
        </p:txBody>
      </p:sp>
    </p:spTree>
    <p:extLst>
      <p:ext uri="{BB962C8B-B14F-4D97-AF65-F5344CB8AC3E}">
        <p14:creationId xmlns:p14="http://schemas.microsoft.com/office/powerpoint/2010/main" val="373782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3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38200" y="152401"/>
            <a:ext cx="11353800" cy="707886"/>
          </a:xfrm>
          <a:prstGeom prst="rect">
            <a:avLst/>
          </a:prstGeom>
          <a:noFill/>
        </p:spPr>
        <p:txBody>
          <a:bodyPr wrap="square" rtlCol="0">
            <a:spAutoFit/>
          </a:bodyPr>
          <a:lstStyle/>
          <a:p>
            <a:pPr fontAlgn="base"/>
            <a:r>
              <a:rPr lang="en-US" sz="2000" dirty="0">
                <a:solidFill>
                  <a:srgbClr val="FFFF99"/>
                </a:solidFill>
              </a:rPr>
              <a:t>In February 1832 the Prophet Joseph Smith and Sidney Rigdon received a vision in which they saw those who receive each of the three degrees of glory, beginning with those who receive a celestial reward:</a:t>
            </a:r>
          </a:p>
        </p:txBody>
      </p:sp>
      <p:sp>
        <p:nvSpPr>
          <p:cNvPr id="11" name="Rectangle 10"/>
          <p:cNvSpPr/>
          <p:nvPr/>
        </p:nvSpPr>
        <p:spPr>
          <a:xfrm>
            <a:off x="0" y="6488668"/>
            <a:ext cx="4170822" cy="369332"/>
          </a:xfrm>
          <a:prstGeom prst="rect">
            <a:avLst/>
          </a:prstGeom>
        </p:spPr>
        <p:txBody>
          <a:bodyPr wrap="none">
            <a:spAutoFit/>
          </a:bodyPr>
          <a:lstStyle/>
          <a:p>
            <a:pPr fontAlgn="base"/>
            <a:r>
              <a:rPr lang="en-US" dirty="0">
                <a:solidFill>
                  <a:srgbClr val="FFFF99"/>
                </a:solidFill>
              </a:rPr>
              <a:t>D&amp;C 76:50, 70–71, 81; 1 Corinthians 15:40</a:t>
            </a:r>
          </a:p>
        </p:txBody>
      </p:sp>
      <p:sp>
        <p:nvSpPr>
          <p:cNvPr id="12" name="Rectangle 11"/>
          <p:cNvSpPr/>
          <p:nvPr/>
        </p:nvSpPr>
        <p:spPr>
          <a:xfrm>
            <a:off x="5725885" y="5934670"/>
            <a:ext cx="6096000" cy="923330"/>
          </a:xfrm>
          <a:prstGeom prst="rect">
            <a:avLst/>
          </a:prstGeom>
        </p:spPr>
        <p:txBody>
          <a:bodyPr>
            <a:spAutoFit/>
          </a:bodyPr>
          <a:lstStyle/>
          <a:p>
            <a:pPr fontAlgn="base"/>
            <a:r>
              <a:rPr lang="en-US" dirty="0">
                <a:solidFill>
                  <a:srgbClr val="FFFF99"/>
                </a:solidFill>
              </a:rPr>
              <a:t>“Also celestial bodies, and bodies terrestrial, </a:t>
            </a:r>
            <a:r>
              <a:rPr lang="en-US" i="1" dirty="0">
                <a:solidFill>
                  <a:srgbClr val="FFFF99"/>
                </a:solidFill>
              </a:rPr>
              <a:t>and bodies telestial;</a:t>
            </a:r>
            <a:r>
              <a:rPr lang="en-US" dirty="0">
                <a:solidFill>
                  <a:srgbClr val="FFFF99"/>
                </a:solidFill>
              </a:rPr>
              <a:t> but the glory of the celestial, one; and the terrestrial, another; </a:t>
            </a:r>
            <a:r>
              <a:rPr lang="en-US" i="1" dirty="0">
                <a:solidFill>
                  <a:srgbClr val="FFFF99"/>
                </a:solidFill>
              </a:rPr>
              <a:t>and the telestial, another</a:t>
            </a:r>
            <a:r>
              <a:rPr lang="en-US" dirty="0">
                <a:solidFill>
                  <a:srgbClr val="FFFF99"/>
                </a:solidFill>
              </a:rPr>
              <a:t>” (JST)</a:t>
            </a:r>
          </a:p>
        </p:txBody>
      </p:sp>
      <p:grpSp>
        <p:nvGrpSpPr>
          <p:cNvPr id="13" name="Group 12"/>
          <p:cNvGrpSpPr/>
          <p:nvPr/>
        </p:nvGrpSpPr>
        <p:grpSpPr>
          <a:xfrm>
            <a:off x="446314" y="1364121"/>
            <a:ext cx="2950030" cy="4399410"/>
            <a:chOff x="446314" y="1364121"/>
            <a:chExt cx="2950030" cy="4399410"/>
          </a:xfrm>
        </p:grpSpPr>
        <p:sp>
          <p:nvSpPr>
            <p:cNvPr id="7" name="Rectangle 6"/>
            <p:cNvSpPr/>
            <p:nvPr/>
          </p:nvSpPr>
          <p:spPr>
            <a:xfrm>
              <a:off x="446314" y="1364121"/>
              <a:ext cx="2950030" cy="1477328"/>
            </a:xfrm>
            <a:prstGeom prst="rect">
              <a:avLst/>
            </a:prstGeom>
          </p:spPr>
          <p:txBody>
            <a:bodyPr wrap="square">
              <a:spAutoFit/>
            </a:bodyPr>
            <a:lstStyle/>
            <a:p>
              <a:pPr fontAlgn="base"/>
              <a:r>
                <a:rPr lang="en-US" dirty="0">
                  <a:solidFill>
                    <a:srgbClr val="FFFF99"/>
                  </a:solidFill>
                </a:rPr>
                <a:t>“These are they whose bodies are celestial, whose glory is that of the sun, even the glory of God, the highest of all. …</a:t>
              </a:r>
            </a:p>
          </p:txBody>
        </p:sp>
        <p:pic>
          <p:nvPicPr>
            <p:cNvPr id="9220" name="Picture 4"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7828" y="3087914"/>
              <a:ext cx="2675617" cy="26756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4180115" y="1136695"/>
            <a:ext cx="4027714" cy="4509817"/>
            <a:chOff x="4180115" y="1136695"/>
            <a:chExt cx="4027714" cy="4509817"/>
          </a:xfrm>
        </p:grpSpPr>
        <p:sp>
          <p:nvSpPr>
            <p:cNvPr id="9" name="Rectangle 8"/>
            <p:cNvSpPr/>
            <p:nvPr/>
          </p:nvSpPr>
          <p:spPr>
            <a:xfrm>
              <a:off x="4180115" y="1136695"/>
              <a:ext cx="4027714" cy="2031325"/>
            </a:xfrm>
            <a:prstGeom prst="rect">
              <a:avLst/>
            </a:prstGeom>
          </p:spPr>
          <p:txBody>
            <a:bodyPr wrap="square">
              <a:spAutoFit/>
            </a:bodyPr>
            <a:lstStyle/>
            <a:p>
              <a:pPr fontAlgn="base"/>
              <a:r>
                <a:rPr lang="en-US" dirty="0">
                  <a:solidFill>
                    <a:srgbClr val="FFFF99"/>
                  </a:solidFill>
                </a:rPr>
                <a:t>“And again, we saw the terrestrial world, and behold and lo, these are they who are of the terrestrial, whose glory differs from that of the church of the Firstborn who have received the </a:t>
              </a:r>
              <a:r>
                <a:rPr lang="en-US" dirty="0" err="1">
                  <a:solidFill>
                    <a:srgbClr val="FFFF99"/>
                  </a:solidFill>
                </a:rPr>
                <a:t>fulness</a:t>
              </a:r>
              <a:r>
                <a:rPr lang="en-US" dirty="0">
                  <a:solidFill>
                    <a:srgbClr val="FFFF99"/>
                  </a:solidFill>
                </a:rPr>
                <a:t> of the Father, even as that of the moon differs from the sun. …</a:t>
              </a:r>
            </a:p>
          </p:txBody>
        </p:sp>
        <p:pic>
          <p:nvPicPr>
            <p:cNvPr id="9222" name="Picture 6" descr="Image result for gif mo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604" y="3211286"/>
              <a:ext cx="2435226" cy="2435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8366803" y="1265872"/>
            <a:ext cx="3901397" cy="4253185"/>
            <a:chOff x="8366803" y="1265872"/>
            <a:chExt cx="3901397" cy="4253185"/>
          </a:xfrm>
        </p:grpSpPr>
        <p:sp>
          <p:nvSpPr>
            <p:cNvPr id="10" name="Rectangle 9"/>
            <p:cNvSpPr/>
            <p:nvPr/>
          </p:nvSpPr>
          <p:spPr>
            <a:xfrm>
              <a:off x="8458200" y="1265872"/>
              <a:ext cx="3810000" cy="1477328"/>
            </a:xfrm>
            <a:prstGeom prst="rect">
              <a:avLst/>
            </a:prstGeom>
          </p:spPr>
          <p:txBody>
            <a:bodyPr wrap="square">
              <a:spAutoFit/>
            </a:bodyPr>
            <a:lstStyle/>
            <a:p>
              <a:r>
                <a:rPr lang="en-US" dirty="0">
                  <a:solidFill>
                    <a:srgbClr val="FFFF99"/>
                  </a:solidFill>
                </a:rPr>
                <a:t>“And again, we saw the glory of the telestial, which glory is that of the lesser, even as the glory of the stars differs from that of the glory of the moon.” </a:t>
              </a:r>
              <a:endParaRPr lang="en-US" dirty="0"/>
            </a:p>
          </p:txBody>
        </p:sp>
        <p:pic>
          <p:nvPicPr>
            <p:cNvPr id="9224" name="Picture 8"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6803" y="3287031"/>
              <a:ext cx="3348039" cy="22320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080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00400" y="990600"/>
            <a:ext cx="5943600" cy="5693866"/>
          </a:xfrm>
          <a:prstGeom prst="rect">
            <a:avLst/>
          </a:prstGeom>
          <a:noFill/>
        </p:spPr>
        <p:txBody>
          <a:bodyPr wrap="square" rtlCol="0">
            <a:spAutoFit/>
          </a:bodyPr>
          <a:lstStyle/>
          <a:p>
            <a:r>
              <a:rPr lang="en-US" sz="2800" dirty="0">
                <a:solidFill>
                  <a:srgbClr val="FFFF99"/>
                </a:solidFill>
              </a:rPr>
              <a:t>“In the resurrection there will be different kinds of bodies; they will not all be alike. </a:t>
            </a:r>
          </a:p>
          <a:p>
            <a:endParaRPr lang="en-US" sz="2800" dirty="0">
              <a:solidFill>
                <a:srgbClr val="FFFF99"/>
              </a:solidFill>
            </a:endParaRPr>
          </a:p>
          <a:p>
            <a:r>
              <a:rPr lang="en-US" sz="2800" dirty="0">
                <a:solidFill>
                  <a:srgbClr val="FFFF99"/>
                </a:solidFill>
              </a:rPr>
              <a:t>The body a man receives will determine his place hereafter. There will be celestial bodies, terrestrial bodies, and telestial bodies, and these bodies will differ as distinctly as do bodies here…(7)</a:t>
            </a:r>
          </a:p>
          <a:p>
            <a:endParaRPr lang="en-US" sz="2800" dirty="0">
              <a:solidFill>
                <a:srgbClr val="FFFF99"/>
              </a:solidFill>
            </a:endParaRPr>
          </a:p>
          <a:p>
            <a:endParaRPr lang="en-US" sz="2800" dirty="0">
              <a:solidFill>
                <a:srgbClr val="FFFF99"/>
              </a:solidFill>
            </a:endParaRPr>
          </a:p>
          <a:p>
            <a:endParaRPr lang="en-US" sz="2800" dirty="0">
              <a:solidFill>
                <a:srgbClr val="FFFF99"/>
              </a:solidFill>
            </a:endParaRPr>
          </a:p>
        </p:txBody>
      </p:sp>
      <p:pic>
        <p:nvPicPr>
          <p:cNvPr id="9218" name="Picture 2" descr="https://encrypted-tbn0.gstatic.com/images?q=tbn:ANd9GcRGRiqLyoJYcFcqG5dXPbTIFrH5Fx1cTO_MJnDr5HnuTOOkDIScLERPS60Gow"/>
          <p:cNvPicPr>
            <a:picLocks noChangeAspect="1" noChangeArrowheads="1"/>
          </p:cNvPicPr>
          <p:nvPr/>
        </p:nvPicPr>
        <p:blipFill>
          <a:blip r:embed="rId2" cstate="print"/>
          <a:srcRect/>
          <a:stretch>
            <a:fillRect/>
          </a:stretch>
        </p:blipFill>
        <p:spPr bwMode="auto">
          <a:xfrm>
            <a:off x="9427028" y="4082142"/>
            <a:ext cx="1905000" cy="2410410"/>
          </a:xfrm>
          <a:prstGeom prst="rect">
            <a:avLst/>
          </a:prstGeom>
          <a:noFill/>
        </p:spPr>
      </p:pic>
      <p:pic>
        <p:nvPicPr>
          <p:cNvPr id="10242" name="Picture 2" descr="sun, moon, st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924277"/>
            <a:ext cx="2333625"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50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93371" y="457200"/>
            <a:ext cx="5943600" cy="1815882"/>
          </a:xfrm>
          <a:prstGeom prst="rect">
            <a:avLst/>
          </a:prstGeom>
          <a:noFill/>
        </p:spPr>
        <p:txBody>
          <a:bodyPr wrap="square" rtlCol="0">
            <a:spAutoFit/>
          </a:bodyPr>
          <a:lstStyle/>
          <a:p>
            <a:r>
              <a:rPr lang="en-US" sz="2800" dirty="0">
                <a:solidFill>
                  <a:srgbClr val="FFFF99"/>
                </a:solidFill>
              </a:rPr>
              <a:t>…Some will gain celestial bodies with all the powers of exaltation and eternal increase. These bodies will shine like the sun as our Savior’s does; </a:t>
            </a:r>
          </a:p>
        </p:txBody>
      </p:sp>
      <p:sp>
        <p:nvSpPr>
          <p:cNvPr id="8" name="TextBox 7"/>
          <p:cNvSpPr txBox="1"/>
          <p:nvPr/>
        </p:nvSpPr>
        <p:spPr>
          <a:xfrm>
            <a:off x="5921829" y="6379028"/>
            <a:ext cx="6172200" cy="400110"/>
          </a:xfrm>
          <a:prstGeom prst="rect">
            <a:avLst/>
          </a:prstGeom>
          <a:noFill/>
        </p:spPr>
        <p:txBody>
          <a:bodyPr wrap="square" rtlCol="0">
            <a:spAutoFit/>
          </a:bodyPr>
          <a:lstStyle/>
          <a:p>
            <a:pPr algn="r"/>
            <a:r>
              <a:rPr lang="en-US" sz="2000" dirty="0">
                <a:solidFill>
                  <a:srgbClr val="FFFF99"/>
                </a:solidFill>
              </a:rPr>
              <a:t>(7)</a:t>
            </a:r>
          </a:p>
        </p:txBody>
      </p:sp>
      <p:sp>
        <p:nvSpPr>
          <p:cNvPr id="5" name="TextBox 4"/>
          <p:cNvSpPr txBox="1"/>
          <p:nvPr/>
        </p:nvSpPr>
        <p:spPr>
          <a:xfrm>
            <a:off x="4114800" y="3352800"/>
            <a:ext cx="5943600" cy="2677656"/>
          </a:xfrm>
          <a:prstGeom prst="rect">
            <a:avLst/>
          </a:prstGeom>
          <a:noFill/>
        </p:spPr>
        <p:txBody>
          <a:bodyPr wrap="square" rtlCol="0">
            <a:spAutoFit/>
          </a:bodyPr>
          <a:lstStyle/>
          <a:p>
            <a:r>
              <a:rPr lang="en-US" sz="2800" dirty="0">
                <a:solidFill>
                  <a:srgbClr val="FFFF99"/>
                </a:solidFill>
              </a:rPr>
              <a:t>Those who enter the terrestrial kingdom will have terrestrial bodies, and they will not shine like the sun, but they will be more glorious than the bodies of those who receive the </a:t>
            </a:r>
            <a:r>
              <a:rPr lang="en-US" sz="2800" dirty="0" err="1">
                <a:solidFill>
                  <a:srgbClr val="FFFF99"/>
                </a:solidFill>
              </a:rPr>
              <a:t>telestrial</a:t>
            </a:r>
            <a:r>
              <a:rPr lang="en-US" sz="2800" dirty="0">
                <a:solidFill>
                  <a:srgbClr val="FFFF99"/>
                </a:solidFill>
              </a:rPr>
              <a:t> glory.” </a:t>
            </a:r>
          </a:p>
        </p:txBody>
      </p:sp>
      <p:pic>
        <p:nvPicPr>
          <p:cNvPr id="3" name="Picture 2">
            <a:extLst>
              <a:ext uri="{FF2B5EF4-FFF2-40B4-BE49-F238E27FC236}">
                <a16:creationId xmlns:a16="http://schemas.microsoft.com/office/drawing/2014/main" id="{F3207768-D6A5-4C70-8E60-65ABBEF47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12" y="2697349"/>
            <a:ext cx="2779776" cy="3517392"/>
          </a:xfrm>
          <a:prstGeom prst="rect">
            <a:avLst/>
          </a:prstGeom>
        </p:spPr>
      </p:pic>
      <p:pic>
        <p:nvPicPr>
          <p:cNvPr id="9" name="Picture 8">
            <a:extLst>
              <a:ext uri="{FF2B5EF4-FFF2-40B4-BE49-F238E27FC236}">
                <a16:creationId xmlns:a16="http://schemas.microsoft.com/office/drawing/2014/main" id="{F9F40D81-B066-4A29-B39C-B95494C75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8283" y="276738"/>
            <a:ext cx="2578100" cy="2997200"/>
          </a:xfrm>
          <a:prstGeom prst="rect">
            <a:avLst/>
          </a:prstGeom>
        </p:spPr>
      </p:pic>
      <p:sp>
        <p:nvSpPr>
          <p:cNvPr id="12" name="TextBox 11">
            <a:extLst>
              <a:ext uri="{FF2B5EF4-FFF2-40B4-BE49-F238E27FC236}">
                <a16:creationId xmlns:a16="http://schemas.microsoft.com/office/drawing/2014/main" id="{2B29AB20-C095-4015-934F-1B6DA34E3B72}"/>
              </a:ext>
            </a:extLst>
          </p:cNvPr>
          <p:cNvSpPr txBox="1"/>
          <p:nvPr/>
        </p:nvSpPr>
        <p:spPr>
          <a:xfrm>
            <a:off x="97971" y="6293603"/>
            <a:ext cx="5943600" cy="523220"/>
          </a:xfrm>
          <a:prstGeom prst="rect">
            <a:avLst/>
          </a:prstGeom>
          <a:noFill/>
        </p:spPr>
        <p:txBody>
          <a:bodyPr wrap="square" rtlCol="0">
            <a:spAutoFit/>
          </a:bodyPr>
          <a:lstStyle/>
          <a:p>
            <a:r>
              <a:rPr lang="en-US" sz="2800" dirty="0">
                <a:solidFill>
                  <a:srgbClr val="FFFF99"/>
                </a:solidFill>
              </a:rPr>
              <a:t>San Diego Temple</a:t>
            </a:r>
          </a:p>
        </p:txBody>
      </p:sp>
    </p:spTree>
    <p:extLst>
      <p:ext uri="{BB962C8B-B14F-4D97-AF65-F5344CB8AC3E}">
        <p14:creationId xmlns:p14="http://schemas.microsoft.com/office/powerpoint/2010/main" val="174246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rth Spin GIF - Earth Space Rotation - Discover &amp; Share GIFs">
            <a:extLst>
              <a:ext uri="{FF2B5EF4-FFF2-40B4-BE49-F238E27FC236}">
                <a16:creationId xmlns:a16="http://schemas.microsoft.com/office/drawing/2014/main" id="{CF0472D6-6657-F4DA-2AF2-14C8566B7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2F728C-87D9-2993-72E6-B85CCDBC4F9E}"/>
              </a:ext>
            </a:extLst>
          </p:cNvPr>
          <p:cNvSpPr txBox="1"/>
          <p:nvPr/>
        </p:nvSpPr>
        <p:spPr>
          <a:xfrm>
            <a:off x="1970314" y="185058"/>
            <a:ext cx="8229600" cy="769441"/>
          </a:xfrm>
          <a:prstGeom prst="rect">
            <a:avLst/>
          </a:prstGeom>
          <a:noFill/>
        </p:spPr>
        <p:txBody>
          <a:bodyPr wrap="square" rtlCol="0">
            <a:spAutoFit/>
          </a:bodyPr>
          <a:lstStyle/>
          <a:p>
            <a:pPr algn="ctr"/>
            <a:r>
              <a:rPr lang="en-US" sz="4400" dirty="0">
                <a:solidFill>
                  <a:srgbClr val="FFFF99"/>
                </a:solidFill>
              </a:rPr>
              <a:t>Resurrection At Different Times</a:t>
            </a:r>
          </a:p>
        </p:txBody>
      </p:sp>
      <p:cxnSp>
        <p:nvCxnSpPr>
          <p:cNvPr id="7" name="Straight Connector 6">
            <a:extLst>
              <a:ext uri="{FF2B5EF4-FFF2-40B4-BE49-F238E27FC236}">
                <a16:creationId xmlns:a16="http://schemas.microsoft.com/office/drawing/2014/main" id="{A4458C3D-8568-6DED-F466-57A264CA073E}"/>
              </a:ext>
            </a:extLst>
          </p:cNvPr>
          <p:cNvCxnSpPr>
            <a:cxnSpLocks/>
          </p:cNvCxnSpPr>
          <p:nvPr/>
        </p:nvCxnSpPr>
        <p:spPr>
          <a:xfrm>
            <a:off x="171450" y="1092611"/>
            <a:ext cx="119062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02E37C2B-83D1-9F0F-9E5A-E780B49849B4}"/>
              </a:ext>
            </a:extLst>
          </p:cNvPr>
          <p:cNvGrpSpPr/>
          <p:nvPr/>
        </p:nvGrpSpPr>
        <p:grpSpPr>
          <a:xfrm>
            <a:off x="85724" y="1092611"/>
            <a:ext cx="1884590" cy="2143125"/>
            <a:chOff x="85724" y="1092611"/>
            <a:chExt cx="1884590" cy="2143125"/>
          </a:xfrm>
        </p:grpSpPr>
        <p:cxnSp>
          <p:nvCxnSpPr>
            <p:cNvPr id="10" name="Straight Connector 9">
              <a:extLst>
                <a:ext uri="{FF2B5EF4-FFF2-40B4-BE49-F238E27FC236}">
                  <a16:creationId xmlns:a16="http://schemas.microsoft.com/office/drawing/2014/main" id="{34A73DD1-9252-9F48-DAC9-87740532BF50}"/>
                </a:ext>
              </a:extLst>
            </p:cNvPr>
            <p:cNvCxnSpPr>
              <a:cxnSpLocks/>
            </p:cNvCxnSpPr>
            <p:nvPr/>
          </p:nvCxnSpPr>
          <p:spPr>
            <a:xfrm>
              <a:off x="1028019" y="1092611"/>
              <a:ext cx="0" cy="12197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4F4C2D3-B0A1-116E-A981-497BD3C50983}"/>
                </a:ext>
              </a:extLst>
            </p:cNvPr>
            <p:cNvSpPr txBox="1"/>
            <p:nvPr/>
          </p:nvSpPr>
          <p:spPr>
            <a:xfrm>
              <a:off x="85724" y="2312406"/>
              <a:ext cx="1884590" cy="923330"/>
            </a:xfrm>
            <a:prstGeom prst="rect">
              <a:avLst/>
            </a:prstGeom>
            <a:solidFill>
              <a:srgbClr val="7030A0"/>
            </a:solidFill>
            <a:ln>
              <a:solidFill>
                <a:schemeClr val="tx1"/>
              </a:solidFill>
            </a:ln>
          </p:spPr>
          <p:txBody>
            <a:bodyPr wrap="square">
              <a:spAutoFit/>
            </a:bodyPr>
            <a:lstStyle/>
            <a:p>
              <a:pPr algn="ctr"/>
              <a:r>
                <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Jesus Christ was the first to be resurrected. </a:t>
              </a:r>
              <a:endParaRPr lang="en-US" dirty="0"/>
            </a:p>
          </p:txBody>
        </p:sp>
      </p:grpSp>
      <p:grpSp>
        <p:nvGrpSpPr>
          <p:cNvPr id="32" name="Group 31">
            <a:extLst>
              <a:ext uri="{FF2B5EF4-FFF2-40B4-BE49-F238E27FC236}">
                <a16:creationId xmlns:a16="http://schemas.microsoft.com/office/drawing/2014/main" id="{CB4A9E4D-3A09-7EFD-25BF-FEC0E458A9FB}"/>
              </a:ext>
            </a:extLst>
          </p:cNvPr>
          <p:cNvGrpSpPr/>
          <p:nvPr/>
        </p:nvGrpSpPr>
        <p:grpSpPr>
          <a:xfrm>
            <a:off x="1392519" y="1119590"/>
            <a:ext cx="1884590" cy="4130920"/>
            <a:chOff x="1954496" y="1092610"/>
            <a:chExt cx="1884590" cy="4130920"/>
          </a:xfrm>
        </p:grpSpPr>
        <p:cxnSp>
          <p:nvCxnSpPr>
            <p:cNvPr id="19" name="Straight Connector 18">
              <a:extLst>
                <a:ext uri="{FF2B5EF4-FFF2-40B4-BE49-F238E27FC236}">
                  <a16:creationId xmlns:a16="http://schemas.microsoft.com/office/drawing/2014/main" id="{FF2816B0-BC3B-6D5C-605E-86C3F24DC798}"/>
                </a:ext>
              </a:extLst>
            </p:cNvPr>
            <p:cNvCxnSpPr>
              <a:cxnSpLocks/>
            </p:cNvCxnSpPr>
            <p:nvPr/>
          </p:nvCxnSpPr>
          <p:spPr>
            <a:xfrm flipH="1">
              <a:off x="2819400" y="1092610"/>
              <a:ext cx="18369" cy="23744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BB63C05-730E-121F-49EE-F0B0F0344727}"/>
                </a:ext>
              </a:extLst>
            </p:cNvPr>
            <p:cNvSpPr txBox="1"/>
            <p:nvPr/>
          </p:nvSpPr>
          <p:spPr>
            <a:xfrm>
              <a:off x="1954496" y="3469204"/>
              <a:ext cx="1884590" cy="1754326"/>
            </a:xfrm>
            <a:prstGeom prst="rect">
              <a:avLst/>
            </a:prstGeom>
            <a:solidFill>
              <a:srgbClr val="7030A0"/>
            </a:solidFill>
            <a:ln>
              <a:solidFill>
                <a:schemeClr val="tx1"/>
              </a:solidFill>
            </a:ln>
          </p:spPr>
          <p:txBody>
            <a:bodyPr wrap="square">
              <a:spAutoFit/>
            </a:bodyPr>
            <a:lstStyle/>
            <a:p>
              <a:pPr algn="ctr"/>
              <a:r>
                <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Righteous Saints rose from grave immediately following His Resurrection. </a:t>
              </a:r>
              <a:endParaRPr lang="en-US" dirty="0"/>
            </a:p>
          </p:txBody>
        </p:sp>
      </p:grpSp>
      <p:sp>
        <p:nvSpPr>
          <p:cNvPr id="22" name="TextBox 21">
            <a:extLst>
              <a:ext uri="{FF2B5EF4-FFF2-40B4-BE49-F238E27FC236}">
                <a16:creationId xmlns:a16="http://schemas.microsoft.com/office/drawing/2014/main" id="{73D349C1-D1BB-67BB-7D32-E7A43F31CC47}"/>
              </a:ext>
            </a:extLst>
          </p:cNvPr>
          <p:cNvSpPr txBox="1"/>
          <p:nvPr/>
        </p:nvSpPr>
        <p:spPr>
          <a:xfrm>
            <a:off x="85721" y="6571591"/>
            <a:ext cx="11182353" cy="261610"/>
          </a:xfrm>
          <a:prstGeom prst="rect">
            <a:avLst/>
          </a:prstGeom>
          <a:noFill/>
        </p:spPr>
        <p:txBody>
          <a:bodyPr wrap="square" rtlCol="0">
            <a:spAutoFit/>
          </a:bodyPr>
          <a:lstStyle/>
          <a:p>
            <a:r>
              <a:rPr lang="en-US" sz="1100" dirty="0">
                <a:solidFill>
                  <a:srgbClr val="FFFFAF"/>
                </a:solidFill>
              </a:rPr>
              <a:t>2. Matthew 27:52-53; 3. 1 Corinthians 15:23; D&amp;C 76:50-70; 88:97-98; 4. D&amp;C 76:71-79; 88:99; 5. D&amp;C 76:81-86; 88:100-101 6. D&amp;C 76:31-39, 43-44; 88;28-32,35,101-2; 7. D&amp;C 76:32-39</a:t>
            </a:r>
          </a:p>
        </p:txBody>
      </p:sp>
      <p:grpSp>
        <p:nvGrpSpPr>
          <p:cNvPr id="33" name="Group 32">
            <a:extLst>
              <a:ext uri="{FF2B5EF4-FFF2-40B4-BE49-F238E27FC236}">
                <a16:creationId xmlns:a16="http://schemas.microsoft.com/office/drawing/2014/main" id="{D6978BEA-B2E1-9388-1FFC-ABEBD28A3E5E}"/>
              </a:ext>
            </a:extLst>
          </p:cNvPr>
          <p:cNvGrpSpPr/>
          <p:nvPr/>
        </p:nvGrpSpPr>
        <p:grpSpPr>
          <a:xfrm>
            <a:off x="3727333" y="1107414"/>
            <a:ext cx="1884590" cy="4643172"/>
            <a:chOff x="4292372" y="1099669"/>
            <a:chExt cx="1884590" cy="4643172"/>
          </a:xfrm>
        </p:grpSpPr>
        <p:cxnSp>
          <p:nvCxnSpPr>
            <p:cNvPr id="23" name="Straight Connector 22">
              <a:extLst>
                <a:ext uri="{FF2B5EF4-FFF2-40B4-BE49-F238E27FC236}">
                  <a16:creationId xmlns:a16="http://schemas.microsoft.com/office/drawing/2014/main" id="{E8D01AF5-5757-3291-201F-8A33E938ACCC}"/>
                </a:ext>
              </a:extLst>
            </p:cNvPr>
            <p:cNvCxnSpPr>
              <a:cxnSpLocks/>
            </p:cNvCxnSpPr>
            <p:nvPr/>
          </p:nvCxnSpPr>
          <p:spPr>
            <a:xfrm>
              <a:off x="5190444" y="1099669"/>
              <a:ext cx="0" cy="12197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BC846A0-332B-9FE8-F38A-2346A186DB4D}"/>
                </a:ext>
              </a:extLst>
            </p:cNvPr>
            <p:cNvSpPr txBox="1"/>
            <p:nvPr/>
          </p:nvSpPr>
          <p:spPr>
            <a:xfrm>
              <a:off x="4292372" y="2326521"/>
              <a:ext cx="1884590" cy="3416320"/>
            </a:xfrm>
            <a:prstGeom prst="rect">
              <a:avLst/>
            </a:prstGeom>
            <a:solidFill>
              <a:srgbClr val="7030A0"/>
            </a:solidFill>
            <a:ln>
              <a:solidFill>
                <a:schemeClr val="tx1"/>
              </a:solidFill>
            </a:ln>
          </p:spPr>
          <p:txBody>
            <a:bodyPr wrap="square">
              <a:spAutoFit/>
            </a:bodyPr>
            <a:lstStyle/>
            <a:p>
              <a:pPr algn="ctr"/>
              <a:r>
                <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The Second Coming, the resurrection will continue with the coming forth of other righteous Saints…These people will inherit the celestial kingdom</a:t>
              </a:r>
              <a:endParaRPr lang="en-US" dirty="0"/>
            </a:p>
          </p:txBody>
        </p:sp>
      </p:grpSp>
      <p:grpSp>
        <p:nvGrpSpPr>
          <p:cNvPr id="34" name="Group 33">
            <a:extLst>
              <a:ext uri="{FF2B5EF4-FFF2-40B4-BE49-F238E27FC236}">
                <a16:creationId xmlns:a16="http://schemas.microsoft.com/office/drawing/2014/main" id="{ED7F2177-E399-980A-533F-0063B158B069}"/>
              </a:ext>
            </a:extLst>
          </p:cNvPr>
          <p:cNvGrpSpPr/>
          <p:nvPr/>
        </p:nvGrpSpPr>
        <p:grpSpPr>
          <a:xfrm>
            <a:off x="5775893" y="1078621"/>
            <a:ext cx="1884590" cy="2670144"/>
            <a:chOff x="6468494" y="1119590"/>
            <a:chExt cx="1884590" cy="2670144"/>
          </a:xfrm>
        </p:grpSpPr>
        <p:cxnSp>
          <p:nvCxnSpPr>
            <p:cNvPr id="25" name="Straight Connector 24">
              <a:extLst>
                <a:ext uri="{FF2B5EF4-FFF2-40B4-BE49-F238E27FC236}">
                  <a16:creationId xmlns:a16="http://schemas.microsoft.com/office/drawing/2014/main" id="{BDFBFE4B-AEF3-FCAA-C14D-B78EBB690CE2}"/>
                </a:ext>
              </a:extLst>
            </p:cNvPr>
            <p:cNvCxnSpPr>
              <a:cxnSpLocks/>
            </p:cNvCxnSpPr>
            <p:nvPr/>
          </p:nvCxnSpPr>
          <p:spPr>
            <a:xfrm>
              <a:off x="7328466" y="1119590"/>
              <a:ext cx="0" cy="12197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1624DAF-D489-B588-06A7-F800486FCE68}"/>
                </a:ext>
              </a:extLst>
            </p:cNvPr>
            <p:cNvSpPr txBox="1"/>
            <p:nvPr/>
          </p:nvSpPr>
          <p:spPr>
            <a:xfrm>
              <a:off x="6468494" y="2312406"/>
              <a:ext cx="1884590" cy="1477328"/>
            </a:xfrm>
            <a:prstGeom prst="rect">
              <a:avLst/>
            </a:prstGeom>
            <a:solidFill>
              <a:srgbClr val="7030A0"/>
            </a:solidFill>
            <a:ln>
              <a:solidFill>
                <a:schemeClr val="tx1"/>
              </a:solidFill>
            </a:ln>
          </p:spPr>
          <p:txBody>
            <a:bodyPr wrap="square">
              <a:spAutoFit/>
            </a:bodyPr>
            <a:lstStyle/>
            <a:p>
              <a:pPr algn="ctr"/>
              <a:r>
                <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The resurrection of those who will receive terrestrial glory</a:t>
              </a:r>
              <a:endParaRPr lang="en-US" dirty="0"/>
            </a:p>
          </p:txBody>
        </p:sp>
      </p:grpSp>
      <p:grpSp>
        <p:nvGrpSpPr>
          <p:cNvPr id="35" name="Group 34">
            <a:extLst>
              <a:ext uri="{FF2B5EF4-FFF2-40B4-BE49-F238E27FC236}">
                <a16:creationId xmlns:a16="http://schemas.microsoft.com/office/drawing/2014/main" id="{F8402BEB-D71A-E16A-3D26-DB45744C829D}"/>
              </a:ext>
            </a:extLst>
          </p:cNvPr>
          <p:cNvGrpSpPr/>
          <p:nvPr/>
        </p:nvGrpSpPr>
        <p:grpSpPr>
          <a:xfrm>
            <a:off x="7797912" y="1085554"/>
            <a:ext cx="1884590" cy="4336969"/>
            <a:chOff x="8401049" y="1123356"/>
            <a:chExt cx="1884590" cy="4336969"/>
          </a:xfrm>
        </p:grpSpPr>
        <p:cxnSp>
          <p:nvCxnSpPr>
            <p:cNvPr id="27" name="Straight Connector 26">
              <a:extLst>
                <a:ext uri="{FF2B5EF4-FFF2-40B4-BE49-F238E27FC236}">
                  <a16:creationId xmlns:a16="http://schemas.microsoft.com/office/drawing/2014/main" id="{FA5255E2-8077-CD9D-926F-4CB8A93EB6D3}"/>
                </a:ext>
              </a:extLst>
            </p:cNvPr>
            <p:cNvCxnSpPr>
              <a:cxnSpLocks/>
            </p:cNvCxnSpPr>
            <p:nvPr/>
          </p:nvCxnSpPr>
          <p:spPr>
            <a:xfrm>
              <a:off x="9291298" y="1123356"/>
              <a:ext cx="0" cy="2322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59A4DA7-CE6E-A3CE-AE69-C1072677AE14}"/>
                </a:ext>
              </a:extLst>
            </p:cNvPr>
            <p:cNvSpPr txBox="1"/>
            <p:nvPr/>
          </p:nvSpPr>
          <p:spPr>
            <a:xfrm>
              <a:off x="8401049" y="3429000"/>
              <a:ext cx="1884590" cy="2031325"/>
            </a:xfrm>
            <a:prstGeom prst="rect">
              <a:avLst/>
            </a:prstGeom>
            <a:solidFill>
              <a:srgbClr val="7030A0"/>
            </a:solidFill>
            <a:ln>
              <a:solidFill>
                <a:schemeClr val="tx1"/>
              </a:solidFill>
            </a:ln>
          </p:spPr>
          <p:txBody>
            <a:bodyPr wrap="square">
              <a:spAutoFit/>
            </a:bodyPr>
            <a:lstStyle/>
            <a:p>
              <a:pPr algn="ctr"/>
              <a:r>
                <a:rPr lang="en-US" dirty="0">
                  <a:solidFill>
                    <a:srgbClr val="FFFFAF"/>
                  </a:solidFill>
                  <a:latin typeface="Open Sans" panose="020B0606030504020204" pitchFamily="34" charset="0"/>
                  <a:ea typeface="Open Sans" panose="020B0606030504020204" pitchFamily="34" charset="0"/>
                  <a:cs typeface="Open Sans" panose="020B0606030504020204" pitchFamily="34" charset="0"/>
                </a:rPr>
                <a:t>At the end of the Millennium the resurrection of those who will inherit telestial glory</a:t>
              </a:r>
              <a:endParaRPr lang="en-US" dirty="0"/>
            </a:p>
          </p:txBody>
        </p:sp>
      </p:grpSp>
      <p:grpSp>
        <p:nvGrpSpPr>
          <p:cNvPr id="37" name="Group 36">
            <a:extLst>
              <a:ext uri="{FF2B5EF4-FFF2-40B4-BE49-F238E27FC236}">
                <a16:creationId xmlns:a16="http://schemas.microsoft.com/office/drawing/2014/main" id="{5BF163F3-9058-9A0E-28C5-6F8703F7F920}"/>
              </a:ext>
            </a:extLst>
          </p:cNvPr>
          <p:cNvGrpSpPr/>
          <p:nvPr/>
        </p:nvGrpSpPr>
        <p:grpSpPr>
          <a:xfrm>
            <a:off x="9846472" y="1094212"/>
            <a:ext cx="2094133" cy="3707955"/>
            <a:chOff x="9846472" y="1094212"/>
            <a:chExt cx="2094133" cy="3707955"/>
          </a:xfrm>
        </p:grpSpPr>
        <p:cxnSp>
          <p:nvCxnSpPr>
            <p:cNvPr id="30" name="Straight Connector 29">
              <a:extLst>
                <a:ext uri="{FF2B5EF4-FFF2-40B4-BE49-F238E27FC236}">
                  <a16:creationId xmlns:a16="http://schemas.microsoft.com/office/drawing/2014/main" id="{BBF50518-D81E-08B5-F253-EE5F2F4D9BFB}"/>
                </a:ext>
              </a:extLst>
            </p:cNvPr>
            <p:cNvCxnSpPr>
              <a:cxnSpLocks/>
            </p:cNvCxnSpPr>
            <p:nvPr/>
          </p:nvCxnSpPr>
          <p:spPr>
            <a:xfrm>
              <a:off x="10848632" y="1094212"/>
              <a:ext cx="0" cy="12197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0163A49-D2D0-4DFD-2184-652B77F84FEA}"/>
                </a:ext>
              </a:extLst>
            </p:cNvPr>
            <p:cNvSpPr txBox="1"/>
            <p:nvPr/>
          </p:nvSpPr>
          <p:spPr>
            <a:xfrm>
              <a:off x="9846472" y="1693624"/>
              <a:ext cx="2094133" cy="3108543"/>
            </a:xfrm>
            <a:prstGeom prst="rect">
              <a:avLst/>
            </a:prstGeom>
            <a:solidFill>
              <a:srgbClr val="7030A0"/>
            </a:solidFill>
            <a:ln>
              <a:solidFill>
                <a:schemeClr val="tx1"/>
              </a:solidFill>
            </a:ln>
          </p:spPr>
          <p:txBody>
            <a:bodyPr wrap="square">
              <a:spAutoFit/>
            </a:bodyPr>
            <a:lstStyle/>
            <a:p>
              <a:pPr algn="ctr"/>
              <a:r>
                <a:rPr lang="en-US" sz="1400"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Resurrection will be concluded with the raising of the ‘sons of perdition’. Those will not receive a degree of glory but will ‘return again to their own place’ to enjoy that which they are willing to receive, because they were not willing to enjoy that which they might have received</a:t>
              </a:r>
              <a:endParaRPr lang="en-US" sz="1400" dirty="0"/>
            </a:p>
          </p:txBody>
        </p:sp>
      </p:grpSp>
      <p:sp>
        <p:nvSpPr>
          <p:cNvPr id="39" name="TextBox 38">
            <a:extLst>
              <a:ext uri="{FF2B5EF4-FFF2-40B4-BE49-F238E27FC236}">
                <a16:creationId xmlns:a16="http://schemas.microsoft.com/office/drawing/2014/main" id="{84F6CC21-B959-9FAD-77BF-940A6958155E}"/>
              </a:ext>
            </a:extLst>
          </p:cNvPr>
          <p:cNvSpPr txBox="1"/>
          <p:nvPr/>
        </p:nvSpPr>
        <p:spPr>
          <a:xfrm>
            <a:off x="10199914" y="6463869"/>
            <a:ext cx="1884590" cy="369332"/>
          </a:xfrm>
          <a:prstGeom prst="rect">
            <a:avLst/>
          </a:prstGeom>
          <a:noFill/>
          <a:ln>
            <a:solidFill>
              <a:schemeClr val="tx1"/>
            </a:solidFill>
          </a:ln>
        </p:spPr>
        <p:txBody>
          <a:bodyPr wrap="square">
            <a:spAutoFit/>
          </a:bodyPr>
          <a:lstStyle/>
          <a:p>
            <a:pPr algn="r"/>
            <a:r>
              <a:rPr lang="en-US" dirty="0">
                <a:solidFill>
                  <a:srgbClr val="FFFFAF"/>
                </a:solidFill>
                <a:latin typeface="Open Sans" panose="020B0606030504020204" pitchFamily="34" charset="0"/>
                <a:ea typeface="Open Sans" panose="020B0606030504020204" pitchFamily="34" charset="0"/>
                <a:cs typeface="Open Sans" panose="020B0606030504020204" pitchFamily="34" charset="0"/>
              </a:rPr>
              <a:t>(1)</a:t>
            </a:r>
            <a:r>
              <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 </a:t>
            </a:r>
            <a:endParaRPr lang="en-US" dirty="0"/>
          </a:p>
        </p:txBody>
      </p:sp>
      <p:sp>
        <p:nvSpPr>
          <p:cNvPr id="41" name="TextBox 40">
            <a:extLst>
              <a:ext uri="{FF2B5EF4-FFF2-40B4-BE49-F238E27FC236}">
                <a16:creationId xmlns:a16="http://schemas.microsoft.com/office/drawing/2014/main" id="{38CA6C5A-1E1B-E10B-7998-ED15A8393A49}"/>
              </a:ext>
            </a:extLst>
          </p:cNvPr>
          <p:cNvSpPr txBox="1"/>
          <p:nvPr/>
        </p:nvSpPr>
        <p:spPr>
          <a:xfrm>
            <a:off x="3101748" y="5871399"/>
            <a:ext cx="6096000" cy="646331"/>
          </a:xfrm>
          <a:prstGeom prst="rect">
            <a:avLst/>
          </a:prstGeom>
          <a:solidFill>
            <a:srgbClr val="0070C0"/>
          </a:solidFill>
        </p:spPr>
        <p:txBody>
          <a:bodyPr wrap="square">
            <a:spAutoFit/>
          </a:bodyPr>
          <a:lstStyle/>
          <a:p>
            <a:r>
              <a:rPr lang="en-US" b="0" i="0" dirty="0">
                <a:solidFill>
                  <a:srgbClr val="FFFFAF"/>
                </a:solidFill>
                <a:effectLst/>
                <a:latin typeface="Calibri" panose="020F0502020204030204" pitchFamily="34" charset="0"/>
              </a:rPr>
              <a:t>Those spirits who rebelled in </a:t>
            </a:r>
            <a:r>
              <a:rPr lang="en-US" b="0" i="0" dirty="0" err="1">
                <a:solidFill>
                  <a:srgbClr val="FFFFAF"/>
                </a:solidFill>
                <a:effectLst/>
                <a:latin typeface="Calibri" panose="020F0502020204030204" pitchFamily="34" charset="0"/>
              </a:rPr>
              <a:t>premortality</a:t>
            </a:r>
            <a:r>
              <a:rPr lang="en-US" b="0" i="0" dirty="0">
                <a:solidFill>
                  <a:srgbClr val="FFFFAF"/>
                </a:solidFill>
                <a:effectLst/>
                <a:latin typeface="Calibri" panose="020F0502020204030204" pitchFamily="34" charset="0"/>
              </a:rPr>
              <a:t> and did not receive a mortal body will not be among those who will be resurrected.</a:t>
            </a:r>
            <a:endParaRPr lang="en-US" dirty="0">
              <a:solidFill>
                <a:srgbClr val="FFFFAF"/>
              </a:solidFill>
            </a:endParaRPr>
          </a:p>
        </p:txBody>
      </p:sp>
    </p:spTree>
    <p:extLst>
      <p:ext uri="{BB962C8B-B14F-4D97-AF65-F5344CB8AC3E}">
        <p14:creationId xmlns:p14="http://schemas.microsoft.com/office/powerpoint/2010/main" val="286452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fill="hold"/>
                                        <p:tgtEl>
                                          <p:spTgt spid="38"/>
                                        </p:tgtEl>
                                        <p:attrNameLst>
                                          <p:attrName>ppt_x</p:attrName>
                                        </p:attrNameLst>
                                      </p:cBhvr>
                                      <p:tavLst>
                                        <p:tav tm="0">
                                          <p:val>
                                            <p:strVal val="#ppt_x"/>
                                          </p:val>
                                        </p:tav>
                                        <p:tav tm="100000">
                                          <p:val>
                                            <p:strVal val="#ppt_x"/>
                                          </p:val>
                                        </p:tav>
                                      </p:tavLst>
                                    </p:anim>
                                    <p:anim calcmode="lin" valueType="num">
                                      <p:cBhvr additive="base">
                                        <p:cTn id="8" dur="10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ppt_x"/>
                                          </p:val>
                                        </p:tav>
                                        <p:tav tm="100000">
                                          <p:val>
                                            <p:strVal val="#ppt_x"/>
                                          </p:val>
                                        </p:tav>
                                      </p:tavLst>
                                    </p:anim>
                                    <p:anim calcmode="lin" valueType="num">
                                      <p:cBhvr additive="base">
                                        <p:cTn id="1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fill="hold"/>
                                        <p:tgtEl>
                                          <p:spTgt spid="33"/>
                                        </p:tgtEl>
                                        <p:attrNameLst>
                                          <p:attrName>ppt_x</p:attrName>
                                        </p:attrNameLst>
                                      </p:cBhvr>
                                      <p:tavLst>
                                        <p:tav tm="0">
                                          <p:val>
                                            <p:strVal val="#ppt_x"/>
                                          </p:val>
                                        </p:tav>
                                        <p:tav tm="100000">
                                          <p:val>
                                            <p:strVal val="#ppt_x"/>
                                          </p:val>
                                        </p:tav>
                                      </p:tavLst>
                                    </p:anim>
                                    <p:anim calcmode="lin" valueType="num">
                                      <p:cBhvr additive="base">
                                        <p:cTn id="20" dur="10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1000" fill="hold"/>
                                        <p:tgtEl>
                                          <p:spTgt spid="34"/>
                                        </p:tgtEl>
                                        <p:attrNameLst>
                                          <p:attrName>ppt_x</p:attrName>
                                        </p:attrNameLst>
                                      </p:cBhvr>
                                      <p:tavLst>
                                        <p:tav tm="0">
                                          <p:val>
                                            <p:strVal val="#ppt_x"/>
                                          </p:val>
                                        </p:tav>
                                        <p:tav tm="100000">
                                          <p:val>
                                            <p:strVal val="#ppt_x"/>
                                          </p:val>
                                        </p:tav>
                                      </p:tavLst>
                                    </p:anim>
                                    <p:anim calcmode="lin" valueType="num">
                                      <p:cBhvr additive="base">
                                        <p:cTn id="26"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000" fill="hold"/>
                                        <p:tgtEl>
                                          <p:spTgt spid="35"/>
                                        </p:tgtEl>
                                        <p:attrNameLst>
                                          <p:attrName>ppt_x</p:attrName>
                                        </p:attrNameLst>
                                      </p:cBhvr>
                                      <p:tavLst>
                                        <p:tav tm="0">
                                          <p:val>
                                            <p:strVal val="#ppt_x"/>
                                          </p:val>
                                        </p:tav>
                                        <p:tav tm="100000">
                                          <p:val>
                                            <p:strVal val="#ppt_x"/>
                                          </p:val>
                                        </p:tav>
                                      </p:tavLst>
                                    </p:anim>
                                    <p:anim calcmode="lin" valueType="num">
                                      <p:cBhvr additive="base">
                                        <p:cTn id="32"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1000" fill="hold"/>
                                        <p:tgtEl>
                                          <p:spTgt spid="37"/>
                                        </p:tgtEl>
                                        <p:attrNameLst>
                                          <p:attrName>ppt_x</p:attrName>
                                        </p:attrNameLst>
                                      </p:cBhvr>
                                      <p:tavLst>
                                        <p:tav tm="0">
                                          <p:val>
                                            <p:strVal val="#ppt_x"/>
                                          </p:val>
                                        </p:tav>
                                        <p:tav tm="100000">
                                          <p:val>
                                            <p:strVal val="#ppt_x"/>
                                          </p:val>
                                        </p:tav>
                                      </p:tavLst>
                                    </p:anim>
                                    <p:anim calcmode="lin" valueType="num">
                                      <p:cBhvr additive="base">
                                        <p:cTn id="3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anim calcmode="lin" valueType="num">
                                      <p:cBhvr>
                                        <p:cTn id="44" dur="1000" fill="hold"/>
                                        <p:tgtEl>
                                          <p:spTgt spid="41"/>
                                        </p:tgtEl>
                                        <p:attrNameLst>
                                          <p:attrName>ppt_x</p:attrName>
                                        </p:attrNameLst>
                                      </p:cBhvr>
                                      <p:tavLst>
                                        <p:tav tm="0">
                                          <p:val>
                                            <p:strVal val="#ppt_x"/>
                                          </p:val>
                                        </p:tav>
                                        <p:tav tm="100000">
                                          <p:val>
                                            <p:strVal val="#ppt_x"/>
                                          </p:val>
                                        </p:tav>
                                      </p:tavLst>
                                    </p:anim>
                                    <p:anim calcmode="lin" valueType="num">
                                      <p:cBhvr>
                                        <p:cTn id="4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92300" y="127001"/>
            <a:ext cx="8229600" cy="769441"/>
          </a:xfrm>
          <a:prstGeom prst="rect">
            <a:avLst/>
          </a:prstGeom>
          <a:noFill/>
        </p:spPr>
        <p:txBody>
          <a:bodyPr wrap="square" rtlCol="0">
            <a:spAutoFit/>
          </a:bodyPr>
          <a:lstStyle/>
          <a:p>
            <a:pPr algn="ctr"/>
            <a:r>
              <a:rPr lang="en-US" sz="4400" dirty="0">
                <a:solidFill>
                  <a:srgbClr val="FFFF99"/>
                </a:solidFill>
              </a:rPr>
              <a:t>First Man on Earth</a:t>
            </a:r>
          </a:p>
        </p:txBody>
      </p:sp>
      <p:sp>
        <p:nvSpPr>
          <p:cNvPr id="6" name="TextBox 5"/>
          <p:cNvSpPr txBox="1"/>
          <p:nvPr/>
        </p:nvSpPr>
        <p:spPr>
          <a:xfrm>
            <a:off x="2286000" y="1295400"/>
            <a:ext cx="3505200" cy="707886"/>
          </a:xfrm>
          <a:prstGeom prst="rect">
            <a:avLst/>
          </a:prstGeom>
          <a:noFill/>
        </p:spPr>
        <p:txBody>
          <a:bodyPr wrap="square" rtlCol="0">
            <a:spAutoFit/>
          </a:bodyPr>
          <a:lstStyle/>
          <a:p>
            <a:r>
              <a:rPr lang="en-US" sz="4000" dirty="0">
                <a:solidFill>
                  <a:srgbClr val="FFFF99"/>
                </a:solidFill>
              </a:rPr>
              <a:t>Adam—earthly</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15:44-45</a:t>
            </a:r>
          </a:p>
        </p:txBody>
      </p:sp>
      <p:sp>
        <p:nvSpPr>
          <p:cNvPr id="11" name="TextBox 10"/>
          <p:cNvSpPr txBox="1"/>
          <p:nvPr/>
        </p:nvSpPr>
        <p:spPr>
          <a:xfrm>
            <a:off x="3494314" y="2177144"/>
            <a:ext cx="4876800" cy="830997"/>
          </a:xfrm>
          <a:prstGeom prst="rect">
            <a:avLst/>
          </a:prstGeom>
          <a:noFill/>
        </p:spPr>
        <p:txBody>
          <a:bodyPr wrap="square" rtlCol="0">
            <a:spAutoFit/>
          </a:bodyPr>
          <a:lstStyle/>
          <a:p>
            <a:r>
              <a:rPr lang="en-US" sz="2400" i="1" dirty="0">
                <a:solidFill>
                  <a:srgbClr val="FFFF99"/>
                </a:solidFill>
              </a:rPr>
              <a:t>“It is sown a natural body; it is raised a spiritual body…”</a:t>
            </a:r>
          </a:p>
        </p:txBody>
      </p:sp>
      <p:sp>
        <p:nvSpPr>
          <p:cNvPr id="12" name="TextBox 11"/>
          <p:cNvSpPr txBox="1"/>
          <p:nvPr/>
        </p:nvSpPr>
        <p:spPr>
          <a:xfrm>
            <a:off x="5638800" y="3135087"/>
            <a:ext cx="4876800" cy="1200329"/>
          </a:xfrm>
          <a:prstGeom prst="rect">
            <a:avLst/>
          </a:prstGeom>
          <a:noFill/>
        </p:spPr>
        <p:txBody>
          <a:bodyPr wrap="square" rtlCol="0">
            <a:spAutoFit/>
          </a:bodyPr>
          <a:lstStyle/>
          <a:p>
            <a:r>
              <a:rPr lang="en-US" sz="2400" i="1" dirty="0">
                <a:solidFill>
                  <a:srgbClr val="FFFF99"/>
                </a:solidFill>
              </a:rPr>
              <a:t>“…the first man Adam was made living soul; the last Adam was made a quickening spirit.”</a:t>
            </a:r>
          </a:p>
        </p:txBody>
      </p:sp>
      <p:sp>
        <p:nvSpPr>
          <p:cNvPr id="2" name="Rectangle 1"/>
          <p:cNvSpPr/>
          <p:nvPr/>
        </p:nvSpPr>
        <p:spPr>
          <a:xfrm>
            <a:off x="647700" y="3553350"/>
            <a:ext cx="4169229" cy="1200329"/>
          </a:xfrm>
          <a:prstGeom prst="rect">
            <a:avLst/>
          </a:prstGeom>
        </p:spPr>
        <p:txBody>
          <a:bodyPr wrap="square">
            <a:spAutoFit/>
          </a:bodyPr>
          <a:lstStyle/>
          <a:p>
            <a:r>
              <a:rPr lang="en-US" dirty="0">
                <a:solidFill>
                  <a:schemeClr val="bg1"/>
                </a:solidFill>
                <a:latin typeface="Open Sans"/>
              </a:rPr>
              <a:t>Paul contrasted the “natural body” that is buried at death and the “spiritual body” that is raised up in the Resurrection. </a:t>
            </a:r>
            <a:endParaRPr lang="en-US" dirty="0">
              <a:solidFill>
                <a:schemeClr val="bg1"/>
              </a:solidFill>
            </a:endParaRPr>
          </a:p>
        </p:txBody>
      </p:sp>
      <p:pic>
        <p:nvPicPr>
          <p:cNvPr id="112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1114" y="457121"/>
            <a:ext cx="3025321" cy="21355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16287" y="5195892"/>
            <a:ext cx="6096000" cy="830997"/>
          </a:xfrm>
          <a:prstGeom prst="rect">
            <a:avLst/>
          </a:prstGeom>
        </p:spPr>
        <p:txBody>
          <a:bodyPr>
            <a:spAutoFit/>
          </a:bodyPr>
          <a:lstStyle/>
          <a:p>
            <a:pPr algn="ctr"/>
            <a:r>
              <a:rPr lang="en-US" sz="2400" i="1" dirty="0">
                <a:solidFill>
                  <a:schemeClr val="bg1"/>
                </a:solidFill>
                <a:effectLst>
                  <a:glow rad="101600">
                    <a:schemeClr val="accent2">
                      <a:satMod val="175000"/>
                      <a:alpha val="40000"/>
                    </a:schemeClr>
                  </a:glow>
                </a:effectLst>
                <a:latin typeface="Open Sans"/>
              </a:rPr>
              <a:t>corruption, dishonor,</a:t>
            </a:r>
            <a:r>
              <a:rPr lang="en-US" sz="2400" dirty="0">
                <a:solidFill>
                  <a:schemeClr val="bg1"/>
                </a:solidFill>
                <a:effectLst>
                  <a:glow rad="101600">
                    <a:schemeClr val="accent2">
                      <a:satMod val="175000"/>
                      <a:alpha val="40000"/>
                    </a:schemeClr>
                  </a:glow>
                </a:effectLst>
                <a:latin typeface="Open Sans"/>
              </a:rPr>
              <a:t> and </a:t>
            </a:r>
            <a:r>
              <a:rPr lang="en-US" sz="2400" i="1" dirty="0">
                <a:solidFill>
                  <a:schemeClr val="bg1"/>
                </a:solidFill>
                <a:effectLst>
                  <a:glow rad="101600">
                    <a:schemeClr val="accent2">
                      <a:satMod val="175000"/>
                      <a:alpha val="40000"/>
                    </a:schemeClr>
                  </a:glow>
                </a:effectLst>
                <a:latin typeface="Open Sans"/>
              </a:rPr>
              <a:t>weakness =</a:t>
            </a:r>
            <a:r>
              <a:rPr lang="en-US" sz="2400" dirty="0">
                <a:solidFill>
                  <a:schemeClr val="bg1"/>
                </a:solidFill>
                <a:effectLst>
                  <a:glow rad="101600">
                    <a:schemeClr val="accent2">
                      <a:satMod val="175000"/>
                      <a:alpha val="40000"/>
                    </a:schemeClr>
                  </a:glow>
                </a:effectLst>
                <a:latin typeface="Open Sans"/>
              </a:rPr>
              <a:t> “natural” or mortal bodies</a:t>
            </a:r>
            <a:endParaRPr lang="en-US" sz="2400" dirty="0">
              <a:solidFill>
                <a:schemeClr val="bg1"/>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416066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31748" y="150892"/>
            <a:ext cx="8229600" cy="769441"/>
          </a:xfrm>
          <a:prstGeom prst="rect">
            <a:avLst/>
          </a:prstGeom>
          <a:noFill/>
        </p:spPr>
        <p:txBody>
          <a:bodyPr wrap="square" rtlCol="0">
            <a:spAutoFit/>
          </a:bodyPr>
          <a:lstStyle/>
          <a:p>
            <a:pPr algn="ctr"/>
            <a:r>
              <a:rPr lang="en-US" sz="4400" dirty="0">
                <a:solidFill>
                  <a:srgbClr val="FFFF99"/>
                </a:solidFill>
              </a:rPr>
              <a:t>Second Man—The Last Adam </a:t>
            </a:r>
          </a:p>
        </p:txBody>
      </p:sp>
      <p:sp>
        <p:nvSpPr>
          <p:cNvPr id="6" name="TextBox 5"/>
          <p:cNvSpPr txBox="1"/>
          <p:nvPr/>
        </p:nvSpPr>
        <p:spPr>
          <a:xfrm>
            <a:off x="2667000" y="1041400"/>
            <a:ext cx="7696200" cy="707886"/>
          </a:xfrm>
          <a:prstGeom prst="rect">
            <a:avLst/>
          </a:prstGeom>
          <a:noFill/>
        </p:spPr>
        <p:txBody>
          <a:bodyPr wrap="square" rtlCol="0">
            <a:spAutoFit/>
          </a:bodyPr>
          <a:lstStyle/>
          <a:p>
            <a:r>
              <a:rPr lang="en-US" sz="4000" dirty="0">
                <a:solidFill>
                  <a:srgbClr val="FFFF99"/>
                </a:solidFill>
              </a:rPr>
              <a:t>The Lord from Heaven--heavenly</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15:47</a:t>
            </a:r>
          </a:p>
        </p:txBody>
      </p:sp>
      <p:sp>
        <p:nvSpPr>
          <p:cNvPr id="7" name="TextBox 6"/>
          <p:cNvSpPr txBox="1"/>
          <p:nvPr/>
        </p:nvSpPr>
        <p:spPr>
          <a:xfrm>
            <a:off x="2667000" y="3124200"/>
            <a:ext cx="5715000" cy="1077218"/>
          </a:xfrm>
          <a:prstGeom prst="rect">
            <a:avLst/>
          </a:prstGeom>
          <a:noFill/>
        </p:spPr>
        <p:txBody>
          <a:bodyPr wrap="square" rtlCol="0">
            <a:spAutoFit/>
          </a:bodyPr>
          <a:lstStyle/>
          <a:p>
            <a:r>
              <a:rPr lang="en-US" sz="3200" dirty="0">
                <a:solidFill>
                  <a:srgbClr val="FFFF99"/>
                </a:solidFill>
              </a:rPr>
              <a:t>Jesus opens the door to celestial glory for those who are worthy.</a:t>
            </a:r>
          </a:p>
        </p:txBody>
      </p:sp>
      <p:pic>
        <p:nvPicPr>
          <p:cNvPr id="11266" name="Picture 2" descr="https://encrypted-tbn0.gstatic.com/images?q=tbn:ANd9GcSluZQTkZ-Tg5ToN-h_RPJzL8h28WxjmlCu-Msqtc4U2LOwN5R-"/>
          <p:cNvPicPr>
            <a:picLocks noChangeAspect="1" noChangeArrowheads="1"/>
          </p:cNvPicPr>
          <p:nvPr/>
        </p:nvPicPr>
        <p:blipFill>
          <a:blip r:embed="rId2" cstate="print"/>
          <a:srcRect/>
          <a:stretch>
            <a:fillRect/>
          </a:stretch>
        </p:blipFill>
        <p:spPr bwMode="auto">
          <a:xfrm>
            <a:off x="8277224" y="1671401"/>
            <a:ext cx="2333625" cy="4063255"/>
          </a:xfrm>
          <a:prstGeom prst="rect">
            <a:avLst/>
          </a:prstGeom>
          <a:noFill/>
        </p:spPr>
      </p:pic>
      <p:sp>
        <p:nvSpPr>
          <p:cNvPr id="2" name="Rectangle 1"/>
          <p:cNvSpPr/>
          <p:nvPr/>
        </p:nvSpPr>
        <p:spPr>
          <a:xfrm>
            <a:off x="1023257" y="4520979"/>
            <a:ext cx="6096000" cy="830997"/>
          </a:xfrm>
          <a:prstGeom prst="rect">
            <a:avLst/>
          </a:prstGeom>
        </p:spPr>
        <p:txBody>
          <a:bodyPr>
            <a:spAutoFit/>
          </a:bodyPr>
          <a:lstStyle/>
          <a:p>
            <a:pPr algn="ctr"/>
            <a:r>
              <a:rPr lang="en-US" sz="2400" dirty="0">
                <a:solidFill>
                  <a:schemeClr val="bg1"/>
                </a:solidFill>
                <a:effectLst>
                  <a:glow rad="139700">
                    <a:schemeClr val="accent2">
                      <a:satMod val="175000"/>
                      <a:alpha val="40000"/>
                    </a:schemeClr>
                  </a:glow>
                </a:effectLst>
                <a:latin typeface="Open Sans"/>
              </a:rPr>
              <a:t> </a:t>
            </a:r>
            <a:r>
              <a:rPr lang="en-US" sz="2400" i="1" dirty="0">
                <a:solidFill>
                  <a:schemeClr val="bg1"/>
                </a:solidFill>
                <a:effectLst>
                  <a:glow rad="139700">
                    <a:schemeClr val="accent2">
                      <a:satMod val="175000"/>
                      <a:alpha val="40000"/>
                    </a:schemeClr>
                  </a:glow>
                </a:effectLst>
                <a:latin typeface="Open Sans"/>
              </a:rPr>
              <a:t>incorruption, glory,</a:t>
            </a:r>
            <a:r>
              <a:rPr lang="en-US" sz="2400" dirty="0">
                <a:solidFill>
                  <a:schemeClr val="bg1"/>
                </a:solidFill>
                <a:effectLst>
                  <a:glow rad="139700">
                    <a:schemeClr val="accent2">
                      <a:satMod val="175000"/>
                      <a:alpha val="40000"/>
                    </a:schemeClr>
                  </a:glow>
                </a:effectLst>
                <a:latin typeface="Open Sans"/>
              </a:rPr>
              <a:t> and </a:t>
            </a:r>
            <a:r>
              <a:rPr lang="en-US" sz="2400" i="1" dirty="0">
                <a:solidFill>
                  <a:schemeClr val="bg1"/>
                </a:solidFill>
                <a:effectLst>
                  <a:glow rad="139700">
                    <a:schemeClr val="accent2">
                      <a:satMod val="175000"/>
                      <a:alpha val="40000"/>
                    </a:schemeClr>
                  </a:glow>
                </a:effectLst>
                <a:latin typeface="Open Sans"/>
              </a:rPr>
              <a:t>power</a:t>
            </a:r>
            <a:r>
              <a:rPr lang="en-US" sz="2400" dirty="0">
                <a:solidFill>
                  <a:schemeClr val="bg1"/>
                </a:solidFill>
                <a:effectLst>
                  <a:glow rad="139700">
                    <a:schemeClr val="accent2">
                      <a:satMod val="175000"/>
                      <a:alpha val="40000"/>
                    </a:schemeClr>
                  </a:glow>
                </a:effectLst>
                <a:latin typeface="Open Sans"/>
              </a:rPr>
              <a:t> =</a:t>
            </a:r>
          </a:p>
          <a:p>
            <a:pPr algn="ctr"/>
            <a:r>
              <a:rPr lang="en-US" sz="2400" dirty="0">
                <a:solidFill>
                  <a:schemeClr val="bg1"/>
                </a:solidFill>
                <a:effectLst>
                  <a:glow rad="139700">
                    <a:schemeClr val="accent2">
                      <a:satMod val="175000"/>
                      <a:alpha val="40000"/>
                    </a:schemeClr>
                  </a:glow>
                </a:effectLst>
                <a:latin typeface="Open Sans"/>
              </a:rPr>
              <a:t> “spiritual” or resurrected bodies.</a:t>
            </a:r>
            <a:endParaRPr lang="en-US" sz="2400" dirty="0">
              <a:solidFill>
                <a:schemeClr val="bg1"/>
              </a:solidFill>
              <a:effectLst>
                <a:glow rad="139700">
                  <a:schemeClr val="accent2">
                    <a:satMod val="175000"/>
                    <a:alpha val="40000"/>
                  </a:schemeClr>
                </a:glow>
              </a:effectLst>
            </a:endParaRPr>
          </a:p>
        </p:txBody>
      </p:sp>
      <p:sp>
        <p:nvSpPr>
          <p:cNvPr id="3" name="Rectangle 2"/>
          <p:cNvSpPr/>
          <p:nvPr/>
        </p:nvSpPr>
        <p:spPr>
          <a:xfrm>
            <a:off x="4376057" y="5852049"/>
            <a:ext cx="6096000" cy="923330"/>
          </a:xfrm>
          <a:prstGeom prst="rect">
            <a:avLst/>
          </a:prstGeom>
        </p:spPr>
        <p:txBody>
          <a:bodyPr>
            <a:spAutoFit/>
          </a:bodyPr>
          <a:lstStyle/>
          <a:p>
            <a:r>
              <a:rPr lang="en-US" dirty="0">
                <a:solidFill>
                  <a:schemeClr val="bg1"/>
                </a:solidFill>
                <a:latin typeface="Open Sans"/>
              </a:rPr>
              <a:t>The actions of Adam (with the Fall) and Jesus Christ (with the Atonement and Resurrection) were both necessary for our salvation.</a:t>
            </a:r>
            <a:endParaRPr lang="en-US" dirty="0">
              <a:solidFill>
                <a:schemeClr val="bg1"/>
              </a:solidFill>
            </a:endParaRPr>
          </a:p>
        </p:txBody>
      </p:sp>
    </p:spTree>
    <p:extLst>
      <p:ext uri="{BB962C8B-B14F-4D97-AF65-F5344CB8AC3E}">
        <p14:creationId xmlns:p14="http://schemas.microsoft.com/office/powerpoint/2010/main" val="371663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Improper Use of Gift of Tongues</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6488668"/>
            <a:ext cx="4178300" cy="369332"/>
          </a:xfrm>
          <a:prstGeom prst="rect">
            <a:avLst/>
          </a:prstGeom>
          <a:noFill/>
        </p:spPr>
        <p:txBody>
          <a:bodyPr wrap="square" rtlCol="0">
            <a:spAutoFit/>
          </a:bodyPr>
          <a:lstStyle/>
          <a:p>
            <a:r>
              <a:rPr lang="en-US" dirty="0"/>
              <a:t>1 Corinthians 14:5-7, 19, 22, 26</a:t>
            </a:r>
          </a:p>
        </p:txBody>
      </p:sp>
      <p:sp>
        <p:nvSpPr>
          <p:cNvPr id="24" name="Rectangle 23"/>
          <p:cNvSpPr/>
          <p:nvPr/>
        </p:nvSpPr>
        <p:spPr>
          <a:xfrm>
            <a:off x="313854" y="724959"/>
            <a:ext cx="3940645" cy="1200329"/>
          </a:xfrm>
          <a:prstGeom prst="rect">
            <a:avLst/>
          </a:prstGeom>
        </p:spPr>
        <p:txBody>
          <a:bodyPr wrap="square">
            <a:spAutoFit/>
          </a:bodyPr>
          <a:lstStyle/>
          <a:p>
            <a:pPr fontAlgn="base"/>
            <a:r>
              <a:rPr lang="en-US" dirty="0"/>
              <a:t>Paul warned that if used improperly, the gift of tongues would fail to edify the Church and would distract members from seeking more useful spiritual gifts.</a:t>
            </a:r>
          </a:p>
        </p:txBody>
      </p:sp>
      <p:sp>
        <p:nvSpPr>
          <p:cNvPr id="23" name="Rectangle 22"/>
          <p:cNvSpPr/>
          <p:nvPr/>
        </p:nvSpPr>
        <p:spPr>
          <a:xfrm>
            <a:off x="5851557" y="1353008"/>
            <a:ext cx="6096000" cy="1200329"/>
          </a:xfrm>
          <a:prstGeom prst="rect">
            <a:avLst/>
          </a:prstGeom>
        </p:spPr>
        <p:txBody>
          <a:bodyPr>
            <a:spAutoFit/>
          </a:bodyPr>
          <a:lstStyle/>
          <a:p>
            <a:r>
              <a:rPr lang="en-US" dirty="0"/>
              <a:t>Acts 2:4-8 The Day of Pentecost:</a:t>
            </a:r>
          </a:p>
          <a:p>
            <a:r>
              <a:rPr lang="en-US" dirty="0"/>
              <a:t>The gift of tongues was manifest through God’s servants teaching the gospel in languages that were known to their listeners but unknown to the speakers.</a:t>
            </a:r>
            <a:endParaRPr lang="en-US" i="1" dirty="0">
              <a:solidFill>
                <a:srgbClr val="0070C0"/>
              </a:solidFill>
            </a:endParaRPr>
          </a:p>
        </p:txBody>
      </p:sp>
      <p:sp>
        <p:nvSpPr>
          <p:cNvPr id="25" name="Rectangle 24"/>
          <p:cNvSpPr/>
          <p:nvPr/>
        </p:nvSpPr>
        <p:spPr>
          <a:xfrm>
            <a:off x="5832192" y="3103081"/>
            <a:ext cx="6096000" cy="923330"/>
          </a:xfrm>
          <a:prstGeom prst="rect">
            <a:avLst/>
          </a:prstGeom>
        </p:spPr>
        <p:txBody>
          <a:bodyPr>
            <a:spAutoFit/>
          </a:bodyPr>
          <a:lstStyle/>
          <a:p>
            <a:r>
              <a:rPr lang="en-US" dirty="0"/>
              <a:t>Another manifestation of the gift of tongues occurs when a person is moved by the Spirit to speak in a language that is unknown to either the speaker or the hearers (8). </a:t>
            </a:r>
          </a:p>
        </p:txBody>
      </p:sp>
      <p:sp>
        <p:nvSpPr>
          <p:cNvPr id="4" name="Rectangle 3"/>
          <p:cNvSpPr/>
          <p:nvPr/>
        </p:nvSpPr>
        <p:spPr>
          <a:xfrm>
            <a:off x="635000" y="4788238"/>
            <a:ext cx="7848600" cy="1477328"/>
          </a:xfrm>
          <a:prstGeom prst="rect">
            <a:avLst/>
          </a:prstGeom>
        </p:spPr>
        <p:txBody>
          <a:bodyPr wrap="square">
            <a:spAutoFit/>
          </a:bodyPr>
          <a:lstStyle/>
          <a:p>
            <a:r>
              <a:rPr lang="en-US" dirty="0">
                <a:solidFill>
                  <a:srgbClr val="333333"/>
                </a:solidFill>
                <a:latin typeface="Open Sans"/>
              </a:rPr>
              <a:t>The second manifestation of the gift of tongues seems to have been highly sought after by some members of the Church in Corinth as supposed evidence of a person’s spirituality. Paul corrected this misunderstanding as he explained that this form of the gift of tongues provided unbelievers with evidence of God’s power but did not teach or edify the Saints.</a:t>
            </a:r>
            <a:endParaRPr lang="en-US" dirty="0"/>
          </a:p>
        </p:txBody>
      </p:sp>
      <p:pic>
        <p:nvPicPr>
          <p:cNvPr id="14338" name="Picture 2" descr="Image result for apostle paul wr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105" y="1966913"/>
            <a:ext cx="3715019" cy="278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05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p:bldP spid="25"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22695" y="87518"/>
            <a:ext cx="8229600" cy="707886"/>
          </a:xfrm>
          <a:prstGeom prst="rect">
            <a:avLst/>
          </a:prstGeom>
          <a:noFill/>
        </p:spPr>
        <p:txBody>
          <a:bodyPr wrap="square" rtlCol="0">
            <a:spAutoFit/>
          </a:bodyPr>
          <a:lstStyle/>
          <a:p>
            <a:pPr algn="ctr"/>
            <a:r>
              <a:rPr lang="en-US" sz="4000" dirty="0">
                <a:solidFill>
                  <a:srgbClr val="FFFF99"/>
                </a:solidFill>
              </a:rPr>
              <a:t>A mystery—twinkling of an eye</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15:49-52</a:t>
            </a:r>
          </a:p>
        </p:txBody>
      </p:sp>
      <p:grpSp>
        <p:nvGrpSpPr>
          <p:cNvPr id="11" name="Group 10"/>
          <p:cNvGrpSpPr/>
          <p:nvPr/>
        </p:nvGrpSpPr>
        <p:grpSpPr>
          <a:xfrm>
            <a:off x="2286001" y="1160333"/>
            <a:ext cx="9058274" cy="2498629"/>
            <a:chOff x="1611086" y="920847"/>
            <a:chExt cx="9058274" cy="2498629"/>
          </a:xfrm>
        </p:grpSpPr>
        <p:sp>
          <p:nvSpPr>
            <p:cNvPr id="6" name="TextBox 5"/>
            <p:cNvSpPr txBox="1"/>
            <p:nvPr/>
          </p:nvSpPr>
          <p:spPr>
            <a:xfrm>
              <a:off x="1611086" y="1981201"/>
              <a:ext cx="6096000" cy="954107"/>
            </a:xfrm>
            <a:prstGeom prst="rect">
              <a:avLst/>
            </a:prstGeom>
            <a:noFill/>
          </p:spPr>
          <p:txBody>
            <a:bodyPr wrap="square" rtlCol="0">
              <a:spAutoFit/>
            </a:bodyPr>
            <a:lstStyle/>
            <a:p>
              <a:r>
                <a:rPr lang="en-US" sz="2800" dirty="0">
                  <a:solidFill>
                    <a:srgbClr val="FFFF99"/>
                  </a:solidFill>
                </a:rPr>
                <a:t>We are born in an earthly state, but we shall bear the image of a heavenly state.</a:t>
              </a:r>
            </a:p>
          </p:txBody>
        </p:sp>
        <p:pic>
          <p:nvPicPr>
            <p:cNvPr id="12292" name="Picture 4" descr="https://encrypted-tbn1.gstatic.com/images?q=tbn:ANd9GcRwfYNY1d6g6JcwAzDOKY8MHyU9vL4s5p9iGmw93URVuiCOAfEX5w"/>
            <p:cNvPicPr>
              <a:picLocks noChangeAspect="1" noChangeArrowheads="1"/>
            </p:cNvPicPr>
            <p:nvPr/>
          </p:nvPicPr>
          <p:blipFill>
            <a:blip r:embed="rId2" cstate="print"/>
            <a:srcRect/>
            <a:stretch>
              <a:fillRect/>
            </a:stretch>
          </p:blipFill>
          <p:spPr bwMode="auto">
            <a:xfrm>
              <a:off x="7772400" y="920847"/>
              <a:ext cx="2896960" cy="2498629"/>
            </a:xfrm>
            <a:prstGeom prst="rect">
              <a:avLst/>
            </a:prstGeom>
            <a:noFill/>
          </p:spPr>
        </p:pic>
      </p:grpSp>
      <p:grpSp>
        <p:nvGrpSpPr>
          <p:cNvPr id="10" name="Group 9"/>
          <p:cNvGrpSpPr/>
          <p:nvPr/>
        </p:nvGrpSpPr>
        <p:grpSpPr>
          <a:xfrm>
            <a:off x="2552701" y="3896832"/>
            <a:ext cx="8986157" cy="2128413"/>
            <a:chOff x="2552701" y="3896832"/>
            <a:chExt cx="8986157" cy="2128413"/>
          </a:xfrm>
        </p:grpSpPr>
        <p:sp>
          <p:nvSpPr>
            <p:cNvPr id="7" name="TextBox 6"/>
            <p:cNvSpPr txBox="1"/>
            <p:nvPr/>
          </p:nvSpPr>
          <p:spPr>
            <a:xfrm>
              <a:off x="5595258" y="4484915"/>
              <a:ext cx="5943600" cy="954107"/>
            </a:xfrm>
            <a:prstGeom prst="rect">
              <a:avLst/>
            </a:prstGeom>
            <a:noFill/>
          </p:spPr>
          <p:txBody>
            <a:bodyPr wrap="square" rtlCol="0">
              <a:spAutoFit/>
            </a:bodyPr>
            <a:lstStyle/>
            <a:p>
              <a:r>
                <a:rPr lang="en-US" sz="2800" dirty="0">
                  <a:solidFill>
                    <a:srgbClr val="FFFF99"/>
                  </a:solidFill>
                </a:rPr>
                <a:t>“We shall not all sleep, but we shall all be changed”</a:t>
              </a:r>
            </a:p>
          </p:txBody>
        </p:sp>
        <p:pic>
          <p:nvPicPr>
            <p:cNvPr id="12294" name="Picture 6" descr="https://encrypted-tbn1.gstatic.com/images?q=tbn:ANd9GcSSiS7qhYGLPjnn4NExRsY9wdSQJL33JxQ6ReIXxtFKS8TNBzgV5Q"/>
            <p:cNvPicPr>
              <a:picLocks noChangeAspect="1" noChangeArrowheads="1"/>
            </p:cNvPicPr>
            <p:nvPr/>
          </p:nvPicPr>
          <p:blipFill>
            <a:blip r:embed="rId3" cstate="print"/>
            <a:srcRect/>
            <a:stretch>
              <a:fillRect/>
            </a:stretch>
          </p:blipFill>
          <p:spPr bwMode="auto">
            <a:xfrm>
              <a:off x="2552701" y="3896832"/>
              <a:ext cx="2790826" cy="2128413"/>
            </a:xfrm>
            <a:prstGeom prst="rect">
              <a:avLst/>
            </a:prstGeom>
            <a:noFill/>
          </p:spPr>
        </p:pic>
      </p:grpSp>
      <p:grpSp>
        <p:nvGrpSpPr>
          <p:cNvPr id="9" name="Group 8"/>
          <p:cNvGrpSpPr/>
          <p:nvPr/>
        </p:nvGrpSpPr>
        <p:grpSpPr>
          <a:xfrm>
            <a:off x="444355" y="808407"/>
            <a:ext cx="7034130" cy="965964"/>
            <a:chOff x="5059898" y="5772293"/>
            <a:chExt cx="7034130" cy="965964"/>
          </a:xfrm>
        </p:grpSpPr>
        <p:sp>
          <p:nvSpPr>
            <p:cNvPr id="2" name="Rectangle 1"/>
            <p:cNvSpPr/>
            <p:nvPr/>
          </p:nvSpPr>
          <p:spPr>
            <a:xfrm>
              <a:off x="5998028" y="6004449"/>
              <a:ext cx="6096000" cy="646331"/>
            </a:xfrm>
            <a:prstGeom prst="rect">
              <a:avLst/>
            </a:prstGeom>
          </p:spPr>
          <p:txBody>
            <a:bodyPr>
              <a:spAutoFit/>
            </a:bodyPr>
            <a:lstStyle/>
            <a:p>
              <a:r>
                <a:rPr lang="en-US" dirty="0">
                  <a:solidFill>
                    <a:schemeClr val="bg1"/>
                  </a:solidFill>
                  <a:latin typeface="Abadi" panose="020B0604020104020204" pitchFamily="34" charset="0"/>
                </a:rPr>
                <a:t>"Flesh and blood cannot go there; but flesh and bones, quickened by the Spirit of God, can." (</a:t>
              </a:r>
              <a:r>
                <a:rPr lang="en-US" i="1" dirty="0">
                  <a:solidFill>
                    <a:schemeClr val="bg1"/>
                  </a:solidFill>
                  <a:latin typeface="Abadi" panose="020B0604020104020204" pitchFamily="34" charset="0"/>
                </a:rPr>
                <a:t>3)</a:t>
              </a:r>
              <a:endParaRPr lang="en-US"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898" y="5772293"/>
              <a:ext cx="767947" cy="965964"/>
            </a:xfrm>
            <a:prstGeom prst="rect">
              <a:avLst/>
            </a:prstGeom>
          </p:spPr>
        </p:pic>
      </p:grpSp>
    </p:spTree>
    <p:extLst>
      <p:ext uri="{BB962C8B-B14F-4D97-AF65-F5344CB8AC3E}">
        <p14:creationId xmlns:p14="http://schemas.microsoft.com/office/powerpoint/2010/main" val="88690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70314" y="185058"/>
            <a:ext cx="8229600" cy="769441"/>
          </a:xfrm>
          <a:prstGeom prst="rect">
            <a:avLst/>
          </a:prstGeom>
          <a:noFill/>
        </p:spPr>
        <p:txBody>
          <a:bodyPr wrap="square" rtlCol="0">
            <a:spAutoFit/>
          </a:bodyPr>
          <a:lstStyle/>
          <a:p>
            <a:pPr algn="ctr"/>
            <a:r>
              <a:rPr lang="en-US" sz="4400" dirty="0">
                <a:solidFill>
                  <a:srgbClr val="FFFF99"/>
                </a:solidFill>
              </a:rPr>
              <a:t>All Men Resurrected</a:t>
            </a:r>
          </a:p>
        </p:txBody>
      </p:sp>
      <p:sp>
        <p:nvSpPr>
          <p:cNvPr id="6" name="TextBox 5"/>
          <p:cNvSpPr txBox="1"/>
          <p:nvPr/>
        </p:nvSpPr>
        <p:spPr>
          <a:xfrm>
            <a:off x="1210798" y="1143000"/>
            <a:ext cx="6409202" cy="1384995"/>
          </a:xfrm>
          <a:prstGeom prst="rect">
            <a:avLst/>
          </a:prstGeom>
          <a:noFill/>
        </p:spPr>
        <p:txBody>
          <a:bodyPr wrap="square" rtlCol="0">
            <a:spAutoFit/>
          </a:bodyPr>
          <a:lstStyle/>
          <a:p>
            <a:r>
              <a:rPr lang="en-US" sz="2800" i="1" dirty="0">
                <a:solidFill>
                  <a:srgbClr val="FFFF99"/>
                </a:solidFill>
              </a:rPr>
              <a:t>“…at the last trump: for the trumpet shall sound, and the dead shall be raised incorruptible, and we shall be changed.”</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15:52-53</a:t>
            </a:r>
          </a:p>
        </p:txBody>
      </p:sp>
      <p:sp>
        <p:nvSpPr>
          <p:cNvPr id="10" name="TextBox 9"/>
          <p:cNvSpPr txBox="1"/>
          <p:nvPr/>
        </p:nvSpPr>
        <p:spPr>
          <a:xfrm>
            <a:off x="5791200" y="4191000"/>
            <a:ext cx="3886200" cy="1815882"/>
          </a:xfrm>
          <a:prstGeom prst="rect">
            <a:avLst/>
          </a:prstGeom>
          <a:noFill/>
        </p:spPr>
        <p:txBody>
          <a:bodyPr wrap="square" rtlCol="0">
            <a:spAutoFit/>
          </a:bodyPr>
          <a:lstStyle/>
          <a:p>
            <a:r>
              <a:rPr lang="en-US" sz="2800" i="1" dirty="0">
                <a:solidFill>
                  <a:srgbClr val="FFFF99"/>
                </a:solidFill>
              </a:rPr>
              <a:t>“for this corruptible must put on incorruption, and this mortal must put on immortality.”</a:t>
            </a:r>
          </a:p>
        </p:txBody>
      </p:sp>
      <p:pic>
        <p:nvPicPr>
          <p:cNvPr id="11" name="Picture 2" descr="https://encrypted-tbn1.gstatic.com/images?q=tbn:ANd9GcRYRp-UwiXUTFio_uZdBW0aY5Kihv7YyaRYf-LeqVd_mAqu6H2i"/>
          <p:cNvPicPr>
            <a:picLocks noChangeAspect="1" noChangeArrowheads="1"/>
          </p:cNvPicPr>
          <p:nvPr/>
        </p:nvPicPr>
        <p:blipFill>
          <a:blip r:embed="rId2" cstate="print"/>
          <a:srcRect/>
          <a:stretch>
            <a:fillRect/>
          </a:stretch>
        </p:blipFill>
        <p:spPr bwMode="auto">
          <a:xfrm>
            <a:off x="2155029" y="3222106"/>
            <a:ext cx="3054197" cy="2848627"/>
          </a:xfrm>
          <a:prstGeom prst="rect">
            <a:avLst/>
          </a:prstGeom>
          <a:noFill/>
        </p:spPr>
      </p:pic>
      <p:grpSp>
        <p:nvGrpSpPr>
          <p:cNvPr id="9" name="Group 8"/>
          <p:cNvGrpSpPr/>
          <p:nvPr/>
        </p:nvGrpSpPr>
        <p:grpSpPr>
          <a:xfrm>
            <a:off x="7894379" y="1528222"/>
            <a:ext cx="3289208" cy="2390250"/>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948028" y="4725206"/>
              <a:ext cx="2226071" cy="1077218"/>
            </a:xfrm>
            <a:prstGeom prst="rect">
              <a:avLst/>
            </a:prstGeom>
          </p:spPr>
          <p:txBody>
            <a:bodyPr wrap="square">
              <a:spAutoFit/>
            </a:bodyPr>
            <a:lstStyle/>
            <a:p>
              <a:pPr algn="ctr"/>
              <a:r>
                <a:rPr lang="en-US" sz="1600" b="1" dirty="0"/>
                <a:t>Physical death has no victory over us, because of the Resurrection of Jesus Christ</a:t>
              </a:r>
              <a:endParaRPr lang="en-US" sz="1600" dirty="0"/>
            </a:p>
          </p:txBody>
        </p:sp>
      </p:grpSp>
    </p:spTree>
    <p:extLst>
      <p:ext uri="{BB962C8B-B14F-4D97-AF65-F5344CB8AC3E}">
        <p14:creationId xmlns:p14="http://schemas.microsoft.com/office/powerpoint/2010/main" val="296138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991377-CECB-E858-5A9D-2809672BBBEF}"/>
              </a:ext>
            </a:extLst>
          </p:cNvPr>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B52B2F-F521-F835-A14A-AEA999AF01E7}"/>
              </a:ext>
            </a:extLst>
          </p:cNvPr>
          <p:cNvSpPr txBox="1"/>
          <p:nvPr/>
        </p:nvSpPr>
        <p:spPr>
          <a:xfrm>
            <a:off x="3715941" y="921127"/>
            <a:ext cx="4760118" cy="4801314"/>
          </a:xfrm>
          <a:prstGeom prst="rect">
            <a:avLst/>
          </a:prstGeom>
          <a:noFill/>
        </p:spPr>
        <p:txBody>
          <a:bodyPr wrap="square">
            <a:spAutoFit/>
          </a:bodyPr>
          <a:lstStyle/>
          <a:p>
            <a:pPr algn="l" fontAlgn="base"/>
            <a:r>
              <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Each of us has physical, mental, and emotional limitations and weaknesses. </a:t>
            </a:r>
          </a:p>
          <a:p>
            <a:pPr algn="l" fontAlgn="base"/>
            <a:endParaRPr lang="en-US" dirty="0">
              <a:solidFill>
                <a:srgbClr val="FFFFAF"/>
              </a:solidFill>
              <a:latin typeface="Open Sans" panose="020B0606030504020204" pitchFamily="34" charset="0"/>
              <a:ea typeface="Open Sans" panose="020B0606030504020204" pitchFamily="34" charset="0"/>
              <a:cs typeface="Open Sans" panose="020B0606030504020204" pitchFamily="34" charset="0"/>
            </a:endParaRPr>
          </a:p>
          <a:p>
            <a:pPr algn="l" fontAlgn="base"/>
            <a:r>
              <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These challenges … will eventually be resolved. </a:t>
            </a:r>
          </a:p>
          <a:p>
            <a:pPr algn="l" fontAlgn="base"/>
            <a:endParaRPr lang="en-US" dirty="0">
              <a:solidFill>
                <a:srgbClr val="FFFFAF"/>
              </a:solidFill>
              <a:latin typeface="Open Sans" panose="020B0606030504020204" pitchFamily="34" charset="0"/>
              <a:ea typeface="Open Sans" panose="020B0606030504020204" pitchFamily="34" charset="0"/>
              <a:cs typeface="Open Sans" panose="020B0606030504020204" pitchFamily="34" charset="0"/>
            </a:endParaRPr>
          </a:p>
          <a:p>
            <a:pPr algn="l" fontAlgn="base"/>
            <a:r>
              <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None of these problems will plague us after we are resurrected. …</a:t>
            </a:r>
          </a:p>
          <a:p>
            <a:pPr algn="l" fontAlgn="base"/>
            <a:endPar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endParaRPr>
          </a:p>
          <a:p>
            <a:pPr algn="l" fontAlgn="base"/>
            <a:r>
              <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 We know that [Christ] can make us whole no matter what is broken in us. </a:t>
            </a:r>
          </a:p>
          <a:p>
            <a:pPr algn="l" fontAlgn="base"/>
            <a:endParaRPr lang="en-US" dirty="0">
              <a:solidFill>
                <a:srgbClr val="FFFFAF"/>
              </a:solidFill>
              <a:latin typeface="Open Sans" panose="020B0606030504020204" pitchFamily="34" charset="0"/>
              <a:ea typeface="Open Sans" panose="020B0606030504020204" pitchFamily="34" charset="0"/>
              <a:cs typeface="Open Sans" panose="020B0606030504020204" pitchFamily="34" charset="0"/>
            </a:endParaRPr>
          </a:p>
          <a:p>
            <a:pPr algn="l" fontAlgn="base"/>
            <a:r>
              <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We know that He “shall wipe away all tears from [our] eyes; and there shall be no more death, neither sorrow, nor crying, neither shall there be any more pain”.</a:t>
            </a:r>
          </a:p>
          <a:p>
            <a:pPr algn="l" fontAlgn="base"/>
            <a:r>
              <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(8)</a:t>
            </a:r>
          </a:p>
        </p:txBody>
      </p:sp>
      <p:sp>
        <p:nvSpPr>
          <p:cNvPr id="6" name="TextBox 5">
            <a:extLst>
              <a:ext uri="{FF2B5EF4-FFF2-40B4-BE49-F238E27FC236}">
                <a16:creationId xmlns:a16="http://schemas.microsoft.com/office/drawing/2014/main" id="{13921909-E5FF-5F2D-3C3E-F14569E10D93}"/>
              </a:ext>
            </a:extLst>
          </p:cNvPr>
          <p:cNvSpPr txBox="1"/>
          <p:nvPr/>
        </p:nvSpPr>
        <p:spPr>
          <a:xfrm>
            <a:off x="-4762" y="6488668"/>
            <a:ext cx="6100762" cy="369332"/>
          </a:xfrm>
          <a:prstGeom prst="rect">
            <a:avLst/>
          </a:prstGeom>
          <a:noFill/>
        </p:spPr>
        <p:txBody>
          <a:bodyPr wrap="square">
            <a:spAutoFit/>
          </a:bodyPr>
          <a:lstStyle/>
          <a:p>
            <a:r>
              <a:rPr lang="en-US" b="0" i="0" dirty="0">
                <a:solidFill>
                  <a:srgbClr val="FFFFAF"/>
                </a:solidFill>
                <a:effectLst/>
                <a:latin typeface="Open Sans" panose="020B0606030504020204" pitchFamily="34" charset="0"/>
                <a:ea typeface="Open Sans" panose="020B0606030504020204" pitchFamily="34" charset="0"/>
                <a:cs typeface="Open Sans" panose="020B0606030504020204" pitchFamily="34" charset="0"/>
              </a:rPr>
              <a:t>1 Corinthians 15:51-58; Revelation 21:4</a:t>
            </a:r>
            <a:endParaRPr lang="en-US" dirty="0">
              <a:solidFill>
                <a:srgbClr val="FFFFAF"/>
              </a:solidFill>
            </a:endParaRPr>
          </a:p>
        </p:txBody>
      </p:sp>
      <p:pic>
        <p:nvPicPr>
          <p:cNvPr id="8" name="Picture 7">
            <a:extLst>
              <a:ext uri="{FF2B5EF4-FFF2-40B4-BE49-F238E27FC236}">
                <a16:creationId xmlns:a16="http://schemas.microsoft.com/office/drawing/2014/main" id="{88D34785-97F5-AC63-75ED-DACE2DD1CEAE}"/>
              </a:ext>
            </a:extLst>
          </p:cNvPr>
          <p:cNvPicPr>
            <a:picLocks noChangeAspect="1"/>
          </p:cNvPicPr>
          <p:nvPr/>
        </p:nvPicPr>
        <p:blipFill>
          <a:blip r:embed="rId2"/>
          <a:stretch>
            <a:fillRect/>
          </a:stretch>
        </p:blipFill>
        <p:spPr>
          <a:xfrm>
            <a:off x="11353800" y="137776"/>
            <a:ext cx="757525" cy="886986"/>
          </a:xfrm>
          <a:prstGeom prst="rect">
            <a:avLst/>
          </a:prstGeom>
        </p:spPr>
      </p:pic>
      <p:pic>
        <p:nvPicPr>
          <p:cNvPr id="10" name="Picture 9" descr="Two boys standing next to each other&#10;&#10;Description automatically generated with low confidence">
            <a:extLst>
              <a:ext uri="{FF2B5EF4-FFF2-40B4-BE49-F238E27FC236}">
                <a16:creationId xmlns:a16="http://schemas.microsoft.com/office/drawing/2014/main" id="{4B77B37F-0AE4-4FB0-FE18-88E9405C0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89" y="1459645"/>
            <a:ext cx="2708563" cy="3724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E1A3941D-3714-5EA3-AAE3-65EDC31B4AB9}"/>
              </a:ext>
            </a:extLst>
          </p:cNvPr>
          <p:cNvPicPr>
            <a:picLocks noChangeAspect="1"/>
          </p:cNvPicPr>
          <p:nvPr/>
        </p:nvPicPr>
        <p:blipFill>
          <a:blip r:embed="rId4"/>
          <a:stretch>
            <a:fillRect/>
          </a:stretch>
        </p:blipFill>
        <p:spPr>
          <a:xfrm>
            <a:off x="8476059" y="1869056"/>
            <a:ext cx="2676076" cy="2905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15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94114" y="0"/>
            <a:ext cx="8534400" cy="769441"/>
          </a:xfrm>
          <a:prstGeom prst="rect">
            <a:avLst/>
          </a:prstGeom>
          <a:noFill/>
        </p:spPr>
        <p:txBody>
          <a:bodyPr wrap="square" rtlCol="0">
            <a:spAutoFit/>
          </a:bodyPr>
          <a:lstStyle/>
          <a:p>
            <a:pPr algn="ctr"/>
            <a:r>
              <a:rPr lang="en-US" sz="4400" dirty="0">
                <a:solidFill>
                  <a:srgbClr val="FFFF99"/>
                </a:solidFill>
              </a:rPr>
              <a:t>“The Sting of Death”</a:t>
            </a:r>
          </a:p>
        </p:txBody>
      </p:sp>
      <p:sp>
        <p:nvSpPr>
          <p:cNvPr id="8" name="TextBox 7"/>
          <p:cNvSpPr txBox="1"/>
          <p:nvPr/>
        </p:nvSpPr>
        <p:spPr>
          <a:xfrm>
            <a:off x="0" y="6378921"/>
            <a:ext cx="6172200" cy="400110"/>
          </a:xfrm>
          <a:prstGeom prst="rect">
            <a:avLst/>
          </a:prstGeom>
          <a:noFill/>
        </p:spPr>
        <p:txBody>
          <a:bodyPr wrap="square" rtlCol="0">
            <a:spAutoFit/>
          </a:bodyPr>
          <a:lstStyle/>
          <a:p>
            <a:r>
              <a:rPr lang="en-US" sz="2000" dirty="0">
                <a:solidFill>
                  <a:srgbClr val="FFFF99"/>
                </a:solidFill>
              </a:rPr>
              <a:t>1 Corinthians 15:55-56</a:t>
            </a:r>
          </a:p>
        </p:txBody>
      </p:sp>
      <p:sp>
        <p:nvSpPr>
          <p:cNvPr id="5" name="TextBox 4"/>
          <p:cNvSpPr txBox="1"/>
          <p:nvPr/>
        </p:nvSpPr>
        <p:spPr>
          <a:xfrm>
            <a:off x="446313" y="849088"/>
            <a:ext cx="5159829" cy="954107"/>
          </a:xfrm>
          <a:prstGeom prst="rect">
            <a:avLst/>
          </a:prstGeom>
          <a:noFill/>
        </p:spPr>
        <p:txBody>
          <a:bodyPr wrap="square" rtlCol="0">
            <a:spAutoFit/>
          </a:bodyPr>
          <a:lstStyle/>
          <a:p>
            <a:r>
              <a:rPr lang="en-US" sz="2800" i="1" dirty="0">
                <a:solidFill>
                  <a:srgbClr val="FFFF99"/>
                </a:solidFill>
              </a:rPr>
              <a:t>“the sting of death is sin; and the strength of sin is the law.”</a:t>
            </a:r>
          </a:p>
        </p:txBody>
      </p:sp>
      <p:sp>
        <p:nvSpPr>
          <p:cNvPr id="7" name="TextBox 6"/>
          <p:cNvSpPr txBox="1"/>
          <p:nvPr/>
        </p:nvSpPr>
        <p:spPr>
          <a:xfrm>
            <a:off x="5377542" y="1861457"/>
            <a:ext cx="5127171" cy="2185214"/>
          </a:xfrm>
          <a:prstGeom prst="rect">
            <a:avLst/>
          </a:prstGeom>
          <a:noFill/>
        </p:spPr>
        <p:txBody>
          <a:bodyPr wrap="square" rtlCol="0">
            <a:spAutoFit/>
          </a:bodyPr>
          <a:lstStyle/>
          <a:p>
            <a:r>
              <a:rPr lang="en-US" sz="2800" dirty="0">
                <a:solidFill>
                  <a:srgbClr val="FFFF99"/>
                </a:solidFill>
              </a:rPr>
              <a:t>“…meaning that if men die in their sins, they will suffer the prescribed penalty and gain a lesser glory in the realms ahead.”</a:t>
            </a:r>
          </a:p>
          <a:p>
            <a:r>
              <a:rPr lang="en-US" sz="2400" dirty="0">
                <a:solidFill>
                  <a:srgbClr val="FFFF99"/>
                </a:solidFill>
              </a:rPr>
              <a:t>—Spencer W. Kimball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7982" y="380999"/>
            <a:ext cx="1096518" cy="1455555"/>
          </a:xfrm>
          <a:prstGeom prst="rect">
            <a:avLst/>
          </a:prstGeom>
        </p:spPr>
      </p:pic>
      <p:pic>
        <p:nvPicPr>
          <p:cNvPr id="9" name="Picture 8">
            <a:extLst>
              <a:ext uri="{FF2B5EF4-FFF2-40B4-BE49-F238E27FC236}">
                <a16:creationId xmlns:a16="http://schemas.microsoft.com/office/drawing/2014/main" id="{BB69D1AF-6724-4B77-912F-491B5FC90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78" y="2124017"/>
            <a:ext cx="4410451" cy="2761134"/>
          </a:xfrm>
          <a:prstGeom prst="rect">
            <a:avLst/>
          </a:prstGeom>
        </p:spPr>
      </p:pic>
    </p:spTree>
    <p:extLst>
      <p:ext uri="{BB962C8B-B14F-4D97-AF65-F5344CB8AC3E}">
        <p14:creationId xmlns:p14="http://schemas.microsoft.com/office/powerpoint/2010/main" val="2727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94114" y="76201"/>
            <a:ext cx="8534400" cy="769441"/>
          </a:xfrm>
          <a:prstGeom prst="rect">
            <a:avLst/>
          </a:prstGeom>
          <a:noFill/>
        </p:spPr>
        <p:txBody>
          <a:bodyPr wrap="square" rtlCol="0">
            <a:spAutoFit/>
          </a:bodyPr>
          <a:lstStyle/>
          <a:p>
            <a:pPr algn="ctr"/>
            <a:r>
              <a:rPr lang="en-US" sz="4400" dirty="0">
                <a:solidFill>
                  <a:srgbClr val="FFFF99"/>
                </a:solidFill>
              </a:rPr>
              <a:t>Receiving a Blessing Before Death</a:t>
            </a:r>
          </a:p>
        </p:txBody>
      </p:sp>
      <p:sp>
        <p:nvSpPr>
          <p:cNvPr id="8" name="TextBox 7"/>
          <p:cNvSpPr txBox="1"/>
          <p:nvPr/>
        </p:nvSpPr>
        <p:spPr>
          <a:xfrm>
            <a:off x="0" y="6457890"/>
            <a:ext cx="6172200" cy="400110"/>
          </a:xfrm>
          <a:prstGeom prst="rect">
            <a:avLst/>
          </a:prstGeom>
          <a:noFill/>
        </p:spPr>
        <p:txBody>
          <a:bodyPr wrap="square" rtlCol="0">
            <a:spAutoFit/>
          </a:bodyPr>
          <a:lstStyle/>
          <a:p>
            <a:r>
              <a:rPr lang="en-US" sz="2000" dirty="0">
                <a:solidFill>
                  <a:srgbClr val="FFFF99"/>
                </a:solidFill>
              </a:rPr>
              <a:t>D&amp;C 42:44-45</a:t>
            </a:r>
          </a:p>
        </p:txBody>
      </p:sp>
      <p:sp>
        <p:nvSpPr>
          <p:cNvPr id="5" name="TextBox 4"/>
          <p:cNvSpPr txBox="1"/>
          <p:nvPr/>
        </p:nvSpPr>
        <p:spPr>
          <a:xfrm>
            <a:off x="1828800" y="1600201"/>
            <a:ext cx="4038600" cy="1384995"/>
          </a:xfrm>
          <a:prstGeom prst="rect">
            <a:avLst/>
          </a:prstGeom>
          <a:noFill/>
        </p:spPr>
        <p:txBody>
          <a:bodyPr wrap="square" rtlCol="0">
            <a:spAutoFit/>
          </a:bodyPr>
          <a:lstStyle/>
          <a:p>
            <a:r>
              <a:rPr lang="en-US" sz="2800" i="1" dirty="0">
                <a:solidFill>
                  <a:srgbClr val="FFFF99"/>
                </a:solidFill>
              </a:rPr>
              <a:t>“…if they die they shall die unto me, and if they live they shall live unto me.”</a:t>
            </a:r>
          </a:p>
        </p:txBody>
      </p:sp>
      <p:sp>
        <p:nvSpPr>
          <p:cNvPr id="7" name="TextBox 6"/>
          <p:cNvSpPr txBox="1"/>
          <p:nvPr/>
        </p:nvSpPr>
        <p:spPr>
          <a:xfrm>
            <a:off x="6096000" y="2743201"/>
            <a:ext cx="4038600" cy="3108543"/>
          </a:xfrm>
          <a:prstGeom prst="rect">
            <a:avLst/>
          </a:prstGeom>
          <a:noFill/>
        </p:spPr>
        <p:txBody>
          <a:bodyPr wrap="square" rtlCol="0">
            <a:spAutoFit/>
          </a:bodyPr>
          <a:lstStyle/>
          <a:p>
            <a:r>
              <a:rPr lang="en-US" sz="2800" i="1" dirty="0">
                <a:solidFill>
                  <a:srgbClr val="FFFF99"/>
                </a:solidFill>
              </a:rPr>
              <a:t>“Thou </a:t>
            </a:r>
            <a:r>
              <a:rPr lang="en-US" sz="2800" i="1" dirty="0" err="1">
                <a:solidFill>
                  <a:srgbClr val="FFFF99"/>
                </a:solidFill>
              </a:rPr>
              <a:t>shalt</a:t>
            </a:r>
            <a:r>
              <a:rPr lang="en-US" sz="2800" i="1" dirty="0">
                <a:solidFill>
                  <a:srgbClr val="FFFF99"/>
                </a:solidFill>
              </a:rPr>
              <a:t> live together in love, insomuch that thou </a:t>
            </a:r>
            <a:r>
              <a:rPr lang="en-US" sz="2800" i="1" dirty="0" err="1">
                <a:solidFill>
                  <a:srgbClr val="FFFF99"/>
                </a:solidFill>
              </a:rPr>
              <a:t>shalt</a:t>
            </a:r>
            <a:r>
              <a:rPr lang="en-US" sz="2800" i="1" dirty="0">
                <a:solidFill>
                  <a:srgbClr val="FFFF99"/>
                </a:solidFill>
              </a:rPr>
              <a:t> weep for the loss of them that die, and more especially for those that have not hope of a glorious resurrection.”</a:t>
            </a:r>
            <a:endParaRPr lang="en-US" sz="2400" i="1" dirty="0">
              <a:solidFill>
                <a:srgbClr val="FFFF99"/>
              </a:solidFill>
            </a:endParaRPr>
          </a:p>
        </p:txBody>
      </p:sp>
      <p:pic>
        <p:nvPicPr>
          <p:cNvPr id="9" name="Picture 8" descr="scan0046.jpg"/>
          <p:cNvPicPr>
            <a:picLocks noChangeAspect="1"/>
          </p:cNvPicPr>
          <p:nvPr/>
        </p:nvPicPr>
        <p:blipFill>
          <a:blip r:embed="rId2" cstate="print"/>
          <a:stretch>
            <a:fillRect/>
          </a:stretch>
        </p:blipFill>
        <p:spPr>
          <a:xfrm>
            <a:off x="2895601" y="3276600"/>
            <a:ext cx="2635701" cy="2363724"/>
          </a:xfrm>
          <a:prstGeom prst="rect">
            <a:avLst/>
          </a:prstGeom>
        </p:spPr>
      </p:pic>
    </p:spTree>
    <p:extLst>
      <p:ext uri="{BB962C8B-B14F-4D97-AF65-F5344CB8AC3E}">
        <p14:creationId xmlns:p14="http://schemas.microsoft.com/office/powerpoint/2010/main" val="105871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59733" y="91290"/>
            <a:ext cx="8534400" cy="769441"/>
          </a:xfrm>
          <a:prstGeom prst="rect">
            <a:avLst/>
          </a:prstGeom>
          <a:noFill/>
        </p:spPr>
        <p:txBody>
          <a:bodyPr wrap="square" rtlCol="0">
            <a:spAutoFit/>
          </a:bodyPr>
          <a:lstStyle/>
          <a:p>
            <a:pPr algn="ctr"/>
            <a:r>
              <a:rPr lang="en-US" sz="4400" dirty="0">
                <a:solidFill>
                  <a:srgbClr val="FFFF99"/>
                </a:solidFill>
              </a:rPr>
              <a:t>Sweet or Bitter Death</a:t>
            </a:r>
          </a:p>
        </p:txBody>
      </p:sp>
      <p:sp>
        <p:nvSpPr>
          <p:cNvPr id="8" name="TextBox 7"/>
          <p:cNvSpPr txBox="1"/>
          <p:nvPr/>
        </p:nvSpPr>
        <p:spPr>
          <a:xfrm>
            <a:off x="0" y="6457890"/>
            <a:ext cx="6172200" cy="400110"/>
          </a:xfrm>
          <a:prstGeom prst="rect">
            <a:avLst/>
          </a:prstGeom>
          <a:noFill/>
        </p:spPr>
        <p:txBody>
          <a:bodyPr wrap="square" rtlCol="0">
            <a:spAutoFit/>
          </a:bodyPr>
          <a:lstStyle/>
          <a:p>
            <a:r>
              <a:rPr lang="en-US" sz="2000" dirty="0">
                <a:solidFill>
                  <a:srgbClr val="FFFF99"/>
                </a:solidFill>
              </a:rPr>
              <a:t>D&amp;C 42:46-47</a:t>
            </a:r>
          </a:p>
        </p:txBody>
      </p:sp>
      <p:sp>
        <p:nvSpPr>
          <p:cNvPr id="5" name="TextBox 4"/>
          <p:cNvSpPr txBox="1"/>
          <p:nvPr/>
        </p:nvSpPr>
        <p:spPr>
          <a:xfrm>
            <a:off x="1828800" y="1600200"/>
            <a:ext cx="4038600" cy="1815882"/>
          </a:xfrm>
          <a:prstGeom prst="rect">
            <a:avLst/>
          </a:prstGeom>
          <a:noFill/>
        </p:spPr>
        <p:txBody>
          <a:bodyPr wrap="square" rtlCol="0">
            <a:spAutoFit/>
          </a:bodyPr>
          <a:lstStyle/>
          <a:p>
            <a:r>
              <a:rPr lang="en-US" sz="2800" i="1" dirty="0">
                <a:solidFill>
                  <a:srgbClr val="FFFF99"/>
                </a:solidFill>
              </a:rPr>
              <a:t>“…those that die in me shall not taste of death, for it shall be sweet unto them;”</a:t>
            </a:r>
          </a:p>
        </p:txBody>
      </p:sp>
      <p:sp>
        <p:nvSpPr>
          <p:cNvPr id="7" name="TextBox 6"/>
          <p:cNvSpPr txBox="1"/>
          <p:nvPr/>
        </p:nvSpPr>
        <p:spPr>
          <a:xfrm>
            <a:off x="5943600" y="4267201"/>
            <a:ext cx="4038600" cy="1384995"/>
          </a:xfrm>
          <a:prstGeom prst="rect">
            <a:avLst/>
          </a:prstGeom>
          <a:noFill/>
        </p:spPr>
        <p:txBody>
          <a:bodyPr wrap="square" rtlCol="0">
            <a:spAutoFit/>
          </a:bodyPr>
          <a:lstStyle/>
          <a:p>
            <a:r>
              <a:rPr lang="en-US" sz="2800" i="1" dirty="0">
                <a:solidFill>
                  <a:srgbClr val="FFFF99"/>
                </a:solidFill>
              </a:rPr>
              <a:t>“And they that die not in me, </a:t>
            </a:r>
            <a:r>
              <a:rPr lang="en-US" sz="2800" i="1" dirty="0" err="1">
                <a:solidFill>
                  <a:srgbClr val="FFFF99"/>
                </a:solidFill>
              </a:rPr>
              <a:t>wo</a:t>
            </a:r>
            <a:r>
              <a:rPr lang="en-US" sz="2800" i="1" dirty="0">
                <a:solidFill>
                  <a:srgbClr val="FFFF99"/>
                </a:solidFill>
              </a:rPr>
              <a:t> unto them, for their death is bitter.</a:t>
            </a:r>
            <a:endParaRPr lang="en-US" sz="2400" i="1" dirty="0">
              <a:solidFill>
                <a:srgbClr val="FFFF99"/>
              </a:solidFill>
            </a:endParaRPr>
          </a:p>
        </p:txBody>
      </p:sp>
      <p:pic>
        <p:nvPicPr>
          <p:cNvPr id="5122" name="Picture 2" descr="https://encrypted-tbn2.gstatic.com/images?q=tbn:ANd9GcTvLfIpecASs46cq_iJiuZ35BD7at-kxJy6c5CbB4jn6uejf5Mgbw"/>
          <p:cNvPicPr>
            <a:picLocks noChangeAspect="1" noChangeArrowheads="1"/>
          </p:cNvPicPr>
          <p:nvPr/>
        </p:nvPicPr>
        <p:blipFill>
          <a:blip r:embed="rId2" cstate="print"/>
          <a:srcRect/>
          <a:stretch>
            <a:fillRect/>
          </a:stretch>
        </p:blipFill>
        <p:spPr bwMode="auto">
          <a:xfrm>
            <a:off x="7696201" y="1066800"/>
            <a:ext cx="2619375" cy="1752600"/>
          </a:xfrm>
          <a:prstGeom prst="rect">
            <a:avLst/>
          </a:prstGeom>
          <a:noFill/>
        </p:spPr>
      </p:pic>
      <p:pic>
        <p:nvPicPr>
          <p:cNvPr id="5124" name="Picture 4" descr="https://encrypted-tbn1.gstatic.com/images?q=tbn:ANd9GcSvPdJZOoE8bQb0MsGGHp_92Y5NR97vTTt_OO_oIc3PjKTWqVA3pw"/>
          <p:cNvPicPr>
            <a:picLocks noChangeAspect="1" noChangeArrowheads="1"/>
          </p:cNvPicPr>
          <p:nvPr/>
        </p:nvPicPr>
        <p:blipFill>
          <a:blip r:embed="rId3" cstate="print"/>
          <a:srcRect/>
          <a:stretch>
            <a:fillRect/>
          </a:stretch>
        </p:blipFill>
        <p:spPr bwMode="auto">
          <a:xfrm>
            <a:off x="5715001" y="2209801"/>
            <a:ext cx="2466975" cy="1847851"/>
          </a:xfrm>
          <a:prstGeom prst="rect">
            <a:avLst/>
          </a:prstGeom>
          <a:noFill/>
        </p:spPr>
      </p:pic>
      <p:pic>
        <p:nvPicPr>
          <p:cNvPr id="5130" name="Picture 10" descr="https://encrypted-tbn1.gstatic.com/images?q=tbn:ANd9GcSzrnxEIMuvKrSX41FlFMr4O62P-h3vqDLUGo6stidFdbyWApjpXw"/>
          <p:cNvPicPr>
            <a:picLocks noChangeAspect="1" noChangeArrowheads="1"/>
          </p:cNvPicPr>
          <p:nvPr/>
        </p:nvPicPr>
        <p:blipFill>
          <a:blip r:embed="rId4" cstate="print"/>
          <a:srcRect/>
          <a:stretch>
            <a:fillRect/>
          </a:stretch>
        </p:blipFill>
        <p:spPr bwMode="auto">
          <a:xfrm>
            <a:off x="1828800" y="5181600"/>
            <a:ext cx="1524000" cy="1016000"/>
          </a:xfrm>
          <a:prstGeom prst="rect">
            <a:avLst/>
          </a:prstGeom>
          <a:noFill/>
        </p:spPr>
      </p:pic>
      <p:pic>
        <p:nvPicPr>
          <p:cNvPr id="5126" name="Picture 6" descr="https://encrypted-tbn1.gstatic.com/images?q=tbn:ANd9GcROYWcnRNXl4g1jcGE458VYSO8SD0i5K_dCM9SZqTb4pBdDNHTo"/>
          <p:cNvPicPr>
            <a:picLocks noChangeAspect="1" noChangeArrowheads="1"/>
          </p:cNvPicPr>
          <p:nvPr/>
        </p:nvPicPr>
        <p:blipFill>
          <a:blip r:embed="rId5" cstate="print"/>
          <a:srcRect/>
          <a:stretch>
            <a:fillRect/>
          </a:stretch>
        </p:blipFill>
        <p:spPr bwMode="auto">
          <a:xfrm>
            <a:off x="3048000" y="3657601"/>
            <a:ext cx="2209800" cy="2066925"/>
          </a:xfrm>
          <a:prstGeom prst="rect">
            <a:avLst/>
          </a:prstGeom>
          <a:noFill/>
        </p:spPr>
      </p:pic>
    </p:spTree>
    <p:extLst>
      <p:ext uri="{BB962C8B-B14F-4D97-AF65-F5344CB8AC3E}">
        <p14:creationId xmlns:p14="http://schemas.microsoft.com/office/powerpoint/2010/main" val="55652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0485" y="446314"/>
            <a:ext cx="7620000" cy="5262979"/>
          </a:xfrm>
          <a:prstGeom prst="rect">
            <a:avLst/>
          </a:prstGeom>
          <a:noFill/>
        </p:spPr>
        <p:txBody>
          <a:bodyPr wrap="square" rtlCol="0">
            <a:spAutoFit/>
          </a:bodyPr>
          <a:lstStyle/>
          <a:p>
            <a:r>
              <a:rPr lang="en-US" sz="2800" dirty="0">
                <a:solidFill>
                  <a:srgbClr val="FFFF99"/>
                </a:solidFill>
              </a:rPr>
              <a:t>“The pain of death is swallowed up in the peace of eternal life. </a:t>
            </a:r>
          </a:p>
          <a:p>
            <a:endParaRPr lang="en-US" sz="2800" dirty="0">
              <a:solidFill>
                <a:srgbClr val="FFFF99"/>
              </a:solidFill>
            </a:endParaRPr>
          </a:p>
          <a:p>
            <a:r>
              <a:rPr lang="en-US" sz="2800" dirty="0">
                <a:solidFill>
                  <a:srgbClr val="FFFF99"/>
                </a:solidFill>
              </a:rPr>
              <a:t>…Whenever the cold hand of death strikes, there shines through the gloom and the darkness of that hour the triumphant figure of the Lord Jesus Christ, He, the Son of God, who by His matchless and eternal power overcame death. </a:t>
            </a:r>
          </a:p>
          <a:p>
            <a:endParaRPr lang="en-US" sz="2800" dirty="0">
              <a:solidFill>
                <a:srgbClr val="FFFF99"/>
              </a:solidFill>
            </a:endParaRPr>
          </a:p>
          <a:p>
            <a:r>
              <a:rPr lang="en-US" sz="2800" dirty="0">
                <a:solidFill>
                  <a:srgbClr val="FFFF99"/>
                </a:solidFill>
              </a:rPr>
              <a:t>…He is our comfort, our only true comfort, when the dark shroud of earthly night closes about us as the spirit departs the human form.” (6)</a:t>
            </a:r>
          </a:p>
        </p:txBody>
      </p:sp>
      <p:pic>
        <p:nvPicPr>
          <p:cNvPr id="4098" name="Picture 2" descr="http://www.lds.org/churchhistory/presidents/images/presidents/GBH_hero.jpg">
            <a:hlinkClick r:id="rId2"/>
          </p:cNvPr>
          <p:cNvPicPr>
            <a:picLocks noChangeAspect="1" noChangeArrowheads="1"/>
          </p:cNvPicPr>
          <p:nvPr/>
        </p:nvPicPr>
        <p:blipFill>
          <a:blip r:embed="rId3" cstate="print"/>
          <a:srcRect/>
          <a:stretch>
            <a:fillRect/>
          </a:stretch>
        </p:blipFill>
        <p:spPr bwMode="auto">
          <a:xfrm>
            <a:off x="8588829" y="4517571"/>
            <a:ext cx="1524000" cy="1905000"/>
          </a:xfrm>
          <a:prstGeom prst="rect">
            <a:avLst/>
          </a:prstGeom>
          <a:noFill/>
        </p:spPr>
      </p:pic>
      <p:pic>
        <p:nvPicPr>
          <p:cNvPr id="3" name="Picture 2" descr="A coffin with flowers in it&#10;&#10;Description automatically generated with low confidence">
            <a:extLst>
              <a:ext uri="{FF2B5EF4-FFF2-40B4-BE49-F238E27FC236}">
                <a16:creationId xmlns:a16="http://schemas.microsoft.com/office/drawing/2014/main" id="{03B194E7-8C6B-75E1-9409-4C28A253D52F}"/>
              </a:ext>
            </a:extLst>
          </p:cNvPr>
          <p:cNvPicPr>
            <a:picLocks noChangeAspect="1"/>
          </p:cNvPicPr>
          <p:nvPr/>
        </p:nvPicPr>
        <p:blipFill rotWithShape="1">
          <a:blip r:embed="rId4">
            <a:extLst>
              <a:ext uri="{28A0092B-C50C-407E-A947-70E740481C1C}">
                <a14:useLocalDpi xmlns:a14="http://schemas.microsoft.com/office/drawing/2010/main" val="0"/>
              </a:ext>
            </a:extLst>
          </a:blip>
          <a:srcRect l="11354" t="40278" r="18438"/>
          <a:stretch/>
        </p:blipFill>
        <p:spPr>
          <a:xfrm>
            <a:off x="8393291" y="1022993"/>
            <a:ext cx="3308450" cy="2110732"/>
          </a:xfrm>
          <a:prstGeom prst="rect">
            <a:avLst/>
          </a:prstGeom>
        </p:spPr>
      </p:pic>
    </p:spTree>
    <p:extLst>
      <p:ext uri="{BB962C8B-B14F-4D97-AF65-F5344CB8AC3E}">
        <p14:creationId xmlns:p14="http://schemas.microsoft.com/office/powerpoint/2010/main" val="210115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59733" y="91290"/>
            <a:ext cx="8534400" cy="769441"/>
          </a:xfrm>
          <a:prstGeom prst="rect">
            <a:avLst/>
          </a:prstGeom>
          <a:noFill/>
        </p:spPr>
        <p:txBody>
          <a:bodyPr wrap="square" rtlCol="0">
            <a:spAutoFit/>
          </a:bodyPr>
          <a:lstStyle/>
          <a:p>
            <a:pPr algn="ctr"/>
            <a:r>
              <a:rPr lang="en-US" sz="4400" dirty="0">
                <a:solidFill>
                  <a:srgbClr val="FFFF99"/>
                </a:solidFill>
              </a:rPr>
              <a:t>Collections for the Poor</a:t>
            </a:r>
          </a:p>
        </p:txBody>
      </p:sp>
      <p:sp>
        <p:nvSpPr>
          <p:cNvPr id="8" name="TextBox 7"/>
          <p:cNvSpPr txBox="1"/>
          <p:nvPr/>
        </p:nvSpPr>
        <p:spPr>
          <a:xfrm>
            <a:off x="0" y="6457890"/>
            <a:ext cx="6172200" cy="400110"/>
          </a:xfrm>
          <a:prstGeom prst="rect">
            <a:avLst/>
          </a:prstGeom>
          <a:noFill/>
        </p:spPr>
        <p:txBody>
          <a:bodyPr wrap="square" rtlCol="0">
            <a:spAutoFit/>
          </a:bodyPr>
          <a:lstStyle/>
          <a:p>
            <a:r>
              <a:rPr lang="en-US" sz="2000" dirty="0">
                <a:solidFill>
                  <a:srgbClr val="FFFF99"/>
                </a:solidFill>
              </a:rPr>
              <a:t>1 Corinthians 16:1-3</a:t>
            </a:r>
          </a:p>
        </p:txBody>
      </p:sp>
      <p:sp>
        <p:nvSpPr>
          <p:cNvPr id="7" name="TextBox 6"/>
          <p:cNvSpPr txBox="1"/>
          <p:nvPr/>
        </p:nvSpPr>
        <p:spPr>
          <a:xfrm>
            <a:off x="435429" y="1077687"/>
            <a:ext cx="5366656" cy="1815882"/>
          </a:xfrm>
          <a:prstGeom prst="rect">
            <a:avLst/>
          </a:prstGeom>
          <a:noFill/>
        </p:spPr>
        <p:txBody>
          <a:bodyPr wrap="square" rtlCol="0">
            <a:spAutoFit/>
          </a:bodyPr>
          <a:lstStyle/>
          <a:p>
            <a:r>
              <a:rPr lang="en-US" sz="2800" dirty="0">
                <a:solidFill>
                  <a:schemeClr val="bg1"/>
                </a:solidFill>
              </a:rPr>
              <a:t>Paul instructed the Saints in Corinth that when they met each Sunday, they should collect donations to be sent to the Church in Jerusalem. </a:t>
            </a:r>
            <a:endParaRPr lang="en-US" sz="2400" i="1" dirty="0">
              <a:solidFill>
                <a:schemeClr val="bg1"/>
              </a:solidFill>
            </a:endParaRPr>
          </a:p>
        </p:txBody>
      </p:sp>
      <p:sp>
        <p:nvSpPr>
          <p:cNvPr id="2" name="Rectangle 1"/>
          <p:cNvSpPr/>
          <p:nvPr/>
        </p:nvSpPr>
        <p:spPr>
          <a:xfrm>
            <a:off x="5693228" y="3134810"/>
            <a:ext cx="6096000" cy="3416320"/>
          </a:xfrm>
          <a:prstGeom prst="rect">
            <a:avLst/>
          </a:prstGeom>
        </p:spPr>
        <p:txBody>
          <a:bodyPr>
            <a:spAutoFit/>
          </a:bodyPr>
          <a:lstStyle/>
          <a:p>
            <a:r>
              <a:rPr lang="en-US" dirty="0">
                <a:solidFill>
                  <a:schemeClr val="bg1"/>
                </a:solidFill>
                <a:latin typeface="Open Sans"/>
              </a:rPr>
              <a:t>We learn from Romans 15:25–28 that the Saints in Achaia—a region that included Corinth—gladly made donations out of gratitude for the spiritual strength they received from the Church in Jerusalem. </a:t>
            </a:r>
          </a:p>
          <a:p>
            <a:endParaRPr lang="en-US" dirty="0">
              <a:solidFill>
                <a:schemeClr val="bg1"/>
              </a:solidFill>
              <a:latin typeface="Open Sans"/>
            </a:endParaRPr>
          </a:p>
          <a:p>
            <a:r>
              <a:rPr lang="en-US" dirty="0">
                <a:solidFill>
                  <a:schemeClr val="bg1"/>
                </a:solidFill>
                <a:latin typeface="Open Sans"/>
              </a:rPr>
              <a:t>By asking for their donations, Paul encouraged the Gentile Saints to assist and identify with their fellow Jewish Saints. </a:t>
            </a:r>
          </a:p>
          <a:p>
            <a:endParaRPr lang="en-US" dirty="0">
              <a:solidFill>
                <a:schemeClr val="bg1"/>
              </a:solidFill>
              <a:latin typeface="Open Sans"/>
            </a:endParaRPr>
          </a:p>
          <a:p>
            <a:r>
              <a:rPr lang="en-US" dirty="0">
                <a:solidFill>
                  <a:schemeClr val="bg1"/>
                </a:solidFill>
                <a:latin typeface="Open Sans"/>
              </a:rPr>
              <a:t>This is another example of Paul’s continuing efforts to build unity between the Jewish and Gentile members of the Church.</a:t>
            </a:r>
            <a:endParaRPr lang="en-US" dirty="0">
              <a:solidFill>
                <a:schemeClr val="bg1"/>
              </a:solidFill>
            </a:endParaRPr>
          </a:p>
        </p:txBody>
      </p:sp>
      <p:sp>
        <p:nvSpPr>
          <p:cNvPr id="3" name="Rectangle 2"/>
          <p:cNvSpPr/>
          <p:nvPr/>
        </p:nvSpPr>
        <p:spPr>
          <a:xfrm>
            <a:off x="11633168" y="6412077"/>
            <a:ext cx="442750" cy="369332"/>
          </a:xfrm>
          <a:prstGeom prst="rect">
            <a:avLst/>
          </a:prstGeom>
        </p:spPr>
        <p:txBody>
          <a:bodyPr wrap="none">
            <a:spAutoFit/>
          </a:bodyPr>
          <a:lstStyle/>
          <a:p>
            <a:r>
              <a:rPr lang="en-US" dirty="0">
                <a:solidFill>
                  <a:schemeClr val="bg1"/>
                </a:solidFill>
              </a:rPr>
              <a:t>(1)</a:t>
            </a:r>
            <a:endParaRPr lang="en-US" sz="1600" i="1" dirty="0">
              <a:solidFill>
                <a:schemeClr val="bg1"/>
              </a:solidFill>
            </a:endParaRPr>
          </a:p>
        </p:txBody>
      </p:sp>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347" y="3083605"/>
            <a:ext cx="3480253" cy="280508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city of corinth"/>
          <p:cNvPicPr>
            <a:picLocks noChangeAspect="1" noChangeArrowheads="1"/>
          </p:cNvPicPr>
          <p:nvPr/>
        </p:nvPicPr>
        <p:blipFill rotWithShape="1">
          <a:blip r:embed="rId3">
            <a:extLst>
              <a:ext uri="{28A0092B-C50C-407E-A947-70E740481C1C}">
                <a14:useLocalDpi xmlns:a14="http://schemas.microsoft.com/office/drawing/2010/main" val="0"/>
              </a:ext>
            </a:extLst>
          </a:blip>
          <a:srcRect r="1111" b="8000"/>
          <a:stretch/>
        </p:blipFill>
        <p:spPr bwMode="auto">
          <a:xfrm>
            <a:off x="6683828" y="877313"/>
            <a:ext cx="3385458" cy="209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2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59733" y="91290"/>
            <a:ext cx="8534400" cy="769441"/>
          </a:xfrm>
          <a:prstGeom prst="rect">
            <a:avLst/>
          </a:prstGeom>
          <a:noFill/>
        </p:spPr>
        <p:txBody>
          <a:bodyPr wrap="square" rtlCol="0">
            <a:spAutoFit/>
          </a:bodyPr>
          <a:lstStyle/>
          <a:p>
            <a:pPr algn="ctr"/>
            <a:r>
              <a:rPr lang="en-US" sz="4400" dirty="0" err="1">
                <a:solidFill>
                  <a:srgbClr val="FFFF99"/>
                </a:solidFill>
              </a:rPr>
              <a:t>Anthema</a:t>
            </a:r>
            <a:r>
              <a:rPr lang="en-US" sz="4400" dirty="0">
                <a:solidFill>
                  <a:srgbClr val="FFFF99"/>
                </a:solidFill>
              </a:rPr>
              <a:t> Maran-</a:t>
            </a:r>
            <a:r>
              <a:rPr lang="en-US" sz="4400" dirty="0" err="1">
                <a:solidFill>
                  <a:srgbClr val="FFFF99"/>
                </a:solidFill>
              </a:rPr>
              <a:t>atha</a:t>
            </a:r>
            <a:endParaRPr lang="en-US" sz="4400" dirty="0">
              <a:solidFill>
                <a:srgbClr val="FFFF99"/>
              </a:solidFill>
            </a:endParaRPr>
          </a:p>
        </p:txBody>
      </p:sp>
      <p:sp>
        <p:nvSpPr>
          <p:cNvPr id="8" name="TextBox 7"/>
          <p:cNvSpPr txBox="1"/>
          <p:nvPr/>
        </p:nvSpPr>
        <p:spPr>
          <a:xfrm>
            <a:off x="0" y="6457890"/>
            <a:ext cx="6172200" cy="400110"/>
          </a:xfrm>
          <a:prstGeom prst="rect">
            <a:avLst/>
          </a:prstGeom>
          <a:noFill/>
        </p:spPr>
        <p:txBody>
          <a:bodyPr wrap="square" rtlCol="0">
            <a:spAutoFit/>
          </a:bodyPr>
          <a:lstStyle/>
          <a:p>
            <a:r>
              <a:rPr lang="en-US" sz="2000" dirty="0">
                <a:solidFill>
                  <a:srgbClr val="FFFF99"/>
                </a:solidFill>
              </a:rPr>
              <a:t>1 Corinthians 16:21-24; Romans 9:3</a:t>
            </a:r>
          </a:p>
        </p:txBody>
      </p:sp>
      <p:sp>
        <p:nvSpPr>
          <p:cNvPr id="2" name="Rectangle 1"/>
          <p:cNvSpPr/>
          <p:nvPr/>
        </p:nvSpPr>
        <p:spPr>
          <a:xfrm>
            <a:off x="228601" y="1273353"/>
            <a:ext cx="4365170" cy="4154984"/>
          </a:xfrm>
          <a:prstGeom prst="rect">
            <a:avLst/>
          </a:prstGeom>
        </p:spPr>
        <p:txBody>
          <a:bodyPr wrap="square">
            <a:spAutoFit/>
          </a:bodyPr>
          <a:lstStyle/>
          <a:p>
            <a:r>
              <a:rPr lang="en-US" sz="2400" dirty="0">
                <a:solidFill>
                  <a:schemeClr val="bg1"/>
                </a:solidFill>
              </a:rPr>
              <a:t>“</a:t>
            </a:r>
            <a:r>
              <a:rPr lang="en-US" sz="2400" i="1" dirty="0">
                <a:solidFill>
                  <a:schemeClr val="bg1"/>
                </a:solidFill>
              </a:rPr>
              <a:t>Anathema</a:t>
            </a:r>
            <a:r>
              <a:rPr lang="en-US" sz="2400" dirty="0">
                <a:solidFill>
                  <a:schemeClr val="bg1"/>
                </a:solidFill>
              </a:rPr>
              <a:t> is a Greek word meaning </a:t>
            </a:r>
            <a:r>
              <a:rPr lang="en-US" sz="2400" i="1" dirty="0">
                <a:solidFill>
                  <a:schemeClr val="bg1"/>
                </a:solidFill>
              </a:rPr>
              <a:t>accursed.</a:t>
            </a:r>
            <a:r>
              <a:rPr lang="en-US" sz="2400" dirty="0">
                <a:solidFill>
                  <a:schemeClr val="bg1"/>
                </a:solidFill>
              </a:rPr>
              <a:t> Hence, a person or thing cursed by God or his authority, as for instance one who has been excommunicated, is anathema.  </a:t>
            </a:r>
          </a:p>
          <a:p>
            <a:endParaRPr lang="en-US" sz="2400" dirty="0">
              <a:solidFill>
                <a:schemeClr val="bg1"/>
              </a:solidFill>
            </a:endParaRPr>
          </a:p>
          <a:p>
            <a:r>
              <a:rPr lang="en-US" sz="2400" i="1" dirty="0">
                <a:solidFill>
                  <a:schemeClr val="bg1"/>
                </a:solidFill>
              </a:rPr>
              <a:t>‘Wo unto them who are cut off from my church, for the same are overcome of the world.’ (D. &amp; C. 50:8)</a:t>
            </a:r>
          </a:p>
        </p:txBody>
      </p:sp>
      <p:sp>
        <p:nvSpPr>
          <p:cNvPr id="3" name="Rectangle 2"/>
          <p:cNvSpPr/>
          <p:nvPr/>
        </p:nvSpPr>
        <p:spPr>
          <a:xfrm>
            <a:off x="11633168" y="6412077"/>
            <a:ext cx="442750" cy="369332"/>
          </a:xfrm>
          <a:prstGeom prst="rect">
            <a:avLst/>
          </a:prstGeom>
        </p:spPr>
        <p:txBody>
          <a:bodyPr wrap="none">
            <a:spAutoFit/>
          </a:bodyPr>
          <a:lstStyle/>
          <a:p>
            <a:r>
              <a:rPr lang="en-US" dirty="0">
                <a:solidFill>
                  <a:schemeClr val="bg1"/>
                </a:solidFill>
              </a:rPr>
              <a:t>(1)</a:t>
            </a:r>
            <a:endParaRPr lang="en-US" sz="1600" i="1" dirty="0">
              <a:solidFill>
                <a:schemeClr val="bg1"/>
              </a:solidFill>
            </a:endParaRPr>
          </a:p>
        </p:txBody>
      </p:sp>
      <p:sp>
        <p:nvSpPr>
          <p:cNvPr id="9" name="Rectangle 8"/>
          <p:cNvSpPr/>
          <p:nvPr/>
        </p:nvSpPr>
        <p:spPr>
          <a:xfrm>
            <a:off x="5094514" y="718183"/>
            <a:ext cx="2362200" cy="461665"/>
          </a:xfrm>
          <a:prstGeom prst="rect">
            <a:avLst/>
          </a:prstGeom>
        </p:spPr>
        <p:txBody>
          <a:bodyPr wrap="square">
            <a:spAutoFit/>
          </a:bodyPr>
          <a:lstStyle/>
          <a:p>
            <a:r>
              <a:rPr lang="en-US" sz="2400" dirty="0">
                <a:solidFill>
                  <a:schemeClr val="bg1"/>
                </a:solidFill>
              </a:rPr>
              <a:t>Paul’s Warning</a:t>
            </a:r>
            <a:endParaRPr lang="en-US" sz="2400" i="1" dirty="0">
              <a:solidFill>
                <a:schemeClr val="bg1"/>
              </a:solidFill>
            </a:endParaRPr>
          </a:p>
        </p:txBody>
      </p:sp>
      <p:sp>
        <p:nvSpPr>
          <p:cNvPr id="5" name="Rectangle 4"/>
          <p:cNvSpPr/>
          <p:nvPr/>
        </p:nvSpPr>
        <p:spPr>
          <a:xfrm>
            <a:off x="7815943" y="2135166"/>
            <a:ext cx="3744686" cy="2031325"/>
          </a:xfrm>
          <a:prstGeom prst="rect">
            <a:avLst/>
          </a:prstGeom>
        </p:spPr>
        <p:txBody>
          <a:bodyPr wrap="square">
            <a:spAutoFit/>
          </a:bodyPr>
          <a:lstStyle/>
          <a:p>
            <a:r>
              <a:rPr lang="en-US" i="1" dirty="0">
                <a:solidFill>
                  <a:schemeClr val="bg1"/>
                </a:solidFill>
                <a:latin typeface="Open Sans"/>
              </a:rPr>
              <a:t>Maranatha,</a:t>
            </a:r>
            <a:r>
              <a:rPr lang="en-US" dirty="0">
                <a:solidFill>
                  <a:schemeClr val="bg1"/>
                </a:solidFill>
                <a:latin typeface="Open Sans"/>
              </a:rPr>
              <a:t> an Aramaic word meaning, </a:t>
            </a:r>
            <a:r>
              <a:rPr lang="en-US" i="1" dirty="0">
                <a:solidFill>
                  <a:schemeClr val="bg1"/>
                </a:solidFill>
                <a:latin typeface="Open Sans"/>
              </a:rPr>
              <a:t>O our Lord, come,</a:t>
            </a:r>
            <a:r>
              <a:rPr lang="en-US" dirty="0">
                <a:solidFill>
                  <a:schemeClr val="bg1"/>
                </a:solidFill>
                <a:latin typeface="Open Sans"/>
              </a:rPr>
              <a:t> appears to have been used by the primitive saints as a watchword or salutation by which they reminded each other of the promised Second Coming” (</a:t>
            </a:r>
            <a:r>
              <a:rPr lang="en-US" i="1" dirty="0">
                <a:solidFill>
                  <a:schemeClr val="bg1"/>
                </a:solidFill>
                <a:latin typeface="Open Sans"/>
              </a:rPr>
              <a:t>4)</a:t>
            </a:r>
            <a:endParaRPr lang="en-US" dirty="0">
              <a:solidFill>
                <a:schemeClr val="bg1"/>
              </a:solidFill>
            </a:endParaRPr>
          </a:p>
        </p:txBody>
      </p:sp>
      <p:sp>
        <p:nvSpPr>
          <p:cNvPr id="10" name="Rectangle 9"/>
          <p:cNvSpPr/>
          <p:nvPr/>
        </p:nvSpPr>
        <p:spPr>
          <a:xfrm>
            <a:off x="6172199" y="5236419"/>
            <a:ext cx="4821866" cy="1077218"/>
          </a:xfrm>
          <a:prstGeom prst="rect">
            <a:avLst/>
          </a:prstGeom>
        </p:spPr>
        <p:txBody>
          <a:bodyPr wrap="square">
            <a:spAutoFit/>
          </a:bodyPr>
          <a:lstStyle/>
          <a:p>
            <a:r>
              <a:rPr lang="en-US" sz="3200" dirty="0">
                <a:solidFill>
                  <a:schemeClr val="bg1"/>
                </a:solidFill>
                <a:effectLst>
                  <a:glow rad="139700">
                    <a:schemeClr val="accent2">
                      <a:satMod val="175000"/>
                      <a:alpha val="40000"/>
                    </a:schemeClr>
                  </a:glow>
                </a:effectLst>
                <a:latin typeface="Open Sans"/>
              </a:rPr>
              <a:t>‘… let him be accursed until the Lord comes.’ </a:t>
            </a:r>
            <a:endParaRPr lang="en-US" sz="3200" dirty="0">
              <a:solidFill>
                <a:schemeClr val="bg1"/>
              </a:solidFill>
              <a:effectLst>
                <a:glow rad="139700">
                  <a:schemeClr val="accent2">
                    <a:satMod val="175000"/>
                    <a:alpha val="40000"/>
                  </a:schemeClr>
                </a:glow>
              </a:effectLst>
            </a:endParaRPr>
          </a:p>
        </p:txBody>
      </p:sp>
      <p:pic>
        <p:nvPicPr>
          <p:cNvPr id="13314" name="Picture 2" descr="Image result for paul the apos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743" y="1564595"/>
            <a:ext cx="2881085" cy="3401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2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12192000" cy="3970318"/>
          </a:xfrm>
          <a:prstGeom prst="rect">
            <a:avLst/>
          </a:prstGeom>
          <a:noFill/>
        </p:spPr>
        <p:txBody>
          <a:bodyPr wrap="squar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Sources:</a:t>
            </a:r>
          </a:p>
          <a:p>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Tx/>
              <a:buAutoNum type="arabicPeriod"/>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New Testament Institute Student Manual Chapter 40</a:t>
            </a:r>
          </a:p>
          <a:p>
            <a:pPr marL="342900" indent="-342900">
              <a:buFontTx/>
              <a:buAutoNum type="arabicPeriod"/>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President Thomas S. Monson (“I Know That My Redeemer Lives!” 25).</a:t>
            </a:r>
          </a:p>
          <a:p>
            <a:pPr marL="342900" indent="-342900">
              <a:buFontTx/>
              <a:buAutoNum type="arabicPeriod"/>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Joseph Smith (</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Teachings of Presidents of the Church: Joseph Smith</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[2007], 49). </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Teachings of the Prophet p. 367</a:t>
            </a:r>
          </a:p>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 of the Church, </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6:52.)</a:t>
            </a:r>
          </a:p>
          <a:p>
            <a:pPr marL="342900" indent="-342900">
              <a:buFont typeface="+mj-lt"/>
              <a:buAutoNum type="arabicPeriod" startAt="4"/>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Elder Bruce R. McConkie (</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Doctrinal New Testament Commentary, </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3 vols. [Salt Lake City: </a:t>
            </a:r>
            <a:r>
              <a:rPr lang="en-US"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Bookcraft</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1965-1973], 2: 389; 3:394.) (</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Mormon Doctrine,</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2nd ed. [1966], 33–34).</a:t>
            </a:r>
          </a:p>
          <a:p>
            <a:pPr marL="342900" indent="-342900">
              <a:buFont typeface="+mj-lt"/>
              <a:buAutoNum type="arabicPeriod" startAt="4"/>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Elder Joseph B. Wirthlin (“Sunday Will Come,”</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 Ensign</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or</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 Liahona,</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Nov. 2006, 29).</a:t>
            </a:r>
          </a:p>
          <a:p>
            <a:pPr marL="342900" indent="-342900">
              <a:buFont typeface="+mj-lt"/>
              <a:buAutoNum type="arabicPeriod" startAt="4"/>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President Gordon B. Hinckley (“This Peaceful House of God,”</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 Ensign,</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May 1993, 74). April 1996 Conf. Report</a:t>
            </a:r>
          </a:p>
          <a:p>
            <a:pPr marL="342900" indent="-342900">
              <a:buFont typeface="+mj-lt"/>
              <a:buAutoNum type="arabicPeriod" startAt="4"/>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Joseph Fielding Smith (</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Doctrines of Salvation,</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comp. Bruce R. McConkie, 3 vols. [1954–56], 2:274, 286-87). </a:t>
            </a:r>
          </a:p>
          <a:p>
            <a:pPr marL="342900" indent="-342900">
              <a:buFont typeface="+mj-lt"/>
              <a:buAutoNum type="arabicPeriod" startAt="4"/>
            </a:pPr>
            <a:r>
              <a:rPr lang="en-US"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Paul V. Johnson, “</a:t>
            </a:r>
            <a:r>
              <a:rPr lang="en-US"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And There Shall Be No More Death</a:t>
            </a:r>
            <a:r>
              <a:rPr lang="en-US"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b="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Ensign</a:t>
            </a:r>
            <a:r>
              <a:rPr lang="en-US"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or </a:t>
            </a:r>
            <a:r>
              <a:rPr lang="en-US" b="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Liahona</a:t>
            </a:r>
            <a:r>
              <a:rPr lang="en-US"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May 2016, 122–23</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startAt="4"/>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Tx/>
              <a:buAutoNum type="arabicPeriod" startAt="4"/>
            </a:pPr>
            <a:endPar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14">
            <a:extLst>
              <a:ext uri="{FF2B5EF4-FFF2-40B4-BE49-F238E27FC236}">
                <a16:creationId xmlns:a16="http://schemas.microsoft.com/office/drawing/2014/main" id="{4781B7CE-FE46-496D-8B18-34BE787A20CB}"/>
              </a:ext>
            </a:extLst>
          </p:cNvPr>
          <p:cNvSpPr>
            <a:spLocks noGrp="1"/>
          </p:cNvSpPr>
          <p:nvPr/>
        </p:nvSpPr>
        <p:spPr>
          <a:xfrm>
            <a:off x="63924" y="6507647"/>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633932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The Trumpet Gives An Uncertain Sound</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6488668"/>
            <a:ext cx="4178300" cy="369332"/>
          </a:xfrm>
          <a:prstGeom prst="rect">
            <a:avLst/>
          </a:prstGeom>
          <a:noFill/>
        </p:spPr>
        <p:txBody>
          <a:bodyPr wrap="square" rtlCol="0">
            <a:spAutoFit/>
          </a:bodyPr>
          <a:lstStyle/>
          <a:p>
            <a:r>
              <a:rPr lang="en-US" dirty="0"/>
              <a:t>1 Corinthians 14:8-9</a:t>
            </a:r>
          </a:p>
        </p:txBody>
      </p:sp>
      <p:sp>
        <p:nvSpPr>
          <p:cNvPr id="24" name="Rectangle 23"/>
          <p:cNvSpPr/>
          <p:nvPr/>
        </p:nvSpPr>
        <p:spPr>
          <a:xfrm>
            <a:off x="453554" y="1855259"/>
            <a:ext cx="5363046" cy="1569660"/>
          </a:xfrm>
          <a:prstGeom prst="rect">
            <a:avLst/>
          </a:prstGeom>
        </p:spPr>
        <p:txBody>
          <a:bodyPr wrap="square">
            <a:spAutoFit/>
          </a:bodyPr>
          <a:lstStyle/>
          <a:p>
            <a:pPr fontAlgn="base"/>
            <a:r>
              <a:rPr lang="en-US" sz="3200" dirty="0"/>
              <a:t>If you are unfamiliar with the gift of the Holy Ghost…how will you know what is right?</a:t>
            </a:r>
          </a:p>
        </p:txBody>
      </p:sp>
      <p:pic>
        <p:nvPicPr>
          <p:cNvPr id="13314" name="Picture 2" descr="ram’s horn trump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275" y="1065212"/>
            <a:ext cx="4286250" cy="32194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37445" y="4248997"/>
            <a:ext cx="7429500" cy="2031325"/>
          </a:xfrm>
          <a:prstGeom prst="rect">
            <a:avLst/>
          </a:prstGeom>
        </p:spPr>
        <p:txBody>
          <a:bodyPr wrap="square">
            <a:spAutoFit/>
          </a:bodyPr>
          <a:lstStyle/>
          <a:p>
            <a:pPr algn="ctr"/>
            <a:r>
              <a:rPr lang="en-US" dirty="0">
                <a:solidFill>
                  <a:srgbClr val="333333"/>
                </a:solidFill>
                <a:latin typeface="Open Sans"/>
              </a:rPr>
              <a:t>A shofar, or ram’s horn trumpet. </a:t>
            </a:r>
          </a:p>
          <a:p>
            <a:endParaRPr lang="en-US" dirty="0">
              <a:solidFill>
                <a:srgbClr val="333333"/>
              </a:solidFill>
              <a:latin typeface="Open Sans"/>
            </a:endParaRPr>
          </a:p>
          <a:p>
            <a:r>
              <a:rPr lang="en-US" dirty="0">
                <a:solidFill>
                  <a:srgbClr val="333333"/>
                </a:solidFill>
                <a:latin typeface="Open Sans"/>
              </a:rPr>
              <a:t>The loud, clear signal of such trumpets was used in ancient Israel to call people to gather for battle or for important religious occasions. Paul drew upon this image as he counseled the Corinthian Saints about the ineffectiveness of speaking in unknown tongues and the importance of clear teaching in the Church. (1)</a:t>
            </a:r>
            <a:endParaRPr lang="en-US" dirty="0"/>
          </a:p>
        </p:txBody>
      </p:sp>
    </p:spTree>
    <p:extLst>
      <p:ext uri="{BB962C8B-B14F-4D97-AF65-F5344CB8AC3E}">
        <p14:creationId xmlns:p14="http://schemas.microsoft.com/office/powerpoint/2010/main" val="64167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314"/>
                                        </p:tgtEl>
                                        <p:attrNameLst>
                                          <p:attrName>style.visibility</p:attrName>
                                        </p:attrNameLst>
                                      </p:cBhvr>
                                      <p:to>
                                        <p:strVal val="visible"/>
                                      </p:to>
                                    </p:set>
                                    <p:animEffect transition="in" filter="fade">
                                      <p:cBhvr>
                                        <p:cTn id="9"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335280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First Letter of Paul to the Saints at Corinth—</a:t>
                      </a:r>
                    </a:p>
                    <a:p>
                      <a:pPr algn="ctr" fontAlgn="base"/>
                      <a:r>
                        <a:rPr lang="en-US" sz="1200" b="0" i="0" kern="1200" dirty="0">
                          <a:solidFill>
                            <a:schemeClr val="tx1"/>
                          </a:solidFill>
                          <a:effectLst/>
                          <a:latin typeface="+mn-lt"/>
                          <a:ea typeface="+mn-ea"/>
                          <a:cs typeface="+mn-cs"/>
                        </a:rPr>
                        <a:t>Written from Ephesus, ca. Spring, A.D. 57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dirty="0">
                          <a:solidFill>
                            <a:srgbClr val="434444"/>
                          </a:solidFill>
                          <a:effectLst/>
                        </a:rPr>
                        <a:t>The Reality of the </a:t>
                      </a:r>
                      <a:r>
                        <a:rPr lang="en-US" u="none" strike="noStrike" dirty="0">
                          <a:solidFill>
                            <a:srgbClr val="2F393A"/>
                          </a:solidFill>
                          <a:effectLst/>
                        </a:rPr>
                        <a:t>Resurrection</a:t>
                      </a:r>
                      <a:endParaRPr lang="en-US" dirty="0">
                        <a:solidFill>
                          <a:srgbClr val="434444"/>
                        </a:solidFill>
                        <a:effectLst/>
                      </a:endParaRPr>
                    </a:p>
                  </a:txBody>
                  <a:tcPr marL="95250" marR="95250" marT="66675" marB="66675" anchor="ctr"/>
                </a:tc>
                <a:tc>
                  <a:txBody>
                    <a:bodyPr/>
                    <a:lstStyle/>
                    <a:p>
                      <a:pPr algn="l" fontAlgn="base"/>
                      <a:r>
                        <a:rPr lang="en-US">
                          <a:solidFill>
                            <a:srgbClr val="434444"/>
                          </a:solidFill>
                          <a:effectLst/>
                        </a:rPr>
                        <a:t>15:1–22</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The Order of Resurrection</a:t>
                      </a:r>
                    </a:p>
                  </a:txBody>
                  <a:tcPr marL="95250" marR="95250" marT="66675" marB="66675" anchor="ctr"/>
                </a:tc>
                <a:tc>
                  <a:txBody>
                    <a:bodyPr/>
                    <a:lstStyle/>
                    <a:p>
                      <a:pPr algn="l" fontAlgn="base"/>
                      <a:r>
                        <a:rPr lang="en-US">
                          <a:solidFill>
                            <a:srgbClr val="434444"/>
                          </a:solidFill>
                          <a:effectLst/>
                        </a:rPr>
                        <a:t>15:23–28</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u="none" strike="noStrike" dirty="0">
                          <a:solidFill>
                            <a:srgbClr val="2F393A"/>
                          </a:solidFill>
                          <a:effectLst/>
                        </a:rPr>
                        <a:t>Baptism</a:t>
                      </a:r>
                      <a:r>
                        <a:rPr lang="en-US" dirty="0">
                          <a:solidFill>
                            <a:srgbClr val="434444"/>
                          </a:solidFill>
                          <a:effectLst/>
                        </a:rPr>
                        <a:t> in Behalf of the Dead</a:t>
                      </a:r>
                    </a:p>
                  </a:txBody>
                  <a:tcPr marL="95250" marR="95250" marT="66675" marB="66675" anchor="ctr"/>
                </a:tc>
                <a:tc>
                  <a:txBody>
                    <a:bodyPr/>
                    <a:lstStyle/>
                    <a:p>
                      <a:pPr algn="l" fontAlgn="base"/>
                      <a:r>
                        <a:rPr lang="en-US">
                          <a:solidFill>
                            <a:srgbClr val="434444"/>
                          </a:solidFill>
                          <a:effectLst/>
                        </a:rPr>
                        <a:t>15:29</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a:solidFill>
                            <a:srgbClr val="434444"/>
                          </a:solidFill>
                          <a:effectLst/>
                        </a:rPr>
                        <a:t>A Better Resurrection</a:t>
                      </a:r>
                    </a:p>
                  </a:txBody>
                  <a:tcPr marL="95250" marR="95250" marT="66675" marB="66675" anchor="ctr"/>
                </a:tc>
                <a:tc>
                  <a:txBody>
                    <a:bodyPr/>
                    <a:lstStyle/>
                    <a:p>
                      <a:pPr algn="l" fontAlgn="base"/>
                      <a:r>
                        <a:rPr lang="en-US">
                          <a:solidFill>
                            <a:srgbClr val="434444"/>
                          </a:solidFill>
                          <a:effectLst/>
                        </a:rPr>
                        <a:t>15:30–34</a:t>
                      </a:r>
                    </a:p>
                  </a:txBody>
                  <a:tcPr marL="95250" marR="95250" marT="66675" marB="66675" anchor="ctr"/>
                </a:tc>
                <a:extLst>
                  <a:ext uri="{0D108BD9-81ED-4DB2-BD59-A6C34878D82A}">
                    <a16:rowId xmlns:a16="http://schemas.microsoft.com/office/drawing/2014/main" val="10004"/>
                  </a:ext>
                </a:extLst>
              </a:tr>
              <a:tr h="228378">
                <a:tc>
                  <a:txBody>
                    <a:bodyPr/>
                    <a:lstStyle/>
                    <a:p>
                      <a:pPr algn="l" fontAlgn="base"/>
                      <a:r>
                        <a:rPr lang="en-US">
                          <a:solidFill>
                            <a:srgbClr val="434444"/>
                          </a:solidFill>
                          <a:effectLst/>
                        </a:rPr>
                        <a:t>Resurrection into Kingdoms of Glory</a:t>
                      </a:r>
                    </a:p>
                  </a:txBody>
                  <a:tcPr marL="95250" marR="95250" marT="66675" marB="66675" anchor="ctr"/>
                </a:tc>
                <a:tc>
                  <a:txBody>
                    <a:bodyPr/>
                    <a:lstStyle/>
                    <a:p>
                      <a:pPr algn="l" fontAlgn="base"/>
                      <a:r>
                        <a:rPr lang="en-US">
                          <a:solidFill>
                            <a:srgbClr val="434444"/>
                          </a:solidFill>
                          <a:effectLst/>
                        </a:rPr>
                        <a:t>15:35–53</a:t>
                      </a:r>
                    </a:p>
                  </a:txBody>
                  <a:tcPr marL="95250" marR="95250" marT="66675" marB="66675" anchor="ctr"/>
                </a:tc>
                <a:extLst>
                  <a:ext uri="{0D108BD9-81ED-4DB2-BD59-A6C34878D82A}">
                    <a16:rowId xmlns:a16="http://schemas.microsoft.com/office/drawing/2014/main" val="10005"/>
                  </a:ext>
                </a:extLst>
              </a:tr>
              <a:tr h="228378">
                <a:tc>
                  <a:txBody>
                    <a:bodyPr/>
                    <a:lstStyle/>
                    <a:p>
                      <a:pPr algn="l" fontAlgn="base"/>
                      <a:r>
                        <a:rPr lang="en-US">
                          <a:solidFill>
                            <a:srgbClr val="434444"/>
                          </a:solidFill>
                          <a:effectLst/>
                        </a:rPr>
                        <a:t>Christ Triumphed over Death</a:t>
                      </a:r>
                    </a:p>
                  </a:txBody>
                  <a:tcPr marL="95250" marR="95250" marT="66675" marB="66675" anchor="ctr"/>
                </a:tc>
                <a:tc>
                  <a:txBody>
                    <a:bodyPr/>
                    <a:lstStyle/>
                    <a:p>
                      <a:pPr algn="l" fontAlgn="base"/>
                      <a:r>
                        <a:rPr lang="en-US">
                          <a:solidFill>
                            <a:srgbClr val="434444"/>
                          </a:solidFill>
                          <a:effectLst/>
                        </a:rPr>
                        <a:t>15:54–58</a:t>
                      </a:r>
                    </a:p>
                  </a:txBody>
                  <a:tcPr marL="95250" marR="95250" marT="66675" marB="66675" anchor="ctr"/>
                </a:tc>
                <a:extLst>
                  <a:ext uri="{0D108BD9-81ED-4DB2-BD59-A6C34878D82A}">
                    <a16:rowId xmlns:a16="http://schemas.microsoft.com/office/drawing/2014/main" val="10006"/>
                  </a:ext>
                </a:extLst>
              </a:tr>
              <a:tr h="228378">
                <a:tc>
                  <a:txBody>
                    <a:bodyPr/>
                    <a:lstStyle/>
                    <a:p>
                      <a:pPr algn="l" fontAlgn="base"/>
                      <a:r>
                        <a:rPr lang="en-US">
                          <a:solidFill>
                            <a:srgbClr val="434444"/>
                          </a:solidFill>
                          <a:effectLst/>
                        </a:rPr>
                        <a:t>“Stand Fast in the Faith”</a:t>
                      </a:r>
                    </a:p>
                  </a:txBody>
                  <a:tcPr marL="95250" marR="95250" marT="66675" marB="66675" anchor="ctr"/>
                </a:tc>
                <a:tc>
                  <a:txBody>
                    <a:bodyPr/>
                    <a:lstStyle/>
                    <a:p>
                      <a:pPr algn="l" fontAlgn="base"/>
                      <a:r>
                        <a:rPr lang="en-US" dirty="0">
                          <a:solidFill>
                            <a:srgbClr val="434444"/>
                          </a:solidFill>
                          <a:effectLst/>
                        </a:rPr>
                        <a:t>16:1–24</a:t>
                      </a:r>
                    </a:p>
                  </a:txBody>
                  <a:tcPr marL="95250" marR="95250" marT="66675" marB="66675" anchor="ctr"/>
                </a:tc>
                <a:extLst>
                  <a:ext uri="{0D108BD9-81ED-4DB2-BD59-A6C34878D82A}">
                    <a16:rowId xmlns:a16="http://schemas.microsoft.com/office/drawing/2014/main" val="10007"/>
                  </a:ext>
                </a:extLst>
              </a:tr>
            </a:tbl>
          </a:graphicData>
        </a:graphic>
      </p:graphicFrame>
      <p:sp>
        <p:nvSpPr>
          <p:cNvPr id="3" name="TextBox 2"/>
          <p:cNvSpPr txBox="1"/>
          <p:nvPr/>
        </p:nvSpPr>
        <p:spPr>
          <a:xfrm>
            <a:off x="0" y="3434286"/>
            <a:ext cx="5540721" cy="246221"/>
          </a:xfrm>
          <a:prstGeom prst="rect">
            <a:avLst/>
          </a:prstGeom>
          <a:noFill/>
        </p:spPr>
        <p:txBody>
          <a:bodyPr wrap="square" rtlCol="0">
            <a:spAutoFit/>
          </a:bodyPr>
          <a:lstStyle/>
          <a:p>
            <a:r>
              <a:rPr lang="en-US" sz="1000" dirty="0"/>
              <a:t>Life and Teachings of Jesus and His Apostles Chapter 36</a:t>
            </a:r>
          </a:p>
        </p:txBody>
      </p:sp>
      <p:sp>
        <p:nvSpPr>
          <p:cNvPr id="5" name="Rectangle 4"/>
          <p:cNvSpPr/>
          <p:nvPr/>
        </p:nvSpPr>
        <p:spPr>
          <a:xfrm>
            <a:off x="-1" y="3685793"/>
            <a:ext cx="6302829" cy="2862322"/>
          </a:xfrm>
          <a:prstGeom prst="rect">
            <a:avLst/>
          </a:prstGeom>
          <a:ln>
            <a:solidFill>
              <a:schemeClr val="tx1"/>
            </a:solidFill>
          </a:ln>
        </p:spPr>
        <p:txBody>
          <a:bodyPr wrap="square">
            <a:spAutoFit/>
          </a:bodyPr>
          <a:lstStyle/>
          <a:p>
            <a:r>
              <a:rPr lang="en-US" sz="1200" b="1" dirty="0"/>
              <a:t>Gospel 1 Corinthians 1-4:</a:t>
            </a:r>
          </a:p>
          <a:p>
            <a:r>
              <a:rPr lang="en-US" sz="1200" dirty="0"/>
              <a:t> "Gospel means 'good news' or 'glad tidings.' The bad news is that because of the fall of our first parents we are subject to the effects and pull of sin and death. The bad news is that because of the fall men and women experience spiritual death-separation and alienation from the presence and influence of God and of things of righteousness. The bad news is that every man, woman, and child will one day face the grim reaper, the universal horror we know as physical death. The good news is that there is help, relief, extrication from the pain and penalty of our sins. The good news is that there is reconciliation with God the Father through the mediation of his Son, Jesus Christ. The good news is that there is an atonement, literally an at-one-</a:t>
            </a:r>
            <a:r>
              <a:rPr lang="en-US" sz="1200" dirty="0" err="1"/>
              <a:t>ment</a:t>
            </a:r>
            <a:r>
              <a:rPr lang="en-US" sz="1200" dirty="0"/>
              <a:t> with the Father. The good news is that the victory of the grave and the sting of death are swallowed up in the power of One greater than death. (1 Cor. 15:54-55; see also Isa. 25:8.) The good news is the promise of eventual life after death through the resurrection. In short, the gospel is the good news that Christ came to earth, lived and taught and suffered and died and rose again, all to the end that those who believe and obey might be delivered from death and sin unto eternal life." (</a:t>
            </a:r>
            <a:r>
              <a:rPr lang="en-US" sz="1200" i="1" dirty="0"/>
              <a:t>The Mormon Faith: Understanding Restored Christianity </a:t>
            </a:r>
            <a:r>
              <a:rPr lang="en-US" sz="1200" dirty="0"/>
              <a:t>[Salt Lake City: Deseret Book Co., 1998], 48 - 49.)</a:t>
            </a:r>
          </a:p>
        </p:txBody>
      </p:sp>
      <p:sp>
        <p:nvSpPr>
          <p:cNvPr id="6" name="Rectangle 5"/>
          <p:cNvSpPr/>
          <p:nvPr/>
        </p:nvSpPr>
        <p:spPr>
          <a:xfrm>
            <a:off x="6313714" y="0"/>
            <a:ext cx="5878286" cy="1569660"/>
          </a:xfrm>
          <a:prstGeom prst="rect">
            <a:avLst/>
          </a:prstGeom>
          <a:ln>
            <a:solidFill>
              <a:schemeClr val="tx1"/>
            </a:solidFill>
          </a:ln>
        </p:spPr>
        <p:txBody>
          <a:bodyPr wrap="square">
            <a:spAutoFit/>
          </a:bodyPr>
          <a:lstStyle/>
          <a:p>
            <a:r>
              <a:rPr lang="en-US" sz="1200" b="1" dirty="0"/>
              <a:t>Testimony of an Apostle 1 Corinthians 15</a:t>
            </a:r>
          </a:p>
          <a:p>
            <a:r>
              <a:rPr lang="en-US" sz="1200" dirty="0"/>
              <a:t>“With all my heart and the fervency of my soul, I lift up my voice in testimony as a special witness and declare that God does live. Jesus is His Son, the Only Begotten of the Father in the flesh. He is our Redeemer; He is our Mediator with the Father. He it was who died on the cross to atone for our sins. He became the </a:t>
            </a:r>
            <a:r>
              <a:rPr lang="en-US" sz="1200" dirty="0" err="1"/>
              <a:t>firstfruits</a:t>
            </a:r>
            <a:r>
              <a:rPr lang="en-US" sz="1200" dirty="0"/>
              <a:t> of the Resurrection. Because He died, all shall live again. ‘Oh, sweet the joy this sentence gives: “I know that my Redeemer lives!”’ May the whole world know it and live by that knowledge.” President Thomas S. </a:t>
            </a:r>
            <a:r>
              <a:rPr lang="en-US" sz="1200"/>
              <a:t>Monson  </a:t>
            </a:r>
            <a:r>
              <a:rPr lang="en-US" sz="1200" dirty="0"/>
              <a:t>(“I Know That My Redeemer Lives!” 25).</a:t>
            </a:r>
          </a:p>
        </p:txBody>
      </p:sp>
      <p:sp>
        <p:nvSpPr>
          <p:cNvPr id="7" name="Rectangle 6"/>
          <p:cNvSpPr/>
          <p:nvPr/>
        </p:nvSpPr>
        <p:spPr>
          <a:xfrm>
            <a:off x="6313714" y="1589314"/>
            <a:ext cx="5878286" cy="2677656"/>
          </a:xfrm>
          <a:prstGeom prst="rect">
            <a:avLst/>
          </a:prstGeom>
          <a:ln>
            <a:solidFill>
              <a:schemeClr val="tx1"/>
            </a:solidFill>
          </a:ln>
        </p:spPr>
        <p:txBody>
          <a:bodyPr wrap="square">
            <a:spAutoFit/>
          </a:bodyPr>
          <a:lstStyle/>
          <a:p>
            <a:r>
              <a:rPr lang="en-US" sz="1200" b="1" dirty="0"/>
              <a:t>Universal Resurrection 1 Corinthians 15:21-22:</a:t>
            </a:r>
          </a:p>
          <a:p>
            <a:r>
              <a:rPr lang="en-US" sz="1200" dirty="0"/>
              <a:t>“The Atonement was accomplished, bringing a universal resurrection to billions and billions, lifting all from the grave—regardless of how and when we got there! Therefore, on a clear night, though we see stars of incomprehensible longevity, they are not immortal. But, thankfully, we are!” Elder Neal A. Maxwell  (“Encircled in the Arms of His Love,” </a:t>
            </a:r>
            <a:r>
              <a:rPr lang="en-US" sz="1200" i="1" dirty="0"/>
              <a:t>Ensign,</a:t>
            </a:r>
            <a:r>
              <a:rPr lang="en-US" sz="1200" dirty="0"/>
              <a:t> Nov. 2002, 16).</a:t>
            </a:r>
          </a:p>
          <a:p>
            <a:endParaRPr lang="en-US" sz="1200" dirty="0"/>
          </a:p>
          <a:p>
            <a:r>
              <a:rPr lang="en-US" sz="1200" dirty="0"/>
              <a:t>“No person who has lived and died on this earth will be denied the resurrection. Reason teaches this, and it is a simple matter of justice. Adam alone was responsible for death, and therefore the Lord does not lay this to the charge of any other person. Justice demands that no person who was not responsible for death shall be held responsible for it, and therefore, as Paul declared, ‘As in Adam </a:t>
            </a:r>
            <a:r>
              <a:rPr lang="en-US" sz="1200" i="1" dirty="0"/>
              <a:t>all</a:t>
            </a:r>
            <a:r>
              <a:rPr lang="en-US" sz="1200" dirty="0"/>
              <a:t> die, even so in Christ shall </a:t>
            </a:r>
            <a:r>
              <a:rPr lang="en-US" sz="1200" i="1" dirty="0"/>
              <a:t>all</a:t>
            </a:r>
            <a:r>
              <a:rPr lang="en-US" sz="1200" dirty="0"/>
              <a:t> be made alive’” President Joseph Fielding Smith (</a:t>
            </a:r>
            <a:r>
              <a:rPr lang="en-US" sz="1200" i="1" dirty="0"/>
              <a:t>Doctrines of Salvation,</a:t>
            </a:r>
            <a:r>
              <a:rPr lang="en-US" sz="1200" dirty="0"/>
              <a:t> comp. Bruce R. McConkie, 3 vols. [1954–56], 2:274).</a:t>
            </a:r>
          </a:p>
        </p:txBody>
      </p:sp>
      <p:sp>
        <p:nvSpPr>
          <p:cNvPr id="8" name="Rectangle 7"/>
          <p:cNvSpPr/>
          <p:nvPr/>
        </p:nvSpPr>
        <p:spPr>
          <a:xfrm>
            <a:off x="6313714" y="4249524"/>
            <a:ext cx="5878286" cy="1754326"/>
          </a:xfrm>
          <a:prstGeom prst="rect">
            <a:avLst/>
          </a:prstGeom>
          <a:ln>
            <a:solidFill>
              <a:schemeClr val="tx1"/>
            </a:solidFill>
          </a:ln>
        </p:spPr>
        <p:txBody>
          <a:bodyPr wrap="square">
            <a:spAutoFit/>
          </a:bodyPr>
          <a:lstStyle/>
          <a:p>
            <a:r>
              <a:rPr lang="en-US" sz="1200" b="1" dirty="0"/>
              <a:t>Baptisms For the Dead 1 Corinthians 15:29:</a:t>
            </a:r>
          </a:p>
          <a:p>
            <a:r>
              <a:rPr lang="en-US" sz="1200" dirty="0"/>
              <a:t>“This is a challenging question. Why are you performing vicarious baptisms for those who are dead if there is no resurrection? History bears out the facts of the practice of baptizing for those who had died without the benefit of this ordinance. It would seem certain, from the question that was asked by Paul, that this vicarious practice was followed in the branch of the church in Corinth. His query is well taken. There would be no sense in such ordinances except there be a resurrection. Nothing matters if there is not a resurrection; everything would end in the darkness of death.” Howard W. Hunter (in Conference Report, Apr. 1969, 137).</a:t>
            </a:r>
          </a:p>
        </p:txBody>
      </p:sp>
    </p:spTree>
    <p:extLst>
      <p:ext uri="{BB962C8B-B14F-4D97-AF65-F5344CB8AC3E}">
        <p14:creationId xmlns:p14="http://schemas.microsoft.com/office/powerpoint/2010/main" val="1507604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948381"/>
            <a:ext cx="6487886" cy="2308324"/>
          </a:xfrm>
          <a:prstGeom prst="rect">
            <a:avLst/>
          </a:prstGeom>
          <a:ln>
            <a:solidFill>
              <a:schemeClr val="tx1"/>
            </a:solidFill>
          </a:ln>
        </p:spPr>
        <p:txBody>
          <a:bodyPr wrap="square">
            <a:spAutoFit/>
          </a:bodyPr>
          <a:lstStyle/>
          <a:p>
            <a:pPr fontAlgn="base"/>
            <a:r>
              <a:rPr lang="en-US" sz="1200" b="1" dirty="0"/>
              <a:t>Searching Out Your Ancestors:</a:t>
            </a:r>
          </a:p>
          <a:p>
            <a:pPr fontAlgn="base"/>
            <a:r>
              <a:rPr lang="en-US" sz="1200" dirty="0"/>
              <a:t>“I encourage you to study, to search out your ancestors, and to prepare yourselves to perform proxy baptisms in the house of the Lord for </a:t>
            </a:r>
            <a:r>
              <a:rPr lang="en-US" sz="1200" i="1" dirty="0"/>
              <a:t>your</a:t>
            </a:r>
            <a:r>
              <a:rPr lang="en-US" sz="1200" dirty="0"/>
              <a:t> kindred dead (see D&amp;C 124:28–36). And I urge you to help other people identify their family histories.</a:t>
            </a:r>
          </a:p>
          <a:p>
            <a:pPr fontAlgn="base"/>
            <a:r>
              <a:rPr lang="en-US" sz="1200" dirty="0"/>
              <a:t>“As you respond in faith to this invitation, your hearts shall turn to the fathers. The promises made to Abraham, Isaac, and Jacob will be implanted in your hearts. Your patriarchal blessing, with its declaration of lineage, will link you to these fathers and be more meaningful to you. Your love and gratitude for your ancestors will increase. Your testimony of and conversion to the Savior will become deep and abiding. And I promise you will be protected against the intensifying influence of the adversary. As you participate in and love this holy work, you will be safeguarded in your youth and throughout your lives.” Elder David A. Bednar (“The Hearts of the Children Shall Turn,”</a:t>
            </a:r>
            <a:r>
              <a:rPr lang="en-US" sz="1200" i="1" dirty="0"/>
              <a:t> Ensign</a:t>
            </a:r>
            <a:r>
              <a:rPr lang="en-US" sz="1200" dirty="0"/>
              <a:t> or </a:t>
            </a:r>
            <a:r>
              <a:rPr lang="en-US" sz="1200" i="1" dirty="0"/>
              <a:t>Liahona,</a:t>
            </a:r>
            <a:r>
              <a:rPr lang="en-US" sz="1200" dirty="0"/>
              <a:t> Nov. 2011, 26–27).</a:t>
            </a:r>
            <a:endParaRPr lang="en-US" sz="1200" b="0" i="0" dirty="0">
              <a:effectLst/>
            </a:endParaRPr>
          </a:p>
        </p:txBody>
      </p:sp>
      <p:sp>
        <p:nvSpPr>
          <p:cNvPr id="3" name="Rectangle 2"/>
          <p:cNvSpPr/>
          <p:nvPr/>
        </p:nvSpPr>
        <p:spPr>
          <a:xfrm>
            <a:off x="0" y="0"/>
            <a:ext cx="6487886" cy="1938992"/>
          </a:xfrm>
          <a:prstGeom prst="rect">
            <a:avLst/>
          </a:prstGeom>
          <a:ln>
            <a:solidFill>
              <a:schemeClr val="tx1"/>
            </a:solidFill>
          </a:ln>
        </p:spPr>
        <p:txBody>
          <a:bodyPr wrap="square">
            <a:spAutoFit/>
          </a:bodyPr>
          <a:lstStyle/>
          <a:p>
            <a:pPr fontAlgn="base"/>
            <a:r>
              <a:rPr lang="en-US" sz="1200" b="1" dirty="0"/>
              <a:t>Gathering and Correlating Genealogies for One Purpose:</a:t>
            </a:r>
          </a:p>
          <a:p>
            <a:pPr fontAlgn="base"/>
            <a:r>
              <a:rPr lang="en-US" sz="1200" dirty="0"/>
              <a:t>"People not fully acquainted with this concept cannot understand the concern of The Church of Jesus Christ of Latter-day Saints with genealogy. Our expenditure of time, money, and effort in gathering and organizing the names and vital statistics of our ancestors is done to identify them properly. We only gather and correlate these genealogies for one purpose, so that we can do the necessary ordinance work for our kindred dead in the temples of God erected for that purpose. If our ancestors and kinfolk have the desire to accept the gospel of Jesus Christ even beyond the grave, they are free to accept these redeeming ordinances made in their behalf. There is neither force nor compulsion in the gospel of Jesus Christ, only love, mercy, and opportunity." Elder M. Theodore Burton (</a:t>
            </a:r>
            <a:r>
              <a:rPr lang="en-US" sz="1200" i="1" dirty="0"/>
              <a:t>Conference Report, April 1964</a:t>
            </a:r>
            <a:r>
              <a:rPr lang="en-US" sz="1200" dirty="0"/>
              <a:t>, Second Day-Morning Meeting 73.)</a:t>
            </a:r>
            <a:endParaRPr lang="en-US" sz="1200" b="0" i="0" dirty="0">
              <a:effectLst/>
              <a:latin typeface="Open Sans"/>
            </a:endParaRPr>
          </a:p>
        </p:txBody>
      </p:sp>
      <p:sp>
        <p:nvSpPr>
          <p:cNvPr id="4" name="Rectangle 3"/>
          <p:cNvSpPr/>
          <p:nvPr/>
        </p:nvSpPr>
        <p:spPr>
          <a:xfrm>
            <a:off x="-1" y="4245267"/>
            <a:ext cx="6477001" cy="1200329"/>
          </a:xfrm>
          <a:prstGeom prst="rect">
            <a:avLst/>
          </a:prstGeom>
          <a:ln>
            <a:solidFill>
              <a:schemeClr val="tx1"/>
            </a:solidFill>
          </a:ln>
        </p:spPr>
        <p:txBody>
          <a:bodyPr wrap="square">
            <a:spAutoFit/>
          </a:bodyPr>
          <a:lstStyle/>
          <a:p>
            <a:r>
              <a:rPr lang="en-US" sz="1200" b="1" dirty="0"/>
              <a:t>Glorified Physical Bodies 1 Corinthians 15:50-52:</a:t>
            </a:r>
          </a:p>
          <a:p>
            <a:r>
              <a:rPr lang="en-US" sz="1200" dirty="0"/>
              <a:t>All men will be resurrected with glorified physical bodies, which are incorruptible (not subject to pain, disease, or death.</a:t>
            </a:r>
          </a:p>
          <a:p>
            <a:r>
              <a:rPr lang="en-US" sz="1200" dirty="0"/>
              <a:t>Corruptible (our present physical body) must put on incorruptible (a glorified physical body)</a:t>
            </a:r>
          </a:p>
          <a:p>
            <a:r>
              <a:rPr lang="en-US" sz="1200" dirty="0"/>
              <a:t>…after resurrection…and this mortal body must put on immortality. Tad R. </a:t>
            </a:r>
            <a:r>
              <a:rPr lang="en-US" sz="1200" dirty="0" err="1"/>
              <a:t>McCalister</a:t>
            </a:r>
            <a:r>
              <a:rPr lang="en-US" sz="1200" dirty="0"/>
              <a:t> “Infinite Atonement”</a:t>
            </a:r>
          </a:p>
        </p:txBody>
      </p:sp>
      <p:sp>
        <p:nvSpPr>
          <p:cNvPr id="5" name="Rectangle 4"/>
          <p:cNvSpPr/>
          <p:nvPr/>
        </p:nvSpPr>
        <p:spPr>
          <a:xfrm>
            <a:off x="0" y="5442858"/>
            <a:ext cx="6498772" cy="1384995"/>
          </a:xfrm>
          <a:prstGeom prst="rect">
            <a:avLst/>
          </a:prstGeom>
          <a:ln>
            <a:solidFill>
              <a:schemeClr val="tx1"/>
            </a:solidFill>
          </a:ln>
        </p:spPr>
        <p:txBody>
          <a:bodyPr wrap="square">
            <a:spAutoFit/>
          </a:bodyPr>
          <a:lstStyle/>
          <a:p>
            <a:r>
              <a:rPr lang="en-US" sz="1200" b="1" dirty="0"/>
              <a:t>“There is a separation of the spirit and the body at the time of death</a:t>
            </a:r>
            <a:r>
              <a:rPr lang="en-US" sz="1200" dirty="0"/>
              <a:t>. The resurrection will again unite the spirit with the body, and the body becomes a spiritual body, one of flesh and bones but quickened by the spirit instead of blood. Thus, our bodies after the resurrection, quickened by the spirit, shall become immortal and never die. This is the meaning of the statements of Paul that ‘there is a natural body, and there is a spiritual body’ and ‘that flesh and blood cannot inherit the kingdom of God.’ The natural body is flesh and blood, but quickened by the spirit instead of blood, it can and will enter the kingdom” President Howard W. Hunter (in Conference Report, Apr. 1969, 137–38).</a:t>
            </a:r>
          </a:p>
        </p:txBody>
      </p:sp>
      <p:sp>
        <p:nvSpPr>
          <p:cNvPr id="6" name="Rectangle 5"/>
          <p:cNvSpPr/>
          <p:nvPr/>
        </p:nvSpPr>
        <p:spPr>
          <a:xfrm>
            <a:off x="6487886" y="0"/>
            <a:ext cx="5704114" cy="6001643"/>
          </a:xfrm>
          <a:prstGeom prst="rect">
            <a:avLst/>
          </a:prstGeom>
          <a:ln>
            <a:solidFill>
              <a:schemeClr val="tx1"/>
            </a:solidFill>
          </a:ln>
        </p:spPr>
        <p:txBody>
          <a:bodyPr wrap="square">
            <a:spAutoFit/>
          </a:bodyPr>
          <a:lstStyle/>
          <a:p>
            <a:r>
              <a:rPr lang="en-US" sz="1200" b="1" dirty="0"/>
              <a:t>"Will translated beings ever die? </a:t>
            </a:r>
            <a:r>
              <a:rPr lang="en-US" sz="1200" dirty="0"/>
              <a:t>Remember John's enigmatic words relative to his own translation: 'Then went this saying abroad among the brethren, that that disciple should not die: yet Jesus said not unto him, He shall not die; but, If I will that he tarry till I come, what is that to thee?' (John 21:23.) Note the distinction between avoiding death as such and living till the Lord comes. Then note that Jesus promises the Three Nephites, not that they shall not die, but that they 'shall never taste of death' and shall not 'endure the pains of death.' Again it is an enigmatic declaration with a hidden meaning. There is a distinction between death as we know it and tasting of death or enduring the pains of death. As a matter of doctrine, death is universal; every mortal thing, whether plant or animal or man, shall surely die. Jacob said: 'Death hath passed upon all men, to fulfil the merciful plan of the great Creator.' (2 Ne. 9:6.) There are no exceptions, not even among translated beings. Paul said: 'As in Adam all die, even so in Christ shall all be made alive.' (1 Cor. 15:22.) Again the dominion of death over all is acclaimed. But the Lord says of </a:t>
            </a:r>
            <a:r>
              <a:rPr lang="en-US" sz="1200" i="1" dirty="0"/>
              <a:t>all </a:t>
            </a:r>
            <a:r>
              <a:rPr lang="en-US" sz="1200" dirty="0"/>
              <a:t>his saints, not that they will not die, but that 'those that die in me shall not taste of death, for it shall be sweet unto them; And they that die not in me, wo unto them, for their death is bitter.' (D&amp;C 42:46-47.) The distinction is between dying as such and tasting of death itself. Again the Lord says: 'He that </a:t>
            </a:r>
            <a:r>
              <a:rPr lang="en-US" sz="1200" dirty="0" err="1"/>
              <a:t>liveth</a:t>
            </a:r>
            <a:r>
              <a:rPr lang="en-US" sz="1200" dirty="0"/>
              <a:t> when the Lord shall come, and hath kept the faith, blessed is he; nevertheless, it is appointed to him to die at the age of man. Wherefore, children shall grow up until they become old; old men shall die; but they shall not sleep in the dust, but they shall be changed in the twinkling of an eye.' (D&amp;C 63:50-51.) Thus, this change from mortality to immortality, though almost instantaneous, is both a death and a resurrection. Thus, translated beings do not suffer death as we normally define it, meaning the separation of body and spirit; nor do they receive a resurrection as we ordinarily describe it, meaning that the body rises from the dust and the spirit enters again into its fleshly home. But they do pass through death and are changed from mortality to immortality, in the eternal sense, and they thus both die and are resurrected in the eternal sense. This, we might add, is why Paul wrote: 'Behold, I shew you a mystery; We shall not all sleep, but we shall all be changed, In a moment, in the twinkling of an eye, at the last trump: for the trumpet shall sound, and the dead shall be raised incorruptible, and we shall be changed.' (1 Cor. 15:51-52.)" Bruce R. McConkie (</a:t>
            </a:r>
            <a:r>
              <a:rPr lang="en-US" sz="1200" i="1" dirty="0"/>
              <a:t>The Mortal Messiah: From Bethlehem to Calvary,</a:t>
            </a:r>
            <a:r>
              <a:rPr lang="en-US" sz="1200" dirty="0"/>
              <a:t> 4 vols. [Salt Lake City: Deseret Book Co., 1979-1981], 4: 389.)</a:t>
            </a:r>
          </a:p>
        </p:txBody>
      </p:sp>
    </p:spTree>
    <p:extLst>
      <p:ext uri="{BB962C8B-B14F-4D97-AF65-F5344CB8AC3E}">
        <p14:creationId xmlns:p14="http://schemas.microsoft.com/office/powerpoint/2010/main" val="3066877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Edify—Build Upon</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6488668"/>
            <a:ext cx="4178300" cy="369332"/>
          </a:xfrm>
          <a:prstGeom prst="rect">
            <a:avLst/>
          </a:prstGeom>
          <a:noFill/>
        </p:spPr>
        <p:txBody>
          <a:bodyPr wrap="square" rtlCol="0">
            <a:spAutoFit/>
          </a:bodyPr>
          <a:lstStyle/>
          <a:p>
            <a:r>
              <a:rPr lang="en-US" dirty="0"/>
              <a:t>1 Corinthians 14:12</a:t>
            </a:r>
          </a:p>
        </p:txBody>
      </p:sp>
      <p:sp>
        <p:nvSpPr>
          <p:cNvPr id="24" name="Rectangle 23"/>
          <p:cNvSpPr/>
          <p:nvPr/>
        </p:nvSpPr>
        <p:spPr>
          <a:xfrm>
            <a:off x="390054" y="1448859"/>
            <a:ext cx="5363046" cy="707886"/>
          </a:xfrm>
          <a:prstGeom prst="rect">
            <a:avLst/>
          </a:prstGeom>
        </p:spPr>
        <p:txBody>
          <a:bodyPr wrap="square">
            <a:spAutoFit/>
          </a:bodyPr>
          <a:lstStyle/>
          <a:p>
            <a:pPr fontAlgn="base"/>
            <a:r>
              <a:rPr lang="en-US" sz="2000" dirty="0"/>
              <a:t>One reason we should seek for spiritual gifts is to build up or strengthen the Church of God.</a:t>
            </a:r>
          </a:p>
        </p:txBody>
      </p:sp>
      <p:sp>
        <p:nvSpPr>
          <p:cNvPr id="4" name="Rectangle 3"/>
          <p:cNvSpPr/>
          <p:nvPr/>
        </p:nvSpPr>
        <p:spPr>
          <a:xfrm>
            <a:off x="3975100" y="2804636"/>
            <a:ext cx="6985000" cy="1477328"/>
          </a:xfrm>
          <a:prstGeom prst="rect">
            <a:avLst/>
          </a:prstGeom>
        </p:spPr>
        <p:txBody>
          <a:bodyPr wrap="square">
            <a:spAutoFit/>
          </a:bodyPr>
          <a:lstStyle/>
          <a:p>
            <a:pPr fontAlgn="base"/>
            <a:r>
              <a:rPr lang="en-US" i="1" dirty="0">
                <a:solidFill>
                  <a:srgbClr val="0070C0"/>
                </a:solidFill>
                <a:latin typeface="Calibri" panose="020F0502020204030204" pitchFamily="34" charset="0"/>
              </a:rPr>
              <a:t>For all have not every gift given unto them; for there are many gifts, and to every man is given a gift by the Spirit of God.</a:t>
            </a:r>
          </a:p>
          <a:p>
            <a:pPr fontAlgn="base"/>
            <a:endParaRPr lang="en-US" i="1" dirty="0">
              <a:solidFill>
                <a:srgbClr val="0070C0"/>
              </a:solidFill>
              <a:latin typeface="Calibri" panose="020F0502020204030204" pitchFamily="34" charset="0"/>
            </a:endParaRPr>
          </a:p>
          <a:p>
            <a:pPr fontAlgn="base"/>
            <a:r>
              <a:rPr lang="en-US" i="1" dirty="0">
                <a:solidFill>
                  <a:srgbClr val="0070C0"/>
                </a:solidFill>
                <a:latin typeface="Calibri" panose="020F0502020204030204" pitchFamily="34" charset="0"/>
              </a:rPr>
              <a:t>To some is given one, and to some is given another, that all may be profited thereby. D&amp;C 46:11-12</a:t>
            </a:r>
            <a:endParaRPr lang="en-US" b="0" i="1" dirty="0">
              <a:solidFill>
                <a:srgbClr val="0070C0"/>
              </a:solidFill>
              <a:effectLst/>
              <a:latin typeface="Calibri" panose="020F0502020204030204" pitchFamily="34" charset="0"/>
            </a:endParaRPr>
          </a:p>
        </p:txBody>
      </p:sp>
      <p:grpSp>
        <p:nvGrpSpPr>
          <p:cNvPr id="23" name="Group 22"/>
          <p:cNvGrpSpPr/>
          <p:nvPr/>
        </p:nvGrpSpPr>
        <p:grpSpPr>
          <a:xfrm>
            <a:off x="1336675" y="4557712"/>
            <a:ext cx="7756525" cy="1792288"/>
            <a:chOff x="1336675" y="4557712"/>
            <a:chExt cx="7756525" cy="1792288"/>
          </a:xfrm>
        </p:grpSpPr>
        <p:sp>
          <p:nvSpPr>
            <p:cNvPr id="22" name="Rectangle 21"/>
            <p:cNvSpPr/>
            <p:nvPr/>
          </p:nvSpPr>
          <p:spPr>
            <a:xfrm>
              <a:off x="2997200" y="4925536"/>
              <a:ext cx="6096000" cy="1200329"/>
            </a:xfrm>
            <a:prstGeom prst="rect">
              <a:avLst/>
            </a:prstGeom>
          </p:spPr>
          <p:txBody>
            <a:bodyPr>
              <a:spAutoFit/>
            </a:bodyPr>
            <a:lstStyle/>
            <a:p>
              <a:r>
                <a:rPr lang="en-US" dirty="0">
                  <a:solidFill>
                    <a:srgbClr val="333333"/>
                  </a:solidFill>
                  <a:latin typeface="Abadi" panose="020B0604020104020204" pitchFamily="34" charset="0"/>
                </a:rPr>
                <a:t>"All members of the Church should seek for the gift of prophecy, for their own guidance, which is the spirit by which the word of the Lord is understood and his purposes made known." (14)</a:t>
              </a:r>
              <a:endParaRPr lang="en-US" dirty="0"/>
            </a:p>
          </p:txBody>
        </p:sp>
        <p:pic>
          <p:nvPicPr>
            <p:cNvPr id="16386" name="Picture 2" descr="Image result for joseph fielding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675" y="4557712"/>
              <a:ext cx="1420303" cy="1792288"/>
            </a:xfrm>
            <a:prstGeom prst="rect">
              <a:avLst/>
            </a:prstGeom>
            <a:noFill/>
            <a:extLst>
              <a:ext uri="{909E8E84-426E-40DD-AFC4-6F175D3DCCD1}">
                <a14:hiddenFill xmlns:a14="http://schemas.microsoft.com/office/drawing/2010/main">
                  <a:solidFill>
                    <a:srgbClr val="FFFFFF"/>
                  </a:solidFill>
                </a14:hiddenFill>
              </a:ext>
            </a:extLst>
          </p:spPr>
        </p:pic>
      </p:grpSp>
      <p:pic>
        <p:nvPicPr>
          <p:cNvPr id="16388" name="Picture 4" descr="Image result for build up bloc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728662"/>
            <a:ext cx="3079750" cy="201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90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One By One</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6488668"/>
            <a:ext cx="4178300" cy="369332"/>
          </a:xfrm>
          <a:prstGeom prst="rect">
            <a:avLst/>
          </a:prstGeom>
          <a:noFill/>
        </p:spPr>
        <p:txBody>
          <a:bodyPr wrap="square" rtlCol="0">
            <a:spAutoFit/>
          </a:bodyPr>
          <a:lstStyle/>
          <a:p>
            <a:r>
              <a:rPr lang="en-US" dirty="0"/>
              <a:t>1 Corinthians 14:31, 33. 40</a:t>
            </a:r>
          </a:p>
        </p:txBody>
      </p:sp>
      <p:sp>
        <p:nvSpPr>
          <p:cNvPr id="24" name="Rectangle 23"/>
          <p:cNvSpPr/>
          <p:nvPr/>
        </p:nvSpPr>
        <p:spPr>
          <a:xfrm>
            <a:off x="275754" y="813859"/>
            <a:ext cx="6569546" cy="707886"/>
          </a:xfrm>
          <a:prstGeom prst="rect">
            <a:avLst/>
          </a:prstGeom>
        </p:spPr>
        <p:txBody>
          <a:bodyPr wrap="square">
            <a:spAutoFit/>
          </a:bodyPr>
          <a:lstStyle/>
          <a:p>
            <a:pPr fontAlgn="base"/>
            <a:r>
              <a:rPr lang="en-US" sz="2000" dirty="0"/>
              <a:t>All, both male and female, may prophesy, or teach and testify. This should be done in order, one person at a time.</a:t>
            </a:r>
          </a:p>
        </p:txBody>
      </p:sp>
      <p:grpSp>
        <p:nvGrpSpPr>
          <p:cNvPr id="22" name="Group 21"/>
          <p:cNvGrpSpPr/>
          <p:nvPr/>
        </p:nvGrpSpPr>
        <p:grpSpPr>
          <a:xfrm>
            <a:off x="8188293" y="211050"/>
            <a:ext cx="3289208" cy="2390250"/>
            <a:chOff x="384206" y="4158361"/>
            <a:chExt cx="3289208" cy="2390250"/>
          </a:xfrm>
        </p:grpSpPr>
        <p:grpSp>
          <p:nvGrpSpPr>
            <p:cNvPr id="23" name="Group 22"/>
            <p:cNvGrpSpPr/>
            <p:nvPr/>
          </p:nvGrpSpPr>
          <p:grpSpPr>
            <a:xfrm>
              <a:off x="384206" y="4158361"/>
              <a:ext cx="3289208" cy="2390250"/>
              <a:chOff x="609599" y="833642"/>
              <a:chExt cx="7941747" cy="5771225"/>
            </a:xfrm>
          </p:grpSpPr>
          <p:grpSp>
            <p:nvGrpSpPr>
              <p:cNvPr id="26" name="Group 14"/>
              <p:cNvGrpSpPr/>
              <p:nvPr/>
            </p:nvGrpSpPr>
            <p:grpSpPr>
              <a:xfrm rot="10800000">
                <a:off x="7696200" y="5257800"/>
                <a:ext cx="621450" cy="1347067"/>
                <a:chOff x="7010400" y="381000"/>
                <a:chExt cx="762000" cy="2033666"/>
              </a:xfrm>
            </p:grpSpPr>
            <p:sp>
              <p:nvSpPr>
                <p:cNvPr id="39" name="Rounded Rectangle 3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010400" y="381000"/>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1"/>
              <p:cNvGrpSpPr/>
              <p:nvPr/>
            </p:nvGrpSpPr>
            <p:grpSpPr>
              <a:xfrm rot="10800000">
                <a:off x="939238" y="4923502"/>
                <a:ext cx="621450" cy="1347067"/>
                <a:chOff x="7010400" y="381000"/>
                <a:chExt cx="762000" cy="2033666"/>
              </a:xfrm>
            </p:grpSpPr>
            <p:sp>
              <p:nvSpPr>
                <p:cNvPr id="37" name="Rounded Rectangle 3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010400" y="381000"/>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3"/>
              <p:cNvSpPr/>
              <p:nvPr/>
            </p:nvSpPr>
            <p:spPr>
              <a:xfrm>
                <a:off x="7315200" y="1981200"/>
                <a:ext cx="1236146" cy="3840519"/>
              </a:xfrm>
              <a:prstGeom prst="can">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1"/>
              <p:cNvSpPr/>
              <p:nvPr/>
            </p:nvSpPr>
            <p:spPr>
              <a:xfrm>
                <a:off x="609599" y="1643059"/>
                <a:ext cx="1236146" cy="3840519"/>
              </a:xfrm>
              <a:prstGeom prst="can">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899460" y="833642"/>
                <a:ext cx="621450" cy="986197"/>
                <a:chOff x="7031201" y="834275"/>
                <a:chExt cx="762000" cy="1488861"/>
              </a:xfrm>
            </p:grpSpPr>
            <p:sp>
              <p:nvSpPr>
                <p:cNvPr id="35" name="Rounded Rectangle 3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5"/>
                <p:cNvSpPr/>
                <p:nvPr/>
              </p:nvSpPr>
              <p:spPr>
                <a:xfrm>
                  <a:off x="7031201" y="834275"/>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7646520" y="1148254"/>
                <a:ext cx="621450" cy="1017899"/>
                <a:chOff x="7087348" y="824753"/>
                <a:chExt cx="762000" cy="1536722"/>
              </a:xfrm>
            </p:grpSpPr>
            <p:sp>
              <p:nvSpPr>
                <p:cNvPr id="33" name="Rounded Rectangle 3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87348" y="824753"/>
                  <a:ext cx="762000" cy="1219200"/>
                </a:xfrm>
                <a:prstGeom prst="ellipse">
                  <a:avLst/>
                </a:prstGeom>
                <a:solidFill>
                  <a:srgbClr val="D2B1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p:cNvSpPr/>
            <p:nvPr/>
          </p:nvSpPr>
          <p:spPr>
            <a:xfrm>
              <a:off x="823865" y="4834063"/>
              <a:ext cx="2361119" cy="830997"/>
            </a:xfrm>
            <a:prstGeom prst="rect">
              <a:avLst/>
            </a:prstGeom>
          </p:spPr>
          <p:txBody>
            <a:bodyPr wrap="square">
              <a:spAutoFit/>
            </a:bodyPr>
            <a:lstStyle/>
            <a:p>
              <a:pPr algn="ctr"/>
              <a:r>
                <a:rPr lang="en-US" sz="1600" b="1" dirty="0"/>
                <a:t>In the Church of Jesus Christ, all things are to be done in order</a:t>
              </a:r>
              <a:endParaRPr lang="en-US" sz="1600" dirty="0"/>
            </a:p>
          </p:txBody>
        </p:sp>
      </p:grpSp>
      <p:grpSp>
        <p:nvGrpSpPr>
          <p:cNvPr id="43" name="Group 42"/>
          <p:cNvGrpSpPr/>
          <p:nvPr/>
        </p:nvGrpSpPr>
        <p:grpSpPr>
          <a:xfrm>
            <a:off x="596900" y="2494340"/>
            <a:ext cx="8191500" cy="2585323"/>
            <a:chOff x="2222500" y="3040440"/>
            <a:chExt cx="8191500" cy="2585323"/>
          </a:xfrm>
        </p:grpSpPr>
        <p:sp>
          <p:nvSpPr>
            <p:cNvPr id="6" name="Rectangle 5"/>
            <p:cNvSpPr/>
            <p:nvPr/>
          </p:nvSpPr>
          <p:spPr>
            <a:xfrm>
              <a:off x="4318000" y="3040440"/>
              <a:ext cx="6096000" cy="2585323"/>
            </a:xfrm>
            <a:prstGeom prst="rect">
              <a:avLst/>
            </a:prstGeom>
          </p:spPr>
          <p:txBody>
            <a:bodyPr>
              <a:spAutoFit/>
            </a:bodyPr>
            <a:lstStyle/>
            <a:p>
              <a:r>
                <a:rPr lang="en-US" dirty="0">
                  <a:solidFill>
                    <a:srgbClr val="333333"/>
                  </a:solidFill>
                  <a:latin typeface="Abadi" panose="020B0604020104020204" pitchFamily="34" charset="0"/>
                </a:rPr>
                <a:t>"Without revelation direct from heaven, it is impossible for any person to understand fully the plan of salvation. We often hear it said that the living oracles must be in the Church, in order that the Kingdom of God may be established and prosper on the earth. I will give another version of this sentiment. I say that the living oracles of God, or the Spirit of revelation must be in each and every individual, to know the plan of salvation and keep in the path that leads them to the presence of God." (13)</a:t>
              </a:r>
              <a:endParaRPr lang="en-US" dirty="0"/>
            </a:p>
          </p:txBody>
        </p:sp>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r="3125" b="12842"/>
            <a:stretch/>
          </p:blipFill>
          <p:spPr>
            <a:xfrm>
              <a:off x="2222500" y="3128962"/>
              <a:ext cx="1862360" cy="2395537"/>
            </a:xfrm>
            <a:prstGeom prst="rect">
              <a:avLst/>
            </a:prstGeom>
          </p:spPr>
        </p:pic>
      </p:grpSp>
      <p:sp>
        <p:nvSpPr>
          <p:cNvPr id="42" name="Rectangle 41"/>
          <p:cNvSpPr/>
          <p:nvPr/>
        </p:nvSpPr>
        <p:spPr>
          <a:xfrm>
            <a:off x="1549400" y="5291435"/>
            <a:ext cx="9156700" cy="830997"/>
          </a:xfrm>
          <a:prstGeom prst="rect">
            <a:avLst/>
          </a:prstGeom>
        </p:spPr>
        <p:txBody>
          <a:bodyPr wrap="square">
            <a:spAutoFit/>
          </a:bodyPr>
          <a:lstStyle/>
          <a:p>
            <a:r>
              <a:rPr lang="en-US" sz="2400" dirty="0">
                <a:solidFill>
                  <a:srgbClr val="333333"/>
                </a:solidFill>
                <a:effectLst>
                  <a:glow rad="101600">
                    <a:schemeClr val="accent2">
                      <a:satMod val="175000"/>
                      <a:alpha val="40000"/>
                    </a:schemeClr>
                  </a:glow>
                </a:effectLst>
                <a:latin typeface="Abadi" panose="020B0604020104020204" pitchFamily="34" charset="0"/>
              </a:rPr>
              <a:t>"Revelations are given for a two-fold purpose: to furnish guidance for the Church, and to give comfort to the individual.” (15)</a:t>
            </a:r>
            <a:endParaRPr lang="en-US" sz="2400" dirty="0">
              <a:effectLst>
                <a:glow rad="101600">
                  <a:schemeClr val="accent2">
                    <a:satMod val="175000"/>
                    <a:alpha val="40000"/>
                  </a:schemeClr>
                </a:glow>
              </a:effectLst>
            </a:endParaRPr>
          </a:p>
        </p:txBody>
      </p:sp>
    </p:spTree>
    <p:extLst>
      <p:ext uri="{BB962C8B-B14F-4D97-AF65-F5344CB8AC3E}">
        <p14:creationId xmlns:p14="http://schemas.microsoft.com/office/powerpoint/2010/main" val="275507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1000"/>
                                        <p:tgtEl>
                                          <p:spTgt spid="42"/>
                                        </p:tgtEl>
                                      </p:cBhvr>
                                    </p:animEffect>
                                    <p:anim calcmode="lin" valueType="num">
                                      <p:cBhvr>
                                        <p:cTn id="17" dur="1000" fill="hold"/>
                                        <p:tgtEl>
                                          <p:spTgt spid="42"/>
                                        </p:tgtEl>
                                        <p:attrNameLst>
                                          <p:attrName>ppt_x</p:attrName>
                                        </p:attrNameLst>
                                      </p:cBhvr>
                                      <p:tavLst>
                                        <p:tav tm="0">
                                          <p:val>
                                            <p:strVal val="#ppt_x"/>
                                          </p:val>
                                        </p:tav>
                                        <p:tav tm="100000">
                                          <p:val>
                                            <p:strVal val="#ppt_x"/>
                                          </p:val>
                                        </p:tav>
                                      </p:tavLst>
                                    </p:anim>
                                    <p:anim calcmode="lin" valueType="num">
                                      <p:cBhvr>
                                        <p:cTn id="1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Women Speaking In Church</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6488668"/>
            <a:ext cx="4178300" cy="369332"/>
          </a:xfrm>
          <a:prstGeom prst="rect">
            <a:avLst/>
          </a:prstGeom>
          <a:noFill/>
        </p:spPr>
        <p:txBody>
          <a:bodyPr wrap="square" rtlCol="0">
            <a:spAutoFit/>
          </a:bodyPr>
          <a:lstStyle/>
          <a:p>
            <a:r>
              <a:rPr lang="en-US" dirty="0"/>
              <a:t>1 Corinthians 14:34-35</a:t>
            </a:r>
          </a:p>
        </p:txBody>
      </p:sp>
      <p:sp>
        <p:nvSpPr>
          <p:cNvPr id="24" name="Rectangle 23"/>
          <p:cNvSpPr/>
          <p:nvPr/>
        </p:nvSpPr>
        <p:spPr>
          <a:xfrm>
            <a:off x="580554" y="2325159"/>
            <a:ext cx="5769446" cy="523220"/>
          </a:xfrm>
          <a:prstGeom prst="rect">
            <a:avLst/>
          </a:prstGeom>
        </p:spPr>
        <p:txBody>
          <a:bodyPr wrap="square">
            <a:spAutoFit/>
          </a:bodyPr>
          <a:lstStyle/>
          <a:p>
            <a:pPr fontAlgn="base"/>
            <a:r>
              <a:rPr lang="en-US" sz="2800" dirty="0"/>
              <a:t>The Joseph Smith Translation:</a:t>
            </a:r>
            <a:endParaRPr lang="en-US" sz="2800" i="1" dirty="0"/>
          </a:p>
        </p:txBody>
      </p:sp>
      <p:sp>
        <p:nvSpPr>
          <p:cNvPr id="4" name="Rectangle 3"/>
          <p:cNvSpPr/>
          <p:nvPr/>
        </p:nvSpPr>
        <p:spPr>
          <a:xfrm>
            <a:off x="6132424" y="1259387"/>
            <a:ext cx="5580651" cy="2308324"/>
          </a:xfrm>
          <a:prstGeom prst="rect">
            <a:avLst/>
          </a:prstGeom>
        </p:spPr>
        <p:txBody>
          <a:bodyPr wrap="square">
            <a:spAutoFit/>
          </a:bodyPr>
          <a:lstStyle/>
          <a:p>
            <a:r>
              <a:rPr lang="en-US" sz="3600" b="1" dirty="0">
                <a:ln w="22225">
                  <a:solidFill>
                    <a:schemeClr val="accent2"/>
                  </a:solidFill>
                  <a:prstDash val="solid"/>
                </a:ln>
                <a:solidFill>
                  <a:schemeClr val="accent2">
                    <a:lumMod val="40000"/>
                    <a:lumOff val="60000"/>
                  </a:schemeClr>
                </a:solidFill>
                <a:latin typeface="Calibri" panose="020F0502020204030204" pitchFamily="34" charset="0"/>
              </a:rPr>
              <a:t>Let your women keep silence in the churches: for it is not permitted unto them to speak;</a:t>
            </a:r>
            <a:endParaRPr lang="en-US" sz="3600" b="1" dirty="0">
              <a:ln w="22225">
                <a:solidFill>
                  <a:schemeClr val="accent2"/>
                </a:solidFill>
                <a:prstDash val="solid"/>
              </a:ln>
              <a:solidFill>
                <a:schemeClr val="accent2">
                  <a:lumMod val="40000"/>
                  <a:lumOff val="60000"/>
                </a:schemeClr>
              </a:solidFill>
            </a:endParaRPr>
          </a:p>
        </p:txBody>
      </p:sp>
      <p:sp>
        <p:nvSpPr>
          <p:cNvPr id="44" name="Rectangle 43"/>
          <p:cNvSpPr/>
          <p:nvPr/>
        </p:nvSpPr>
        <p:spPr>
          <a:xfrm>
            <a:off x="7322548" y="3464059"/>
            <a:ext cx="2700925" cy="646331"/>
          </a:xfrm>
          <a:prstGeom prst="rect">
            <a:avLst/>
          </a:prstGeom>
        </p:spPr>
        <p:txBody>
          <a:bodyPr wrap="square">
            <a:spAutoFit/>
          </a:bodyPr>
          <a:lstStyle/>
          <a:p>
            <a:r>
              <a:rPr lang="en-US" sz="3600" b="1" dirty="0">
                <a:ln w="22225">
                  <a:solidFill>
                    <a:schemeClr val="accent2"/>
                  </a:solidFill>
                  <a:prstDash val="solid"/>
                </a:ln>
                <a:solidFill>
                  <a:schemeClr val="accent2">
                    <a:lumMod val="40000"/>
                    <a:lumOff val="60000"/>
                  </a:schemeClr>
                </a:solidFill>
                <a:latin typeface="Calibri" panose="020F0502020204030204" pitchFamily="34" charset="0"/>
              </a:rPr>
              <a:t>(to rule)</a:t>
            </a:r>
            <a:endParaRPr lang="en-US" sz="3600" b="1" dirty="0">
              <a:ln w="22225">
                <a:solidFill>
                  <a:schemeClr val="accent2"/>
                </a:solidFill>
                <a:prstDash val="solid"/>
              </a:ln>
              <a:solidFill>
                <a:schemeClr val="accent2">
                  <a:lumMod val="40000"/>
                  <a:lumOff val="60000"/>
                </a:schemeClr>
              </a:solidFill>
            </a:endParaRPr>
          </a:p>
        </p:txBody>
      </p:sp>
      <p:sp>
        <p:nvSpPr>
          <p:cNvPr id="45" name="Rectangle 44"/>
          <p:cNvSpPr/>
          <p:nvPr/>
        </p:nvSpPr>
        <p:spPr>
          <a:xfrm>
            <a:off x="1409700" y="4317137"/>
            <a:ext cx="8788400" cy="1938992"/>
          </a:xfrm>
          <a:prstGeom prst="rect">
            <a:avLst/>
          </a:prstGeom>
        </p:spPr>
        <p:txBody>
          <a:bodyPr wrap="square">
            <a:spAutoFit/>
          </a:bodyPr>
          <a:lstStyle/>
          <a:p>
            <a:pPr fontAlgn="base"/>
            <a:r>
              <a:rPr lang="en-US" sz="2400" dirty="0"/>
              <a:t>This word change suggests the possibility that Paul was trying to correct a situation in which some Corinthian women were either being disorderly during worship services or were improperly seeking to take responsibility to lead rather than sustaining and following priesthood leaders. (16)</a:t>
            </a:r>
          </a:p>
        </p:txBody>
      </p:sp>
      <p:sp>
        <p:nvSpPr>
          <p:cNvPr id="46" name="Rectangle 45"/>
          <p:cNvSpPr/>
          <p:nvPr/>
        </p:nvSpPr>
        <p:spPr>
          <a:xfrm>
            <a:off x="228600" y="706735"/>
            <a:ext cx="6096000" cy="923330"/>
          </a:xfrm>
          <a:prstGeom prst="rect">
            <a:avLst/>
          </a:prstGeom>
        </p:spPr>
        <p:txBody>
          <a:bodyPr>
            <a:spAutoFit/>
          </a:bodyPr>
          <a:lstStyle/>
          <a:p>
            <a:r>
              <a:rPr lang="en-US" dirty="0">
                <a:solidFill>
                  <a:srgbClr val="333333"/>
                </a:solidFill>
                <a:latin typeface="Open Sans"/>
              </a:rPr>
              <a:t>It is difficult to understand the intent of Paul’s counsel since he clearly did not forbid women from praying or speaking in Church meetings</a:t>
            </a:r>
            <a:endParaRPr lang="en-US" dirty="0"/>
          </a:p>
        </p:txBody>
      </p:sp>
    </p:spTree>
    <p:extLst>
      <p:ext uri="{BB962C8B-B14F-4D97-AF65-F5344CB8AC3E}">
        <p14:creationId xmlns:p14="http://schemas.microsoft.com/office/powerpoint/2010/main" val="253746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750"/>
                                        <p:tgtEl>
                                          <p:spTgt spid="44"/>
                                        </p:tgtEl>
                                      </p:cBhvr>
                                    </p:animEffect>
                                    <p:anim calcmode="lin" valueType="num">
                                      <p:cBhvr>
                                        <p:cTn id="17" dur="1750" fill="hold"/>
                                        <p:tgtEl>
                                          <p:spTgt spid="44"/>
                                        </p:tgtEl>
                                        <p:attrNameLst>
                                          <p:attrName>ppt_x</p:attrName>
                                        </p:attrNameLst>
                                      </p:cBhvr>
                                      <p:tavLst>
                                        <p:tav tm="0">
                                          <p:val>
                                            <p:strVal val="#ppt_x"/>
                                          </p:val>
                                        </p:tav>
                                        <p:tav tm="100000">
                                          <p:val>
                                            <p:strVal val="#ppt_x"/>
                                          </p:val>
                                        </p:tav>
                                      </p:tavLst>
                                    </p:anim>
                                    <p:anim calcmode="lin" valueType="num">
                                      <p:cBhvr>
                                        <p:cTn id="18" dur="175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1000"/>
                                        <p:tgtEl>
                                          <p:spTgt spid="45"/>
                                        </p:tgtEl>
                                      </p:cBhvr>
                                    </p:animEffect>
                                    <p:anim calcmode="lin" valueType="num">
                                      <p:cBhvr>
                                        <p:cTn id="24" dur="1000" fill="hold"/>
                                        <p:tgtEl>
                                          <p:spTgt spid="45"/>
                                        </p:tgtEl>
                                        <p:attrNameLst>
                                          <p:attrName>ppt_x</p:attrName>
                                        </p:attrNameLst>
                                      </p:cBhvr>
                                      <p:tavLst>
                                        <p:tav tm="0">
                                          <p:val>
                                            <p:strVal val="#ppt_x"/>
                                          </p:val>
                                        </p:tav>
                                        <p:tav tm="100000">
                                          <p:val>
                                            <p:strVal val="#ppt_x"/>
                                          </p:val>
                                        </p:tav>
                                      </p:tavLst>
                                    </p:anim>
                                    <p:anim calcmode="lin" valueType="num">
                                      <p:cBhvr>
                                        <p:cTn id="2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6488668"/>
            <a:ext cx="4178300" cy="369332"/>
          </a:xfrm>
          <a:prstGeom prst="rect">
            <a:avLst/>
          </a:prstGeom>
          <a:noFill/>
        </p:spPr>
        <p:txBody>
          <a:bodyPr wrap="square" rtlCol="0">
            <a:spAutoFit/>
          </a:bodyPr>
          <a:lstStyle/>
          <a:p>
            <a:r>
              <a:rPr lang="en-US" dirty="0"/>
              <a:t>1 Corinthians 14:31, 33. 40</a:t>
            </a:r>
          </a:p>
        </p:txBody>
      </p:sp>
      <p:sp>
        <p:nvSpPr>
          <p:cNvPr id="24" name="Rectangle 23"/>
          <p:cNvSpPr/>
          <p:nvPr/>
        </p:nvSpPr>
        <p:spPr>
          <a:xfrm>
            <a:off x="1660054" y="369359"/>
            <a:ext cx="5909146" cy="1569660"/>
          </a:xfrm>
          <a:prstGeom prst="rect">
            <a:avLst/>
          </a:prstGeom>
        </p:spPr>
        <p:txBody>
          <a:bodyPr wrap="square">
            <a:spAutoFit/>
          </a:bodyPr>
          <a:lstStyle/>
          <a:p>
            <a:pPr fontAlgn="base"/>
            <a:r>
              <a:rPr lang="en-US" sz="2400" dirty="0"/>
              <a:t>“‘In our Heavenly Father’s great priesthood-endowed plan, men have the unique responsibility to administer the priesthood, but they are not the priesthood. </a:t>
            </a:r>
          </a:p>
        </p:txBody>
      </p:sp>
      <p:sp>
        <p:nvSpPr>
          <p:cNvPr id="4" name="Rectangle 3"/>
          <p:cNvSpPr/>
          <p:nvPr/>
        </p:nvSpPr>
        <p:spPr>
          <a:xfrm>
            <a:off x="3568700" y="2981236"/>
            <a:ext cx="6096000" cy="1938992"/>
          </a:xfrm>
          <a:prstGeom prst="rect">
            <a:avLst/>
          </a:prstGeom>
        </p:spPr>
        <p:txBody>
          <a:bodyPr>
            <a:spAutoFit/>
          </a:bodyPr>
          <a:lstStyle/>
          <a:p>
            <a:r>
              <a:rPr lang="en-US" sz="2400" dirty="0"/>
              <a:t>Men and women have different but equally valued roles. Just as a woman cannot conceive a child without a man, so a man cannot fully exercise the power of the priesthood to establish an eternal family without a woman. … </a:t>
            </a:r>
          </a:p>
        </p:txBody>
      </p:sp>
      <p:sp>
        <p:nvSpPr>
          <p:cNvPr id="44" name="Rectangle 43"/>
          <p:cNvSpPr/>
          <p:nvPr/>
        </p:nvSpPr>
        <p:spPr>
          <a:xfrm>
            <a:off x="2159000" y="5329535"/>
            <a:ext cx="6096000" cy="1200329"/>
          </a:xfrm>
          <a:prstGeom prst="rect">
            <a:avLst/>
          </a:prstGeom>
        </p:spPr>
        <p:txBody>
          <a:bodyPr>
            <a:spAutoFit/>
          </a:bodyPr>
          <a:lstStyle/>
          <a:p>
            <a:pPr fontAlgn="base"/>
            <a:r>
              <a:rPr lang="en-US" sz="2400" dirty="0"/>
              <a:t>… In the eternal perspective, both the procreative power and the priesthood power are shared by husband and wife.’ (17)</a:t>
            </a:r>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97" y="115887"/>
            <a:ext cx="1358128" cy="1700213"/>
          </a:xfrm>
          <a:prstGeom prst="rect">
            <a:avLst/>
          </a:prstGeom>
        </p:spPr>
      </p:pic>
      <p:pic>
        <p:nvPicPr>
          <p:cNvPr id="17410" name="Picture 2" descr="Image result for men and women in lds confer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281238"/>
            <a:ext cx="2581274" cy="222128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priesthood confer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1577" y="150812"/>
            <a:ext cx="3739197" cy="249078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lds husband and wif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9465" y="4227513"/>
            <a:ext cx="192151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98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8330</Words>
  <Application>Microsoft Office PowerPoint</Application>
  <PresentationFormat>Widescreen</PresentationFormat>
  <Paragraphs>373</Paragraphs>
  <Slides>51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Abadi</vt:lpstr>
      <vt:lpstr>Agency FB</vt:lpstr>
      <vt:lpstr>Bodoni MT</vt:lpstr>
      <vt:lpstr>Colonna MT</vt:lpstr>
      <vt:lpstr>Calibri Light</vt:lpstr>
      <vt:lpstr>Open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3</cp:revision>
  <dcterms:created xsi:type="dcterms:W3CDTF">2023-02-17T15:00:22Z</dcterms:created>
  <dcterms:modified xsi:type="dcterms:W3CDTF">2023-02-17T19:24:04Z</dcterms:modified>
</cp:coreProperties>
</file>