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21" r:id="rId2"/>
    <p:sldId id="306" r:id="rId3"/>
    <p:sldId id="318" r:id="rId4"/>
    <p:sldId id="319" r:id="rId5"/>
    <p:sldId id="320" r:id="rId6"/>
    <p:sldId id="310" r:id="rId7"/>
    <p:sldId id="309" r:id="rId8"/>
    <p:sldId id="313" r:id="rId9"/>
    <p:sldId id="284" r:id="rId10"/>
    <p:sldId id="282" r:id="rId11"/>
    <p:sldId id="287" r:id="rId12"/>
    <p:sldId id="289" r:id="rId13"/>
    <p:sldId id="290" r:id="rId14"/>
    <p:sldId id="291" r:id="rId15"/>
    <p:sldId id="292" r:id="rId16"/>
    <p:sldId id="293" r:id="rId17"/>
    <p:sldId id="295" r:id="rId18"/>
    <p:sldId id="296" r:id="rId19"/>
    <p:sldId id="297" r:id="rId20"/>
    <p:sldId id="298" r:id="rId21"/>
    <p:sldId id="299" r:id="rId22"/>
    <p:sldId id="300" r:id="rId23"/>
    <p:sldId id="384" r:id="rId24"/>
    <p:sldId id="302" r:id="rId25"/>
    <p:sldId id="305" r:id="rId26"/>
    <p:sldId id="301" r:id="rId27"/>
    <p:sldId id="303" r:id="rId28"/>
    <p:sldId id="304" r:id="rId29"/>
    <p:sldId id="322" r:id="rId30"/>
    <p:sldId id="286" r:id="rId31"/>
    <p:sldId id="294" r:id="rId32"/>
    <p:sldId id="323" r:id="rId33"/>
    <p:sldId id="288" r:id="rId34"/>
    <p:sldId id="324" r:id="rId35"/>
    <p:sldId id="325" r:id="rId36"/>
    <p:sldId id="326" r:id="rId37"/>
    <p:sldId id="327" r:id="rId38"/>
    <p:sldId id="328" r:id="rId39"/>
    <p:sldId id="385" r:id="rId40"/>
    <p:sldId id="330" r:id="rId41"/>
    <p:sldId id="329" r:id="rId42"/>
    <p:sldId id="386" r:id="rId43"/>
    <p:sldId id="331" r:id="rId44"/>
    <p:sldId id="332" r:id="rId45"/>
    <p:sldId id="333" r:id="rId46"/>
    <p:sldId id="334" r:id="rId47"/>
    <p:sldId id="335" r:id="rId48"/>
    <p:sldId id="336" r:id="rId49"/>
    <p:sldId id="337" r:id="rId50"/>
    <p:sldId id="338" r:id="rId51"/>
    <p:sldId id="339" r:id="rId52"/>
    <p:sldId id="340" r:id="rId53"/>
    <p:sldId id="341" r:id="rId54"/>
    <p:sldId id="308" r:id="rId55"/>
    <p:sldId id="342" r:id="rId56"/>
    <p:sldId id="343" r:id="rId57"/>
    <p:sldId id="307" r:id="rId58"/>
    <p:sldId id="344"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57" r:id="rId72"/>
    <p:sldId id="358" r:id="rId73"/>
    <p:sldId id="359" r:id="rId74"/>
    <p:sldId id="360" r:id="rId75"/>
    <p:sldId id="361" r:id="rId76"/>
    <p:sldId id="362" r:id="rId77"/>
    <p:sldId id="387"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2" r:id="rId98"/>
    <p:sldId id="383" r:id="rId99"/>
  </p:sldIdLst>
  <p:sldSz cx="12192000" cy="6858000"/>
  <p:notesSz cx="6858000" cy="9144000"/>
  <p:embeddedFontLst>
    <p:embeddedFont>
      <p:font typeface="Abadi" panose="020B0604020104020204" pitchFamily="34" charset="0"/>
      <p:regular r:id="rId100"/>
    </p:embeddedFont>
    <p:embeddedFont>
      <p:font typeface="Agency FB" panose="020B0503020202020204" pitchFamily="34" charset="0"/>
      <p:regular r:id="rId101"/>
      <p:bold r:id="rId102"/>
    </p:embeddedFont>
    <p:embeddedFont>
      <p:font typeface="Arial Rounded MT Bold" panose="020F0704030504030204" pitchFamily="34" charset="0"/>
      <p:regular r:id="rId103"/>
    </p:embeddedFont>
    <p:embeddedFont>
      <p:font typeface="Calibri" panose="020F0502020204030204" pitchFamily="34" charset="0"/>
      <p:regular r:id="rId104"/>
      <p:bold r:id="rId105"/>
      <p:italic r:id="rId106"/>
      <p:boldItalic r:id="rId107"/>
    </p:embeddedFont>
    <p:embeddedFont>
      <p:font typeface="Calibri Light" panose="020F0302020204030204" pitchFamily="34" charset="0"/>
      <p:regular r:id="rId108"/>
      <p:italic r:id="rId109"/>
    </p:embeddedFont>
    <p:embeddedFont>
      <p:font typeface="Calisto MT" panose="02040603050505030304" pitchFamily="18" charset="0"/>
      <p:regular r:id="rId110"/>
      <p:bold r:id="rId111"/>
      <p:italic r:id="rId112"/>
      <p:boldItalic r:id="rId113"/>
    </p:embeddedFont>
    <p:embeddedFont>
      <p:font typeface="Colonna MT" panose="04020805060202030203" pitchFamily="82" charset="0"/>
      <p:regular r:id="rId114"/>
    </p:embeddedFont>
    <p:embeddedFont>
      <p:font typeface="Comic Sans MS" panose="030F0702030302020204" pitchFamily="66" charset="0"/>
      <p:regular r:id="rId115"/>
      <p:bold r:id="rId116"/>
      <p:italic r:id="rId117"/>
      <p:boldItalic r:id="rId118"/>
    </p:embeddedFont>
    <p:embeddedFont>
      <p:font typeface="Forte" panose="03060902040502070203" pitchFamily="66" charset="0"/>
      <p:regular r:id="rId119"/>
    </p:embeddedFont>
    <p:embeddedFont>
      <p:font typeface="HFF Clip Hanger" panose="02000000000000000000" pitchFamily="50" charset="0"/>
      <p:regular r:id="rId120"/>
    </p:embeddedFont>
    <p:embeddedFont>
      <p:font typeface="Segoe Script" panose="030B0504020000000003" pitchFamily="66" charset="0"/>
      <p:regular r:id="rId121"/>
      <p:bold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BC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3.fntdata"/><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4.fntdata"/><Relationship Id="rId118" Type="http://schemas.openxmlformats.org/officeDocument/2006/relationships/font" Target="fonts/font19.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1.fntdata"/><Relationship Id="rId115"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EE9A-A57A-EB45-D2BF-185720C54D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34DFD-0388-C242-30AA-AA7918C5E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91EF8C-3EC5-9329-0402-15F7EF43255C}"/>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130F8825-9961-838D-0847-90936862A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0E464-360B-8354-52DD-25B8734CA6AF}"/>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393763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37E6-E18D-BDA2-18F7-426869D556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F9D216-8D33-F6DE-99C2-D1E325701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DCC72-D046-14E3-EF30-A284136DBA5A}"/>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C9FA1000-05B6-614C-87D7-E3673C11B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9AF17-2DF7-57B8-72FE-FDE21CD1C0E9}"/>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83068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09CA0-615D-C2DF-774A-BDB5F94D6D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B4D96-F4A4-AEF0-6034-0055C32B49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42B1A-D6F6-13E3-83C6-BAB4F3F88B3D}"/>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46ABF151-C668-A779-EA7A-FFFC0717F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27098-25CE-8BC6-6C75-376379B5B16F}"/>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205701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D89B-4381-CA52-FF64-0E7A55C52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23FE5-18DC-DCC6-17DB-B3706CE158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1C673-628B-A5D7-4AB8-13D9368556C5}"/>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7A91A1F5-7655-9887-481F-8C08C99C9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DC1AF-0FE4-B1C2-FCFA-85BA12EBA439}"/>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152839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7D46-2725-AAE4-0A5C-944539ED5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F9BBF-6472-25E7-0D4A-FBF206E85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DDE17-FA45-0F1A-5C4B-E5214B5D8DE6}"/>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1A47866E-C8C6-14F5-1B29-77B77E687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1E1D-CF88-8372-A4C5-02C05F9F88FD}"/>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243749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1112-3B68-82C2-2CAB-C04FDB001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06A41-FF9D-CBE8-1B8D-0818C811C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EA1F4A-C440-32E1-A047-9C29C2DF5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3F0EC2-7C99-4A44-E588-2F5EA9F30A8F}"/>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6" name="Footer Placeholder 5">
            <a:extLst>
              <a:ext uri="{FF2B5EF4-FFF2-40B4-BE49-F238E27FC236}">
                <a16:creationId xmlns:a16="http://schemas.microsoft.com/office/drawing/2014/main" id="{ED48BE5F-C162-71D0-5D75-E597B1BCC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3548A-83B1-75F1-5229-F98F5D38F414}"/>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2274389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F2FE-414F-C115-D74E-61A8A8FF11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802A56-AFF9-6FDA-F404-248BAE740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F0B398-C49B-5251-1F8E-332D04D7A8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4B915E-20F4-C15B-DF30-C52F3B26C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5A483-CA84-57B2-9E27-E7C6A35842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179384-04C5-4B6D-E7E4-34C8BB10C1F0}"/>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8" name="Footer Placeholder 7">
            <a:extLst>
              <a:ext uri="{FF2B5EF4-FFF2-40B4-BE49-F238E27FC236}">
                <a16:creationId xmlns:a16="http://schemas.microsoft.com/office/drawing/2014/main" id="{272A05AC-9C3B-9932-4433-0916E10678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A10645-6D08-639C-DCD6-C3E8A0D5C381}"/>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145672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B54F-3765-7FEF-2CE0-FDB1F7FB79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6AD3E0-1F96-8F19-F7BA-BB1E44C669AE}"/>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4" name="Footer Placeholder 3">
            <a:extLst>
              <a:ext uri="{FF2B5EF4-FFF2-40B4-BE49-F238E27FC236}">
                <a16:creationId xmlns:a16="http://schemas.microsoft.com/office/drawing/2014/main" id="{3FD13FED-EDA1-CF6C-FCA3-71349704E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2C228-7E90-61F4-FA67-F715DB01923B}"/>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403266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D3472-352A-FAD5-A4E2-0702B88479F8}"/>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3" name="Footer Placeholder 2">
            <a:extLst>
              <a:ext uri="{FF2B5EF4-FFF2-40B4-BE49-F238E27FC236}">
                <a16:creationId xmlns:a16="http://schemas.microsoft.com/office/drawing/2014/main" id="{8250D789-534C-62F4-873D-63644C5690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69E197-7888-00CA-EE24-395525715909}"/>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353812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E2F5B-E3D0-372E-F693-AF1CEF72A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78CD01-FA13-9B01-B1EF-3208E2E9D5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D81196-8E43-1F84-8496-18351CA38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464F8D-3E47-2489-0649-823DD146A52C}"/>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6" name="Footer Placeholder 5">
            <a:extLst>
              <a:ext uri="{FF2B5EF4-FFF2-40B4-BE49-F238E27FC236}">
                <a16:creationId xmlns:a16="http://schemas.microsoft.com/office/drawing/2014/main" id="{5DA1B4A1-D736-AEF9-3130-58144C524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AFB68-4C4D-E867-1BD0-973264DEA802}"/>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3590150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64CDA-6BFF-DE66-34E9-499A191B2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DDAD53-90AE-BA81-A84C-78746489A3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4F5C1A-BD2D-6FDB-D5CA-9BF1E5084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E4108-3C3C-58BD-8C03-8515B9CDE346}"/>
              </a:ext>
            </a:extLst>
          </p:cNvPr>
          <p:cNvSpPr>
            <a:spLocks noGrp="1"/>
          </p:cNvSpPr>
          <p:nvPr>
            <p:ph type="dt" sz="half" idx="10"/>
          </p:nvPr>
        </p:nvSpPr>
        <p:spPr/>
        <p:txBody>
          <a:bodyPr/>
          <a:lstStyle/>
          <a:p>
            <a:fld id="{4F664E8E-9590-488E-923C-A4778E835529}" type="datetimeFigureOut">
              <a:rPr lang="en-US" smtClean="0"/>
              <a:t>2/15/2023</a:t>
            </a:fld>
            <a:endParaRPr lang="en-US"/>
          </a:p>
        </p:txBody>
      </p:sp>
      <p:sp>
        <p:nvSpPr>
          <p:cNvPr id="6" name="Footer Placeholder 5">
            <a:extLst>
              <a:ext uri="{FF2B5EF4-FFF2-40B4-BE49-F238E27FC236}">
                <a16:creationId xmlns:a16="http://schemas.microsoft.com/office/drawing/2014/main" id="{954999DC-AB50-3778-BD2E-188055698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940C3-26F9-388E-BE34-17D8691844E0}"/>
              </a:ext>
            </a:extLst>
          </p:cNvPr>
          <p:cNvSpPr>
            <a:spLocks noGrp="1"/>
          </p:cNvSpPr>
          <p:nvPr>
            <p:ph type="sldNum" sz="quarter" idx="12"/>
          </p:nvPr>
        </p:nvSpPr>
        <p:spPr/>
        <p:txBody>
          <a:bodyPr/>
          <a:lstStyle/>
          <a:p>
            <a:fld id="{53CE0131-B3F9-4733-AC50-51E9DCBC77FC}" type="slidenum">
              <a:rPr lang="en-US" smtClean="0"/>
              <a:t>‹#›</a:t>
            </a:fld>
            <a:endParaRPr lang="en-US"/>
          </a:p>
        </p:txBody>
      </p:sp>
    </p:spTree>
    <p:extLst>
      <p:ext uri="{BB962C8B-B14F-4D97-AF65-F5344CB8AC3E}">
        <p14:creationId xmlns:p14="http://schemas.microsoft.com/office/powerpoint/2010/main" val="309822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4A117-5C11-3EFF-46EA-4469AA1F7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6033EE-2BF8-F6B5-02CA-03A4BAED2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047AF-7CC1-3B2E-2C7A-044A513F4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64E8E-9590-488E-923C-A4778E835529}" type="datetimeFigureOut">
              <a:rPr lang="en-US" smtClean="0"/>
              <a:t>2/15/2023</a:t>
            </a:fld>
            <a:endParaRPr lang="en-US"/>
          </a:p>
        </p:txBody>
      </p:sp>
      <p:sp>
        <p:nvSpPr>
          <p:cNvPr id="5" name="Footer Placeholder 4">
            <a:extLst>
              <a:ext uri="{FF2B5EF4-FFF2-40B4-BE49-F238E27FC236}">
                <a16:creationId xmlns:a16="http://schemas.microsoft.com/office/drawing/2014/main" id="{CCF5224B-4DDB-B2EE-9ABB-B2E43829E8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9982B-3464-3FC5-FD93-A8FC105D0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E0131-B3F9-4733-AC50-51E9DCBC77FC}" type="slidenum">
              <a:rPr lang="en-US" smtClean="0"/>
              <a:t>‹#›</a:t>
            </a:fld>
            <a:endParaRPr lang="en-US"/>
          </a:p>
        </p:txBody>
      </p:sp>
    </p:spTree>
    <p:extLst>
      <p:ext uri="{BB962C8B-B14F-4D97-AF65-F5344CB8AC3E}">
        <p14:creationId xmlns:p14="http://schemas.microsoft.com/office/powerpoint/2010/main" val="214179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VlB0WoF18V0"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9.gif"/><Relationship Id="rId5" Type="http://schemas.openxmlformats.org/officeDocument/2006/relationships/image" Target="../media/image108.jpeg"/><Relationship Id="rId4" Type="http://schemas.openxmlformats.org/officeDocument/2006/relationships/image" Target="../media/image107.jpg"/></Relationships>
</file>

<file path=ppt/slides/_rels/slide8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4E620D5-427C-B99B-029E-A7E36E8979E2}"/>
              </a:ext>
            </a:extLst>
          </p:cNvPr>
          <p:cNvPicPr>
            <a:picLocks noChangeAspect="1"/>
          </p:cNvPicPr>
          <p:nvPr/>
        </p:nvPicPr>
        <p:blipFill>
          <a:blip r:embed="rId2"/>
          <a:stretch>
            <a:fillRect/>
          </a:stretch>
        </p:blipFill>
        <p:spPr>
          <a:xfrm>
            <a:off x="0" y="-66675"/>
            <a:ext cx="12192000" cy="6943362"/>
          </a:xfrm>
          <a:prstGeom prst="rect">
            <a:avLst/>
          </a:prstGeom>
        </p:spPr>
      </p:pic>
      <p:sp>
        <p:nvSpPr>
          <p:cNvPr id="3" name="TextBox 2">
            <a:extLst>
              <a:ext uri="{FF2B5EF4-FFF2-40B4-BE49-F238E27FC236}">
                <a16:creationId xmlns:a16="http://schemas.microsoft.com/office/drawing/2014/main" id="{A7D9C3B8-1426-E34B-061A-F33E91C831BF}"/>
              </a:ext>
            </a:extLst>
          </p:cNvPr>
          <p:cNvSpPr txBox="1"/>
          <p:nvPr/>
        </p:nvSpPr>
        <p:spPr>
          <a:xfrm>
            <a:off x="2819400" y="891659"/>
            <a:ext cx="6096000" cy="923330"/>
          </a:xfrm>
          <a:prstGeom prst="rect">
            <a:avLst/>
          </a:prstGeom>
          <a:noFill/>
        </p:spPr>
        <p:txBody>
          <a:bodyPr wrap="square">
            <a:spAutoFit/>
          </a:bodyPr>
          <a:lstStyle/>
          <a:p>
            <a:pPr algn="ctr"/>
            <a:r>
              <a:rPr lang="en-US" sz="5400" dirty="0">
                <a:solidFill>
                  <a:schemeClr val="tx1"/>
                </a:solidFill>
                <a:latin typeface="Abadi" panose="020B0604020104020204" pitchFamily="34" charset="0"/>
              </a:rPr>
              <a:t>1 Corinthians 8-13</a:t>
            </a:r>
            <a:endParaRPr lang="en-US" sz="5400" dirty="0">
              <a:latin typeface="Abadi" panose="020B0604020104020204" pitchFamily="34" charset="0"/>
            </a:endParaRPr>
          </a:p>
        </p:txBody>
      </p:sp>
      <p:grpSp>
        <p:nvGrpSpPr>
          <p:cNvPr id="4" name="Group 3">
            <a:extLst>
              <a:ext uri="{FF2B5EF4-FFF2-40B4-BE49-F238E27FC236}">
                <a16:creationId xmlns:a16="http://schemas.microsoft.com/office/drawing/2014/main" id="{5E0DC484-1CB2-6835-CD19-2D3899C74D35}"/>
              </a:ext>
            </a:extLst>
          </p:cNvPr>
          <p:cNvGrpSpPr/>
          <p:nvPr/>
        </p:nvGrpSpPr>
        <p:grpSpPr>
          <a:xfrm>
            <a:off x="4570639" y="2428875"/>
            <a:ext cx="3050721" cy="2895600"/>
            <a:chOff x="3657600" y="3429000"/>
            <a:chExt cx="3050721" cy="2895600"/>
          </a:xfrm>
        </p:grpSpPr>
        <p:pic>
          <p:nvPicPr>
            <p:cNvPr id="5" name="Picture 2" descr="Image result for Ephesus">
              <a:extLst>
                <a:ext uri="{FF2B5EF4-FFF2-40B4-BE49-F238E27FC236}">
                  <a16:creationId xmlns:a16="http://schemas.microsoft.com/office/drawing/2014/main" id="{7B88794D-18BB-00DB-800D-980F049A56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B714E0D-5A4B-1A7E-B014-F19DDD9369BE}"/>
                </a:ext>
              </a:extLst>
            </p:cNvPr>
            <p:cNvGrpSpPr/>
            <p:nvPr/>
          </p:nvGrpSpPr>
          <p:grpSpPr>
            <a:xfrm>
              <a:off x="3657600" y="3429000"/>
              <a:ext cx="3050721" cy="2895600"/>
              <a:chOff x="609600" y="533400"/>
              <a:chExt cx="4495800" cy="4267200"/>
            </a:xfrm>
          </p:grpSpPr>
          <p:grpSp>
            <p:nvGrpSpPr>
              <p:cNvPr id="7" name="Group 86">
                <a:extLst>
                  <a:ext uri="{FF2B5EF4-FFF2-40B4-BE49-F238E27FC236}">
                    <a16:creationId xmlns:a16="http://schemas.microsoft.com/office/drawing/2014/main" id="{3C070700-0C52-03C7-75BC-7A5CB783AA26}"/>
                  </a:ext>
                </a:extLst>
              </p:cNvPr>
              <p:cNvGrpSpPr/>
              <p:nvPr/>
            </p:nvGrpSpPr>
            <p:grpSpPr>
              <a:xfrm rot="2107423">
                <a:off x="2048364" y="1066800"/>
                <a:ext cx="554570" cy="1296744"/>
                <a:chOff x="7696200" y="914400"/>
                <a:chExt cx="685800" cy="2438400"/>
              </a:xfrm>
            </p:grpSpPr>
            <p:sp>
              <p:nvSpPr>
                <p:cNvPr id="39" name="Moon 38">
                  <a:extLst>
                    <a:ext uri="{FF2B5EF4-FFF2-40B4-BE49-F238E27FC236}">
                      <a16:creationId xmlns:a16="http://schemas.microsoft.com/office/drawing/2014/main" id="{AF218E7B-9947-B9E3-0CFC-3B3120E9C72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DEFE3EBC-4603-EC4F-8CCB-E097635994F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7C896923-DC4F-01F6-208B-32BEACDA0FE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BDE84F0-B482-C258-14F5-396C605F731B}"/>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B028CF2F-A098-B1D6-9837-FE1C68A4CF7B}"/>
                  </a:ext>
                </a:extLst>
              </p:cNvPr>
              <p:cNvGrpSpPr/>
              <p:nvPr/>
            </p:nvGrpSpPr>
            <p:grpSpPr>
              <a:xfrm rot="19262140" flipH="1">
                <a:off x="3035243" y="1133011"/>
                <a:ext cx="554570" cy="1180981"/>
                <a:chOff x="7696200" y="914400"/>
                <a:chExt cx="685800" cy="2438400"/>
              </a:xfrm>
            </p:grpSpPr>
            <p:sp>
              <p:nvSpPr>
                <p:cNvPr id="35" name="Moon 34">
                  <a:extLst>
                    <a:ext uri="{FF2B5EF4-FFF2-40B4-BE49-F238E27FC236}">
                      <a16:creationId xmlns:a16="http://schemas.microsoft.com/office/drawing/2014/main" id="{81CB9BBF-F267-AD57-6AD4-4BD1D5F8700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0095F73A-FC95-35CB-8DDD-76C90301D65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5E30BEA9-14EC-5899-8DA0-3ACBA5A5942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A4281F5-4E4A-CAAB-2216-F78EA276051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5DEC80EE-1614-C9C0-E2A7-090F338388F0}"/>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6F41BA0B-FCB7-05BB-148B-2CADB779D2F3}"/>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1CDC697-7B5E-596D-DFF5-8E32C353515D}"/>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B62D2118-E197-8E69-C0E1-A01042D4EE7E}"/>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3AD5C43-1B81-A1A4-9A5D-81B923EFC724}"/>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9786F60-308D-EB05-9078-634983EDF485}"/>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93BB8AF-C192-3BE3-15C3-DD9DAA87B03B}"/>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F777E71-0894-9DE9-59B5-0749D3A230E6}"/>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E5F56CB6-5D73-FA81-1A8D-C78760CD4E79}"/>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a:extLst>
                  <a:ext uri="{FF2B5EF4-FFF2-40B4-BE49-F238E27FC236}">
                    <a16:creationId xmlns:a16="http://schemas.microsoft.com/office/drawing/2014/main" id="{DA65DF85-8670-655C-5F21-CF2BB221090D}"/>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8B2560-BBF0-157B-91A1-AA1BB3FA99D1}"/>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2">
                <a:extLst>
                  <a:ext uri="{FF2B5EF4-FFF2-40B4-BE49-F238E27FC236}">
                    <a16:creationId xmlns:a16="http://schemas.microsoft.com/office/drawing/2014/main" id="{E2E477E2-5566-17D3-2B80-18B4AAA57DB0}"/>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3">
                <a:extLst>
                  <a:ext uri="{FF2B5EF4-FFF2-40B4-BE49-F238E27FC236}">
                    <a16:creationId xmlns:a16="http://schemas.microsoft.com/office/drawing/2014/main" id="{44F5820B-69CD-52E7-B28C-CEE7221B17E1}"/>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4">
                <a:extLst>
                  <a:ext uri="{FF2B5EF4-FFF2-40B4-BE49-F238E27FC236}">
                    <a16:creationId xmlns:a16="http://schemas.microsoft.com/office/drawing/2014/main" id="{2085A26E-7BB1-91E8-26FF-0D0217FF7907}"/>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5">
                <a:extLst>
                  <a:ext uri="{FF2B5EF4-FFF2-40B4-BE49-F238E27FC236}">
                    <a16:creationId xmlns:a16="http://schemas.microsoft.com/office/drawing/2014/main" id="{2A5DD7DC-0579-B93B-6FE5-8EC2A811F6AD}"/>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6">
                <a:extLst>
                  <a:ext uri="{FF2B5EF4-FFF2-40B4-BE49-F238E27FC236}">
                    <a16:creationId xmlns:a16="http://schemas.microsoft.com/office/drawing/2014/main" id="{9E131331-FAAA-69A8-F31B-355A7F81C7F9}"/>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7">
                <a:extLst>
                  <a:ext uri="{FF2B5EF4-FFF2-40B4-BE49-F238E27FC236}">
                    <a16:creationId xmlns:a16="http://schemas.microsoft.com/office/drawing/2014/main" id="{F6A4AB7E-454E-18F2-8D1F-3E67956B06A0}"/>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0A71E12-13B0-E17B-07EB-65FB05C90562}"/>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255508D-5BE3-FFC6-D907-05B32EA3FD93}"/>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
                <a:extLst>
                  <a:ext uri="{FF2B5EF4-FFF2-40B4-BE49-F238E27FC236}">
                    <a16:creationId xmlns:a16="http://schemas.microsoft.com/office/drawing/2014/main" id="{8DE98752-76ED-70E1-251E-072105E4A62B}"/>
                  </a:ext>
                </a:extLst>
              </p:cNvPr>
              <p:cNvGrpSpPr/>
              <p:nvPr/>
            </p:nvGrpSpPr>
            <p:grpSpPr>
              <a:xfrm>
                <a:off x="3150326" y="3226526"/>
                <a:ext cx="366238" cy="640613"/>
                <a:chOff x="2438400" y="402137"/>
                <a:chExt cx="2514600" cy="4398463"/>
              </a:xfrm>
            </p:grpSpPr>
            <p:sp>
              <p:nvSpPr>
                <p:cNvPr id="31" name="Snip Same Side Corner Rectangle 33">
                  <a:extLst>
                    <a:ext uri="{FF2B5EF4-FFF2-40B4-BE49-F238E27FC236}">
                      <a16:creationId xmlns:a16="http://schemas.microsoft.com/office/drawing/2014/main" id="{F488AECC-A650-632C-CA73-591D651437F2}"/>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B87BA09-D9B7-B411-45AB-ACCEBD3CE043}"/>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B5835F-6A12-F943-CA8E-82CE5FAED6AA}"/>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3135DD76-5F79-A072-82F8-739EB277369F}"/>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8">
                <a:extLst>
                  <a:ext uri="{FF2B5EF4-FFF2-40B4-BE49-F238E27FC236}">
                    <a16:creationId xmlns:a16="http://schemas.microsoft.com/office/drawing/2014/main" id="{1C7DE271-FFB2-D4D1-B585-F3AF524B8A83}"/>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a:extLst>
                  <a:ext uri="{FF2B5EF4-FFF2-40B4-BE49-F238E27FC236}">
                    <a16:creationId xmlns:a16="http://schemas.microsoft.com/office/drawing/2014/main" id="{5839B735-BE0E-DE5C-CB79-C4AC0092D61B}"/>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5" name="Footer Placeholder 14">
            <a:extLst>
              <a:ext uri="{FF2B5EF4-FFF2-40B4-BE49-F238E27FC236}">
                <a16:creationId xmlns:a16="http://schemas.microsoft.com/office/drawing/2014/main" id="{7532BC55-1ADF-E736-6B52-0C74C743DA20}"/>
              </a:ext>
            </a:extLst>
          </p:cNvPr>
          <p:cNvSpPr>
            <a:spLocks noGrp="1"/>
          </p:cNvSpPr>
          <p:nvPr/>
        </p:nvSpPr>
        <p:spPr>
          <a:xfrm>
            <a:off x="6874" y="651451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91787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9E79243-3CF4-42AB-91B8-4047EB974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Temporal Needs</a:t>
            </a:r>
          </a:p>
          <a:p>
            <a:pPr algn="ctr"/>
            <a:r>
              <a:rPr lang="en-US" sz="6000" dirty="0">
                <a:solidFill>
                  <a:schemeClr val="bg1"/>
                </a:solidFill>
                <a:latin typeface="Arial Rounded MT Bold" panose="020F0704030504030204" pitchFamily="34" charset="0"/>
              </a:rPr>
              <a:t>1 Corinthians 9-10</a:t>
            </a:r>
            <a:endParaRPr lang="en-US" sz="4400" dirty="0">
              <a:solidFill>
                <a:schemeClr val="bg1"/>
              </a:solidFill>
              <a:latin typeface="Arial Rounded MT Bold" panose="020F0704030504030204" pitchFamily="34" charset="0"/>
            </a:endParaRPr>
          </a:p>
        </p:txBody>
      </p:sp>
      <p:grpSp>
        <p:nvGrpSpPr>
          <p:cNvPr id="7" name="Group 6"/>
          <p:cNvGrpSpPr/>
          <p:nvPr/>
        </p:nvGrpSpPr>
        <p:grpSpPr>
          <a:xfrm>
            <a:off x="4552950" y="3052482"/>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003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52085"/>
            <a:ext cx="2286000" cy="369332"/>
          </a:xfrm>
          <a:prstGeom prst="rect">
            <a:avLst/>
          </a:prstGeom>
          <a:noFill/>
        </p:spPr>
        <p:txBody>
          <a:bodyPr wrap="square" rtlCol="0">
            <a:spAutoFit/>
          </a:bodyPr>
          <a:lstStyle/>
          <a:p>
            <a:r>
              <a:rPr lang="en-US" dirty="0">
                <a:solidFill>
                  <a:schemeClr val="bg1"/>
                </a:solidFill>
              </a:rPr>
              <a:t>1 Corinthians 9:1</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Paul Was Ordained</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693435" y="1780353"/>
            <a:ext cx="4507940" cy="1938992"/>
          </a:xfrm>
          <a:prstGeom prst="rect">
            <a:avLst/>
          </a:prstGeom>
        </p:spPr>
        <p:txBody>
          <a:bodyPr wrap="square">
            <a:spAutoFit/>
          </a:bodyPr>
          <a:lstStyle/>
          <a:p>
            <a:pPr fontAlgn="base"/>
            <a:r>
              <a:rPr lang="en-US" sz="2000" dirty="0">
                <a:solidFill>
                  <a:schemeClr val="bg1"/>
                </a:solidFill>
                <a:latin typeface="Abadi" panose="020B0604020104020204" pitchFamily="34" charset="0"/>
              </a:rPr>
              <a:t>“We are extremely lacking in information in relation to many important details that failed to seep through the ages to our day, and we are left in darkness to know when and where Paul was ordained. …</a:t>
            </a:r>
          </a:p>
        </p:txBody>
      </p:sp>
      <p:sp>
        <p:nvSpPr>
          <p:cNvPr id="46" name="Rectangle 45"/>
          <p:cNvSpPr/>
          <p:nvPr/>
        </p:nvSpPr>
        <p:spPr>
          <a:xfrm>
            <a:off x="5135526" y="4135511"/>
            <a:ext cx="6615896" cy="2554545"/>
          </a:xfrm>
          <a:prstGeom prst="rect">
            <a:avLst/>
          </a:prstGeom>
        </p:spPr>
        <p:txBody>
          <a:bodyPr wrap="square">
            <a:spAutoFit/>
          </a:bodyPr>
          <a:lstStyle/>
          <a:p>
            <a:pPr fontAlgn="base"/>
            <a:r>
              <a:rPr lang="en-US" sz="2000" dirty="0">
                <a:solidFill>
                  <a:schemeClr val="bg1"/>
                </a:solidFill>
                <a:latin typeface="Abadi" panose="020B0604020104020204" pitchFamily="34" charset="0"/>
              </a:rPr>
              <a:t>“… The fact may be correctly surmised that Paul did find time to mingle with his brethren [of the Twelve] and that through the divine inspiration the apostleship was conferred on him by their action. … </a:t>
            </a:r>
          </a:p>
          <a:p>
            <a:pPr fontAlgn="base"/>
            <a:endParaRPr lang="en-US" sz="2000" dirty="0">
              <a:solidFill>
                <a:schemeClr val="bg1"/>
              </a:solidFill>
              <a:latin typeface="Abadi" panose="020B0604020104020204" pitchFamily="34" charset="0"/>
            </a:endParaRPr>
          </a:p>
          <a:p>
            <a:pPr fontAlgn="base"/>
            <a:r>
              <a:rPr lang="en-US" sz="2000" dirty="0">
                <a:solidFill>
                  <a:schemeClr val="bg1"/>
                </a:solidFill>
                <a:latin typeface="Abadi" panose="020B0604020104020204" pitchFamily="34" charset="0"/>
              </a:rPr>
              <a:t>We have no reason to believe that Paul received his ordination independent of the action of the other apostles.” (2)</a:t>
            </a:r>
            <a:endParaRPr lang="en-US" sz="2000" b="0" i="0" dirty="0">
              <a:solidFill>
                <a:schemeClr val="bg1"/>
              </a:solidFill>
              <a:effectLst/>
              <a:latin typeface="Abadi" panose="020B0604020104020204" pitchFamily="34" charset="0"/>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198" y="1205056"/>
            <a:ext cx="3790860" cy="279801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99130" y="4130716"/>
            <a:ext cx="4274930" cy="2246769"/>
            <a:chOff x="499130" y="4130716"/>
            <a:chExt cx="4274930" cy="2246769"/>
          </a:xfrm>
        </p:grpSpPr>
        <p:sp>
          <p:nvSpPr>
            <p:cNvPr id="47" name="Rectangle 46"/>
            <p:cNvSpPr/>
            <p:nvPr/>
          </p:nvSpPr>
          <p:spPr>
            <a:xfrm>
              <a:off x="499130" y="4130716"/>
              <a:ext cx="3291354" cy="2246769"/>
            </a:xfrm>
            <a:prstGeom prst="rect">
              <a:avLst/>
            </a:prstGeom>
          </p:spPr>
          <p:txBody>
            <a:bodyPr wrap="square">
              <a:spAutoFit/>
            </a:bodyPr>
            <a:lstStyle/>
            <a:p>
              <a:r>
                <a:rPr lang="en-US" sz="2000" dirty="0">
                  <a:solidFill>
                    <a:schemeClr val="bg1"/>
                  </a:solidFill>
                  <a:latin typeface="Abadi" panose="020B0604020104020204" pitchFamily="34" charset="0"/>
                </a:rPr>
                <a:t>“When he was ordained, Saul became a great defender of the faith, a dynamic teacher of righteousness, and a fearless preacher to the world.” (3)</a:t>
              </a:r>
              <a:endParaRPr lang="en-US" sz="2000" dirty="0">
                <a:solidFill>
                  <a:schemeClr val="bg1"/>
                </a:solidFill>
              </a:endParaRPr>
            </a:p>
          </p:txBody>
        </p:sp>
        <p:pic>
          <p:nvPicPr>
            <p:cNvPr id="1028" name="Picture 4" descr="Image result for delbert l stap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730" y="4637967"/>
              <a:ext cx="1022330" cy="139037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66" y="160249"/>
            <a:ext cx="1211923" cy="1529138"/>
          </a:xfrm>
          <a:prstGeom prst="rect">
            <a:avLst/>
          </a:prstGeom>
        </p:spPr>
      </p:pic>
    </p:spTree>
    <p:extLst>
      <p:ext uri="{BB962C8B-B14F-4D97-AF65-F5344CB8AC3E}">
        <p14:creationId xmlns:p14="http://schemas.microsoft.com/office/powerpoint/2010/main" val="20358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9:3-5</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Paul Is Criticized</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5822576" y="1709576"/>
            <a:ext cx="5661212" cy="3785652"/>
          </a:xfrm>
          <a:prstGeom prst="rect">
            <a:avLst/>
          </a:prstGeom>
        </p:spPr>
        <p:txBody>
          <a:bodyPr wrap="square">
            <a:spAutoFit/>
          </a:bodyPr>
          <a:lstStyle/>
          <a:p>
            <a:pPr fontAlgn="base"/>
            <a:r>
              <a:rPr lang="en-US" sz="2400" dirty="0">
                <a:solidFill>
                  <a:schemeClr val="bg1"/>
                </a:solidFill>
              </a:rPr>
              <a:t>Paul may be responding to criticisms that he had traveled at times with a sister missionary in his group. In his response, we learn that the other apostles, including the Lord's half-brothers and Peter, often performed missionary labors in company with their wives or other sister missionaries. </a:t>
            </a:r>
          </a:p>
          <a:p>
            <a:pPr fontAlgn="base"/>
            <a:endParaRPr lang="en-US" sz="2400" dirty="0">
              <a:solidFill>
                <a:schemeClr val="bg1"/>
              </a:solidFill>
            </a:endParaRPr>
          </a:p>
          <a:p>
            <a:pPr fontAlgn="base"/>
            <a:r>
              <a:rPr lang="en-US" sz="2400" dirty="0">
                <a:solidFill>
                  <a:schemeClr val="bg1"/>
                </a:solidFill>
              </a:rPr>
              <a:t>Paul saw nothing wrong with this and used it as his defense in this particular case. (4)</a:t>
            </a:r>
            <a:endParaRPr lang="en-US" sz="2400" dirty="0">
              <a:solidFill>
                <a:schemeClr val="bg1"/>
              </a:solidFill>
              <a:latin typeface="Abadi" panose="020B0604020104020204" pitchFamily="34" charset="0"/>
            </a:endParaRPr>
          </a:p>
        </p:txBody>
      </p:sp>
      <p:sp>
        <p:nvSpPr>
          <p:cNvPr id="13" name="TextBox 12"/>
          <p:cNvSpPr txBox="1"/>
          <p:nvPr/>
        </p:nvSpPr>
        <p:spPr>
          <a:xfrm>
            <a:off x="460375" y="1573258"/>
            <a:ext cx="3962401" cy="1077218"/>
          </a:xfrm>
          <a:prstGeom prst="rect">
            <a:avLst/>
          </a:prstGeom>
          <a:noFill/>
        </p:spPr>
        <p:txBody>
          <a:bodyPr wrap="square" rtlCol="0">
            <a:spAutoFit/>
          </a:bodyPr>
          <a:lstStyle/>
          <a:p>
            <a:pPr algn="ctr"/>
            <a:r>
              <a:rPr lang="en-US" sz="3200" dirty="0">
                <a:solidFill>
                  <a:schemeClr val="bg1"/>
                </a:solidFill>
              </a:rPr>
              <a:t>Women Traveling with the Apostles</a:t>
            </a: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615" y="2781143"/>
            <a:ext cx="3874743" cy="281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1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9:9-11</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Muzzle</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7870934" y="1414570"/>
            <a:ext cx="4026520" cy="4893647"/>
          </a:xfrm>
          <a:prstGeom prst="rect">
            <a:avLst/>
          </a:prstGeom>
        </p:spPr>
        <p:txBody>
          <a:bodyPr wrap="square">
            <a:spAutoFit/>
          </a:bodyPr>
          <a:lstStyle/>
          <a:p>
            <a:pPr fontAlgn="base"/>
            <a:endParaRPr lang="en-US" sz="2400" dirty="0">
              <a:solidFill>
                <a:schemeClr val="bg1"/>
              </a:solidFill>
            </a:endParaRPr>
          </a:p>
          <a:p>
            <a:pPr fontAlgn="base"/>
            <a:r>
              <a:rPr lang="en-US" sz="2400" dirty="0">
                <a:solidFill>
                  <a:schemeClr val="bg1"/>
                </a:solidFill>
              </a:rPr>
              <a:t>"Paul was frequently criticized by his enemies, who accused him of living on the liberality of the Saints, taking food and money of them for his own advantage.</a:t>
            </a:r>
          </a:p>
          <a:p>
            <a:pPr fontAlgn="base"/>
            <a:endParaRPr lang="en-US" sz="2400" dirty="0">
              <a:solidFill>
                <a:schemeClr val="bg1"/>
              </a:solidFill>
            </a:endParaRPr>
          </a:p>
          <a:p>
            <a:pPr fontAlgn="base"/>
            <a:r>
              <a:rPr lang="en-US" sz="2400" dirty="0">
                <a:solidFill>
                  <a:schemeClr val="bg1"/>
                </a:solidFill>
              </a:rPr>
              <a:t> It was probably these accusations that caused him to emphasize so many times that he labored with his hands for his support." (5)</a:t>
            </a:r>
            <a:endParaRPr lang="en-US" sz="2400" dirty="0">
              <a:solidFill>
                <a:schemeClr val="bg1"/>
              </a:solidFill>
              <a:latin typeface="Abadi" panose="020B0604020104020204" pitchFamily="34" charset="0"/>
            </a:endParaRPr>
          </a:p>
        </p:txBody>
      </p:sp>
      <p:pic>
        <p:nvPicPr>
          <p:cNvPr id="1028" name="Picture 4" descr="Image result for isra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513" y="4035011"/>
            <a:ext cx="23050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1995" t="5285" r="13363" b="17543"/>
          <a:stretch/>
        </p:blipFill>
        <p:spPr bwMode="auto">
          <a:xfrm>
            <a:off x="4608576" y="1554480"/>
            <a:ext cx="2843848" cy="19625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17441" y="1554480"/>
            <a:ext cx="4239641" cy="4524315"/>
          </a:xfrm>
          <a:prstGeom prst="rect">
            <a:avLst/>
          </a:prstGeom>
        </p:spPr>
        <p:txBody>
          <a:bodyPr wrap="square">
            <a:spAutoFit/>
          </a:bodyPr>
          <a:lstStyle/>
          <a:p>
            <a:pPr fontAlgn="base"/>
            <a:r>
              <a:rPr lang="en-US" sz="2400" dirty="0">
                <a:solidFill>
                  <a:schemeClr val="bg1"/>
                </a:solidFill>
              </a:rPr>
              <a:t>Paul's reasoning in referring to this passage from Deut. 25:4 is as follows: </a:t>
            </a:r>
          </a:p>
          <a:p>
            <a:pPr fontAlgn="base"/>
            <a:endParaRPr lang="en-US" sz="2400" dirty="0">
              <a:solidFill>
                <a:schemeClr val="bg1"/>
              </a:solidFill>
            </a:endParaRPr>
          </a:p>
          <a:p>
            <a:pPr fontAlgn="base"/>
            <a:r>
              <a:rPr lang="en-US" sz="2400" dirty="0">
                <a:solidFill>
                  <a:schemeClr val="bg1"/>
                </a:solidFill>
              </a:rPr>
              <a:t>If the Lord was concerned enough to command the House of Israel not to place unnecessary restrictions upon their beasts of burden, then the Corinthians should not place an unnecessary burden, or muzzle, on Paul. </a:t>
            </a:r>
          </a:p>
        </p:txBody>
      </p:sp>
      <p:sp>
        <p:nvSpPr>
          <p:cNvPr id="7" name="Rectangle 6"/>
          <p:cNvSpPr/>
          <p:nvPr/>
        </p:nvSpPr>
        <p:spPr>
          <a:xfrm>
            <a:off x="3072464" y="920049"/>
            <a:ext cx="6612131" cy="400110"/>
          </a:xfrm>
          <a:prstGeom prst="rect">
            <a:avLst/>
          </a:prstGeom>
        </p:spPr>
        <p:txBody>
          <a:bodyPr wrap="none">
            <a:spAutoFit/>
          </a:bodyPr>
          <a:lstStyle/>
          <a:p>
            <a:r>
              <a:rPr lang="en-US" sz="2000" dirty="0">
                <a:solidFill>
                  <a:schemeClr val="bg1"/>
                </a:solidFill>
              </a:rPr>
              <a:t>A muzzle was a device to keep an animal from eating or biting</a:t>
            </a:r>
            <a:endParaRPr lang="en-US" sz="2000" dirty="0"/>
          </a:p>
        </p:txBody>
      </p:sp>
    </p:spTree>
    <p:extLst>
      <p:ext uri="{BB962C8B-B14F-4D97-AF65-F5344CB8AC3E}">
        <p14:creationId xmlns:p14="http://schemas.microsoft.com/office/powerpoint/2010/main" val="39921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9:17</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Gospel Dispensations</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6254496" y="4152361"/>
            <a:ext cx="5332062" cy="1938992"/>
          </a:xfrm>
          <a:prstGeom prst="rect">
            <a:avLst/>
          </a:prstGeom>
        </p:spPr>
        <p:txBody>
          <a:bodyPr wrap="square">
            <a:spAutoFit/>
          </a:bodyPr>
          <a:lstStyle/>
          <a:p>
            <a:pPr fontAlgn="base"/>
            <a:r>
              <a:rPr lang="en-US" sz="2400" dirty="0">
                <a:solidFill>
                  <a:schemeClr val="bg1"/>
                </a:solidFill>
              </a:rPr>
              <a:t>If the priesthood and keys have not come down by proper descent from a previous dispensation, these also must necessarily be conferred upon men again by the opening of the heavens.</a:t>
            </a:r>
          </a:p>
        </p:txBody>
      </p:sp>
      <p:sp>
        <p:nvSpPr>
          <p:cNvPr id="12" name="Rectangle 11"/>
          <p:cNvSpPr/>
          <p:nvPr/>
        </p:nvSpPr>
        <p:spPr>
          <a:xfrm>
            <a:off x="1925319" y="1483110"/>
            <a:ext cx="5634719" cy="1938992"/>
          </a:xfrm>
          <a:prstGeom prst="rect">
            <a:avLst/>
          </a:prstGeom>
        </p:spPr>
        <p:txBody>
          <a:bodyPr wrap="square">
            <a:spAutoFit/>
          </a:bodyPr>
          <a:lstStyle/>
          <a:p>
            <a:pPr fontAlgn="base"/>
            <a:r>
              <a:rPr lang="en-US" sz="2400" dirty="0">
                <a:solidFill>
                  <a:schemeClr val="bg1"/>
                </a:solidFill>
              </a:rPr>
              <a:t>"Gospel dispensations are those periods of time during which the Lord reveals or dispenses the doctrines of the gospel to men so that reliance need not be placed on past ages for this saving knowledge. </a:t>
            </a:r>
          </a:p>
        </p:txBody>
      </p:sp>
      <p:sp>
        <p:nvSpPr>
          <p:cNvPr id="8" name="TextBox 7"/>
          <p:cNvSpPr txBox="1"/>
          <p:nvPr/>
        </p:nvSpPr>
        <p:spPr>
          <a:xfrm>
            <a:off x="11101926" y="6419524"/>
            <a:ext cx="969264" cy="369332"/>
          </a:xfrm>
          <a:prstGeom prst="rect">
            <a:avLst/>
          </a:prstGeom>
          <a:noFill/>
        </p:spPr>
        <p:txBody>
          <a:bodyPr wrap="square" rtlCol="0">
            <a:spAutoFit/>
          </a:bodyPr>
          <a:lstStyle/>
          <a:p>
            <a:pPr algn="r"/>
            <a:r>
              <a:rPr lang="en-US" dirty="0">
                <a:solidFill>
                  <a:schemeClr val="bg1"/>
                </a:solidFill>
              </a:rPr>
              <a:t>(6)</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75" y="61750"/>
            <a:ext cx="1395984" cy="1948561"/>
          </a:xfrm>
          <a:prstGeom prst="rect">
            <a:avLst/>
          </a:prstGeom>
        </p:spPr>
      </p:pic>
      <p:pic>
        <p:nvPicPr>
          <p:cNvPr id="2050" name="Picture 2" descr="Image result for lds gospel dispens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652" y="1302955"/>
            <a:ext cx="2682165" cy="25212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ds gospel dispensations"/>
          <p:cNvPicPr>
            <a:picLocks noChangeAspect="1" noChangeArrowheads="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142999" y="3679582"/>
            <a:ext cx="4638751" cy="267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9::20-23</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All Things to All Men</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07975" y="1208080"/>
            <a:ext cx="6658535" cy="1938992"/>
          </a:xfrm>
          <a:prstGeom prst="rect">
            <a:avLst/>
          </a:prstGeom>
        </p:spPr>
        <p:txBody>
          <a:bodyPr wrap="square">
            <a:spAutoFit/>
          </a:bodyPr>
          <a:lstStyle/>
          <a:p>
            <a:pPr fontAlgn="base"/>
            <a:r>
              <a:rPr lang="en-US" sz="2400" dirty="0">
                <a:solidFill>
                  <a:schemeClr val="bg1"/>
                </a:solidFill>
              </a:rPr>
              <a:t>Paul was committed to sharing the gospel of Jesus Christ with all people, regardless of whether they were Jews or Gentiles, and he willingly adapted his behavior in order to minister more effectively to people from various cultural backgrounds. (1)</a:t>
            </a:r>
          </a:p>
        </p:txBody>
      </p:sp>
      <p:sp>
        <p:nvSpPr>
          <p:cNvPr id="12" name="Rectangle 11"/>
          <p:cNvSpPr/>
          <p:nvPr/>
        </p:nvSpPr>
        <p:spPr>
          <a:xfrm>
            <a:off x="6317911" y="4604821"/>
            <a:ext cx="5634719" cy="1569660"/>
          </a:xfrm>
          <a:prstGeom prst="rect">
            <a:avLst/>
          </a:prstGeom>
        </p:spPr>
        <p:txBody>
          <a:bodyPr wrap="square">
            <a:spAutoFit/>
          </a:bodyPr>
          <a:lstStyle/>
          <a:p>
            <a:pPr fontAlgn="base"/>
            <a:r>
              <a:rPr lang="en-US" sz="2400" dirty="0">
                <a:solidFill>
                  <a:schemeClr val="bg1"/>
                </a:solidFill>
              </a:rPr>
              <a:t> ”Paul adapted himself to the conditions and circumstances of all classes of people, as a means of getting them to pay attention to his teachings and testimony.” (6)</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638" y="4371150"/>
            <a:ext cx="1395984" cy="1948561"/>
          </a:xfrm>
          <a:prstGeom prst="rect">
            <a:avLst/>
          </a:prstGeom>
        </p:spPr>
      </p:pic>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5015" y="1208080"/>
            <a:ext cx="444817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1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9::24</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Athletic Contest</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29633" y="934454"/>
            <a:ext cx="6271167" cy="1569660"/>
          </a:xfrm>
          <a:prstGeom prst="rect">
            <a:avLst/>
          </a:prstGeom>
        </p:spPr>
        <p:txBody>
          <a:bodyPr wrap="square">
            <a:spAutoFit/>
          </a:bodyPr>
          <a:lstStyle/>
          <a:p>
            <a:pPr fontAlgn="base"/>
            <a:r>
              <a:rPr lang="en-US" sz="2400" dirty="0">
                <a:solidFill>
                  <a:schemeClr val="bg1"/>
                </a:solidFill>
              </a:rPr>
              <a:t>Greeks and Romans placed great importance on athletic contests. The ancient Olympic games were highly anticipated every four years throughout the Mediterranean area.</a:t>
            </a:r>
          </a:p>
        </p:txBody>
      </p:sp>
      <p:pic>
        <p:nvPicPr>
          <p:cNvPr id="4098" name="Picture 2" descr="Image result for eph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782" y="1152959"/>
            <a:ext cx="5257673" cy="34963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7098" y="4996961"/>
            <a:ext cx="4780126" cy="1200329"/>
          </a:xfrm>
          <a:prstGeom prst="rect">
            <a:avLst/>
          </a:prstGeom>
        </p:spPr>
        <p:txBody>
          <a:bodyPr wrap="square">
            <a:spAutoFit/>
          </a:bodyPr>
          <a:lstStyle/>
          <a:p>
            <a:r>
              <a:rPr lang="en-US" dirty="0">
                <a:solidFill>
                  <a:schemeClr val="bg1"/>
                </a:solidFill>
                <a:latin typeface="Abadi" panose="020B0604020104020204" pitchFamily="34" charset="0"/>
              </a:rPr>
              <a:t>In Corinth, the Isthmian games were held every two years. Athletes competed for honor and for the winner’s crown made of natural olive, laurel, or pine branches. </a:t>
            </a:r>
            <a:endParaRPr lang="en-US" dirty="0">
              <a:solidFill>
                <a:schemeClr val="bg1"/>
              </a:solidFill>
            </a:endParaRPr>
          </a:p>
        </p:txBody>
      </p:sp>
      <p:sp>
        <p:nvSpPr>
          <p:cNvPr id="8" name="Rectangle 7"/>
          <p:cNvSpPr/>
          <p:nvPr/>
        </p:nvSpPr>
        <p:spPr>
          <a:xfrm>
            <a:off x="6553527" y="4893565"/>
            <a:ext cx="4858185" cy="1569660"/>
          </a:xfrm>
          <a:prstGeom prst="rect">
            <a:avLst/>
          </a:prstGeom>
        </p:spPr>
        <p:txBody>
          <a:bodyPr wrap="square">
            <a:spAutoFit/>
          </a:bodyPr>
          <a:lstStyle/>
          <a:p>
            <a:r>
              <a:rPr lang="en-US" sz="2400" dirty="0">
                <a:solidFill>
                  <a:schemeClr val="bg1"/>
                </a:solidFill>
                <a:latin typeface="Abadi" panose="020B0604020104020204" pitchFamily="34" charset="0"/>
              </a:rPr>
              <a:t>Paul was probably alluding to the strict diets and training regimens that athletes adopted as they trained for competition.</a:t>
            </a:r>
            <a:endParaRPr lang="en-US" sz="2400" dirty="0">
              <a:solidFill>
                <a:schemeClr val="bg1"/>
              </a:solidFill>
            </a:endParaRPr>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(1)</a:t>
            </a:r>
          </a:p>
        </p:txBody>
      </p:sp>
      <p:pic>
        <p:nvPicPr>
          <p:cNvPr id="1026" name="Picture 2" descr="wreath-c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922" y="2629296"/>
            <a:ext cx="2655538" cy="213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2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9::24-25</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Incorruptible Crown</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5270643" y="906037"/>
            <a:ext cx="6271167" cy="461665"/>
          </a:xfrm>
          <a:prstGeom prst="rect">
            <a:avLst/>
          </a:prstGeom>
        </p:spPr>
        <p:txBody>
          <a:bodyPr wrap="square">
            <a:spAutoFit/>
          </a:bodyPr>
          <a:lstStyle/>
          <a:p>
            <a:pPr fontAlgn="base"/>
            <a:r>
              <a:rPr lang="en-US" sz="2400" dirty="0">
                <a:solidFill>
                  <a:schemeClr val="bg1"/>
                </a:solidFill>
              </a:rPr>
              <a:t>Eternal Life</a:t>
            </a:r>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(1)</a:t>
            </a:r>
          </a:p>
        </p:txBody>
      </p:sp>
      <p:grpSp>
        <p:nvGrpSpPr>
          <p:cNvPr id="8" name="Group 7"/>
          <p:cNvGrpSpPr/>
          <p:nvPr/>
        </p:nvGrpSpPr>
        <p:grpSpPr>
          <a:xfrm>
            <a:off x="547049" y="1082976"/>
            <a:ext cx="3289208" cy="2390250"/>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1031068" y="4834063"/>
              <a:ext cx="2153916" cy="1077218"/>
            </a:xfrm>
            <a:prstGeom prst="rect">
              <a:avLst/>
            </a:prstGeom>
          </p:spPr>
          <p:txBody>
            <a:bodyPr wrap="square">
              <a:spAutoFit/>
            </a:bodyPr>
            <a:lstStyle/>
            <a:p>
              <a:pPr algn="ctr"/>
              <a:r>
                <a:rPr lang="en-US" sz="1600" dirty="0">
                  <a:solidFill>
                    <a:srgbClr val="333333"/>
                  </a:solidFill>
                  <a:latin typeface="Abadi" panose="020B0604020104020204" pitchFamily="34" charset="0"/>
                </a:rPr>
                <a:t> </a:t>
              </a:r>
              <a:r>
                <a:rPr lang="en-US" sz="1600" b="1" dirty="0"/>
                <a:t>To obtain eternal life, we must learn to exercise self-mastery in all things</a:t>
              </a:r>
              <a:endParaRPr lang="en-US" sz="1600" dirty="0"/>
            </a:p>
          </p:txBody>
        </p:sp>
      </p:grpSp>
      <p:sp>
        <p:nvSpPr>
          <p:cNvPr id="7" name="Rectangle 6"/>
          <p:cNvSpPr/>
          <p:nvPr/>
        </p:nvSpPr>
        <p:spPr>
          <a:xfrm>
            <a:off x="2554941" y="3619737"/>
            <a:ext cx="7610551" cy="2862322"/>
          </a:xfrm>
          <a:prstGeom prst="rect">
            <a:avLst/>
          </a:prstGeom>
        </p:spPr>
        <p:txBody>
          <a:bodyPr wrap="square">
            <a:spAutoFit/>
          </a:bodyPr>
          <a:lstStyle/>
          <a:p>
            <a:r>
              <a:rPr lang="en-US" sz="2000" dirty="0">
                <a:solidFill>
                  <a:schemeClr val="bg1"/>
                </a:solidFill>
                <a:latin typeface="Abadi" panose="020B0604020104020204" pitchFamily="34" charset="0"/>
              </a:rPr>
              <a:t>Paul suggested that followers of Jesus Christ should strive for victory in a similar manner, working to overcome temptation and achieve spiritual self-mastery.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Saints run a race not against others, but against sin and the challenges of mortal life.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And the reward is not a “corruptible” or perishable crown, but a crown of eternal life that lasts forever </a:t>
            </a:r>
            <a:endParaRPr lang="en-US" sz="2000" dirty="0">
              <a:solidFill>
                <a:schemeClr val="bg1"/>
              </a:solidFill>
            </a:endParaRPr>
          </a:p>
        </p:txBody>
      </p:sp>
      <p:pic>
        <p:nvPicPr>
          <p:cNvPr id="2050" name="Picture 2" descr="Image result for family running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39415" y="1301525"/>
            <a:ext cx="3467100" cy="21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1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(7)</a:t>
            </a:r>
          </a:p>
        </p:txBody>
      </p:sp>
      <p:sp>
        <p:nvSpPr>
          <p:cNvPr id="7" name="Rectangle 6"/>
          <p:cNvSpPr/>
          <p:nvPr/>
        </p:nvSpPr>
        <p:spPr>
          <a:xfrm>
            <a:off x="1422853" y="239070"/>
            <a:ext cx="4411019" cy="4708981"/>
          </a:xfrm>
          <a:prstGeom prst="rect">
            <a:avLst/>
          </a:prstGeom>
        </p:spPr>
        <p:txBody>
          <a:bodyPr wrap="square">
            <a:spAutoFit/>
          </a:bodyPr>
          <a:lstStyle/>
          <a:p>
            <a:r>
              <a:rPr lang="en-US" sz="2000" dirty="0">
                <a:solidFill>
                  <a:schemeClr val="bg1"/>
                </a:solidFill>
              </a:rPr>
              <a:t>“You cannot inherit eternal life, unless your appetites are brought in subjection to the spirit that lives within you, that spirit which our Father in Heaven gave. </a:t>
            </a:r>
          </a:p>
          <a:p>
            <a:endParaRPr lang="en-US" sz="2000" dirty="0">
              <a:solidFill>
                <a:schemeClr val="bg1"/>
              </a:solidFill>
            </a:endParaRPr>
          </a:p>
          <a:p>
            <a:r>
              <a:rPr lang="en-US" sz="2000" dirty="0">
                <a:solidFill>
                  <a:schemeClr val="bg1"/>
                </a:solidFill>
              </a:rPr>
              <a:t>I mean the Father of your spirits, of those spirits which he has put into these tabernacles. </a:t>
            </a:r>
          </a:p>
          <a:p>
            <a:endParaRPr lang="en-US" sz="2000" dirty="0">
              <a:solidFill>
                <a:schemeClr val="bg1"/>
              </a:solidFill>
            </a:endParaRPr>
          </a:p>
          <a:p>
            <a:r>
              <a:rPr lang="en-US" sz="2000" dirty="0">
                <a:solidFill>
                  <a:schemeClr val="bg1"/>
                </a:solidFill>
              </a:rPr>
              <a:t>The tabernacles must be brought in subjection to the spirit perfectly, or your bodies cannot be raised to inherit eternal life. … Seek diligently, until you bring all into subjection to the law of Christ. …</a:t>
            </a:r>
          </a:p>
        </p:txBody>
      </p:sp>
      <p:sp>
        <p:nvSpPr>
          <p:cNvPr id="27" name="Rectangle 26"/>
          <p:cNvSpPr/>
          <p:nvPr/>
        </p:nvSpPr>
        <p:spPr>
          <a:xfrm>
            <a:off x="5315712" y="5078718"/>
            <a:ext cx="6096000" cy="1015663"/>
          </a:xfrm>
          <a:prstGeom prst="rect">
            <a:avLst/>
          </a:prstGeom>
        </p:spPr>
        <p:txBody>
          <a:bodyPr>
            <a:spAutoFit/>
          </a:bodyPr>
          <a:lstStyle/>
          <a:p>
            <a:r>
              <a:rPr lang="en-US" sz="2000" dirty="0">
                <a:solidFill>
                  <a:schemeClr val="bg1"/>
                </a:solidFill>
              </a:rPr>
              <a:t>“… If the spirit yields to the body, [the spirit] becomes corrupt; but if the body yields to the spirit [the body] becomes pure and holy”</a:t>
            </a:r>
          </a:p>
        </p:txBody>
      </p:sp>
      <p:pic>
        <p:nvPicPr>
          <p:cNvPr id="3074" name="Picture 2" descr="President Brigham 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7593"/>
            <a:ext cx="10763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ny faces abstract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738" y="1299883"/>
            <a:ext cx="5731429" cy="322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63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animEffect transition="in" filter="fade">
                                      <p:cBhvr>
                                        <p:cTn id="9" dur="500"/>
                                        <p:tgtEl>
                                          <p:spTgt spid="307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10:1-5</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Invincible</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(8)</a:t>
            </a:r>
          </a:p>
        </p:txBody>
      </p:sp>
      <p:sp>
        <p:nvSpPr>
          <p:cNvPr id="7" name="Rectangle 6"/>
          <p:cNvSpPr/>
          <p:nvPr/>
        </p:nvSpPr>
        <p:spPr>
          <a:xfrm>
            <a:off x="2041216" y="1951770"/>
            <a:ext cx="5400339" cy="4031873"/>
          </a:xfrm>
          <a:prstGeom prst="rect">
            <a:avLst/>
          </a:prstGeom>
        </p:spPr>
        <p:txBody>
          <a:bodyPr wrap="square">
            <a:spAutoFit/>
          </a:bodyPr>
          <a:lstStyle/>
          <a:p>
            <a:r>
              <a:rPr lang="en-US" sz="3200" dirty="0">
                <a:solidFill>
                  <a:schemeClr val="bg1"/>
                </a:solidFill>
              </a:rPr>
              <a:t>“One of the great myths in life is when [individuals] think they are invincible. Too many think that they are [made] of steel, strong enough to withstand any temptation. They delude themselves into thinking, ‘It cannot happen to me.”</a:t>
            </a:r>
          </a:p>
        </p:txBody>
      </p:sp>
      <p:pic>
        <p:nvPicPr>
          <p:cNvPr id="4098" name="Picture 2" descr="Image result for invincible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1712" y="2044309"/>
            <a:ext cx="381000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44" y="155765"/>
            <a:ext cx="1581150" cy="1905000"/>
          </a:xfrm>
          <a:prstGeom prst="rect">
            <a:avLst/>
          </a:prstGeom>
        </p:spPr>
      </p:pic>
    </p:spTree>
    <p:extLst>
      <p:ext uri="{BB962C8B-B14F-4D97-AF65-F5344CB8AC3E}">
        <p14:creationId xmlns:p14="http://schemas.microsoft.com/office/powerpoint/2010/main" val="384810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94FF7-FB77-7B4D-99A7-2FB92D51DF13}"/>
              </a:ext>
            </a:extLst>
          </p:cNvPr>
          <p:cNvPicPr>
            <a:picLocks noChangeAspect="1"/>
          </p:cNvPicPr>
          <p:nvPr/>
        </p:nvPicPr>
        <p:blipFill>
          <a:blip r:embed="rId2"/>
          <a:stretch>
            <a:fillRect/>
          </a:stretch>
        </p:blipFill>
        <p:spPr>
          <a:xfrm>
            <a:off x="0" y="-66675"/>
            <a:ext cx="12192000" cy="6943362"/>
          </a:xfrm>
          <a:prstGeom prst="rect">
            <a:avLst/>
          </a:prstGeom>
        </p:spPr>
      </p:pic>
      <p:sp>
        <p:nvSpPr>
          <p:cNvPr id="5" name="Rounded Rectangle 4"/>
          <p:cNvSpPr/>
          <p:nvPr/>
        </p:nvSpPr>
        <p:spPr>
          <a:xfrm>
            <a:off x="2817878" y="132127"/>
            <a:ext cx="6556243"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Acceptable Food to Eat</a:t>
            </a:r>
            <a:r>
              <a:rPr lang="en-US" dirty="0"/>
              <a:t> </a:t>
            </a:r>
          </a:p>
        </p:txBody>
      </p:sp>
      <p:sp>
        <p:nvSpPr>
          <p:cNvPr id="19" name="Rectangle 18"/>
          <p:cNvSpPr/>
          <p:nvPr/>
        </p:nvSpPr>
        <p:spPr>
          <a:xfrm>
            <a:off x="97470" y="6377499"/>
            <a:ext cx="2016386" cy="369332"/>
          </a:xfrm>
          <a:prstGeom prst="rect">
            <a:avLst/>
          </a:prstGeom>
        </p:spPr>
        <p:txBody>
          <a:bodyPr wrap="none">
            <a:spAutoFit/>
          </a:bodyPr>
          <a:lstStyle/>
          <a:p>
            <a:pPr algn="ctr"/>
            <a:r>
              <a:rPr lang="en-US" dirty="0"/>
              <a:t>1 Corinthians 8:1-6 </a:t>
            </a:r>
          </a:p>
        </p:txBody>
      </p:sp>
      <p:sp>
        <p:nvSpPr>
          <p:cNvPr id="23" name="Rectangle 22"/>
          <p:cNvSpPr/>
          <p:nvPr/>
        </p:nvSpPr>
        <p:spPr>
          <a:xfrm>
            <a:off x="643937" y="2031621"/>
            <a:ext cx="4347882" cy="3046988"/>
          </a:xfrm>
          <a:prstGeom prst="rect">
            <a:avLst/>
          </a:prstGeom>
        </p:spPr>
        <p:txBody>
          <a:bodyPr wrap="square">
            <a:spAutoFit/>
          </a:bodyPr>
          <a:lstStyle/>
          <a:p>
            <a:r>
              <a:rPr lang="en-US" sz="3200" dirty="0"/>
              <a:t>Church members in Corinth wondered if it was acceptable for them to eat food that had been offered to idols, or pagan gods. </a:t>
            </a:r>
          </a:p>
        </p:txBody>
      </p:sp>
      <p:pic>
        <p:nvPicPr>
          <p:cNvPr id="1026" name="Picture 2" descr="relief sculpture of men and ani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140" y="1894821"/>
            <a:ext cx="4286250" cy="360045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01988" y="5530304"/>
            <a:ext cx="6096000" cy="646331"/>
          </a:xfrm>
          <a:prstGeom prst="rect">
            <a:avLst/>
          </a:prstGeom>
        </p:spPr>
        <p:txBody>
          <a:bodyPr>
            <a:spAutoFit/>
          </a:bodyPr>
          <a:lstStyle/>
          <a:p>
            <a:r>
              <a:rPr lang="en-US" i="1" dirty="0">
                <a:solidFill>
                  <a:srgbClr val="333333"/>
                </a:solidFill>
                <a:latin typeface="Abadi" panose="020B0604020104020204" pitchFamily="34" charset="0"/>
              </a:rPr>
              <a:t>A Roman marble relief depicting the preparation of an animal sacrifice; early second century</a:t>
            </a:r>
            <a:endParaRPr lang="en-US" dirty="0"/>
          </a:p>
        </p:txBody>
      </p:sp>
    </p:spTree>
    <p:extLst>
      <p:ext uri="{BB962C8B-B14F-4D97-AF65-F5344CB8AC3E}">
        <p14:creationId xmlns:p14="http://schemas.microsoft.com/office/powerpoint/2010/main" val="400984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10:1-5</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History of the Israelites</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(8)</a:t>
            </a:r>
          </a:p>
        </p:txBody>
      </p:sp>
      <p:sp>
        <p:nvSpPr>
          <p:cNvPr id="7" name="Rectangle 6"/>
          <p:cNvSpPr/>
          <p:nvPr/>
        </p:nvSpPr>
        <p:spPr>
          <a:xfrm>
            <a:off x="929767" y="2508669"/>
            <a:ext cx="5400339" cy="2062103"/>
          </a:xfrm>
          <a:prstGeom prst="rect">
            <a:avLst/>
          </a:prstGeom>
        </p:spPr>
        <p:txBody>
          <a:bodyPr wrap="square">
            <a:spAutoFit/>
          </a:bodyPr>
          <a:lstStyle/>
          <a:p>
            <a:r>
              <a:rPr lang="en-US" sz="3200" dirty="0">
                <a:solidFill>
                  <a:schemeClr val="bg1"/>
                </a:solidFill>
              </a:rPr>
              <a:t>Paul referred to examples from Israelite history to warn the Corinthian Saints about temptation and sin.</a:t>
            </a:r>
          </a:p>
        </p:txBody>
      </p:sp>
      <p:grpSp>
        <p:nvGrpSpPr>
          <p:cNvPr id="9" name="Group 8"/>
          <p:cNvGrpSpPr/>
          <p:nvPr/>
        </p:nvGrpSpPr>
        <p:grpSpPr>
          <a:xfrm>
            <a:off x="6803326" y="1416626"/>
            <a:ext cx="3667813" cy="5002898"/>
            <a:chOff x="6803326" y="1416626"/>
            <a:chExt cx="3667813" cy="5002898"/>
          </a:xfrm>
        </p:grpSpPr>
        <p:pic>
          <p:nvPicPr>
            <p:cNvPr id="5122" name="Picture 2" descr="Optical illus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326" y="1416626"/>
              <a:ext cx="3667813" cy="5002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803326" y="6000399"/>
              <a:ext cx="1506887" cy="369332"/>
            </a:xfrm>
            <a:prstGeom prst="rect">
              <a:avLst/>
            </a:prstGeom>
          </p:spPr>
          <p:txBody>
            <a:bodyPr wrap="none">
              <a:spAutoFit/>
            </a:bodyPr>
            <a:lstStyle/>
            <a:p>
              <a:r>
                <a:rPr lang="en-US" dirty="0">
                  <a:solidFill>
                    <a:schemeClr val="bg1"/>
                  </a:solidFill>
                </a:rPr>
                <a:t>Oleg </a:t>
              </a:r>
              <a:r>
                <a:rPr lang="en-US" dirty="0" err="1">
                  <a:solidFill>
                    <a:schemeClr val="bg1"/>
                  </a:solidFill>
                </a:rPr>
                <a:t>Shuplyak</a:t>
              </a:r>
              <a:endParaRPr lang="en-US" dirty="0">
                <a:solidFill>
                  <a:schemeClr val="bg1"/>
                </a:solidFill>
              </a:endParaRPr>
            </a:p>
          </p:txBody>
        </p:sp>
      </p:grpSp>
    </p:spTree>
    <p:extLst>
      <p:ext uri="{BB962C8B-B14F-4D97-AF65-F5344CB8AC3E}">
        <p14:creationId xmlns:p14="http://schemas.microsoft.com/office/powerpoint/2010/main" val="360438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10:1-5</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The ‘Spiritual Rock’</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(6)</a:t>
            </a:r>
          </a:p>
        </p:txBody>
      </p:sp>
      <p:sp>
        <p:nvSpPr>
          <p:cNvPr id="7" name="Rectangle 6"/>
          <p:cNvSpPr/>
          <p:nvPr/>
        </p:nvSpPr>
        <p:spPr>
          <a:xfrm>
            <a:off x="5486400" y="2713091"/>
            <a:ext cx="5504688" cy="3108543"/>
          </a:xfrm>
          <a:prstGeom prst="rect">
            <a:avLst/>
          </a:prstGeom>
        </p:spPr>
        <p:txBody>
          <a:bodyPr wrap="square">
            <a:spAutoFit/>
          </a:bodyPr>
          <a:lstStyle/>
          <a:p>
            <a:r>
              <a:rPr lang="en-US" sz="2800" dirty="0">
                <a:solidFill>
                  <a:schemeClr val="bg1"/>
                </a:solidFill>
              </a:rPr>
              <a:t>“[Paul] is saying that even as Israel, when they passed through the Red Sea, fled from the worldliness of Egypt, so their Christian descendants, through baptism, are to forsake the lusts of the flesh and live godly lives.”</a:t>
            </a:r>
          </a:p>
        </p:txBody>
      </p:sp>
      <p:pic>
        <p:nvPicPr>
          <p:cNvPr id="6146" name="Picture 2" descr="Image result for moses and red sea abstract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71" y="1635846"/>
            <a:ext cx="3961257" cy="39501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4982" y="382349"/>
            <a:ext cx="1395984" cy="1948561"/>
          </a:xfrm>
          <a:prstGeom prst="rect">
            <a:avLst/>
          </a:prstGeom>
        </p:spPr>
      </p:pic>
    </p:spTree>
    <p:extLst>
      <p:ext uri="{BB962C8B-B14F-4D97-AF65-F5344CB8AC3E}">
        <p14:creationId xmlns:p14="http://schemas.microsoft.com/office/powerpoint/2010/main" val="343554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10:5-11</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Ensamples</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(1)</a:t>
            </a:r>
          </a:p>
        </p:txBody>
      </p:sp>
      <p:sp>
        <p:nvSpPr>
          <p:cNvPr id="7" name="Rectangle 6"/>
          <p:cNvSpPr/>
          <p:nvPr/>
        </p:nvSpPr>
        <p:spPr>
          <a:xfrm>
            <a:off x="685799" y="2037107"/>
            <a:ext cx="5504688" cy="1384995"/>
          </a:xfrm>
          <a:prstGeom prst="rect">
            <a:avLst/>
          </a:prstGeom>
        </p:spPr>
        <p:txBody>
          <a:bodyPr wrap="square">
            <a:spAutoFit/>
          </a:bodyPr>
          <a:lstStyle/>
          <a:p>
            <a:r>
              <a:rPr lang="en-US" sz="2800">
                <a:solidFill>
                  <a:schemeClr val="bg1"/>
                </a:solidFill>
              </a:rPr>
              <a:t>Paul wanted to warn the Corinthians Saints so they would avoid repeating the sins of the ancient Israelites</a:t>
            </a:r>
            <a:endParaRPr lang="en-US" sz="2800" dirty="0">
              <a:solidFill>
                <a:schemeClr val="bg1"/>
              </a:solidFill>
            </a:endParaRPr>
          </a:p>
        </p:txBody>
      </p:sp>
      <p:sp>
        <p:nvSpPr>
          <p:cNvPr id="2" name="Rectangle 1"/>
          <p:cNvSpPr/>
          <p:nvPr/>
        </p:nvSpPr>
        <p:spPr>
          <a:xfrm>
            <a:off x="4863353" y="4678386"/>
            <a:ext cx="6096000" cy="1815882"/>
          </a:xfrm>
          <a:prstGeom prst="rect">
            <a:avLst/>
          </a:prstGeom>
        </p:spPr>
        <p:txBody>
          <a:bodyPr>
            <a:spAutoFit/>
          </a:bodyPr>
          <a:lstStyle/>
          <a:p>
            <a:r>
              <a:rPr lang="en-US" sz="2800" dirty="0">
                <a:solidFill>
                  <a:schemeClr val="bg1"/>
                </a:solidFill>
                <a:latin typeface="Abadi" panose="020B0604020104020204" pitchFamily="34" charset="0"/>
              </a:rPr>
              <a:t>Paul also reassured his readers that if they would rely on the Lord, they would not be tempted beyond their strength to endure </a:t>
            </a:r>
            <a:endParaRPr lang="en-US" sz="2800" dirty="0">
              <a:solidFill>
                <a:schemeClr val="bg1"/>
              </a:solidFill>
            </a:endParaRPr>
          </a:p>
        </p:txBody>
      </p:sp>
      <p:pic>
        <p:nvPicPr>
          <p:cNvPr id="7170" name="Picture 2" descr="Image result for burning of king solomon's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82" y="1253228"/>
            <a:ext cx="4719971" cy="325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a:extLst>
              <a:ext uri="{FF2B5EF4-FFF2-40B4-BE49-F238E27FC236}">
                <a16:creationId xmlns:a16="http://schemas.microsoft.com/office/drawing/2014/main" id="{661D51E7-BF46-1F4A-F7AA-130CF8EB81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6A17EC-31FF-1E56-283F-1B6048C3675B}"/>
              </a:ext>
            </a:extLst>
          </p:cNvPr>
          <p:cNvSpPr txBox="1"/>
          <p:nvPr/>
        </p:nvSpPr>
        <p:spPr>
          <a:xfrm>
            <a:off x="869644" y="1436944"/>
            <a:ext cx="6096000" cy="4401205"/>
          </a:xfrm>
          <a:prstGeom prst="rect">
            <a:avLst/>
          </a:prstGeom>
          <a:noFill/>
        </p:spPr>
        <p:txBody>
          <a:bodyPr wrap="square">
            <a:spAutoFit/>
          </a:bodyPr>
          <a:lstStyle/>
          <a:p>
            <a:pPr algn="l" fontAlgn="base"/>
            <a:r>
              <a:rPr lang="en-US" sz="2000" b="0" i="0" dirty="0">
                <a:solidFill>
                  <a:schemeClr val="bg1"/>
                </a:solidFill>
                <a:effectLst/>
                <a:latin typeface="Abadi" panose="020B0604020104020204" pitchFamily="34" charset="0"/>
              </a:rPr>
              <a:t>Metaphorically speaking, yielding to temptation is like approaching a magnet with a metal object.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The magnet’s invisible force attracts the metal object and holds it tightly.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The magnet loses its power over it only when the metal object is placed far from it. </a:t>
            </a:r>
          </a:p>
          <a:p>
            <a:pPr algn="l" fontAlgn="base"/>
            <a:endParaRPr lang="en-US" sz="2000" dirty="0">
              <a:solidFill>
                <a:schemeClr val="bg1"/>
              </a:solidFill>
              <a:latin typeface="Abadi" panose="020B0604020104020204" pitchFamily="34" charset="0"/>
            </a:endParaRPr>
          </a:p>
          <a:p>
            <a:pPr algn="l" fontAlgn="base"/>
            <a:r>
              <a:rPr lang="en-US" sz="2000" b="0" i="0" dirty="0">
                <a:solidFill>
                  <a:schemeClr val="bg1"/>
                </a:solidFill>
                <a:effectLst/>
                <a:latin typeface="Abadi" panose="020B0604020104020204" pitchFamily="34" charset="0"/>
              </a:rPr>
              <a:t>Therefore, just as the magnet is unable to exercise power over a faraway metal object, as we resist temptation, it fades away and loses its power over our mind and heart and, consequently, over our actions.</a:t>
            </a:r>
          </a:p>
          <a:p>
            <a:pPr algn="l" fontAlgn="base"/>
            <a:r>
              <a:rPr lang="en-US" sz="2000" b="0" i="0" dirty="0">
                <a:solidFill>
                  <a:schemeClr val="bg1"/>
                </a:solidFill>
                <a:effectLst/>
                <a:latin typeface="Abadi" panose="020B0604020104020204" pitchFamily="34" charset="0"/>
              </a:rPr>
              <a:t>(11)</a:t>
            </a:r>
          </a:p>
        </p:txBody>
      </p:sp>
      <p:pic>
        <p:nvPicPr>
          <p:cNvPr id="5" name="Picture 4" descr="Image result for Magnet">
            <a:extLst>
              <a:ext uri="{FF2B5EF4-FFF2-40B4-BE49-F238E27FC236}">
                <a16:creationId xmlns:a16="http://schemas.microsoft.com/office/drawing/2014/main" id="{3487A4EC-5DD3-AD5D-DF30-72CB84710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666" y="0"/>
            <a:ext cx="2256991" cy="19812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53583FA8-CB91-0C56-A30E-B6CD01DE7C7C}"/>
              </a:ext>
            </a:extLst>
          </p:cNvPr>
          <p:cNvSpPr/>
          <p:nvPr/>
        </p:nvSpPr>
        <p:spPr>
          <a:xfrm>
            <a:off x="8470523" y="3100038"/>
            <a:ext cx="1247775" cy="657923"/>
          </a:xfrm>
          <a:custGeom>
            <a:avLst/>
            <a:gdLst>
              <a:gd name="connsiteX0" fmla="*/ 942975 w 1524000"/>
              <a:gd name="connsiteY0" fmla="*/ 19748 h 915098"/>
              <a:gd name="connsiteX1" fmla="*/ 942975 w 1524000"/>
              <a:gd name="connsiteY1" fmla="*/ 19748 h 915098"/>
              <a:gd name="connsiteX2" fmla="*/ 704850 w 1524000"/>
              <a:gd name="connsiteY2" fmla="*/ 698 h 915098"/>
              <a:gd name="connsiteX3" fmla="*/ 295275 w 1524000"/>
              <a:gd name="connsiteY3" fmla="*/ 76898 h 915098"/>
              <a:gd name="connsiteX4" fmla="*/ 152400 w 1524000"/>
              <a:gd name="connsiteY4" fmla="*/ 210248 h 915098"/>
              <a:gd name="connsiteX5" fmla="*/ 66675 w 1524000"/>
              <a:gd name="connsiteY5" fmla="*/ 286448 h 915098"/>
              <a:gd name="connsiteX6" fmla="*/ 9525 w 1524000"/>
              <a:gd name="connsiteY6" fmla="*/ 419798 h 915098"/>
              <a:gd name="connsiteX7" fmla="*/ 0 w 1524000"/>
              <a:gd name="connsiteY7" fmla="*/ 486473 h 915098"/>
              <a:gd name="connsiteX8" fmla="*/ 28575 w 1524000"/>
              <a:gd name="connsiteY8" fmla="*/ 629348 h 915098"/>
              <a:gd name="connsiteX9" fmla="*/ 66675 w 1524000"/>
              <a:gd name="connsiteY9" fmla="*/ 667448 h 915098"/>
              <a:gd name="connsiteX10" fmla="*/ 171450 w 1524000"/>
              <a:gd name="connsiteY10" fmla="*/ 753173 h 915098"/>
              <a:gd name="connsiteX11" fmla="*/ 533400 w 1524000"/>
              <a:gd name="connsiteY11" fmla="*/ 896048 h 915098"/>
              <a:gd name="connsiteX12" fmla="*/ 647700 w 1524000"/>
              <a:gd name="connsiteY12" fmla="*/ 915098 h 915098"/>
              <a:gd name="connsiteX13" fmla="*/ 857250 w 1524000"/>
              <a:gd name="connsiteY13" fmla="*/ 896048 h 915098"/>
              <a:gd name="connsiteX14" fmla="*/ 914400 w 1524000"/>
              <a:gd name="connsiteY14" fmla="*/ 876998 h 915098"/>
              <a:gd name="connsiteX15" fmla="*/ 1028700 w 1524000"/>
              <a:gd name="connsiteY15" fmla="*/ 848423 h 915098"/>
              <a:gd name="connsiteX16" fmla="*/ 1276350 w 1524000"/>
              <a:gd name="connsiteY16" fmla="*/ 829373 h 915098"/>
              <a:gd name="connsiteX17" fmla="*/ 1352550 w 1524000"/>
              <a:gd name="connsiteY17" fmla="*/ 781748 h 915098"/>
              <a:gd name="connsiteX18" fmla="*/ 1419225 w 1524000"/>
              <a:gd name="connsiteY18" fmla="*/ 743648 h 915098"/>
              <a:gd name="connsiteX19" fmla="*/ 1495425 w 1524000"/>
              <a:gd name="connsiteY19" fmla="*/ 686498 h 915098"/>
              <a:gd name="connsiteX20" fmla="*/ 1524000 w 1524000"/>
              <a:gd name="connsiteY20" fmla="*/ 629348 h 915098"/>
              <a:gd name="connsiteX21" fmla="*/ 1514475 w 1524000"/>
              <a:gd name="connsiteY21" fmla="*/ 429323 h 915098"/>
              <a:gd name="connsiteX22" fmla="*/ 1476375 w 1524000"/>
              <a:gd name="connsiteY22" fmla="*/ 334073 h 915098"/>
              <a:gd name="connsiteX23" fmla="*/ 1466850 w 1524000"/>
              <a:gd name="connsiteY23" fmla="*/ 305498 h 915098"/>
              <a:gd name="connsiteX24" fmla="*/ 1447800 w 1524000"/>
              <a:gd name="connsiteY24" fmla="*/ 276923 h 915098"/>
              <a:gd name="connsiteX25" fmla="*/ 1390650 w 1524000"/>
              <a:gd name="connsiteY25" fmla="*/ 200723 h 915098"/>
              <a:gd name="connsiteX26" fmla="*/ 1343025 w 1524000"/>
              <a:gd name="connsiteY26" fmla="*/ 172148 h 915098"/>
              <a:gd name="connsiteX27" fmla="*/ 1314450 w 1524000"/>
              <a:gd name="connsiteY27" fmla="*/ 153098 h 915098"/>
              <a:gd name="connsiteX28" fmla="*/ 1228725 w 1524000"/>
              <a:gd name="connsiteY28" fmla="*/ 114998 h 915098"/>
              <a:gd name="connsiteX29" fmla="*/ 1171575 w 1524000"/>
              <a:gd name="connsiteY29" fmla="*/ 95948 h 915098"/>
              <a:gd name="connsiteX30" fmla="*/ 1104900 w 1524000"/>
              <a:gd name="connsiteY30" fmla="*/ 76898 h 915098"/>
              <a:gd name="connsiteX31" fmla="*/ 1076325 w 1524000"/>
              <a:gd name="connsiteY31" fmla="*/ 67373 h 915098"/>
              <a:gd name="connsiteX32" fmla="*/ 1028700 w 1524000"/>
              <a:gd name="connsiteY32" fmla="*/ 57848 h 915098"/>
              <a:gd name="connsiteX33" fmla="*/ 990600 w 1524000"/>
              <a:gd name="connsiteY33" fmla="*/ 48323 h 915098"/>
              <a:gd name="connsiteX34" fmla="*/ 942975 w 1524000"/>
              <a:gd name="connsiteY34" fmla="*/ 19748 h 91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24000" h="915098">
                <a:moveTo>
                  <a:pt x="942975" y="19748"/>
                </a:moveTo>
                <a:lnTo>
                  <a:pt x="942975" y="19748"/>
                </a:lnTo>
                <a:cubicBezTo>
                  <a:pt x="863600" y="13398"/>
                  <a:pt x="784360" y="-3639"/>
                  <a:pt x="704850" y="698"/>
                </a:cubicBezTo>
                <a:cubicBezTo>
                  <a:pt x="585708" y="7197"/>
                  <a:pt x="421776" y="47705"/>
                  <a:pt x="295275" y="76898"/>
                </a:cubicBezTo>
                <a:cubicBezTo>
                  <a:pt x="184531" y="150727"/>
                  <a:pt x="287121" y="75527"/>
                  <a:pt x="152400" y="210248"/>
                </a:cubicBezTo>
                <a:cubicBezTo>
                  <a:pt x="125366" y="237282"/>
                  <a:pt x="95250" y="261048"/>
                  <a:pt x="66675" y="286448"/>
                </a:cubicBezTo>
                <a:cubicBezTo>
                  <a:pt x="42247" y="335305"/>
                  <a:pt x="21538" y="367742"/>
                  <a:pt x="9525" y="419798"/>
                </a:cubicBezTo>
                <a:cubicBezTo>
                  <a:pt x="4477" y="441674"/>
                  <a:pt x="3175" y="464248"/>
                  <a:pt x="0" y="486473"/>
                </a:cubicBezTo>
                <a:cubicBezTo>
                  <a:pt x="9525" y="534098"/>
                  <a:pt x="11785" y="583774"/>
                  <a:pt x="28575" y="629348"/>
                </a:cubicBezTo>
                <a:cubicBezTo>
                  <a:pt x="34784" y="646201"/>
                  <a:pt x="53102" y="655685"/>
                  <a:pt x="66675" y="667448"/>
                </a:cubicBezTo>
                <a:cubicBezTo>
                  <a:pt x="100776" y="697002"/>
                  <a:pt x="131955" y="731347"/>
                  <a:pt x="171450" y="753173"/>
                </a:cubicBezTo>
                <a:cubicBezTo>
                  <a:pt x="284505" y="815651"/>
                  <a:pt x="406500" y="868461"/>
                  <a:pt x="533400" y="896048"/>
                </a:cubicBezTo>
                <a:cubicBezTo>
                  <a:pt x="571144" y="904253"/>
                  <a:pt x="609600" y="908748"/>
                  <a:pt x="647700" y="915098"/>
                </a:cubicBezTo>
                <a:cubicBezTo>
                  <a:pt x="717550" y="908748"/>
                  <a:pt x="787817" y="905967"/>
                  <a:pt x="857250" y="896048"/>
                </a:cubicBezTo>
                <a:cubicBezTo>
                  <a:pt x="877129" y="893208"/>
                  <a:pt x="895052" y="882372"/>
                  <a:pt x="914400" y="876998"/>
                </a:cubicBezTo>
                <a:cubicBezTo>
                  <a:pt x="952240" y="866487"/>
                  <a:pt x="989763" y="853546"/>
                  <a:pt x="1028700" y="848423"/>
                </a:cubicBezTo>
                <a:cubicBezTo>
                  <a:pt x="1110786" y="837622"/>
                  <a:pt x="1193800" y="835723"/>
                  <a:pt x="1276350" y="829373"/>
                </a:cubicBezTo>
                <a:cubicBezTo>
                  <a:pt x="1365514" y="784791"/>
                  <a:pt x="1261875" y="839450"/>
                  <a:pt x="1352550" y="781748"/>
                </a:cubicBezTo>
                <a:cubicBezTo>
                  <a:pt x="1374146" y="768005"/>
                  <a:pt x="1396753" y="755905"/>
                  <a:pt x="1419225" y="743648"/>
                </a:cubicBezTo>
                <a:cubicBezTo>
                  <a:pt x="1457708" y="722657"/>
                  <a:pt x="1467121" y="726933"/>
                  <a:pt x="1495425" y="686498"/>
                </a:cubicBezTo>
                <a:cubicBezTo>
                  <a:pt x="1507639" y="669050"/>
                  <a:pt x="1514475" y="648398"/>
                  <a:pt x="1524000" y="629348"/>
                </a:cubicBezTo>
                <a:cubicBezTo>
                  <a:pt x="1520825" y="562673"/>
                  <a:pt x="1521846" y="495665"/>
                  <a:pt x="1514475" y="429323"/>
                </a:cubicBezTo>
                <a:cubicBezTo>
                  <a:pt x="1510139" y="390299"/>
                  <a:pt x="1490826" y="367792"/>
                  <a:pt x="1476375" y="334073"/>
                </a:cubicBezTo>
                <a:cubicBezTo>
                  <a:pt x="1472420" y="324845"/>
                  <a:pt x="1471340" y="314478"/>
                  <a:pt x="1466850" y="305498"/>
                </a:cubicBezTo>
                <a:cubicBezTo>
                  <a:pt x="1461730" y="295259"/>
                  <a:pt x="1454533" y="286181"/>
                  <a:pt x="1447800" y="276923"/>
                </a:cubicBezTo>
                <a:cubicBezTo>
                  <a:pt x="1429126" y="251246"/>
                  <a:pt x="1417875" y="217058"/>
                  <a:pt x="1390650" y="200723"/>
                </a:cubicBezTo>
                <a:cubicBezTo>
                  <a:pt x="1374775" y="191198"/>
                  <a:pt x="1358724" y="181960"/>
                  <a:pt x="1343025" y="172148"/>
                </a:cubicBezTo>
                <a:cubicBezTo>
                  <a:pt x="1333317" y="166081"/>
                  <a:pt x="1324389" y="158778"/>
                  <a:pt x="1314450" y="153098"/>
                </a:cubicBezTo>
                <a:cubicBezTo>
                  <a:pt x="1288248" y="138126"/>
                  <a:pt x="1256791" y="125204"/>
                  <a:pt x="1228725" y="114998"/>
                </a:cubicBezTo>
                <a:cubicBezTo>
                  <a:pt x="1209854" y="108136"/>
                  <a:pt x="1190625" y="102298"/>
                  <a:pt x="1171575" y="95948"/>
                </a:cubicBezTo>
                <a:cubicBezTo>
                  <a:pt x="1103062" y="73110"/>
                  <a:pt x="1188621" y="100818"/>
                  <a:pt x="1104900" y="76898"/>
                </a:cubicBezTo>
                <a:cubicBezTo>
                  <a:pt x="1095246" y="74140"/>
                  <a:pt x="1086065" y="69808"/>
                  <a:pt x="1076325" y="67373"/>
                </a:cubicBezTo>
                <a:cubicBezTo>
                  <a:pt x="1060619" y="63446"/>
                  <a:pt x="1044504" y="61360"/>
                  <a:pt x="1028700" y="57848"/>
                </a:cubicBezTo>
                <a:cubicBezTo>
                  <a:pt x="1015921" y="55008"/>
                  <a:pt x="1003480" y="50665"/>
                  <a:pt x="990600" y="48323"/>
                </a:cubicBezTo>
                <a:cubicBezTo>
                  <a:pt x="968511" y="44307"/>
                  <a:pt x="950913" y="24511"/>
                  <a:pt x="942975" y="19748"/>
                </a:cubicBez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earing a suit and tie&#10;&#10;Description automatically generated with medium confidence">
            <a:extLst>
              <a:ext uri="{FF2B5EF4-FFF2-40B4-BE49-F238E27FC236}">
                <a16:creationId xmlns:a16="http://schemas.microsoft.com/office/drawing/2014/main" id="{7CD921B2-3E14-ED61-392E-F334FB8B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86" y="177228"/>
            <a:ext cx="859064" cy="1068692"/>
          </a:xfrm>
          <a:prstGeom prst="rect">
            <a:avLst/>
          </a:prstGeom>
        </p:spPr>
      </p:pic>
    </p:spTree>
    <p:extLst>
      <p:ext uri="{BB962C8B-B14F-4D97-AF65-F5344CB8AC3E}">
        <p14:creationId xmlns:p14="http://schemas.microsoft.com/office/powerpoint/2010/main" val="2103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3.54167E-6 0 L -0.0013 -0.1794 " pathEditMode="relative" rAng="0" ptsTypes="AA">
                                      <p:cBhvr>
                                        <p:cTn id="8" dur="2000" fill="hold"/>
                                        <p:tgtEl>
                                          <p:spTgt spid="7"/>
                                        </p:tgtEl>
                                        <p:attrNameLst>
                                          <p:attrName>ppt_x</p:attrName>
                                          <p:attrName>ppt_y</p:attrName>
                                        </p:attrNameLst>
                                      </p:cBhvr>
                                      <p:rCtr x="-65" y="-898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42" presetClass="path" presetSubtype="0" accel="50000" decel="50000" fill="hold" grpId="1" nodeType="withEffect">
                                  <p:stCondLst>
                                    <p:cond delay="0"/>
                                  </p:stCondLst>
                                  <p:childTnLst>
                                    <p:animMotion origin="layout" path="M -3.54167E-6 0 L 0.00052 0.32384 " pathEditMode="relative" rAng="0" ptsTypes="AA">
                                      <p:cBhvr>
                                        <p:cTn id="14" dur="2000" fill="hold"/>
                                        <p:tgtEl>
                                          <p:spTgt spid="7"/>
                                        </p:tgtEl>
                                        <p:attrNameLst>
                                          <p:attrName>ppt_x</p:attrName>
                                          <p:attrName>ppt_y</p:attrName>
                                        </p:attrNameLst>
                                      </p:cBhvr>
                                      <p:rCtr x="26" y="16181"/>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0" presetClass="exit" presetSubtype="0" fill="hold" grpId="2" nodeType="withEffect">
                                  <p:stCondLst>
                                    <p:cond delay="0"/>
                                  </p:stCondLst>
                                  <p:childTnLst>
                                    <p:animEffect transition="out" filter="fade">
                                      <p:cBhvr>
                                        <p:cTn id="22" dur="2000"/>
                                        <p:tgtEl>
                                          <p:spTgt spid="7"/>
                                        </p:tgtEl>
                                      </p:cBhvr>
                                    </p:animEffect>
                                    <p:set>
                                      <p:cBhvr>
                                        <p:cTn id="23"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10:5-11</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(9)</a:t>
            </a:r>
          </a:p>
        </p:txBody>
      </p:sp>
      <p:sp>
        <p:nvSpPr>
          <p:cNvPr id="2" name="Rectangle 1"/>
          <p:cNvSpPr/>
          <p:nvPr/>
        </p:nvSpPr>
        <p:spPr>
          <a:xfrm>
            <a:off x="1701731" y="648319"/>
            <a:ext cx="5906077" cy="2554545"/>
          </a:xfrm>
          <a:prstGeom prst="rect">
            <a:avLst/>
          </a:prstGeom>
        </p:spPr>
        <p:txBody>
          <a:bodyPr wrap="square">
            <a:spAutoFit/>
          </a:bodyPr>
          <a:lstStyle/>
          <a:p>
            <a:pPr fontAlgn="base"/>
            <a:r>
              <a:rPr lang="en-US" sz="2000" dirty="0">
                <a:solidFill>
                  <a:schemeClr val="bg1"/>
                </a:solidFill>
              </a:rPr>
              <a:t>"...it is not uncommon for individuals to feel that the temptations and the trials they face are simply too much for them to manage. </a:t>
            </a:r>
          </a:p>
          <a:p>
            <a:pPr fontAlgn="base"/>
            <a:endParaRPr lang="en-US" sz="2000" dirty="0">
              <a:solidFill>
                <a:schemeClr val="bg1"/>
              </a:solidFill>
            </a:endParaRPr>
          </a:p>
          <a:p>
            <a:pPr fontAlgn="base"/>
            <a:r>
              <a:rPr lang="en-US" sz="2000" dirty="0">
                <a:solidFill>
                  <a:schemeClr val="bg1"/>
                </a:solidFill>
              </a:rPr>
              <a:t>Happily, we can feel overwhelmed and yet not be overwhelmed, but self-pity adds to our vulnerability. Paul gave us, therefore, a much-needed promise when he wrote this to the saints at Corinth: </a:t>
            </a:r>
          </a:p>
        </p:txBody>
      </p:sp>
      <p:sp>
        <p:nvSpPr>
          <p:cNvPr id="8" name="Rectangle 7"/>
          <p:cNvSpPr/>
          <p:nvPr/>
        </p:nvSpPr>
        <p:spPr>
          <a:xfrm>
            <a:off x="5031177" y="3985374"/>
            <a:ext cx="7032118" cy="2554545"/>
          </a:xfrm>
          <a:prstGeom prst="rect">
            <a:avLst/>
          </a:prstGeom>
        </p:spPr>
        <p:txBody>
          <a:bodyPr wrap="square">
            <a:spAutoFit/>
          </a:bodyPr>
          <a:lstStyle/>
          <a:p>
            <a:pPr fontAlgn="base"/>
            <a:r>
              <a:rPr lang="en-US" sz="2000" dirty="0">
                <a:solidFill>
                  <a:schemeClr val="bg1"/>
                </a:solidFill>
              </a:rPr>
              <a:t>"Certain temptations are common to those who come to this earth. It is our task to deal with these common temptations in an uncommon manner. The Lord has promised to succor us in our temptations, reminding us that He '</a:t>
            </a:r>
            <a:r>
              <a:rPr lang="en-US" sz="2000" dirty="0" err="1">
                <a:solidFill>
                  <a:schemeClr val="bg1"/>
                </a:solidFill>
              </a:rPr>
              <a:t>knoweth</a:t>
            </a:r>
            <a:r>
              <a:rPr lang="en-US" sz="2000" dirty="0">
                <a:solidFill>
                  <a:schemeClr val="bg1"/>
                </a:solidFill>
              </a:rPr>
              <a:t> the weakness of man and how to succor them who are tempted’.</a:t>
            </a:r>
          </a:p>
          <a:p>
            <a:pPr fontAlgn="base"/>
            <a:endParaRPr lang="en-US" sz="2000" dirty="0">
              <a:solidFill>
                <a:schemeClr val="bg1"/>
              </a:solidFill>
            </a:endParaRPr>
          </a:p>
          <a:p>
            <a:pPr fontAlgn="base"/>
            <a:r>
              <a:rPr lang="en-US" sz="2000" dirty="0">
                <a:solidFill>
                  <a:schemeClr val="bg1"/>
                </a:solidFill>
              </a:rPr>
              <a:t> He truly knows our infirmities firsthand because He has actually borne them. “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75" y="160338"/>
            <a:ext cx="1141843" cy="1429013"/>
          </a:xfrm>
          <a:prstGeom prst="rect">
            <a:avLst/>
          </a:prstGeom>
        </p:spPr>
      </p:pic>
      <p:pic>
        <p:nvPicPr>
          <p:cNvPr id="8194"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3566095"/>
            <a:ext cx="4075049" cy="271805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11936" y="362180"/>
            <a:ext cx="2523300" cy="337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8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6512" y="342983"/>
            <a:ext cx="6096000" cy="3170099"/>
          </a:xfrm>
          <a:prstGeom prst="rect">
            <a:avLst/>
          </a:prstGeom>
        </p:spPr>
        <p:txBody>
          <a:bodyPr>
            <a:spAutoFit/>
          </a:bodyPr>
          <a:lstStyle/>
          <a:p>
            <a:pPr fontAlgn="base"/>
            <a:r>
              <a:rPr lang="en-US" sz="2000" dirty="0">
                <a:solidFill>
                  <a:schemeClr val="bg1"/>
                </a:solidFill>
                <a:latin typeface="Abadi" panose="020B0604020104020204" pitchFamily="34" charset="0"/>
              </a:rPr>
              <a:t>“Right decisions are easiest to make when we make them well in advance, having ultimate objectives in mind; this saves a lot of anguish [during moments of decision], when we’re tired and sorely tempted. …</a:t>
            </a:r>
          </a:p>
          <a:p>
            <a:pPr fontAlgn="base"/>
            <a:endParaRPr lang="en-US" sz="2000" dirty="0">
              <a:solidFill>
                <a:schemeClr val="bg1"/>
              </a:solidFill>
              <a:latin typeface="Abadi" panose="020B0604020104020204" pitchFamily="34" charset="0"/>
            </a:endParaRPr>
          </a:p>
          <a:p>
            <a:pPr fontAlgn="base"/>
            <a:r>
              <a:rPr lang="en-US" sz="2000" dirty="0">
                <a:solidFill>
                  <a:schemeClr val="bg1"/>
                </a:solidFill>
                <a:latin typeface="Abadi" panose="020B0604020104020204" pitchFamily="34" charset="0"/>
              </a:rPr>
              <a:t>“Develop discipline of self so that, more and more, you do not have to decide and </a:t>
            </a:r>
            <a:r>
              <a:rPr lang="en-US" sz="2000" dirty="0" err="1">
                <a:solidFill>
                  <a:schemeClr val="bg1"/>
                </a:solidFill>
                <a:latin typeface="Abadi" panose="020B0604020104020204" pitchFamily="34" charset="0"/>
              </a:rPr>
              <a:t>redecide</a:t>
            </a:r>
            <a:r>
              <a:rPr lang="en-US" sz="2000" dirty="0">
                <a:solidFill>
                  <a:schemeClr val="bg1"/>
                </a:solidFill>
                <a:latin typeface="Abadi" panose="020B0604020104020204" pitchFamily="34" charset="0"/>
              </a:rPr>
              <a:t> what you will do when you are confronted with the same temptation time and time again. You only need to decide some things </a:t>
            </a:r>
            <a:r>
              <a:rPr lang="en-US" sz="2000" i="1" dirty="0">
                <a:solidFill>
                  <a:schemeClr val="bg1"/>
                </a:solidFill>
                <a:latin typeface="Abadi" panose="020B0604020104020204" pitchFamily="34" charset="0"/>
              </a:rPr>
              <a:t>once!</a:t>
            </a:r>
            <a:r>
              <a:rPr lang="en-US" sz="2000" dirty="0">
                <a:solidFill>
                  <a:schemeClr val="bg1"/>
                </a:solidFill>
                <a:latin typeface="Abadi" panose="020B0604020104020204" pitchFamily="34" charset="0"/>
              </a:rPr>
              <a:t> …</a:t>
            </a:r>
            <a:endParaRPr lang="en-US" sz="2000" b="0" i="0" dirty="0">
              <a:solidFill>
                <a:schemeClr val="bg1"/>
              </a:solidFill>
              <a:effectLst/>
              <a:latin typeface="Abadi" panose="020B0604020104020204" pitchFamily="34" charset="0"/>
            </a:endParaRPr>
          </a:p>
        </p:txBody>
      </p:sp>
      <p:sp>
        <p:nvSpPr>
          <p:cNvPr id="4" name="Rectangle 3"/>
          <p:cNvSpPr/>
          <p:nvPr/>
        </p:nvSpPr>
        <p:spPr>
          <a:xfrm>
            <a:off x="5360610" y="4691533"/>
            <a:ext cx="6096000" cy="1323439"/>
          </a:xfrm>
          <a:prstGeom prst="rect">
            <a:avLst/>
          </a:prstGeom>
        </p:spPr>
        <p:txBody>
          <a:bodyPr>
            <a:spAutoFit/>
          </a:bodyPr>
          <a:lstStyle/>
          <a:p>
            <a:r>
              <a:rPr lang="en-US" sz="2000" dirty="0">
                <a:solidFill>
                  <a:schemeClr val="bg1"/>
                </a:solidFill>
                <a:latin typeface="Abadi" panose="020B0604020104020204" pitchFamily="34" charset="0"/>
              </a:rPr>
              <a:t>“The time to quit evil ways is before they start. The secret of the good life is in protection and prevention. Those who yield to evil are usually those who have placed themselves in a vulnerable position.” </a:t>
            </a:r>
            <a:endParaRPr lang="en-US" sz="2000" dirty="0">
              <a:solidFill>
                <a:schemeClr val="bg1"/>
              </a:solidFill>
            </a:endParaRPr>
          </a:p>
        </p:txBody>
      </p:sp>
      <p:sp>
        <p:nvSpPr>
          <p:cNvPr id="5" name="Rectangle 4"/>
          <p:cNvSpPr/>
          <p:nvPr/>
        </p:nvSpPr>
        <p:spPr>
          <a:xfrm>
            <a:off x="11456610" y="6488668"/>
            <a:ext cx="595035" cy="369332"/>
          </a:xfrm>
          <a:prstGeom prst="rect">
            <a:avLst/>
          </a:prstGeom>
        </p:spPr>
        <p:txBody>
          <a:bodyPr wrap="none">
            <a:spAutoFit/>
          </a:bodyPr>
          <a:lstStyle/>
          <a:p>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10</a:t>
            </a:r>
            <a:r>
              <a:rPr lang="en-US" dirty="0">
                <a:solidFill>
                  <a:schemeClr val="bg1"/>
                </a:solidFill>
                <a:latin typeface="Abadi" panose="020B0604020104020204" pitchFamily="34" charset="0"/>
              </a:rPr>
              <a:t>)</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308" y="687958"/>
            <a:ext cx="2245614" cy="2980904"/>
          </a:xfrm>
          <a:prstGeom prst="rect">
            <a:avLst/>
          </a:prstGeom>
        </p:spPr>
      </p:pic>
      <p:pic>
        <p:nvPicPr>
          <p:cNvPr id="1026" name="Picture 2" descr="Animated Stop Sign GIFs | Tenor">
            <a:extLst>
              <a:ext uri="{FF2B5EF4-FFF2-40B4-BE49-F238E27FC236}">
                <a16:creationId xmlns:a16="http://schemas.microsoft.com/office/drawing/2014/main" id="{45235FD0-8479-3871-4E01-C278C8EB8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865" y="3668861"/>
            <a:ext cx="2601309" cy="260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2286000" cy="369332"/>
          </a:xfrm>
          <a:prstGeom prst="rect">
            <a:avLst/>
          </a:prstGeom>
          <a:noFill/>
        </p:spPr>
        <p:txBody>
          <a:bodyPr wrap="square" rtlCol="0">
            <a:spAutoFit/>
          </a:bodyPr>
          <a:lstStyle/>
          <a:p>
            <a:r>
              <a:rPr lang="en-US" dirty="0">
                <a:solidFill>
                  <a:schemeClr val="bg1"/>
                </a:solidFill>
              </a:rPr>
              <a:t>1 Corinthians 10:13</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Able To Withstand</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470343" y="1400600"/>
            <a:ext cx="6053184" cy="3108543"/>
          </a:xfrm>
          <a:prstGeom prst="rect">
            <a:avLst/>
          </a:prstGeom>
        </p:spPr>
        <p:txBody>
          <a:bodyPr wrap="square">
            <a:spAutoFit/>
          </a:bodyPr>
          <a:lstStyle/>
          <a:p>
            <a:r>
              <a:rPr lang="en-US" sz="2800" i="1" dirty="0">
                <a:solidFill>
                  <a:srgbClr val="FFFF00"/>
                </a:solidFill>
              </a:rPr>
              <a:t>There hath no temptation taken you but such as is common to man: but God is faithful, who will not suffer you to be tempted above that ye are able; but will with the temptation also make a way to escape, that ye may be able to bear it.</a:t>
            </a:r>
          </a:p>
        </p:txBody>
      </p:sp>
      <p:grpSp>
        <p:nvGrpSpPr>
          <p:cNvPr id="11" name="Group 10"/>
          <p:cNvGrpSpPr/>
          <p:nvPr/>
        </p:nvGrpSpPr>
        <p:grpSpPr>
          <a:xfrm>
            <a:off x="4822429" y="3932452"/>
            <a:ext cx="3570891" cy="2733318"/>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8BC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993560" y="4682359"/>
              <a:ext cx="2153916" cy="1372647"/>
            </a:xfrm>
            <a:prstGeom prst="rect">
              <a:avLst/>
            </a:prstGeom>
          </p:spPr>
          <p:txBody>
            <a:bodyPr wrap="square">
              <a:spAutoFit/>
            </a:bodyPr>
            <a:lstStyle/>
            <a:p>
              <a:pPr algn="ctr"/>
              <a:r>
                <a:rPr lang="en-US" sz="1600" dirty="0"/>
                <a:t> </a:t>
              </a:r>
              <a:r>
                <a:rPr lang="en-US" sz="1600" b="1" dirty="0"/>
                <a:t>God will provide a way for us to escape temptation, but we must choose to separate ourselves from the temptation</a:t>
              </a:r>
              <a:endParaRPr lang="en-US" sz="1600" dirty="0"/>
            </a:p>
          </p:txBody>
        </p:sp>
      </p:grpSp>
      <p:pic>
        <p:nvPicPr>
          <p:cNvPr id="10" name="Picture 9">
            <a:extLst>
              <a:ext uri="{FF2B5EF4-FFF2-40B4-BE49-F238E27FC236}">
                <a16:creationId xmlns:a16="http://schemas.microsoft.com/office/drawing/2014/main" id="{FCDEA8E6-7410-A94E-7068-F62881B7BCD1}"/>
              </a:ext>
            </a:extLst>
          </p:cNvPr>
          <p:cNvPicPr>
            <a:picLocks noChangeAspect="1"/>
          </p:cNvPicPr>
          <p:nvPr/>
        </p:nvPicPr>
        <p:blipFill>
          <a:blip r:embed="rId3"/>
          <a:stretch>
            <a:fillRect/>
          </a:stretch>
        </p:blipFill>
        <p:spPr>
          <a:xfrm>
            <a:off x="7024444" y="1131948"/>
            <a:ext cx="3835371" cy="2879757"/>
          </a:xfrm>
          <a:prstGeom prst="rect">
            <a:avLst/>
          </a:prstGeom>
        </p:spPr>
      </p:pic>
    </p:spTree>
    <p:extLst>
      <p:ext uri="{BB962C8B-B14F-4D97-AF65-F5344CB8AC3E}">
        <p14:creationId xmlns:p14="http://schemas.microsoft.com/office/powerpoint/2010/main" val="356534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10:16-21</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Cup and Bread of Communion</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(1)</a:t>
            </a:r>
          </a:p>
        </p:txBody>
      </p:sp>
      <p:sp>
        <p:nvSpPr>
          <p:cNvPr id="2" name="Rectangle 1"/>
          <p:cNvSpPr/>
          <p:nvPr/>
        </p:nvSpPr>
        <p:spPr>
          <a:xfrm>
            <a:off x="3455177" y="1059940"/>
            <a:ext cx="6096000" cy="523220"/>
          </a:xfrm>
          <a:prstGeom prst="rect">
            <a:avLst/>
          </a:prstGeom>
        </p:spPr>
        <p:txBody>
          <a:bodyPr>
            <a:spAutoFit/>
          </a:bodyPr>
          <a:lstStyle/>
          <a:p>
            <a:r>
              <a:rPr lang="en-US" sz="2800" dirty="0">
                <a:solidFill>
                  <a:schemeClr val="bg1"/>
                </a:solidFill>
              </a:rPr>
              <a:t>“partakers of that one bread” </a:t>
            </a:r>
          </a:p>
        </p:txBody>
      </p:sp>
      <p:sp>
        <p:nvSpPr>
          <p:cNvPr id="8" name="Rectangle 7"/>
          <p:cNvSpPr/>
          <p:nvPr/>
        </p:nvSpPr>
        <p:spPr>
          <a:xfrm>
            <a:off x="407896" y="1721742"/>
            <a:ext cx="5219247" cy="2554545"/>
          </a:xfrm>
          <a:prstGeom prst="rect">
            <a:avLst/>
          </a:prstGeom>
        </p:spPr>
        <p:txBody>
          <a:bodyPr wrap="square">
            <a:spAutoFit/>
          </a:bodyPr>
          <a:lstStyle/>
          <a:p>
            <a:r>
              <a:rPr lang="en-US" sz="2000" dirty="0">
                <a:solidFill>
                  <a:schemeClr val="bg1"/>
                </a:solidFill>
                <a:latin typeface="Abadi" panose="020B0604020104020204" pitchFamily="34" charset="0"/>
              </a:rPr>
              <a:t>In the culture of the ancient Near East, dining together at the same table was an expression of unity, peace, and friendship.</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If there had been problems or disagreements among individuals before they sat down to eat, these were resolved, and all parties were reconciled.</a:t>
            </a:r>
            <a:endParaRPr lang="en-US" sz="2000" dirty="0">
              <a:solidFill>
                <a:schemeClr val="bg1"/>
              </a:solidFill>
            </a:endParaRPr>
          </a:p>
        </p:txBody>
      </p:sp>
      <p:sp>
        <p:nvSpPr>
          <p:cNvPr id="11" name="Rectangle 10"/>
          <p:cNvSpPr/>
          <p:nvPr/>
        </p:nvSpPr>
        <p:spPr>
          <a:xfrm>
            <a:off x="3884286" y="4636025"/>
            <a:ext cx="7468199" cy="523220"/>
          </a:xfrm>
          <a:prstGeom prst="rect">
            <a:avLst/>
          </a:prstGeom>
        </p:spPr>
        <p:txBody>
          <a:bodyPr wrap="square">
            <a:spAutoFit/>
          </a:bodyPr>
          <a:lstStyle/>
          <a:p>
            <a:r>
              <a:rPr lang="en-US" sz="2800" dirty="0">
                <a:solidFill>
                  <a:schemeClr val="bg1"/>
                </a:solidFill>
              </a:rPr>
              <a:t>Communion = fellowship, partnership, sharing</a:t>
            </a:r>
          </a:p>
        </p:txBody>
      </p:sp>
      <p:pic>
        <p:nvPicPr>
          <p:cNvPr id="1024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311" y="1583160"/>
            <a:ext cx="5715000" cy="30194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068854" y="4374904"/>
            <a:ext cx="10307480" cy="2295108"/>
            <a:chOff x="1068854" y="4374904"/>
            <a:chExt cx="10307480" cy="2295108"/>
          </a:xfrm>
        </p:grpSpPr>
        <p:pic>
          <p:nvPicPr>
            <p:cNvPr id="10244" name="Picture 4" descr="Image result for communion ancient r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54" y="4374904"/>
              <a:ext cx="2186410" cy="19460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3455177" y="5715905"/>
              <a:ext cx="7921157" cy="954107"/>
            </a:xfrm>
            <a:prstGeom prst="rect">
              <a:avLst/>
            </a:prstGeom>
          </p:spPr>
          <p:txBody>
            <a:bodyPr wrap="square">
              <a:spAutoFit/>
            </a:bodyPr>
            <a:lstStyle/>
            <a:p>
              <a:pPr algn="ctr"/>
              <a:r>
                <a:rPr lang="en-US" sz="2800" dirty="0">
                  <a:solidFill>
                    <a:schemeClr val="bg1"/>
                  </a:solidFill>
                </a:rPr>
                <a:t>Sacrament symbol = a partnership with the Savior, Jesus Christ</a:t>
              </a:r>
            </a:p>
          </p:txBody>
        </p:sp>
      </p:grpSp>
    </p:spTree>
    <p:extLst>
      <p:ext uri="{BB962C8B-B14F-4D97-AF65-F5344CB8AC3E}">
        <p14:creationId xmlns:p14="http://schemas.microsoft.com/office/powerpoint/2010/main" val="30810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10:16-21</a:t>
            </a:r>
          </a:p>
        </p:txBody>
      </p:sp>
      <p:sp>
        <p:nvSpPr>
          <p:cNvPr id="6" name="TextBox 5"/>
          <p:cNvSpPr txBox="1"/>
          <p:nvPr/>
        </p:nvSpPr>
        <p:spPr>
          <a:xfrm>
            <a:off x="-35378" y="6175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To Reconcile With Him</a:t>
            </a:r>
            <a:endParaRPr lang="en-US" sz="4400" dirty="0">
              <a:solidFill>
                <a:schemeClr val="bg1"/>
              </a:solidFill>
              <a:latin typeface="Arial Rounded MT Bold" panose="020F070403050403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(1)</a:t>
            </a:r>
          </a:p>
        </p:txBody>
      </p:sp>
      <p:sp>
        <p:nvSpPr>
          <p:cNvPr id="11" name="Rectangle 10"/>
          <p:cNvSpPr/>
          <p:nvPr/>
        </p:nvSpPr>
        <p:spPr>
          <a:xfrm>
            <a:off x="3870660" y="955610"/>
            <a:ext cx="7468199" cy="523220"/>
          </a:xfrm>
          <a:prstGeom prst="rect">
            <a:avLst/>
          </a:prstGeom>
        </p:spPr>
        <p:txBody>
          <a:bodyPr wrap="square">
            <a:spAutoFit/>
          </a:bodyPr>
          <a:lstStyle/>
          <a:p>
            <a:r>
              <a:rPr lang="en-US" sz="2800" dirty="0">
                <a:solidFill>
                  <a:schemeClr val="bg1"/>
                </a:solidFill>
              </a:rPr>
              <a:t>Partakers of the Lord’s Table</a:t>
            </a:r>
          </a:p>
        </p:txBody>
      </p:sp>
      <p:sp>
        <p:nvSpPr>
          <p:cNvPr id="14" name="Rectangle 13"/>
          <p:cNvSpPr/>
          <p:nvPr/>
        </p:nvSpPr>
        <p:spPr>
          <a:xfrm>
            <a:off x="7884336" y="1609497"/>
            <a:ext cx="3806953" cy="4524315"/>
          </a:xfrm>
          <a:prstGeom prst="rect">
            <a:avLst/>
          </a:prstGeom>
        </p:spPr>
        <p:txBody>
          <a:bodyPr wrap="square">
            <a:spAutoFit/>
          </a:bodyPr>
          <a:lstStyle/>
          <a:p>
            <a:r>
              <a:rPr lang="en-US" sz="2400" dirty="0">
                <a:solidFill>
                  <a:schemeClr val="bg1"/>
                </a:solidFill>
              </a:rPr>
              <a:t>When members partake of “one bread” (loaf) during the ordinance of the sacrament, they affirm oneness or unity not only with Christ but also with one another.</a:t>
            </a:r>
          </a:p>
          <a:p>
            <a:endParaRPr lang="en-US" sz="2400" dirty="0">
              <a:solidFill>
                <a:schemeClr val="bg1"/>
              </a:solidFill>
            </a:endParaRPr>
          </a:p>
          <a:p>
            <a:r>
              <a:rPr lang="en-US" sz="2400" dirty="0">
                <a:solidFill>
                  <a:schemeClr val="bg1"/>
                </a:solidFill>
              </a:rPr>
              <a:t>They are “partakers of the Lord’s table” and have the opportunity to be reconciled with Christ and enjoy greater communion with Him.</a:t>
            </a:r>
          </a:p>
        </p:txBody>
      </p:sp>
      <p:grpSp>
        <p:nvGrpSpPr>
          <p:cNvPr id="7" name="Group 6"/>
          <p:cNvGrpSpPr/>
          <p:nvPr/>
        </p:nvGrpSpPr>
        <p:grpSpPr>
          <a:xfrm>
            <a:off x="407896" y="1609497"/>
            <a:ext cx="5219247" cy="4552212"/>
            <a:chOff x="407896" y="1609497"/>
            <a:chExt cx="5219247" cy="4552212"/>
          </a:xfrm>
        </p:grpSpPr>
        <p:sp>
          <p:nvSpPr>
            <p:cNvPr id="8" name="Rectangle 7"/>
            <p:cNvSpPr/>
            <p:nvPr/>
          </p:nvSpPr>
          <p:spPr>
            <a:xfrm>
              <a:off x="407896" y="4838270"/>
              <a:ext cx="5219247" cy="1323439"/>
            </a:xfrm>
            <a:prstGeom prst="rect">
              <a:avLst/>
            </a:prstGeom>
          </p:spPr>
          <p:txBody>
            <a:bodyPr wrap="square">
              <a:spAutoFit/>
            </a:bodyPr>
            <a:lstStyle/>
            <a:p>
              <a:r>
                <a:rPr lang="en-US" sz="2000" i="1" dirty="0">
                  <a:solidFill>
                    <a:schemeClr val="bg1"/>
                  </a:solidFill>
                </a:rPr>
                <a:t> Third century A.D. painting from the Priscilla Catacomb in Rome depicts a Christian woman praying according to custom—with her head covered  with her arms lifted up</a:t>
              </a:r>
              <a:endParaRPr lang="en-US" sz="2000" dirty="0">
                <a:solidFill>
                  <a:schemeClr val="bg1"/>
                </a:solidFill>
              </a:endParaRPr>
            </a:p>
          </p:txBody>
        </p:sp>
        <p:pic>
          <p:nvPicPr>
            <p:cNvPr id="11266" name="Picture 2" descr="woman pray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035" y="1609497"/>
              <a:ext cx="2333625" cy="3114676"/>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363" y="2553324"/>
            <a:ext cx="2018374" cy="323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0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animEffect transition="in" filter="fade">
                                      <p:cBhvr>
                                        <p:cTn id="9" dur="5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orange and black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r="1260" b="13040"/>
          <a:stretch/>
        </p:blipFill>
        <p:spPr bwMode="auto">
          <a:xfrm flipH="1">
            <a:off x="-35378" y="-13796"/>
            <a:ext cx="12227378" cy="687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38</a:t>
            </a:r>
          </a:p>
          <a:p>
            <a:pPr marL="342900" indent="-342900">
              <a:buFontTx/>
              <a:buAutoNum type="arabicPeriod"/>
            </a:pPr>
            <a:r>
              <a:rPr lang="en-US" dirty="0">
                <a:solidFill>
                  <a:schemeClr val="bg1"/>
                </a:solidFill>
              </a:rPr>
              <a:t>President Joseph Fielding Smith, </a:t>
            </a:r>
            <a:r>
              <a:rPr lang="en-US" i="1" dirty="0">
                <a:solidFill>
                  <a:schemeClr val="bg1"/>
                </a:solidFill>
              </a:rPr>
              <a:t>Answers to Gospel Questions,</a:t>
            </a:r>
            <a:r>
              <a:rPr lang="en-US" dirty="0">
                <a:solidFill>
                  <a:schemeClr val="bg1"/>
                </a:solidFill>
              </a:rPr>
              <a:t> 4:99–100.  </a:t>
            </a:r>
            <a:r>
              <a:rPr lang="en-US" i="1" dirty="0">
                <a:solidFill>
                  <a:schemeClr val="bg1"/>
                </a:solidFill>
              </a:rPr>
              <a:t>Gospel Doctrine,</a:t>
            </a:r>
            <a:r>
              <a:rPr lang="en-US" dirty="0">
                <a:solidFill>
                  <a:schemeClr val="bg1"/>
                </a:solidFill>
              </a:rPr>
              <a:t> p. 272.)</a:t>
            </a:r>
          </a:p>
          <a:p>
            <a:pPr marL="342900" indent="-342900">
              <a:buAutoNum type="arabicPeriod" startAt="3"/>
            </a:pPr>
            <a:r>
              <a:rPr lang="en-US" dirty="0">
                <a:solidFill>
                  <a:schemeClr val="bg1"/>
                </a:solidFill>
              </a:rPr>
              <a:t>Delbert L. </a:t>
            </a:r>
            <a:r>
              <a:rPr lang="en-US" dirty="0" err="1">
                <a:solidFill>
                  <a:schemeClr val="bg1"/>
                </a:solidFill>
              </a:rPr>
              <a:t>Stapley</a:t>
            </a:r>
            <a:r>
              <a:rPr lang="en-US" dirty="0">
                <a:solidFill>
                  <a:schemeClr val="bg1"/>
                </a:solidFill>
              </a:rPr>
              <a:t> Teachings of the Apostle Paul October 1976 Gen Conf.</a:t>
            </a:r>
          </a:p>
          <a:p>
            <a:pPr marL="342900" indent="-342900">
              <a:buAutoNum type="arabicPeriod" startAt="3"/>
            </a:pPr>
            <a:r>
              <a:rPr lang="en-US" dirty="0">
                <a:solidFill>
                  <a:schemeClr val="bg1"/>
                </a:solidFill>
              </a:rPr>
              <a:t>Gospeldoctrine.com</a:t>
            </a:r>
          </a:p>
          <a:p>
            <a:pPr marL="342900" indent="-342900">
              <a:buAutoNum type="arabicPeriod" startAt="5"/>
            </a:pPr>
            <a:r>
              <a:rPr lang="en-US" dirty="0">
                <a:solidFill>
                  <a:schemeClr val="bg1"/>
                </a:solidFill>
              </a:rPr>
              <a:t>Robert J. Matthews, </a:t>
            </a:r>
            <a:r>
              <a:rPr lang="en-US" i="1" dirty="0">
                <a:solidFill>
                  <a:schemeClr val="bg1"/>
                </a:solidFill>
              </a:rPr>
              <a:t>Behold the Messiah </a:t>
            </a:r>
            <a:r>
              <a:rPr lang="en-US" dirty="0">
                <a:solidFill>
                  <a:schemeClr val="bg1"/>
                </a:solidFill>
              </a:rPr>
              <a:t>[Salt Lake City: </a:t>
            </a:r>
            <a:r>
              <a:rPr lang="en-US" dirty="0" err="1">
                <a:solidFill>
                  <a:schemeClr val="bg1"/>
                </a:solidFill>
              </a:rPr>
              <a:t>Bookcraft</a:t>
            </a:r>
            <a:r>
              <a:rPr lang="en-US" dirty="0">
                <a:solidFill>
                  <a:schemeClr val="bg1"/>
                </a:solidFill>
              </a:rPr>
              <a:t>, 1994], 336</a:t>
            </a:r>
          </a:p>
          <a:p>
            <a:pPr marL="342900" indent="-342900">
              <a:buFontTx/>
              <a:buAutoNum type="arabicPeriod" startAt="5"/>
            </a:pPr>
            <a:r>
              <a:rPr lang="en-US" dirty="0">
                <a:solidFill>
                  <a:schemeClr val="bg1"/>
                </a:solidFill>
              </a:rPr>
              <a:t>Bruce R. McConkie (</a:t>
            </a:r>
            <a:r>
              <a:rPr lang="en-US" i="1" dirty="0">
                <a:solidFill>
                  <a:schemeClr val="bg1"/>
                </a:solidFill>
              </a:rPr>
              <a:t>Mormon Doctrine, </a:t>
            </a:r>
            <a:r>
              <a:rPr lang="en-US" dirty="0">
                <a:solidFill>
                  <a:schemeClr val="bg1"/>
                </a:solidFill>
              </a:rPr>
              <a:t>2d ed. [Salt Lake City: </a:t>
            </a:r>
            <a:r>
              <a:rPr lang="en-US" dirty="0" err="1">
                <a:solidFill>
                  <a:schemeClr val="bg1"/>
                </a:solidFill>
              </a:rPr>
              <a:t>Bookcraft</a:t>
            </a:r>
            <a:r>
              <a:rPr lang="en-US" dirty="0">
                <a:solidFill>
                  <a:schemeClr val="bg1"/>
                </a:solidFill>
              </a:rPr>
              <a:t>, 1966], 201.)</a:t>
            </a:r>
          </a:p>
          <a:p>
            <a:r>
              <a:rPr lang="en-US" dirty="0">
                <a:solidFill>
                  <a:schemeClr val="bg1"/>
                </a:solidFill>
              </a:rPr>
              <a:t>	</a:t>
            </a:r>
            <a:r>
              <a:rPr lang="en-US" i="1" dirty="0">
                <a:solidFill>
                  <a:schemeClr val="bg1"/>
                </a:solidFill>
              </a:rPr>
              <a:t>Doctrinal New Testament Commentary,</a:t>
            </a:r>
            <a:r>
              <a:rPr lang="en-US" dirty="0">
                <a:solidFill>
                  <a:schemeClr val="bg1"/>
                </a:solidFill>
              </a:rPr>
              <a:t> 2:353, 2:355)).</a:t>
            </a:r>
          </a:p>
          <a:p>
            <a:pPr marL="342900" indent="-342900">
              <a:buAutoNum type="arabicPeriod" startAt="7"/>
            </a:pPr>
            <a:r>
              <a:rPr lang="en-US" dirty="0">
                <a:solidFill>
                  <a:schemeClr val="bg1"/>
                </a:solidFill>
              </a:rPr>
              <a:t>President Brigham Young (</a:t>
            </a:r>
            <a:r>
              <a:rPr lang="en-US" i="1" dirty="0">
                <a:solidFill>
                  <a:schemeClr val="bg1"/>
                </a:solidFill>
              </a:rPr>
              <a:t>Teachings of Presidents of the Church: Brigham Young</a:t>
            </a:r>
            <a:r>
              <a:rPr lang="en-US" dirty="0">
                <a:solidFill>
                  <a:schemeClr val="bg1"/>
                </a:solidFill>
              </a:rPr>
              <a:t> [1997], 204–5).</a:t>
            </a:r>
          </a:p>
          <a:p>
            <a:pPr marL="342900" indent="-342900">
              <a:buFontTx/>
              <a:buAutoNum type="arabicPeriod" startAt="7"/>
            </a:pPr>
            <a:r>
              <a:rPr lang="en-US" dirty="0">
                <a:solidFill>
                  <a:schemeClr val="bg1"/>
                </a:solidFill>
              </a:rPr>
              <a:t>Pres. James E. Faust (“It Can’t Happen to Me,”</a:t>
            </a:r>
            <a:r>
              <a:rPr lang="en-US" i="1" dirty="0">
                <a:solidFill>
                  <a:schemeClr val="bg1"/>
                </a:solidFill>
              </a:rPr>
              <a:t> Ensign,</a:t>
            </a:r>
            <a:r>
              <a:rPr lang="en-US" dirty="0">
                <a:solidFill>
                  <a:schemeClr val="bg1"/>
                </a:solidFill>
              </a:rPr>
              <a:t> May 2002, 46).</a:t>
            </a:r>
          </a:p>
          <a:p>
            <a:pPr marL="342900" indent="-342900">
              <a:buFontTx/>
              <a:buAutoNum type="arabicPeriod" startAt="7"/>
            </a:pPr>
            <a:r>
              <a:rPr lang="en-US" dirty="0">
                <a:solidFill>
                  <a:schemeClr val="bg1"/>
                </a:solidFill>
              </a:rPr>
              <a:t>Elder Neal A. Maxwell  (</a:t>
            </a:r>
            <a:r>
              <a:rPr lang="en-US" i="1" dirty="0">
                <a:solidFill>
                  <a:schemeClr val="bg1"/>
                </a:solidFill>
              </a:rPr>
              <a:t>We Will Prove Them Herewith</a:t>
            </a:r>
            <a:r>
              <a:rPr lang="en-US" dirty="0">
                <a:solidFill>
                  <a:schemeClr val="bg1"/>
                </a:solidFill>
              </a:rPr>
              <a:t> [Salt Lake City: Deseret Book Co., 1982], 41.)</a:t>
            </a:r>
          </a:p>
          <a:p>
            <a:pPr marL="342900" indent="-342900">
              <a:buFontTx/>
              <a:buAutoNum type="arabicPeriod" startAt="7"/>
            </a:pPr>
            <a:r>
              <a:rPr lang="en-US" i="1" dirty="0">
                <a:solidFill>
                  <a:schemeClr val="bg1"/>
                </a:solidFill>
              </a:rPr>
              <a:t>Teachings of Presidents of the Church: Spencer W. Kimball</a:t>
            </a:r>
            <a:r>
              <a:rPr lang="en-US" dirty="0">
                <a:solidFill>
                  <a:schemeClr val="bg1"/>
                </a:solidFill>
              </a:rPr>
              <a:t> [2006], 108–9</a:t>
            </a:r>
          </a:p>
          <a:p>
            <a:pPr marL="342900" indent="-342900">
              <a:buFontTx/>
              <a:buAutoNum type="arabicPeriod" startAt="7"/>
            </a:pPr>
            <a:r>
              <a:rPr lang="en-US" b="0" i="0" dirty="0" err="1">
                <a:solidFill>
                  <a:schemeClr val="bg1"/>
                </a:solidFill>
                <a:effectLst/>
                <a:latin typeface="Abadi" panose="020B0604020104020204" pitchFamily="34" charset="0"/>
              </a:rPr>
              <a:t>Ulisses</a:t>
            </a:r>
            <a:r>
              <a:rPr lang="en-US" b="0" i="0" dirty="0">
                <a:solidFill>
                  <a:schemeClr val="bg1"/>
                </a:solidFill>
                <a:effectLst/>
                <a:latin typeface="Abadi" panose="020B0604020104020204" pitchFamily="34" charset="0"/>
              </a:rPr>
              <a:t> Soares, “</a:t>
            </a:r>
            <a:r>
              <a:rPr lang="en-US" b="0" i="0" u="none" strike="noStrike" dirty="0">
                <a:solidFill>
                  <a:schemeClr val="bg1"/>
                </a:solidFill>
                <a:effectLst/>
                <a:latin typeface="Abadi" panose="020B0604020104020204" pitchFamily="34" charset="0"/>
              </a:rPr>
              <a:t>Seek Christ in Every Thought</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Nov. 2020, 83</a:t>
            </a:r>
            <a:endParaRPr lang="en-US" dirty="0">
              <a:solidFill>
                <a:schemeClr val="bg1"/>
              </a:solidFill>
            </a:endParaRPr>
          </a:p>
          <a:p>
            <a:pPr marL="342900" indent="-342900">
              <a:buFontTx/>
              <a:buAutoNum type="arabicPeriod" startAt="7"/>
            </a:pPr>
            <a:endParaRPr lang="en-US" dirty="0">
              <a:solidFill>
                <a:schemeClr val="bg1"/>
              </a:solidFill>
            </a:endParaRPr>
          </a:p>
          <a:p>
            <a:pPr marL="342900" indent="-342900">
              <a:buAutoNum type="arabicPeriod" startAt="7"/>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3DB1D94E-2120-4FF0-86AB-97DFD44954F7}"/>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74972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3FB860-5E8A-92AE-6B68-7B4D6327D7BD}"/>
              </a:ext>
            </a:extLst>
          </p:cNvPr>
          <p:cNvPicPr>
            <a:picLocks noChangeAspect="1"/>
          </p:cNvPicPr>
          <p:nvPr/>
        </p:nvPicPr>
        <p:blipFill>
          <a:blip r:embed="rId2"/>
          <a:stretch>
            <a:fillRect/>
          </a:stretch>
        </p:blipFill>
        <p:spPr>
          <a:xfrm>
            <a:off x="0" y="-66675"/>
            <a:ext cx="12192000" cy="6943362"/>
          </a:xfrm>
          <a:prstGeom prst="rect">
            <a:avLst/>
          </a:prstGeom>
        </p:spPr>
      </p:pic>
      <p:sp>
        <p:nvSpPr>
          <p:cNvPr id="19" name="Rectangle 18"/>
          <p:cNvSpPr/>
          <p:nvPr/>
        </p:nvSpPr>
        <p:spPr>
          <a:xfrm>
            <a:off x="97470" y="6377499"/>
            <a:ext cx="2016386" cy="369332"/>
          </a:xfrm>
          <a:prstGeom prst="rect">
            <a:avLst/>
          </a:prstGeom>
        </p:spPr>
        <p:txBody>
          <a:bodyPr wrap="none">
            <a:spAutoFit/>
          </a:bodyPr>
          <a:lstStyle/>
          <a:p>
            <a:pPr algn="ctr"/>
            <a:r>
              <a:rPr lang="en-US" dirty="0"/>
              <a:t>1 Corinthians 8:1-6 </a:t>
            </a:r>
          </a:p>
        </p:txBody>
      </p:sp>
      <p:sp>
        <p:nvSpPr>
          <p:cNvPr id="23" name="Rectangle 22"/>
          <p:cNvSpPr/>
          <p:nvPr/>
        </p:nvSpPr>
        <p:spPr>
          <a:xfrm>
            <a:off x="1804910" y="405114"/>
            <a:ext cx="5259322" cy="3477875"/>
          </a:xfrm>
          <a:prstGeom prst="rect">
            <a:avLst/>
          </a:prstGeom>
        </p:spPr>
        <p:txBody>
          <a:bodyPr wrap="square">
            <a:spAutoFit/>
          </a:bodyPr>
          <a:lstStyle/>
          <a:p>
            <a:r>
              <a:rPr lang="en-US" sz="2000" dirty="0"/>
              <a:t>“He [Paul] replies that in theory it is completely immaterial whether the saints eat such meat or not, because idols are not true gods, and there is actually no religious significance to the pseudo-sacrifices one way or the other. </a:t>
            </a:r>
          </a:p>
          <a:p>
            <a:endParaRPr lang="en-US" sz="2000" dirty="0"/>
          </a:p>
          <a:p>
            <a:r>
              <a:rPr lang="en-US" sz="2000" dirty="0"/>
              <a:t>But, he reasons, in practice it may be wise not to eat this meat, since such a course might cause those who are weak in the faith to assume there was virtue and benefit in the sacrifices themselves and therefore to be led astray” (7)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42" y="498661"/>
            <a:ext cx="1068539" cy="1491503"/>
          </a:xfrm>
          <a:prstGeom prst="rect">
            <a:avLst/>
          </a:prstGeom>
        </p:spPr>
      </p:pic>
      <p:grpSp>
        <p:nvGrpSpPr>
          <p:cNvPr id="6" name="Group 5"/>
          <p:cNvGrpSpPr/>
          <p:nvPr/>
        </p:nvGrpSpPr>
        <p:grpSpPr>
          <a:xfrm>
            <a:off x="4912657" y="4288103"/>
            <a:ext cx="7001436" cy="2113443"/>
            <a:chOff x="4912657" y="4288103"/>
            <a:chExt cx="7001436" cy="2113443"/>
          </a:xfrm>
        </p:grpSpPr>
        <p:sp>
          <p:nvSpPr>
            <p:cNvPr id="10" name="Rounded Rectangle 9"/>
            <p:cNvSpPr/>
            <p:nvPr/>
          </p:nvSpPr>
          <p:spPr>
            <a:xfrm>
              <a:off x="4912657" y="4288103"/>
              <a:ext cx="6745942" cy="2112697"/>
            </a:xfrm>
            <a:prstGeom prst="roundRect">
              <a:avLst/>
            </a:prstGeom>
            <a:solidFill>
              <a:srgbClr val="E4C9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90564" y="4339443"/>
              <a:ext cx="6723529" cy="2062103"/>
            </a:xfrm>
            <a:prstGeom prst="rect">
              <a:avLst/>
            </a:prstGeom>
          </p:spPr>
          <p:txBody>
            <a:bodyPr wrap="square">
              <a:spAutoFit/>
            </a:bodyPr>
            <a:lstStyle/>
            <a:p>
              <a:r>
                <a:rPr lang="en-US" sz="3200" dirty="0">
                  <a:latin typeface="Abadi" panose="020B0604020104020204" pitchFamily="34" charset="0"/>
                </a:rPr>
                <a:t>The greater concern was to avoid doing anything that might weaken the faith of others, unintentionally leading them into sin.</a:t>
              </a:r>
              <a:endParaRPr lang="en-US" sz="3200" dirty="0"/>
            </a:p>
          </p:txBody>
        </p:sp>
      </p:grpSp>
      <p:pic>
        <p:nvPicPr>
          <p:cNvPr id="2050" name="Picture 2" descr="Image result for apostle paul and mea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18" r="3326"/>
          <a:stretch/>
        </p:blipFill>
        <p:spPr bwMode="auto">
          <a:xfrm>
            <a:off x="7689772" y="402335"/>
            <a:ext cx="2862404" cy="35080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gan go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7071" y="388142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294513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rgbClr val="434444"/>
                          </a:solidFill>
                          <a:effectLst/>
                        </a:rPr>
                        <a:t>Paul Rejoices in </a:t>
                      </a:r>
                      <a:r>
                        <a:rPr lang="en-US" u="none" strike="noStrike" dirty="0">
                          <a:solidFill>
                            <a:srgbClr val="2F393A"/>
                          </a:solidFill>
                          <a:effectLst/>
                        </a:rPr>
                        <a:t>Christian</a:t>
                      </a:r>
                      <a:r>
                        <a:rPr lang="en-US" dirty="0">
                          <a:solidFill>
                            <a:srgbClr val="434444"/>
                          </a:solidFill>
                          <a:effectLst/>
                        </a:rPr>
                        <a:t> Freedom</a:t>
                      </a:r>
                    </a:p>
                  </a:txBody>
                  <a:tcPr marL="95250" marR="95250" marT="66675" marB="66675" anchor="ctr"/>
                </a:tc>
                <a:tc>
                  <a:txBody>
                    <a:bodyPr/>
                    <a:lstStyle/>
                    <a:p>
                      <a:pPr algn="l" fontAlgn="base"/>
                      <a:r>
                        <a:rPr lang="en-US">
                          <a:solidFill>
                            <a:srgbClr val="434444"/>
                          </a:solidFill>
                          <a:effectLst/>
                        </a:rPr>
                        <a:t>9:1–12</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Gospel Preached Without Cost</a:t>
                      </a:r>
                    </a:p>
                  </a:txBody>
                  <a:tcPr marL="95250" marR="95250" marT="66675" marB="66675" anchor="ctr"/>
                </a:tc>
                <a:tc>
                  <a:txBody>
                    <a:bodyPr/>
                    <a:lstStyle/>
                    <a:p>
                      <a:pPr algn="l" fontAlgn="base"/>
                      <a:r>
                        <a:rPr lang="en-US">
                          <a:solidFill>
                            <a:srgbClr val="434444"/>
                          </a:solidFill>
                          <a:effectLst/>
                        </a:rPr>
                        <a:t>9:13–18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Paul: All Things to All Men</a:t>
                      </a:r>
                    </a:p>
                  </a:txBody>
                  <a:tcPr marL="95250" marR="95250" marT="66675" marB="66675" anchor="ctr"/>
                </a:tc>
                <a:tc>
                  <a:txBody>
                    <a:bodyPr/>
                    <a:lstStyle/>
                    <a:p>
                      <a:pPr algn="l" fontAlgn="base"/>
                      <a:r>
                        <a:rPr lang="en-US">
                          <a:solidFill>
                            <a:srgbClr val="434444"/>
                          </a:solidFill>
                          <a:effectLst/>
                        </a:rPr>
                        <a:t>9:19–27</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a:solidFill>
                            <a:srgbClr val="434444"/>
                          </a:solidFill>
                          <a:effectLst/>
                        </a:rPr>
                        <a:t>Christ Is the God of Israel</a:t>
                      </a:r>
                    </a:p>
                  </a:txBody>
                  <a:tcPr marL="95250" marR="95250" marT="66675" marB="66675" anchor="ctr"/>
                </a:tc>
                <a:tc>
                  <a:txBody>
                    <a:bodyPr/>
                    <a:lstStyle/>
                    <a:p>
                      <a:pPr algn="l" fontAlgn="base"/>
                      <a:r>
                        <a:rPr lang="en-US">
                          <a:solidFill>
                            <a:srgbClr val="434444"/>
                          </a:solidFill>
                          <a:effectLst/>
                        </a:rPr>
                        <a:t>10:1–4</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a:solidFill>
                            <a:srgbClr val="434444"/>
                          </a:solidFill>
                          <a:effectLst/>
                        </a:rPr>
                        <a:t>Ancient Israel Rebelled Against Christ</a:t>
                      </a:r>
                    </a:p>
                  </a:txBody>
                  <a:tcPr marL="95250" marR="95250" marT="66675" marB="66675" anchor="ctr"/>
                </a:tc>
                <a:tc>
                  <a:txBody>
                    <a:bodyPr/>
                    <a:lstStyle/>
                    <a:p>
                      <a:pPr algn="l" fontAlgn="base"/>
                      <a:r>
                        <a:rPr lang="en-US">
                          <a:solidFill>
                            <a:srgbClr val="434444"/>
                          </a:solidFill>
                          <a:effectLst/>
                        </a:rPr>
                        <a:t>10:5–15</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dirty="0">
                          <a:solidFill>
                            <a:srgbClr val="434444"/>
                          </a:solidFill>
                          <a:effectLst/>
                        </a:rPr>
                        <a:t>The </a:t>
                      </a:r>
                      <a:r>
                        <a:rPr lang="en-US" u="none" strike="noStrike" dirty="0">
                          <a:solidFill>
                            <a:srgbClr val="2F393A"/>
                          </a:solidFill>
                          <a:effectLst/>
                        </a:rPr>
                        <a:t>Sacrament</a:t>
                      </a:r>
                      <a:r>
                        <a:rPr lang="en-US" dirty="0">
                          <a:solidFill>
                            <a:srgbClr val="434444"/>
                          </a:solidFill>
                          <a:effectLst/>
                        </a:rPr>
                        <a:t> vs. Idolatry</a:t>
                      </a:r>
                    </a:p>
                  </a:txBody>
                  <a:tcPr marL="95250" marR="95250" marT="66675" marB="66675" anchor="ctr"/>
                </a:tc>
                <a:tc>
                  <a:txBody>
                    <a:bodyPr/>
                    <a:lstStyle/>
                    <a:p>
                      <a:pPr algn="l" fontAlgn="base"/>
                      <a:r>
                        <a:rPr lang="en-US" dirty="0">
                          <a:solidFill>
                            <a:srgbClr val="434444"/>
                          </a:solidFill>
                          <a:effectLst/>
                        </a:rPr>
                        <a:t>10:16–33</a:t>
                      </a:r>
                    </a:p>
                  </a:txBody>
                  <a:tcPr marL="95250" marR="95250" marT="66675" marB="66675" anchor="ctr"/>
                </a:tc>
                <a:extLst>
                  <a:ext uri="{0D108BD9-81ED-4DB2-BD59-A6C34878D82A}">
                    <a16:rowId xmlns:a16="http://schemas.microsoft.com/office/drawing/2014/main" val="10006"/>
                  </a:ext>
                </a:extLst>
              </a:tr>
            </a:tbl>
          </a:graphicData>
        </a:graphic>
      </p:graphicFrame>
      <p:sp>
        <p:nvSpPr>
          <p:cNvPr id="3" name="TextBox 2"/>
          <p:cNvSpPr txBox="1"/>
          <p:nvPr/>
        </p:nvSpPr>
        <p:spPr>
          <a:xfrm>
            <a:off x="0" y="2984230"/>
            <a:ext cx="5540721" cy="246221"/>
          </a:xfrm>
          <a:prstGeom prst="rect">
            <a:avLst/>
          </a:prstGeom>
          <a:noFill/>
        </p:spPr>
        <p:txBody>
          <a:bodyPr wrap="square" rtlCol="0">
            <a:spAutoFit/>
          </a:bodyPr>
          <a:lstStyle/>
          <a:p>
            <a:r>
              <a:rPr lang="en-US" sz="1000" dirty="0"/>
              <a:t>Life and Teachings of Jesus and His Apostles Chapter 35</a:t>
            </a:r>
          </a:p>
        </p:txBody>
      </p:sp>
      <p:sp>
        <p:nvSpPr>
          <p:cNvPr id="5" name="Rectangle 4"/>
          <p:cNvSpPr/>
          <p:nvPr/>
        </p:nvSpPr>
        <p:spPr>
          <a:xfrm>
            <a:off x="6319318" y="0"/>
            <a:ext cx="5872682" cy="5078313"/>
          </a:xfrm>
          <a:prstGeom prst="rect">
            <a:avLst/>
          </a:prstGeom>
          <a:ln>
            <a:solidFill>
              <a:schemeClr val="tx1"/>
            </a:solidFill>
          </a:ln>
        </p:spPr>
        <p:txBody>
          <a:bodyPr wrap="square">
            <a:spAutoFit/>
          </a:bodyPr>
          <a:lstStyle/>
          <a:p>
            <a:pPr fontAlgn="base"/>
            <a:r>
              <a:rPr lang="en-US" sz="1200" b="1" dirty="0"/>
              <a:t>Paul Ordained 1 Corinthians 9:1:</a:t>
            </a:r>
          </a:p>
          <a:p>
            <a:pPr fontAlgn="base"/>
            <a:r>
              <a:rPr lang="en-US" sz="1200" dirty="0"/>
              <a:t>Many have not understood that Saul </a:t>
            </a:r>
            <a:r>
              <a:rPr lang="en-US" sz="1200" i="1" dirty="0"/>
              <a:t>joined the Church </a:t>
            </a:r>
            <a:r>
              <a:rPr lang="en-US" sz="1200" dirty="0"/>
              <a:t>in addition to gaining a testimony of Christ, and was consequently </a:t>
            </a:r>
            <a:r>
              <a:rPr lang="en-US" sz="1200" i="1" dirty="0"/>
              <a:t>obedient to church authorities </a:t>
            </a:r>
            <a:r>
              <a:rPr lang="en-US" sz="1200" dirty="0"/>
              <a:t>as well as to the Savior; many mistakenly assume that the two allegiances can conflict. These people think that Saul was independent from the church and had sufficient authority from his vision to perform his new duties.</a:t>
            </a:r>
          </a:p>
          <a:p>
            <a:pPr fontAlgn="base"/>
            <a:r>
              <a:rPr lang="en-US" sz="1200" dirty="0"/>
              <a:t>Instead, we see that after being healed, Saul submitted to baptism (see Acts 9:18), later went to Tarsus as commanded by “the brethren” (see Acts 9:30), went to Antioch under the direction of Barnabas (see Acts 11:26), and went on his missionary journey </a:t>
            </a:r>
            <a:r>
              <a:rPr lang="en-US" sz="1200" i="1" dirty="0"/>
              <a:t>after </a:t>
            </a:r>
            <a:r>
              <a:rPr lang="en-US" sz="1200" dirty="0"/>
              <a:t>being set apart and commissioned by the church authorities.</a:t>
            </a:r>
          </a:p>
          <a:p>
            <a:pPr fontAlgn="base"/>
            <a:r>
              <a:rPr lang="en-US" sz="1200" dirty="0"/>
              <a:t>Although Saul represented the gentile churches as their leader in the Jerusalem Council.</a:t>
            </a:r>
          </a:p>
          <a:p>
            <a:pPr fontAlgn="base"/>
            <a:endParaRPr lang="en-US" sz="1200" dirty="0"/>
          </a:p>
          <a:p>
            <a:pPr fontAlgn="base"/>
            <a:r>
              <a:rPr lang="en-US" sz="1200" dirty="0"/>
              <a:t>The New Testament gives no record of Paul’s ordination, yet there are strong indications that he received his office at the end of his second journey. Although Barnabas and Paul are called apostles in Acts 14:4 and Acts 14:14 the term there likely refers to a missionary calling, since they were set apart by men who were not members of the Twelve. In his two letters to the Thessalonian saints, written from Corinth during the second journey, Paul does not refer to himself as an apostle in the introduction. Beginning with the correspondence of the third journey, however, Paul begins his epistles with “Paul, an Apostle of Jesus Christ” or some similarly worded phrase. (The exceptions are Philippians and Philemon, written from Rome during Paul’s imprisonment.) Further evidence may be seen in the Corinthian letters, written during the third journey, in which Paul defends his apostolic calling to a church that may still remember him as not being an apostle during his 18-month Stay in the second journey. Paul: The Long Road from Damascus</a:t>
            </a:r>
          </a:p>
          <a:p>
            <a:pPr fontAlgn="base"/>
            <a:r>
              <a:rPr lang="en-US" sz="1200" dirty="0"/>
              <a:t>By C. Wilfred Griggs Sept. 1975 Ensign</a:t>
            </a:r>
          </a:p>
          <a:p>
            <a:pPr fontAlgn="base"/>
            <a:endParaRPr lang="en-US" sz="1200" dirty="0"/>
          </a:p>
          <a:p>
            <a:pPr fontAlgn="base"/>
            <a:endParaRPr lang="en-US" sz="1200" dirty="0"/>
          </a:p>
        </p:txBody>
      </p:sp>
      <p:sp>
        <p:nvSpPr>
          <p:cNvPr id="6" name="Rectangle 5"/>
          <p:cNvSpPr/>
          <p:nvPr/>
        </p:nvSpPr>
        <p:spPr>
          <a:xfrm>
            <a:off x="51734" y="3230451"/>
            <a:ext cx="6267584" cy="1938992"/>
          </a:xfrm>
          <a:prstGeom prst="rect">
            <a:avLst/>
          </a:prstGeom>
          <a:ln>
            <a:solidFill>
              <a:schemeClr val="tx1"/>
            </a:solidFill>
          </a:ln>
        </p:spPr>
        <p:txBody>
          <a:bodyPr wrap="square">
            <a:spAutoFit/>
          </a:bodyPr>
          <a:lstStyle/>
          <a:p>
            <a:r>
              <a:rPr lang="en-US" sz="1200" b="1" dirty="0"/>
              <a:t>Contention: 1 Corinthians:</a:t>
            </a:r>
          </a:p>
          <a:p>
            <a:r>
              <a:rPr lang="en-US" sz="1200" dirty="0"/>
              <a:t>Many years ago I read the following Associated Press dispatch which appeared in the newspaper: An elderly man disclosed at the funeral of his brother, with whom he had shared, from early manhood, a small, one-room cabin near Canisteo, New York, that following a quarrel, they had divided the room in half with a chalk line, and neither had crossed the line or spoken a word to the other since that day—62 years before. Just think of the consequence of that anger. What a tragedy!</a:t>
            </a:r>
          </a:p>
          <a:p>
            <a:r>
              <a:rPr lang="en-US" sz="1200" dirty="0"/>
              <a:t>May we make a conscious decision, each time such a decision must be made, to refrain from anger and to leave unsaid the harsh and hurtful things we may be tempted to say.</a:t>
            </a:r>
          </a:p>
          <a:p>
            <a:r>
              <a:rPr lang="en-US" sz="1200" dirty="0"/>
              <a:t>President Thomas S. Monson </a:t>
            </a:r>
            <a:r>
              <a:rPr lang="en-US" sz="1200" i="1" dirty="0"/>
              <a:t>School Thy Feelings, Oh My Brother </a:t>
            </a:r>
            <a:r>
              <a:rPr lang="en-US" sz="1200" dirty="0"/>
              <a:t> Oct. 2009 Gen. Conf.</a:t>
            </a:r>
          </a:p>
        </p:txBody>
      </p:sp>
      <p:sp>
        <p:nvSpPr>
          <p:cNvPr id="7" name="Rectangle 6"/>
          <p:cNvSpPr/>
          <p:nvPr/>
        </p:nvSpPr>
        <p:spPr>
          <a:xfrm>
            <a:off x="51734" y="5171859"/>
            <a:ext cx="12140266" cy="1569660"/>
          </a:xfrm>
          <a:prstGeom prst="rect">
            <a:avLst/>
          </a:prstGeom>
          <a:ln>
            <a:solidFill>
              <a:schemeClr val="tx1"/>
            </a:solidFill>
          </a:ln>
        </p:spPr>
        <p:txBody>
          <a:bodyPr wrap="square">
            <a:spAutoFit/>
          </a:bodyPr>
          <a:lstStyle/>
          <a:p>
            <a:pPr fontAlgn="base"/>
            <a:r>
              <a:rPr lang="en-US" sz="1200" b="1" dirty="0"/>
              <a:t>“Gospel Dispensation 1 Corinthians 9:17:</a:t>
            </a:r>
          </a:p>
          <a:p>
            <a:pPr fontAlgn="base"/>
            <a:r>
              <a:rPr lang="en-US" sz="1200" dirty="0"/>
              <a:t>Since the gospel, 'the power of God unto salvation' (Rom. 1:16), was first revealed to Adam, we speak of the </a:t>
            </a:r>
            <a:r>
              <a:rPr lang="en-US" sz="1200" dirty="0" err="1"/>
              <a:t>Adamic</a:t>
            </a:r>
            <a:r>
              <a:rPr lang="en-US" sz="1200" dirty="0"/>
              <a:t> dispensation as the first from the standpoint of time. (Moses 5:57-59.) Thereafter, the saving knowledge and powers of the gospel, as Paul expressed it, were 'revealed from faith to faith' (Rom. 1:17), that is from era of faith to era of faith or from dispensation to dispensation...</a:t>
            </a:r>
          </a:p>
          <a:p>
            <a:pPr fontAlgn="base"/>
            <a:r>
              <a:rPr lang="en-US" sz="1200" dirty="0"/>
              <a:t>"When we speak of the great gospel dispensations, we generally have in mind those given to Adam, Enoch (Moses 6; 7), Noah (Moses 8), Abraham (</a:t>
            </a:r>
            <a:r>
              <a:rPr lang="en-US" sz="1200" dirty="0" err="1"/>
              <a:t>Abra</a:t>
            </a:r>
            <a:r>
              <a:rPr lang="en-US" sz="1200" dirty="0"/>
              <a:t>. 2:6-11; Gal. 3:6-8, 18) Moses (D. &amp; C. 84:17-28); the apostles in the meridian of time (Matt. 16:18-19; 18:18; D. &amp; C. 27:12-13; 128:20), and to Joseph Smith and his associates, (D. &amp; C. 112:14-32.) The keys and powers exercised by the Lord's prophets in each of these ancient dispensations have been conferred upon men in this final dispensation, for in 'the </a:t>
            </a:r>
            <a:r>
              <a:rPr lang="en-US" sz="1200" dirty="0" err="1"/>
              <a:t>fulness</a:t>
            </a:r>
            <a:r>
              <a:rPr lang="en-US" sz="1200" dirty="0"/>
              <a:t> of times,' the Lord says, 'I will gather together in one all things, both which are in heaven, and which are on earth.' (D. &amp; C. 27:13; Eph. 1:10.)" Bruce R. McConkie (</a:t>
            </a:r>
            <a:r>
              <a:rPr lang="en-US" sz="1200" i="1" dirty="0"/>
              <a:t>Mormon Doctrine, </a:t>
            </a:r>
            <a:r>
              <a:rPr lang="en-US" sz="1200" dirty="0"/>
              <a:t>2d ed. [Salt Lake City: </a:t>
            </a:r>
            <a:r>
              <a:rPr lang="en-US" sz="1200" dirty="0" err="1"/>
              <a:t>Bookcraft</a:t>
            </a:r>
            <a:r>
              <a:rPr lang="en-US" sz="1200" dirty="0"/>
              <a:t>, 1966], 201.)</a:t>
            </a:r>
          </a:p>
        </p:txBody>
      </p:sp>
    </p:spTree>
    <p:extLst>
      <p:ext uri="{BB962C8B-B14F-4D97-AF65-F5344CB8AC3E}">
        <p14:creationId xmlns:p14="http://schemas.microsoft.com/office/powerpoint/2010/main" val="1507604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094514" cy="3970318"/>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Athletic Contests 1 Corinthians 9:24-27:</a:t>
            </a:r>
          </a:p>
          <a:p>
            <a:r>
              <a:rPr lang="en-US" sz="1200" dirty="0">
                <a:solidFill>
                  <a:srgbClr val="333333"/>
                </a:solidFill>
                <a:latin typeface="Abadi" panose="020B0604020104020204" pitchFamily="34" charset="0"/>
              </a:rPr>
              <a:t>"Among the Greeks the rage for theatrical exhibitions was such that every city of any size possessed its theatre and stadium. At Ephesus an annual contest was held in honor of Diana. It is probable that St. Paul was present when these games were proceeding. A direct reference to the exhibitions that took place on such occasions is made in 1 Cor. 15:32; St. Paul's epistles abound with allusions to the Greek contests, borrowed probably from the Isthmian games, at which he may well have been present during his first visit to Corinth...The contests took place in the presence of a vast multitude of spectators, Hebrews 12:1; the competitors being the spectacle. 1 Cor. 4:9; Hebrews 10:33; The games were opened by the proclamation of a herald, 1 Cor. 9:27; whose office it was to give out the name and country of each candidate, and especially to announce the name of the victor before the assembled multitude. The judge was selected for his spotless integrity; 2 Timothy 4:8; his office was to decide any disputes, Colossians 3:15; and to give the prize, 1 Cor. 9:24; Philip. 3:14; consisting of a crown, 2 Timothy 2:6; 2 Timothy 4:8; of leaves of wild olive at the Olympic games, and of pine, or at one period ivy, at the Isthmian games. St. Paul alludes to two only out of the five contests, boxing and running, more frequently to the latter." (William Smith,</a:t>
            </a:r>
            <a:r>
              <a:rPr lang="en-US" sz="1200" i="1" dirty="0">
                <a:solidFill>
                  <a:srgbClr val="333333"/>
                </a:solidFill>
                <a:latin typeface="Abadi" panose="020B0604020104020204" pitchFamily="34" charset="0"/>
              </a:rPr>
              <a:t> Dictionary of the Bible</a:t>
            </a:r>
            <a:r>
              <a:rPr lang="en-US" sz="1200" dirty="0">
                <a:solidFill>
                  <a:srgbClr val="333333"/>
                </a:solidFill>
                <a:latin typeface="Abadi" panose="020B0604020104020204" pitchFamily="34" charset="0"/>
              </a:rPr>
              <a:t>, "Games")</a:t>
            </a:r>
            <a:endParaRPr lang="en-US" sz="1200" dirty="0"/>
          </a:p>
        </p:txBody>
      </p:sp>
      <p:sp>
        <p:nvSpPr>
          <p:cNvPr id="3" name="Rectangle 2"/>
          <p:cNvSpPr/>
          <p:nvPr/>
        </p:nvSpPr>
        <p:spPr>
          <a:xfrm>
            <a:off x="0" y="3970318"/>
            <a:ext cx="5094514" cy="2862322"/>
          </a:xfrm>
          <a:prstGeom prst="rect">
            <a:avLst/>
          </a:prstGeom>
          <a:ln>
            <a:solidFill>
              <a:schemeClr val="tx1"/>
            </a:solidFill>
          </a:ln>
        </p:spPr>
        <p:txBody>
          <a:bodyPr wrap="square">
            <a:spAutoFit/>
          </a:bodyPr>
          <a:lstStyle/>
          <a:p>
            <a:r>
              <a:rPr lang="en-US" sz="1200" b="1" dirty="0"/>
              <a:t>A Spiritual Rock 1 Corinthians 10:1-5:</a:t>
            </a:r>
          </a:p>
          <a:p>
            <a:r>
              <a:rPr lang="en-US" sz="1200" dirty="0"/>
              <a:t>"In the wilderness of Zin, the Israelites ran out of water to drink and once again began to murmur to Moses. By command of the Lord, Moses and Aaron gathered the people before a rock, Moses smote it, water came forth, and Israel lived (see Exod. 17:1-7). At the well in Samaria, Jesus told the woman of the 'living water' he could give, which, if partaken of, would become 'a well of water springing up into everlasting life' (John 4:14). In the closing parable of the Sermon on the Mount, Jesus likened his teachings to a rock. Moses and other Old Testament prophets called Jehovah the Rock of salvation (see, for example, Deut. 32:4, Deut. 32:15, Deut. 32:18; Sam. 22:32, Sam. 22:47; Ps. 18:2, Ps. 18:31, Ps. 18:46). Thus we see that when Israel hungered they were fed the bread that came down from heaven and when they thirsted they received the waters of life from the Rock." Gerald N. Lund (Neal A. Lambert, ed., </a:t>
            </a:r>
            <a:r>
              <a:rPr lang="en-US" sz="1200" i="1" dirty="0"/>
              <a:t>Literature of Belief: Sacred Scripture and Religious Experience</a:t>
            </a:r>
            <a:r>
              <a:rPr lang="en-US" sz="1200" dirty="0"/>
              <a:t> [Provo: BYU Religious Studies Center, 1981], 56.)</a:t>
            </a:r>
          </a:p>
        </p:txBody>
      </p:sp>
      <p:sp>
        <p:nvSpPr>
          <p:cNvPr id="4" name="Rectangle 3"/>
          <p:cNvSpPr/>
          <p:nvPr/>
        </p:nvSpPr>
        <p:spPr>
          <a:xfrm>
            <a:off x="5094514" y="12680"/>
            <a:ext cx="7097486" cy="1569660"/>
          </a:xfrm>
          <a:prstGeom prst="rect">
            <a:avLst/>
          </a:prstGeom>
          <a:ln>
            <a:solidFill>
              <a:schemeClr val="tx1"/>
            </a:solidFill>
          </a:ln>
        </p:spPr>
        <p:txBody>
          <a:bodyPr wrap="square">
            <a:spAutoFit/>
          </a:bodyPr>
          <a:lstStyle/>
          <a:p>
            <a:pPr fontAlgn="base"/>
            <a:r>
              <a:rPr lang="en-US" sz="1200" b="1" dirty="0"/>
              <a:t>Those Who May Be Tempted 1 Corinthians 10:13:</a:t>
            </a:r>
          </a:p>
          <a:p>
            <a:pPr fontAlgn="base"/>
            <a:r>
              <a:rPr lang="en-US" sz="1200" dirty="0"/>
              <a:t>“With the help of the Holy Ghost, we can watch over ourselves. We can pray to recognize and reject the first thoughts of sin. … And we can, when we must, pray for the humility and the faith to repent.</a:t>
            </a:r>
          </a:p>
          <a:p>
            <a:pPr fontAlgn="base"/>
            <a:r>
              <a:rPr lang="en-US" sz="1200" dirty="0"/>
              <a:t>“There will surely be some who hear my voice who will have this thought come into their minds: ‘But the temptations are too great for me. I have resisted as long as I can. For me, the commandments are too hard. The standard is too high.’</a:t>
            </a:r>
          </a:p>
          <a:p>
            <a:pPr fontAlgn="base"/>
            <a:r>
              <a:rPr lang="en-US" sz="1200" dirty="0"/>
              <a:t>“That is not so. The Savior is our Advocate with the Father. He knows our weaknesses. He knows how to succor those who are tempted” Pres. </a:t>
            </a:r>
            <a:r>
              <a:rPr lang="en-US" sz="1200" dirty="0" err="1"/>
              <a:t>Herny</a:t>
            </a:r>
            <a:r>
              <a:rPr lang="en-US" sz="1200" dirty="0"/>
              <a:t> B. </a:t>
            </a:r>
            <a:r>
              <a:rPr lang="en-US" sz="1200" dirty="0" err="1"/>
              <a:t>Eyring</a:t>
            </a:r>
            <a:r>
              <a:rPr lang="en-US" sz="1200" dirty="0"/>
              <a:t> (“As a Child,”</a:t>
            </a:r>
            <a:r>
              <a:rPr lang="en-US" sz="1200" i="1" dirty="0"/>
              <a:t> Ensign</a:t>
            </a:r>
            <a:r>
              <a:rPr lang="en-US" sz="1200" dirty="0"/>
              <a:t> or </a:t>
            </a:r>
            <a:r>
              <a:rPr lang="en-US" sz="1200" i="1" dirty="0" err="1"/>
              <a:t>Liahona</a:t>
            </a:r>
            <a:r>
              <a:rPr lang="en-US" sz="1200" i="1" dirty="0"/>
              <a:t>,</a:t>
            </a:r>
            <a:r>
              <a:rPr lang="en-US" sz="1200" dirty="0"/>
              <a:t> May 2006, 17).</a:t>
            </a:r>
          </a:p>
        </p:txBody>
      </p:sp>
      <p:sp>
        <p:nvSpPr>
          <p:cNvPr id="5" name="Rectangle 4"/>
          <p:cNvSpPr/>
          <p:nvPr/>
        </p:nvSpPr>
        <p:spPr>
          <a:xfrm>
            <a:off x="5105400" y="1582340"/>
            <a:ext cx="7086600" cy="1569660"/>
          </a:xfrm>
          <a:prstGeom prst="rect">
            <a:avLst/>
          </a:prstGeom>
          <a:ln>
            <a:solidFill>
              <a:schemeClr val="tx1"/>
            </a:solidFill>
          </a:ln>
        </p:spPr>
        <p:txBody>
          <a:bodyPr wrap="square">
            <a:spAutoFit/>
          </a:bodyPr>
          <a:lstStyle/>
          <a:p>
            <a:pPr fontAlgn="base"/>
            <a:r>
              <a:rPr lang="en-US" sz="1200" b="1" dirty="0"/>
              <a:t>Test of Mortal Life 1 Corinthians 9:27:</a:t>
            </a:r>
          </a:p>
          <a:p>
            <a:pPr fontAlgn="base"/>
            <a:r>
              <a:rPr lang="en-US" sz="1200" dirty="0"/>
              <a:t>“In the premortal world before we left the presence of Heavenly Father, He warned and cautioned us about new experiences we would have in mortality. We knew that we would have a physical body of flesh and bone. Never having been mortal before, we had no experience dealing with the temptations of mortality. But Heavenly Father knew and understood. He charged us to control our mortal bodies and to make them subject to our spirits. Our spirits would have to master the physical temptations that our bodies would encounter in a temporal world. Spiritual power over the influence of Satan comes to us by keeping the commandments of our Lord, Jesus Christ” Elder M. Russell Ballard (“Keeping Covenants,”</a:t>
            </a:r>
            <a:r>
              <a:rPr lang="en-US" sz="1200" i="1" dirty="0"/>
              <a:t> Ensign,</a:t>
            </a:r>
            <a:r>
              <a:rPr lang="en-US" sz="1200" dirty="0"/>
              <a:t> May 1993, 6).</a:t>
            </a:r>
          </a:p>
        </p:txBody>
      </p:sp>
      <p:sp>
        <p:nvSpPr>
          <p:cNvPr id="6" name="TextBox 5">
            <a:extLst>
              <a:ext uri="{FF2B5EF4-FFF2-40B4-BE49-F238E27FC236}">
                <a16:creationId xmlns:a16="http://schemas.microsoft.com/office/drawing/2014/main" id="{8ECE22FF-357F-5AB5-57F7-4209F5EE87B7}"/>
              </a:ext>
            </a:extLst>
          </p:cNvPr>
          <p:cNvSpPr txBox="1"/>
          <p:nvPr/>
        </p:nvSpPr>
        <p:spPr>
          <a:xfrm>
            <a:off x="5094514" y="3152000"/>
            <a:ext cx="7086599" cy="2123658"/>
          </a:xfrm>
          <a:prstGeom prst="rect">
            <a:avLst/>
          </a:prstGeom>
          <a:noFill/>
          <a:ln>
            <a:solidFill>
              <a:schemeClr val="tx1"/>
            </a:solidFill>
          </a:ln>
        </p:spPr>
        <p:txBody>
          <a:bodyPr wrap="square">
            <a:spAutoFit/>
          </a:bodyPr>
          <a:lstStyle/>
          <a:p>
            <a:pPr algn="l" fontAlgn="base"/>
            <a:r>
              <a:rPr lang="en-US" sz="1200" b="1" i="0" dirty="0">
                <a:solidFill>
                  <a:srgbClr val="000000"/>
                </a:solidFill>
                <a:effectLst/>
              </a:rPr>
              <a:t>Temptation 1 Corinthians 10:5-11: </a:t>
            </a:r>
            <a:r>
              <a:rPr lang="en-US" sz="1200" b="0" i="0" dirty="0">
                <a:solidFill>
                  <a:srgbClr val="000000"/>
                </a:solidFill>
                <a:effectLst/>
              </a:rPr>
              <a:t>Fighting against temptation takes a lifetime of diligence and faithfulness. But please know that the Lord is ready to assist us in our personal efforts and promises remarkable blessings if we endure to the end. …</a:t>
            </a:r>
          </a:p>
          <a:p>
            <a:pPr algn="l" fontAlgn="base"/>
            <a:r>
              <a:rPr lang="en-US" sz="1200" b="0" i="0" dirty="0">
                <a:solidFill>
                  <a:srgbClr val="000000"/>
                </a:solidFill>
                <a:effectLst/>
              </a:rPr>
              <a:t>My beloved brothers and sisters, I testify that as we rely upon the rock of salvation, the Savior of our souls, … our ability to control our thoughts will increase significantly. I can assure you that our spiritual maturity will grow at an increasing pace, changing our heart, making us more like Jesus Christ. Additionally, the influence of the Holy Ghost will be more intense and continuous in our life. Then the enemy’s temptations, little by little, will lose their power over us, resulting in a happier and more pure and consecrated life.</a:t>
            </a:r>
          </a:p>
          <a:p>
            <a:pPr algn="l" fontAlgn="base"/>
            <a:r>
              <a:rPr lang="en-US" sz="1200" b="0" i="0" dirty="0">
                <a:solidFill>
                  <a:srgbClr val="000000"/>
                </a:solidFill>
                <a:effectLst/>
              </a:rPr>
              <a:t>For those who, for whatever reason, fall into temptation and are dwelling upon unrighteous actions, I assure you that there is a way back, that there is hope in Christ.</a:t>
            </a:r>
          </a:p>
          <a:p>
            <a:pPr algn="l" fontAlgn="base"/>
            <a:r>
              <a:rPr lang="en-US" sz="1200" b="0" i="0" dirty="0">
                <a:solidFill>
                  <a:srgbClr val="000000"/>
                </a:solidFill>
                <a:effectLst/>
              </a:rPr>
              <a:t>(</a:t>
            </a:r>
            <a:r>
              <a:rPr lang="en-US" sz="1200" b="0" i="0" dirty="0" err="1">
                <a:solidFill>
                  <a:srgbClr val="000000"/>
                </a:solidFill>
                <a:effectLst/>
              </a:rPr>
              <a:t>Ulisses</a:t>
            </a:r>
            <a:r>
              <a:rPr lang="en-US" sz="1200" b="0" i="0" dirty="0">
                <a:solidFill>
                  <a:srgbClr val="000000"/>
                </a:solidFill>
                <a:effectLst/>
              </a:rPr>
              <a:t> Soares, “</a:t>
            </a:r>
            <a:r>
              <a:rPr lang="en-US" sz="1200" b="0" i="0" u="none" strike="noStrike" dirty="0">
                <a:solidFill>
                  <a:srgbClr val="000000"/>
                </a:solidFill>
                <a:effectLst/>
              </a:rPr>
              <a:t>Seek Christ in Every Thought</a:t>
            </a:r>
            <a:r>
              <a:rPr lang="en-US" sz="1200" b="0" i="0" dirty="0">
                <a:solidFill>
                  <a:srgbClr val="000000"/>
                </a:solidFill>
                <a:effectLst/>
              </a:rPr>
              <a:t>,” </a:t>
            </a:r>
            <a:r>
              <a:rPr lang="en-US" sz="1200" b="0" i="1" dirty="0">
                <a:solidFill>
                  <a:srgbClr val="000000"/>
                </a:solidFill>
                <a:effectLst/>
              </a:rPr>
              <a:t>Ensign</a:t>
            </a:r>
            <a:r>
              <a:rPr lang="en-US" sz="1200" b="0" i="0" dirty="0">
                <a:solidFill>
                  <a:srgbClr val="000000"/>
                </a:solidFill>
                <a:effectLst/>
              </a:rPr>
              <a:t> or </a:t>
            </a:r>
            <a:r>
              <a:rPr lang="en-US" sz="1200" b="0" i="1" dirty="0">
                <a:solidFill>
                  <a:srgbClr val="000000"/>
                </a:solidFill>
                <a:effectLst/>
              </a:rPr>
              <a:t>Liahona</a:t>
            </a:r>
            <a:r>
              <a:rPr lang="en-US" sz="1200" b="0" i="0" dirty="0">
                <a:solidFill>
                  <a:srgbClr val="000000"/>
                </a:solidFill>
                <a:effectLst/>
              </a:rPr>
              <a:t>, Nov. 2020, 83–84)</a:t>
            </a:r>
          </a:p>
        </p:txBody>
      </p:sp>
      <p:sp>
        <p:nvSpPr>
          <p:cNvPr id="7" name="TextBox 6">
            <a:extLst>
              <a:ext uri="{FF2B5EF4-FFF2-40B4-BE49-F238E27FC236}">
                <a16:creationId xmlns:a16="http://schemas.microsoft.com/office/drawing/2014/main" id="{D08584B7-D1D9-E26E-F1AD-B9FB45F8982B}"/>
              </a:ext>
            </a:extLst>
          </p:cNvPr>
          <p:cNvSpPr txBox="1"/>
          <p:nvPr/>
        </p:nvSpPr>
        <p:spPr>
          <a:xfrm>
            <a:off x="5088188" y="5275658"/>
            <a:ext cx="7092925" cy="1277273"/>
          </a:xfrm>
          <a:prstGeom prst="rect">
            <a:avLst/>
          </a:prstGeom>
          <a:noFill/>
          <a:ln>
            <a:solidFill>
              <a:schemeClr val="tx1"/>
            </a:solidFill>
          </a:ln>
        </p:spPr>
        <p:txBody>
          <a:bodyPr wrap="square">
            <a:spAutoFit/>
          </a:bodyPr>
          <a:lstStyle/>
          <a:p>
            <a:pPr algn="l" fontAlgn="base"/>
            <a:r>
              <a:rPr lang="en-US" sz="1100" b="1" i="0" dirty="0">
                <a:solidFill>
                  <a:srgbClr val="000000"/>
                </a:solidFill>
                <a:effectLst/>
              </a:rPr>
              <a:t>Temptation 1 Corinthians 10:5-11: </a:t>
            </a:r>
            <a:r>
              <a:rPr lang="en-US" sz="1100" b="0" i="0" dirty="0">
                <a:solidFill>
                  <a:srgbClr val="000000"/>
                </a:solidFill>
                <a:effectLst/>
              </a:rPr>
              <a:t>A principle of eternal progression is that exercising self-control and living righteously strengthen our ability to resist temptation. This is true both in the spiritual realm and in temporal matters. …</a:t>
            </a:r>
          </a:p>
          <a:p>
            <a:pPr algn="l" fontAlgn="base"/>
            <a:r>
              <a:rPr lang="en-US" sz="1100" b="0" i="0" dirty="0">
                <a:solidFill>
                  <a:srgbClr val="000000"/>
                </a:solidFill>
                <a:effectLst/>
              </a:rPr>
              <a:t>As part of God’s divine plan, we are blessed with the gift of the Holy Ghost. … He also is a voice of warning against evil and a voice of protection against danger. As we navigate the seas of life, following the impressions of the Holy Ghost is essential. The Spirit will help us avoid temptations and dangers, and comfort and lead us through challenges.</a:t>
            </a:r>
          </a:p>
          <a:p>
            <a:pPr algn="l" fontAlgn="base"/>
            <a:r>
              <a:rPr lang="en-US" sz="1100" b="0" i="0" dirty="0">
                <a:solidFill>
                  <a:srgbClr val="000000"/>
                </a:solidFill>
                <a:effectLst/>
              </a:rPr>
              <a:t>(Quentin L. Cook, “</a:t>
            </a:r>
            <a:r>
              <a:rPr lang="en-US" sz="1100" b="0" i="0" u="none" strike="noStrike" dirty="0">
                <a:solidFill>
                  <a:srgbClr val="000000"/>
                </a:solidFill>
                <a:effectLst/>
              </a:rPr>
              <a:t>Shipshape and Bristol Fashion: Be Temple Worthy—in Good Times and Bad Times</a:t>
            </a:r>
            <a:r>
              <a:rPr lang="en-US" sz="1100" b="0" i="0" dirty="0">
                <a:solidFill>
                  <a:srgbClr val="000000"/>
                </a:solidFill>
                <a:effectLst/>
              </a:rPr>
              <a:t>,” </a:t>
            </a:r>
            <a:r>
              <a:rPr lang="en-US" sz="1100" b="0" i="1" dirty="0">
                <a:solidFill>
                  <a:srgbClr val="000000"/>
                </a:solidFill>
                <a:effectLst/>
              </a:rPr>
              <a:t>Ensign</a:t>
            </a:r>
            <a:r>
              <a:rPr lang="en-US" sz="1100" b="0" i="0" dirty="0">
                <a:solidFill>
                  <a:srgbClr val="000000"/>
                </a:solidFill>
                <a:effectLst/>
              </a:rPr>
              <a:t> or</a:t>
            </a:r>
            <a:r>
              <a:rPr lang="en-US" sz="1100" b="0" i="1" dirty="0">
                <a:solidFill>
                  <a:srgbClr val="000000"/>
                </a:solidFill>
                <a:effectLst/>
              </a:rPr>
              <a:t> Liahona</a:t>
            </a:r>
            <a:r>
              <a:rPr lang="en-US" sz="1100" b="0" i="0" dirty="0">
                <a:solidFill>
                  <a:srgbClr val="000000"/>
                </a:solidFill>
                <a:effectLst/>
              </a:rPr>
              <a:t>, Nov. 2015, 41–42)</a:t>
            </a:r>
          </a:p>
        </p:txBody>
      </p:sp>
    </p:spTree>
    <p:extLst>
      <p:ext uri="{BB962C8B-B14F-4D97-AF65-F5344CB8AC3E}">
        <p14:creationId xmlns:p14="http://schemas.microsoft.com/office/powerpoint/2010/main" val="2496358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F81A4F3-3360-4203-BBDC-1288E928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Calisto MT" panose="02040603050505030304" pitchFamily="18" charset="0"/>
              </a:rPr>
              <a:t>Equal in God’s Eye</a:t>
            </a:r>
          </a:p>
          <a:p>
            <a:pPr algn="ctr"/>
            <a:r>
              <a:rPr lang="en-US" sz="6000" dirty="0">
                <a:solidFill>
                  <a:schemeClr val="bg1"/>
                </a:solidFill>
                <a:latin typeface="Calisto MT" panose="02040603050505030304" pitchFamily="18" charset="0"/>
              </a:rPr>
              <a:t>1 Corinthians 11</a:t>
            </a:r>
            <a:endParaRPr lang="en-US" sz="4400" dirty="0">
              <a:solidFill>
                <a:schemeClr val="bg1"/>
              </a:solidFill>
              <a:latin typeface="Calisto MT" panose="02040603050505030304" pitchFamily="18" charset="0"/>
            </a:endParaRPr>
          </a:p>
        </p:txBody>
      </p:sp>
      <p:grpSp>
        <p:nvGrpSpPr>
          <p:cNvPr id="7" name="Group 6"/>
          <p:cNvGrpSpPr/>
          <p:nvPr/>
        </p:nvGrpSpPr>
        <p:grpSpPr>
          <a:xfrm>
            <a:off x="1317172" y="2971800"/>
            <a:ext cx="3050721" cy="2895600"/>
            <a:chOff x="3657600" y="3429000"/>
            <a:chExt cx="3050721" cy="2895600"/>
          </a:xfrm>
        </p:grpSpPr>
        <p:pic>
          <p:nvPicPr>
            <p:cNvPr id="8" name="Picture 2" descr="Image result for Ephes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657600" y="3429000"/>
              <a:ext cx="3050721" cy="2895600"/>
              <a:chOff x="609600" y="533400"/>
              <a:chExt cx="4495800" cy="4267200"/>
            </a:xfrm>
          </p:grpSpPr>
          <p:grpSp>
            <p:nvGrpSpPr>
              <p:cNvPr id="10" name="Group 86"/>
              <p:cNvGrpSpPr/>
              <p:nvPr/>
            </p:nvGrpSpPr>
            <p:grpSpPr>
              <a:xfrm rot="2107423">
                <a:off x="2048364" y="1066800"/>
                <a:ext cx="554570" cy="1296744"/>
                <a:chOff x="7696200" y="914400"/>
                <a:chExt cx="685800" cy="2438400"/>
              </a:xfrm>
            </p:grpSpPr>
            <p:sp>
              <p:nvSpPr>
                <p:cNvPr id="42" name="Moon 41"/>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262140" flipH="1">
                <a:off x="3035243" y="1133011"/>
                <a:ext cx="554570" cy="1180981"/>
                <a:chOff x="7696200" y="914400"/>
                <a:chExt cx="685800" cy="2438400"/>
              </a:xfrm>
            </p:grpSpPr>
            <p:sp>
              <p:nvSpPr>
                <p:cNvPr id="38" name="Moon 37"/>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
              <p:cNvGrpSpPr/>
              <p:nvPr/>
            </p:nvGrpSpPr>
            <p:grpSpPr>
              <a:xfrm>
                <a:off x="3150326" y="3226526"/>
                <a:ext cx="366238" cy="640613"/>
                <a:chOff x="2438400" y="402137"/>
                <a:chExt cx="2514600" cy="4398463"/>
              </a:xfrm>
            </p:grpSpPr>
            <p:sp>
              <p:nvSpPr>
                <p:cNvPr id="34" name="Snip Same Side Corner Rectangle 33"/>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Wave 31"/>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ame 32"/>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7" name="Group 46"/>
          <p:cNvGrpSpPr/>
          <p:nvPr/>
        </p:nvGrpSpPr>
        <p:grpSpPr>
          <a:xfrm>
            <a:off x="6896768" y="2934306"/>
            <a:ext cx="1938638" cy="3661566"/>
            <a:chOff x="6926556" y="1124668"/>
            <a:chExt cx="1621573" cy="3661566"/>
          </a:xfrm>
        </p:grpSpPr>
        <p:sp>
          <p:nvSpPr>
            <p:cNvPr id="48" name="Cloud 47"/>
            <p:cNvSpPr/>
            <p:nvPr/>
          </p:nvSpPr>
          <p:spPr>
            <a:xfrm rot="10317653">
              <a:off x="7274992" y="1205697"/>
              <a:ext cx="1033159" cy="1041277"/>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Cloud 48"/>
            <p:cNvSpPr/>
            <p:nvPr/>
          </p:nvSpPr>
          <p:spPr>
            <a:xfrm rot="722499">
              <a:off x="7251281" y="1124668"/>
              <a:ext cx="533400" cy="931858"/>
            </a:xfrm>
            <a:prstGeom prst="cloud">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760997" flipH="1">
              <a:off x="7119365" y="2537074"/>
              <a:ext cx="329095" cy="714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rot="18839003">
              <a:off x="8055800" y="2574779"/>
              <a:ext cx="269946" cy="714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a:off x="7668221" y="3400222"/>
              <a:ext cx="4572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a:off x="7363421" y="3400222"/>
              <a:ext cx="381000" cy="1236667"/>
            </a:xfrm>
            <a:prstGeom prst="trapezoid">
              <a:avLst>
                <a:gd name="adj" fmla="val 1253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832865" flipH="1">
              <a:off x="7142752" y="2238336"/>
              <a:ext cx="480065" cy="82444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9767135">
              <a:off x="7828551" y="2238336"/>
              <a:ext cx="480065" cy="82444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7363421" y="2246000"/>
              <a:ext cx="762000" cy="12366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592021" y="3565111"/>
              <a:ext cx="228600" cy="24733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7333399" y="4432066"/>
              <a:ext cx="231790" cy="47654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400000">
              <a:off x="7790599" y="4432066"/>
              <a:ext cx="231790" cy="476546"/>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7696200" y="2438400"/>
              <a:ext cx="228600" cy="609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55"/>
            <p:cNvGrpSpPr/>
            <p:nvPr/>
          </p:nvGrpSpPr>
          <p:grpSpPr>
            <a:xfrm>
              <a:off x="7415735" y="2286000"/>
              <a:ext cx="585265" cy="919949"/>
              <a:chOff x="1855110" y="3740519"/>
              <a:chExt cx="583290" cy="919949"/>
            </a:xfrm>
          </p:grpSpPr>
          <p:sp>
            <p:nvSpPr>
              <p:cNvPr id="64" name="Rectangle 63"/>
              <p:cNvSpPr/>
              <p:nvPr/>
            </p:nvSpPr>
            <p:spPr>
              <a:xfrm>
                <a:off x="1981200" y="3962400"/>
                <a:ext cx="381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13"/>
              <p:cNvGrpSpPr/>
              <p:nvPr/>
            </p:nvGrpSpPr>
            <p:grpSpPr>
              <a:xfrm>
                <a:off x="2058195" y="3933861"/>
                <a:ext cx="232807" cy="726607"/>
                <a:chOff x="1463040" y="844062"/>
                <a:chExt cx="685800" cy="2928565"/>
              </a:xfrm>
            </p:grpSpPr>
            <p:sp>
              <p:nvSpPr>
                <p:cNvPr id="68" name="Pentagon 67"/>
                <p:cNvSpPr/>
                <p:nvPr/>
              </p:nvSpPr>
              <p:spPr>
                <a:xfrm rot="5400000">
                  <a:off x="582076" y="2448344"/>
                  <a:ext cx="2342411" cy="306156"/>
                </a:xfrm>
                <a:prstGeom prst="homePlat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1463040" y="844062"/>
                  <a:ext cx="685800" cy="908538"/>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Parallelogram 65"/>
              <p:cNvSpPr/>
              <p:nvPr/>
            </p:nvSpPr>
            <p:spPr>
              <a:xfrm rot="18839164">
                <a:off x="2187031" y="3817865"/>
                <a:ext cx="328716" cy="174023"/>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arallelogram 66"/>
              <p:cNvSpPr/>
              <p:nvPr/>
            </p:nvSpPr>
            <p:spPr>
              <a:xfrm rot="2432673" flipH="1">
                <a:off x="1855110" y="3833916"/>
                <a:ext cx="328716" cy="18043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p:cNvSpPr/>
            <p:nvPr/>
          </p:nvSpPr>
          <p:spPr>
            <a:xfrm>
              <a:off x="7542252" y="1733380"/>
              <a:ext cx="392131"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363419" y="1136109"/>
              <a:ext cx="774341" cy="12964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3"/>
          <p:cNvGrpSpPr/>
          <p:nvPr/>
        </p:nvGrpSpPr>
        <p:grpSpPr>
          <a:xfrm>
            <a:off x="1331367" y="4766962"/>
            <a:ext cx="869768" cy="497010"/>
            <a:chOff x="1143000" y="228600"/>
            <a:chExt cx="7086600" cy="3733800"/>
          </a:xfrm>
        </p:grpSpPr>
        <p:sp>
          <p:nvSpPr>
            <p:cNvPr id="107" name="Flowchart: Manual Operation 106"/>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Manual Operation 107"/>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08"/>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anual Operation 109"/>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Block Arc 111"/>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Flowchart: Manual Operation 112"/>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12DD0F-9926-4596-85AA-EE92AC42AACD}"/>
              </a:ext>
            </a:extLst>
          </p:cNvPr>
          <p:cNvGrpSpPr/>
          <p:nvPr/>
        </p:nvGrpSpPr>
        <p:grpSpPr>
          <a:xfrm>
            <a:off x="9000139" y="3135662"/>
            <a:ext cx="1537249" cy="3432736"/>
            <a:chOff x="3559833" y="1782307"/>
            <a:chExt cx="2341237" cy="4969558"/>
          </a:xfrm>
        </p:grpSpPr>
        <p:sp>
          <p:nvSpPr>
            <p:cNvPr id="106" name="Oval 105">
              <a:extLst>
                <a:ext uri="{FF2B5EF4-FFF2-40B4-BE49-F238E27FC236}">
                  <a16:creationId xmlns:a16="http://schemas.microsoft.com/office/drawing/2014/main" id="{49F6794A-F0FD-42F0-9555-B9ADDD96D764}"/>
                </a:ext>
              </a:extLst>
            </p:cNvPr>
            <p:cNvSpPr/>
            <p:nvPr/>
          </p:nvSpPr>
          <p:spPr>
            <a:xfrm rot="18433344">
              <a:off x="4663503" y="6103356"/>
              <a:ext cx="467088" cy="70866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D2A5C803-923A-429C-BF2D-B8D1D4BC186E}"/>
                </a:ext>
              </a:extLst>
            </p:cNvPr>
            <p:cNvSpPr/>
            <p:nvPr/>
          </p:nvSpPr>
          <p:spPr>
            <a:xfrm>
              <a:off x="3598849" y="1782307"/>
              <a:ext cx="2075649" cy="248033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73DCAFF8-71F0-4FF9-8856-2B0553D7752D}"/>
                </a:ext>
              </a:extLst>
            </p:cNvPr>
            <p:cNvSpPr/>
            <p:nvPr/>
          </p:nvSpPr>
          <p:spPr>
            <a:xfrm rot="2402633">
              <a:off x="4003111" y="6043197"/>
              <a:ext cx="467088" cy="70866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lowchart: Extract 116">
              <a:extLst>
                <a:ext uri="{FF2B5EF4-FFF2-40B4-BE49-F238E27FC236}">
                  <a16:creationId xmlns:a16="http://schemas.microsoft.com/office/drawing/2014/main" id="{00A13EC5-507B-43A8-9A65-C9E60CE6BFC4}"/>
                </a:ext>
              </a:extLst>
            </p:cNvPr>
            <p:cNvSpPr/>
            <p:nvPr/>
          </p:nvSpPr>
          <p:spPr>
            <a:xfrm>
              <a:off x="3559833" y="3323223"/>
              <a:ext cx="2341237" cy="3070895"/>
            </a:xfrm>
            <a:prstGeom prst="flowChartExtra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FC049F0-C852-4A27-85BA-60192B9990AB}"/>
                </a:ext>
              </a:extLst>
            </p:cNvPr>
            <p:cNvSpPr/>
            <p:nvPr/>
          </p:nvSpPr>
          <p:spPr>
            <a:xfrm rot="6444676">
              <a:off x="4699129" y="4213575"/>
              <a:ext cx="1135083" cy="377619"/>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9DABC86-8627-469A-8C66-73B39640CE79}"/>
                </a:ext>
              </a:extLst>
            </p:cNvPr>
            <p:cNvSpPr/>
            <p:nvPr/>
          </p:nvSpPr>
          <p:spPr>
            <a:xfrm rot="4121987">
              <a:off x="3531728" y="4121694"/>
              <a:ext cx="1135083" cy="37761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392CEF3C-AC02-43DF-9EBC-879A33F0AF66}"/>
                </a:ext>
              </a:extLst>
            </p:cNvPr>
            <p:cNvSpPr/>
            <p:nvPr/>
          </p:nvSpPr>
          <p:spPr>
            <a:xfrm rot="19666086">
              <a:off x="4636495" y="3231862"/>
              <a:ext cx="856611" cy="1076772"/>
            </a:xfrm>
            <a:prstGeom prst="trapezoid">
              <a:avLst>
                <a:gd name="adj" fmla="val 33490"/>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B89F5425-2007-4A90-B465-CB463E874530}"/>
                </a:ext>
              </a:extLst>
            </p:cNvPr>
            <p:cNvSpPr/>
            <p:nvPr/>
          </p:nvSpPr>
          <p:spPr>
            <a:xfrm rot="2593354">
              <a:off x="3931352" y="3188053"/>
              <a:ext cx="741557" cy="1150872"/>
            </a:xfrm>
            <a:prstGeom prst="trapezoid">
              <a:avLst>
                <a:gd name="adj" fmla="val 33490"/>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Extract 121">
              <a:extLst>
                <a:ext uri="{FF2B5EF4-FFF2-40B4-BE49-F238E27FC236}">
                  <a16:creationId xmlns:a16="http://schemas.microsoft.com/office/drawing/2014/main" id="{88BA6FC5-7FAC-400E-B0F2-500B88A111C8}"/>
                </a:ext>
              </a:extLst>
            </p:cNvPr>
            <p:cNvSpPr/>
            <p:nvPr/>
          </p:nvSpPr>
          <p:spPr>
            <a:xfrm>
              <a:off x="3755304" y="2644672"/>
              <a:ext cx="1888094" cy="2942999"/>
            </a:xfrm>
            <a:prstGeom prst="flowChartExtra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D47D48AF-E118-45C4-80D5-CBB1AA84508C}"/>
                </a:ext>
              </a:extLst>
            </p:cNvPr>
            <p:cNvSpPr/>
            <p:nvPr/>
          </p:nvSpPr>
          <p:spPr>
            <a:xfrm>
              <a:off x="4563855" y="2687445"/>
              <a:ext cx="333192" cy="874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onut 98">
              <a:extLst>
                <a:ext uri="{FF2B5EF4-FFF2-40B4-BE49-F238E27FC236}">
                  <a16:creationId xmlns:a16="http://schemas.microsoft.com/office/drawing/2014/main" id="{CF6FF80C-B74F-427B-B948-6156E3C49E9E}"/>
                </a:ext>
              </a:extLst>
            </p:cNvPr>
            <p:cNvSpPr/>
            <p:nvPr/>
          </p:nvSpPr>
          <p:spPr>
            <a:xfrm>
              <a:off x="4563853" y="3018707"/>
              <a:ext cx="333192" cy="699920"/>
            </a:xfrm>
            <a:prstGeom prst="donut">
              <a:avLst>
                <a:gd name="adj" fmla="val 12742"/>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F96D45EF-9705-4F0B-859D-A0789BEF4BAE}"/>
                </a:ext>
              </a:extLst>
            </p:cNvPr>
            <p:cNvSpPr/>
            <p:nvPr/>
          </p:nvSpPr>
          <p:spPr>
            <a:xfrm>
              <a:off x="4088499" y="1865142"/>
              <a:ext cx="1221707" cy="14843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Freeform: Shape 69">
            <a:extLst>
              <a:ext uri="{FF2B5EF4-FFF2-40B4-BE49-F238E27FC236}">
                <a16:creationId xmlns:a16="http://schemas.microsoft.com/office/drawing/2014/main" id="{7A8F9014-8B33-9544-4609-5EED4128C0E9}"/>
              </a:ext>
            </a:extLst>
          </p:cNvPr>
          <p:cNvSpPr/>
          <p:nvPr/>
        </p:nvSpPr>
        <p:spPr>
          <a:xfrm rot="292651" flipH="1">
            <a:off x="9309239" y="3095334"/>
            <a:ext cx="908387" cy="433537"/>
          </a:xfrm>
          <a:custGeom>
            <a:avLst/>
            <a:gdLst>
              <a:gd name="connsiteX0" fmla="*/ 1072108 w 1336704"/>
              <a:gd name="connsiteY0" fmla="*/ 37034 h 637861"/>
              <a:gd name="connsiteX1" fmla="*/ 638114 w 1336704"/>
              <a:gd name="connsiteY1" fmla="*/ 0 h 637861"/>
              <a:gd name="connsiteX2" fmla="*/ 635645 w 1336704"/>
              <a:gd name="connsiteY2" fmla="*/ 28933 h 637861"/>
              <a:gd name="connsiteX3" fmla="*/ 289167 w 1336704"/>
              <a:gd name="connsiteY3" fmla="*/ 28933 h 637861"/>
              <a:gd name="connsiteX4" fmla="*/ 0 w 1336704"/>
              <a:gd name="connsiteY4" fmla="*/ 318100 h 637861"/>
              <a:gd name="connsiteX5" fmla="*/ 0 w 1336704"/>
              <a:gd name="connsiteY5" fmla="*/ 607267 h 637861"/>
              <a:gd name="connsiteX6" fmla="*/ 435571 w 1336704"/>
              <a:gd name="connsiteY6" fmla="*/ 607267 h 637861"/>
              <a:gd name="connsiteX7" fmla="*/ 640043 w 1336704"/>
              <a:gd name="connsiteY7" fmla="*/ 522572 h 637861"/>
              <a:gd name="connsiteX8" fmla="*/ 669390 w 1336704"/>
              <a:gd name="connsiteY8" fmla="*/ 479046 h 637861"/>
              <a:gd name="connsiteX9" fmla="*/ 680531 w 1336704"/>
              <a:gd name="connsiteY9" fmla="*/ 499052 h 637861"/>
              <a:gd name="connsiteX10" fmla="*/ 877061 w 1336704"/>
              <a:gd name="connsiteY10" fmla="*/ 600826 h 637861"/>
              <a:gd name="connsiteX11" fmla="*/ 1311054 w 1336704"/>
              <a:gd name="connsiteY11" fmla="*/ 637861 h 637861"/>
              <a:gd name="connsiteX12" fmla="*/ 1335641 w 1336704"/>
              <a:gd name="connsiteY12" fmla="*/ 349741 h 637861"/>
              <a:gd name="connsiteX13" fmla="*/ 1072108 w 1336704"/>
              <a:gd name="connsiteY13" fmla="*/ 37034 h 63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6704" h="637861">
                <a:moveTo>
                  <a:pt x="1072108" y="37034"/>
                </a:moveTo>
                <a:lnTo>
                  <a:pt x="638114" y="0"/>
                </a:lnTo>
                <a:lnTo>
                  <a:pt x="635645" y="28933"/>
                </a:lnTo>
                <a:lnTo>
                  <a:pt x="289167" y="28933"/>
                </a:lnTo>
                <a:cubicBezTo>
                  <a:pt x="129464" y="28933"/>
                  <a:pt x="0" y="158397"/>
                  <a:pt x="0" y="318100"/>
                </a:cubicBezTo>
                <a:lnTo>
                  <a:pt x="0" y="607267"/>
                </a:lnTo>
                <a:lnTo>
                  <a:pt x="435571" y="607267"/>
                </a:lnTo>
                <a:cubicBezTo>
                  <a:pt x="515423" y="607267"/>
                  <a:pt x="587714" y="574901"/>
                  <a:pt x="640043" y="522572"/>
                </a:cubicBezTo>
                <a:lnTo>
                  <a:pt x="669390" y="479046"/>
                </a:lnTo>
                <a:lnTo>
                  <a:pt x="680531" y="499052"/>
                </a:lnTo>
                <a:cubicBezTo>
                  <a:pt x="728220" y="555641"/>
                  <a:pt x="797498" y="594037"/>
                  <a:pt x="877061" y="600826"/>
                </a:cubicBezTo>
                <a:lnTo>
                  <a:pt x="1311054" y="637861"/>
                </a:lnTo>
                <a:lnTo>
                  <a:pt x="1335641" y="349741"/>
                </a:lnTo>
                <a:cubicBezTo>
                  <a:pt x="1349220" y="190616"/>
                  <a:pt x="1231233" y="50613"/>
                  <a:pt x="1072108" y="37034"/>
                </a:cubicBezTo>
                <a:close/>
              </a:path>
            </a:pathLst>
          </a:cu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79126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34" y="160338"/>
            <a:ext cx="12192000" cy="830997"/>
          </a:xfrm>
          <a:prstGeom prst="rect">
            <a:avLst/>
          </a:prstGeom>
          <a:noFill/>
        </p:spPr>
        <p:txBody>
          <a:bodyPr wrap="square" rtlCol="0">
            <a:spAutoFit/>
          </a:bodyPr>
          <a:lstStyle/>
          <a:p>
            <a:pPr algn="ctr"/>
            <a:r>
              <a:rPr lang="en-US" sz="4800" dirty="0">
                <a:solidFill>
                  <a:schemeClr val="bg1"/>
                </a:solidFill>
                <a:latin typeface="Calisto MT" panose="02040603050505030304" pitchFamily="18" charset="0"/>
              </a:rPr>
              <a:t>Common Feelings About Marriage</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5" name="Group 74"/>
          <p:cNvGrpSpPr/>
          <p:nvPr/>
        </p:nvGrpSpPr>
        <p:grpSpPr>
          <a:xfrm>
            <a:off x="160760" y="1864178"/>
            <a:ext cx="2872182" cy="4441727"/>
            <a:chOff x="79014" y="1559601"/>
            <a:chExt cx="2872182" cy="4441727"/>
          </a:xfrm>
        </p:grpSpPr>
        <p:sp>
          <p:nvSpPr>
            <p:cNvPr id="5" name="TextBox 4"/>
            <p:cNvSpPr txBox="1"/>
            <p:nvPr/>
          </p:nvSpPr>
          <p:spPr>
            <a:xfrm>
              <a:off x="155575" y="1559601"/>
              <a:ext cx="2795621" cy="2031325"/>
            </a:xfrm>
            <a:prstGeom prst="rect">
              <a:avLst/>
            </a:prstGeom>
            <a:noFill/>
          </p:spPr>
          <p:txBody>
            <a:bodyPr wrap="square" rtlCol="0">
              <a:spAutoFit/>
            </a:bodyPr>
            <a:lstStyle/>
            <a:p>
              <a:pPr fontAlgn="base"/>
              <a:r>
                <a:rPr lang="en-US" dirty="0">
                  <a:solidFill>
                    <a:schemeClr val="bg1"/>
                  </a:solidFill>
                </a:rPr>
                <a:t>“Being successful in my career is everything to me. </a:t>
              </a:r>
            </a:p>
            <a:p>
              <a:pPr fontAlgn="base"/>
              <a:endParaRPr lang="en-US" dirty="0">
                <a:solidFill>
                  <a:schemeClr val="bg1"/>
                </a:solidFill>
              </a:endParaRPr>
            </a:p>
            <a:p>
              <a:pPr fontAlgn="base"/>
              <a:r>
                <a:rPr lang="en-US" dirty="0">
                  <a:solidFill>
                    <a:schemeClr val="bg1"/>
                  </a:solidFill>
                </a:rPr>
                <a:t>I don’t want to divide my attention between my career goals and my marriage.”</a:t>
              </a:r>
            </a:p>
          </p:txBody>
        </p:sp>
        <p:grpSp>
          <p:nvGrpSpPr>
            <p:cNvPr id="72" name="Group 71"/>
            <p:cNvGrpSpPr/>
            <p:nvPr/>
          </p:nvGrpSpPr>
          <p:grpSpPr>
            <a:xfrm>
              <a:off x="79014" y="4012805"/>
              <a:ext cx="2601072" cy="1988523"/>
              <a:chOff x="155575" y="3578559"/>
              <a:chExt cx="4117768" cy="3092005"/>
            </a:xfrm>
          </p:grpSpPr>
          <p:sp>
            <p:nvSpPr>
              <p:cNvPr id="71" name="Rectangle 70"/>
              <p:cNvSpPr/>
              <p:nvPr/>
            </p:nvSpPr>
            <p:spPr>
              <a:xfrm>
                <a:off x="291706" y="3578559"/>
                <a:ext cx="3981637" cy="309200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6" descr="Image result for 3d wome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093" y="4277411"/>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772718"/>
                <a:ext cx="2381250" cy="238125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Group 75"/>
          <p:cNvGrpSpPr/>
          <p:nvPr/>
        </p:nvGrpSpPr>
        <p:grpSpPr>
          <a:xfrm>
            <a:off x="3118932" y="1135798"/>
            <a:ext cx="3053943" cy="3755016"/>
            <a:chOff x="3110880" y="1546283"/>
            <a:chExt cx="3053943" cy="3755016"/>
          </a:xfrm>
        </p:grpSpPr>
        <p:sp>
          <p:nvSpPr>
            <p:cNvPr id="2" name="Rectangle 1"/>
            <p:cNvSpPr/>
            <p:nvPr/>
          </p:nvSpPr>
          <p:spPr>
            <a:xfrm>
              <a:off x="3408177" y="1546283"/>
              <a:ext cx="2756646" cy="1477328"/>
            </a:xfrm>
            <a:prstGeom prst="rect">
              <a:avLst/>
            </a:prstGeom>
          </p:spPr>
          <p:txBody>
            <a:bodyPr wrap="square">
              <a:spAutoFit/>
            </a:bodyPr>
            <a:lstStyle/>
            <a:p>
              <a:pPr fontAlgn="base"/>
              <a:r>
                <a:rPr lang="en-US" dirty="0">
                  <a:solidFill>
                    <a:schemeClr val="bg1"/>
                  </a:solidFill>
                </a:rPr>
                <a:t> “I don’t want to commit to a long-term relationship. I worry about making a decision that I will later regret.”</a:t>
              </a:r>
              <a:endParaRPr lang="en-US" b="0" i="0" dirty="0">
                <a:solidFill>
                  <a:schemeClr val="bg1"/>
                </a:solidFill>
                <a:effectLst/>
              </a:endParaRPr>
            </a:p>
          </p:txBody>
        </p:sp>
        <p:grpSp>
          <p:nvGrpSpPr>
            <p:cNvPr id="73" name="Group 72"/>
            <p:cNvGrpSpPr/>
            <p:nvPr/>
          </p:nvGrpSpPr>
          <p:grpSpPr>
            <a:xfrm>
              <a:off x="3110880" y="3294156"/>
              <a:ext cx="2936374" cy="2007143"/>
              <a:chOff x="3138090" y="3962448"/>
              <a:chExt cx="2936374" cy="2007143"/>
            </a:xfrm>
          </p:grpSpPr>
          <p:sp>
            <p:nvSpPr>
              <p:cNvPr id="106" name="Rectangle 105"/>
              <p:cNvSpPr/>
              <p:nvPr/>
            </p:nvSpPr>
            <p:spPr>
              <a:xfrm>
                <a:off x="3405026" y="3981068"/>
                <a:ext cx="2515082" cy="198852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2" descr="Image result for 3d peop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749" y="3962448"/>
                <a:ext cx="1956715" cy="195671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6" descr="http://www.dent-artistry.com/images/Man-Thinking-0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8090" y="4007962"/>
                <a:ext cx="1840093" cy="184009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7" name="Group 76"/>
          <p:cNvGrpSpPr/>
          <p:nvPr/>
        </p:nvGrpSpPr>
        <p:grpSpPr>
          <a:xfrm>
            <a:off x="6408468" y="2393449"/>
            <a:ext cx="2663215" cy="3308475"/>
            <a:chOff x="6482027" y="2474709"/>
            <a:chExt cx="2663215" cy="3308475"/>
          </a:xfrm>
        </p:grpSpPr>
        <p:sp>
          <p:nvSpPr>
            <p:cNvPr id="46" name="Rectangle 45"/>
            <p:cNvSpPr/>
            <p:nvPr/>
          </p:nvSpPr>
          <p:spPr>
            <a:xfrm>
              <a:off x="6736282" y="2474709"/>
              <a:ext cx="2408960" cy="1200329"/>
            </a:xfrm>
            <a:prstGeom prst="rect">
              <a:avLst/>
            </a:prstGeom>
          </p:spPr>
          <p:txBody>
            <a:bodyPr wrap="square">
              <a:spAutoFit/>
            </a:bodyPr>
            <a:lstStyle/>
            <a:p>
              <a:pPr fontAlgn="base"/>
              <a:r>
                <a:rPr lang="en-US" dirty="0">
                  <a:solidFill>
                    <a:schemeClr val="bg1"/>
                  </a:solidFill>
                </a:rPr>
                <a:t> “Marriage would tie me down. I wouldn’t be able to do whatever I wanted.”</a:t>
              </a:r>
              <a:endParaRPr lang="en-US" b="0" i="0" dirty="0">
                <a:solidFill>
                  <a:schemeClr val="bg1"/>
                </a:solidFill>
                <a:effectLst/>
              </a:endParaRPr>
            </a:p>
          </p:txBody>
        </p:sp>
        <p:grpSp>
          <p:nvGrpSpPr>
            <p:cNvPr id="74" name="Group 73"/>
            <p:cNvGrpSpPr/>
            <p:nvPr/>
          </p:nvGrpSpPr>
          <p:grpSpPr>
            <a:xfrm>
              <a:off x="6482027" y="3794661"/>
              <a:ext cx="2637599" cy="1988523"/>
              <a:chOff x="6039666" y="4448400"/>
              <a:chExt cx="2637599" cy="1988523"/>
            </a:xfrm>
          </p:grpSpPr>
          <p:sp>
            <p:nvSpPr>
              <p:cNvPr id="109" name="Rectangle 108"/>
              <p:cNvSpPr/>
              <p:nvPr/>
            </p:nvSpPr>
            <p:spPr>
              <a:xfrm>
                <a:off x="6162183" y="4448400"/>
                <a:ext cx="2515082" cy="1988523"/>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46" t="-1818"/>
              <a:stretch/>
            </p:blipFill>
            <p:spPr bwMode="auto">
              <a:xfrm>
                <a:off x="6898341" y="4531659"/>
                <a:ext cx="1648004" cy="179002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4" descr="Image result for 3d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9666" y="4999928"/>
                <a:ext cx="1321756" cy="13217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8" name="Group 77"/>
          <p:cNvGrpSpPr/>
          <p:nvPr/>
        </p:nvGrpSpPr>
        <p:grpSpPr>
          <a:xfrm>
            <a:off x="9561531" y="2552235"/>
            <a:ext cx="2336003" cy="3753670"/>
            <a:chOff x="9685667" y="1925334"/>
            <a:chExt cx="2336003" cy="3753670"/>
          </a:xfrm>
        </p:grpSpPr>
        <p:sp>
          <p:nvSpPr>
            <p:cNvPr id="70" name="Rectangle 69"/>
            <p:cNvSpPr/>
            <p:nvPr/>
          </p:nvSpPr>
          <p:spPr>
            <a:xfrm>
              <a:off x="9685667" y="1925334"/>
              <a:ext cx="2336003" cy="1477328"/>
            </a:xfrm>
            <a:prstGeom prst="rect">
              <a:avLst/>
            </a:prstGeom>
          </p:spPr>
          <p:txBody>
            <a:bodyPr wrap="square">
              <a:spAutoFit/>
            </a:bodyPr>
            <a:lstStyle/>
            <a:p>
              <a:r>
                <a:rPr lang="en-US" dirty="0">
                  <a:solidFill>
                    <a:schemeClr val="bg1"/>
                  </a:solidFill>
                </a:rPr>
                <a:t>“I know that marriage is the most important decision I will ever make, and I look forward to it.”</a:t>
              </a:r>
            </a:p>
          </p:txBody>
        </p:sp>
        <p:pic>
          <p:nvPicPr>
            <p:cNvPr id="111" name="Picture 2" descr="Image result for 3d peop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99184" y="3622152"/>
              <a:ext cx="2056852" cy="2056852"/>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TextBox 111"/>
          <p:cNvSpPr txBox="1"/>
          <p:nvPr/>
        </p:nvSpPr>
        <p:spPr>
          <a:xfrm>
            <a:off x="3060269" y="5590464"/>
            <a:ext cx="3348199" cy="954107"/>
          </a:xfrm>
          <a:prstGeom prst="rect">
            <a:avLst/>
          </a:prstGeom>
          <a:noFill/>
        </p:spPr>
        <p:txBody>
          <a:bodyPr wrap="square" rtlCol="0">
            <a:spAutoFit/>
          </a:bodyPr>
          <a:lstStyle/>
          <a:p>
            <a:pPr algn="ctr"/>
            <a:r>
              <a:rPr lang="en-US" sz="2800" dirty="0">
                <a:solidFill>
                  <a:schemeClr val="bg1"/>
                </a:solidFill>
                <a:effectLst>
                  <a:glow rad="228600">
                    <a:schemeClr val="accent6">
                      <a:satMod val="175000"/>
                      <a:alpha val="40000"/>
                    </a:schemeClr>
                  </a:glow>
                </a:effectLst>
                <a:latin typeface="Calisto MT" panose="02040603050505030304" pitchFamily="18" charset="0"/>
              </a:rPr>
              <a:t>How Do You Feel About Marriage?</a:t>
            </a:r>
          </a:p>
        </p:txBody>
      </p:sp>
    </p:spTree>
    <p:extLst>
      <p:ext uri="{BB962C8B-B14F-4D97-AF65-F5344CB8AC3E}">
        <p14:creationId xmlns:p14="http://schemas.microsoft.com/office/powerpoint/2010/main" val="322556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anim calcmode="lin" valueType="num">
                                      <p:cBhvr>
                                        <p:cTn id="29" dur="1000" fill="hold"/>
                                        <p:tgtEl>
                                          <p:spTgt spid="78"/>
                                        </p:tgtEl>
                                        <p:attrNameLst>
                                          <p:attrName>ppt_x</p:attrName>
                                        </p:attrNameLst>
                                      </p:cBhvr>
                                      <p:tavLst>
                                        <p:tav tm="0">
                                          <p:val>
                                            <p:strVal val="#ppt_x"/>
                                          </p:val>
                                        </p:tav>
                                        <p:tav tm="100000">
                                          <p:val>
                                            <p:strVal val="#ppt_x"/>
                                          </p:val>
                                        </p:tav>
                                      </p:tavLst>
                                    </p:anim>
                                    <p:anim calcmode="lin" valueType="num">
                                      <p:cBhvr>
                                        <p:cTn id="3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1000"/>
                                        <p:tgtEl>
                                          <p:spTgt spid="112"/>
                                        </p:tgtEl>
                                      </p:cBhvr>
                                    </p:animEffect>
                                    <p:anim calcmode="lin" valueType="num">
                                      <p:cBhvr>
                                        <p:cTn id="36" dur="1000" fill="hold"/>
                                        <p:tgtEl>
                                          <p:spTgt spid="112"/>
                                        </p:tgtEl>
                                        <p:attrNameLst>
                                          <p:attrName>ppt_x</p:attrName>
                                        </p:attrNameLst>
                                      </p:cBhvr>
                                      <p:tavLst>
                                        <p:tav tm="0">
                                          <p:val>
                                            <p:strVal val="#ppt_x"/>
                                          </p:val>
                                        </p:tav>
                                        <p:tav tm="100000">
                                          <p:val>
                                            <p:strVal val="#ppt_x"/>
                                          </p:val>
                                        </p:tav>
                                      </p:tavLst>
                                    </p:anim>
                                    <p:anim calcmode="lin" valueType="num">
                                      <p:cBhvr>
                                        <p:cTn id="37" dur="1000" fill="hold"/>
                                        <p:tgtEl>
                                          <p:spTgt spid="112"/>
                                        </p:tgtEl>
                                        <p:attrNameLst>
                                          <p:attrName>ppt_y</p:attrName>
                                        </p:attrNameLst>
                                      </p:cBhvr>
                                      <p:tavLst>
                                        <p:tav tm="0">
                                          <p:val>
                                            <p:strVal val="#ppt_y+.1"/>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500"/>
                                        <p:tgtEl>
                                          <p:spTgt spid="75"/>
                                        </p:tgtEl>
                                      </p:cBhvr>
                                    </p:animEffect>
                                    <p:set>
                                      <p:cBhvr>
                                        <p:cTn id="40" dur="1" fill="hold">
                                          <p:stCondLst>
                                            <p:cond delay="499"/>
                                          </p:stCondLst>
                                        </p:cTn>
                                        <p:tgtEl>
                                          <p:spTgt spid="7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6"/>
                                        </p:tgtEl>
                                      </p:cBhvr>
                                    </p:animEffect>
                                    <p:set>
                                      <p:cBhvr>
                                        <p:cTn id="43" dur="1" fill="hold">
                                          <p:stCondLst>
                                            <p:cond delay="499"/>
                                          </p:stCondLst>
                                        </p:cTn>
                                        <p:tgtEl>
                                          <p:spTgt spid="7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7"/>
                                        </p:tgtEl>
                                      </p:cBhvr>
                                    </p:animEffect>
                                    <p:set>
                                      <p:cBhvr>
                                        <p:cTn id="46" dur="1" fill="hold">
                                          <p:stCondLst>
                                            <p:cond delay="499"/>
                                          </p:stCondLst>
                                        </p:cTn>
                                        <p:tgtEl>
                                          <p:spTgt spid="7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11:11</a:t>
            </a:r>
          </a:p>
        </p:txBody>
      </p:sp>
      <p:sp>
        <p:nvSpPr>
          <p:cNvPr id="6" name="TextBox 5"/>
          <p:cNvSpPr txBox="1"/>
          <p:nvPr/>
        </p:nvSpPr>
        <p:spPr>
          <a:xfrm>
            <a:off x="-35378" y="61750"/>
            <a:ext cx="12192000" cy="923330"/>
          </a:xfrm>
          <a:prstGeom prst="rect">
            <a:avLst/>
          </a:prstGeom>
          <a:noFill/>
        </p:spPr>
        <p:txBody>
          <a:bodyPr wrap="square" rtlCol="0">
            <a:spAutoFit/>
          </a:bodyPr>
          <a:lstStyle/>
          <a:p>
            <a:pPr algn="ctr"/>
            <a:r>
              <a:rPr lang="en-US" sz="5400" dirty="0">
                <a:solidFill>
                  <a:schemeClr val="bg1"/>
                </a:solidFill>
                <a:latin typeface="Calisto MT" panose="02040603050505030304" pitchFamily="18" charset="0"/>
              </a:rPr>
              <a:t>The Institution of Marriage</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11712" y="6419524"/>
            <a:ext cx="744910" cy="369332"/>
          </a:xfrm>
          <a:prstGeom prst="rect">
            <a:avLst/>
          </a:prstGeom>
          <a:noFill/>
        </p:spPr>
        <p:txBody>
          <a:bodyPr wrap="square" rtlCol="0">
            <a:spAutoFit/>
          </a:bodyPr>
          <a:lstStyle/>
          <a:p>
            <a:pPr algn="r"/>
            <a:r>
              <a:rPr lang="en-US" dirty="0">
                <a:solidFill>
                  <a:schemeClr val="bg1"/>
                </a:solidFill>
              </a:rPr>
              <a:t>(2)</a:t>
            </a:r>
          </a:p>
        </p:txBody>
      </p:sp>
      <p:sp>
        <p:nvSpPr>
          <p:cNvPr id="2" name="Rectangle 1"/>
          <p:cNvSpPr/>
          <p:nvPr/>
        </p:nvSpPr>
        <p:spPr>
          <a:xfrm>
            <a:off x="5025378" y="2767108"/>
            <a:ext cx="6871447" cy="3847207"/>
          </a:xfrm>
          <a:prstGeom prst="rect">
            <a:avLst/>
          </a:prstGeom>
        </p:spPr>
        <p:txBody>
          <a:bodyPr wrap="square">
            <a:spAutoFit/>
          </a:bodyPr>
          <a:lstStyle/>
          <a:p>
            <a:pPr fontAlgn="base"/>
            <a:r>
              <a:rPr lang="en-US" sz="2800" dirty="0">
                <a:solidFill>
                  <a:schemeClr val="bg1"/>
                </a:solidFill>
                <a:effectLst>
                  <a:glow rad="101600">
                    <a:schemeClr val="accent4">
                      <a:satMod val="175000"/>
                      <a:alpha val="40000"/>
                    </a:schemeClr>
                  </a:glow>
                </a:effectLst>
              </a:rPr>
              <a:t>God instituted marriage in the beginning. </a:t>
            </a:r>
          </a:p>
          <a:p>
            <a:pPr fontAlgn="base"/>
            <a:endParaRPr lang="en-US" dirty="0">
              <a:solidFill>
                <a:schemeClr val="bg1"/>
              </a:solidFill>
            </a:endParaRPr>
          </a:p>
          <a:p>
            <a:pPr fontAlgn="base"/>
            <a:r>
              <a:rPr lang="en-US" dirty="0">
                <a:solidFill>
                  <a:schemeClr val="bg1"/>
                </a:solidFill>
              </a:rPr>
              <a:t>He made man in his own image and likeness, male and female, and in their creation it was designed that they should be united together in sacred bonds of marriage, and one is not perfect without the other. </a:t>
            </a:r>
          </a:p>
          <a:p>
            <a:pPr fontAlgn="base"/>
            <a:endParaRPr lang="en-US" dirty="0">
              <a:solidFill>
                <a:schemeClr val="bg1"/>
              </a:solidFill>
            </a:endParaRPr>
          </a:p>
          <a:p>
            <a:pPr fontAlgn="base"/>
            <a:r>
              <a:rPr lang="en-US" dirty="0">
                <a:solidFill>
                  <a:schemeClr val="bg1"/>
                </a:solidFill>
              </a:rPr>
              <a:t>Furthermore, it means that there is no union for time and eternity that can be perfected outside of the law of God, and the order of his house. </a:t>
            </a:r>
          </a:p>
          <a:p>
            <a:pPr fontAlgn="base"/>
            <a:endParaRPr lang="en-US" dirty="0">
              <a:solidFill>
                <a:schemeClr val="bg1"/>
              </a:solidFill>
            </a:endParaRPr>
          </a:p>
          <a:p>
            <a:pPr fontAlgn="base"/>
            <a:r>
              <a:rPr lang="en-US" dirty="0">
                <a:solidFill>
                  <a:schemeClr val="bg1"/>
                </a:solidFill>
              </a:rPr>
              <a:t>Men may desire it, they may go through the form of it, in this life, but it will be of no effect except it be done and sanctioned by divine authority, in the name of the Father and of the Son and of the Holy Ghost.” </a:t>
            </a:r>
            <a:endParaRPr lang="en-US" b="1" dirty="0">
              <a:solidFill>
                <a:schemeClr val="bg1"/>
              </a:solidFill>
              <a:latin typeface="Abadi" panose="020B0604020104020204" pitchFamily="34" charset="0"/>
            </a:endParaRPr>
          </a:p>
        </p:txBody>
      </p:sp>
      <p:grpSp>
        <p:nvGrpSpPr>
          <p:cNvPr id="12" name="Group 11"/>
          <p:cNvGrpSpPr/>
          <p:nvPr/>
        </p:nvGrpSpPr>
        <p:grpSpPr>
          <a:xfrm>
            <a:off x="561927" y="3300036"/>
            <a:ext cx="4168276" cy="2603627"/>
            <a:chOff x="561927" y="3300036"/>
            <a:chExt cx="4168276" cy="2603627"/>
          </a:xfrm>
        </p:grpSpPr>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27" y="3300036"/>
              <a:ext cx="4168276" cy="26036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97941" y="3300036"/>
              <a:ext cx="1032262" cy="5054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07975" y="1012418"/>
            <a:ext cx="9960860" cy="1631216"/>
            <a:chOff x="307975" y="1012418"/>
            <a:chExt cx="9960860" cy="1631216"/>
          </a:xfrm>
        </p:grpSpPr>
        <p:sp>
          <p:nvSpPr>
            <p:cNvPr id="14" name="Rectangle 13"/>
            <p:cNvSpPr/>
            <p:nvPr/>
          </p:nvSpPr>
          <p:spPr>
            <a:xfrm>
              <a:off x="307975" y="1012418"/>
              <a:ext cx="8983943" cy="1631216"/>
            </a:xfrm>
            <a:prstGeom prst="rect">
              <a:avLst/>
            </a:prstGeom>
          </p:spPr>
          <p:txBody>
            <a:bodyPr wrap="square">
              <a:spAutoFit/>
            </a:bodyPr>
            <a:lstStyle/>
            <a:p>
              <a:pPr fontAlgn="base"/>
              <a:r>
                <a:rPr lang="en-US" sz="2000" dirty="0">
                  <a:solidFill>
                    <a:schemeClr val="bg1"/>
                  </a:solidFill>
                </a:rPr>
                <a:t>“The house of the Lord is a house of order and not a house of confusion; and that means that the man is not without the woman in the Lord, neither is the woman without the man in the Lord; and that no man can be saved and exalted in the kingdom of God without the woman, and no woman can reach the perfection and exaltation in the kingdom of God alone. </a:t>
              </a:r>
              <a:endParaRPr lang="en-US" sz="2000" b="1" dirty="0">
                <a:solidFill>
                  <a:schemeClr val="bg1"/>
                </a:solidFill>
                <a:latin typeface="Abadi" panose="020B0604020104020204" pitchFamily="34" charset="0"/>
              </a:endParaRPr>
            </a:p>
          </p:txBody>
        </p:sp>
        <p:pic>
          <p:nvPicPr>
            <p:cNvPr id="12292" name="Picture 4" descr="Image result for man woman 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2588" y="1121120"/>
              <a:ext cx="946247" cy="1376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75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378" y="61750"/>
            <a:ext cx="12192000" cy="923330"/>
          </a:xfrm>
          <a:prstGeom prst="rect">
            <a:avLst/>
          </a:prstGeom>
          <a:noFill/>
        </p:spPr>
        <p:txBody>
          <a:bodyPr wrap="square" rtlCol="0">
            <a:spAutoFit/>
          </a:bodyPr>
          <a:lstStyle/>
          <a:p>
            <a:pPr algn="ctr"/>
            <a:r>
              <a:rPr lang="en-US" sz="5400" dirty="0">
                <a:solidFill>
                  <a:schemeClr val="bg1"/>
                </a:solidFill>
                <a:latin typeface="Calisto MT" panose="02040603050505030304" pitchFamily="18" charset="0"/>
              </a:rPr>
              <a:t>Doctrinal Mastery</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7B098AEC-5277-4DB5-B0CF-4F969CD68C4A}"/>
              </a:ext>
            </a:extLst>
          </p:cNvPr>
          <p:cNvGrpSpPr/>
          <p:nvPr/>
        </p:nvGrpSpPr>
        <p:grpSpPr>
          <a:xfrm>
            <a:off x="1072104" y="2033468"/>
            <a:ext cx="2810519" cy="3640943"/>
            <a:chOff x="2819400" y="3657598"/>
            <a:chExt cx="1365515" cy="2048764"/>
          </a:xfrm>
        </p:grpSpPr>
        <p:sp>
          <p:nvSpPr>
            <p:cNvPr id="17" name="Rectangle 16">
              <a:extLst>
                <a:ext uri="{FF2B5EF4-FFF2-40B4-BE49-F238E27FC236}">
                  <a16:creationId xmlns:a16="http://schemas.microsoft.com/office/drawing/2014/main" id="{2D64CECB-5FCC-40CF-9B72-F53D74FE0BCC}"/>
                </a:ext>
              </a:extLst>
            </p:cNvPr>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5FFEB7-5216-44A4-A7FC-C4FC06DE1DED}"/>
                </a:ext>
              </a:extLst>
            </p:cNvPr>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0377EC-630A-446E-B0EA-D61A4263BF55}"/>
                </a:ext>
              </a:extLst>
            </p:cNvPr>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a:t>
              </a:r>
            </a:p>
            <a:p>
              <a:pPr algn="ctr"/>
              <a:r>
                <a:rPr lang="en-US" sz="4000" dirty="0">
                  <a:solidFill>
                    <a:srgbClr val="FFC000"/>
                  </a:solidFill>
                  <a:latin typeface="Colonna MT" pitchFamily="82" charset="0"/>
                </a:rPr>
                <a:t>1 </a:t>
              </a:r>
              <a:r>
                <a:rPr lang="en-US" sz="3200" dirty="0">
                  <a:solidFill>
                    <a:srgbClr val="FFC000"/>
                  </a:solidFill>
                  <a:latin typeface="Colonna MT" pitchFamily="82" charset="0"/>
                </a:rPr>
                <a:t>Corinthians 11:11</a:t>
              </a:r>
            </a:p>
          </p:txBody>
        </p:sp>
        <p:sp>
          <p:nvSpPr>
            <p:cNvPr id="20" name="Rectangle 19">
              <a:extLst>
                <a:ext uri="{FF2B5EF4-FFF2-40B4-BE49-F238E27FC236}">
                  <a16:creationId xmlns:a16="http://schemas.microsoft.com/office/drawing/2014/main" id="{D1A5E456-606C-420A-815A-E4562F2E8978}"/>
                </a:ext>
              </a:extLst>
            </p:cNvPr>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ight Arrow 3">
            <a:extLst>
              <a:ext uri="{FF2B5EF4-FFF2-40B4-BE49-F238E27FC236}">
                <a16:creationId xmlns:a16="http://schemas.microsoft.com/office/drawing/2014/main" id="{AE1FF21E-27D7-40D3-B0A7-74C97B7E23A4}"/>
              </a:ext>
            </a:extLst>
          </p:cNvPr>
          <p:cNvSpPr/>
          <p:nvPr/>
        </p:nvSpPr>
        <p:spPr>
          <a:xfrm>
            <a:off x="4219391" y="3600897"/>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D0B64A-4521-4ADF-A0DD-56E180A3552D}"/>
              </a:ext>
            </a:extLst>
          </p:cNvPr>
          <p:cNvSpPr/>
          <p:nvPr/>
        </p:nvSpPr>
        <p:spPr>
          <a:xfrm>
            <a:off x="6416352" y="2703869"/>
            <a:ext cx="4703544" cy="2554545"/>
          </a:xfrm>
          <a:prstGeom prst="rect">
            <a:avLst/>
          </a:prstGeom>
        </p:spPr>
        <p:txBody>
          <a:bodyPr wrap="square">
            <a:spAutoFit/>
          </a:bodyPr>
          <a:lstStyle/>
          <a:p>
            <a:r>
              <a:rPr lang="en-US" sz="3200" dirty="0">
                <a:solidFill>
                  <a:schemeClr val="bg1"/>
                </a:solidFill>
                <a:latin typeface="Abadi" panose="020B0604020104020204" pitchFamily="34" charset="0"/>
              </a:rPr>
              <a:t>Nevertheless neither is the man without the woman, neither the woman without the man, in the Lord.</a:t>
            </a:r>
            <a:endParaRPr lang="en-US" sz="3200" dirty="0">
              <a:solidFill>
                <a:schemeClr val="bg1"/>
              </a:solidFill>
            </a:endParaRPr>
          </a:p>
        </p:txBody>
      </p:sp>
    </p:spTree>
    <p:extLst>
      <p:ext uri="{BB962C8B-B14F-4D97-AF65-F5344CB8AC3E}">
        <p14:creationId xmlns:p14="http://schemas.microsoft.com/office/powerpoint/2010/main" val="16208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0-#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0-#ppt_w/2"/>
                                          </p:val>
                                        </p:tav>
                                        <p:tav tm="100000">
                                          <p:val>
                                            <p:strVal val="#ppt_x"/>
                                          </p:val>
                                        </p:tav>
                                      </p:tavLst>
                                    </p:anim>
                                    <p:anim calcmode="lin" valueType="num">
                                      <p:cBhvr additive="base">
                                        <p:cTn id="12" dur="1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0-#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11:11</a:t>
            </a:r>
          </a:p>
        </p:txBody>
      </p:sp>
      <p:sp>
        <p:nvSpPr>
          <p:cNvPr id="6" name="TextBox 5"/>
          <p:cNvSpPr txBox="1"/>
          <p:nvPr/>
        </p:nvSpPr>
        <p:spPr>
          <a:xfrm>
            <a:off x="-35378" y="61750"/>
            <a:ext cx="12192000" cy="923330"/>
          </a:xfrm>
          <a:prstGeom prst="rect">
            <a:avLst/>
          </a:prstGeom>
          <a:noFill/>
        </p:spPr>
        <p:txBody>
          <a:bodyPr wrap="square" rtlCol="0">
            <a:spAutoFit/>
          </a:bodyPr>
          <a:lstStyle/>
          <a:p>
            <a:pPr algn="ctr"/>
            <a:r>
              <a:rPr lang="en-US" sz="5400" dirty="0">
                <a:solidFill>
                  <a:schemeClr val="bg1"/>
                </a:solidFill>
                <a:latin typeface="Calisto MT" panose="02040603050505030304" pitchFamily="18" charset="0"/>
              </a:rPr>
              <a:t>The Roles</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07975" y="1182231"/>
            <a:ext cx="8983943" cy="2246769"/>
          </a:xfrm>
          <a:prstGeom prst="rect">
            <a:avLst/>
          </a:prstGeom>
        </p:spPr>
        <p:txBody>
          <a:bodyPr wrap="square">
            <a:spAutoFit/>
          </a:bodyPr>
          <a:lstStyle/>
          <a:p>
            <a:pPr fontAlgn="base"/>
            <a:r>
              <a:rPr lang="en-US" sz="2800" dirty="0">
                <a:solidFill>
                  <a:schemeClr val="accent1">
                    <a:lumMod val="20000"/>
                    <a:lumOff val="80000"/>
                  </a:schemeClr>
                </a:solidFill>
              </a:rPr>
              <a:t> “the head of the woman is the man” =  the husband has the sacred responsibility of presiding in the home. </a:t>
            </a:r>
          </a:p>
          <a:p>
            <a:pPr fontAlgn="base"/>
            <a:endParaRPr lang="en-US" sz="2800" dirty="0">
              <a:solidFill>
                <a:schemeClr val="accent1">
                  <a:lumMod val="20000"/>
                  <a:lumOff val="80000"/>
                </a:schemeClr>
              </a:solidFill>
            </a:endParaRPr>
          </a:p>
          <a:p>
            <a:pPr fontAlgn="base"/>
            <a:r>
              <a:rPr lang="en-US" sz="2800" dirty="0">
                <a:solidFill>
                  <a:schemeClr val="accent1">
                    <a:lumMod val="20000"/>
                    <a:lumOff val="80000"/>
                  </a:schemeClr>
                </a:solidFill>
              </a:rPr>
              <a:t>To </a:t>
            </a:r>
            <a:r>
              <a:rPr lang="en-US" sz="2800" i="1" dirty="0">
                <a:solidFill>
                  <a:schemeClr val="accent1">
                    <a:lumMod val="20000"/>
                    <a:lumOff val="80000"/>
                  </a:schemeClr>
                </a:solidFill>
              </a:rPr>
              <a:t>preside </a:t>
            </a:r>
            <a:r>
              <a:rPr lang="en-US" sz="2800" dirty="0">
                <a:solidFill>
                  <a:schemeClr val="accent1">
                    <a:lumMod val="20000"/>
                    <a:lumOff val="80000"/>
                  </a:schemeClr>
                </a:solidFill>
              </a:rPr>
              <a:t>means to righteously lead and guide others in spiritual and temporal matters.</a:t>
            </a:r>
            <a:endParaRPr lang="en-US" sz="2800" b="1" dirty="0">
              <a:solidFill>
                <a:schemeClr val="accent1">
                  <a:lumMod val="20000"/>
                  <a:lumOff val="80000"/>
                </a:schemeClr>
              </a:solidFill>
              <a:latin typeface="Abadi" panose="020B0604020104020204" pitchFamily="34" charset="0"/>
            </a:endParaRPr>
          </a:p>
        </p:txBody>
      </p:sp>
      <p:sp>
        <p:nvSpPr>
          <p:cNvPr id="4" name="Rectangle 3"/>
          <p:cNvSpPr/>
          <p:nvPr/>
        </p:nvSpPr>
        <p:spPr>
          <a:xfrm>
            <a:off x="5315712" y="3389174"/>
            <a:ext cx="6096000" cy="1754326"/>
          </a:xfrm>
          <a:prstGeom prst="rect">
            <a:avLst/>
          </a:prstGeom>
        </p:spPr>
        <p:txBody>
          <a:bodyPr>
            <a:spAutoFit/>
          </a:bodyPr>
          <a:lstStyle/>
          <a:p>
            <a:r>
              <a:rPr lang="en-US" sz="3600" dirty="0">
                <a:solidFill>
                  <a:schemeClr val="bg1"/>
                </a:solidFill>
                <a:effectLst>
                  <a:glow rad="228600">
                    <a:schemeClr val="accent1">
                      <a:satMod val="175000"/>
                      <a:alpha val="40000"/>
                    </a:schemeClr>
                  </a:glow>
                </a:effectLst>
                <a:latin typeface="Abadi" panose="020B0604020104020204" pitchFamily="34" charset="0"/>
              </a:rPr>
              <a:t>Who is to preside over and guide the husband as he presides in his family?</a:t>
            </a:r>
            <a:endParaRPr lang="en-US" sz="3600" dirty="0">
              <a:solidFill>
                <a:schemeClr val="bg1"/>
              </a:solidFill>
              <a:effectLst>
                <a:glow rad="228600">
                  <a:schemeClr val="accent1">
                    <a:satMod val="175000"/>
                    <a:alpha val="40000"/>
                  </a:schemeClr>
                </a:glow>
              </a:effectLst>
            </a:endParaRPr>
          </a:p>
        </p:txBody>
      </p:sp>
      <p:grpSp>
        <p:nvGrpSpPr>
          <p:cNvPr id="16" name="Group 15"/>
          <p:cNvGrpSpPr/>
          <p:nvPr/>
        </p:nvGrpSpPr>
        <p:grpSpPr>
          <a:xfrm>
            <a:off x="1863694" y="3786598"/>
            <a:ext cx="2268473" cy="2466284"/>
            <a:chOff x="6422248" y="1898091"/>
            <a:chExt cx="1248070" cy="1356902"/>
          </a:xfrm>
        </p:grpSpPr>
        <p:pic>
          <p:nvPicPr>
            <p:cNvPr id="17" name="Picture 2" descr="Image result for person symbol blue"/>
            <p:cNvPicPr>
              <a:picLocks noChangeAspect="1" noChangeArrowheads="1"/>
            </p:cNvPicPr>
            <p:nvPr/>
          </p:nvPicPr>
          <p:blipFill rotWithShape="1">
            <a:blip r:embed="rId3">
              <a:extLst>
                <a:ext uri="{28A0092B-C50C-407E-A947-70E740481C1C}">
                  <a14:useLocalDpi xmlns:a14="http://schemas.microsoft.com/office/drawing/2010/main" val="0"/>
                </a:ext>
              </a:extLst>
            </a:blip>
            <a:srcRect l="56049" t="7569" r="31247"/>
            <a:stretch/>
          </p:blipFill>
          <p:spPr bwMode="auto">
            <a:xfrm>
              <a:off x="6547130" y="1970188"/>
              <a:ext cx="1010979" cy="1265018"/>
            </a:xfrm>
            <a:prstGeom prst="rect">
              <a:avLst/>
            </a:prstGeom>
            <a:noFill/>
            <a:extLst>
              <a:ext uri="{909E8E84-426E-40DD-AFC4-6F175D3DCCD1}">
                <a14:hiddenFill xmlns:a14="http://schemas.microsoft.com/office/drawing/2010/main">
                  <a:solidFill>
                    <a:srgbClr val="FFFFFF"/>
                  </a:solidFill>
                </a14:hiddenFill>
              </a:ext>
            </a:extLst>
          </p:spPr>
        </p:pic>
        <p:sp>
          <p:nvSpPr>
            <p:cNvPr id="18" name="Frame 17"/>
            <p:cNvSpPr/>
            <p:nvPr/>
          </p:nvSpPr>
          <p:spPr>
            <a:xfrm>
              <a:off x="6422248" y="1898091"/>
              <a:ext cx="1248070" cy="1356902"/>
            </a:xfrm>
            <a:prstGeom prst="fram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p:cNvSpPr/>
          <p:nvPr/>
        </p:nvSpPr>
        <p:spPr>
          <a:xfrm>
            <a:off x="4377143" y="5507577"/>
            <a:ext cx="7407024" cy="923330"/>
          </a:xfrm>
          <a:prstGeom prst="rect">
            <a:avLst/>
          </a:prstGeom>
        </p:spPr>
        <p:txBody>
          <a:bodyPr wrap="square">
            <a:spAutoFit/>
          </a:bodyPr>
          <a:lstStyle/>
          <a:p>
            <a:r>
              <a:rPr lang="en-US" dirty="0">
                <a:solidFill>
                  <a:schemeClr val="bg1"/>
                </a:solidFill>
                <a:latin typeface="Abadi" panose="020B0604020104020204" pitchFamily="34" charset="0"/>
              </a:rPr>
              <a:t>Some readers of the New Testament misunderstand Paul’s teachings to mean that the man’s role is more important than the woman’s role or that the man is superior to or of more worth than the woman</a:t>
            </a:r>
            <a:endParaRPr lang="en-US" dirty="0">
              <a:solidFill>
                <a:schemeClr val="bg1"/>
              </a:solidFill>
            </a:endParaRPr>
          </a:p>
        </p:txBody>
      </p:sp>
    </p:spTree>
    <p:extLst>
      <p:ext uri="{BB962C8B-B14F-4D97-AF65-F5344CB8AC3E}">
        <p14:creationId xmlns:p14="http://schemas.microsoft.com/office/powerpoint/2010/main" val="12340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11:11</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060575" y="1304355"/>
            <a:ext cx="8449235" cy="4832092"/>
          </a:xfrm>
          <a:prstGeom prst="rect">
            <a:avLst/>
          </a:prstGeom>
        </p:spPr>
        <p:txBody>
          <a:bodyPr wrap="square">
            <a:spAutoFit/>
          </a:bodyPr>
          <a:lstStyle/>
          <a:p>
            <a:r>
              <a:rPr lang="en-US" sz="2800" dirty="0">
                <a:solidFill>
                  <a:schemeClr val="bg1"/>
                </a:solidFill>
                <a:latin typeface="Abadi" panose="020B0604020104020204" pitchFamily="34" charset="0"/>
              </a:rPr>
              <a:t>“Men and women are equal in God’s eyes and in the eyes of the Church, but equal does not mean they are the same. </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The responsibilities and divine gifts of men and women differ in their nature but not in their importance or influence. </a:t>
            </a:r>
          </a:p>
          <a:p>
            <a:endParaRPr lang="en-US" sz="2800" dirty="0">
              <a:solidFill>
                <a:schemeClr val="bg1"/>
              </a:solidFill>
              <a:latin typeface="Abadi" panose="020B0604020104020204" pitchFamily="34" charset="0"/>
            </a:endParaRPr>
          </a:p>
          <a:p>
            <a:r>
              <a:rPr lang="en-US" sz="2800" dirty="0">
                <a:solidFill>
                  <a:schemeClr val="bg1"/>
                </a:solidFill>
                <a:latin typeface="Abadi" panose="020B0604020104020204" pitchFamily="34" charset="0"/>
              </a:rPr>
              <a:t>Our Church doctrine places women equal to and yet different from men. God does not regard either gender as better or more important than the other.”</a:t>
            </a:r>
            <a:endParaRPr lang="en-US" sz="2800" dirty="0">
              <a:solidFill>
                <a:schemeClr val="bg1"/>
              </a:solidFill>
            </a:endParaRPr>
          </a:p>
        </p:txBody>
      </p:sp>
      <p:sp>
        <p:nvSpPr>
          <p:cNvPr id="8" name="TextBox 7"/>
          <p:cNvSpPr txBox="1"/>
          <p:nvPr/>
        </p:nvSpPr>
        <p:spPr>
          <a:xfrm>
            <a:off x="11187952" y="6340481"/>
            <a:ext cx="847165" cy="369332"/>
          </a:xfrm>
          <a:prstGeom prst="rect">
            <a:avLst/>
          </a:prstGeom>
          <a:noFill/>
        </p:spPr>
        <p:txBody>
          <a:bodyPr wrap="square" rtlCol="0">
            <a:spAutoFit/>
          </a:bodyPr>
          <a:lstStyle/>
          <a:p>
            <a:pPr algn="r"/>
            <a:r>
              <a:rPr lang="en-US" dirty="0">
                <a:solidFill>
                  <a:schemeClr val="bg1"/>
                </a:solidFill>
              </a:rPr>
              <a:t>(2)</a:t>
            </a:r>
          </a:p>
        </p:txBody>
      </p:sp>
      <p:sp>
        <p:nvSpPr>
          <p:cNvPr id="9" name="Equal 8"/>
          <p:cNvSpPr/>
          <p:nvPr/>
        </p:nvSpPr>
        <p:spPr>
          <a:xfrm>
            <a:off x="5298141" y="7937"/>
            <a:ext cx="1682819" cy="1296418"/>
          </a:xfrm>
          <a:prstGeom prst="mathEqual">
            <a:avLst/>
          </a:prstGeom>
          <a:solidFill>
            <a:srgbClr val="FFFF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9" y="160338"/>
            <a:ext cx="1127186" cy="1411101"/>
          </a:xfrm>
          <a:prstGeom prst="rect">
            <a:avLst/>
          </a:prstGeom>
        </p:spPr>
      </p:pic>
      <p:grpSp>
        <p:nvGrpSpPr>
          <p:cNvPr id="19" name="Group 18"/>
          <p:cNvGrpSpPr/>
          <p:nvPr/>
        </p:nvGrpSpPr>
        <p:grpSpPr>
          <a:xfrm>
            <a:off x="460375" y="2156183"/>
            <a:ext cx="1090624" cy="3062264"/>
            <a:chOff x="393789" y="3641726"/>
            <a:chExt cx="1090624" cy="3062264"/>
          </a:xfrm>
          <a:solidFill>
            <a:srgbClr val="FFFF00"/>
          </a:solidFill>
        </p:grpSpPr>
        <p:sp>
          <p:nvSpPr>
            <p:cNvPr id="20" name="Rounded Rectangle 19"/>
            <p:cNvSpPr/>
            <p:nvPr/>
          </p:nvSpPr>
          <p:spPr>
            <a:xfrm>
              <a:off x="680022" y="4456181"/>
              <a:ext cx="52670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6200000">
              <a:off x="777200" y="4072770"/>
              <a:ext cx="323802" cy="109062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12482" y="449606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7823" y="3641726"/>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977172" y="560069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294442" y="4511306"/>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04962" y="5614605"/>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0552717" y="2204958"/>
            <a:ext cx="1116857" cy="3062264"/>
            <a:chOff x="2007342" y="3663572"/>
            <a:chExt cx="1116857" cy="3062264"/>
          </a:xfrm>
          <a:solidFill>
            <a:srgbClr val="FFFF00"/>
          </a:solidFill>
        </p:grpSpPr>
        <p:sp>
          <p:nvSpPr>
            <p:cNvPr id="28" name="Rounded Rectangle 27"/>
            <p:cNvSpPr/>
            <p:nvPr/>
          </p:nvSpPr>
          <p:spPr>
            <a:xfrm>
              <a:off x="2293575" y="4478027"/>
              <a:ext cx="483562" cy="13045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6200000">
              <a:off x="2403870" y="4081499"/>
              <a:ext cx="323802" cy="1116857"/>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076124" y="451791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41376" y="3663572"/>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590725" y="5622537"/>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853822" y="4533152"/>
              <a:ext cx="178083"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318515" y="5636451"/>
              <a:ext cx="200206" cy="108938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2190638" y="5166351"/>
              <a:ext cx="717357" cy="838200"/>
            </a:xfrm>
            <a:prstGeom prst="trapezoid">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31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11:11</a:t>
            </a:r>
          </a:p>
        </p:txBody>
      </p:sp>
      <p:sp>
        <p:nvSpPr>
          <p:cNvPr id="6" name="TextBox 5"/>
          <p:cNvSpPr txBox="1"/>
          <p:nvPr/>
        </p:nvSpPr>
        <p:spPr>
          <a:xfrm>
            <a:off x="-35378" y="61750"/>
            <a:ext cx="12192000" cy="923330"/>
          </a:xfrm>
          <a:prstGeom prst="rect">
            <a:avLst/>
          </a:prstGeom>
          <a:noFill/>
        </p:spPr>
        <p:txBody>
          <a:bodyPr wrap="square" rtlCol="0">
            <a:spAutoFit/>
          </a:bodyPr>
          <a:lstStyle/>
          <a:p>
            <a:pPr algn="ctr"/>
            <a:r>
              <a:rPr lang="en-US" sz="5400" dirty="0">
                <a:solidFill>
                  <a:schemeClr val="bg1"/>
                </a:solidFill>
                <a:latin typeface="Calisto MT" panose="02040603050505030304" pitchFamily="18" charset="0"/>
              </a:rPr>
              <a:t>The Lord’s Plan</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1678236" y="1247346"/>
            <a:ext cx="8983943" cy="1077218"/>
          </a:xfrm>
          <a:prstGeom prst="rect">
            <a:avLst/>
          </a:prstGeom>
        </p:spPr>
        <p:txBody>
          <a:bodyPr wrap="square">
            <a:spAutoFit/>
          </a:bodyPr>
          <a:lstStyle/>
          <a:p>
            <a:pPr fontAlgn="base"/>
            <a:r>
              <a:rPr lang="en-US" sz="3200" i="1" dirty="0">
                <a:solidFill>
                  <a:srgbClr val="FFFF00"/>
                </a:solidFill>
              </a:rPr>
              <a:t>Nevertheless neither is the man without the woman, neither the woman without the man, in the Lord.</a:t>
            </a:r>
            <a:endParaRPr lang="en-US" sz="3200" b="1" i="1" dirty="0">
              <a:solidFill>
                <a:srgbClr val="FFFF00"/>
              </a:solidFill>
              <a:latin typeface="Abadi" panose="020B0604020104020204" pitchFamily="34" charset="0"/>
            </a:endParaRPr>
          </a:p>
        </p:txBody>
      </p:sp>
      <p:sp>
        <p:nvSpPr>
          <p:cNvPr id="4" name="Rectangle 3"/>
          <p:cNvSpPr/>
          <p:nvPr/>
        </p:nvSpPr>
        <p:spPr>
          <a:xfrm>
            <a:off x="3711817" y="2976378"/>
            <a:ext cx="4916783" cy="2308324"/>
          </a:xfrm>
          <a:prstGeom prst="rect">
            <a:avLst/>
          </a:prstGeom>
        </p:spPr>
        <p:txBody>
          <a:bodyPr wrap="square">
            <a:spAutoFit/>
          </a:bodyPr>
          <a:lstStyle/>
          <a:p>
            <a:pPr algn="ctr"/>
            <a:r>
              <a:rPr lang="en-US" sz="3600" dirty="0">
                <a:solidFill>
                  <a:schemeClr val="bg1"/>
                </a:solidFill>
              </a:rPr>
              <a:t> </a:t>
            </a:r>
            <a:r>
              <a:rPr lang="en-US" sz="3600" b="1" dirty="0">
                <a:solidFill>
                  <a:schemeClr val="bg1"/>
                </a:solidFill>
              </a:rPr>
              <a:t>In the Lord’s plan, men and women cannot obtain eternal life without each other.</a:t>
            </a:r>
            <a:r>
              <a:rPr lang="en-US" sz="3600" dirty="0">
                <a:solidFill>
                  <a:schemeClr val="bg1"/>
                </a:solidFill>
              </a:rPr>
              <a:t> </a:t>
            </a:r>
            <a:endParaRPr lang="en-US" sz="3600" dirty="0">
              <a:solidFill>
                <a:schemeClr val="bg1"/>
              </a:solidFill>
              <a:effectLst>
                <a:glow rad="228600">
                  <a:schemeClr val="accent1">
                    <a:satMod val="175000"/>
                    <a:alpha val="40000"/>
                  </a:schemeClr>
                </a:glow>
              </a:effectLst>
            </a:endParaRPr>
          </a:p>
        </p:txBody>
      </p:sp>
      <p:grpSp>
        <p:nvGrpSpPr>
          <p:cNvPr id="16" name="Group 15"/>
          <p:cNvGrpSpPr/>
          <p:nvPr/>
        </p:nvGrpSpPr>
        <p:grpSpPr>
          <a:xfrm>
            <a:off x="1165595" y="2820644"/>
            <a:ext cx="2268473" cy="2466284"/>
            <a:chOff x="6422248" y="1898091"/>
            <a:chExt cx="1248070" cy="1356902"/>
          </a:xfrm>
        </p:grpSpPr>
        <p:pic>
          <p:nvPicPr>
            <p:cNvPr id="17" name="Picture 2" descr="Image result for person symbol blue"/>
            <p:cNvPicPr>
              <a:picLocks noChangeAspect="1" noChangeArrowheads="1"/>
            </p:cNvPicPr>
            <p:nvPr/>
          </p:nvPicPr>
          <p:blipFill rotWithShape="1">
            <a:blip r:embed="rId3">
              <a:extLst>
                <a:ext uri="{28A0092B-C50C-407E-A947-70E740481C1C}">
                  <a14:useLocalDpi xmlns:a14="http://schemas.microsoft.com/office/drawing/2010/main" val="0"/>
                </a:ext>
              </a:extLst>
            </a:blip>
            <a:srcRect l="56049" t="7569" r="31247"/>
            <a:stretch/>
          </p:blipFill>
          <p:spPr bwMode="auto">
            <a:xfrm>
              <a:off x="6547130" y="1970188"/>
              <a:ext cx="1010979" cy="1265018"/>
            </a:xfrm>
            <a:prstGeom prst="rect">
              <a:avLst/>
            </a:prstGeom>
            <a:noFill/>
            <a:extLst>
              <a:ext uri="{909E8E84-426E-40DD-AFC4-6F175D3DCCD1}">
                <a14:hiddenFill xmlns:a14="http://schemas.microsoft.com/office/drawing/2010/main">
                  <a:solidFill>
                    <a:srgbClr val="FFFFFF"/>
                  </a:solidFill>
                </a14:hiddenFill>
              </a:ext>
            </a:extLst>
          </p:spPr>
        </p:pic>
        <p:sp>
          <p:nvSpPr>
            <p:cNvPr id="18" name="Frame 17"/>
            <p:cNvSpPr/>
            <p:nvPr/>
          </p:nvSpPr>
          <p:spPr>
            <a:xfrm>
              <a:off x="6422248" y="1898091"/>
              <a:ext cx="1248070" cy="1356902"/>
            </a:xfrm>
            <a:prstGeom prst="fram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p:cNvGrpSpPr/>
          <p:nvPr/>
        </p:nvGrpSpPr>
        <p:grpSpPr>
          <a:xfrm>
            <a:off x="8780571" y="2820644"/>
            <a:ext cx="2173769" cy="2464058"/>
            <a:chOff x="4828314" y="269105"/>
            <a:chExt cx="1323712" cy="1442990"/>
          </a:xfrm>
        </p:grpSpPr>
        <p:pic>
          <p:nvPicPr>
            <p:cNvPr id="12" name="Picture 2" descr="Image result for person symbol blue"/>
            <p:cNvPicPr>
              <a:picLocks noChangeAspect="1" noChangeArrowheads="1"/>
            </p:cNvPicPr>
            <p:nvPr/>
          </p:nvPicPr>
          <p:blipFill rotWithShape="1">
            <a:blip r:embed="rId3">
              <a:extLst>
                <a:ext uri="{28A0092B-C50C-407E-A947-70E740481C1C}">
                  <a14:useLocalDpi xmlns:a14="http://schemas.microsoft.com/office/drawing/2010/main" val="0"/>
                </a:ext>
              </a:extLst>
            </a:blip>
            <a:srcRect l="30407" t="11052" r="57722" b="-1"/>
            <a:stretch/>
          </p:blipFill>
          <p:spPr bwMode="auto">
            <a:xfrm>
              <a:off x="4990113" y="388698"/>
              <a:ext cx="992778" cy="1279344"/>
            </a:xfrm>
            <a:prstGeom prst="rect">
              <a:avLst/>
            </a:prstGeom>
            <a:noFill/>
            <a:extLst>
              <a:ext uri="{909E8E84-426E-40DD-AFC4-6F175D3DCCD1}">
                <a14:hiddenFill xmlns:a14="http://schemas.microsoft.com/office/drawing/2010/main">
                  <a:solidFill>
                    <a:srgbClr val="FFFFFF"/>
                  </a:solidFill>
                </a14:hiddenFill>
              </a:ext>
            </a:extLst>
          </p:spPr>
        </p:pic>
        <p:sp>
          <p:nvSpPr>
            <p:cNvPr id="13" name="Frame 12"/>
            <p:cNvSpPr/>
            <p:nvPr/>
          </p:nvSpPr>
          <p:spPr>
            <a:xfrm>
              <a:off x="4828314" y="269105"/>
              <a:ext cx="1323712" cy="1442990"/>
            </a:xfrm>
            <a:prstGeom prst="frame">
              <a:avLst>
                <a:gd name="adj1" fmla="val 11934"/>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32752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6499272" y="160338"/>
            <a:ext cx="5410839" cy="6555641"/>
          </a:xfrm>
          <a:prstGeom prst="rect">
            <a:avLst/>
          </a:prstGeom>
        </p:spPr>
        <p:txBody>
          <a:bodyPr wrap="square">
            <a:spAutoFit/>
          </a:bodyPr>
          <a:lstStyle/>
          <a:p>
            <a:pPr fontAlgn="base"/>
            <a:r>
              <a:rPr lang="en-US" sz="2000" dirty="0">
                <a:solidFill>
                  <a:schemeClr val="bg1"/>
                </a:solidFill>
              </a:rPr>
              <a:t>Happiness in family life is most likely to be achieved when founded upon the teachings of the Lord Jesus Christ. </a:t>
            </a:r>
          </a:p>
          <a:p>
            <a:pPr fontAlgn="base"/>
            <a:endParaRPr lang="en-US" sz="2000" dirty="0">
              <a:solidFill>
                <a:schemeClr val="bg1"/>
              </a:solidFill>
            </a:endParaRPr>
          </a:p>
          <a:p>
            <a:pPr fontAlgn="base"/>
            <a:r>
              <a:rPr lang="en-US" sz="2000" dirty="0">
                <a:solidFill>
                  <a:schemeClr val="bg1"/>
                </a:solidFill>
              </a:rPr>
              <a:t>Successful marriages and families are established and maintained on principles of faith, prayer, repentance, forgiveness, respect, love, compassion, work, and wholesome recreational activities. </a:t>
            </a:r>
          </a:p>
          <a:p>
            <a:pPr fontAlgn="base"/>
            <a:endParaRPr lang="en-US" sz="2000" dirty="0">
              <a:solidFill>
                <a:schemeClr val="bg1"/>
              </a:solidFill>
            </a:endParaRPr>
          </a:p>
          <a:p>
            <a:pPr fontAlgn="base"/>
            <a:r>
              <a:rPr lang="en-US" sz="2000" dirty="0">
                <a:solidFill>
                  <a:schemeClr val="bg1"/>
                </a:solidFill>
              </a:rPr>
              <a:t>By divine design, fathers are to preside over their families in love and righteousness and are responsible to provide the necessities of life and protection for their families. </a:t>
            </a:r>
          </a:p>
          <a:p>
            <a:pPr fontAlgn="base"/>
            <a:endParaRPr lang="en-US" sz="2000" dirty="0">
              <a:solidFill>
                <a:schemeClr val="bg1"/>
              </a:solidFill>
            </a:endParaRPr>
          </a:p>
          <a:p>
            <a:pPr fontAlgn="base"/>
            <a:r>
              <a:rPr lang="en-US" sz="2000" dirty="0">
                <a:solidFill>
                  <a:schemeClr val="bg1"/>
                </a:solidFill>
              </a:rPr>
              <a:t>Mothers are primarily responsible for the nurture of their children. </a:t>
            </a:r>
          </a:p>
          <a:p>
            <a:pPr fontAlgn="base"/>
            <a:endParaRPr lang="en-US" sz="2000" dirty="0">
              <a:solidFill>
                <a:schemeClr val="bg1"/>
              </a:solidFill>
            </a:endParaRPr>
          </a:p>
          <a:p>
            <a:pPr fontAlgn="base"/>
            <a:r>
              <a:rPr lang="en-US" sz="2000" dirty="0">
                <a:solidFill>
                  <a:schemeClr val="bg1"/>
                </a:solidFill>
              </a:rPr>
              <a:t>In these sacred responsibilities, fathers and mothers are obligated to help one another as equal partners.</a:t>
            </a:r>
          </a:p>
        </p:txBody>
      </p:sp>
      <p:sp>
        <p:nvSpPr>
          <p:cNvPr id="8" name="TextBox 7"/>
          <p:cNvSpPr txBox="1"/>
          <p:nvPr/>
        </p:nvSpPr>
        <p:spPr>
          <a:xfrm>
            <a:off x="11107271" y="6427113"/>
            <a:ext cx="954741" cy="369332"/>
          </a:xfrm>
          <a:prstGeom prst="rect">
            <a:avLst/>
          </a:prstGeom>
          <a:noFill/>
        </p:spPr>
        <p:txBody>
          <a:bodyPr wrap="square" rtlCol="0">
            <a:spAutoFit/>
          </a:bodyPr>
          <a:lstStyle/>
          <a:p>
            <a:pPr algn="r"/>
            <a:r>
              <a:rPr lang="en-US" dirty="0">
                <a:solidFill>
                  <a:schemeClr val="bg1"/>
                </a:solidFill>
              </a:rPr>
              <a:t>(9)</a:t>
            </a:r>
          </a:p>
        </p:txBody>
      </p:sp>
      <p:grpSp>
        <p:nvGrpSpPr>
          <p:cNvPr id="20" name="Group 19">
            <a:extLst>
              <a:ext uri="{FF2B5EF4-FFF2-40B4-BE49-F238E27FC236}">
                <a16:creationId xmlns:a16="http://schemas.microsoft.com/office/drawing/2014/main" id="{56B7D46D-4882-2C59-7363-DC4BF3189BB9}"/>
              </a:ext>
            </a:extLst>
          </p:cNvPr>
          <p:cNvGrpSpPr/>
          <p:nvPr/>
        </p:nvGrpSpPr>
        <p:grpSpPr>
          <a:xfrm>
            <a:off x="-121208" y="817132"/>
            <a:ext cx="6338591" cy="5384074"/>
            <a:chOff x="-121208" y="817132"/>
            <a:chExt cx="6338591" cy="5384074"/>
          </a:xfrm>
        </p:grpSpPr>
        <p:sp>
          <p:nvSpPr>
            <p:cNvPr id="19" name="Rectangle 18">
              <a:extLst>
                <a:ext uri="{FF2B5EF4-FFF2-40B4-BE49-F238E27FC236}">
                  <a16:creationId xmlns:a16="http://schemas.microsoft.com/office/drawing/2014/main" id="{DFEB63C8-2089-5154-DF67-512AD56B1E0B}"/>
                </a:ext>
              </a:extLst>
            </p:cNvPr>
            <p:cNvSpPr/>
            <p:nvPr/>
          </p:nvSpPr>
          <p:spPr>
            <a:xfrm>
              <a:off x="629113" y="1496785"/>
              <a:ext cx="4855029" cy="386442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picture frame, pier glass&#10;&#10;Description automatically generated">
              <a:extLst>
                <a:ext uri="{FF2B5EF4-FFF2-40B4-BE49-F238E27FC236}">
                  <a16:creationId xmlns:a16="http://schemas.microsoft.com/office/drawing/2014/main" id="{08189D02-AC1B-E4F6-7139-7CA432D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6051" y="339873"/>
              <a:ext cx="5384074" cy="6338591"/>
            </a:xfrm>
            <a:prstGeom prst="rect">
              <a:avLst/>
            </a:prstGeom>
          </p:spPr>
        </p:pic>
      </p:grpSp>
      <p:grpSp>
        <p:nvGrpSpPr>
          <p:cNvPr id="2" name="Group 1">
            <a:extLst>
              <a:ext uri="{FF2B5EF4-FFF2-40B4-BE49-F238E27FC236}">
                <a16:creationId xmlns:a16="http://schemas.microsoft.com/office/drawing/2014/main" id="{FDF40F13-0A16-0F83-6EBD-79E5E031D647}"/>
              </a:ext>
            </a:extLst>
          </p:cNvPr>
          <p:cNvGrpSpPr/>
          <p:nvPr/>
        </p:nvGrpSpPr>
        <p:grpSpPr>
          <a:xfrm>
            <a:off x="912869" y="2384860"/>
            <a:ext cx="1231083" cy="2856657"/>
            <a:chOff x="437383" y="-1918"/>
            <a:chExt cx="1826714" cy="4238786"/>
          </a:xfrm>
        </p:grpSpPr>
        <p:sp>
          <p:nvSpPr>
            <p:cNvPr id="6" name="Oval 5">
              <a:extLst>
                <a:ext uri="{FF2B5EF4-FFF2-40B4-BE49-F238E27FC236}">
                  <a16:creationId xmlns:a16="http://schemas.microsoft.com/office/drawing/2014/main" id="{746F8EB2-5F3E-86E1-14ED-BFAC9F35D5AF}"/>
                </a:ext>
              </a:extLst>
            </p:cNvPr>
            <p:cNvSpPr/>
            <p:nvPr/>
          </p:nvSpPr>
          <p:spPr>
            <a:xfrm>
              <a:off x="861471" y="-1918"/>
              <a:ext cx="974338" cy="9460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9017DD4-B618-22E7-D259-95541C2D1F6A}"/>
                </a:ext>
              </a:extLst>
            </p:cNvPr>
            <p:cNvSpPr/>
            <p:nvPr/>
          </p:nvSpPr>
          <p:spPr>
            <a:xfrm rot="1151630">
              <a:off x="437383" y="1008627"/>
              <a:ext cx="1826714" cy="3228241"/>
            </a:xfrm>
            <a:custGeom>
              <a:avLst/>
              <a:gdLst>
                <a:gd name="connsiteX0" fmla="*/ 186930 w 1826714"/>
                <a:gd name="connsiteY0" fmla="*/ 153127 h 3228241"/>
                <a:gd name="connsiteX1" fmla="*/ 497431 w 1826714"/>
                <a:gd name="connsiteY1" fmla="*/ 453953 h 3228241"/>
                <a:gd name="connsiteX2" fmla="*/ 554004 w 1826714"/>
                <a:gd name="connsiteY2" fmla="*/ 25343 h 3228241"/>
                <a:gd name="connsiteX3" fmla="*/ 594939 w 1826714"/>
                <a:gd name="connsiteY3" fmla="*/ 11093 h 3228241"/>
                <a:gd name="connsiteX4" fmla="*/ 746683 w 1826714"/>
                <a:gd name="connsiteY4" fmla="*/ 19859 h 3228241"/>
                <a:gd name="connsiteX5" fmla="*/ 773245 w 1826714"/>
                <a:gd name="connsiteY5" fmla="*/ 39743 h 3228241"/>
                <a:gd name="connsiteX6" fmla="*/ 822363 w 1826714"/>
                <a:gd name="connsiteY6" fmla="*/ 55592 h 3228241"/>
                <a:gd name="connsiteX7" fmla="*/ 866045 w 1826714"/>
                <a:gd name="connsiteY7" fmla="*/ 92844 h 3228241"/>
                <a:gd name="connsiteX8" fmla="*/ 1559117 w 1826714"/>
                <a:gd name="connsiteY8" fmla="*/ 975875 h 3228241"/>
                <a:gd name="connsiteX9" fmla="*/ 1534652 w 1826714"/>
                <a:gd name="connsiteY9" fmla="*/ 1178863 h 3228241"/>
                <a:gd name="connsiteX10" fmla="*/ 1534652 w 1826714"/>
                <a:gd name="connsiteY10" fmla="*/ 1178862 h 3228241"/>
                <a:gd name="connsiteX11" fmla="*/ 1331664 w 1826714"/>
                <a:gd name="connsiteY11" fmla="*/ 1154397 h 3228241"/>
                <a:gd name="connsiteX12" fmla="*/ 1100854 w 1826714"/>
                <a:gd name="connsiteY12" fmla="*/ 860327 h 3228241"/>
                <a:gd name="connsiteX13" fmla="*/ 1368031 w 1826714"/>
                <a:gd name="connsiteY13" fmla="*/ 1627819 h 3228241"/>
                <a:gd name="connsiteX14" fmla="*/ 1378706 w 1826714"/>
                <a:gd name="connsiteY14" fmla="*/ 1705955 h 3228241"/>
                <a:gd name="connsiteX15" fmla="*/ 1371705 w 1826714"/>
                <a:gd name="connsiteY15" fmla="*/ 1732461 h 3228241"/>
                <a:gd name="connsiteX16" fmla="*/ 1809475 w 1826714"/>
                <a:gd name="connsiteY16" fmla="*/ 2711376 h 3228241"/>
                <a:gd name="connsiteX17" fmla="*/ 1709906 w 1826714"/>
                <a:gd name="connsiteY17" fmla="*/ 2972042 h 3228241"/>
                <a:gd name="connsiteX18" fmla="*/ 1709907 w 1826714"/>
                <a:gd name="connsiteY18" fmla="*/ 2972041 h 3228241"/>
                <a:gd name="connsiteX19" fmla="*/ 1449240 w 1826714"/>
                <a:gd name="connsiteY19" fmla="*/ 2872472 h 3228241"/>
                <a:gd name="connsiteX20" fmla="*/ 1038042 w 1826714"/>
                <a:gd name="connsiteY20" fmla="*/ 1952977 h 3228241"/>
                <a:gd name="connsiteX21" fmla="*/ 1017070 w 1826714"/>
                <a:gd name="connsiteY21" fmla="*/ 1960278 h 3228241"/>
                <a:gd name="connsiteX22" fmla="*/ 1319636 w 1826714"/>
                <a:gd name="connsiteY22" fmla="*/ 2969800 h 3228241"/>
                <a:gd name="connsiteX23" fmla="*/ 1184969 w 1826714"/>
                <a:gd name="connsiteY23" fmla="*/ 3219738 h 3228241"/>
                <a:gd name="connsiteX24" fmla="*/ 1184970 w 1826714"/>
                <a:gd name="connsiteY24" fmla="*/ 3219737 h 3228241"/>
                <a:gd name="connsiteX25" fmla="*/ 935031 w 1826714"/>
                <a:gd name="connsiteY25" fmla="*/ 3085070 h 3228241"/>
                <a:gd name="connsiteX26" fmla="*/ 610512 w 1826714"/>
                <a:gd name="connsiteY26" fmla="*/ 2002305 h 3228241"/>
                <a:gd name="connsiteX27" fmla="*/ 584133 w 1826714"/>
                <a:gd name="connsiteY27" fmla="*/ 1982558 h 3228241"/>
                <a:gd name="connsiteX28" fmla="*/ 543980 w 1826714"/>
                <a:gd name="connsiteY28" fmla="*/ 1914685 h 3228241"/>
                <a:gd name="connsiteX29" fmla="*/ 266708 w 1826714"/>
                <a:gd name="connsiteY29" fmla="*/ 1118193 h 3228241"/>
                <a:gd name="connsiteX30" fmla="*/ 266708 w 1826714"/>
                <a:gd name="connsiteY30" fmla="*/ 1576281 h 3228241"/>
                <a:gd name="connsiteX31" fmla="*/ 133354 w 1826714"/>
                <a:gd name="connsiteY31" fmla="*/ 1709635 h 3228241"/>
                <a:gd name="connsiteX32" fmla="*/ 0 w 1826714"/>
                <a:gd name="connsiteY32" fmla="*/ 1576281 h 3228241"/>
                <a:gd name="connsiteX33" fmla="*/ 0 w 1826714"/>
                <a:gd name="connsiteY33" fmla="*/ 375744 h 3228241"/>
                <a:gd name="connsiteX34" fmla="*/ 10480 w 1826714"/>
                <a:gd name="connsiteY34" fmla="*/ 323837 h 3228241"/>
                <a:gd name="connsiteX35" fmla="*/ 22643 w 1826714"/>
                <a:gd name="connsiteY35" fmla="*/ 305797 h 3228241"/>
                <a:gd name="connsiteX36" fmla="*/ 32499 w 1826714"/>
                <a:gd name="connsiteY36" fmla="*/ 268478 h 3228241"/>
                <a:gd name="connsiteX37" fmla="*/ 145997 w 1826714"/>
                <a:gd name="connsiteY37" fmla="*/ 167377 h 32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6714" h="3228241">
                  <a:moveTo>
                    <a:pt x="186930" y="153127"/>
                  </a:moveTo>
                  <a:lnTo>
                    <a:pt x="497431" y="453953"/>
                  </a:lnTo>
                  <a:lnTo>
                    <a:pt x="554004" y="25343"/>
                  </a:lnTo>
                  <a:lnTo>
                    <a:pt x="594939" y="11093"/>
                  </a:lnTo>
                  <a:cubicBezTo>
                    <a:pt x="646730" y="-6936"/>
                    <a:pt x="700927" y="-2266"/>
                    <a:pt x="746683" y="19859"/>
                  </a:cubicBezTo>
                  <a:lnTo>
                    <a:pt x="773245" y="39743"/>
                  </a:lnTo>
                  <a:lnTo>
                    <a:pt x="822363" y="55592"/>
                  </a:lnTo>
                  <a:cubicBezTo>
                    <a:pt x="838797" y="64681"/>
                    <a:pt x="853721" y="77142"/>
                    <a:pt x="866045" y="92844"/>
                  </a:cubicBezTo>
                  <a:cubicBezTo>
                    <a:pt x="1097069" y="387188"/>
                    <a:pt x="1328093" y="681532"/>
                    <a:pt x="1559117" y="975875"/>
                  </a:cubicBezTo>
                  <a:cubicBezTo>
                    <a:pt x="1608414" y="1038684"/>
                    <a:pt x="1597461" y="1129566"/>
                    <a:pt x="1534652" y="1178863"/>
                  </a:cubicBezTo>
                  <a:lnTo>
                    <a:pt x="1534652" y="1178862"/>
                  </a:lnTo>
                  <a:cubicBezTo>
                    <a:pt x="1471843" y="1228159"/>
                    <a:pt x="1380961" y="1217206"/>
                    <a:pt x="1331664" y="1154397"/>
                  </a:cubicBezTo>
                  <a:lnTo>
                    <a:pt x="1100854" y="860327"/>
                  </a:lnTo>
                  <a:lnTo>
                    <a:pt x="1368031" y="1627819"/>
                  </a:lnTo>
                  <a:cubicBezTo>
                    <a:pt x="1377046" y="1653715"/>
                    <a:pt x="1380386" y="1680212"/>
                    <a:pt x="1378706" y="1705955"/>
                  </a:cubicBezTo>
                  <a:lnTo>
                    <a:pt x="1371705" y="1732461"/>
                  </a:lnTo>
                  <a:lnTo>
                    <a:pt x="1809475" y="2711376"/>
                  </a:lnTo>
                  <a:cubicBezTo>
                    <a:pt x="1853961" y="2810852"/>
                    <a:pt x="1809382" y="2927556"/>
                    <a:pt x="1709906" y="2972042"/>
                  </a:cubicBezTo>
                  <a:lnTo>
                    <a:pt x="1709907" y="2972041"/>
                  </a:lnTo>
                  <a:cubicBezTo>
                    <a:pt x="1610431" y="3016526"/>
                    <a:pt x="1493726" y="2971948"/>
                    <a:pt x="1449240" y="2872472"/>
                  </a:cubicBezTo>
                  <a:lnTo>
                    <a:pt x="1038042" y="1952977"/>
                  </a:lnTo>
                  <a:lnTo>
                    <a:pt x="1017070" y="1960278"/>
                  </a:lnTo>
                  <a:lnTo>
                    <a:pt x="1319636" y="2969800"/>
                  </a:lnTo>
                  <a:cubicBezTo>
                    <a:pt x="1351467" y="3076005"/>
                    <a:pt x="1291175" y="3187907"/>
                    <a:pt x="1184969" y="3219738"/>
                  </a:cubicBezTo>
                  <a:lnTo>
                    <a:pt x="1184970" y="3219737"/>
                  </a:lnTo>
                  <a:cubicBezTo>
                    <a:pt x="1078764" y="3251569"/>
                    <a:pt x="966863" y="3191276"/>
                    <a:pt x="935031" y="3085070"/>
                  </a:cubicBezTo>
                  <a:lnTo>
                    <a:pt x="610512" y="2002305"/>
                  </a:lnTo>
                  <a:lnTo>
                    <a:pt x="584133" y="1982558"/>
                  </a:lnTo>
                  <a:cubicBezTo>
                    <a:pt x="566831" y="1963424"/>
                    <a:pt x="552995" y="1940581"/>
                    <a:pt x="543980" y="1914685"/>
                  </a:cubicBezTo>
                  <a:lnTo>
                    <a:pt x="266708" y="1118193"/>
                  </a:lnTo>
                  <a:lnTo>
                    <a:pt x="266708" y="1576281"/>
                  </a:lnTo>
                  <a:cubicBezTo>
                    <a:pt x="266708" y="1649930"/>
                    <a:pt x="207003" y="1709635"/>
                    <a:pt x="133354" y="1709635"/>
                  </a:cubicBezTo>
                  <a:cubicBezTo>
                    <a:pt x="59705" y="1709635"/>
                    <a:pt x="0" y="1649930"/>
                    <a:pt x="0" y="1576281"/>
                  </a:cubicBezTo>
                  <a:lnTo>
                    <a:pt x="0" y="375744"/>
                  </a:lnTo>
                  <a:cubicBezTo>
                    <a:pt x="0" y="357332"/>
                    <a:pt x="3732" y="339791"/>
                    <a:pt x="10480" y="323837"/>
                  </a:cubicBezTo>
                  <a:lnTo>
                    <a:pt x="22643" y="305797"/>
                  </a:lnTo>
                  <a:lnTo>
                    <a:pt x="32499" y="268478"/>
                  </a:lnTo>
                  <a:cubicBezTo>
                    <a:pt x="54625" y="222722"/>
                    <a:pt x="94205" y="185406"/>
                    <a:pt x="145997" y="16737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1" name="Group 20">
            <a:extLst>
              <a:ext uri="{FF2B5EF4-FFF2-40B4-BE49-F238E27FC236}">
                <a16:creationId xmlns:a16="http://schemas.microsoft.com/office/drawing/2014/main" id="{8EC3ACE9-38A2-F353-D27E-49D72D205E95}"/>
              </a:ext>
            </a:extLst>
          </p:cNvPr>
          <p:cNvGrpSpPr/>
          <p:nvPr/>
        </p:nvGrpSpPr>
        <p:grpSpPr>
          <a:xfrm>
            <a:off x="4237892" y="4192139"/>
            <a:ext cx="419087" cy="974185"/>
            <a:chOff x="570227" y="3823128"/>
            <a:chExt cx="793111" cy="1843620"/>
          </a:xfrm>
        </p:grpSpPr>
        <p:sp>
          <p:nvSpPr>
            <p:cNvPr id="22" name="Rounded Rectangle 37">
              <a:extLst>
                <a:ext uri="{FF2B5EF4-FFF2-40B4-BE49-F238E27FC236}">
                  <a16:creationId xmlns:a16="http://schemas.microsoft.com/office/drawing/2014/main" id="{66B4F839-499F-54DB-2A00-44FC9918D99D}"/>
                </a:ext>
              </a:extLst>
            </p:cNvPr>
            <p:cNvSpPr/>
            <p:nvPr/>
          </p:nvSpPr>
          <p:spPr>
            <a:xfrm>
              <a:off x="680023" y="4456180"/>
              <a:ext cx="526702" cy="877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9">
              <a:extLst>
                <a:ext uri="{FF2B5EF4-FFF2-40B4-BE49-F238E27FC236}">
                  <a16:creationId xmlns:a16="http://schemas.microsoft.com/office/drawing/2014/main" id="{D5C078CD-8107-152A-458F-A1DCA4D38DDA}"/>
                </a:ext>
              </a:extLst>
            </p:cNvPr>
            <p:cNvSpPr/>
            <p:nvPr/>
          </p:nvSpPr>
          <p:spPr>
            <a:xfrm rot="1454036">
              <a:off x="570227" y="4531509"/>
              <a:ext cx="267159" cy="63714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D551BB-A67E-A609-1179-811A3C0A706F}"/>
                </a:ext>
              </a:extLst>
            </p:cNvPr>
            <p:cNvSpPr/>
            <p:nvPr/>
          </p:nvSpPr>
          <p:spPr>
            <a:xfrm>
              <a:off x="597823" y="3823128"/>
              <a:ext cx="629245" cy="6010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41">
              <a:extLst>
                <a:ext uri="{FF2B5EF4-FFF2-40B4-BE49-F238E27FC236}">
                  <a16:creationId xmlns:a16="http://schemas.microsoft.com/office/drawing/2014/main" id="{88D151A5-9DF5-62E5-FF27-679ECE51D2B6}"/>
                </a:ext>
              </a:extLst>
            </p:cNvPr>
            <p:cNvSpPr/>
            <p:nvPr/>
          </p:nvSpPr>
          <p:spPr>
            <a:xfrm>
              <a:off x="963310" y="4949208"/>
              <a:ext cx="188971" cy="71748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2">
              <a:extLst>
                <a:ext uri="{FF2B5EF4-FFF2-40B4-BE49-F238E27FC236}">
                  <a16:creationId xmlns:a16="http://schemas.microsoft.com/office/drawing/2014/main" id="{DC01373A-2303-DCB3-6725-B6E25936F70B}"/>
                </a:ext>
              </a:extLst>
            </p:cNvPr>
            <p:cNvSpPr/>
            <p:nvPr/>
          </p:nvSpPr>
          <p:spPr>
            <a:xfrm rot="19618217">
              <a:off x="1107109" y="4566852"/>
              <a:ext cx="256229" cy="54752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43">
              <a:extLst>
                <a:ext uri="{FF2B5EF4-FFF2-40B4-BE49-F238E27FC236}">
                  <a16:creationId xmlns:a16="http://schemas.microsoft.com/office/drawing/2014/main" id="{57A2E01F-3702-95A5-059A-5DAA1FAD2A39}"/>
                </a:ext>
              </a:extLst>
            </p:cNvPr>
            <p:cNvSpPr/>
            <p:nvPr/>
          </p:nvSpPr>
          <p:spPr>
            <a:xfrm>
              <a:off x="764161" y="4949259"/>
              <a:ext cx="199079" cy="71748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0F28258-722B-3EFB-FEAB-7DEDECF616FC}"/>
              </a:ext>
            </a:extLst>
          </p:cNvPr>
          <p:cNvGrpSpPr/>
          <p:nvPr/>
        </p:nvGrpSpPr>
        <p:grpSpPr>
          <a:xfrm>
            <a:off x="1889254" y="2674931"/>
            <a:ext cx="1048771" cy="2532315"/>
            <a:chOff x="2986778" y="427819"/>
            <a:chExt cx="1703378" cy="4112901"/>
          </a:xfrm>
        </p:grpSpPr>
        <p:sp>
          <p:nvSpPr>
            <p:cNvPr id="29" name="Freeform: Shape 28">
              <a:extLst>
                <a:ext uri="{FF2B5EF4-FFF2-40B4-BE49-F238E27FC236}">
                  <a16:creationId xmlns:a16="http://schemas.microsoft.com/office/drawing/2014/main" id="{4CA52DB6-39DB-6729-BFE3-23AD1962DDED}"/>
                </a:ext>
              </a:extLst>
            </p:cNvPr>
            <p:cNvSpPr/>
            <p:nvPr/>
          </p:nvSpPr>
          <p:spPr>
            <a:xfrm>
              <a:off x="2986778" y="1673067"/>
              <a:ext cx="1703378" cy="2867653"/>
            </a:xfrm>
            <a:custGeom>
              <a:avLst/>
              <a:gdLst>
                <a:gd name="connsiteX0" fmla="*/ 659980 w 1703378"/>
                <a:gd name="connsiteY0" fmla="*/ 0 h 2867653"/>
                <a:gd name="connsiteX1" fmla="*/ 875511 w 1703378"/>
                <a:gd name="connsiteY1" fmla="*/ 0 h 2867653"/>
                <a:gd name="connsiteX2" fmla="*/ 1111510 w 1703378"/>
                <a:gd name="connsiteY2" fmla="*/ 0 h 2867653"/>
                <a:gd name="connsiteX3" fmla="*/ 1199304 w 1703378"/>
                <a:gd name="connsiteY3" fmla="*/ 17725 h 2867653"/>
                <a:gd name="connsiteX4" fmla="*/ 1218110 w 1703378"/>
                <a:gd name="connsiteY4" fmla="*/ 30404 h 2867653"/>
                <a:gd name="connsiteX5" fmla="*/ 1229264 w 1703378"/>
                <a:gd name="connsiteY5" fmla="*/ 33089 h 2867653"/>
                <a:gd name="connsiteX6" fmla="*/ 1264797 w 1703378"/>
                <a:gd name="connsiteY6" fmla="*/ 58488 h 2867653"/>
                <a:gd name="connsiteX7" fmla="*/ 1268428 w 1703378"/>
                <a:gd name="connsiteY7" fmla="*/ 64329 h 2867653"/>
                <a:gd name="connsiteX8" fmla="*/ 1270997 w 1703378"/>
                <a:gd name="connsiteY8" fmla="*/ 66061 h 2867653"/>
                <a:gd name="connsiteX9" fmla="*/ 1337058 w 1703378"/>
                <a:gd name="connsiteY9" fmla="*/ 225548 h 2867653"/>
                <a:gd name="connsiteX10" fmla="*/ 1336944 w 1703378"/>
                <a:gd name="connsiteY10" fmla="*/ 226306 h 2867653"/>
                <a:gd name="connsiteX11" fmla="*/ 1696164 w 1703378"/>
                <a:gd name="connsiteY11" fmla="*/ 1189446 h 2867653"/>
                <a:gd name="connsiteX12" fmla="*/ 1629229 w 1703378"/>
                <a:gd name="connsiteY12" fmla="*/ 1336010 h 2867653"/>
                <a:gd name="connsiteX13" fmla="*/ 1629229 w 1703378"/>
                <a:gd name="connsiteY13" fmla="*/ 1336009 h 2867653"/>
                <a:gd name="connsiteX14" fmla="*/ 1482665 w 1703378"/>
                <a:gd name="connsiteY14" fmla="*/ 1269074 h 2867653"/>
                <a:gd name="connsiteX15" fmla="*/ 1184881 w 1703378"/>
                <a:gd name="connsiteY15" fmla="*/ 470659 h 2867653"/>
                <a:gd name="connsiteX16" fmla="*/ 1184881 w 1703378"/>
                <a:gd name="connsiteY16" fmla="*/ 825491 h 2867653"/>
                <a:gd name="connsiteX17" fmla="*/ 1185036 w 1703378"/>
                <a:gd name="connsiteY17" fmla="*/ 825491 h 2867653"/>
                <a:gd name="connsiteX18" fmla="*/ 1552032 w 1703378"/>
                <a:gd name="connsiteY18" fmla="*/ 2202514 h 2867653"/>
                <a:gd name="connsiteX19" fmla="*/ 1202530 w 1703378"/>
                <a:gd name="connsiteY19" fmla="*/ 2202514 h 2867653"/>
                <a:gd name="connsiteX20" fmla="*/ 1202530 w 1703378"/>
                <a:gd name="connsiteY20" fmla="*/ 2730279 h 2867653"/>
                <a:gd name="connsiteX21" fmla="*/ 1074444 w 1703378"/>
                <a:gd name="connsiteY21" fmla="*/ 2858365 h 2867653"/>
                <a:gd name="connsiteX22" fmla="*/ 946358 w 1703378"/>
                <a:gd name="connsiteY22" fmla="*/ 2730279 h 2867653"/>
                <a:gd name="connsiteX23" fmla="*/ 946358 w 1703378"/>
                <a:gd name="connsiteY23" fmla="*/ 2202514 h 2867653"/>
                <a:gd name="connsiteX24" fmla="*/ 842522 w 1703378"/>
                <a:gd name="connsiteY24" fmla="*/ 2202514 h 2867653"/>
                <a:gd name="connsiteX25" fmla="*/ 842522 w 1703378"/>
                <a:gd name="connsiteY25" fmla="*/ 2739567 h 2867653"/>
                <a:gd name="connsiteX26" fmla="*/ 714436 w 1703378"/>
                <a:gd name="connsiteY26" fmla="*/ 2867653 h 2867653"/>
                <a:gd name="connsiteX27" fmla="*/ 586350 w 1703378"/>
                <a:gd name="connsiteY27" fmla="*/ 2739567 h 2867653"/>
                <a:gd name="connsiteX28" fmla="*/ 586350 w 1703378"/>
                <a:gd name="connsiteY28" fmla="*/ 2202514 h 2867653"/>
                <a:gd name="connsiteX29" fmla="*/ 212972 w 1703378"/>
                <a:gd name="connsiteY29" fmla="*/ 2202514 h 2867653"/>
                <a:gd name="connsiteX30" fmla="*/ 566141 w 1703378"/>
                <a:gd name="connsiteY30" fmla="*/ 877372 h 2867653"/>
                <a:gd name="connsiteX31" fmla="*/ 566141 w 1703378"/>
                <a:gd name="connsiteY31" fmla="*/ 473107 h 2867653"/>
                <a:gd name="connsiteX32" fmla="*/ 218234 w 1703378"/>
                <a:gd name="connsiteY32" fmla="*/ 1263282 h 2867653"/>
                <a:gd name="connsiteX33" fmla="*/ 68049 w 1703378"/>
                <a:gd name="connsiteY33" fmla="*/ 1321645 h 2867653"/>
                <a:gd name="connsiteX34" fmla="*/ 68051 w 1703378"/>
                <a:gd name="connsiteY34" fmla="*/ 1321644 h 2867653"/>
                <a:gd name="connsiteX35" fmla="*/ 9688 w 1703378"/>
                <a:gd name="connsiteY35" fmla="*/ 1171460 h 2867653"/>
                <a:gd name="connsiteX36" fmla="*/ 436887 w 1703378"/>
                <a:gd name="connsiteY36" fmla="*/ 201194 h 2867653"/>
                <a:gd name="connsiteX37" fmla="*/ 439014 w 1703378"/>
                <a:gd name="connsiteY37" fmla="*/ 180092 h 2867653"/>
                <a:gd name="connsiteX38" fmla="*/ 659980 w 1703378"/>
                <a:gd name="connsiteY38" fmla="*/ 0 h 28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03378" h="2867653">
                  <a:moveTo>
                    <a:pt x="659980" y="0"/>
                  </a:moveTo>
                  <a:lnTo>
                    <a:pt x="875511" y="0"/>
                  </a:lnTo>
                  <a:lnTo>
                    <a:pt x="1111510" y="0"/>
                  </a:lnTo>
                  <a:cubicBezTo>
                    <a:pt x="1142652" y="0"/>
                    <a:pt x="1172320" y="6311"/>
                    <a:pt x="1199304" y="17725"/>
                  </a:cubicBezTo>
                  <a:lnTo>
                    <a:pt x="1218110" y="30404"/>
                  </a:lnTo>
                  <a:lnTo>
                    <a:pt x="1229264" y="33089"/>
                  </a:lnTo>
                  <a:cubicBezTo>
                    <a:pt x="1242525" y="39146"/>
                    <a:pt x="1254632" y="47732"/>
                    <a:pt x="1264797" y="58488"/>
                  </a:cubicBezTo>
                  <a:lnTo>
                    <a:pt x="1268428" y="64329"/>
                  </a:lnTo>
                  <a:lnTo>
                    <a:pt x="1270997" y="66061"/>
                  </a:lnTo>
                  <a:cubicBezTo>
                    <a:pt x="1311813" y="106877"/>
                    <a:pt x="1337058" y="163264"/>
                    <a:pt x="1337058" y="225548"/>
                  </a:cubicBezTo>
                  <a:lnTo>
                    <a:pt x="1336944" y="226306"/>
                  </a:lnTo>
                  <a:lnTo>
                    <a:pt x="1696164" y="1189446"/>
                  </a:lnTo>
                  <a:cubicBezTo>
                    <a:pt x="1718153" y="1248402"/>
                    <a:pt x="1688185" y="1314022"/>
                    <a:pt x="1629229" y="1336010"/>
                  </a:cubicBezTo>
                  <a:lnTo>
                    <a:pt x="1629229" y="1336009"/>
                  </a:lnTo>
                  <a:cubicBezTo>
                    <a:pt x="1570273" y="1357998"/>
                    <a:pt x="1504654" y="1328029"/>
                    <a:pt x="1482665" y="1269074"/>
                  </a:cubicBezTo>
                  <a:lnTo>
                    <a:pt x="1184881" y="470659"/>
                  </a:lnTo>
                  <a:lnTo>
                    <a:pt x="1184881" y="825491"/>
                  </a:lnTo>
                  <a:lnTo>
                    <a:pt x="1185036" y="825491"/>
                  </a:lnTo>
                  <a:lnTo>
                    <a:pt x="1552032" y="2202514"/>
                  </a:lnTo>
                  <a:lnTo>
                    <a:pt x="1202530" y="2202514"/>
                  </a:lnTo>
                  <a:lnTo>
                    <a:pt x="1202530" y="2730279"/>
                  </a:lnTo>
                  <a:cubicBezTo>
                    <a:pt x="1202530" y="2801019"/>
                    <a:pt x="1145184" y="2858365"/>
                    <a:pt x="1074444" y="2858365"/>
                  </a:cubicBezTo>
                  <a:cubicBezTo>
                    <a:pt x="1003704" y="2858365"/>
                    <a:pt x="946358" y="2801019"/>
                    <a:pt x="946358" y="2730279"/>
                  </a:cubicBezTo>
                  <a:lnTo>
                    <a:pt x="946358" y="2202514"/>
                  </a:lnTo>
                  <a:lnTo>
                    <a:pt x="842522" y="2202514"/>
                  </a:lnTo>
                  <a:lnTo>
                    <a:pt x="842522" y="2739567"/>
                  </a:lnTo>
                  <a:cubicBezTo>
                    <a:pt x="842522" y="2810307"/>
                    <a:pt x="785176" y="2867653"/>
                    <a:pt x="714436" y="2867653"/>
                  </a:cubicBezTo>
                  <a:cubicBezTo>
                    <a:pt x="643696" y="2867653"/>
                    <a:pt x="586350" y="2810307"/>
                    <a:pt x="586350" y="2739567"/>
                  </a:cubicBezTo>
                  <a:lnTo>
                    <a:pt x="586350" y="2202514"/>
                  </a:lnTo>
                  <a:lnTo>
                    <a:pt x="212972" y="2202514"/>
                  </a:lnTo>
                  <a:lnTo>
                    <a:pt x="566141" y="877372"/>
                  </a:lnTo>
                  <a:lnTo>
                    <a:pt x="566141" y="473107"/>
                  </a:lnTo>
                  <a:lnTo>
                    <a:pt x="218234" y="1263282"/>
                  </a:lnTo>
                  <a:cubicBezTo>
                    <a:pt x="192878" y="1320870"/>
                    <a:pt x="125638" y="1347000"/>
                    <a:pt x="68049" y="1321645"/>
                  </a:cubicBezTo>
                  <a:lnTo>
                    <a:pt x="68051" y="1321644"/>
                  </a:lnTo>
                  <a:cubicBezTo>
                    <a:pt x="10463" y="1296289"/>
                    <a:pt x="-15668" y="1229048"/>
                    <a:pt x="9688" y="1171460"/>
                  </a:cubicBezTo>
                  <a:lnTo>
                    <a:pt x="436887" y="201194"/>
                  </a:lnTo>
                  <a:lnTo>
                    <a:pt x="439014" y="180092"/>
                  </a:lnTo>
                  <a:cubicBezTo>
                    <a:pt x="460046" y="77314"/>
                    <a:pt x="550984" y="0"/>
                    <a:pt x="659980"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3919822C-A2F7-2238-FA6F-55EF44867DB9}"/>
                </a:ext>
              </a:extLst>
            </p:cNvPr>
            <p:cNvSpPr/>
            <p:nvPr/>
          </p:nvSpPr>
          <p:spPr>
            <a:xfrm>
              <a:off x="3088317" y="427819"/>
              <a:ext cx="1504796" cy="1168865"/>
            </a:xfrm>
            <a:custGeom>
              <a:avLst/>
              <a:gdLst>
                <a:gd name="connsiteX0" fmla="*/ 1182312 w 1504796"/>
                <a:gd name="connsiteY0" fmla="*/ 807 h 1168865"/>
                <a:gd name="connsiteX1" fmla="*/ 1234948 w 1504796"/>
                <a:gd name="connsiteY1" fmla="*/ 13688 h 1168865"/>
                <a:gd name="connsiteX2" fmla="*/ 1334267 w 1504796"/>
                <a:gd name="connsiteY2" fmla="*/ 135502 h 1168865"/>
                <a:gd name="connsiteX3" fmla="*/ 1334807 w 1504796"/>
                <a:gd name="connsiteY3" fmla="*/ 135719 h 1168865"/>
                <a:gd name="connsiteX4" fmla="*/ 1376803 w 1504796"/>
                <a:gd name="connsiteY4" fmla="*/ 152593 h 1168865"/>
                <a:gd name="connsiteX5" fmla="*/ 1461729 w 1504796"/>
                <a:gd name="connsiteY5" fmla="*/ 253726 h 1168865"/>
                <a:gd name="connsiteX6" fmla="*/ 1456024 w 1504796"/>
                <a:gd name="connsiteY6" fmla="*/ 381923 h 1168865"/>
                <a:gd name="connsiteX7" fmla="*/ 1497699 w 1504796"/>
                <a:gd name="connsiteY7" fmla="*/ 577933 h 1168865"/>
                <a:gd name="connsiteX8" fmla="*/ 1302471 w 1504796"/>
                <a:gd name="connsiteY8" fmla="*/ 749511 h 1168865"/>
                <a:gd name="connsiteX9" fmla="*/ 1232582 w 1504796"/>
                <a:gd name="connsiteY9" fmla="*/ 896531 h 1168865"/>
                <a:gd name="connsiteX10" fmla="*/ 1177753 w 1504796"/>
                <a:gd name="connsiteY10" fmla="*/ 929362 h 1168865"/>
                <a:gd name="connsiteX11" fmla="*/ 1166026 w 1504796"/>
                <a:gd name="connsiteY11" fmla="*/ 932075 h 1168865"/>
                <a:gd name="connsiteX12" fmla="*/ 1153058 w 1504796"/>
                <a:gd name="connsiteY12" fmla="*/ 955971 h 1168865"/>
                <a:gd name="connsiteX13" fmla="*/ 752687 w 1504796"/>
                <a:gd name="connsiteY13" fmla="*/ 1168865 h 1168865"/>
                <a:gd name="connsiteX14" fmla="*/ 411275 w 1504796"/>
                <a:gd name="connsiteY14" fmla="*/ 1027435 h 1168865"/>
                <a:gd name="connsiteX15" fmla="*/ 395894 w 1504796"/>
                <a:gd name="connsiteY15" fmla="*/ 1008791 h 1168865"/>
                <a:gd name="connsiteX16" fmla="*/ 368578 w 1504796"/>
                <a:gd name="connsiteY16" fmla="*/ 1004536 h 1168865"/>
                <a:gd name="connsiteX17" fmla="*/ 203180 w 1504796"/>
                <a:gd name="connsiteY17" fmla="*/ 880849 h 1168865"/>
                <a:gd name="connsiteX18" fmla="*/ 39886 w 1504796"/>
                <a:gd name="connsiteY18" fmla="*/ 775589 h 1168865"/>
                <a:gd name="connsiteX19" fmla="*/ 74779 w 1504796"/>
                <a:gd name="connsiteY19" fmla="*/ 633505 h 1168865"/>
                <a:gd name="connsiteX20" fmla="*/ 1098 w 1504796"/>
                <a:gd name="connsiteY20" fmla="*/ 487732 h 1168865"/>
                <a:gd name="connsiteX21" fmla="*/ 135657 w 1504796"/>
                <a:gd name="connsiteY21" fmla="*/ 358164 h 1168865"/>
                <a:gd name="connsiteX22" fmla="*/ 136944 w 1504796"/>
                <a:gd name="connsiteY22" fmla="*/ 354748 h 1168865"/>
                <a:gd name="connsiteX23" fmla="*/ 196883 w 1504796"/>
                <a:gd name="connsiteY23" fmla="*/ 168686 h 1168865"/>
                <a:gd name="connsiteX24" fmla="*/ 488474 w 1504796"/>
                <a:gd name="connsiteY24" fmla="*/ 126178 h 1168865"/>
                <a:gd name="connsiteX25" fmla="*/ 488530 w 1504796"/>
                <a:gd name="connsiteY25" fmla="*/ 126099 h 1168865"/>
                <a:gd name="connsiteX26" fmla="*/ 514189 w 1504796"/>
                <a:gd name="connsiteY26" fmla="*/ 90065 h 1168865"/>
                <a:gd name="connsiteX27" fmla="*/ 782464 w 1504796"/>
                <a:gd name="connsiteY27" fmla="*/ 82049 h 1168865"/>
                <a:gd name="connsiteX28" fmla="*/ 783512 w 1504796"/>
                <a:gd name="connsiteY28" fmla="*/ 80846 h 1168865"/>
                <a:gd name="connsiteX29" fmla="*/ 829567 w 1504796"/>
                <a:gd name="connsiteY29" fmla="*/ 27970 h 1168865"/>
                <a:gd name="connsiteX30" fmla="*/ 897020 w 1504796"/>
                <a:gd name="connsiteY30" fmla="*/ 1471 h 1168865"/>
                <a:gd name="connsiteX31" fmla="*/ 1010486 w 1504796"/>
                <a:gd name="connsiteY31" fmla="*/ 30399 h 1168865"/>
                <a:gd name="connsiteX32" fmla="*/ 1037428 w 1504796"/>
                <a:gd name="connsiteY32" fmla="*/ 56713 h 1168865"/>
                <a:gd name="connsiteX33" fmla="*/ 1039093 w 1504796"/>
                <a:gd name="connsiteY33" fmla="*/ 58340 h 1168865"/>
                <a:gd name="connsiteX34" fmla="*/ 1182312 w 1504796"/>
                <a:gd name="connsiteY34" fmla="*/ 807 h 116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04796" h="1168865">
                  <a:moveTo>
                    <a:pt x="1182312" y="807"/>
                  </a:moveTo>
                  <a:cubicBezTo>
                    <a:pt x="1200117" y="2277"/>
                    <a:pt x="1217884" y="6520"/>
                    <a:pt x="1234948" y="13688"/>
                  </a:cubicBezTo>
                  <a:cubicBezTo>
                    <a:pt x="1286955" y="35528"/>
                    <a:pt x="1324248" y="81252"/>
                    <a:pt x="1334267" y="135502"/>
                  </a:cubicBezTo>
                  <a:lnTo>
                    <a:pt x="1334807" y="135719"/>
                  </a:lnTo>
                  <a:lnTo>
                    <a:pt x="1376803" y="152593"/>
                  </a:lnTo>
                  <a:cubicBezTo>
                    <a:pt x="1416540" y="174538"/>
                    <a:pt x="1447118" y="210346"/>
                    <a:pt x="1461729" y="253726"/>
                  </a:cubicBezTo>
                  <a:cubicBezTo>
                    <a:pt x="1475887" y="295711"/>
                    <a:pt x="1473870" y="341310"/>
                    <a:pt x="1456024" y="381923"/>
                  </a:cubicBezTo>
                  <a:cubicBezTo>
                    <a:pt x="1499891" y="437620"/>
                    <a:pt x="1515232" y="509821"/>
                    <a:pt x="1497699" y="577933"/>
                  </a:cubicBezTo>
                  <a:cubicBezTo>
                    <a:pt x="1474392" y="668484"/>
                    <a:pt x="1397232" y="736297"/>
                    <a:pt x="1302471" y="749511"/>
                  </a:cubicBezTo>
                  <a:cubicBezTo>
                    <a:pt x="1302019" y="806030"/>
                    <a:pt x="1276519" y="859632"/>
                    <a:pt x="1232582" y="896531"/>
                  </a:cubicBezTo>
                  <a:cubicBezTo>
                    <a:pt x="1215893" y="910548"/>
                    <a:pt x="1197349" y="921512"/>
                    <a:pt x="1177753" y="929362"/>
                  </a:cubicBezTo>
                  <a:lnTo>
                    <a:pt x="1166026" y="932075"/>
                  </a:lnTo>
                  <a:lnTo>
                    <a:pt x="1153058" y="955971"/>
                  </a:lnTo>
                  <a:cubicBezTo>
                    <a:pt x="1066289" y="1084416"/>
                    <a:pt x="919350" y="1168865"/>
                    <a:pt x="752687" y="1168865"/>
                  </a:cubicBezTo>
                  <a:cubicBezTo>
                    <a:pt x="619357" y="1168865"/>
                    <a:pt x="498650" y="1114818"/>
                    <a:pt x="411275" y="1027435"/>
                  </a:cubicBezTo>
                  <a:lnTo>
                    <a:pt x="395894" y="1008791"/>
                  </a:lnTo>
                  <a:lnTo>
                    <a:pt x="368578" y="1004536"/>
                  </a:lnTo>
                  <a:cubicBezTo>
                    <a:pt x="301212" y="987380"/>
                    <a:pt x="240611" y="944760"/>
                    <a:pt x="203180" y="880849"/>
                  </a:cubicBezTo>
                  <a:cubicBezTo>
                    <a:pt x="129639" y="889251"/>
                    <a:pt x="60585" y="844748"/>
                    <a:pt x="39886" y="775589"/>
                  </a:cubicBezTo>
                  <a:cubicBezTo>
                    <a:pt x="24893" y="725552"/>
                    <a:pt x="38147" y="671550"/>
                    <a:pt x="74779" y="633505"/>
                  </a:cubicBezTo>
                  <a:cubicBezTo>
                    <a:pt x="22806" y="603662"/>
                    <a:pt x="-6138" y="546395"/>
                    <a:pt x="1098" y="487732"/>
                  </a:cubicBezTo>
                  <a:cubicBezTo>
                    <a:pt x="9586" y="419046"/>
                    <a:pt x="65455" y="365244"/>
                    <a:pt x="135657" y="358164"/>
                  </a:cubicBezTo>
                  <a:cubicBezTo>
                    <a:pt x="136074" y="357017"/>
                    <a:pt x="136527" y="355895"/>
                    <a:pt x="136944" y="354748"/>
                  </a:cubicBezTo>
                  <a:cubicBezTo>
                    <a:pt x="127517" y="287109"/>
                    <a:pt x="149502" y="218897"/>
                    <a:pt x="196883" y="168686"/>
                  </a:cubicBezTo>
                  <a:cubicBezTo>
                    <a:pt x="271746" y="89379"/>
                    <a:pt x="393121" y="71703"/>
                    <a:pt x="488474" y="126178"/>
                  </a:cubicBezTo>
                  <a:lnTo>
                    <a:pt x="488530" y="126099"/>
                  </a:lnTo>
                  <a:lnTo>
                    <a:pt x="514189" y="90065"/>
                  </a:lnTo>
                  <a:cubicBezTo>
                    <a:pt x="582593" y="15293"/>
                    <a:pt x="705088" y="7661"/>
                    <a:pt x="782464" y="82049"/>
                  </a:cubicBezTo>
                  <a:lnTo>
                    <a:pt x="783512" y="80846"/>
                  </a:lnTo>
                  <a:lnTo>
                    <a:pt x="829567" y="27970"/>
                  </a:lnTo>
                  <a:cubicBezTo>
                    <a:pt x="849239" y="14130"/>
                    <a:pt x="872304" y="4887"/>
                    <a:pt x="897020" y="1471"/>
                  </a:cubicBezTo>
                  <a:cubicBezTo>
                    <a:pt x="937826" y="-4176"/>
                    <a:pt x="978593" y="6641"/>
                    <a:pt x="1010486" y="30399"/>
                  </a:cubicBezTo>
                  <a:lnTo>
                    <a:pt x="1037428" y="56713"/>
                  </a:lnTo>
                  <a:lnTo>
                    <a:pt x="1039093" y="58340"/>
                  </a:lnTo>
                  <a:cubicBezTo>
                    <a:pt x="1075151" y="16941"/>
                    <a:pt x="1128898" y="-3604"/>
                    <a:pt x="1182312" y="807"/>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grpSp>
      <p:grpSp>
        <p:nvGrpSpPr>
          <p:cNvPr id="31" name="Group 30">
            <a:extLst>
              <a:ext uri="{FF2B5EF4-FFF2-40B4-BE49-F238E27FC236}">
                <a16:creationId xmlns:a16="http://schemas.microsoft.com/office/drawing/2014/main" id="{525B71EF-728D-C1A1-3B31-502BF42FE09D}"/>
              </a:ext>
            </a:extLst>
          </p:cNvPr>
          <p:cNvGrpSpPr/>
          <p:nvPr/>
        </p:nvGrpSpPr>
        <p:grpSpPr>
          <a:xfrm>
            <a:off x="3592621" y="3609322"/>
            <a:ext cx="633330" cy="1557002"/>
            <a:chOff x="3227583" y="2746005"/>
            <a:chExt cx="1559014" cy="3832739"/>
          </a:xfrm>
        </p:grpSpPr>
        <p:sp>
          <p:nvSpPr>
            <p:cNvPr id="32" name="Freeform: Shape 31">
              <a:extLst>
                <a:ext uri="{FF2B5EF4-FFF2-40B4-BE49-F238E27FC236}">
                  <a16:creationId xmlns:a16="http://schemas.microsoft.com/office/drawing/2014/main" id="{B03E1DCF-B609-9DE4-D109-7F65AE2A34F6}"/>
                </a:ext>
              </a:extLst>
            </p:cNvPr>
            <p:cNvSpPr/>
            <p:nvPr/>
          </p:nvSpPr>
          <p:spPr>
            <a:xfrm>
              <a:off x="3311732" y="3707094"/>
              <a:ext cx="1321970" cy="2871650"/>
            </a:xfrm>
            <a:custGeom>
              <a:avLst/>
              <a:gdLst>
                <a:gd name="connsiteX0" fmla="*/ 548176 w 1321970"/>
                <a:gd name="connsiteY0" fmla="*/ 0 h 2871650"/>
                <a:gd name="connsiteX1" fmla="*/ 646577 w 1321970"/>
                <a:gd name="connsiteY1" fmla="*/ 205072 h 2871650"/>
                <a:gd name="connsiteX2" fmla="*/ 743736 w 1321970"/>
                <a:gd name="connsiteY2" fmla="*/ 2588 h 2871650"/>
                <a:gd name="connsiteX3" fmla="*/ 760551 w 1321970"/>
                <a:gd name="connsiteY3" fmla="*/ 5983 h 2871650"/>
                <a:gd name="connsiteX4" fmla="*/ 827306 w 1321970"/>
                <a:gd name="connsiteY4" fmla="*/ 46484 h 2871650"/>
                <a:gd name="connsiteX5" fmla="*/ 827835 w 1321970"/>
                <a:gd name="connsiteY5" fmla="*/ 46196 h 2871650"/>
                <a:gd name="connsiteX6" fmla="*/ 971009 w 1321970"/>
                <a:gd name="connsiteY6" fmla="*/ 121789 h 2871650"/>
                <a:gd name="connsiteX7" fmla="*/ 1316840 w 1321970"/>
                <a:gd name="connsiteY7" fmla="*/ 1241287 h 2871650"/>
                <a:gd name="connsiteX8" fmla="*/ 1241247 w 1321970"/>
                <a:gd name="connsiteY8" fmla="*/ 1384461 h 2871650"/>
                <a:gd name="connsiteX9" fmla="*/ 1098073 w 1321970"/>
                <a:gd name="connsiteY9" fmla="*/ 1308868 h 2871650"/>
                <a:gd name="connsiteX10" fmla="*/ 950415 w 1321970"/>
                <a:gd name="connsiteY10" fmla="*/ 830880 h 2871650"/>
                <a:gd name="connsiteX11" fmla="*/ 950414 w 1321970"/>
                <a:gd name="connsiteY11" fmla="*/ 1305135 h 2871650"/>
                <a:gd name="connsiteX12" fmla="*/ 1099768 w 1321970"/>
                <a:gd name="connsiteY12" fmla="*/ 2212378 h 2871650"/>
                <a:gd name="connsiteX13" fmla="*/ 968151 w 1321970"/>
                <a:gd name="connsiteY13" fmla="*/ 2212378 h 2871650"/>
                <a:gd name="connsiteX14" fmla="*/ 968150 w 1321970"/>
                <a:gd name="connsiteY14" fmla="*/ 2725053 h 2871650"/>
                <a:gd name="connsiteX15" fmla="*/ 839443 w 1321970"/>
                <a:gd name="connsiteY15" fmla="*/ 2853760 h 2871650"/>
                <a:gd name="connsiteX16" fmla="*/ 839444 w 1321970"/>
                <a:gd name="connsiteY16" fmla="*/ 2853759 h 2871650"/>
                <a:gd name="connsiteX17" fmla="*/ 710737 w 1321970"/>
                <a:gd name="connsiteY17" fmla="*/ 2725052 h 2871650"/>
                <a:gd name="connsiteX18" fmla="*/ 710737 w 1321970"/>
                <a:gd name="connsiteY18" fmla="*/ 2212378 h 2871650"/>
                <a:gd name="connsiteX19" fmla="*/ 618160 w 1321970"/>
                <a:gd name="connsiteY19" fmla="*/ 2212378 h 2871650"/>
                <a:gd name="connsiteX20" fmla="*/ 618159 w 1321970"/>
                <a:gd name="connsiteY20" fmla="*/ 2742943 h 2871650"/>
                <a:gd name="connsiteX21" fmla="*/ 489452 w 1321970"/>
                <a:gd name="connsiteY21" fmla="*/ 2871650 h 2871650"/>
                <a:gd name="connsiteX22" fmla="*/ 489453 w 1321970"/>
                <a:gd name="connsiteY22" fmla="*/ 2871649 h 2871650"/>
                <a:gd name="connsiteX23" fmla="*/ 360746 w 1321970"/>
                <a:gd name="connsiteY23" fmla="*/ 2742942 h 2871650"/>
                <a:gd name="connsiteX24" fmla="*/ 360746 w 1321970"/>
                <a:gd name="connsiteY24" fmla="*/ 2212378 h 2871650"/>
                <a:gd name="connsiteX25" fmla="*/ 177434 w 1321970"/>
                <a:gd name="connsiteY25" fmla="*/ 2212378 h 2871650"/>
                <a:gd name="connsiteX26" fmla="*/ 328679 w 1321970"/>
                <a:gd name="connsiteY26" fmla="*/ 1293652 h 2871650"/>
                <a:gd name="connsiteX27" fmla="*/ 328679 w 1321970"/>
                <a:gd name="connsiteY27" fmla="*/ 933739 h 2871650"/>
                <a:gd name="connsiteX28" fmla="*/ 224722 w 1321970"/>
                <a:gd name="connsiteY28" fmla="*/ 1303387 h 2871650"/>
                <a:gd name="connsiteX29" fmla="*/ 83519 w 1321970"/>
                <a:gd name="connsiteY29" fmla="*/ 1382601 h 2871650"/>
                <a:gd name="connsiteX30" fmla="*/ 4304 w 1321970"/>
                <a:gd name="connsiteY30" fmla="*/ 1241398 h 2871650"/>
                <a:gd name="connsiteX31" fmla="*/ 321518 w 1321970"/>
                <a:gd name="connsiteY31" fmla="*/ 113458 h 2871650"/>
                <a:gd name="connsiteX32" fmla="*/ 462721 w 1321970"/>
                <a:gd name="connsiteY32" fmla="*/ 34244 h 2871650"/>
                <a:gd name="connsiteX33" fmla="*/ 467732 w 1321970"/>
                <a:gd name="connsiteY33" fmla="*/ 36810 h 2871650"/>
                <a:gd name="connsiteX34" fmla="*/ 518543 w 1321970"/>
                <a:gd name="connsiteY34" fmla="*/ 5983 h 28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1970" h="2871650">
                  <a:moveTo>
                    <a:pt x="548176" y="0"/>
                  </a:moveTo>
                  <a:lnTo>
                    <a:pt x="646577" y="205072"/>
                  </a:lnTo>
                  <a:lnTo>
                    <a:pt x="743736" y="2588"/>
                  </a:lnTo>
                  <a:lnTo>
                    <a:pt x="760551" y="5983"/>
                  </a:lnTo>
                  <a:lnTo>
                    <a:pt x="827306" y="46484"/>
                  </a:lnTo>
                  <a:lnTo>
                    <a:pt x="827835" y="46196"/>
                  </a:lnTo>
                  <a:cubicBezTo>
                    <a:pt x="888246" y="27534"/>
                    <a:pt x="952347" y="61378"/>
                    <a:pt x="971009" y="121789"/>
                  </a:cubicBezTo>
                  <a:lnTo>
                    <a:pt x="1316840" y="1241287"/>
                  </a:lnTo>
                  <a:cubicBezTo>
                    <a:pt x="1335502" y="1301698"/>
                    <a:pt x="1301658" y="1365799"/>
                    <a:pt x="1241247" y="1384461"/>
                  </a:cubicBezTo>
                  <a:cubicBezTo>
                    <a:pt x="1180836" y="1403123"/>
                    <a:pt x="1116735" y="1369279"/>
                    <a:pt x="1098073" y="1308868"/>
                  </a:cubicBezTo>
                  <a:lnTo>
                    <a:pt x="950415" y="830880"/>
                  </a:lnTo>
                  <a:lnTo>
                    <a:pt x="950414" y="1305135"/>
                  </a:lnTo>
                  <a:lnTo>
                    <a:pt x="1099768" y="2212378"/>
                  </a:lnTo>
                  <a:lnTo>
                    <a:pt x="968151" y="2212378"/>
                  </a:lnTo>
                  <a:lnTo>
                    <a:pt x="968150" y="2725053"/>
                  </a:lnTo>
                  <a:cubicBezTo>
                    <a:pt x="968150" y="2796136"/>
                    <a:pt x="910526" y="2853760"/>
                    <a:pt x="839443" y="2853760"/>
                  </a:cubicBezTo>
                  <a:lnTo>
                    <a:pt x="839444" y="2853759"/>
                  </a:lnTo>
                  <a:cubicBezTo>
                    <a:pt x="768361" y="2853759"/>
                    <a:pt x="710737" y="2796135"/>
                    <a:pt x="710737" y="2725052"/>
                  </a:cubicBezTo>
                  <a:lnTo>
                    <a:pt x="710737" y="2212378"/>
                  </a:lnTo>
                  <a:lnTo>
                    <a:pt x="618160" y="2212378"/>
                  </a:lnTo>
                  <a:lnTo>
                    <a:pt x="618159" y="2742943"/>
                  </a:lnTo>
                  <a:cubicBezTo>
                    <a:pt x="618159" y="2814026"/>
                    <a:pt x="560535" y="2871650"/>
                    <a:pt x="489452" y="2871650"/>
                  </a:cubicBezTo>
                  <a:lnTo>
                    <a:pt x="489453" y="2871649"/>
                  </a:lnTo>
                  <a:cubicBezTo>
                    <a:pt x="418370" y="2871649"/>
                    <a:pt x="360746" y="2814025"/>
                    <a:pt x="360746" y="2742942"/>
                  </a:cubicBezTo>
                  <a:lnTo>
                    <a:pt x="360746" y="2212378"/>
                  </a:lnTo>
                  <a:lnTo>
                    <a:pt x="177434" y="2212378"/>
                  </a:lnTo>
                  <a:lnTo>
                    <a:pt x="328679" y="1293652"/>
                  </a:lnTo>
                  <a:lnTo>
                    <a:pt x="328679" y="933739"/>
                  </a:lnTo>
                  <a:lnTo>
                    <a:pt x="224722" y="1303387"/>
                  </a:lnTo>
                  <a:cubicBezTo>
                    <a:pt x="207604" y="1364254"/>
                    <a:pt x="144385" y="1399719"/>
                    <a:pt x="83519" y="1382601"/>
                  </a:cubicBezTo>
                  <a:cubicBezTo>
                    <a:pt x="22652" y="1365484"/>
                    <a:pt x="-12813" y="1302265"/>
                    <a:pt x="4304" y="1241398"/>
                  </a:cubicBezTo>
                  <a:lnTo>
                    <a:pt x="321518" y="113458"/>
                  </a:lnTo>
                  <a:cubicBezTo>
                    <a:pt x="338636" y="52591"/>
                    <a:pt x="401855" y="17126"/>
                    <a:pt x="462721" y="34244"/>
                  </a:cubicBezTo>
                  <a:lnTo>
                    <a:pt x="467732" y="36810"/>
                  </a:lnTo>
                  <a:lnTo>
                    <a:pt x="518543" y="5983"/>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98AA65A5-BBB9-6385-8B70-EF85BA29728D}"/>
                </a:ext>
              </a:extLst>
            </p:cNvPr>
            <p:cNvSpPr/>
            <p:nvPr/>
          </p:nvSpPr>
          <p:spPr>
            <a:xfrm rot="1887085">
              <a:off x="3227583" y="2746005"/>
              <a:ext cx="1559014" cy="1636832"/>
            </a:xfrm>
            <a:custGeom>
              <a:avLst/>
              <a:gdLst>
                <a:gd name="connsiteX0" fmla="*/ 232077 w 1559014"/>
                <a:gd name="connsiteY0" fmla="*/ 71343 h 1636832"/>
                <a:gd name="connsiteX1" fmla="*/ 899137 w 1559014"/>
                <a:gd name="connsiteY1" fmla="*/ 232120 h 1636832"/>
                <a:gd name="connsiteX2" fmla="*/ 923393 w 1559014"/>
                <a:gd name="connsiteY2" fmla="*/ 282530 h 1636832"/>
                <a:gd name="connsiteX3" fmla="*/ 1011055 w 1559014"/>
                <a:gd name="connsiteY3" fmla="*/ 321465 h 1636832"/>
                <a:gd name="connsiteX4" fmla="*/ 1468908 w 1559014"/>
                <a:gd name="connsiteY4" fmla="*/ 1013719 h 1636832"/>
                <a:gd name="connsiteX5" fmla="*/ 972158 w 1559014"/>
                <a:gd name="connsiteY5" fmla="*/ 651777 h 1636832"/>
                <a:gd name="connsiteX6" fmla="*/ 945022 w 1559014"/>
                <a:gd name="connsiteY6" fmla="*/ 633502 h 1636832"/>
                <a:gd name="connsiteX7" fmla="*/ 926592 w 1559014"/>
                <a:gd name="connsiteY7" fmla="*/ 686965 h 1636832"/>
                <a:gd name="connsiteX8" fmla="*/ 738421 w 1559014"/>
                <a:gd name="connsiteY8" fmla="*/ 899195 h 1636832"/>
                <a:gd name="connsiteX9" fmla="*/ 463774 w 1559014"/>
                <a:gd name="connsiteY9" fmla="*/ 970041 h 1636832"/>
                <a:gd name="connsiteX10" fmla="*/ 437597 w 1559014"/>
                <a:gd name="connsiteY10" fmla="*/ 966326 h 1636832"/>
                <a:gd name="connsiteX11" fmla="*/ 465706 w 1559014"/>
                <a:gd name="connsiteY11" fmla="*/ 1083487 h 1636832"/>
                <a:gd name="connsiteX12" fmla="*/ 537504 w 1559014"/>
                <a:gd name="connsiteY12" fmla="*/ 1585623 h 1636832"/>
                <a:gd name="connsiteX13" fmla="*/ 117570 w 1559014"/>
                <a:gd name="connsiteY13" fmla="*/ 846739 h 1636832"/>
                <a:gd name="connsiteX14" fmla="*/ 119855 w 1559014"/>
                <a:gd name="connsiteY14" fmla="*/ 802290 h 1636832"/>
                <a:gd name="connsiteX15" fmla="*/ 71360 w 1559014"/>
                <a:gd name="connsiteY15" fmla="*/ 738417 h 1636832"/>
                <a:gd name="connsiteX16" fmla="*/ 232077 w 1559014"/>
                <a:gd name="connsiteY16" fmla="*/ 71343 h 163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9014" h="1636832">
                  <a:moveTo>
                    <a:pt x="232077" y="71343"/>
                  </a:moveTo>
                  <a:cubicBezTo>
                    <a:pt x="460662" y="-68468"/>
                    <a:pt x="759315" y="3515"/>
                    <a:pt x="899137" y="232120"/>
                  </a:cubicBezTo>
                  <a:lnTo>
                    <a:pt x="923393" y="282530"/>
                  </a:lnTo>
                  <a:lnTo>
                    <a:pt x="1011055" y="321465"/>
                  </a:lnTo>
                  <a:cubicBezTo>
                    <a:pt x="1367850" y="515662"/>
                    <a:pt x="1732703" y="972099"/>
                    <a:pt x="1468908" y="1013719"/>
                  </a:cubicBezTo>
                  <a:cubicBezTo>
                    <a:pt x="1238088" y="1050136"/>
                    <a:pt x="1212910" y="828497"/>
                    <a:pt x="972158" y="651777"/>
                  </a:cubicBezTo>
                  <a:lnTo>
                    <a:pt x="945022" y="633502"/>
                  </a:lnTo>
                  <a:lnTo>
                    <a:pt x="926592" y="686965"/>
                  </a:lnTo>
                  <a:cubicBezTo>
                    <a:pt x="887833" y="771999"/>
                    <a:pt x="824140" y="846766"/>
                    <a:pt x="738421" y="899195"/>
                  </a:cubicBezTo>
                  <a:cubicBezTo>
                    <a:pt x="652701" y="951624"/>
                    <a:pt x="557129" y="974269"/>
                    <a:pt x="463774" y="970041"/>
                  </a:cubicBezTo>
                  <a:lnTo>
                    <a:pt x="437597" y="966326"/>
                  </a:lnTo>
                  <a:lnTo>
                    <a:pt x="465706" y="1083487"/>
                  </a:lnTo>
                  <a:cubicBezTo>
                    <a:pt x="534672" y="1303293"/>
                    <a:pt x="657593" y="1419374"/>
                    <a:pt x="537504" y="1585623"/>
                  </a:cubicBezTo>
                  <a:cubicBezTo>
                    <a:pt x="377385" y="1807288"/>
                    <a:pt x="129655" y="1262592"/>
                    <a:pt x="117570" y="846739"/>
                  </a:cubicBezTo>
                  <a:lnTo>
                    <a:pt x="119855" y="802290"/>
                  </a:lnTo>
                  <a:lnTo>
                    <a:pt x="71360" y="738417"/>
                  </a:lnTo>
                  <a:cubicBezTo>
                    <a:pt x="-68462" y="509812"/>
                    <a:pt x="3493" y="211153"/>
                    <a:pt x="232077" y="7134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4" name="Group 33">
            <a:extLst>
              <a:ext uri="{FF2B5EF4-FFF2-40B4-BE49-F238E27FC236}">
                <a16:creationId xmlns:a16="http://schemas.microsoft.com/office/drawing/2014/main" id="{9E7C3FBF-D4B1-74FB-C9A7-5965B9A6BC89}"/>
              </a:ext>
            </a:extLst>
          </p:cNvPr>
          <p:cNvGrpSpPr/>
          <p:nvPr/>
        </p:nvGrpSpPr>
        <p:grpSpPr>
          <a:xfrm>
            <a:off x="2821164" y="3405456"/>
            <a:ext cx="787319" cy="1826927"/>
            <a:chOff x="437383" y="-1918"/>
            <a:chExt cx="1826714" cy="4238786"/>
          </a:xfrm>
        </p:grpSpPr>
        <p:sp>
          <p:nvSpPr>
            <p:cNvPr id="35" name="Oval 34">
              <a:extLst>
                <a:ext uri="{FF2B5EF4-FFF2-40B4-BE49-F238E27FC236}">
                  <a16:creationId xmlns:a16="http://schemas.microsoft.com/office/drawing/2014/main" id="{10DE4282-2F69-E743-A0F5-9A8AAE150049}"/>
                </a:ext>
              </a:extLst>
            </p:cNvPr>
            <p:cNvSpPr/>
            <p:nvPr/>
          </p:nvSpPr>
          <p:spPr>
            <a:xfrm>
              <a:off x="861471" y="-1918"/>
              <a:ext cx="974338" cy="9460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9EC3808-6311-AB85-C687-9EF3960DE155}"/>
                </a:ext>
              </a:extLst>
            </p:cNvPr>
            <p:cNvSpPr/>
            <p:nvPr/>
          </p:nvSpPr>
          <p:spPr>
            <a:xfrm rot="1151630">
              <a:off x="437383" y="1008627"/>
              <a:ext cx="1826714" cy="3228241"/>
            </a:xfrm>
            <a:custGeom>
              <a:avLst/>
              <a:gdLst>
                <a:gd name="connsiteX0" fmla="*/ 186930 w 1826714"/>
                <a:gd name="connsiteY0" fmla="*/ 153127 h 3228241"/>
                <a:gd name="connsiteX1" fmla="*/ 497431 w 1826714"/>
                <a:gd name="connsiteY1" fmla="*/ 453953 h 3228241"/>
                <a:gd name="connsiteX2" fmla="*/ 554004 w 1826714"/>
                <a:gd name="connsiteY2" fmla="*/ 25343 h 3228241"/>
                <a:gd name="connsiteX3" fmla="*/ 594939 w 1826714"/>
                <a:gd name="connsiteY3" fmla="*/ 11093 h 3228241"/>
                <a:gd name="connsiteX4" fmla="*/ 746683 w 1826714"/>
                <a:gd name="connsiteY4" fmla="*/ 19859 h 3228241"/>
                <a:gd name="connsiteX5" fmla="*/ 773245 w 1826714"/>
                <a:gd name="connsiteY5" fmla="*/ 39743 h 3228241"/>
                <a:gd name="connsiteX6" fmla="*/ 822363 w 1826714"/>
                <a:gd name="connsiteY6" fmla="*/ 55592 h 3228241"/>
                <a:gd name="connsiteX7" fmla="*/ 866045 w 1826714"/>
                <a:gd name="connsiteY7" fmla="*/ 92844 h 3228241"/>
                <a:gd name="connsiteX8" fmla="*/ 1559117 w 1826714"/>
                <a:gd name="connsiteY8" fmla="*/ 975875 h 3228241"/>
                <a:gd name="connsiteX9" fmla="*/ 1534652 w 1826714"/>
                <a:gd name="connsiteY9" fmla="*/ 1178863 h 3228241"/>
                <a:gd name="connsiteX10" fmla="*/ 1534652 w 1826714"/>
                <a:gd name="connsiteY10" fmla="*/ 1178862 h 3228241"/>
                <a:gd name="connsiteX11" fmla="*/ 1331664 w 1826714"/>
                <a:gd name="connsiteY11" fmla="*/ 1154397 h 3228241"/>
                <a:gd name="connsiteX12" fmla="*/ 1100854 w 1826714"/>
                <a:gd name="connsiteY12" fmla="*/ 860327 h 3228241"/>
                <a:gd name="connsiteX13" fmla="*/ 1368031 w 1826714"/>
                <a:gd name="connsiteY13" fmla="*/ 1627819 h 3228241"/>
                <a:gd name="connsiteX14" fmla="*/ 1378706 w 1826714"/>
                <a:gd name="connsiteY14" fmla="*/ 1705955 h 3228241"/>
                <a:gd name="connsiteX15" fmla="*/ 1371705 w 1826714"/>
                <a:gd name="connsiteY15" fmla="*/ 1732461 h 3228241"/>
                <a:gd name="connsiteX16" fmla="*/ 1809475 w 1826714"/>
                <a:gd name="connsiteY16" fmla="*/ 2711376 h 3228241"/>
                <a:gd name="connsiteX17" fmla="*/ 1709906 w 1826714"/>
                <a:gd name="connsiteY17" fmla="*/ 2972042 h 3228241"/>
                <a:gd name="connsiteX18" fmla="*/ 1709907 w 1826714"/>
                <a:gd name="connsiteY18" fmla="*/ 2972041 h 3228241"/>
                <a:gd name="connsiteX19" fmla="*/ 1449240 w 1826714"/>
                <a:gd name="connsiteY19" fmla="*/ 2872472 h 3228241"/>
                <a:gd name="connsiteX20" fmla="*/ 1038042 w 1826714"/>
                <a:gd name="connsiteY20" fmla="*/ 1952977 h 3228241"/>
                <a:gd name="connsiteX21" fmla="*/ 1017070 w 1826714"/>
                <a:gd name="connsiteY21" fmla="*/ 1960278 h 3228241"/>
                <a:gd name="connsiteX22" fmla="*/ 1319636 w 1826714"/>
                <a:gd name="connsiteY22" fmla="*/ 2969800 h 3228241"/>
                <a:gd name="connsiteX23" fmla="*/ 1184969 w 1826714"/>
                <a:gd name="connsiteY23" fmla="*/ 3219738 h 3228241"/>
                <a:gd name="connsiteX24" fmla="*/ 1184970 w 1826714"/>
                <a:gd name="connsiteY24" fmla="*/ 3219737 h 3228241"/>
                <a:gd name="connsiteX25" fmla="*/ 935031 w 1826714"/>
                <a:gd name="connsiteY25" fmla="*/ 3085070 h 3228241"/>
                <a:gd name="connsiteX26" fmla="*/ 610512 w 1826714"/>
                <a:gd name="connsiteY26" fmla="*/ 2002305 h 3228241"/>
                <a:gd name="connsiteX27" fmla="*/ 584133 w 1826714"/>
                <a:gd name="connsiteY27" fmla="*/ 1982558 h 3228241"/>
                <a:gd name="connsiteX28" fmla="*/ 543980 w 1826714"/>
                <a:gd name="connsiteY28" fmla="*/ 1914685 h 3228241"/>
                <a:gd name="connsiteX29" fmla="*/ 266708 w 1826714"/>
                <a:gd name="connsiteY29" fmla="*/ 1118193 h 3228241"/>
                <a:gd name="connsiteX30" fmla="*/ 266708 w 1826714"/>
                <a:gd name="connsiteY30" fmla="*/ 1576281 h 3228241"/>
                <a:gd name="connsiteX31" fmla="*/ 133354 w 1826714"/>
                <a:gd name="connsiteY31" fmla="*/ 1709635 h 3228241"/>
                <a:gd name="connsiteX32" fmla="*/ 0 w 1826714"/>
                <a:gd name="connsiteY32" fmla="*/ 1576281 h 3228241"/>
                <a:gd name="connsiteX33" fmla="*/ 0 w 1826714"/>
                <a:gd name="connsiteY33" fmla="*/ 375744 h 3228241"/>
                <a:gd name="connsiteX34" fmla="*/ 10480 w 1826714"/>
                <a:gd name="connsiteY34" fmla="*/ 323837 h 3228241"/>
                <a:gd name="connsiteX35" fmla="*/ 22643 w 1826714"/>
                <a:gd name="connsiteY35" fmla="*/ 305797 h 3228241"/>
                <a:gd name="connsiteX36" fmla="*/ 32499 w 1826714"/>
                <a:gd name="connsiteY36" fmla="*/ 268478 h 3228241"/>
                <a:gd name="connsiteX37" fmla="*/ 145997 w 1826714"/>
                <a:gd name="connsiteY37" fmla="*/ 167377 h 32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6714" h="3228241">
                  <a:moveTo>
                    <a:pt x="186930" y="153127"/>
                  </a:moveTo>
                  <a:lnTo>
                    <a:pt x="497431" y="453953"/>
                  </a:lnTo>
                  <a:lnTo>
                    <a:pt x="554004" y="25343"/>
                  </a:lnTo>
                  <a:lnTo>
                    <a:pt x="594939" y="11093"/>
                  </a:lnTo>
                  <a:cubicBezTo>
                    <a:pt x="646730" y="-6936"/>
                    <a:pt x="700927" y="-2266"/>
                    <a:pt x="746683" y="19859"/>
                  </a:cubicBezTo>
                  <a:lnTo>
                    <a:pt x="773245" y="39743"/>
                  </a:lnTo>
                  <a:lnTo>
                    <a:pt x="822363" y="55592"/>
                  </a:lnTo>
                  <a:cubicBezTo>
                    <a:pt x="838797" y="64681"/>
                    <a:pt x="853721" y="77142"/>
                    <a:pt x="866045" y="92844"/>
                  </a:cubicBezTo>
                  <a:cubicBezTo>
                    <a:pt x="1097069" y="387188"/>
                    <a:pt x="1328093" y="681532"/>
                    <a:pt x="1559117" y="975875"/>
                  </a:cubicBezTo>
                  <a:cubicBezTo>
                    <a:pt x="1608414" y="1038684"/>
                    <a:pt x="1597461" y="1129566"/>
                    <a:pt x="1534652" y="1178863"/>
                  </a:cubicBezTo>
                  <a:lnTo>
                    <a:pt x="1534652" y="1178862"/>
                  </a:lnTo>
                  <a:cubicBezTo>
                    <a:pt x="1471843" y="1228159"/>
                    <a:pt x="1380961" y="1217206"/>
                    <a:pt x="1331664" y="1154397"/>
                  </a:cubicBezTo>
                  <a:lnTo>
                    <a:pt x="1100854" y="860327"/>
                  </a:lnTo>
                  <a:lnTo>
                    <a:pt x="1368031" y="1627819"/>
                  </a:lnTo>
                  <a:cubicBezTo>
                    <a:pt x="1377046" y="1653715"/>
                    <a:pt x="1380386" y="1680212"/>
                    <a:pt x="1378706" y="1705955"/>
                  </a:cubicBezTo>
                  <a:lnTo>
                    <a:pt x="1371705" y="1732461"/>
                  </a:lnTo>
                  <a:lnTo>
                    <a:pt x="1809475" y="2711376"/>
                  </a:lnTo>
                  <a:cubicBezTo>
                    <a:pt x="1853961" y="2810852"/>
                    <a:pt x="1809382" y="2927556"/>
                    <a:pt x="1709906" y="2972042"/>
                  </a:cubicBezTo>
                  <a:lnTo>
                    <a:pt x="1709907" y="2972041"/>
                  </a:lnTo>
                  <a:cubicBezTo>
                    <a:pt x="1610431" y="3016526"/>
                    <a:pt x="1493726" y="2971948"/>
                    <a:pt x="1449240" y="2872472"/>
                  </a:cubicBezTo>
                  <a:lnTo>
                    <a:pt x="1038042" y="1952977"/>
                  </a:lnTo>
                  <a:lnTo>
                    <a:pt x="1017070" y="1960278"/>
                  </a:lnTo>
                  <a:lnTo>
                    <a:pt x="1319636" y="2969800"/>
                  </a:lnTo>
                  <a:cubicBezTo>
                    <a:pt x="1351467" y="3076005"/>
                    <a:pt x="1291175" y="3187907"/>
                    <a:pt x="1184969" y="3219738"/>
                  </a:cubicBezTo>
                  <a:lnTo>
                    <a:pt x="1184970" y="3219737"/>
                  </a:lnTo>
                  <a:cubicBezTo>
                    <a:pt x="1078764" y="3251569"/>
                    <a:pt x="966863" y="3191276"/>
                    <a:pt x="935031" y="3085070"/>
                  </a:cubicBezTo>
                  <a:lnTo>
                    <a:pt x="610512" y="2002305"/>
                  </a:lnTo>
                  <a:lnTo>
                    <a:pt x="584133" y="1982558"/>
                  </a:lnTo>
                  <a:cubicBezTo>
                    <a:pt x="566831" y="1963424"/>
                    <a:pt x="552995" y="1940581"/>
                    <a:pt x="543980" y="1914685"/>
                  </a:cubicBezTo>
                  <a:lnTo>
                    <a:pt x="266708" y="1118193"/>
                  </a:lnTo>
                  <a:lnTo>
                    <a:pt x="266708" y="1576281"/>
                  </a:lnTo>
                  <a:cubicBezTo>
                    <a:pt x="266708" y="1649930"/>
                    <a:pt x="207003" y="1709635"/>
                    <a:pt x="133354" y="1709635"/>
                  </a:cubicBezTo>
                  <a:cubicBezTo>
                    <a:pt x="59705" y="1709635"/>
                    <a:pt x="0" y="1649930"/>
                    <a:pt x="0" y="1576281"/>
                  </a:cubicBezTo>
                  <a:lnTo>
                    <a:pt x="0" y="375744"/>
                  </a:lnTo>
                  <a:cubicBezTo>
                    <a:pt x="0" y="357332"/>
                    <a:pt x="3732" y="339791"/>
                    <a:pt x="10480" y="323837"/>
                  </a:cubicBezTo>
                  <a:lnTo>
                    <a:pt x="22643" y="305797"/>
                  </a:lnTo>
                  <a:lnTo>
                    <a:pt x="32499" y="268478"/>
                  </a:lnTo>
                  <a:cubicBezTo>
                    <a:pt x="54625" y="222722"/>
                    <a:pt x="94205" y="185406"/>
                    <a:pt x="145997" y="167377"/>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053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32" presetClass="emph" presetSubtype="0" fill="hold" nodeType="withEffect">
                                  <p:stCondLst>
                                    <p:cond delay="0"/>
                                  </p:stCondLst>
                                  <p:childTnLst>
                                    <p:animRot by="120000">
                                      <p:cBhvr>
                                        <p:cTn id="22" dur="100" fill="hold">
                                          <p:stCondLst>
                                            <p:cond delay="0"/>
                                          </p:stCondLst>
                                        </p:cTn>
                                        <p:tgtEl>
                                          <p:spTgt spid="28"/>
                                        </p:tgtEl>
                                        <p:attrNameLst>
                                          <p:attrName>r</p:attrName>
                                        </p:attrNameLst>
                                      </p:cBhvr>
                                    </p:animRot>
                                    <p:animRot by="-240000">
                                      <p:cBhvr>
                                        <p:cTn id="23" dur="200" fill="hold">
                                          <p:stCondLst>
                                            <p:cond delay="200"/>
                                          </p:stCondLst>
                                        </p:cTn>
                                        <p:tgtEl>
                                          <p:spTgt spid="28"/>
                                        </p:tgtEl>
                                        <p:attrNameLst>
                                          <p:attrName>r</p:attrName>
                                        </p:attrNameLst>
                                      </p:cBhvr>
                                    </p:animRot>
                                    <p:animRot by="240000">
                                      <p:cBhvr>
                                        <p:cTn id="24" dur="200" fill="hold">
                                          <p:stCondLst>
                                            <p:cond delay="400"/>
                                          </p:stCondLst>
                                        </p:cTn>
                                        <p:tgtEl>
                                          <p:spTgt spid="28"/>
                                        </p:tgtEl>
                                        <p:attrNameLst>
                                          <p:attrName>r</p:attrName>
                                        </p:attrNameLst>
                                      </p:cBhvr>
                                    </p:animRot>
                                    <p:animRot by="-240000">
                                      <p:cBhvr>
                                        <p:cTn id="25" dur="200" fill="hold">
                                          <p:stCondLst>
                                            <p:cond delay="600"/>
                                          </p:stCondLst>
                                        </p:cTn>
                                        <p:tgtEl>
                                          <p:spTgt spid="28"/>
                                        </p:tgtEl>
                                        <p:attrNameLst>
                                          <p:attrName>r</p:attrName>
                                        </p:attrNameLst>
                                      </p:cBhvr>
                                    </p:animRot>
                                    <p:animRot by="120000">
                                      <p:cBhvr>
                                        <p:cTn id="26" dur="200" fill="hold">
                                          <p:stCondLst>
                                            <p:cond delay="800"/>
                                          </p:stCondLst>
                                        </p:cTn>
                                        <p:tgtEl>
                                          <p:spTgt spid="28"/>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C4842-7CB9-F425-EFF5-0CC603B9F2C0}"/>
              </a:ext>
            </a:extLst>
          </p:cNvPr>
          <p:cNvPicPr>
            <a:picLocks noChangeAspect="1"/>
          </p:cNvPicPr>
          <p:nvPr/>
        </p:nvPicPr>
        <p:blipFill>
          <a:blip r:embed="rId2"/>
          <a:stretch>
            <a:fillRect/>
          </a:stretch>
        </p:blipFill>
        <p:spPr>
          <a:xfrm>
            <a:off x="0" y="-66675"/>
            <a:ext cx="12192000" cy="6943362"/>
          </a:xfrm>
          <a:prstGeom prst="rect">
            <a:avLst/>
          </a:prstGeom>
        </p:spPr>
      </p:pic>
      <p:sp>
        <p:nvSpPr>
          <p:cNvPr id="23" name="Rectangle 22"/>
          <p:cNvSpPr/>
          <p:nvPr/>
        </p:nvSpPr>
        <p:spPr>
          <a:xfrm>
            <a:off x="1497203" y="295632"/>
            <a:ext cx="5259322" cy="1323439"/>
          </a:xfrm>
          <a:prstGeom prst="rect">
            <a:avLst/>
          </a:prstGeom>
        </p:spPr>
        <p:txBody>
          <a:bodyPr wrap="square">
            <a:spAutoFit/>
          </a:bodyPr>
          <a:lstStyle/>
          <a:p>
            <a:r>
              <a:rPr lang="en-US" sz="2000" dirty="0"/>
              <a:t>“I spent my career in the department store business. Because I was part of a management team, it was important for me to interact socially with local business organizations.</a:t>
            </a:r>
          </a:p>
        </p:txBody>
      </p:sp>
      <p:pic>
        <p:nvPicPr>
          <p:cNvPr id="3074" name="Picture 2" descr="Elder L. Tom P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39" y="190321"/>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87788" y="2847469"/>
            <a:ext cx="6096000" cy="1477328"/>
          </a:xfrm>
          <a:prstGeom prst="rect">
            <a:avLst/>
          </a:prstGeom>
        </p:spPr>
        <p:txBody>
          <a:bodyPr>
            <a:spAutoFit/>
          </a:bodyPr>
          <a:lstStyle/>
          <a:p>
            <a:r>
              <a:rPr lang="en-US" dirty="0">
                <a:solidFill>
                  <a:srgbClr val="333333"/>
                </a:solidFill>
                <a:latin typeface="Abadi" panose="020B0604020104020204" pitchFamily="34" charset="0"/>
              </a:rPr>
              <a:t>The meetings with most of these organizations always started with a cocktail hour [during which alcoholic drinks are traditionally served]. It was a time to mix and get acquainted with the men who belonged to the organization. I have always felt uncomfortable in these social hours. </a:t>
            </a:r>
            <a:endParaRPr lang="en-US" dirty="0"/>
          </a:p>
        </p:txBody>
      </p:sp>
      <p:sp>
        <p:nvSpPr>
          <p:cNvPr id="7" name="Rectangle 6"/>
          <p:cNvSpPr/>
          <p:nvPr/>
        </p:nvSpPr>
        <p:spPr>
          <a:xfrm>
            <a:off x="748601" y="4981917"/>
            <a:ext cx="6096000" cy="1200329"/>
          </a:xfrm>
          <a:prstGeom prst="rect">
            <a:avLst/>
          </a:prstGeom>
        </p:spPr>
        <p:txBody>
          <a:bodyPr>
            <a:spAutoFit/>
          </a:bodyPr>
          <a:lstStyle/>
          <a:p>
            <a:r>
              <a:rPr lang="en-US" dirty="0">
                <a:solidFill>
                  <a:srgbClr val="333333"/>
                </a:solidFill>
                <a:latin typeface="Abadi" panose="020B0604020104020204" pitchFamily="34" charset="0"/>
              </a:rPr>
              <a:t>At first I started asking for a lemon-lime soda. I soon discovered that lemon-lime soda looks like many of the other drinks. I could not build the impression I was a nondrinker with a clear soda in my hands” </a:t>
            </a:r>
            <a:endParaRPr lang="en-US" dirty="0"/>
          </a:p>
        </p:txBody>
      </p:sp>
      <p:sp>
        <p:nvSpPr>
          <p:cNvPr id="8" name="AutoShape 4" descr="Image result for department stor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Image result for department store Boston, Mass. 19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1231" y="90991"/>
            <a:ext cx="3110995" cy="246084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675" y="4477180"/>
            <a:ext cx="135255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20339" r="19226"/>
          <a:stretch/>
        </p:blipFill>
        <p:spPr bwMode="auto">
          <a:xfrm>
            <a:off x="1100762" y="1999193"/>
            <a:ext cx="3578814" cy="284731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gin and ton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5913" y="4400904"/>
            <a:ext cx="1063849" cy="23331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669269" y="6479634"/>
            <a:ext cx="497541"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1907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66257" y="0"/>
            <a:ext cx="8229600" cy="830997"/>
          </a:xfrm>
          <a:prstGeom prst="rect">
            <a:avLst/>
          </a:prstGeom>
          <a:noFill/>
        </p:spPr>
        <p:txBody>
          <a:bodyPr wrap="square" rtlCol="0">
            <a:spAutoFit/>
          </a:bodyPr>
          <a:lstStyle/>
          <a:p>
            <a:pPr algn="ctr"/>
            <a:r>
              <a:rPr lang="en-US" sz="4800" dirty="0">
                <a:solidFill>
                  <a:schemeClr val="bg1"/>
                </a:solidFill>
              </a:rPr>
              <a:t>Dividing Husbands and Wives</a:t>
            </a:r>
          </a:p>
        </p:txBody>
      </p:sp>
      <p:sp>
        <p:nvSpPr>
          <p:cNvPr id="16" name="TextBox 15">
            <a:extLst>
              <a:ext uri="{FF2B5EF4-FFF2-40B4-BE49-F238E27FC236}">
                <a16:creationId xmlns:a16="http://schemas.microsoft.com/office/drawing/2014/main" id="{22B8C747-A489-94CE-8F7E-CCE870F68D7C}"/>
              </a:ext>
            </a:extLst>
          </p:cNvPr>
          <p:cNvSpPr txBox="1"/>
          <p:nvPr/>
        </p:nvSpPr>
        <p:spPr>
          <a:xfrm>
            <a:off x="32656" y="830997"/>
            <a:ext cx="6836229" cy="5632311"/>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The adversary has been quite successful in his goal to divide men and women in his attempts to conquer our souls.</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Lucifer knows that if he can damage the unity men and women feel, if he can confuse us about our divine worth and covenant responsibilities, he will succeed in destroying families, which are the essential units of eternity.</a:t>
            </a:r>
            <a:endParaRPr lang="en-US" dirty="0">
              <a:solidFill>
                <a:schemeClr val="bg1"/>
              </a:solidFill>
              <a:latin typeface="Abadi" panose="020B0604020104020204" pitchFamily="34" charset="0"/>
            </a:endParaRP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Satan incites comparison as a tool to create feelings of being superior or inferior, hiding the eternal truth that men’s and women’s innate differences are God given and equally valued.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He has attempted to demean women’s contributions both to the family and in civil society, thereby decreasing their uplifting influence for good.</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His goal has been to foster a power struggle rather than a celebration of the unique contributions of men and women that complement one another and contribute to unity.</a:t>
            </a:r>
          </a:p>
          <a:p>
            <a:pPr algn="l" fontAlgn="base"/>
            <a:r>
              <a:rPr lang="en-US" b="0" i="0" dirty="0">
                <a:solidFill>
                  <a:schemeClr val="bg1"/>
                </a:solidFill>
                <a:effectLst/>
                <a:latin typeface="Abadi" panose="020B0604020104020204" pitchFamily="34" charset="0"/>
              </a:rPr>
              <a:t>(10)</a:t>
            </a:r>
          </a:p>
        </p:txBody>
      </p:sp>
      <p:pic>
        <p:nvPicPr>
          <p:cNvPr id="18" name="Picture 17" descr="A picture containing text, silhouette&#10;&#10;Description automatically generated">
            <a:extLst>
              <a:ext uri="{FF2B5EF4-FFF2-40B4-BE49-F238E27FC236}">
                <a16:creationId xmlns:a16="http://schemas.microsoft.com/office/drawing/2014/main" id="{C85271EA-5FA7-4FB7-52BD-771438128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533" y="2036935"/>
            <a:ext cx="3822192" cy="2566416"/>
          </a:xfrm>
          <a:prstGeom prst="rect">
            <a:avLst/>
          </a:prstGeom>
        </p:spPr>
      </p:pic>
      <p:pic>
        <p:nvPicPr>
          <p:cNvPr id="20" name="Picture 19">
            <a:extLst>
              <a:ext uri="{FF2B5EF4-FFF2-40B4-BE49-F238E27FC236}">
                <a16:creationId xmlns:a16="http://schemas.microsoft.com/office/drawing/2014/main" id="{DB0D4F97-8DDD-EC3F-0E20-24D9ACBEB46B}"/>
              </a:ext>
            </a:extLst>
          </p:cNvPr>
          <p:cNvPicPr>
            <a:picLocks noChangeAspect="1"/>
          </p:cNvPicPr>
          <p:nvPr/>
        </p:nvPicPr>
        <p:blipFill>
          <a:blip r:embed="rId4"/>
          <a:stretch>
            <a:fillRect/>
          </a:stretch>
        </p:blipFill>
        <p:spPr>
          <a:xfrm>
            <a:off x="11009124" y="142029"/>
            <a:ext cx="953467" cy="1291937"/>
          </a:xfrm>
          <a:prstGeom prst="rect">
            <a:avLst/>
          </a:prstGeom>
        </p:spPr>
      </p:pic>
    </p:spTree>
    <p:extLst>
      <p:ext uri="{BB962C8B-B14F-4D97-AF65-F5344CB8AC3E}">
        <p14:creationId xmlns:p14="http://schemas.microsoft.com/office/powerpoint/2010/main" val="35406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19524"/>
            <a:ext cx="3017520" cy="369332"/>
          </a:xfrm>
          <a:prstGeom prst="rect">
            <a:avLst/>
          </a:prstGeom>
          <a:noFill/>
        </p:spPr>
        <p:txBody>
          <a:bodyPr wrap="square" rtlCol="0">
            <a:spAutoFit/>
          </a:bodyPr>
          <a:lstStyle/>
          <a:p>
            <a:r>
              <a:rPr lang="en-US" dirty="0">
                <a:solidFill>
                  <a:schemeClr val="bg1"/>
                </a:solidFill>
              </a:rPr>
              <a:t>1 Corinthians 11:11</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55575" y="304801"/>
            <a:ext cx="9907307" cy="2246769"/>
          </a:xfrm>
          <a:prstGeom prst="rect">
            <a:avLst/>
          </a:prstGeom>
        </p:spPr>
        <p:txBody>
          <a:bodyPr wrap="square">
            <a:spAutoFit/>
          </a:bodyPr>
          <a:lstStyle/>
          <a:p>
            <a:r>
              <a:rPr lang="en-US" sz="2800" dirty="0">
                <a:solidFill>
                  <a:schemeClr val="bg1"/>
                </a:solidFill>
              </a:rPr>
              <a:t>“By divine design, men and women are intended to progress together toward perfection and a </a:t>
            </a:r>
            <a:r>
              <a:rPr lang="en-US" sz="2800" dirty="0" err="1">
                <a:solidFill>
                  <a:schemeClr val="bg1"/>
                </a:solidFill>
              </a:rPr>
              <a:t>fulness</a:t>
            </a:r>
            <a:r>
              <a:rPr lang="en-US" sz="2800" dirty="0">
                <a:solidFill>
                  <a:schemeClr val="bg1"/>
                </a:solidFill>
              </a:rPr>
              <a:t> of glory. Because of their distinctive temperaments and capacities, males and females each bring to a marriage relationship unique perspectives and experiences. </a:t>
            </a:r>
            <a:endParaRPr lang="en-US" sz="2800" dirty="0">
              <a:solidFill>
                <a:schemeClr val="bg1"/>
              </a:solidFill>
              <a:effectLst>
                <a:glow rad="228600">
                  <a:schemeClr val="accent1">
                    <a:satMod val="175000"/>
                    <a:alpha val="40000"/>
                  </a:schemeClr>
                </a:glow>
              </a:effectLst>
            </a:endParaRPr>
          </a:p>
        </p:txBody>
      </p:sp>
      <p:sp>
        <p:nvSpPr>
          <p:cNvPr id="7" name="Rectangle 6"/>
          <p:cNvSpPr/>
          <p:nvPr/>
        </p:nvSpPr>
        <p:spPr>
          <a:xfrm>
            <a:off x="4988859" y="2935070"/>
            <a:ext cx="6427694" cy="3539430"/>
          </a:xfrm>
          <a:prstGeom prst="rect">
            <a:avLst/>
          </a:prstGeom>
        </p:spPr>
        <p:txBody>
          <a:bodyPr wrap="square">
            <a:spAutoFit/>
          </a:bodyPr>
          <a:lstStyle/>
          <a:p>
            <a:r>
              <a:rPr lang="en-US" sz="2800" dirty="0">
                <a:solidFill>
                  <a:schemeClr val="bg1"/>
                </a:solidFill>
              </a:rPr>
              <a:t>The man and the woman contribute differently but equally to a oneness and a unity that can be achieved in no other way.</a:t>
            </a:r>
          </a:p>
          <a:p>
            <a:endParaRPr lang="en-US" sz="2800" dirty="0">
              <a:solidFill>
                <a:schemeClr val="bg1"/>
              </a:solidFill>
            </a:endParaRPr>
          </a:p>
          <a:p>
            <a:r>
              <a:rPr lang="en-US" sz="2800" dirty="0">
                <a:solidFill>
                  <a:schemeClr val="bg1"/>
                </a:solidFill>
              </a:rPr>
              <a:t>The man completes and perfects the woman and the woman completes and perfects the man as they learn from and mutually strengthen and bless each other.” </a:t>
            </a:r>
            <a:endParaRPr lang="en-US" sz="2800" dirty="0"/>
          </a:p>
        </p:txBody>
      </p:sp>
      <p:sp>
        <p:nvSpPr>
          <p:cNvPr id="8" name="TextBox 7"/>
          <p:cNvSpPr txBox="1"/>
          <p:nvPr/>
        </p:nvSpPr>
        <p:spPr>
          <a:xfrm>
            <a:off x="11107271" y="6427113"/>
            <a:ext cx="954741" cy="369332"/>
          </a:xfrm>
          <a:prstGeom prst="rect">
            <a:avLst/>
          </a:prstGeom>
          <a:noFill/>
        </p:spPr>
        <p:txBody>
          <a:bodyPr wrap="square" rtlCol="0">
            <a:spAutoFit/>
          </a:bodyPr>
          <a:lstStyle/>
          <a:p>
            <a:pPr algn="r"/>
            <a:r>
              <a:rPr lang="en-US" dirty="0">
                <a:solidFill>
                  <a:schemeClr val="bg1"/>
                </a:solidFill>
              </a:rPr>
              <a:t>(3)</a:t>
            </a:r>
          </a:p>
        </p:txBody>
      </p:sp>
      <p:grpSp>
        <p:nvGrpSpPr>
          <p:cNvPr id="9" name="Group 8"/>
          <p:cNvGrpSpPr/>
          <p:nvPr/>
        </p:nvGrpSpPr>
        <p:grpSpPr>
          <a:xfrm>
            <a:off x="1127051" y="2586707"/>
            <a:ext cx="3216349" cy="3832817"/>
            <a:chOff x="988453" y="2194104"/>
            <a:chExt cx="3216349" cy="3832817"/>
          </a:xfrm>
        </p:grpSpPr>
        <p:pic>
          <p:nvPicPr>
            <p:cNvPr id="22532" name="Picture 4" descr="Image result for oval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453" y="2194104"/>
              <a:ext cx="3216349" cy="38328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0" name="Picture 2" descr="Image result for wedding 1800s"/>
            <p:cNvPicPr>
              <a:picLocks noChangeAspect="1" noChangeArrowheads="1"/>
            </p:cNvPicPr>
            <p:nvPr/>
          </p:nvPicPr>
          <p:blipFill rotWithShape="1">
            <a:blip r:embed="rId4">
              <a:extLst>
                <a:ext uri="{28A0092B-C50C-407E-A947-70E740481C1C}">
                  <a14:useLocalDpi xmlns:a14="http://schemas.microsoft.com/office/drawing/2010/main" val="0"/>
                </a:ext>
              </a:extLst>
            </a:blip>
            <a:srcRect r="8672" b="19619"/>
            <a:stretch/>
          </p:blipFill>
          <p:spPr bwMode="auto">
            <a:xfrm>
              <a:off x="1475050" y="2673808"/>
              <a:ext cx="2218764" cy="29336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723" y="261674"/>
            <a:ext cx="1379095" cy="1734110"/>
          </a:xfrm>
          <a:prstGeom prst="rect">
            <a:avLst/>
          </a:prstGeom>
        </p:spPr>
      </p:pic>
    </p:spTree>
    <p:extLst>
      <p:ext uri="{BB962C8B-B14F-4D97-AF65-F5344CB8AC3E}">
        <p14:creationId xmlns:p14="http://schemas.microsoft.com/office/powerpoint/2010/main" val="29388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219201"/>
            <a:ext cx="8229600" cy="830997"/>
          </a:xfrm>
          <a:prstGeom prst="rect">
            <a:avLst/>
          </a:prstGeom>
          <a:noFill/>
        </p:spPr>
        <p:txBody>
          <a:bodyPr wrap="square" rtlCol="0">
            <a:spAutoFit/>
          </a:bodyPr>
          <a:lstStyle/>
          <a:p>
            <a:pPr algn="ctr"/>
            <a:r>
              <a:rPr lang="en-US" sz="4800" dirty="0">
                <a:solidFill>
                  <a:schemeClr val="bg1"/>
                </a:solidFill>
              </a:rPr>
              <a:t>Power of the Sacrament</a:t>
            </a:r>
          </a:p>
        </p:txBody>
      </p:sp>
      <p:grpSp>
        <p:nvGrpSpPr>
          <p:cNvPr id="4" name="Group 14"/>
          <p:cNvGrpSpPr/>
          <p:nvPr/>
        </p:nvGrpSpPr>
        <p:grpSpPr>
          <a:xfrm>
            <a:off x="3429000" y="2667000"/>
            <a:ext cx="5334000" cy="3048000"/>
            <a:chOff x="1905000" y="2667000"/>
            <a:chExt cx="5334000" cy="3048000"/>
          </a:xfrm>
        </p:grpSpPr>
        <p:grpSp>
          <p:nvGrpSpPr>
            <p:cNvPr id="13" name="Group 3"/>
            <p:cNvGrpSpPr/>
            <p:nvPr/>
          </p:nvGrpSpPr>
          <p:grpSpPr>
            <a:xfrm>
              <a:off x="1905000" y="2667000"/>
              <a:ext cx="5334000" cy="3048000"/>
              <a:chOff x="1143000" y="228600"/>
              <a:chExt cx="7086600" cy="3733800"/>
            </a:xfrm>
          </p:grpSpPr>
          <p:sp>
            <p:nvSpPr>
              <p:cNvPr id="5" name="Flowchart: Manual Operation 4"/>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Manual Operation 6"/>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ock Arc 9"/>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lowchart: Manual Operation 10"/>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048000" y="4800600"/>
              <a:ext cx="3048000" cy="369332"/>
            </a:xfrm>
            <a:prstGeom prst="rect">
              <a:avLst/>
            </a:prstGeom>
            <a:noFill/>
          </p:spPr>
          <p:txBody>
            <a:bodyPr wrap="square" rtlCol="0">
              <a:spAutoFit/>
            </a:bodyPr>
            <a:lstStyle/>
            <a:p>
              <a:pPr algn="ctr"/>
              <a:r>
                <a:rPr lang="en-US" dirty="0"/>
                <a:t>1 Corinthians 11: 23-31</a:t>
              </a:r>
            </a:p>
          </p:txBody>
        </p:sp>
      </p:grpSp>
    </p:spTree>
    <p:extLst>
      <p:ext uri="{BB962C8B-B14F-4D97-AF65-F5344CB8AC3E}">
        <p14:creationId xmlns:p14="http://schemas.microsoft.com/office/powerpoint/2010/main" val="3814131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Remembrance—the body </a:t>
            </a:r>
          </a:p>
        </p:txBody>
      </p:sp>
      <p:sp>
        <p:nvSpPr>
          <p:cNvPr id="4" name="TextBox 3"/>
          <p:cNvSpPr txBox="1"/>
          <p:nvPr/>
        </p:nvSpPr>
        <p:spPr>
          <a:xfrm>
            <a:off x="941294" y="1366272"/>
            <a:ext cx="4343400" cy="2677656"/>
          </a:xfrm>
          <a:prstGeom prst="rect">
            <a:avLst/>
          </a:prstGeom>
          <a:noFill/>
        </p:spPr>
        <p:txBody>
          <a:bodyPr wrap="square" rtlCol="0">
            <a:spAutoFit/>
          </a:bodyPr>
          <a:lstStyle/>
          <a:p>
            <a:r>
              <a:rPr lang="en-US" sz="2800" dirty="0">
                <a:solidFill>
                  <a:schemeClr val="bg1"/>
                </a:solidFill>
              </a:rPr>
              <a:t>“For I have received of the Lord that which also I delivered unto you, that the Lord Jesus the same night in which he was betrayed took bread:</a:t>
            </a:r>
          </a:p>
        </p:txBody>
      </p:sp>
      <p:sp>
        <p:nvSpPr>
          <p:cNvPr id="5" name="TextBox 4"/>
          <p:cNvSpPr txBox="1"/>
          <p:nvPr/>
        </p:nvSpPr>
        <p:spPr>
          <a:xfrm>
            <a:off x="5531222" y="4616559"/>
            <a:ext cx="5979459" cy="1815882"/>
          </a:xfrm>
          <a:prstGeom prst="rect">
            <a:avLst/>
          </a:prstGeom>
          <a:noFill/>
        </p:spPr>
        <p:txBody>
          <a:bodyPr wrap="square" rtlCol="0">
            <a:spAutoFit/>
          </a:bodyPr>
          <a:lstStyle/>
          <a:p>
            <a:r>
              <a:rPr lang="en-US" sz="2800" dirty="0">
                <a:solidFill>
                  <a:schemeClr val="bg1"/>
                </a:solidFill>
              </a:rPr>
              <a:t>…and when he had given thanks, he brake it, and said, Take, eat: this is my body, which is broken for you: this do in remembrance of me.”</a:t>
            </a:r>
          </a:p>
        </p:txBody>
      </p:sp>
      <p:sp>
        <p:nvSpPr>
          <p:cNvPr id="6" name="TextBox 5"/>
          <p:cNvSpPr txBox="1"/>
          <p:nvPr/>
        </p:nvSpPr>
        <p:spPr>
          <a:xfrm>
            <a:off x="0" y="6226507"/>
            <a:ext cx="4343400" cy="523220"/>
          </a:xfrm>
          <a:prstGeom prst="rect">
            <a:avLst/>
          </a:prstGeom>
          <a:noFill/>
        </p:spPr>
        <p:txBody>
          <a:bodyPr wrap="square" rtlCol="0">
            <a:spAutoFit/>
          </a:bodyPr>
          <a:lstStyle/>
          <a:p>
            <a:r>
              <a:rPr lang="en-US" sz="2800" dirty="0">
                <a:solidFill>
                  <a:schemeClr val="bg1"/>
                </a:solidFill>
              </a:rPr>
              <a:t>1 Corinthians 11:23-24</a:t>
            </a:r>
          </a:p>
        </p:txBody>
      </p:sp>
      <p:pic>
        <p:nvPicPr>
          <p:cNvPr id="7" name="Picture 6">
            <a:extLst>
              <a:ext uri="{FF2B5EF4-FFF2-40B4-BE49-F238E27FC236}">
                <a16:creationId xmlns:a16="http://schemas.microsoft.com/office/drawing/2014/main" id="{E247B036-5FB3-4AF0-8587-CDD762318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9297"/>
            <a:ext cx="2728949" cy="3378699"/>
          </a:xfrm>
          <a:prstGeom prst="rect">
            <a:avLst/>
          </a:prstGeom>
        </p:spPr>
      </p:pic>
    </p:spTree>
    <p:extLst>
      <p:ext uri="{BB962C8B-B14F-4D97-AF65-F5344CB8AC3E}">
        <p14:creationId xmlns:p14="http://schemas.microsoft.com/office/powerpoint/2010/main" val="4150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Remembrance—the blood </a:t>
            </a:r>
          </a:p>
        </p:txBody>
      </p:sp>
      <p:sp>
        <p:nvSpPr>
          <p:cNvPr id="4" name="TextBox 3"/>
          <p:cNvSpPr txBox="1"/>
          <p:nvPr/>
        </p:nvSpPr>
        <p:spPr>
          <a:xfrm>
            <a:off x="596152" y="1455629"/>
            <a:ext cx="5271247" cy="2677656"/>
          </a:xfrm>
          <a:prstGeom prst="rect">
            <a:avLst/>
          </a:prstGeom>
          <a:noFill/>
        </p:spPr>
        <p:txBody>
          <a:bodyPr wrap="square" rtlCol="0">
            <a:spAutoFit/>
          </a:bodyPr>
          <a:lstStyle/>
          <a:p>
            <a:r>
              <a:rPr lang="en-US" sz="2800" dirty="0">
                <a:solidFill>
                  <a:schemeClr val="bg1"/>
                </a:solidFill>
              </a:rPr>
              <a:t>“After the same manner also he took the cup, when he had supped, saying, This cup is the new testament in my blood: this do ye, as oft as ye drink it in remembrance of me.</a:t>
            </a:r>
          </a:p>
        </p:txBody>
      </p:sp>
      <p:sp>
        <p:nvSpPr>
          <p:cNvPr id="5" name="TextBox 4"/>
          <p:cNvSpPr txBox="1"/>
          <p:nvPr/>
        </p:nvSpPr>
        <p:spPr>
          <a:xfrm>
            <a:off x="5867400" y="4343400"/>
            <a:ext cx="4343400" cy="1815882"/>
          </a:xfrm>
          <a:prstGeom prst="rect">
            <a:avLst/>
          </a:prstGeom>
          <a:noFill/>
        </p:spPr>
        <p:txBody>
          <a:bodyPr wrap="square" rtlCol="0">
            <a:spAutoFit/>
          </a:bodyPr>
          <a:lstStyle/>
          <a:p>
            <a:r>
              <a:rPr lang="en-US" sz="2800" dirty="0">
                <a:solidFill>
                  <a:schemeClr val="bg1"/>
                </a:solidFill>
              </a:rPr>
              <a:t>“For as often as ye eat this bread, and drink this cup, ye do </a:t>
            </a:r>
            <a:r>
              <a:rPr lang="en-US" sz="2800" dirty="0" err="1">
                <a:solidFill>
                  <a:schemeClr val="bg1"/>
                </a:solidFill>
              </a:rPr>
              <a:t>shew</a:t>
            </a:r>
            <a:r>
              <a:rPr lang="en-US" sz="2800" dirty="0">
                <a:solidFill>
                  <a:schemeClr val="bg1"/>
                </a:solidFill>
              </a:rPr>
              <a:t> the Lord’s death till he come.”</a:t>
            </a:r>
          </a:p>
        </p:txBody>
      </p:sp>
      <p:sp>
        <p:nvSpPr>
          <p:cNvPr id="6" name="TextBox 5"/>
          <p:cNvSpPr txBox="1"/>
          <p:nvPr/>
        </p:nvSpPr>
        <p:spPr>
          <a:xfrm>
            <a:off x="0" y="6178228"/>
            <a:ext cx="4343400" cy="523220"/>
          </a:xfrm>
          <a:prstGeom prst="rect">
            <a:avLst/>
          </a:prstGeom>
          <a:noFill/>
        </p:spPr>
        <p:txBody>
          <a:bodyPr wrap="square" rtlCol="0">
            <a:spAutoFit/>
          </a:bodyPr>
          <a:lstStyle/>
          <a:p>
            <a:r>
              <a:rPr lang="en-US" sz="2800" dirty="0">
                <a:solidFill>
                  <a:schemeClr val="bg1"/>
                </a:solidFill>
              </a:rPr>
              <a:t>1 Corinthians 11:25-26</a:t>
            </a:r>
          </a:p>
        </p:txBody>
      </p:sp>
      <p:pic>
        <p:nvPicPr>
          <p:cNvPr id="13318" name="Picture 6" descr="https://encrypted-tbn2.gstatic.com/images?q=tbn:ANd9GcQH2U8tAHwcLsKpY-ZWGn9PXqAO8TWEp8WvwV729dcmWC9_kc4VlA"/>
          <p:cNvPicPr>
            <a:picLocks noChangeAspect="1" noChangeArrowheads="1"/>
          </p:cNvPicPr>
          <p:nvPr/>
        </p:nvPicPr>
        <p:blipFill>
          <a:blip r:embed="rId3" cstate="print"/>
          <a:srcRect/>
          <a:stretch>
            <a:fillRect/>
          </a:stretch>
        </p:blipFill>
        <p:spPr bwMode="auto">
          <a:xfrm>
            <a:off x="6096000" y="1614726"/>
            <a:ext cx="4306724" cy="2359461"/>
          </a:xfrm>
          <a:prstGeom prst="rect">
            <a:avLst/>
          </a:prstGeom>
          <a:noFill/>
        </p:spPr>
      </p:pic>
    </p:spTree>
    <p:extLst>
      <p:ext uri="{BB962C8B-B14F-4D97-AF65-F5344CB8AC3E}">
        <p14:creationId xmlns:p14="http://schemas.microsoft.com/office/powerpoint/2010/main" val="417530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Which is more important?</a:t>
            </a:r>
          </a:p>
        </p:txBody>
      </p:sp>
      <p:sp>
        <p:nvSpPr>
          <p:cNvPr id="4" name="TextBox 3"/>
          <p:cNvSpPr txBox="1"/>
          <p:nvPr/>
        </p:nvSpPr>
        <p:spPr>
          <a:xfrm>
            <a:off x="1752600" y="1219201"/>
            <a:ext cx="4343400" cy="954107"/>
          </a:xfrm>
          <a:prstGeom prst="rect">
            <a:avLst/>
          </a:prstGeom>
          <a:noFill/>
        </p:spPr>
        <p:txBody>
          <a:bodyPr wrap="square" rtlCol="0">
            <a:spAutoFit/>
          </a:bodyPr>
          <a:lstStyle/>
          <a:p>
            <a:r>
              <a:rPr lang="en-US" sz="2800" dirty="0">
                <a:solidFill>
                  <a:schemeClr val="bg1"/>
                </a:solidFill>
              </a:rPr>
              <a:t>What we take for the sacrament…</a:t>
            </a:r>
          </a:p>
        </p:txBody>
      </p:sp>
      <p:sp>
        <p:nvSpPr>
          <p:cNvPr id="5" name="TextBox 4"/>
          <p:cNvSpPr txBox="1"/>
          <p:nvPr/>
        </p:nvSpPr>
        <p:spPr>
          <a:xfrm>
            <a:off x="5867400" y="4343401"/>
            <a:ext cx="4343400" cy="954107"/>
          </a:xfrm>
          <a:prstGeom prst="rect">
            <a:avLst/>
          </a:prstGeom>
          <a:noFill/>
        </p:spPr>
        <p:txBody>
          <a:bodyPr wrap="square" rtlCol="0">
            <a:spAutoFit/>
          </a:bodyPr>
          <a:lstStyle/>
          <a:p>
            <a:r>
              <a:rPr lang="en-US" sz="2800" dirty="0">
                <a:solidFill>
                  <a:schemeClr val="bg1"/>
                </a:solidFill>
              </a:rPr>
              <a:t>…or how prepared we are to partake of the sacrament?</a:t>
            </a:r>
          </a:p>
        </p:txBody>
      </p:sp>
      <p:pic>
        <p:nvPicPr>
          <p:cNvPr id="6" name="Picture 5">
            <a:extLst>
              <a:ext uri="{FF2B5EF4-FFF2-40B4-BE49-F238E27FC236}">
                <a16:creationId xmlns:a16="http://schemas.microsoft.com/office/drawing/2014/main" id="{A63E5711-9F18-4D42-B39F-D092DE980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277788"/>
            <a:ext cx="2971800" cy="2400300"/>
          </a:xfrm>
          <a:prstGeom prst="rect">
            <a:avLst/>
          </a:prstGeom>
        </p:spPr>
      </p:pic>
      <p:pic>
        <p:nvPicPr>
          <p:cNvPr id="11" name="Picture 10">
            <a:extLst>
              <a:ext uri="{FF2B5EF4-FFF2-40B4-BE49-F238E27FC236}">
                <a16:creationId xmlns:a16="http://schemas.microsoft.com/office/drawing/2014/main" id="{9D5F4D55-0E1F-43E4-8EB1-6918FEACC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571" y="2991654"/>
            <a:ext cx="3975100" cy="3048000"/>
          </a:xfrm>
          <a:prstGeom prst="rect">
            <a:avLst/>
          </a:prstGeom>
        </p:spPr>
      </p:pic>
    </p:spTree>
    <p:extLst>
      <p:ext uri="{BB962C8B-B14F-4D97-AF65-F5344CB8AC3E}">
        <p14:creationId xmlns:p14="http://schemas.microsoft.com/office/powerpoint/2010/main" val="33190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ou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381001"/>
            <a:ext cx="8229600" cy="830997"/>
          </a:xfrm>
          <a:prstGeom prst="rect">
            <a:avLst/>
          </a:prstGeom>
          <a:noFill/>
        </p:spPr>
        <p:txBody>
          <a:bodyPr wrap="square" rtlCol="0">
            <a:spAutoFit/>
          </a:bodyPr>
          <a:lstStyle/>
          <a:p>
            <a:pPr algn="ctr"/>
            <a:r>
              <a:rPr lang="en-US" sz="4800" dirty="0">
                <a:solidFill>
                  <a:schemeClr val="bg1"/>
                </a:solidFill>
              </a:rPr>
              <a:t>Importance of Sacrament</a:t>
            </a:r>
          </a:p>
        </p:txBody>
      </p:sp>
      <p:sp>
        <p:nvSpPr>
          <p:cNvPr id="4" name="TextBox 3"/>
          <p:cNvSpPr txBox="1"/>
          <p:nvPr/>
        </p:nvSpPr>
        <p:spPr>
          <a:xfrm>
            <a:off x="896166" y="1788229"/>
            <a:ext cx="4343400" cy="2246769"/>
          </a:xfrm>
          <a:prstGeom prst="rect">
            <a:avLst/>
          </a:prstGeom>
          <a:noFill/>
        </p:spPr>
        <p:txBody>
          <a:bodyPr wrap="square" rtlCol="0">
            <a:spAutoFit/>
          </a:bodyPr>
          <a:lstStyle/>
          <a:p>
            <a:r>
              <a:rPr lang="en-US" sz="2800" dirty="0">
                <a:solidFill>
                  <a:schemeClr val="bg1"/>
                </a:solidFill>
              </a:rPr>
              <a:t>“For behold, I say unto you, that it </a:t>
            </a:r>
            <a:r>
              <a:rPr lang="en-US" sz="2800" dirty="0" err="1">
                <a:solidFill>
                  <a:schemeClr val="bg1"/>
                </a:solidFill>
              </a:rPr>
              <a:t>mattereth</a:t>
            </a:r>
            <a:r>
              <a:rPr lang="en-US" sz="2800" dirty="0">
                <a:solidFill>
                  <a:schemeClr val="bg1"/>
                </a:solidFill>
              </a:rPr>
              <a:t> not what ye shall eat or what ye shall drink when ye partake of the sacrament…</a:t>
            </a:r>
          </a:p>
        </p:txBody>
      </p:sp>
      <p:sp>
        <p:nvSpPr>
          <p:cNvPr id="5" name="TextBox 4"/>
          <p:cNvSpPr txBox="1"/>
          <p:nvPr/>
        </p:nvSpPr>
        <p:spPr>
          <a:xfrm>
            <a:off x="6324600" y="4898409"/>
            <a:ext cx="4343400" cy="1384995"/>
          </a:xfrm>
          <a:prstGeom prst="rect">
            <a:avLst/>
          </a:prstGeom>
          <a:noFill/>
        </p:spPr>
        <p:txBody>
          <a:bodyPr wrap="square" rtlCol="0">
            <a:spAutoFit/>
          </a:bodyPr>
          <a:lstStyle/>
          <a:p>
            <a:r>
              <a:rPr lang="en-US" sz="2800" dirty="0">
                <a:solidFill>
                  <a:schemeClr val="bg1"/>
                </a:solidFill>
              </a:rPr>
              <a:t>…if it so be that ye do it with an eye single to my glory---remembering…</a:t>
            </a:r>
          </a:p>
        </p:txBody>
      </p:sp>
      <p:sp>
        <p:nvSpPr>
          <p:cNvPr id="6" name="TextBox 5"/>
          <p:cNvSpPr txBox="1"/>
          <p:nvPr/>
        </p:nvSpPr>
        <p:spPr>
          <a:xfrm>
            <a:off x="38100" y="6245186"/>
            <a:ext cx="4343400" cy="523220"/>
          </a:xfrm>
          <a:prstGeom prst="rect">
            <a:avLst/>
          </a:prstGeom>
          <a:noFill/>
        </p:spPr>
        <p:txBody>
          <a:bodyPr wrap="square" rtlCol="0">
            <a:spAutoFit/>
          </a:bodyPr>
          <a:lstStyle/>
          <a:p>
            <a:r>
              <a:rPr lang="en-US" sz="2800" dirty="0">
                <a:solidFill>
                  <a:schemeClr val="bg1"/>
                </a:solidFill>
              </a:rPr>
              <a:t>D&amp;C 27:2</a:t>
            </a:r>
          </a:p>
        </p:txBody>
      </p:sp>
      <p:pic>
        <p:nvPicPr>
          <p:cNvPr id="7" name="Picture 6">
            <a:extLst>
              <a:ext uri="{FF2B5EF4-FFF2-40B4-BE49-F238E27FC236}">
                <a16:creationId xmlns:a16="http://schemas.microsoft.com/office/drawing/2014/main" id="{628F31ED-3EA9-4706-BEE9-22B799055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27916"/>
            <a:ext cx="3519325" cy="3167393"/>
          </a:xfrm>
          <a:prstGeom prst="rect">
            <a:avLst/>
          </a:prstGeom>
        </p:spPr>
      </p:pic>
    </p:spTree>
    <p:extLst>
      <p:ext uri="{BB962C8B-B14F-4D97-AF65-F5344CB8AC3E}">
        <p14:creationId xmlns:p14="http://schemas.microsoft.com/office/powerpoint/2010/main" val="20447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1752601"/>
            <a:ext cx="4343400" cy="1754326"/>
          </a:xfrm>
          <a:prstGeom prst="rect">
            <a:avLst/>
          </a:prstGeom>
          <a:noFill/>
        </p:spPr>
        <p:txBody>
          <a:bodyPr wrap="square" rtlCol="0">
            <a:spAutoFit/>
          </a:bodyPr>
          <a:lstStyle/>
          <a:p>
            <a:r>
              <a:rPr lang="en-US" sz="3600" dirty="0">
                <a:solidFill>
                  <a:schemeClr val="bg1"/>
                </a:solidFill>
              </a:rPr>
              <a:t>…unto the Father my body which was laid down for you…</a:t>
            </a:r>
          </a:p>
        </p:txBody>
      </p:sp>
      <p:sp>
        <p:nvSpPr>
          <p:cNvPr id="5" name="TextBox 4"/>
          <p:cNvSpPr txBox="1"/>
          <p:nvPr/>
        </p:nvSpPr>
        <p:spPr>
          <a:xfrm>
            <a:off x="5867399" y="4343401"/>
            <a:ext cx="4935279" cy="1754326"/>
          </a:xfrm>
          <a:prstGeom prst="rect">
            <a:avLst/>
          </a:prstGeom>
          <a:noFill/>
        </p:spPr>
        <p:txBody>
          <a:bodyPr wrap="square" rtlCol="0">
            <a:spAutoFit/>
          </a:bodyPr>
          <a:lstStyle/>
          <a:p>
            <a:r>
              <a:rPr lang="en-US" sz="3600" dirty="0">
                <a:solidFill>
                  <a:schemeClr val="bg1"/>
                </a:solidFill>
              </a:rPr>
              <a:t>…and my blood which was shed for the remission of your sins.”</a:t>
            </a:r>
          </a:p>
        </p:txBody>
      </p:sp>
      <p:sp>
        <p:nvSpPr>
          <p:cNvPr id="6" name="TextBox 5"/>
          <p:cNvSpPr txBox="1"/>
          <p:nvPr/>
        </p:nvSpPr>
        <p:spPr>
          <a:xfrm>
            <a:off x="0" y="6334780"/>
            <a:ext cx="4343400" cy="523220"/>
          </a:xfrm>
          <a:prstGeom prst="rect">
            <a:avLst/>
          </a:prstGeom>
          <a:noFill/>
        </p:spPr>
        <p:txBody>
          <a:bodyPr wrap="square" rtlCol="0">
            <a:spAutoFit/>
          </a:bodyPr>
          <a:lstStyle/>
          <a:p>
            <a:r>
              <a:rPr lang="en-US" sz="2800" dirty="0">
                <a:solidFill>
                  <a:schemeClr val="bg1"/>
                </a:solidFill>
              </a:rPr>
              <a:t>D&amp;C 27:2</a:t>
            </a:r>
          </a:p>
        </p:txBody>
      </p:sp>
      <p:pic>
        <p:nvPicPr>
          <p:cNvPr id="7" name="Picture 6" descr="2870b.gif"/>
          <p:cNvPicPr>
            <a:picLocks noChangeAspect="1"/>
          </p:cNvPicPr>
          <p:nvPr/>
        </p:nvPicPr>
        <p:blipFill>
          <a:blip r:embed="rId3" cstate="print"/>
          <a:stretch>
            <a:fillRect/>
          </a:stretch>
        </p:blipFill>
        <p:spPr>
          <a:xfrm>
            <a:off x="6629400" y="838201"/>
            <a:ext cx="2133600" cy="3299791"/>
          </a:xfrm>
          <a:prstGeom prst="rect">
            <a:avLst/>
          </a:prstGeom>
        </p:spPr>
      </p:pic>
    </p:spTree>
    <p:extLst>
      <p:ext uri="{BB962C8B-B14F-4D97-AF65-F5344CB8AC3E}">
        <p14:creationId xmlns:p14="http://schemas.microsoft.com/office/powerpoint/2010/main" val="3491368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Sacramental Covenants</a:t>
            </a:r>
          </a:p>
        </p:txBody>
      </p:sp>
      <p:sp>
        <p:nvSpPr>
          <p:cNvPr id="4" name="TextBox 3"/>
          <p:cNvSpPr txBox="1"/>
          <p:nvPr/>
        </p:nvSpPr>
        <p:spPr>
          <a:xfrm>
            <a:off x="596153" y="1408037"/>
            <a:ext cx="8382000" cy="3970318"/>
          </a:xfrm>
          <a:prstGeom prst="rect">
            <a:avLst/>
          </a:prstGeom>
          <a:noFill/>
        </p:spPr>
        <p:txBody>
          <a:bodyPr wrap="square" rtlCol="0">
            <a:spAutoFit/>
          </a:bodyPr>
          <a:lstStyle/>
          <a:p>
            <a:r>
              <a:rPr lang="en-US" sz="2800" dirty="0">
                <a:solidFill>
                  <a:schemeClr val="bg1"/>
                </a:solidFill>
              </a:rPr>
              <a:t>Eat and Do in Remembrance:</a:t>
            </a:r>
          </a:p>
          <a:p>
            <a:endParaRPr lang="en-US" sz="2800" dirty="0">
              <a:solidFill>
                <a:schemeClr val="bg1"/>
              </a:solidFill>
            </a:endParaRPr>
          </a:p>
          <a:p>
            <a:r>
              <a:rPr lang="en-US" sz="2800" dirty="0">
                <a:solidFill>
                  <a:schemeClr val="bg1"/>
                </a:solidFill>
              </a:rPr>
              <a:t>Witness unto thee</a:t>
            </a:r>
          </a:p>
          <a:p>
            <a:endParaRPr lang="en-US" sz="2800" dirty="0">
              <a:solidFill>
                <a:schemeClr val="bg1"/>
              </a:solidFill>
            </a:endParaRPr>
          </a:p>
          <a:p>
            <a:r>
              <a:rPr lang="en-US" sz="2800" dirty="0">
                <a:solidFill>
                  <a:schemeClr val="bg1"/>
                </a:solidFill>
              </a:rPr>
              <a:t>Willing to take upon them the name of thy Son</a:t>
            </a:r>
          </a:p>
          <a:p>
            <a:endParaRPr lang="en-US" sz="2800" dirty="0">
              <a:solidFill>
                <a:schemeClr val="bg1"/>
              </a:solidFill>
            </a:endParaRPr>
          </a:p>
          <a:p>
            <a:r>
              <a:rPr lang="en-US" sz="2800" dirty="0">
                <a:solidFill>
                  <a:schemeClr val="bg1"/>
                </a:solidFill>
              </a:rPr>
              <a:t>Always remember him and keep his commandments</a:t>
            </a:r>
          </a:p>
          <a:p>
            <a:endParaRPr lang="en-US" sz="2800" dirty="0">
              <a:solidFill>
                <a:schemeClr val="bg1"/>
              </a:solidFill>
            </a:endParaRPr>
          </a:p>
          <a:p>
            <a:r>
              <a:rPr lang="en-US" sz="2800" dirty="0">
                <a:solidFill>
                  <a:schemeClr val="bg1"/>
                </a:solidFill>
              </a:rPr>
              <a:t>Always have his Spirit to be with them</a:t>
            </a:r>
          </a:p>
        </p:txBody>
      </p:sp>
      <p:sp>
        <p:nvSpPr>
          <p:cNvPr id="5" name="TextBox 4"/>
          <p:cNvSpPr txBox="1"/>
          <p:nvPr/>
        </p:nvSpPr>
        <p:spPr>
          <a:xfrm>
            <a:off x="0" y="6304100"/>
            <a:ext cx="4343400" cy="523220"/>
          </a:xfrm>
          <a:prstGeom prst="rect">
            <a:avLst/>
          </a:prstGeom>
          <a:noFill/>
        </p:spPr>
        <p:txBody>
          <a:bodyPr wrap="square" rtlCol="0">
            <a:spAutoFit/>
          </a:bodyPr>
          <a:lstStyle/>
          <a:p>
            <a:r>
              <a:rPr lang="en-US" sz="2800" dirty="0">
                <a:solidFill>
                  <a:schemeClr val="bg1"/>
                </a:solidFill>
              </a:rPr>
              <a:t>D&amp;C 20:77-78</a:t>
            </a:r>
          </a:p>
        </p:txBody>
      </p:sp>
      <p:pic>
        <p:nvPicPr>
          <p:cNvPr id="8" name="Picture 7">
            <a:extLst>
              <a:ext uri="{FF2B5EF4-FFF2-40B4-BE49-F238E27FC236}">
                <a16:creationId xmlns:a16="http://schemas.microsoft.com/office/drawing/2014/main" id="{2F91D572-747B-4ABE-BEA3-906E31429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125" y="1583419"/>
            <a:ext cx="3181350" cy="4143375"/>
          </a:xfrm>
          <a:prstGeom prst="rect">
            <a:avLst/>
          </a:prstGeom>
        </p:spPr>
      </p:pic>
    </p:spTree>
    <p:extLst>
      <p:ext uri="{BB962C8B-B14F-4D97-AF65-F5344CB8AC3E}">
        <p14:creationId xmlns:p14="http://schemas.microsoft.com/office/powerpoint/2010/main" val="121289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Sacramental  Ordinance</a:t>
            </a:r>
          </a:p>
        </p:txBody>
      </p:sp>
      <p:sp>
        <p:nvSpPr>
          <p:cNvPr id="4" name="TextBox 3"/>
          <p:cNvSpPr txBox="1"/>
          <p:nvPr/>
        </p:nvSpPr>
        <p:spPr>
          <a:xfrm>
            <a:off x="2970756" y="4343400"/>
            <a:ext cx="6477000" cy="1938992"/>
          </a:xfrm>
          <a:prstGeom prst="rect">
            <a:avLst/>
          </a:prstGeom>
          <a:noFill/>
        </p:spPr>
        <p:txBody>
          <a:bodyPr wrap="square" rtlCol="0">
            <a:spAutoFit/>
          </a:bodyPr>
          <a:lstStyle/>
          <a:p>
            <a:r>
              <a:rPr lang="en-US" sz="4000" dirty="0">
                <a:solidFill>
                  <a:schemeClr val="bg1"/>
                </a:solidFill>
              </a:rPr>
              <a:t>The sacrament is the only ordinance we experience for ourselves more than once.</a:t>
            </a:r>
          </a:p>
        </p:txBody>
      </p:sp>
      <p:pic>
        <p:nvPicPr>
          <p:cNvPr id="7" name="Picture 6">
            <a:extLst>
              <a:ext uri="{FF2B5EF4-FFF2-40B4-BE49-F238E27FC236}">
                <a16:creationId xmlns:a16="http://schemas.microsoft.com/office/drawing/2014/main" id="{382E2997-21FA-4A3F-BA4D-AFD92915A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1444199"/>
            <a:ext cx="4448175" cy="2514600"/>
          </a:xfrm>
          <a:prstGeom prst="rect">
            <a:avLst/>
          </a:prstGeom>
        </p:spPr>
      </p:pic>
    </p:spTree>
    <p:extLst>
      <p:ext uri="{BB962C8B-B14F-4D97-AF65-F5344CB8AC3E}">
        <p14:creationId xmlns:p14="http://schemas.microsoft.com/office/powerpoint/2010/main" val="267293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91723-E810-A231-5617-29BB1BF02CE2}"/>
              </a:ext>
            </a:extLst>
          </p:cNvPr>
          <p:cNvPicPr>
            <a:picLocks noChangeAspect="1"/>
          </p:cNvPicPr>
          <p:nvPr/>
        </p:nvPicPr>
        <p:blipFill>
          <a:blip r:embed="rId2"/>
          <a:stretch>
            <a:fillRect/>
          </a:stretch>
        </p:blipFill>
        <p:spPr>
          <a:xfrm>
            <a:off x="0" y="-66675"/>
            <a:ext cx="12192000" cy="6943362"/>
          </a:xfrm>
          <a:prstGeom prst="rect">
            <a:avLst/>
          </a:prstGeom>
        </p:spPr>
      </p:pic>
      <p:pic>
        <p:nvPicPr>
          <p:cNvPr id="3074" name="Picture 2" descr="Elder L. Tom Pe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39" y="190321"/>
            <a:ext cx="1076325"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45389" y="904696"/>
            <a:ext cx="6096000" cy="646331"/>
          </a:xfrm>
          <a:prstGeom prst="rect">
            <a:avLst/>
          </a:prstGeom>
        </p:spPr>
        <p:txBody>
          <a:bodyPr>
            <a:spAutoFit/>
          </a:bodyPr>
          <a:lstStyle/>
          <a:p>
            <a:r>
              <a:rPr lang="en-US" dirty="0"/>
              <a:t>“I decided I had to have a drink that would clearly mark me as a nondrinker.</a:t>
            </a:r>
          </a:p>
        </p:txBody>
      </p:sp>
      <p:sp>
        <p:nvSpPr>
          <p:cNvPr id="8" name="AutoShape 4" descr="Image result for department stor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827494" y="1944540"/>
            <a:ext cx="4324933" cy="2031325"/>
          </a:xfrm>
          <a:prstGeom prst="rect">
            <a:avLst/>
          </a:prstGeom>
        </p:spPr>
        <p:txBody>
          <a:bodyPr wrap="square">
            <a:spAutoFit/>
          </a:bodyPr>
          <a:lstStyle/>
          <a:p>
            <a:r>
              <a:rPr lang="en-US" dirty="0">
                <a:solidFill>
                  <a:srgbClr val="333333"/>
                </a:solidFill>
                <a:latin typeface="Abadi" panose="020B0604020104020204" pitchFamily="34" charset="0"/>
              </a:rPr>
              <a:t>The bartender had never had such a request. He went into the kitchen and found a glass of milk for me. </a:t>
            </a:r>
          </a:p>
          <a:p>
            <a:endParaRPr lang="en-US" dirty="0">
              <a:solidFill>
                <a:srgbClr val="333333"/>
              </a:solidFill>
              <a:latin typeface="Abadi" panose="020B0604020104020204" pitchFamily="34" charset="0"/>
            </a:endParaRPr>
          </a:p>
          <a:p>
            <a:r>
              <a:rPr lang="en-US" dirty="0">
                <a:solidFill>
                  <a:srgbClr val="333333"/>
                </a:solidFill>
                <a:latin typeface="Abadi" panose="020B0604020104020204" pitchFamily="34" charset="0"/>
              </a:rPr>
              <a:t>Now I had a drink that looked very different from the alcoholic beverages the others were drinking. …</a:t>
            </a:r>
            <a:endParaRPr lang="en-US" dirty="0"/>
          </a:p>
        </p:txBody>
      </p:sp>
      <p:sp>
        <p:nvSpPr>
          <p:cNvPr id="3" name="Rectangle 2"/>
          <p:cNvSpPr/>
          <p:nvPr/>
        </p:nvSpPr>
        <p:spPr>
          <a:xfrm>
            <a:off x="2130193" y="5003230"/>
            <a:ext cx="6096000" cy="1477328"/>
          </a:xfrm>
          <a:prstGeom prst="rect">
            <a:avLst/>
          </a:prstGeom>
        </p:spPr>
        <p:txBody>
          <a:bodyPr>
            <a:spAutoFit/>
          </a:bodyPr>
          <a:lstStyle/>
          <a:p>
            <a:r>
              <a:rPr lang="en-US" dirty="0">
                <a:solidFill>
                  <a:srgbClr val="333333"/>
                </a:solidFill>
                <a:latin typeface="Abadi" panose="020B0604020104020204" pitchFamily="34" charset="0"/>
              </a:rPr>
              <a:t>“Milk became my drink of choice at the cocktail hours. It soon became common knowledge I was a Mormon. The respect I received really surprised me, as did an interesting event that started to occur. Others soon joined me in a pure milk cocktail!” </a:t>
            </a:r>
            <a:endParaRPr lang="en-US" dirty="0"/>
          </a:p>
        </p:txBody>
      </p:sp>
      <p:pic>
        <p:nvPicPr>
          <p:cNvPr id="4098" name="Picture 2" descr="Image result for glass of milk"/>
          <p:cNvPicPr>
            <a:picLocks noChangeAspect="1" noChangeArrowheads="1"/>
          </p:cNvPicPr>
          <p:nvPr/>
        </p:nvPicPr>
        <p:blipFill rotWithShape="1">
          <a:blip r:embed="rId4">
            <a:extLst>
              <a:ext uri="{28A0092B-C50C-407E-A947-70E740481C1C}">
                <a14:useLocalDpi xmlns:a14="http://schemas.microsoft.com/office/drawing/2010/main" val="0"/>
              </a:ext>
            </a:extLst>
          </a:blip>
          <a:srcRect l="25293" t="1160" r="27501"/>
          <a:stretch/>
        </p:blipFill>
        <p:spPr bwMode="auto">
          <a:xfrm>
            <a:off x="8867170" y="2608729"/>
            <a:ext cx="2877670" cy="40105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4251" t="13707" r="29137" b="18109"/>
          <a:stretch/>
        </p:blipFill>
        <p:spPr bwMode="auto">
          <a:xfrm>
            <a:off x="1559859" y="1619071"/>
            <a:ext cx="3267635" cy="3182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669269" y="6479634"/>
            <a:ext cx="497541"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93637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1676401"/>
            <a:ext cx="8077200" cy="1938992"/>
          </a:xfrm>
          <a:prstGeom prst="rect">
            <a:avLst/>
          </a:prstGeom>
          <a:noFill/>
        </p:spPr>
        <p:txBody>
          <a:bodyPr wrap="square" rtlCol="0">
            <a:spAutoFit/>
          </a:bodyPr>
          <a:lstStyle/>
          <a:p>
            <a:r>
              <a:rPr lang="en-US" sz="4000" dirty="0">
                <a:solidFill>
                  <a:schemeClr val="bg1"/>
                </a:solidFill>
              </a:rPr>
              <a:t>“The partaking of these emblems constitutes one of the most holy and sacred odinances in the Church”</a:t>
            </a:r>
          </a:p>
        </p:txBody>
      </p:sp>
      <p:pic>
        <p:nvPicPr>
          <p:cNvPr id="5122" name="Picture 2" descr="https://encrypted-tbn0.gstatic.com/images?q=tbn:ANd9GcRGRiqLyoJYcFcqG5dXPbTIFrH5Fx1cTO_MJnDr5HnuTOOkDIScLERPS60Gow"/>
          <p:cNvPicPr>
            <a:picLocks noChangeAspect="1" noChangeArrowheads="1"/>
          </p:cNvPicPr>
          <p:nvPr/>
        </p:nvPicPr>
        <p:blipFill>
          <a:blip r:embed="rId3" cstate="print"/>
          <a:srcRect/>
          <a:stretch>
            <a:fillRect/>
          </a:stretch>
        </p:blipFill>
        <p:spPr bwMode="auto">
          <a:xfrm>
            <a:off x="7315200" y="3886201"/>
            <a:ext cx="1752600" cy="2217577"/>
          </a:xfrm>
          <a:prstGeom prst="rect">
            <a:avLst/>
          </a:prstGeom>
          <a:noFill/>
        </p:spPr>
      </p:pic>
      <p:sp>
        <p:nvSpPr>
          <p:cNvPr id="3" name="Rectangle 2"/>
          <p:cNvSpPr/>
          <p:nvPr/>
        </p:nvSpPr>
        <p:spPr>
          <a:xfrm>
            <a:off x="11629966" y="6310263"/>
            <a:ext cx="442750" cy="369332"/>
          </a:xfrm>
          <a:prstGeom prst="rect">
            <a:avLst/>
          </a:prstGeom>
        </p:spPr>
        <p:txBody>
          <a:bodyPr wrap="none">
            <a:spAutoFit/>
          </a:bodyPr>
          <a:lstStyle/>
          <a:p>
            <a:r>
              <a:rPr lang="en-US" dirty="0">
                <a:solidFill>
                  <a:schemeClr val="bg1"/>
                </a:solidFill>
              </a:rPr>
              <a:t>(4)</a:t>
            </a:r>
          </a:p>
        </p:txBody>
      </p:sp>
    </p:spTree>
    <p:extLst>
      <p:ext uri="{BB962C8B-B14F-4D97-AF65-F5344CB8AC3E}">
        <p14:creationId xmlns:p14="http://schemas.microsoft.com/office/powerpoint/2010/main" val="3840917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Warnings from Paul</a:t>
            </a:r>
          </a:p>
        </p:txBody>
      </p:sp>
      <p:sp>
        <p:nvSpPr>
          <p:cNvPr id="4" name="TextBox 3"/>
          <p:cNvSpPr txBox="1"/>
          <p:nvPr/>
        </p:nvSpPr>
        <p:spPr>
          <a:xfrm>
            <a:off x="1981200" y="1828800"/>
            <a:ext cx="6477000" cy="1815882"/>
          </a:xfrm>
          <a:prstGeom prst="rect">
            <a:avLst/>
          </a:prstGeom>
          <a:noFill/>
        </p:spPr>
        <p:txBody>
          <a:bodyPr wrap="square" rtlCol="0">
            <a:spAutoFit/>
          </a:bodyPr>
          <a:lstStyle/>
          <a:p>
            <a:r>
              <a:rPr lang="en-US" sz="2800" dirty="0">
                <a:solidFill>
                  <a:schemeClr val="bg1"/>
                </a:solidFill>
              </a:rPr>
              <a:t>“Wherefore, whosoever shall eat this bread, and drink this cup of the Lord, unworthily, shall be guilty of the body and blood of the Lord.”</a:t>
            </a:r>
          </a:p>
        </p:txBody>
      </p:sp>
      <p:sp>
        <p:nvSpPr>
          <p:cNvPr id="5" name="TextBox 4"/>
          <p:cNvSpPr txBox="1"/>
          <p:nvPr/>
        </p:nvSpPr>
        <p:spPr>
          <a:xfrm>
            <a:off x="0" y="6217023"/>
            <a:ext cx="4343400" cy="523220"/>
          </a:xfrm>
          <a:prstGeom prst="rect">
            <a:avLst/>
          </a:prstGeom>
          <a:noFill/>
        </p:spPr>
        <p:txBody>
          <a:bodyPr wrap="square" rtlCol="0">
            <a:spAutoFit/>
          </a:bodyPr>
          <a:lstStyle/>
          <a:p>
            <a:r>
              <a:rPr lang="en-US" sz="2800" dirty="0">
                <a:solidFill>
                  <a:schemeClr val="bg1"/>
                </a:solidFill>
              </a:rPr>
              <a:t>1 Corinthians 11:27-31</a:t>
            </a:r>
          </a:p>
        </p:txBody>
      </p:sp>
      <p:pic>
        <p:nvPicPr>
          <p:cNvPr id="6" name="Picture 5">
            <a:extLst>
              <a:ext uri="{FF2B5EF4-FFF2-40B4-BE49-F238E27FC236}">
                <a16:creationId xmlns:a16="http://schemas.microsoft.com/office/drawing/2014/main" id="{A8673C25-2126-413A-AC21-8BFBFC13C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8566" y="3429000"/>
            <a:ext cx="2667000" cy="2638425"/>
          </a:xfrm>
          <a:prstGeom prst="rect">
            <a:avLst/>
          </a:prstGeom>
        </p:spPr>
      </p:pic>
    </p:spTree>
    <p:extLst>
      <p:ext uri="{BB962C8B-B14F-4D97-AF65-F5344CB8AC3E}">
        <p14:creationId xmlns:p14="http://schemas.microsoft.com/office/powerpoint/2010/main" val="1456197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228601"/>
            <a:ext cx="8229600" cy="830997"/>
          </a:xfrm>
          <a:prstGeom prst="rect">
            <a:avLst/>
          </a:prstGeom>
          <a:noFill/>
        </p:spPr>
        <p:txBody>
          <a:bodyPr wrap="square" rtlCol="0">
            <a:spAutoFit/>
          </a:bodyPr>
          <a:lstStyle/>
          <a:p>
            <a:pPr algn="ctr"/>
            <a:r>
              <a:rPr lang="en-US" sz="4800" dirty="0">
                <a:solidFill>
                  <a:schemeClr val="bg1"/>
                </a:solidFill>
              </a:rPr>
              <a:t>Warnings to </a:t>
            </a:r>
            <a:r>
              <a:rPr lang="en-US" sz="4800" dirty="0" err="1">
                <a:solidFill>
                  <a:schemeClr val="bg1"/>
                </a:solidFill>
              </a:rPr>
              <a:t>Nephites</a:t>
            </a:r>
            <a:endParaRPr lang="en-US" sz="4800" dirty="0">
              <a:solidFill>
                <a:schemeClr val="bg1"/>
              </a:solidFill>
            </a:endParaRPr>
          </a:p>
        </p:txBody>
      </p:sp>
      <p:sp>
        <p:nvSpPr>
          <p:cNvPr id="4" name="TextBox 3"/>
          <p:cNvSpPr txBox="1"/>
          <p:nvPr/>
        </p:nvSpPr>
        <p:spPr>
          <a:xfrm>
            <a:off x="1828800" y="1295400"/>
            <a:ext cx="4953000" cy="1815882"/>
          </a:xfrm>
          <a:prstGeom prst="rect">
            <a:avLst/>
          </a:prstGeom>
          <a:noFill/>
        </p:spPr>
        <p:txBody>
          <a:bodyPr wrap="square" rtlCol="0">
            <a:spAutoFit/>
          </a:bodyPr>
          <a:lstStyle/>
          <a:p>
            <a:r>
              <a:rPr lang="en-US" sz="2800" dirty="0">
                <a:solidFill>
                  <a:schemeClr val="bg1"/>
                </a:solidFill>
              </a:rPr>
              <a:t>“For whoso </a:t>
            </a:r>
            <a:r>
              <a:rPr lang="en-US" sz="2800" dirty="0" err="1">
                <a:solidFill>
                  <a:schemeClr val="bg1"/>
                </a:solidFill>
              </a:rPr>
              <a:t>eateth</a:t>
            </a:r>
            <a:r>
              <a:rPr lang="en-US" sz="2800" dirty="0">
                <a:solidFill>
                  <a:schemeClr val="bg1"/>
                </a:solidFill>
              </a:rPr>
              <a:t> and </a:t>
            </a:r>
            <a:r>
              <a:rPr lang="en-US" sz="2800" dirty="0" err="1">
                <a:solidFill>
                  <a:schemeClr val="bg1"/>
                </a:solidFill>
              </a:rPr>
              <a:t>drinketh</a:t>
            </a:r>
            <a:r>
              <a:rPr lang="en-US" sz="2800" dirty="0">
                <a:solidFill>
                  <a:schemeClr val="bg1"/>
                </a:solidFill>
              </a:rPr>
              <a:t> my flesh and blood unworthily </a:t>
            </a:r>
            <a:r>
              <a:rPr lang="en-US" sz="2800" dirty="0" err="1">
                <a:solidFill>
                  <a:schemeClr val="bg1"/>
                </a:solidFill>
              </a:rPr>
              <a:t>eateth</a:t>
            </a:r>
            <a:r>
              <a:rPr lang="en-US" sz="2800" dirty="0">
                <a:solidFill>
                  <a:schemeClr val="bg1"/>
                </a:solidFill>
              </a:rPr>
              <a:t> and </a:t>
            </a:r>
            <a:r>
              <a:rPr lang="en-US" sz="2800" dirty="0" err="1">
                <a:solidFill>
                  <a:schemeClr val="bg1"/>
                </a:solidFill>
              </a:rPr>
              <a:t>drinketh</a:t>
            </a:r>
            <a:r>
              <a:rPr lang="en-US" sz="2800" dirty="0">
                <a:solidFill>
                  <a:schemeClr val="bg1"/>
                </a:solidFill>
              </a:rPr>
              <a:t> damnation to his soul…”</a:t>
            </a:r>
          </a:p>
        </p:txBody>
      </p:sp>
      <p:sp>
        <p:nvSpPr>
          <p:cNvPr id="5" name="TextBox 4"/>
          <p:cNvSpPr txBox="1"/>
          <p:nvPr/>
        </p:nvSpPr>
        <p:spPr>
          <a:xfrm>
            <a:off x="0" y="6191071"/>
            <a:ext cx="4343400" cy="523220"/>
          </a:xfrm>
          <a:prstGeom prst="rect">
            <a:avLst/>
          </a:prstGeom>
          <a:noFill/>
        </p:spPr>
        <p:txBody>
          <a:bodyPr wrap="square" rtlCol="0">
            <a:spAutoFit/>
          </a:bodyPr>
          <a:lstStyle/>
          <a:p>
            <a:r>
              <a:rPr lang="en-US" sz="2800" dirty="0">
                <a:solidFill>
                  <a:schemeClr val="bg1"/>
                </a:solidFill>
              </a:rPr>
              <a:t>3 Nephi 18: 29-32</a:t>
            </a:r>
          </a:p>
        </p:txBody>
      </p:sp>
      <p:sp>
        <p:nvSpPr>
          <p:cNvPr id="6" name="TextBox 5"/>
          <p:cNvSpPr txBox="1"/>
          <p:nvPr/>
        </p:nvSpPr>
        <p:spPr>
          <a:xfrm>
            <a:off x="5943600" y="4495800"/>
            <a:ext cx="4267200" cy="1815882"/>
          </a:xfrm>
          <a:prstGeom prst="rect">
            <a:avLst/>
          </a:prstGeom>
          <a:noFill/>
        </p:spPr>
        <p:txBody>
          <a:bodyPr wrap="square" rtlCol="0">
            <a:spAutoFit/>
          </a:bodyPr>
          <a:lstStyle/>
          <a:p>
            <a:r>
              <a:rPr lang="en-US" sz="2800" dirty="0">
                <a:solidFill>
                  <a:schemeClr val="bg1"/>
                </a:solidFill>
              </a:rPr>
              <a:t>…ye shall not cast him our from among you, but ye shall minister unto him and shall pray for him.”</a:t>
            </a:r>
          </a:p>
        </p:txBody>
      </p:sp>
      <p:sp>
        <p:nvSpPr>
          <p:cNvPr id="7" name="TextBox 6"/>
          <p:cNvSpPr txBox="1"/>
          <p:nvPr/>
        </p:nvSpPr>
        <p:spPr>
          <a:xfrm>
            <a:off x="2667000" y="3200401"/>
            <a:ext cx="8229600" cy="830997"/>
          </a:xfrm>
          <a:prstGeom prst="rect">
            <a:avLst/>
          </a:prstGeom>
          <a:noFill/>
        </p:spPr>
        <p:txBody>
          <a:bodyPr wrap="square" rtlCol="0">
            <a:spAutoFit/>
          </a:bodyPr>
          <a:lstStyle/>
          <a:p>
            <a:pPr algn="ctr"/>
            <a:r>
              <a:rPr lang="en-US" sz="4800" dirty="0">
                <a:solidFill>
                  <a:schemeClr val="bg1"/>
                </a:solidFill>
              </a:rPr>
              <a:t>Nevertheless…</a:t>
            </a:r>
          </a:p>
        </p:txBody>
      </p:sp>
      <p:pic>
        <p:nvPicPr>
          <p:cNvPr id="8" name="Picture 7">
            <a:extLst>
              <a:ext uri="{FF2B5EF4-FFF2-40B4-BE49-F238E27FC236}">
                <a16:creationId xmlns:a16="http://schemas.microsoft.com/office/drawing/2014/main" id="{531E3054-CB58-404C-A60B-5066B707F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718" y="3451517"/>
            <a:ext cx="2139224" cy="2795344"/>
          </a:xfrm>
          <a:prstGeom prst="rect">
            <a:avLst/>
          </a:prstGeom>
        </p:spPr>
      </p:pic>
    </p:spTree>
    <p:extLst>
      <p:ext uri="{BB962C8B-B14F-4D97-AF65-F5344CB8AC3E}">
        <p14:creationId xmlns:p14="http://schemas.microsoft.com/office/powerpoint/2010/main" val="18241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82153" y="1340224"/>
            <a:ext cx="8077200" cy="4832092"/>
          </a:xfrm>
          <a:prstGeom prst="rect">
            <a:avLst/>
          </a:prstGeom>
          <a:noFill/>
        </p:spPr>
        <p:txBody>
          <a:bodyPr wrap="square" rtlCol="0">
            <a:spAutoFit/>
          </a:bodyPr>
          <a:lstStyle/>
          <a:p>
            <a:r>
              <a:rPr lang="en-US" sz="2800" dirty="0">
                <a:solidFill>
                  <a:schemeClr val="bg1"/>
                </a:solidFill>
              </a:rPr>
              <a:t>“If we desire to improve (which is to repent) and are not under priesthood restriction, then, in my opinion, we are worthy….</a:t>
            </a:r>
          </a:p>
          <a:p>
            <a:endParaRPr lang="en-US" sz="2800" dirty="0">
              <a:solidFill>
                <a:schemeClr val="bg1"/>
              </a:solidFill>
            </a:endParaRPr>
          </a:p>
          <a:p>
            <a:r>
              <a:rPr lang="en-US" sz="2800" dirty="0">
                <a:solidFill>
                  <a:schemeClr val="bg1"/>
                </a:solidFill>
              </a:rPr>
              <a:t>If, however, we refuse to repent and improve, if we do not remember him and keep his commandments, then we have stopped our growth…</a:t>
            </a:r>
          </a:p>
          <a:p>
            <a:endParaRPr lang="en-US" sz="2800" dirty="0">
              <a:solidFill>
                <a:schemeClr val="bg1"/>
              </a:solidFill>
            </a:endParaRPr>
          </a:p>
          <a:p>
            <a:r>
              <a:rPr lang="en-US" sz="2800" dirty="0">
                <a:solidFill>
                  <a:schemeClr val="bg1"/>
                </a:solidFill>
              </a:rPr>
              <a:t>The sacrament is an intensely personal experience, and we are the ones who knowingly are worthy or otherwise.” </a:t>
            </a:r>
          </a:p>
        </p:txBody>
      </p:sp>
      <p:sp>
        <p:nvSpPr>
          <p:cNvPr id="3" name="Rectangle 2"/>
          <p:cNvSpPr/>
          <p:nvPr/>
        </p:nvSpPr>
        <p:spPr>
          <a:xfrm>
            <a:off x="11643413" y="6323826"/>
            <a:ext cx="442750" cy="369332"/>
          </a:xfrm>
          <a:prstGeom prst="rect">
            <a:avLst/>
          </a:prstGeom>
        </p:spPr>
        <p:txBody>
          <a:bodyPr wrap="none">
            <a:spAutoFit/>
          </a:bodyPr>
          <a:lstStyle/>
          <a:p>
            <a:r>
              <a:rPr lang="en-US" dirty="0">
                <a:solidFill>
                  <a:schemeClr val="bg1"/>
                </a:solidFill>
              </a:rPr>
              <a:t>(6)</a:t>
            </a:r>
          </a:p>
        </p:txBody>
      </p:sp>
      <p:pic>
        <p:nvPicPr>
          <p:cNvPr id="4" name="Picture 3">
            <a:extLst>
              <a:ext uri="{FF2B5EF4-FFF2-40B4-BE49-F238E27FC236}">
                <a16:creationId xmlns:a16="http://schemas.microsoft.com/office/drawing/2014/main" id="{ACBFB2F2-DDAF-4D4F-95C2-577640867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97" y="475728"/>
            <a:ext cx="1739900" cy="2324100"/>
          </a:xfrm>
          <a:prstGeom prst="rect">
            <a:avLst/>
          </a:prstGeom>
        </p:spPr>
      </p:pic>
    </p:spTree>
    <p:extLst>
      <p:ext uri="{BB962C8B-B14F-4D97-AF65-F5344CB8AC3E}">
        <p14:creationId xmlns:p14="http://schemas.microsoft.com/office/powerpoint/2010/main" val="2894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33600" y="228600"/>
            <a:ext cx="8077200" cy="707886"/>
          </a:xfrm>
          <a:prstGeom prst="rect">
            <a:avLst/>
          </a:prstGeom>
          <a:noFill/>
        </p:spPr>
        <p:txBody>
          <a:bodyPr wrap="square" rtlCol="0">
            <a:spAutoFit/>
          </a:bodyPr>
          <a:lstStyle/>
          <a:p>
            <a:r>
              <a:rPr lang="en-US" sz="4000" dirty="0">
                <a:solidFill>
                  <a:schemeClr val="bg1"/>
                </a:solidFill>
              </a:rPr>
              <a:t>How Do You Know If You Are Worthy?</a:t>
            </a:r>
          </a:p>
        </p:txBody>
      </p:sp>
      <p:sp>
        <p:nvSpPr>
          <p:cNvPr id="5" name="TextBox 4"/>
          <p:cNvSpPr txBox="1"/>
          <p:nvPr/>
        </p:nvSpPr>
        <p:spPr>
          <a:xfrm>
            <a:off x="5338482" y="4053423"/>
            <a:ext cx="5957048" cy="1815882"/>
          </a:xfrm>
          <a:prstGeom prst="rect">
            <a:avLst/>
          </a:prstGeom>
          <a:noFill/>
        </p:spPr>
        <p:txBody>
          <a:bodyPr wrap="square" rtlCol="0">
            <a:spAutoFit/>
          </a:bodyPr>
          <a:lstStyle/>
          <a:p>
            <a:r>
              <a:rPr lang="en-US" sz="2800" dirty="0">
                <a:solidFill>
                  <a:schemeClr val="bg1"/>
                </a:solidFill>
              </a:rPr>
              <a:t>We “do not need to be perfect in order to partake of the sacrament, but [we] should have a spirit of humility and repentance in [our] heart.”</a:t>
            </a:r>
          </a:p>
        </p:txBody>
      </p:sp>
      <p:sp>
        <p:nvSpPr>
          <p:cNvPr id="3" name="Rectangle 2"/>
          <p:cNvSpPr/>
          <p:nvPr/>
        </p:nvSpPr>
        <p:spPr>
          <a:xfrm>
            <a:off x="11643413" y="6323826"/>
            <a:ext cx="442750" cy="369332"/>
          </a:xfrm>
          <a:prstGeom prst="rect">
            <a:avLst/>
          </a:prstGeom>
        </p:spPr>
        <p:txBody>
          <a:bodyPr wrap="none">
            <a:spAutoFit/>
          </a:bodyPr>
          <a:lstStyle/>
          <a:p>
            <a:r>
              <a:rPr lang="en-US" dirty="0">
                <a:solidFill>
                  <a:schemeClr val="bg1"/>
                </a:solidFill>
              </a:rPr>
              <a:t>(7)</a:t>
            </a:r>
          </a:p>
        </p:txBody>
      </p:sp>
      <p:sp>
        <p:nvSpPr>
          <p:cNvPr id="7" name="TextBox 6"/>
          <p:cNvSpPr txBox="1"/>
          <p:nvPr/>
        </p:nvSpPr>
        <p:spPr>
          <a:xfrm>
            <a:off x="493060" y="1248846"/>
            <a:ext cx="8077200" cy="1815882"/>
          </a:xfrm>
          <a:prstGeom prst="rect">
            <a:avLst/>
          </a:prstGeom>
          <a:noFill/>
        </p:spPr>
        <p:txBody>
          <a:bodyPr wrap="square" rtlCol="0">
            <a:spAutoFit/>
          </a:bodyPr>
          <a:lstStyle/>
          <a:p>
            <a:r>
              <a:rPr lang="en-US" sz="2800">
                <a:solidFill>
                  <a:schemeClr val="bg1"/>
                </a:solidFill>
              </a:rPr>
              <a:t>If we partake of the sacrament while living in serious sin or with an unrepentant heart, having no desire to remember and follow the Savior, we are partaking of the sacrament unworthily. </a:t>
            </a:r>
            <a:endParaRPr lang="en-US" sz="2800" dirty="0">
              <a:solidFill>
                <a:schemeClr val="bg1"/>
              </a:solidFill>
            </a:endParaRPr>
          </a:p>
        </p:txBody>
      </p:sp>
      <p:pic>
        <p:nvPicPr>
          <p:cNvPr id="7172" name="Picture 4" descr="Image result for taking the sacrament lds"/>
          <p:cNvPicPr>
            <a:picLocks noChangeAspect="1" noChangeArrowheads="1"/>
          </p:cNvPicPr>
          <p:nvPr/>
        </p:nvPicPr>
        <p:blipFill rotWithShape="1">
          <a:blip r:embed="rId3">
            <a:extLst>
              <a:ext uri="{28A0092B-C50C-407E-A947-70E740481C1C}">
                <a14:useLocalDpi xmlns:a14="http://schemas.microsoft.com/office/drawing/2010/main" val="0"/>
              </a:ext>
            </a:extLst>
          </a:blip>
          <a:srcRect l="13263" t="31738" r="25685" b="16493"/>
          <a:stretch/>
        </p:blipFill>
        <p:spPr bwMode="auto">
          <a:xfrm>
            <a:off x="8860795" y="1248846"/>
            <a:ext cx="2176894" cy="23801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118" y="3377088"/>
            <a:ext cx="2331000" cy="3033815"/>
          </a:xfrm>
          <a:prstGeom prst="rect">
            <a:avLst/>
          </a:prstGeom>
        </p:spPr>
      </p:pic>
    </p:spTree>
    <p:extLst>
      <p:ext uri="{BB962C8B-B14F-4D97-AF65-F5344CB8AC3E}">
        <p14:creationId xmlns:p14="http://schemas.microsoft.com/office/powerpoint/2010/main" val="165042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643413" y="6323826"/>
            <a:ext cx="442750" cy="369332"/>
          </a:xfrm>
          <a:prstGeom prst="rect">
            <a:avLst/>
          </a:prstGeom>
        </p:spPr>
        <p:txBody>
          <a:bodyPr wrap="none">
            <a:spAutoFit/>
          </a:bodyPr>
          <a:lstStyle/>
          <a:p>
            <a:r>
              <a:rPr lang="en-US" dirty="0">
                <a:solidFill>
                  <a:schemeClr val="bg1"/>
                </a:solidFill>
              </a:rPr>
              <a:t>(8)</a:t>
            </a:r>
          </a:p>
        </p:txBody>
      </p:sp>
      <p:sp>
        <p:nvSpPr>
          <p:cNvPr id="7" name="TextBox 6"/>
          <p:cNvSpPr txBox="1"/>
          <p:nvPr/>
        </p:nvSpPr>
        <p:spPr>
          <a:xfrm>
            <a:off x="3787588" y="465118"/>
            <a:ext cx="8077200" cy="5693866"/>
          </a:xfrm>
          <a:prstGeom prst="rect">
            <a:avLst/>
          </a:prstGeom>
          <a:noFill/>
        </p:spPr>
        <p:txBody>
          <a:bodyPr wrap="square" rtlCol="0">
            <a:spAutoFit/>
          </a:bodyPr>
          <a:lstStyle/>
          <a:p>
            <a:r>
              <a:rPr lang="en-US" sz="2800" dirty="0">
                <a:solidFill>
                  <a:schemeClr val="bg1"/>
                </a:solidFill>
              </a:rPr>
              <a:t>I asked myself this question: ‘Do I place God above all other things and keep all of His commandments?’ Then came reflection and resolution. </a:t>
            </a:r>
          </a:p>
          <a:p>
            <a:endParaRPr lang="en-US" sz="2800" dirty="0">
              <a:solidFill>
                <a:schemeClr val="bg1"/>
              </a:solidFill>
            </a:endParaRPr>
          </a:p>
          <a:p>
            <a:r>
              <a:rPr lang="en-US" sz="2800" dirty="0">
                <a:solidFill>
                  <a:schemeClr val="bg1"/>
                </a:solidFill>
              </a:rPr>
              <a:t>To make a covenant with the Lord to always keep His commandments is a serious obligation, and to renew that covenant by partaking of the sacrament is equally serious. </a:t>
            </a:r>
          </a:p>
          <a:p>
            <a:endParaRPr lang="en-US" sz="2800" dirty="0">
              <a:solidFill>
                <a:schemeClr val="bg1"/>
              </a:solidFill>
            </a:endParaRPr>
          </a:p>
          <a:p>
            <a:r>
              <a:rPr lang="en-US" sz="2800" dirty="0">
                <a:solidFill>
                  <a:schemeClr val="bg1"/>
                </a:solidFill>
              </a:rPr>
              <a:t>The solemn moments of thought while the sacrament is being served have great significance. They are moments of self-examination, introspection, self-discernment—a time to reflect and to resolve.”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51" y="1637632"/>
            <a:ext cx="2574419" cy="3348837"/>
          </a:xfrm>
          <a:prstGeom prst="rect">
            <a:avLst/>
          </a:prstGeom>
        </p:spPr>
      </p:pic>
    </p:spTree>
    <p:extLst>
      <p:ext uri="{BB962C8B-B14F-4D97-AF65-F5344CB8AC3E}">
        <p14:creationId xmlns:p14="http://schemas.microsoft.com/office/powerpoint/2010/main" val="268126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88703" y="1638383"/>
            <a:ext cx="6495449" cy="3170099"/>
          </a:xfrm>
          <a:prstGeom prst="rect">
            <a:avLst/>
          </a:prstGeom>
          <a:noFill/>
        </p:spPr>
        <p:txBody>
          <a:bodyPr wrap="square" rtlCol="0">
            <a:spAutoFit/>
          </a:bodyPr>
          <a:lstStyle/>
          <a:p>
            <a:r>
              <a:rPr lang="en-US" sz="4000" dirty="0">
                <a:solidFill>
                  <a:schemeClr val="bg1"/>
                </a:solidFill>
              </a:rPr>
              <a:t>“If we have sincerely repented and put ourselves in proper condition, we shall be forgiven, and spiritual healing will come to our souls.”</a:t>
            </a:r>
          </a:p>
        </p:txBody>
      </p:sp>
      <p:sp>
        <p:nvSpPr>
          <p:cNvPr id="3" name="Rectangle 2"/>
          <p:cNvSpPr/>
          <p:nvPr/>
        </p:nvSpPr>
        <p:spPr>
          <a:xfrm>
            <a:off x="11749250" y="6315076"/>
            <a:ext cx="442750" cy="369332"/>
          </a:xfrm>
          <a:prstGeom prst="rect">
            <a:avLst/>
          </a:prstGeom>
        </p:spPr>
        <p:txBody>
          <a:bodyPr wrap="none">
            <a:spAutoFit/>
          </a:bodyPr>
          <a:lstStyle/>
          <a:p>
            <a:r>
              <a:rPr lang="en-US" dirty="0">
                <a:solidFill>
                  <a:schemeClr val="bg1"/>
                </a:solidFill>
              </a:rPr>
              <a:t>(5)</a:t>
            </a:r>
          </a:p>
        </p:txBody>
      </p:sp>
      <p:pic>
        <p:nvPicPr>
          <p:cNvPr id="6" name="Picture 5">
            <a:extLst>
              <a:ext uri="{FF2B5EF4-FFF2-40B4-BE49-F238E27FC236}">
                <a16:creationId xmlns:a16="http://schemas.microsoft.com/office/drawing/2014/main" id="{4DE0A5BE-35A5-4133-B56B-EF3F554C6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8337" y="1381933"/>
            <a:ext cx="2654300" cy="3683000"/>
          </a:xfrm>
          <a:prstGeom prst="rect">
            <a:avLst/>
          </a:prstGeom>
        </p:spPr>
      </p:pic>
    </p:spTree>
    <p:extLst>
      <p:ext uri="{BB962C8B-B14F-4D97-AF65-F5344CB8AC3E}">
        <p14:creationId xmlns:p14="http://schemas.microsoft.com/office/powerpoint/2010/main" val="2269215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7400" y="3352801"/>
            <a:ext cx="8077200" cy="3170099"/>
          </a:xfrm>
          <a:prstGeom prst="rect">
            <a:avLst/>
          </a:prstGeom>
          <a:noFill/>
        </p:spPr>
        <p:txBody>
          <a:bodyPr wrap="square" rtlCol="0">
            <a:spAutoFit/>
          </a:bodyPr>
          <a:lstStyle/>
          <a:p>
            <a:r>
              <a:rPr lang="en-US" sz="4000" dirty="0">
                <a:solidFill>
                  <a:schemeClr val="bg1"/>
                </a:solidFill>
              </a:rPr>
              <a:t>The Sacred Nature and Power of the Sacrament in our lives is determined by your worthiness to partake…renew covenants with the Lord…and receive all the blessings the Lord has to offer.</a:t>
            </a:r>
          </a:p>
        </p:txBody>
      </p:sp>
      <p:pic>
        <p:nvPicPr>
          <p:cNvPr id="3" name="Picture 2">
            <a:extLst>
              <a:ext uri="{FF2B5EF4-FFF2-40B4-BE49-F238E27FC236}">
                <a16:creationId xmlns:a16="http://schemas.microsoft.com/office/drawing/2014/main" id="{0BB0DE97-035D-4F78-9A61-8C8E60843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66" y="304800"/>
            <a:ext cx="3911600" cy="3124200"/>
          </a:xfrm>
          <a:prstGeom prst="rect">
            <a:avLst/>
          </a:prstGeom>
        </p:spPr>
      </p:pic>
    </p:spTree>
    <p:extLst>
      <p:ext uri="{BB962C8B-B14F-4D97-AF65-F5344CB8AC3E}">
        <p14:creationId xmlns:p14="http://schemas.microsoft.com/office/powerpoint/2010/main" val="1028793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 y="0"/>
            <a:ext cx="1230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latin typeface="Abadi" panose="020B0604020104020204" pitchFamily="34" charset="0"/>
              </a:rPr>
              <a:t>Sources:</a:t>
            </a:r>
          </a:p>
          <a:p>
            <a:endParaRPr lang="en-US" dirty="0">
              <a:solidFill>
                <a:schemeClr val="bg1"/>
              </a:solidFill>
              <a:latin typeface="Abadi" panose="020B0604020104020204" pitchFamily="34" charset="0"/>
            </a:endParaRPr>
          </a:p>
          <a:p>
            <a:pPr marL="342900" indent="-342900">
              <a:buFontTx/>
              <a:buAutoNum type="arabicPeriod"/>
            </a:pPr>
            <a:r>
              <a:rPr lang="en-US" dirty="0">
                <a:solidFill>
                  <a:schemeClr val="bg1"/>
                </a:solidFill>
                <a:latin typeface="Abadi" panose="020B0604020104020204" pitchFamily="34" charset="0"/>
              </a:rPr>
              <a:t>New Testament Institute Student Manual Chapter 38</a:t>
            </a:r>
          </a:p>
          <a:p>
            <a:pPr marL="342900" indent="-342900">
              <a:buFontTx/>
              <a:buAutoNum type="arabicPeriod"/>
            </a:pPr>
            <a:r>
              <a:rPr lang="en-US" dirty="0">
                <a:solidFill>
                  <a:schemeClr val="bg1"/>
                </a:solidFill>
                <a:latin typeface="Abadi" panose="020B0604020104020204" pitchFamily="34" charset="0"/>
              </a:rPr>
              <a:t>Elder M. Russell Ballard </a:t>
            </a:r>
            <a:r>
              <a:rPr lang="en-US" i="1" dirty="0">
                <a:solidFill>
                  <a:schemeClr val="bg1"/>
                </a:solidFill>
                <a:latin typeface="Abadi" panose="020B0604020104020204" pitchFamily="34" charset="0"/>
              </a:rPr>
              <a:t>“Men and Women in the Work of the Lord,” New Era,</a:t>
            </a:r>
            <a:r>
              <a:rPr lang="en-US" dirty="0">
                <a:solidFill>
                  <a:schemeClr val="bg1"/>
                </a:solidFill>
                <a:latin typeface="Abadi" panose="020B0604020104020204" pitchFamily="34" charset="0"/>
              </a:rPr>
              <a:t> Apr. 2014, 4).</a:t>
            </a:r>
          </a:p>
          <a:p>
            <a:pPr marL="342900" indent="-342900">
              <a:buFontTx/>
              <a:buAutoNum type="arabicPeriod"/>
            </a:pPr>
            <a:r>
              <a:rPr lang="en-US" dirty="0">
                <a:solidFill>
                  <a:schemeClr val="bg1"/>
                </a:solidFill>
                <a:latin typeface="Abadi" panose="020B0604020104020204" pitchFamily="34" charset="0"/>
              </a:rPr>
              <a:t>Elder David A. Bednar “</a:t>
            </a:r>
            <a:r>
              <a:rPr lang="en-US" i="1" dirty="0">
                <a:solidFill>
                  <a:schemeClr val="bg1"/>
                </a:solidFill>
                <a:latin typeface="Abadi" panose="020B0604020104020204" pitchFamily="34" charset="0"/>
              </a:rPr>
              <a:t>Marriage Is Essential to His Eternal Plan</a:t>
            </a:r>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June 2006, 83–84).</a:t>
            </a:r>
          </a:p>
          <a:p>
            <a:pPr marL="342900" indent="-342900">
              <a:buFontTx/>
              <a:buAutoNum type="arabicPeriod"/>
            </a:pPr>
            <a:r>
              <a:rPr lang="en-US" dirty="0">
                <a:solidFill>
                  <a:schemeClr val="bg1"/>
                </a:solidFill>
                <a:latin typeface="Abadi" panose="020B0604020104020204" pitchFamily="34" charset="0"/>
              </a:rPr>
              <a:t>Joseph Fielding Smith—”Doctrines of Salvation, 2:339</a:t>
            </a:r>
          </a:p>
          <a:p>
            <a:pPr marL="342900" indent="-342900">
              <a:buFontTx/>
              <a:buAutoNum type="arabicPeriod"/>
            </a:pPr>
            <a:r>
              <a:rPr lang="en-US" dirty="0">
                <a:solidFill>
                  <a:schemeClr val="bg1"/>
                </a:solidFill>
                <a:latin typeface="Abadi" panose="020B0604020104020204" pitchFamily="34" charset="0"/>
              </a:rPr>
              <a:t>Elder Melvin J. Ballard “The Sacramental Covenant” New Era, Jan. 1976, 8</a:t>
            </a:r>
          </a:p>
          <a:p>
            <a:pPr marL="342900" indent="-342900">
              <a:buFontTx/>
              <a:buAutoNum type="arabicPeriod"/>
            </a:pPr>
            <a:r>
              <a:rPr lang="en-US" dirty="0">
                <a:solidFill>
                  <a:schemeClr val="bg1"/>
                </a:solidFill>
                <a:latin typeface="Abadi" panose="020B0604020104020204" pitchFamily="34" charset="0"/>
              </a:rPr>
              <a:t>Elder John H. </a:t>
            </a:r>
            <a:r>
              <a:rPr lang="en-US" dirty="0" err="1">
                <a:solidFill>
                  <a:schemeClr val="bg1"/>
                </a:solidFill>
                <a:latin typeface="Abadi" panose="020B0604020104020204" pitchFamily="34" charset="0"/>
              </a:rPr>
              <a:t>Groberg</a:t>
            </a:r>
            <a:r>
              <a:rPr lang="en-US" dirty="0">
                <a:solidFill>
                  <a:schemeClr val="bg1"/>
                </a:solidFill>
                <a:latin typeface="Abadi" panose="020B0604020104020204" pitchFamily="34" charset="0"/>
              </a:rPr>
              <a:t>  “The Beauty and the Importance of the Sacrament” Conference Report Apr. 1989, 49-50; or Ensign, May 1989</a:t>
            </a:r>
          </a:p>
          <a:p>
            <a:pPr marL="342900" indent="-342900">
              <a:buFontTx/>
              <a:buAutoNum type="arabicPeriod"/>
            </a:pPr>
            <a:r>
              <a:rPr lang="en-US" dirty="0">
                <a:solidFill>
                  <a:schemeClr val="bg1"/>
                </a:solidFill>
                <a:latin typeface="Abadi" panose="020B0604020104020204" pitchFamily="34" charset="0"/>
              </a:rPr>
              <a:t>(</a:t>
            </a:r>
            <a:r>
              <a:rPr lang="en-US" i="1" dirty="0">
                <a:solidFill>
                  <a:schemeClr val="bg1"/>
                </a:solidFill>
                <a:latin typeface="Abadi" panose="020B0604020104020204" pitchFamily="34" charset="0"/>
              </a:rPr>
              <a:t>True to the Faith: A Gospel Reference</a:t>
            </a:r>
            <a:r>
              <a:rPr lang="en-US" dirty="0">
                <a:solidFill>
                  <a:schemeClr val="bg1"/>
                </a:solidFill>
                <a:latin typeface="Abadi" panose="020B0604020104020204" pitchFamily="34" charset="0"/>
              </a:rPr>
              <a:t> [2004], 148).</a:t>
            </a:r>
          </a:p>
          <a:p>
            <a:pPr marL="342900" indent="-342900">
              <a:buFontTx/>
              <a:buAutoNum type="arabicPeriod"/>
            </a:pPr>
            <a:r>
              <a:rPr lang="en-US" dirty="0">
                <a:solidFill>
                  <a:schemeClr val="bg1"/>
                </a:solidFill>
                <a:latin typeface="Abadi" panose="020B0604020104020204" pitchFamily="34" charset="0"/>
              </a:rPr>
              <a:t>President Howard W. Hunter (“Thoughts on the Sacrament,”</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May 1977, 25).er and follow the Savior, we are partaking of the sacrament unworthily. </a:t>
            </a:r>
          </a:p>
          <a:p>
            <a:pPr marL="342900" indent="-342900">
              <a:buFontTx/>
              <a:buAutoNum type="arabicPeriod"/>
            </a:pPr>
            <a:r>
              <a:rPr lang="en-US" sz="1800" dirty="0">
                <a:solidFill>
                  <a:schemeClr val="bg1"/>
                </a:solidFill>
                <a:latin typeface="Abadi" panose="020B0604020104020204" pitchFamily="34" charset="0"/>
              </a:rPr>
              <a:t>“The Family: A Proclamation to the World,” ChurchofJesusChrist.org</a:t>
            </a:r>
          </a:p>
          <a:p>
            <a:pPr marL="342900" indent="-342900">
              <a:buFontTx/>
              <a:buAutoNum type="arabicPeriod"/>
            </a:pPr>
            <a:r>
              <a:rPr lang="en-US" b="0" i="0" dirty="0">
                <a:solidFill>
                  <a:schemeClr val="bg1"/>
                </a:solidFill>
                <a:effectLst/>
                <a:latin typeface="Abadi" panose="020B0604020104020204" pitchFamily="34" charset="0"/>
              </a:rPr>
              <a:t> Jean B. Bingham, “</a:t>
            </a:r>
            <a:r>
              <a:rPr lang="en-US" b="0" i="0" u="none" strike="noStrike" dirty="0">
                <a:solidFill>
                  <a:schemeClr val="bg1"/>
                </a:solidFill>
                <a:effectLst/>
                <a:latin typeface="Abadi" panose="020B0604020104020204" pitchFamily="34" charset="0"/>
              </a:rPr>
              <a:t>United in Accomplishing God’s Work</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May 2020, 60–61</a:t>
            </a:r>
            <a:endParaRPr lang="en-US" dirty="0">
              <a:solidFill>
                <a:schemeClr val="bg1"/>
              </a:solidFill>
              <a:latin typeface="Abadi" panose="020B0604020104020204" pitchFamily="34" charset="0"/>
            </a:endParaRPr>
          </a:p>
          <a:p>
            <a:endParaRPr lang="en-US" i="1" dirty="0">
              <a:solidFill>
                <a:schemeClr val="bg1"/>
              </a:solidFill>
              <a:latin typeface="Abadi" panose="020B0604020104020204" pitchFamily="34" charset="0"/>
            </a:endParaRPr>
          </a:p>
        </p:txBody>
      </p:sp>
      <p:sp>
        <p:nvSpPr>
          <p:cNvPr id="13" name="Footer Placeholder 14">
            <a:extLst>
              <a:ext uri="{FF2B5EF4-FFF2-40B4-BE49-F238E27FC236}">
                <a16:creationId xmlns:a16="http://schemas.microsoft.com/office/drawing/2014/main" id="{921AA2D1-97B1-497A-A869-F7B0E39C2D59}"/>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19836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3144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The Status of Man and Woman</a:t>
                      </a:r>
                    </a:p>
                  </a:txBody>
                  <a:tcPr marL="95250" marR="95250" marT="66675" marB="66675" anchor="ctr"/>
                </a:tc>
                <a:tc>
                  <a:txBody>
                    <a:bodyPr/>
                    <a:lstStyle/>
                    <a:p>
                      <a:pPr algn="l" fontAlgn="base"/>
                      <a:r>
                        <a:rPr lang="en-US">
                          <a:solidFill>
                            <a:srgbClr val="434444"/>
                          </a:solidFill>
                          <a:effectLst/>
                        </a:rPr>
                        <a:t>11:1–16</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Why We Partake of the Sacrament</a:t>
                      </a:r>
                    </a:p>
                  </a:txBody>
                  <a:tcPr marL="95250" marR="95250" marT="66675" marB="66675" anchor="ctr"/>
                </a:tc>
                <a:tc>
                  <a:txBody>
                    <a:bodyPr/>
                    <a:lstStyle/>
                    <a:p>
                      <a:pPr algn="l" fontAlgn="base"/>
                      <a:r>
                        <a:rPr lang="en-US" dirty="0">
                          <a:solidFill>
                            <a:srgbClr val="434444"/>
                          </a:solidFill>
                          <a:effectLst/>
                        </a:rPr>
                        <a:t>11:17–34</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376005"/>
            <a:ext cx="5540721" cy="246221"/>
          </a:xfrm>
          <a:prstGeom prst="rect">
            <a:avLst/>
          </a:prstGeom>
          <a:noFill/>
        </p:spPr>
        <p:txBody>
          <a:bodyPr wrap="square" rtlCol="0">
            <a:spAutoFit/>
          </a:bodyPr>
          <a:lstStyle/>
          <a:p>
            <a:r>
              <a:rPr lang="en-US" sz="1000" dirty="0"/>
              <a:t>Life and Teachings of Jesus and His Apostles Chapter 35</a:t>
            </a:r>
          </a:p>
        </p:txBody>
      </p:sp>
      <p:sp>
        <p:nvSpPr>
          <p:cNvPr id="4" name="Rectangle 3"/>
          <p:cNvSpPr/>
          <p:nvPr/>
        </p:nvSpPr>
        <p:spPr>
          <a:xfrm>
            <a:off x="0" y="3992105"/>
            <a:ext cx="6313714" cy="1384995"/>
          </a:xfrm>
          <a:prstGeom prst="rect">
            <a:avLst/>
          </a:prstGeom>
          <a:ln>
            <a:solidFill>
              <a:schemeClr val="tx1"/>
            </a:solidFill>
          </a:ln>
        </p:spPr>
        <p:txBody>
          <a:bodyPr wrap="square">
            <a:spAutoFit/>
          </a:bodyPr>
          <a:lstStyle/>
          <a:p>
            <a:r>
              <a:rPr lang="en-US" sz="1200" b="1" dirty="0"/>
              <a:t>Roles of Men and Women:</a:t>
            </a:r>
          </a:p>
          <a:p>
            <a:r>
              <a:rPr lang="en-US" sz="1200" dirty="0"/>
              <a:t>“In our Heavenly Father’s great priesthood-endowed plan, men have the unique responsibility to administer the priesthood, but they are not the priesthood. Men and women have different but equally valued roles. Just as a woman cannot conceive a child without a man, so a man cannot fully exercise the power of the priesthood to establish an eternal family without a woman. … In the eternal perspective, both the procreative power and the priesthood power are shared by husband and wife” </a:t>
            </a:r>
            <a:r>
              <a:rPr lang="en-US" sz="1200" b="1" i="0" dirty="0">
                <a:solidFill>
                  <a:srgbClr val="000000"/>
                </a:solidFill>
                <a:effectLst/>
                <a:latin typeface="Abadi" panose="020B0604020104020204" pitchFamily="34" charset="0"/>
              </a:rPr>
              <a:t>Elder M. Russell Ballard </a:t>
            </a:r>
            <a:r>
              <a:rPr lang="en-US" sz="1200" dirty="0"/>
              <a:t>“This Is My Work and Glory,”</a:t>
            </a:r>
            <a:r>
              <a:rPr lang="en-US" sz="1200" i="1" dirty="0"/>
              <a:t> Ensign</a:t>
            </a:r>
            <a:r>
              <a:rPr lang="en-US" sz="1200" dirty="0"/>
              <a:t> or </a:t>
            </a:r>
            <a:r>
              <a:rPr lang="en-US" sz="1200" i="1" dirty="0"/>
              <a:t>Liahona,</a:t>
            </a:r>
            <a:r>
              <a:rPr lang="en-US" sz="1200" dirty="0"/>
              <a:t> May 2013, 19).</a:t>
            </a:r>
          </a:p>
        </p:txBody>
      </p:sp>
      <p:sp>
        <p:nvSpPr>
          <p:cNvPr id="5" name="Rectangle 4"/>
          <p:cNvSpPr/>
          <p:nvPr/>
        </p:nvSpPr>
        <p:spPr>
          <a:xfrm>
            <a:off x="0" y="1683781"/>
            <a:ext cx="6313714" cy="2308324"/>
          </a:xfrm>
          <a:prstGeom prst="rect">
            <a:avLst/>
          </a:prstGeom>
          <a:ln>
            <a:solidFill>
              <a:schemeClr val="tx1"/>
            </a:solidFill>
          </a:ln>
        </p:spPr>
        <p:txBody>
          <a:bodyPr wrap="square">
            <a:spAutoFit/>
          </a:bodyPr>
          <a:lstStyle/>
          <a:p>
            <a:r>
              <a:rPr lang="en-US" sz="1200" b="1" dirty="0"/>
              <a:t>Woman and Man 1 Corinthians 11:11:</a:t>
            </a:r>
          </a:p>
          <a:p>
            <a:r>
              <a:rPr lang="en-US" sz="1200" dirty="0"/>
              <a:t>“The house of the Lord is a house of order and not a house of confusion; and that means that the man is not without the woman in the Lord, neither is the woman without the man in the Lord; and that no man can be saved and exalted in the kingdom of God without the woman, and no woman can reach the perfection and exaltation in the kingdom of God alone. That is what it means. God instituted marriage in the beginning. He made man in his own image and likeness, male and female, and in their creation it was designed that they should be united together in sacred bonds of marriage, and one is not perfect without the other. Furthermore, it means that there is no union for time and eternity that can be perfected outside of the law of God, and the order of his house. Men may desire it, they may go through the form of it, in this life, but it will be of no effect except it be done and sanctioned by divine authority, in the name of the Father and of the Son and of the Holy Ghost.” (Joseph Fielding Smith, </a:t>
            </a:r>
            <a:r>
              <a:rPr lang="en-US" sz="1200" i="1" dirty="0"/>
              <a:t>Gospel Doctrine,</a:t>
            </a:r>
            <a:r>
              <a:rPr lang="en-US" sz="1200" dirty="0"/>
              <a:t> p. 272.)</a:t>
            </a:r>
          </a:p>
        </p:txBody>
      </p:sp>
      <p:sp>
        <p:nvSpPr>
          <p:cNvPr id="6" name="Rectangle 5"/>
          <p:cNvSpPr/>
          <p:nvPr/>
        </p:nvSpPr>
        <p:spPr>
          <a:xfrm>
            <a:off x="6313714" y="0"/>
            <a:ext cx="5878286" cy="2123658"/>
          </a:xfrm>
          <a:prstGeom prst="rect">
            <a:avLst/>
          </a:prstGeom>
          <a:ln>
            <a:solidFill>
              <a:schemeClr val="tx1"/>
            </a:solidFill>
          </a:ln>
        </p:spPr>
        <p:txBody>
          <a:bodyPr wrap="square">
            <a:spAutoFit/>
          </a:bodyPr>
          <a:lstStyle/>
          <a:p>
            <a:pPr fontAlgn="base"/>
            <a:r>
              <a:rPr lang="en-US" sz="1200" b="1" dirty="0"/>
              <a:t>1 Corinthians 11: </a:t>
            </a:r>
            <a:r>
              <a:rPr lang="en-US" sz="1200" dirty="0"/>
              <a:t>“A man who holds the priesthood accepts his wife as a partner in the leadership of the home and family with full knowledge of and full participation in all decisions relating thereto. Of necessity there must be in the Church and in the home a presiding officer (see D&amp;C 107:21). By divine appointment, the responsibility to preside in the home rests upon the priesthood holder (see Moses 4:22). The Lord intended that the wife be a helpmeet for man (</a:t>
            </a:r>
            <a:r>
              <a:rPr lang="en-US" sz="1200" i="1" dirty="0"/>
              <a:t>meet</a:t>
            </a:r>
            <a:r>
              <a:rPr lang="en-US" sz="1200" dirty="0"/>
              <a:t> means equal)—that is, a companion equal and necessary in full partnership. Presiding in righteousness necessitates a shared responsibility between husband and wife; together you act with knowledge and participation in all family matters. For a man to operate independent of or without regard to the feelings and counsel of his wife in governing the family is to exercise unrighteous dominion” President Howard W. Hunter (“Being a Righteous Husband and Father,”</a:t>
            </a:r>
            <a:r>
              <a:rPr lang="en-US" sz="1200" i="1" dirty="0"/>
              <a:t> Ensign ,</a:t>
            </a:r>
            <a:r>
              <a:rPr lang="en-US" sz="1200" dirty="0"/>
              <a:t>Nov. 1994, 50–51.)</a:t>
            </a:r>
          </a:p>
        </p:txBody>
      </p:sp>
      <p:sp>
        <p:nvSpPr>
          <p:cNvPr id="7" name="Rectangle 6"/>
          <p:cNvSpPr/>
          <p:nvPr/>
        </p:nvSpPr>
        <p:spPr>
          <a:xfrm>
            <a:off x="6313714" y="4684357"/>
            <a:ext cx="5878286" cy="2123658"/>
          </a:xfrm>
          <a:prstGeom prst="rect">
            <a:avLst/>
          </a:prstGeom>
          <a:ln>
            <a:solidFill>
              <a:schemeClr val="tx1"/>
            </a:solidFill>
          </a:ln>
        </p:spPr>
        <p:txBody>
          <a:bodyPr wrap="square">
            <a:spAutoFit/>
          </a:bodyPr>
          <a:lstStyle/>
          <a:p>
            <a:pPr fontAlgn="base"/>
            <a:r>
              <a:rPr lang="en-US" sz="1200" b="1" dirty="0"/>
              <a:t>The Sacrament: 1 Corinthians 11:23</a:t>
            </a:r>
          </a:p>
          <a:p>
            <a:pPr fontAlgn="base"/>
            <a:r>
              <a:rPr lang="en-US" sz="1200" dirty="0"/>
              <a:t>“We want every Latter-day Saint to come to the sacrament table because it is the place for self-investigation, for self-introspection, where we may learn to rectify our course and make right our own lives, bringing ourselves into harmony with the teachings of the Church and with our brethren and sisters. It is the place where we become our own judges. …</a:t>
            </a:r>
          </a:p>
          <a:p>
            <a:pPr fontAlgn="base"/>
            <a:r>
              <a:rPr lang="en-US" sz="1200" dirty="0"/>
              <a:t>“… The one thing that would make for the safety of every man and woman would be to appear at the sacrament table every Sabbath day. We would not get very far away in one week—not so far away that, by the process of self-investigation, we could not rectify the wrongs we may have done. … The road to the sacrament table is the path of safety for Latter-day Saints” (Bryant S. Hinckley, </a:t>
            </a:r>
            <a:r>
              <a:rPr lang="en-US" sz="1200" i="1" dirty="0"/>
              <a:t>Sermons and Missionary Services of Melvin Joseph Ballard</a:t>
            </a:r>
            <a:r>
              <a:rPr lang="en-US" sz="1200" dirty="0"/>
              <a:t> [1949], 150–51).</a:t>
            </a:r>
          </a:p>
        </p:txBody>
      </p:sp>
      <p:sp>
        <p:nvSpPr>
          <p:cNvPr id="9" name="TextBox 8">
            <a:extLst>
              <a:ext uri="{FF2B5EF4-FFF2-40B4-BE49-F238E27FC236}">
                <a16:creationId xmlns:a16="http://schemas.microsoft.com/office/drawing/2014/main" id="{BF37C793-9027-69A7-7FC2-86690E56E95A}"/>
              </a:ext>
            </a:extLst>
          </p:cNvPr>
          <p:cNvSpPr txBox="1"/>
          <p:nvPr/>
        </p:nvSpPr>
        <p:spPr>
          <a:xfrm>
            <a:off x="6330042" y="2113762"/>
            <a:ext cx="5878286" cy="1384995"/>
          </a:xfrm>
          <a:prstGeom prst="rect">
            <a:avLst/>
          </a:prstGeom>
          <a:noFill/>
          <a:ln>
            <a:solidFill>
              <a:schemeClr val="tx1"/>
            </a:solidFill>
          </a:ln>
        </p:spPr>
        <p:txBody>
          <a:bodyPr wrap="square">
            <a:spAutoFit/>
          </a:bodyPr>
          <a:lstStyle/>
          <a:p>
            <a:pPr algn="l" fontAlgn="base"/>
            <a:r>
              <a:rPr lang="en-US" sz="1200" b="1" i="0" dirty="0">
                <a:solidFill>
                  <a:srgbClr val="000000"/>
                </a:solidFill>
                <a:effectLst/>
              </a:rPr>
              <a:t>1 Corinthians 11:11: </a:t>
            </a:r>
            <a:r>
              <a:rPr lang="en-US" sz="1200" b="0" i="0" dirty="0">
                <a:solidFill>
                  <a:srgbClr val="000000"/>
                </a:solidFill>
                <a:effectLst/>
              </a:rPr>
              <a:t>In our Heavenly Father’s great priesthood-endowed plan, men have the unique responsibility to administer the priesthood, but they are not the priesthood. Men and women have different but equally valued roles. Just as a woman cannot conceive a child without a man, so a man cannot fully exercise the power of the priesthood to establish an eternal family without a woman. … In the eternal perspective, both the procreative power and the priesthood power are shared by husband and wife.</a:t>
            </a:r>
          </a:p>
          <a:p>
            <a:pPr algn="l" fontAlgn="base"/>
            <a:r>
              <a:rPr lang="en-US" sz="1200" b="0" i="0" dirty="0">
                <a:solidFill>
                  <a:srgbClr val="000000"/>
                </a:solidFill>
                <a:effectLst/>
              </a:rPr>
              <a:t>(M. Russell Ballard, </a:t>
            </a:r>
            <a:r>
              <a:rPr lang="en-US" sz="1200" b="0" i="0" u="none" strike="noStrike" dirty="0">
                <a:solidFill>
                  <a:srgbClr val="000000"/>
                </a:solidFill>
                <a:effectLst/>
              </a:rPr>
              <a:t>“This Is My Work and Glory,”</a:t>
            </a:r>
            <a:r>
              <a:rPr lang="en-US" sz="1200" b="0" i="1" dirty="0">
                <a:solidFill>
                  <a:srgbClr val="000000"/>
                </a:solidFill>
                <a:effectLst/>
              </a:rPr>
              <a:t> Ensign</a:t>
            </a:r>
            <a:r>
              <a:rPr lang="en-US" sz="1200" b="0" i="0" dirty="0">
                <a:solidFill>
                  <a:srgbClr val="000000"/>
                </a:solidFill>
                <a:effectLst/>
              </a:rPr>
              <a:t> or </a:t>
            </a:r>
            <a:r>
              <a:rPr lang="en-US" sz="1200" b="0" i="1" dirty="0">
                <a:solidFill>
                  <a:srgbClr val="000000"/>
                </a:solidFill>
                <a:effectLst/>
              </a:rPr>
              <a:t>Liahona</a:t>
            </a:r>
            <a:r>
              <a:rPr lang="en-US" sz="1200" b="0" i="0" dirty="0">
                <a:solidFill>
                  <a:srgbClr val="000000"/>
                </a:solidFill>
                <a:effectLst/>
              </a:rPr>
              <a:t>, May 2013, 19)</a:t>
            </a:r>
          </a:p>
        </p:txBody>
      </p:sp>
      <p:sp>
        <p:nvSpPr>
          <p:cNvPr id="11" name="TextBox 10">
            <a:extLst>
              <a:ext uri="{FF2B5EF4-FFF2-40B4-BE49-F238E27FC236}">
                <a16:creationId xmlns:a16="http://schemas.microsoft.com/office/drawing/2014/main" id="{BF42B3B0-16C7-1710-89E4-23DCB9BAA20E}"/>
              </a:ext>
            </a:extLst>
          </p:cNvPr>
          <p:cNvSpPr txBox="1"/>
          <p:nvPr/>
        </p:nvSpPr>
        <p:spPr>
          <a:xfrm>
            <a:off x="6330042" y="3484028"/>
            <a:ext cx="5861958" cy="1200329"/>
          </a:xfrm>
          <a:prstGeom prst="rect">
            <a:avLst/>
          </a:prstGeom>
          <a:noFill/>
          <a:ln>
            <a:solidFill>
              <a:schemeClr val="tx1"/>
            </a:solidFill>
          </a:ln>
        </p:spPr>
        <p:txBody>
          <a:bodyPr wrap="square">
            <a:spAutoFit/>
          </a:bodyPr>
          <a:lstStyle/>
          <a:p>
            <a:pPr algn="l" fontAlgn="base"/>
            <a:r>
              <a:rPr lang="en-US" sz="1200" b="1" i="0" dirty="0">
                <a:solidFill>
                  <a:srgbClr val="000000"/>
                </a:solidFill>
                <a:effectLst/>
              </a:rPr>
              <a:t>1 Corinthians 11:11 males and females: </a:t>
            </a:r>
            <a:r>
              <a:rPr lang="en-US" sz="1200" b="0" i="0" dirty="0">
                <a:solidFill>
                  <a:srgbClr val="000000"/>
                </a:solidFill>
                <a:effectLst/>
              </a:rPr>
              <a:t>The unique combination of spiritual, physical, mental, and emotional capacities of both males and females was needed to enact the plan of happiness. “Neither is the man without the woman, neither the woman without the man, in the Lord” ( </a:t>
            </a:r>
            <a:r>
              <a:rPr lang="en-US" sz="1200" b="0" i="0" u="none" strike="noStrike" dirty="0">
                <a:solidFill>
                  <a:srgbClr val="000000"/>
                </a:solidFill>
                <a:effectLst/>
              </a:rPr>
              <a:t>1 Corinthians 11:11</a:t>
            </a:r>
            <a:r>
              <a:rPr lang="en-US" sz="1200" b="0" i="0" dirty="0">
                <a:solidFill>
                  <a:srgbClr val="000000"/>
                </a:solidFill>
                <a:effectLst/>
              </a:rPr>
              <a:t>). The man and the woman are intended to learn from, strengthen, bless, and complete each other.</a:t>
            </a:r>
          </a:p>
          <a:p>
            <a:pPr algn="l" fontAlgn="base"/>
            <a:r>
              <a:rPr lang="en-US" sz="1200" b="0" i="0" dirty="0">
                <a:solidFill>
                  <a:srgbClr val="000000"/>
                </a:solidFill>
                <a:effectLst/>
              </a:rPr>
              <a:t>(David A. Bednar, “We Believe in Being Chaste,” </a:t>
            </a:r>
            <a:r>
              <a:rPr lang="en-US" sz="1200" b="0" i="1" dirty="0">
                <a:solidFill>
                  <a:srgbClr val="000000"/>
                </a:solidFill>
                <a:effectLst/>
              </a:rPr>
              <a:t>Ensign</a:t>
            </a:r>
            <a:r>
              <a:rPr lang="en-US" sz="1200" b="0" i="0" dirty="0">
                <a:solidFill>
                  <a:srgbClr val="000000"/>
                </a:solidFill>
                <a:effectLst/>
              </a:rPr>
              <a:t> or </a:t>
            </a:r>
            <a:r>
              <a:rPr lang="en-US" sz="1200" b="0" i="1" dirty="0">
                <a:solidFill>
                  <a:srgbClr val="000000"/>
                </a:solidFill>
                <a:effectLst/>
              </a:rPr>
              <a:t>Liahona</a:t>
            </a:r>
            <a:r>
              <a:rPr lang="en-US" sz="1200" b="0" i="0" dirty="0">
                <a:solidFill>
                  <a:srgbClr val="000000"/>
                </a:solidFill>
                <a:effectLst/>
              </a:rPr>
              <a:t>, May 2013, 41–42)</a:t>
            </a:r>
          </a:p>
        </p:txBody>
      </p:sp>
    </p:spTree>
    <p:extLst>
      <p:ext uri="{BB962C8B-B14F-4D97-AF65-F5344CB8AC3E}">
        <p14:creationId xmlns:p14="http://schemas.microsoft.com/office/powerpoint/2010/main" val="370373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FEE91A-A173-EAE7-F14C-C3F3FF73DB21}"/>
              </a:ext>
            </a:extLst>
          </p:cNvPr>
          <p:cNvPicPr>
            <a:picLocks noChangeAspect="1"/>
          </p:cNvPicPr>
          <p:nvPr/>
        </p:nvPicPr>
        <p:blipFill>
          <a:blip r:embed="rId2"/>
          <a:stretch>
            <a:fillRect/>
          </a:stretch>
        </p:blipFill>
        <p:spPr>
          <a:xfrm>
            <a:off x="0" y="-66675"/>
            <a:ext cx="12192000" cy="6943362"/>
          </a:xfrm>
          <a:prstGeom prst="rect">
            <a:avLst/>
          </a:prstGeom>
        </p:spPr>
      </p:pic>
      <p:sp>
        <p:nvSpPr>
          <p:cNvPr id="5" name="Rounded Rectangle 4"/>
          <p:cNvSpPr/>
          <p:nvPr/>
        </p:nvSpPr>
        <p:spPr>
          <a:xfrm>
            <a:off x="3395159" y="113826"/>
            <a:ext cx="6105226"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Rather Than offend</a:t>
            </a:r>
            <a:endParaRPr lang="en-US" sz="5400" dirty="0"/>
          </a:p>
        </p:txBody>
      </p:sp>
      <p:sp>
        <p:nvSpPr>
          <p:cNvPr id="6" name="Rounded Rectangle 5"/>
          <p:cNvSpPr/>
          <p:nvPr/>
        </p:nvSpPr>
        <p:spPr>
          <a:xfrm>
            <a:off x="1828800" y="5867401"/>
            <a:ext cx="2743200" cy="687705"/>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extBox 7"/>
          <p:cNvSpPr txBox="1"/>
          <p:nvPr/>
        </p:nvSpPr>
        <p:spPr>
          <a:xfrm>
            <a:off x="433745" y="2492089"/>
            <a:ext cx="3657600" cy="1938992"/>
          </a:xfrm>
          <a:prstGeom prst="rect">
            <a:avLst/>
          </a:prstGeom>
          <a:noFill/>
        </p:spPr>
        <p:txBody>
          <a:bodyPr wrap="square" rtlCol="0">
            <a:spAutoFit/>
          </a:bodyPr>
          <a:lstStyle/>
          <a:p>
            <a:r>
              <a:rPr lang="en-US" sz="2400" dirty="0"/>
              <a:t>“Wherefore, if meat make my brother to offend, I will eat no flesh while the world </a:t>
            </a:r>
            <a:r>
              <a:rPr lang="en-US" sz="2400" dirty="0" err="1"/>
              <a:t>standeth</a:t>
            </a:r>
            <a:r>
              <a:rPr lang="en-US" sz="2400" dirty="0"/>
              <a:t>, lest I make my brother to offend.”</a:t>
            </a:r>
          </a:p>
        </p:txBody>
      </p:sp>
      <p:sp>
        <p:nvSpPr>
          <p:cNvPr id="9" name="TextBox 8"/>
          <p:cNvSpPr txBox="1"/>
          <p:nvPr/>
        </p:nvSpPr>
        <p:spPr>
          <a:xfrm>
            <a:off x="5125212" y="4210039"/>
            <a:ext cx="6894576" cy="1938992"/>
          </a:xfrm>
          <a:prstGeom prst="rect">
            <a:avLst/>
          </a:prstGeom>
          <a:noFill/>
        </p:spPr>
        <p:txBody>
          <a:bodyPr wrap="square" rtlCol="0">
            <a:spAutoFit/>
          </a:bodyPr>
          <a:lstStyle/>
          <a:p>
            <a:r>
              <a:rPr lang="en-US" sz="4000" dirty="0"/>
              <a:t>What should we do to be better examples to our friends, member or non-member?</a:t>
            </a:r>
          </a:p>
        </p:txBody>
      </p:sp>
      <p:sp>
        <p:nvSpPr>
          <p:cNvPr id="10" name="TextBox 9"/>
          <p:cNvSpPr txBox="1"/>
          <p:nvPr/>
        </p:nvSpPr>
        <p:spPr>
          <a:xfrm>
            <a:off x="1828800" y="6019801"/>
            <a:ext cx="3124200" cy="461665"/>
          </a:xfrm>
          <a:prstGeom prst="rect">
            <a:avLst/>
          </a:prstGeom>
          <a:noFill/>
        </p:spPr>
        <p:txBody>
          <a:bodyPr wrap="square" rtlCol="0">
            <a:spAutoFit/>
          </a:bodyPr>
          <a:lstStyle/>
          <a:p>
            <a:r>
              <a:rPr lang="en-US" sz="2400" dirty="0"/>
              <a:t>1 Corinthians 8:7-13</a:t>
            </a:r>
          </a:p>
        </p:txBody>
      </p:sp>
      <p:sp>
        <p:nvSpPr>
          <p:cNvPr id="28" name="TextBox 27"/>
          <p:cNvSpPr txBox="1"/>
          <p:nvPr/>
        </p:nvSpPr>
        <p:spPr>
          <a:xfrm>
            <a:off x="4137717" y="1587157"/>
            <a:ext cx="5558828" cy="461665"/>
          </a:xfrm>
          <a:prstGeom prst="rect">
            <a:avLst/>
          </a:prstGeom>
          <a:noFill/>
        </p:spPr>
        <p:txBody>
          <a:bodyPr wrap="square" rtlCol="0">
            <a:spAutoFit/>
          </a:bodyPr>
          <a:lstStyle/>
          <a:p>
            <a:r>
              <a:rPr lang="en-US" sz="2400" dirty="0"/>
              <a:t>To stumble spiritually or lose faith</a:t>
            </a:r>
          </a:p>
        </p:txBody>
      </p:sp>
      <p:grpSp>
        <p:nvGrpSpPr>
          <p:cNvPr id="29" name="Group 7"/>
          <p:cNvGrpSpPr/>
          <p:nvPr/>
        </p:nvGrpSpPr>
        <p:grpSpPr>
          <a:xfrm>
            <a:off x="6939150" y="2071218"/>
            <a:ext cx="2411922" cy="2132781"/>
            <a:chOff x="1905000" y="1185308"/>
            <a:chExt cx="3657600" cy="3234292"/>
          </a:xfrm>
        </p:grpSpPr>
        <p:sp>
          <p:nvSpPr>
            <p:cNvPr id="30" name="Rounded Rectangle 29"/>
            <p:cNvSpPr/>
            <p:nvPr/>
          </p:nvSpPr>
          <p:spPr>
            <a:xfrm>
              <a:off x="1905000" y="2514600"/>
              <a:ext cx="3657600" cy="1905000"/>
            </a:xfrm>
            <a:prstGeom prst="roundRect">
              <a:avLst/>
            </a:prstGeom>
            <a:solidFill>
              <a:srgbClr val="E4C9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303737">
              <a:off x="4065001" y="2939399"/>
              <a:ext cx="311443" cy="2110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28"/>
            <p:cNvGrpSpPr/>
            <p:nvPr/>
          </p:nvGrpSpPr>
          <p:grpSpPr>
            <a:xfrm rot="1618791">
              <a:off x="2218454" y="2165145"/>
              <a:ext cx="499290" cy="1501615"/>
              <a:chOff x="2590800" y="2189803"/>
              <a:chExt cx="533400" cy="2046625"/>
            </a:xfrm>
          </p:grpSpPr>
          <p:sp>
            <p:nvSpPr>
              <p:cNvPr id="47" name="Oval 46"/>
              <p:cNvSpPr/>
              <p:nvPr/>
            </p:nvSpPr>
            <p:spPr>
              <a:xfrm>
                <a:off x="2590800" y="2362200"/>
                <a:ext cx="533400" cy="1371600"/>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20303737">
                <a:off x="2661489" y="2189803"/>
                <a:ext cx="392854" cy="458935"/>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0303737">
                <a:off x="2715533" y="3526984"/>
                <a:ext cx="325486" cy="709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667000" y="2590800"/>
                <a:ext cx="285750" cy="2286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rot="20303737">
              <a:off x="3055009" y="2539338"/>
              <a:ext cx="211224" cy="4028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5"/>
            <p:cNvGrpSpPr/>
            <p:nvPr/>
          </p:nvGrpSpPr>
          <p:grpSpPr>
            <a:xfrm>
              <a:off x="4107306" y="2286000"/>
              <a:ext cx="1007490" cy="622092"/>
              <a:chOff x="6772405" y="1427889"/>
              <a:chExt cx="1977188" cy="1326791"/>
            </a:xfrm>
            <a:solidFill>
              <a:schemeClr val="accent6">
                <a:lumMod val="75000"/>
              </a:schemeClr>
            </a:solidFill>
          </p:grpSpPr>
          <p:sp>
            <p:nvSpPr>
              <p:cNvPr id="43" name="Oval 42"/>
              <p:cNvSpPr/>
              <p:nvPr/>
            </p:nvSpPr>
            <p:spPr>
              <a:xfrm rot="13716995" flipH="1">
                <a:off x="7454794" y="1459881"/>
                <a:ext cx="688015" cy="1901583"/>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rot="1748094" flipH="1">
                <a:off x="6772405" y="1427889"/>
                <a:ext cx="1901583" cy="909484"/>
                <a:chOff x="2545701" y="1984602"/>
                <a:chExt cx="1371600" cy="565749"/>
              </a:xfrm>
              <a:grpFill/>
            </p:grpSpPr>
            <p:sp>
              <p:nvSpPr>
                <p:cNvPr id="45" name="Oval 12"/>
                <p:cNvSpPr/>
                <p:nvPr/>
              </p:nvSpPr>
              <p:spPr>
                <a:xfrm rot="6662731">
                  <a:off x="3017509" y="1512794"/>
                  <a:ext cx="427983" cy="1371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04224" y="2058709"/>
                  <a:ext cx="560522" cy="49164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16"/>
            <p:cNvGrpSpPr/>
            <p:nvPr/>
          </p:nvGrpSpPr>
          <p:grpSpPr>
            <a:xfrm rot="2492679" flipH="1">
              <a:off x="2620936" y="1969521"/>
              <a:ext cx="1142873" cy="716261"/>
              <a:chOff x="6753279" y="1492099"/>
              <a:chExt cx="2440689" cy="1300312"/>
            </a:xfrm>
          </p:grpSpPr>
          <p:sp>
            <p:nvSpPr>
              <p:cNvPr id="39" name="Oval 38"/>
              <p:cNvSpPr/>
              <p:nvPr/>
            </p:nvSpPr>
            <p:spPr>
              <a:xfrm rot="13716995" flipH="1">
                <a:off x="7899171" y="1497613"/>
                <a:ext cx="688014" cy="1901581"/>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0"/>
              <p:cNvGrpSpPr/>
              <p:nvPr/>
            </p:nvGrpSpPr>
            <p:grpSpPr>
              <a:xfrm rot="1748094" flipH="1">
                <a:off x="6753279" y="1492099"/>
                <a:ext cx="2385705" cy="790351"/>
                <a:chOff x="2229017" y="1956661"/>
                <a:chExt cx="1720794" cy="491642"/>
              </a:xfrm>
            </p:grpSpPr>
            <p:sp>
              <p:nvSpPr>
                <p:cNvPr id="41" name="Oval 40"/>
                <p:cNvSpPr/>
                <p:nvPr/>
              </p:nvSpPr>
              <p:spPr>
                <a:xfrm rot="6289196">
                  <a:off x="2875422" y="1339604"/>
                  <a:ext cx="427983" cy="1720794"/>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479478" y="1956661"/>
                  <a:ext cx="560521" cy="49164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Oval 4"/>
            <p:cNvSpPr/>
            <p:nvPr/>
          </p:nvSpPr>
          <p:spPr>
            <a:xfrm rot="1182306">
              <a:off x="3429000" y="1219200"/>
              <a:ext cx="10668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p:cNvSpPr/>
            <p:nvPr/>
          </p:nvSpPr>
          <p:spPr>
            <a:xfrm rot="21318838">
              <a:off x="3552247" y="1185308"/>
              <a:ext cx="621720" cy="355264"/>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Diagonal Corner Rectangle 37"/>
            <p:cNvSpPr/>
            <p:nvPr/>
          </p:nvSpPr>
          <p:spPr>
            <a:xfrm rot="1772631">
              <a:off x="4009570" y="1349385"/>
              <a:ext cx="621719" cy="355264"/>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728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B12AF-B25F-3312-F3A9-6D1780879CB5}"/>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rPr>
              <a:t>Gifts of the Spirit</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671351" y="1633743"/>
            <a:ext cx="6890861" cy="646331"/>
          </a:xfrm>
          <a:prstGeom prst="rect">
            <a:avLst/>
          </a:prstGeom>
        </p:spPr>
        <p:txBody>
          <a:bodyPr wrap="none">
            <a:spAutoFit/>
          </a:bodyPr>
          <a:lstStyle/>
          <a:p>
            <a:pPr algn="ctr"/>
            <a:r>
              <a:rPr lang="en-US" i="1" dirty="0">
                <a:solidFill>
                  <a:schemeClr val="bg1"/>
                </a:solidFill>
              </a:rPr>
              <a:t>But the manifestation of the Spirit is given to every man to profit withal.</a:t>
            </a:r>
          </a:p>
          <a:p>
            <a:pPr algn="ctr"/>
            <a:r>
              <a:rPr lang="en-US" i="1" dirty="0">
                <a:solidFill>
                  <a:schemeClr val="bg1"/>
                </a:solidFill>
                <a:latin typeface="Abadi" panose="020B0604020104020204" pitchFamily="34" charset="0"/>
              </a:rPr>
              <a:t>1 Corinthians 12:7</a:t>
            </a:r>
            <a:endParaRPr lang="en-US" i="1" dirty="0">
              <a:solidFill>
                <a:schemeClr val="bg1"/>
              </a:solidFill>
            </a:endParaRPr>
          </a:p>
        </p:txBody>
      </p:sp>
      <p:grpSp>
        <p:nvGrpSpPr>
          <p:cNvPr id="47" name="Group 46">
            <a:extLst>
              <a:ext uri="{FF2B5EF4-FFF2-40B4-BE49-F238E27FC236}">
                <a16:creationId xmlns:a16="http://schemas.microsoft.com/office/drawing/2014/main" id="{E10068DD-CF61-4930-81B0-BBEDE80D0403}"/>
              </a:ext>
            </a:extLst>
          </p:cNvPr>
          <p:cNvGrpSpPr/>
          <p:nvPr/>
        </p:nvGrpSpPr>
        <p:grpSpPr>
          <a:xfrm>
            <a:off x="5807853" y="2791654"/>
            <a:ext cx="4849683" cy="3524481"/>
            <a:chOff x="4527277" y="1723228"/>
            <a:chExt cx="2472093" cy="1796580"/>
          </a:xfrm>
        </p:grpSpPr>
        <p:grpSp>
          <p:nvGrpSpPr>
            <p:cNvPr id="48" name="Group 47">
              <a:extLst>
                <a:ext uri="{FF2B5EF4-FFF2-40B4-BE49-F238E27FC236}">
                  <a16:creationId xmlns:a16="http://schemas.microsoft.com/office/drawing/2014/main" id="{DF28E7A3-81BD-4C57-A09D-516029E9BEB6}"/>
                </a:ext>
              </a:extLst>
            </p:cNvPr>
            <p:cNvGrpSpPr/>
            <p:nvPr/>
          </p:nvGrpSpPr>
          <p:grpSpPr>
            <a:xfrm>
              <a:off x="4527277" y="1723228"/>
              <a:ext cx="2472093" cy="1796580"/>
              <a:chOff x="5207267" y="2146434"/>
              <a:chExt cx="4966636" cy="3609474"/>
            </a:xfrm>
          </p:grpSpPr>
          <p:sp>
            <p:nvSpPr>
              <p:cNvPr id="51" name="Rectangle: Rounded Corners 50">
                <a:extLst>
                  <a:ext uri="{FF2B5EF4-FFF2-40B4-BE49-F238E27FC236}">
                    <a16:creationId xmlns:a16="http://schemas.microsoft.com/office/drawing/2014/main" id="{C5C775DF-4971-4B63-86EF-5EF880B834D2}"/>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6B0BA738-812A-41C4-AD7D-D7851714C91A}"/>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3947528-55A5-4E35-A532-216EE6BE5103}"/>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D83A96D-D068-40B9-B936-30AA24CAC428}"/>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ED88F88-E2E3-4F2F-91C1-ED19C9BBD585}"/>
                  </a:ext>
                </a:extLst>
              </p:cNvPr>
              <p:cNvSpPr txBox="1"/>
              <p:nvPr/>
            </p:nvSpPr>
            <p:spPr>
              <a:xfrm>
                <a:off x="5997815" y="2209129"/>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50" name="TextBox 49">
              <a:extLst>
                <a:ext uri="{FF2B5EF4-FFF2-40B4-BE49-F238E27FC236}">
                  <a16:creationId xmlns:a16="http://schemas.microsoft.com/office/drawing/2014/main" id="{78B55925-3046-4C8D-9263-50C529B467C9}"/>
                </a:ext>
              </a:extLst>
            </p:cNvPr>
            <p:cNvSpPr txBox="1"/>
            <p:nvPr/>
          </p:nvSpPr>
          <p:spPr>
            <a:xfrm>
              <a:off x="4809408" y="2341789"/>
              <a:ext cx="1973043" cy="298085"/>
            </a:xfrm>
            <a:prstGeom prst="rect">
              <a:avLst/>
            </a:prstGeom>
            <a:noFill/>
          </p:spPr>
          <p:txBody>
            <a:bodyPr wrap="square" rtlCol="0">
              <a:spAutoFit/>
            </a:bodyPr>
            <a:lstStyle/>
            <a:p>
              <a:pPr algn="ctr"/>
              <a:r>
                <a:rPr lang="en-US" sz="3200" dirty="0">
                  <a:latin typeface="HFF Clip Hanger" panose="02000000000000000000" pitchFamily="2" charset="0"/>
                </a:rPr>
                <a:t>1 Corinthians 12</a:t>
              </a:r>
            </a:p>
          </p:txBody>
        </p:sp>
      </p:grpSp>
      <p:grpSp>
        <p:nvGrpSpPr>
          <p:cNvPr id="46" name="Group 45">
            <a:extLst>
              <a:ext uri="{FF2B5EF4-FFF2-40B4-BE49-F238E27FC236}">
                <a16:creationId xmlns:a16="http://schemas.microsoft.com/office/drawing/2014/main" id="{B53CC03C-742F-8D46-F539-5C707668ADF7}"/>
              </a:ext>
            </a:extLst>
          </p:cNvPr>
          <p:cNvGrpSpPr/>
          <p:nvPr/>
        </p:nvGrpSpPr>
        <p:grpSpPr>
          <a:xfrm>
            <a:off x="1580072" y="2941205"/>
            <a:ext cx="3050721" cy="2895600"/>
            <a:chOff x="3657600" y="3429000"/>
            <a:chExt cx="3050721" cy="2895600"/>
          </a:xfrm>
        </p:grpSpPr>
        <p:pic>
          <p:nvPicPr>
            <p:cNvPr id="49" name="Picture 2" descr="Image result for Ephesus">
              <a:extLst>
                <a:ext uri="{FF2B5EF4-FFF2-40B4-BE49-F238E27FC236}">
                  <a16:creationId xmlns:a16="http://schemas.microsoft.com/office/drawing/2014/main" id="{73CEA44E-400C-4164-F9B7-AA4F6B9F45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9AD39C6C-4DD6-9A2E-3090-E0D08F6E3DAF}"/>
                </a:ext>
              </a:extLst>
            </p:cNvPr>
            <p:cNvGrpSpPr/>
            <p:nvPr/>
          </p:nvGrpSpPr>
          <p:grpSpPr>
            <a:xfrm>
              <a:off x="3657600" y="3429000"/>
              <a:ext cx="3050721" cy="2895600"/>
              <a:chOff x="609600" y="533400"/>
              <a:chExt cx="4495800" cy="4267200"/>
            </a:xfrm>
          </p:grpSpPr>
          <p:grpSp>
            <p:nvGrpSpPr>
              <p:cNvPr id="57" name="Group 86">
                <a:extLst>
                  <a:ext uri="{FF2B5EF4-FFF2-40B4-BE49-F238E27FC236}">
                    <a16:creationId xmlns:a16="http://schemas.microsoft.com/office/drawing/2014/main" id="{1A06456F-9521-27D9-BC71-6050F6A7A873}"/>
                  </a:ext>
                </a:extLst>
              </p:cNvPr>
              <p:cNvGrpSpPr/>
              <p:nvPr/>
            </p:nvGrpSpPr>
            <p:grpSpPr>
              <a:xfrm rot="2107423">
                <a:off x="2048364" y="1066800"/>
                <a:ext cx="554570" cy="1296744"/>
                <a:chOff x="7696200" y="914400"/>
                <a:chExt cx="685800" cy="2438400"/>
              </a:xfrm>
            </p:grpSpPr>
            <p:sp>
              <p:nvSpPr>
                <p:cNvPr id="89" name="Moon 88">
                  <a:extLst>
                    <a:ext uri="{FF2B5EF4-FFF2-40B4-BE49-F238E27FC236}">
                      <a16:creationId xmlns:a16="http://schemas.microsoft.com/office/drawing/2014/main" id="{FBB7FC9A-F440-7707-C5AA-3117C89D4A3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Moon 89">
                  <a:extLst>
                    <a:ext uri="{FF2B5EF4-FFF2-40B4-BE49-F238E27FC236}">
                      <a16:creationId xmlns:a16="http://schemas.microsoft.com/office/drawing/2014/main" id="{F904E98F-6982-61B8-66E5-BC2B6D4A08A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62077BAF-CE9C-D068-4E5C-82FC8C368A1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6EC10BA7-C738-43FD-2622-3BAC87DBD15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87">
                <a:extLst>
                  <a:ext uri="{FF2B5EF4-FFF2-40B4-BE49-F238E27FC236}">
                    <a16:creationId xmlns:a16="http://schemas.microsoft.com/office/drawing/2014/main" id="{83E68134-2543-19F6-2629-25BF80FF2492}"/>
                  </a:ext>
                </a:extLst>
              </p:cNvPr>
              <p:cNvGrpSpPr/>
              <p:nvPr/>
            </p:nvGrpSpPr>
            <p:grpSpPr>
              <a:xfrm rot="19262140" flipH="1">
                <a:off x="3035243" y="1133011"/>
                <a:ext cx="554570" cy="1180981"/>
                <a:chOff x="7696200" y="914400"/>
                <a:chExt cx="685800" cy="2438400"/>
              </a:xfrm>
            </p:grpSpPr>
            <p:sp>
              <p:nvSpPr>
                <p:cNvPr id="85" name="Moon 84">
                  <a:extLst>
                    <a:ext uri="{FF2B5EF4-FFF2-40B4-BE49-F238E27FC236}">
                      <a16:creationId xmlns:a16="http://schemas.microsoft.com/office/drawing/2014/main" id="{3AA442CE-82A1-3956-4305-22BAA6012D3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6B2A38C1-5A05-15D6-DC4D-692C98DB51D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a:extLst>
                    <a:ext uri="{FF2B5EF4-FFF2-40B4-BE49-F238E27FC236}">
                      <a16:creationId xmlns:a16="http://schemas.microsoft.com/office/drawing/2014/main" id="{95471CF8-FFA4-C1FF-7FF8-BCFD3F552BD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F87A374-17CC-91FC-DF92-3E064AFAC64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rapezoid 58">
                <a:extLst>
                  <a:ext uri="{FF2B5EF4-FFF2-40B4-BE49-F238E27FC236}">
                    <a16:creationId xmlns:a16="http://schemas.microsoft.com/office/drawing/2014/main" id="{915B39DE-0718-EAAE-5CFB-CDF35430A846}"/>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9E3AF7A2-CFBA-EB63-B0D4-96A26B1E9100}"/>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6792A016-FCA9-B555-9F29-BC376FE370B5}"/>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8204CEBE-2EC1-01BC-0BB7-673804C59FE9}"/>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A4C0327F-6092-6DD1-0B16-09F741B649C4}"/>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9E9808C8-942F-E37C-3A5A-92563FE960AE}"/>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8E57D06-4BB2-6693-9B25-BC633DA08AC7}"/>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9F0A15-9639-A0D4-0482-30B7B056CA13}"/>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97A8121F-053D-76DC-963E-AF43D939D223}"/>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67">
                <a:extLst>
                  <a:ext uri="{FF2B5EF4-FFF2-40B4-BE49-F238E27FC236}">
                    <a16:creationId xmlns:a16="http://schemas.microsoft.com/office/drawing/2014/main" id="{7E2F9AB8-475E-F2D4-80A0-71F3CABDC6FA}"/>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926D218-A35F-7030-4220-373F0EF595F4}"/>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22">
                <a:extLst>
                  <a:ext uri="{FF2B5EF4-FFF2-40B4-BE49-F238E27FC236}">
                    <a16:creationId xmlns:a16="http://schemas.microsoft.com/office/drawing/2014/main" id="{9861799B-94D9-85D8-D6E1-E600D8D6DD7F}"/>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23">
                <a:extLst>
                  <a:ext uri="{FF2B5EF4-FFF2-40B4-BE49-F238E27FC236}">
                    <a16:creationId xmlns:a16="http://schemas.microsoft.com/office/drawing/2014/main" id="{E136F961-06AA-231E-6FA7-EFCA810F2B2A}"/>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24">
                <a:extLst>
                  <a:ext uri="{FF2B5EF4-FFF2-40B4-BE49-F238E27FC236}">
                    <a16:creationId xmlns:a16="http://schemas.microsoft.com/office/drawing/2014/main" id="{08885BA6-BDAE-EA3F-1DE8-C6F9DDEAACE9}"/>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5">
                <a:extLst>
                  <a:ext uri="{FF2B5EF4-FFF2-40B4-BE49-F238E27FC236}">
                    <a16:creationId xmlns:a16="http://schemas.microsoft.com/office/drawing/2014/main" id="{A7AD70D9-449B-1E80-5902-14539C47D0DC}"/>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26">
                <a:extLst>
                  <a:ext uri="{FF2B5EF4-FFF2-40B4-BE49-F238E27FC236}">
                    <a16:creationId xmlns:a16="http://schemas.microsoft.com/office/drawing/2014/main" id="{A5C57191-277C-73F6-1961-DF2A4FB7C171}"/>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7">
                <a:extLst>
                  <a:ext uri="{FF2B5EF4-FFF2-40B4-BE49-F238E27FC236}">
                    <a16:creationId xmlns:a16="http://schemas.microsoft.com/office/drawing/2014/main" id="{5AE0F674-B1EA-59D0-4B29-BA9A4490AE65}"/>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D1459C0-F11C-0053-0B77-914A9470DC9D}"/>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85F6CF7-9BD3-0F47-0EC8-54BCD05B3AE8}"/>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
                <a:extLst>
                  <a:ext uri="{FF2B5EF4-FFF2-40B4-BE49-F238E27FC236}">
                    <a16:creationId xmlns:a16="http://schemas.microsoft.com/office/drawing/2014/main" id="{EF35BA99-F44C-A73E-4302-07406F7621E7}"/>
                  </a:ext>
                </a:extLst>
              </p:cNvPr>
              <p:cNvGrpSpPr/>
              <p:nvPr/>
            </p:nvGrpSpPr>
            <p:grpSpPr>
              <a:xfrm>
                <a:off x="3150326" y="3226526"/>
                <a:ext cx="366238" cy="640613"/>
                <a:chOff x="2438400" y="402137"/>
                <a:chExt cx="2514600" cy="4398463"/>
              </a:xfrm>
            </p:grpSpPr>
            <p:sp>
              <p:nvSpPr>
                <p:cNvPr id="81" name="Snip Same Side Corner Rectangle 33">
                  <a:extLst>
                    <a:ext uri="{FF2B5EF4-FFF2-40B4-BE49-F238E27FC236}">
                      <a16:creationId xmlns:a16="http://schemas.microsoft.com/office/drawing/2014/main" id="{FE0D1571-F8BC-DF85-4C72-FB70A3006951}"/>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7B9B541-40DD-1EB1-2710-32A015163353}"/>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8A44B13-C382-71EA-4F6C-DCF98910997D}"/>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9356FC9F-B6A4-0C3D-4C37-12240AAAB3F0}"/>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Wave 78">
                <a:extLst>
                  <a:ext uri="{FF2B5EF4-FFF2-40B4-BE49-F238E27FC236}">
                    <a16:creationId xmlns:a16="http://schemas.microsoft.com/office/drawing/2014/main" id="{A7CFBDD2-6300-FC2A-7BB1-5DD6B26A3B1E}"/>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ame 79">
                <a:extLst>
                  <a:ext uri="{FF2B5EF4-FFF2-40B4-BE49-F238E27FC236}">
                    <a16:creationId xmlns:a16="http://schemas.microsoft.com/office/drawing/2014/main" id="{E5A29B15-66A0-F977-C94D-0250C8D3983B}"/>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811493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2B2683-70EB-C659-0D50-F4E9A4B3531C}"/>
              </a:ext>
            </a:extLst>
          </p:cNvPr>
          <p:cNvPicPr>
            <a:picLocks noChangeAspect="1"/>
          </p:cNvPicPr>
          <p:nvPr/>
        </p:nvPicPr>
        <p:blipFill>
          <a:blip r:embed="rId2"/>
          <a:stretch>
            <a:fillRect/>
          </a:stretch>
        </p:blipFill>
        <p:spPr>
          <a:xfrm>
            <a:off x="0" y="0"/>
            <a:ext cx="12192000" cy="6864521"/>
          </a:xfrm>
          <a:prstGeom prst="rect">
            <a:avLst/>
          </a:prstGeom>
        </p:spPr>
      </p:pic>
      <p:sp>
        <p:nvSpPr>
          <p:cNvPr id="5" name="TextBox 4"/>
          <p:cNvSpPr txBox="1"/>
          <p:nvPr/>
        </p:nvSpPr>
        <p:spPr>
          <a:xfrm>
            <a:off x="2888056" y="262550"/>
            <a:ext cx="4472411" cy="1200329"/>
          </a:xfrm>
          <a:prstGeom prst="rect">
            <a:avLst/>
          </a:prstGeom>
          <a:noFill/>
        </p:spPr>
        <p:txBody>
          <a:bodyPr wrap="square" rtlCol="0">
            <a:spAutoFit/>
          </a:bodyPr>
          <a:lstStyle/>
          <a:p>
            <a:r>
              <a:rPr lang="en-US" dirty="0">
                <a:solidFill>
                  <a:schemeClr val="bg1"/>
                </a:solidFill>
                <a:latin typeface="Abadi" panose="020B0604020104020204" pitchFamily="34" charset="0"/>
              </a:rPr>
              <a:t>President David O. McKay was serving a mission in Scotland, he saw this stone above the door of a building near </a:t>
            </a:r>
            <a:r>
              <a:rPr lang="en-US" dirty="0" err="1">
                <a:solidFill>
                  <a:schemeClr val="bg1"/>
                </a:solidFill>
                <a:latin typeface="Abadi" panose="020B0604020104020204" pitchFamily="34" charset="0"/>
              </a:rPr>
              <a:t>Stirling</a:t>
            </a:r>
            <a:r>
              <a:rPr lang="en-US" dirty="0">
                <a:solidFill>
                  <a:schemeClr val="bg1"/>
                </a:solidFill>
                <a:latin typeface="Abadi" panose="020B0604020104020204" pitchFamily="34" charset="0"/>
              </a:rPr>
              <a:t> Castle and was inspired by its message.</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stone, whate’er thou art act well thy 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201" y="1548126"/>
            <a:ext cx="2333625" cy="311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SdN3NVOfK2U/TrgFhQmIVGI/AAAAAAAABoc/KHuV5x3SKbc/s320/DOM_mm3_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49" y="294284"/>
            <a:ext cx="2390775"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631647" y="6488668"/>
            <a:ext cx="495649" cy="369332"/>
          </a:xfrm>
          <a:prstGeom prst="rect">
            <a:avLst/>
          </a:prstGeom>
        </p:spPr>
        <p:txBody>
          <a:bodyPr wrap="none">
            <a:spAutoFit/>
          </a:bodyPr>
          <a:lstStyle/>
          <a:p>
            <a:r>
              <a:rPr lang="en-US" dirty="0">
                <a:solidFill>
                  <a:schemeClr val="bg1"/>
                </a:solidFill>
              </a:rPr>
              <a:t> (2)</a:t>
            </a:r>
            <a:endParaRPr lang="en-US" dirty="0"/>
          </a:p>
        </p:txBody>
      </p:sp>
      <p:pic>
        <p:nvPicPr>
          <p:cNvPr id="1030" name="Picture 6" descr="Image result for stirling castle scot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9539" y="190925"/>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368175" y="3893487"/>
            <a:ext cx="4472410" cy="646331"/>
          </a:xfrm>
          <a:prstGeom prst="rect">
            <a:avLst/>
          </a:prstGeom>
        </p:spPr>
        <p:txBody>
          <a:bodyPr wrap="square">
            <a:spAutoFit/>
          </a:bodyPr>
          <a:lstStyle/>
          <a:p>
            <a:r>
              <a:rPr lang="en-US" dirty="0">
                <a:solidFill>
                  <a:schemeClr val="bg1"/>
                </a:solidFill>
                <a:latin typeface="Abadi" panose="020B0604020104020204" pitchFamily="34" charset="0"/>
              </a:rPr>
              <a:t>Each symbol in the nine squares of this stone represents a numerical value.</a:t>
            </a:r>
            <a:endParaRPr lang="en-US" dirty="0">
              <a:solidFill>
                <a:schemeClr val="bg1"/>
              </a:solidFill>
            </a:endParaRPr>
          </a:p>
        </p:txBody>
      </p:sp>
      <p:sp>
        <p:nvSpPr>
          <p:cNvPr id="48" name="Rectangle 47"/>
          <p:cNvSpPr/>
          <p:nvPr/>
        </p:nvSpPr>
        <p:spPr>
          <a:xfrm>
            <a:off x="322907" y="4995311"/>
            <a:ext cx="4384895" cy="1200329"/>
          </a:xfrm>
          <a:prstGeom prst="rect">
            <a:avLst/>
          </a:prstGeom>
        </p:spPr>
        <p:txBody>
          <a:bodyPr wrap="square">
            <a:spAutoFit/>
          </a:bodyPr>
          <a:lstStyle/>
          <a:p>
            <a:r>
              <a:rPr lang="en-US" dirty="0">
                <a:solidFill>
                  <a:schemeClr val="bg1"/>
                </a:solidFill>
                <a:latin typeface="Abadi" panose="020B0604020104020204" pitchFamily="34" charset="0"/>
              </a:rPr>
              <a:t>From left to right, the symbols represent 5, 10, and 3 in the top row; 4, 6, and 8 in the middle row; and 9, 2, and 7 in the bottom row.</a:t>
            </a:r>
            <a:endParaRPr lang="en-US" dirty="0">
              <a:solidFill>
                <a:schemeClr val="bg1"/>
              </a:solidFill>
            </a:endParaRPr>
          </a:p>
        </p:txBody>
      </p:sp>
      <p:sp>
        <p:nvSpPr>
          <p:cNvPr id="49" name="Rectangle 48"/>
          <p:cNvSpPr/>
          <p:nvPr/>
        </p:nvSpPr>
        <p:spPr>
          <a:xfrm>
            <a:off x="7912730" y="3573917"/>
            <a:ext cx="3938256" cy="1477328"/>
          </a:xfrm>
          <a:prstGeom prst="rect">
            <a:avLst/>
          </a:prstGeom>
        </p:spPr>
        <p:txBody>
          <a:bodyPr wrap="square">
            <a:spAutoFit/>
          </a:bodyPr>
          <a:lstStyle/>
          <a:p>
            <a:r>
              <a:rPr lang="en-US" dirty="0">
                <a:solidFill>
                  <a:schemeClr val="bg1"/>
                </a:solidFill>
                <a:latin typeface="Abadi" panose="020B0604020104020204" pitchFamily="34" charset="0"/>
              </a:rPr>
              <a:t>If any of these shapes were rearranged or if their values changed, the rows and columns on the stone would no longer add up to 18 in every direction.</a:t>
            </a:r>
            <a:endParaRPr lang="en-US" dirty="0">
              <a:solidFill>
                <a:schemeClr val="bg1"/>
              </a:solidFill>
            </a:endParaRPr>
          </a:p>
        </p:txBody>
      </p:sp>
      <p:sp>
        <p:nvSpPr>
          <p:cNvPr id="50" name="Rectangle 49"/>
          <p:cNvSpPr/>
          <p:nvPr/>
        </p:nvSpPr>
        <p:spPr>
          <a:xfrm>
            <a:off x="4680641" y="4961795"/>
            <a:ext cx="2806575" cy="1477328"/>
          </a:xfrm>
          <a:prstGeom prst="rect">
            <a:avLst/>
          </a:prstGeom>
        </p:spPr>
        <p:txBody>
          <a:bodyPr wrap="square">
            <a:spAutoFit/>
          </a:bodyPr>
          <a:lstStyle/>
          <a:p>
            <a:r>
              <a:rPr lang="en-US" dirty="0">
                <a:solidFill>
                  <a:srgbClr val="FFFF00"/>
                </a:solidFill>
                <a:latin typeface="Abadi" panose="020B0604020104020204" pitchFamily="34" charset="0"/>
              </a:rPr>
              <a:t>What is the sum of the three numbers represented in the top row? the middle row? the bottom row?</a:t>
            </a:r>
            <a:endParaRPr lang="en-US" dirty="0">
              <a:solidFill>
                <a:srgbClr val="FFFF00"/>
              </a:solidFill>
            </a:endParaRPr>
          </a:p>
        </p:txBody>
      </p:sp>
      <p:sp>
        <p:nvSpPr>
          <p:cNvPr id="58" name="Rectangle 57"/>
          <p:cNvSpPr/>
          <p:nvPr/>
        </p:nvSpPr>
        <p:spPr>
          <a:xfrm>
            <a:off x="8981036" y="5268104"/>
            <a:ext cx="2227153" cy="1477328"/>
          </a:xfrm>
          <a:prstGeom prst="rect">
            <a:avLst/>
          </a:prstGeom>
          <a:solidFill>
            <a:schemeClr val="bg1">
              <a:lumMod val="50000"/>
            </a:schemeClr>
          </a:solidFill>
          <a:ln w="28575">
            <a:solidFill>
              <a:srgbClr val="FF0000"/>
            </a:solidFill>
          </a:ln>
        </p:spPr>
        <p:txBody>
          <a:bodyPr wrap="square">
            <a:spAutoFit/>
          </a:bodyPr>
          <a:lstStyle/>
          <a:p>
            <a:pPr algn="ctr"/>
            <a:r>
              <a:rPr lang="en-US" dirty="0"/>
              <a:t>Consider:</a:t>
            </a:r>
          </a:p>
          <a:p>
            <a:pPr algn="ctr"/>
            <a:r>
              <a:rPr lang="en-US" dirty="0"/>
              <a:t>we as members of the Church are like the shapes on the stone.</a:t>
            </a:r>
            <a:endParaRPr lang="en-US" dirty="0">
              <a:solidFill>
                <a:schemeClr val="bg1"/>
              </a:solidFill>
            </a:endParaRPr>
          </a:p>
        </p:txBody>
      </p:sp>
      <p:grpSp>
        <p:nvGrpSpPr>
          <p:cNvPr id="6" name="Group 5">
            <a:extLst>
              <a:ext uri="{FF2B5EF4-FFF2-40B4-BE49-F238E27FC236}">
                <a16:creationId xmlns:a16="http://schemas.microsoft.com/office/drawing/2014/main" id="{24268330-2862-4F83-8DAF-CA34AB1A1C0E}"/>
              </a:ext>
            </a:extLst>
          </p:cNvPr>
          <p:cNvGrpSpPr/>
          <p:nvPr/>
        </p:nvGrpSpPr>
        <p:grpSpPr>
          <a:xfrm>
            <a:off x="7360467" y="5507814"/>
            <a:ext cx="1349655" cy="980854"/>
            <a:chOff x="7360467" y="5507814"/>
            <a:chExt cx="1349655" cy="980854"/>
          </a:xfrm>
        </p:grpSpPr>
        <p:grpSp>
          <p:nvGrpSpPr>
            <p:cNvPr id="15" name="Group 14">
              <a:extLst>
                <a:ext uri="{FF2B5EF4-FFF2-40B4-BE49-F238E27FC236}">
                  <a16:creationId xmlns:a16="http://schemas.microsoft.com/office/drawing/2014/main" id="{66D7DD0F-3018-4CBB-A8D3-4B7B95BF4F9F}"/>
                </a:ext>
              </a:extLst>
            </p:cNvPr>
            <p:cNvGrpSpPr/>
            <p:nvPr/>
          </p:nvGrpSpPr>
          <p:grpSpPr>
            <a:xfrm>
              <a:off x="7360467" y="5507814"/>
              <a:ext cx="1349655" cy="980854"/>
              <a:chOff x="5207267" y="2146434"/>
              <a:chExt cx="4966636" cy="3609474"/>
            </a:xfrm>
          </p:grpSpPr>
          <p:sp>
            <p:nvSpPr>
              <p:cNvPr id="16" name="Rectangle: Rounded Corners 15">
                <a:extLst>
                  <a:ext uri="{FF2B5EF4-FFF2-40B4-BE49-F238E27FC236}">
                    <a16:creationId xmlns:a16="http://schemas.microsoft.com/office/drawing/2014/main" id="{D0664E6D-FDFE-4277-A6D3-FAE986B14E86}"/>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053D15B-F1FA-4FFA-B85E-FEE3FECA8AB3}"/>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AFF003-AA55-4B0B-91B1-6184BEEF4643}"/>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76A792-937E-43B2-9EF2-9A9060E9A4C2}"/>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E7C198E-29EE-44E6-B42B-C414252F7AD8}"/>
                </a:ext>
              </a:extLst>
            </p:cNvPr>
            <p:cNvSpPr txBox="1"/>
            <p:nvPr/>
          </p:nvSpPr>
          <p:spPr>
            <a:xfrm>
              <a:off x="7471495" y="5617821"/>
              <a:ext cx="1152312" cy="646331"/>
            </a:xfrm>
            <a:prstGeom prst="rect">
              <a:avLst/>
            </a:prstGeom>
            <a:noFill/>
          </p:spPr>
          <p:txBody>
            <a:bodyPr wrap="square" rtlCol="0">
              <a:spAutoFit/>
            </a:bodyPr>
            <a:lstStyle/>
            <a:p>
              <a:pPr algn="ctr"/>
              <a:r>
                <a:rPr lang="en-US" sz="3600" dirty="0"/>
                <a:t>18</a:t>
              </a:r>
            </a:p>
          </p:txBody>
        </p:sp>
      </p:grpSp>
    </p:spTree>
    <p:extLst>
      <p:ext uri="{BB962C8B-B14F-4D97-AF65-F5344CB8AC3E}">
        <p14:creationId xmlns:p14="http://schemas.microsoft.com/office/powerpoint/2010/main" val="6880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EE469F-6F56-168F-0339-BDCAB992982B}"/>
              </a:ext>
            </a:extLst>
          </p:cNvPr>
          <p:cNvPicPr>
            <a:picLocks noChangeAspect="1"/>
          </p:cNvPicPr>
          <p:nvPr/>
        </p:nvPicPr>
        <p:blipFill>
          <a:blip r:embed="rId2"/>
          <a:stretch>
            <a:fillRect/>
          </a:stretch>
        </p:blipFill>
        <p:spPr>
          <a:xfrm>
            <a:off x="0" y="0"/>
            <a:ext cx="12192000" cy="6864521"/>
          </a:xfrm>
          <a:prstGeom prst="rect">
            <a:avLst/>
          </a:prstGeom>
        </p:spPr>
      </p:pic>
      <p:sp>
        <p:nvSpPr>
          <p:cNvPr id="5" name="TextBox 4"/>
          <p:cNvSpPr txBox="1"/>
          <p:nvPr/>
        </p:nvSpPr>
        <p:spPr>
          <a:xfrm>
            <a:off x="81481" y="6488668"/>
            <a:ext cx="2286000" cy="369332"/>
          </a:xfrm>
          <a:prstGeom prst="rect">
            <a:avLst/>
          </a:prstGeom>
          <a:noFill/>
        </p:spPr>
        <p:txBody>
          <a:bodyPr wrap="square" rtlCol="0">
            <a:spAutoFit/>
          </a:bodyPr>
          <a:lstStyle/>
          <a:p>
            <a:r>
              <a:rPr lang="en-US" dirty="0">
                <a:solidFill>
                  <a:schemeClr val="bg1"/>
                </a:solidFill>
              </a:rPr>
              <a:t>1 Corinthians 12:3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rPr>
              <a:t>Gifts of the Spirit</a:t>
            </a: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685860" y="954769"/>
            <a:ext cx="7798052" cy="1138773"/>
          </a:xfrm>
          <a:prstGeom prst="rect">
            <a:avLst/>
          </a:prstGeom>
        </p:spPr>
        <p:txBody>
          <a:bodyPr wrap="square">
            <a:spAutoFit/>
          </a:bodyPr>
          <a:lstStyle/>
          <a:p>
            <a:r>
              <a:rPr lang="en-US" i="1" dirty="0">
                <a:solidFill>
                  <a:srgbClr val="FFFF00"/>
                </a:solidFill>
                <a:latin typeface="Abadi" panose="020B0604020104020204" pitchFamily="34" charset="0"/>
              </a:rPr>
              <a:t>Wherefore I give you to understand, that no man speaking by the Spirit of God </a:t>
            </a:r>
            <a:r>
              <a:rPr lang="en-US" i="1" dirty="0" err="1">
                <a:solidFill>
                  <a:srgbClr val="FFFF00"/>
                </a:solidFill>
                <a:latin typeface="Abadi" panose="020B0604020104020204" pitchFamily="34" charset="0"/>
              </a:rPr>
              <a:t>calleth</a:t>
            </a:r>
            <a:r>
              <a:rPr lang="en-US" i="1" dirty="0">
                <a:solidFill>
                  <a:srgbClr val="FFFF00"/>
                </a:solidFill>
                <a:latin typeface="Abadi" panose="020B0604020104020204" pitchFamily="34" charset="0"/>
              </a:rPr>
              <a:t> Jesus accursed: and that no man can </a:t>
            </a:r>
            <a:r>
              <a:rPr lang="en-US" sz="3200" b="1" i="1" dirty="0">
                <a:solidFill>
                  <a:srgbClr val="FFFF00"/>
                </a:solidFill>
                <a:latin typeface="Abadi" panose="020B0604020104020204" pitchFamily="34" charset="0"/>
              </a:rPr>
              <a:t>say</a:t>
            </a:r>
            <a:r>
              <a:rPr lang="en-US" i="1" dirty="0">
                <a:solidFill>
                  <a:srgbClr val="FFFF00"/>
                </a:solidFill>
                <a:latin typeface="Abadi" panose="020B0604020104020204" pitchFamily="34" charset="0"/>
              </a:rPr>
              <a:t> that Jesus is the Lord, but by the Holy Ghost.</a:t>
            </a:r>
            <a:endParaRPr lang="en-US" i="1" dirty="0">
              <a:solidFill>
                <a:srgbClr val="FFFF00"/>
              </a:solidFill>
            </a:endParaRPr>
          </a:p>
        </p:txBody>
      </p:sp>
      <p:grpSp>
        <p:nvGrpSpPr>
          <p:cNvPr id="52" name="Group 51"/>
          <p:cNvGrpSpPr/>
          <p:nvPr/>
        </p:nvGrpSpPr>
        <p:grpSpPr>
          <a:xfrm>
            <a:off x="681858" y="2216869"/>
            <a:ext cx="6452273" cy="922824"/>
            <a:chOff x="1849755" y="2660488"/>
            <a:chExt cx="6452273" cy="922824"/>
          </a:xfrm>
        </p:grpSpPr>
        <p:grpSp>
          <p:nvGrpSpPr>
            <p:cNvPr id="50" name="Group 49"/>
            <p:cNvGrpSpPr/>
            <p:nvPr/>
          </p:nvGrpSpPr>
          <p:grpSpPr>
            <a:xfrm>
              <a:off x="1849755" y="2660488"/>
              <a:ext cx="6452273" cy="888471"/>
              <a:chOff x="1849755" y="2660488"/>
              <a:chExt cx="6452273" cy="888471"/>
            </a:xfrm>
          </p:grpSpPr>
          <p:sp>
            <p:nvSpPr>
              <p:cNvPr id="48" name="TextBox 47"/>
              <p:cNvSpPr txBox="1"/>
              <p:nvPr/>
            </p:nvSpPr>
            <p:spPr>
              <a:xfrm>
                <a:off x="2534970" y="2725094"/>
                <a:ext cx="5767058" cy="707886"/>
              </a:xfrm>
              <a:prstGeom prst="rect">
                <a:avLst/>
              </a:prstGeom>
              <a:noFill/>
            </p:spPr>
            <p:txBody>
              <a:bodyPr wrap="square" rtlCol="0">
                <a:spAutoFit/>
              </a:bodyPr>
              <a:lstStyle/>
              <a:p>
                <a:r>
                  <a:rPr lang="en-US" sz="4000" dirty="0">
                    <a:solidFill>
                      <a:schemeClr val="bg1"/>
                    </a:solidFill>
                  </a:rPr>
                  <a:t>“Say” Should Be “Know”</a:t>
                </a: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755" y="2660488"/>
                <a:ext cx="706340" cy="888471"/>
              </a:xfrm>
              <a:prstGeom prst="rect">
                <a:avLst/>
              </a:prstGeom>
            </p:spPr>
          </p:pic>
        </p:grpSp>
        <p:sp>
          <p:nvSpPr>
            <p:cNvPr id="51" name="TextBox 50"/>
            <p:cNvSpPr txBox="1"/>
            <p:nvPr/>
          </p:nvSpPr>
          <p:spPr>
            <a:xfrm>
              <a:off x="2507810" y="3213980"/>
              <a:ext cx="597529" cy="369332"/>
            </a:xfrm>
            <a:prstGeom prst="rect">
              <a:avLst/>
            </a:prstGeom>
            <a:noFill/>
          </p:spPr>
          <p:txBody>
            <a:bodyPr wrap="square" rtlCol="0">
              <a:spAutoFit/>
            </a:bodyPr>
            <a:lstStyle/>
            <a:p>
              <a:r>
                <a:rPr lang="en-US" dirty="0">
                  <a:solidFill>
                    <a:schemeClr val="bg1"/>
                  </a:solidFill>
                </a:rPr>
                <a:t>(3)</a:t>
              </a:r>
            </a:p>
          </p:txBody>
        </p:sp>
      </p:grpSp>
      <p:sp>
        <p:nvSpPr>
          <p:cNvPr id="53" name="Rectangle 52"/>
          <p:cNvSpPr/>
          <p:nvPr/>
        </p:nvSpPr>
        <p:spPr>
          <a:xfrm>
            <a:off x="2839117" y="3362029"/>
            <a:ext cx="7956024" cy="461665"/>
          </a:xfrm>
          <a:prstGeom prst="rect">
            <a:avLst/>
          </a:prstGeom>
        </p:spPr>
        <p:txBody>
          <a:bodyPr wrap="none">
            <a:spAutoFit/>
          </a:bodyPr>
          <a:lstStyle/>
          <a:p>
            <a:r>
              <a:rPr lang="en-US" sz="2400" dirty="0">
                <a:solidFill>
                  <a:schemeClr val="bg1"/>
                </a:solidFill>
                <a:effectLst>
                  <a:glow rad="101600">
                    <a:schemeClr val="accent2">
                      <a:satMod val="175000"/>
                      <a:alpha val="40000"/>
                    </a:schemeClr>
                  </a:glow>
                </a:effectLst>
                <a:latin typeface="Abadi" panose="020B0604020104020204" pitchFamily="34" charset="0"/>
              </a:rPr>
              <a:t>How can we obtain a personal testimony of Jesus Christ?</a:t>
            </a:r>
            <a:endParaRPr lang="en-US" sz="2400" dirty="0">
              <a:solidFill>
                <a:schemeClr val="bg1"/>
              </a:solidFill>
              <a:effectLst>
                <a:glow rad="101600">
                  <a:schemeClr val="accent2">
                    <a:satMod val="175000"/>
                    <a:alpha val="40000"/>
                  </a:schemeClr>
                </a:glow>
              </a:effectLst>
            </a:endParaRPr>
          </a:p>
        </p:txBody>
      </p:sp>
      <p:grpSp>
        <p:nvGrpSpPr>
          <p:cNvPr id="14" name="Group 13">
            <a:extLst>
              <a:ext uri="{FF2B5EF4-FFF2-40B4-BE49-F238E27FC236}">
                <a16:creationId xmlns:a16="http://schemas.microsoft.com/office/drawing/2014/main" id="{2E9D49EF-EFCB-4E73-952B-50035B98215A}"/>
              </a:ext>
            </a:extLst>
          </p:cNvPr>
          <p:cNvGrpSpPr/>
          <p:nvPr/>
        </p:nvGrpSpPr>
        <p:grpSpPr>
          <a:xfrm>
            <a:off x="5667581" y="4196362"/>
            <a:ext cx="2933100" cy="2196035"/>
            <a:chOff x="4527277" y="1668931"/>
            <a:chExt cx="2472093" cy="1850876"/>
          </a:xfrm>
        </p:grpSpPr>
        <p:grpSp>
          <p:nvGrpSpPr>
            <p:cNvPr id="15" name="Group 14">
              <a:extLst>
                <a:ext uri="{FF2B5EF4-FFF2-40B4-BE49-F238E27FC236}">
                  <a16:creationId xmlns:a16="http://schemas.microsoft.com/office/drawing/2014/main" id="{899532CC-19AC-43D5-B891-0A30460BD0EB}"/>
                </a:ext>
              </a:extLst>
            </p:cNvPr>
            <p:cNvGrpSpPr/>
            <p:nvPr/>
          </p:nvGrpSpPr>
          <p:grpSpPr>
            <a:xfrm>
              <a:off x="4527277" y="1668931"/>
              <a:ext cx="2472093" cy="1850876"/>
              <a:chOff x="5207267" y="2037348"/>
              <a:chExt cx="4966636" cy="3718560"/>
            </a:xfrm>
          </p:grpSpPr>
          <p:sp>
            <p:nvSpPr>
              <p:cNvPr id="17" name="Rectangle: Rounded Corners 16">
                <a:extLst>
                  <a:ext uri="{FF2B5EF4-FFF2-40B4-BE49-F238E27FC236}">
                    <a16:creationId xmlns:a16="http://schemas.microsoft.com/office/drawing/2014/main" id="{2575ED23-0E43-4B49-A3D1-C4BE8827AE02}"/>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B69E87B-5B85-4ACC-B323-C111C81E68EC}"/>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50ECE0-5ACB-4BFA-9BFB-E27C725A278A}"/>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FF856F-779A-419B-8C6D-E69A3A9526BB}"/>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BBD37C7-44C6-458B-8900-BFFF840E1BEB}"/>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16" name="TextBox 15">
              <a:extLst>
                <a:ext uri="{FF2B5EF4-FFF2-40B4-BE49-F238E27FC236}">
                  <a16:creationId xmlns:a16="http://schemas.microsoft.com/office/drawing/2014/main" id="{ACE3FDFF-9EAC-48AA-B5A3-372CB00E08A8}"/>
                </a:ext>
              </a:extLst>
            </p:cNvPr>
            <p:cNvSpPr txBox="1"/>
            <p:nvPr/>
          </p:nvSpPr>
          <p:spPr>
            <a:xfrm>
              <a:off x="4819795" y="2003388"/>
              <a:ext cx="1740949" cy="1115429"/>
            </a:xfrm>
            <a:prstGeom prst="rect">
              <a:avLst/>
            </a:prstGeom>
            <a:noFill/>
          </p:spPr>
          <p:txBody>
            <a:bodyPr wrap="square" rtlCol="0">
              <a:spAutoFit/>
            </a:bodyPr>
            <a:lstStyle/>
            <a:p>
              <a:pPr algn="ctr"/>
              <a:r>
                <a:rPr lang="en-US" sz="1600" b="1" dirty="0"/>
                <a:t>Only through the Holy Ghost can we obtain a personal testimony that Jesus Christ is our Savior</a:t>
              </a:r>
            </a:p>
          </p:txBody>
        </p:sp>
      </p:grpSp>
    </p:spTree>
    <p:extLst>
      <p:ext uri="{BB962C8B-B14F-4D97-AF65-F5344CB8AC3E}">
        <p14:creationId xmlns:p14="http://schemas.microsoft.com/office/powerpoint/2010/main" val="257743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550AB5-C250-BFF7-B066-206DA5B52A35}"/>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262549" y="486301"/>
            <a:ext cx="5299117" cy="3170099"/>
          </a:xfrm>
          <a:prstGeom prst="rect">
            <a:avLst/>
          </a:prstGeom>
          <a:noFill/>
        </p:spPr>
        <p:txBody>
          <a:bodyPr wrap="square" rtlCol="0">
            <a:spAutoFit/>
          </a:bodyPr>
          <a:lstStyle/>
          <a:p>
            <a:r>
              <a:rPr lang="en-US" sz="2000" dirty="0">
                <a:solidFill>
                  <a:schemeClr val="bg1"/>
                </a:solidFill>
              </a:rPr>
              <a:t>“A testimony is a most precious possession because it is not acquired by logic or reason alone, it cannot be purchased with earthly possessions, and it cannot be given as a present or inherited from our ancestors. </a:t>
            </a:r>
          </a:p>
          <a:p>
            <a:endParaRPr lang="en-US" sz="2000" dirty="0">
              <a:solidFill>
                <a:schemeClr val="bg1"/>
              </a:solidFill>
            </a:endParaRPr>
          </a:p>
          <a:p>
            <a:r>
              <a:rPr lang="en-US" sz="2000" dirty="0">
                <a:solidFill>
                  <a:schemeClr val="bg1"/>
                </a:solidFill>
              </a:rPr>
              <a:t>We cannot depend on the testimonies of other people. </a:t>
            </a:r>
          </a:p>
          <a:p>
            <a:endParaRPr lang="en-US" sz="2000" dirty="0">
              <a:solidFill>
                <a:schemeClr val="bg1"/>
              </a:solidFill>
            </a:endParaRPr>
          </a:p>
          <a:p>
            <a:r>
              <a:rPr lang="en-US" sz="2000" dirty="0">
                <a:solidFill>
                  <a:schemeClr val="bg1"/>
                </a:solidFill>
              </a:rPr>
              <a:t>We need to know for ourselves. </a:t>
            </a:r>
          </a:p>
        </p:txBody>
      </p:sp>
      <p:sp>
        <p:nvSpPr>
          <p:cNvPr id="3" name="Rectangle 2"/>
          <p:cNvSpPr/>
          <p:nvPr/>
        </p:nvSpPr>
        <p:spPr>
          <a:xfrm>
            <a:off x="3693813" y="4319959"/>
            <a:ext cx="4581052" cy="1631216"/>
          </a:xfrm>
          <a:prstGeom prst="rect">
            <a:avLst/>
          </a:prstGeom>
        </p:spPr>
        <p:txBody>
          <a:bodyPr wrap="square">
            <a:spAutoFit/>
          </a:bodyPr>
          <a:lstStyle/>
          <a:p>
            <a:r>
              <a:rPr lang="en-US" sz="2000" dirty="0">
                <a:solidFill>
                  <a:schemeClr val="bg1"/>
                </a:solidFill>
                <a:latin typeface="Abadi" panose="020B0604020104020204" pitchFamily="34" charset="0"/>
              </a:rPr>
              <a:t>“We receive this testimony when the Holy Spirit speaks to the spirit within us. We will receive a calm and unwavering certainty that will be the source of our testimony and conviction.” </a:t>
            </a:r>
            <a:endParaRPr lang="en-US" sz="2000" dirty="0">
              <a:solidFill>
                <a:schemeClr val="bg1"/>
              </a:solidFill>
            </a:endParaRPr>
          </a:p>
        </p:txBody>
      </p:sp>
      <p:sp>
        <p:nvSpPr>
          <p:cNvPr id="4" name="Rectangle 3"/>
          <p:cNvSpPr/>
          <p:nvPr/>
        </p:nvSpPr>
        <p:spPr>
          <a:xfrm>
            <a:off x="11725206"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(4)</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6" y="5251433"/>
            <a:ext cx="1115945" cy="1393811"/>
          </a:xfrm>
          <a:prstGeom prst="rect">
            <a:avLst/>
          </a:prstGeom>
        </p:spPr>
      </p:pic>
      <p:grpSp>
        <p:nvGrpSpPr>
          <p:cNvPr id="15" name="Group 14"/>
          <p:cNvGrpSpPr/>
          <p:nvPr/>
        </p:nvGrpSpPr>
        <p:grpSpPr>
          <a:xfrm>
            <a:off x="8700379" y="2970336"/>
            <a:ext cx="2312940" cy="3401464"/>
            <a:chOff x="9116839" y="2490503"/>
            <a:chExt cx="2312940" cy="3401464"/>
          </a:xfrm>
        </p:grpSpPr>
        <p:pic>
          <p:nvPicPr>
            <p:cNvPr id="2052" name="Picture 4" descr="Image result for lds woman pain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1879" y="2490503"/>
              <a:ext cx="2247900" cy="3219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16839" y="5676523"/>
              <a:ext cx="2163779" cy="215444"/>
            </a:xfrm>
            <a:prstGeom prst="rect">
              <a:avLst/>
            </a:prstGeom>
            <a:noFill/>
          </p:spPr>
          <p:txBody>
            <a:bodyPr wrap="square" rtlCol="0">
              <a:spAutoFit/>
            </a:bodyPr>
            <a:lstStyle/>
            <a:p>
              <a:r>
                <a:rPr lang="en-US" sz="800" dirty="0">
                  <a:solidFill>
                    <a:schemeClr val="bg1"/>
                  </a:solidFill>
                </a:rPr>
                <a:t>Elspeth C. Young</a:t>
              </a:r>
            </a:p>
          </p:txBody>
        </p:sp>
      </p:grpSp>
      <p:grpSp>
        <p:nvGrpSpPr>
          <p:cNvPr id="17" name="Group 16"/>
          <p:cNvGrpSpPr/>
          <p:nvPr/>
        </p:nvGrpSpPr>
        <p:grpSpPr>
          <a:xfrm>
            <a:off x="5430570" y="285183"/>
            <a:ext cx="2420826" cy="3532031"/>
            <a:chOff x="5430570" y="285183"/>
            <a:chExt cx="2420826" cy="3532031"/>
          </a:xfrm>
        </p:grpSpPr>
        <p:pic>
          <p:nvPicPr>
            <p:cNvPr id="2050" name="Picture 2" descr="Image result for knowing jesus 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994" y="285183"/>
              <a:ext cx="2402402" cy="33633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430570" y="3601770"/>
              <a:ext cx="2163779" cy="215444"/>
            </a:xfrm>
            <a:prstGeom prst="rect">
              <a:avLst/>
            </a:prstGeom>
            <a:noFill/>
          </p:spPr>
          <p:txBody>
            <a:bodyPr wrap="square" rtlCol="0">
              <a:spAutoFit/>
            </a:bodyPr>
            <a:lstStyle/>
            <a:p>
              <a:r>
                <a:rPr lang="en-US" sz="800" dirty="0">
                  <a:solidFill>
                    <a:schemeClr val="bg1"/>
                  </a:solidFill>
                </a:rPr>
                <a:t>Greg Olsen</a:t>
              </a:r>
            </a:p>
          </p:txBody>
        </p:sp>
      </p:grpSp>
      <p:sp>
        <p:nvSpPr>
          <p:cNvPr id="16" name="Rectangle 15"/>
          <p:cNvSpPr/>
          <p:nvPr/>
        </p:nvSpPr>
        <p:spPr>
          <a:xfrm>
            <a:off x="8048530" y="556415"/>
            <a:ext cx="3847723" cy="1938992"/>
          </a:xfrm>
          <a:prstGeom prst="rect">
            <a:avLst/>
          </a:prstGeom>
        </p:spPr>
        <p:txBody>
          <a:bodyPr wrap="square">
            <a:spAutoFit/>
          </a:bodyPr>
          <a:lstStyle/>
          <a:p>
            <a:r>
              <a:rPr lang="en-US" sz="2000" dirty="0">
                <a:solidFill>
                  <a:schemeClr val="bg1"/>
                </a:solidFill>
              </a:rPr>
              <a:t>President Gordon B. Hinckley said, ‘Every Latter-day Saint has the responsibility to know for himself or herself with a certainty beyond doubt that Jesus is the resurrected, living Son of the living God’</a:t>
            </a:r>
          </a:p>
        </p:txBody>
      </p:sp>
    </p:spTree>
    <p:extLst>
      <p:ext uri="{BB962C8B-B14F-4D97-AF65-F5344CB8AC3E}">
        <p14:creationId xmlns:p14="http://schemas.microsoft.com/office/powerpoint/2010/main" val="219841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E72946-B3D6-9130-A8E4-24F3684DC031}"/>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595457" y="360713"/>
            <a:ext cx="7848600" cy="3231654"/>
          </a:xfrm>
          <a:prstGeom prst="rect">
            <a:avLst/>
          </a:prstGeom>
          <a:noFill/>
        </p:spPr>
        <p:txBody>
          <a:bodyPr wrap="square" rtlCol="0">
            <a:spAutoFit/>
          </a:bodyPr>
          <a:lstStyle/>
          <a:p>
            <a:r>
              <a:rPr lang="en-US" sz="4400" i="1" dirty="0">
                <a:solidFill>
                  <a:schemeClr val="bg1"/>
                </a:solidFill>
              </a:rPr>
              <a:t>“Every good gift and every perfect gift is from above, and cometh down from the Father of lights…”</a:t>
            </a:r>
          </a:p>
          <a:p>
            <a:r>
              <a:rPr lang="en-US" sz="2800" i="1" dirty="0">
                <a:solidFill>
                  <a:schemeClr val="bg1"/>
                </a:solidFill>
              </a:rPr>
              <a:t>—James 1:17</a:t>
            </a:r>
          </a:p>
        </p:txBody>
      </p:sp>
      <p:sp>
        <p:nvSpPr>
          <p:cNvPr id="15" name="TextBox 14"/>
          <p:cNvSpPr txBox="1"/>
          <p:nvPr/>
        </p:nvSpPr>
        <p:spPr>
          <a:xfrm>
            <a:off x="81481" y="6488668"/>
            <a:ext cx="2286000" cy="369332"/>
          </a:xfrm>
          <a:prstGeom prst="rect">
            <a:avLst/>
          </a:prstGeom>
          <a:noFill/>
        </p:spPr>
        <p:txBody>
          <a:bodyPr wrap="square" rtlCol="0">
            <a:spAutoFit/>
          </a:bodyPr>
          <a:lstStyle/>
          <a:p>
            <a:r>
              <a:rPr lang="en-US" dirty="0">
                <a:solidFill>
                  <a:schemeClr val="bg1"/>
                </a:solidFill>
              </a:rPr>
              <a:t>1 Corinthians 12:4-6</a:t>
            </a:r>
          </a:p>
        </p:txBody>
      </p:sp>
      <p:grpSp>
        <p:nvGrpSpPr>
          <p:cNvPr id="7" name="Group 6">
            <a:extLst>
              <a:ext uri="{FF2B5EF4-FFF2-40B4-BE49-F238E27FC236}">
                <a16:creationId xmlns:a16="http://schemas.microsoft.com/office/drawing/2014/main" id="{6CCC4E4C-A4BD-4BF4-9751-E1521EBD5583}"/>
              </a:ext>
            </a:extLst>
          </p:cNvPr>
          <p:cNvGrpSpPr/>
          <p:nvPr/>
        </p:nvGrpSpPr>
        <p:grpSpPr>
          <a:xfrm>
            <a:off x="3238709" y="3003960"/>
            <a:ext cx="4648633" cy="3378368"/>
            <a:chOff x="5207267" y="2146434"/>
            <a:chExt cx="4966636" cy="3609474"/>
          </a:xfrm>
        </p:grpSpPr>
        <p:sp>
          <p:nvSpPr>
            <p:cNvPr id="8" name="Rectangle: Rounded Corners 7">
              <a:extLst>
                <a:ext uri="{FF2B5EF4-FFF2-40B4-BE49-F238E27FC236}">
                  <a16:creationId xmlns:a16="http://schemas.microsoft.com/office/drawing/2014/main" id="{E8301947-63DF-4D39-BEED-474A9D278FE0}"/>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5B654CF-AA71-4D4B-BB8D-97F5A61F42A5}"/>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DDB0234-23EC-42A1-A4A1-B57F061C0C8F}"/>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C426E76-862D-4FB7-AFF1-36875DA5FDBD}"/>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86C9D3B-23E2-499A-B6B2-63E651A74856}"/>
                </a:ext>
              </a:extLst>
            </p:cNvPr>
            <p:cNvSpPr txBox="1"/>
            <p:nvPr/>
          </p:nvSpPr>
          <p:spPr>
            <a:xfrm>
              <a:off x="6036643" y="2155737"/>
              <a:ext cx="3307882" cy="680181"/>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grpSp>
        <p:nvGrpSpPr>
          <p:cNvPr id="13" name="Group 69">
            <a:extLst>
              <a:ext uri="{FF2B5EF4-FFF2-40B4-BE49-F238E27FC236}">
                <a16:creationId xmlns:a16="http://schemas.microsoft.com/office/drawing/2014/main" id="{2E78CE7A-2366-4E58-8C44-D175FA76BE24}"/>
              </a:ext>
            </a:extLst>
          </p:cNvPr>
          <p:cNvGrpSpPr/>
          <p:nvPr/>
        </p:nvGrpSpPr>
        <p:grpSpPr>
          <a:xfrm>
            <a:off x="4712124" y="3781457"/>
            <a:ext cx="1701800" cy="1796344"/>
            <a:chOff x="1752600" y="2971800"/>
            <a:chExt cx="1371600" cy="1447800"/>
          </a:xfrm>
          <a:noFill/>
        </p:grpSpPr>
        <p:sp>
          <p:nvSpPr>
            <p:cNvPr id="16" name="Cube 15">
              <a:extLst>
                <a:ext uri="{FF2B5EF4-FFF2-40B4-BE49-F238E27FC236}">
                  <a16:creationId xmlns:a16="http://schemas.microsoft.com/office/drawing/2014/main" id="{911C33C5-2612-4802-9721-1BC18FFE3F5B}"/>
                </a:ext>
              </a:extLst>
            </p:cNvPr>
            <p:cNvSpPr/>
            <p:nvPr/>
          </p:nvSpPr>
          <p:spPr>
            <a:xfrm>
              <a:off x="1752600" y="3276600"/>
              <a:ext cx="1371600" cy="1143000"/>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71">
              <a:extLst>
                <a:ext uri="{FF2B5EF4-FFF2-40B4-BE49-F238E27FC236}">
                  <a16:creationId xmlns:a16="http://schemas.microsoft.com/office/drawing/2014/main" id="{D9EE74C7-2C0E-4124-8633-C488D1FF71E4}"/>
                </a:ext>
              </a:extLst>
            </p:cNvPr>
            <p:cNvSpPr/>
            <p:nvPr/>
          </p:nvSpPr>
          <p:spPr>
            <a:xfrm>
              <a:off x="1828800" y="2971800"/>
              <a:ext cx="533400" cy="457200"/>
            </a:xfrm>
            <a:prstGeom prst="round2DiagRect">
              <a:avLst>
                <a:gd name="adj1" fmla="val 0"/>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72">
              <a:extLst>
                <a:ext uri="{FF2B5EF4-FFF2-40B4-BE49-F238E27FC236}">
                  <a16:creationId xmlns:a16="http://schemas.microsoft.com/office/drawing/2014/main" id="{D2F2053F-8D9B-4E25-B4C1-394FBDD158D6}"/>
                </a:ext>
              </a:extLst>
            </p:cNvPr>
            <p:cNvSpPr/>
            <p:nvPr/>
          </p:nvSpPr>
          <p:spPr>
            <a:xfrm rot="6887454">
              <a:off x="2491062" y="3081175"/>
              <a:ext cx="533400" cy="457200"/>
            </a:xfrm>
            <a:prstGeom prst="round2DiagRect">
              <a:avLst>
                <a:gd name="adj1" fmla="val 0"/>
                <a:gd name="adj2"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A2B47C-1FE6-4F70-BFD0-22AF589CE08A}"/>
                </a:ext>
              </a:extLst>
            </p:cNvPr>
            <p:cNvSpPr/>
            <p:nvPr/>
          </p:nvSpPr>
          <p:spPr>
            <a:xfrm>
              <a:off x="2209800" y="3581400"/>
              <a:ext cx="152400" cy="838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7480BF5-8B5C-4B41-B4D4-148D70D438D7}"/>
                </a:ext>
              </a:extLst>
            </p:cNvPr>
            <p:cNvSpPr/>
            <p:nvPr/>
          </p:nvSpPr>
          <p:spPr>
            <a:xfrm>
              <a:off x="2057400" y="3124200"/>
              <a:ext cx="609600" cy="457200"/>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2DEAE9B5-76E2-4E01-85DF-B090C9EB3FCF}"/>
                </a:ext>
              </a:extLst>
            </p:cNvPr>
            <p:cNvSpPr/>
            <p:nvPr/>
          </p:nvSpPr>
          <p:spPr>
            <a:xfrm>
              <a:off x="2209800" y="3200400"/>
              <a:ext cx="304800" cy="381000"/>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5790A41-2F23-9253-7F0B-4CF79E265A1D}"/>
              </a:ext>
            </a:extLst>
          </p:cNvPr>
          <p:cNvGrpSpPr/>
          <p:nvPr/>
        </p:nvGrpSpPr>
        <p:grpSpPr>
          <a:xfrm>
            <a:off x="8599714" y="533509"/>
            <a:ext cx="3335030" cy="2423714"/>
            <a:chOff x="8599714" y="533509"/>
            <a:chExt cx="3335030" cy="2423714"/>
          </a:xfrm>
        </p:grpSpPr>
        <p:grpSp>
          <p:nvGrpSpPr>
            <p:cNvPr id="4" name="Group 3">
              <a:extLst>
                <a:ext uri="{FF2B5EF4-FFF2-40B4-BE49-F238E27FC236}">
                  <a16:creationId xmlns:a16="http://schemas.microsoft.com/office/drawing/2014/main" id="{611D7785-25AA-7939-B39A-BAEBD490CAAC}"/>
                </a:ext>
              </a:extLst>
            </p:cNvPr>
            <p:cNvGrpSpPr/>
            <p:nvPr/>
          </p:nvGrpSpPr>
          <p:grpSpPr>
            <a:xfrm>
              <a:off x="8599714" y="533509"/>
              <a:ext cx="3335030" cy="2423714"/>
              <a:chOff x="5207267" y="2146434"/>
              <a:chExt cx="4966636" cy="3609474"/>
            </a:xfrm>
          </p:grpSpPr>
          <p:sp>
            <p:nvSpPr>
              <p:cNvPr id="5" name="Rectangle: Rounded Corners 4">
                <a:extLst>
                  <a:ext uri="{FF2B5EF4-FFF2-40B4-BE49-F238E27FC236}">
                    <a16:creationId xmlns:a16="http://schemas.microsoft.com/office/drawing/2014/main" id="{2AE1D62A-0576-DC64-FE54-3BC5D52B04C4}"/>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E7B8D6B-9A2C-DC2A-9A94-E22C8B114E62}"/>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F473D0-99C6-4EBD-BC57-9B03158FE09C}"/>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43DB11-1C6A-A02A-49B7-EA631108CE0D}"/>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816827-5B67-26BF-99EF-71BC0DEBE9B5}"/>
                  </a:ext>
                </a:extLst>
              </p:cNvPr>
              <p:cNvSpPr txBox="1"/>
              <p:nvPr/>
            </p:nvSpPr>
            <p:spPr>
              <a:xfrm>
                <a:off x="6036643" y="2155737"/>
                <a:ext cx="3307882" cy="680181"/>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26" name="TextBox 25">
              <a:extLst>
                <a:ext uri="{FF2B5EF4-FFF2-40B4-BE49-F238E27FC236}">
                  <a16:creationId xmlns:a16="http://schemas.microsoft.com/office/drawing/2014/main" id="{F458060F-6E85-1948-84A5-BF26903DC57F}"/>
                </a:ext>
              </a:extLst>
            </p:cNvPr>
            <p:cNvSpPr txBox="1"/>
            <p:nvPr/>
          </p:nvSpPr>
          <p:spPr>
            <a:xfrm>
              <a:off x="8987879" y="1049170"/>
              <a:ext cx="2558698" cy="1200329"/>
            </a:xfrm>
            <a:prstGeom prst="rect">
              <a:avLst/>
            </a:prstGeom>
            <a:noFill/>
          </p:spPr>
          <p:txBody>
            <a:bodyPr wrap="square">
              <a:spAutoFit/>
            </a:bodyPr>
            <a:lstStyle/>
            <a:p>
              <a:pPr algn="ctr"/>
              <a:r>
                <a:rPr lang="en-US" b="1" i="0" dirty="0">
                  <a:solidFill>
                    <a:srgbClr val="000000"/>
                  </a:solidFill>
                  <a:effectLst/>
                  <a:latin typeface="Abadi" panose="020B0604020104020204" pitchFamily="34" charset="0"/>
                </a:rPr>
                <a:t>The Lord gives each member of His Church at least one spiritual gift to bless others with</a:t>
              </a:r>
              <a:r>
                <a:rPr lang="en-US" b="0" i="0" dirty="0">
                  <a:solidFill>
                    <a:srgbClr val="000000"/>
                  </a:solidFill>
                  <a:effectLst/>
                  <a:latin typeface="Abadi" panose="020B0604020104020204" pitchFamily="34" charset="0"/>
                </a:rPr>
                <a:t>.</a:t>
              </a:r>
              <a:endParaRPr lang="en-US" dirty="0"/>
            </a:p>
          </p:txBody>
        </p:sp>
      </p:grpSp>
    </p:spTree>
    <p:extLst>
      <p:ext uri="{BB962C8B-B14F-4D97-AF65-F5344CB8AC3E}">
        <p14:creationId xmlns:p14="http://schemas.microsoft.com/office/powerpoint/2010/main" val="290121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33DDD-59CE-1BC3-A4DF-7525FE642CAE}"/>
              </a:ext>
            </a:extLst>
          </p:cNvPr>
          <p:cNvPicPr>
            <a:picLocks noChangeAspect="1"/>
          </p:cNvPicPr>
          <p:nvPr/>
        </p:nvPicPr>
        <p:blipFill>
          <a:blip r:embed="rId2"/>
          <a:stretch>
            <a:fillRect/>
          </a:stretch>
        </p:blipFill>
        <p:spPr>
          <a:xfrm>
            <a:off x="0" y="0"/>
            <a:ext cx="12192000" cy="6864521"/>
          </a:xfrm>
          <a:prstGeom prst="rect">
            <a:avLst/>
          </a:prstGeom>
        </p:spPr>
      </p:pic>
      <p:sp>
        <p:nvSpPr>
          <p:cNvPr id="5" name="TextBox 4"/>
          <p:cNvSpPr txBox="1"/>
          <p:nvPr/>
        </p:nvSpPr>
        <p:spPr>
          <a:xfrm>
            <a:off x="2500266" y="-18107"/>
            <a:ext cx="7162800" cy="923330"/>
          </a:xfrm>
          <a:prstGeom prst="rect">
            <a:avLst/>
          </a:prstGeom>
          <a:noFill/>
        </p:spPr>
        <p:txBody>
          <a:bodyPr wrap="square" rtlCol="0">
            <a:spAutoFit/>
          </a:bodyPr>
          <a:lstStyle/>
          <a:p>
            <a:pPr algn="ctr"/>
            <a:r>
              <a:rPr lang="en-US" sz="5400" dirty="0">
                <a:solidFill>
                  <a:schemeClr val="bg1"/>
                </a:solidFill>
              </a:rPr>
              <a:t>Spiritual Gifts</a:t>
            </a:r>
          </a:p>
        </p:txBody>
      </p:sp>
      <p:sp>
        <p:nvSpPr>
          <p:cNvPr id="6" name="TextBox 5"/>
          <p:cNvSpPr txBox="1"/>
          <p:nvPr/>
        </p:nvSpPr>
        <p:spPr>
          <a:xfrm>
            <a:off x="1095047" y="1362081"/>
            <a:ext cx="4191000" cy="2677656"/>
          </a:xfrm>
          <a:prstGeom prst="rect">
            <a:avLst/>
          </a:prstGeom>
          <a:noFill/>
        </p:spPr>
        <p:txBody>
          <a:bodyPr wrap="square" rtlCol="0">
            <a:spAutoFit/>
          </a:bodyPr>
          <a:lstStyle/>
          <a:p>
            <a:r>
              <a:rPr lang="en-US" sz="2800" dirty="0">
                <a:solidFill>
                  <a:schemeClr val="bg1"/>
                </a:solidFill>
              </a:rPr>
              <a:t>“For all have not every gift given unto them; for there are many gifts, and to every man is given a gift by the Spirit of God.”</a:t>
            </a:r>
          </a:p>
          <a:p>
            <a:r>
              <a:rPr lang="en-US" sz="2800" dirty="0">
                <a:solidFill>
                  <a:schemeClr val="bg1"/>
                </a:solidFill>
              </a:rPr>
              <a:t> D&amp;C 46:11</a:t>
            </a:r>
          </a:p>
        </p:txBody>
      </p:sp>
      <p:sp>
        <p:nvSpPr>
          <p:cNvPr id="7" name="TextBox 6"/>
          <p:cNvSpPr txBox="1"/>
          <p:nvPr/>
        </p:nvSpPr>
        <p:spPr>
          <a:xfrm>
            <a:off x="2317686" y="5002089"/>
            <a:ext cx="8294870" cy="954107"/>
          </a:xfrm>
          <a:prstGeom prst="rect">
            <a:avLst/>
          </a:prstGeom>
          <a:noFill/>
        </p:spPr>
        <p:txBody>
          <a:bodyPr wrap="square" rtlCol="0">
            <a:spAutoFit/>
          </a:bodyPr>
          <a:lstStyle/>
          <a:p>
            <a:r>
              <a:rPr lang="en-US" sz="2800" i="1" dirty="0">
                <a:solidFill>
                  <a:srgbClr val="FFFF00"/>
                </a:solidFill>
              </a:rPr>
              <a:t>“Now there are diversities of gifts, but the same Spirit.” </a:t>
            </a:r>
          </a:p>
          <a:p>
            <a:r>
              <a:rPr lang="en-US" sz="2800" i="1" dirty="0">
                <a:solidFill>
                  <a:srgbClr val="FFFF00"/>
                </a:solidFill>
              </a:rPr>
              <a:t>1 Corinthians 12:4</a:t>
            </a:r>
          </a:p>
        </p:txBody>
      </p:sp>
      <p:grpSp>
        <p:nvGrpSpPr>
          <p:cNvPr id="9" name="Group 8">
            <a:extLst>
              <a:ext uri="{FF2B5EF4-FFF2-40B4-BE49-F238E27FC236}">
                <a16:creationId xmlns:a16="http://schemas.microsoft.com/office/drawing/2014/main" id="{C7279C02-CB41-4C1E-A6B3-EC22F7A35EA6}"/>
              </a:ext>
            </a:extLst>
          </p:cNvPr>
          <p:cNvGrpSpPr/>
          <p:nvPr/>
        </p:nvGrpSpPr>
        <p:grpSpPr>
          <a:xfrm>
            <a:off x="5963923" y="1288497"/>
            <a:ext cx="4648633" cy="3378368"/>
            <a:chOff x="5207267" y="2146434"/>
            <a:chExt cx="4966636" cy="3609474"/>
          </a:xfrm>
        </p:grpSpPr>
        <p:sp>
          <p:nvSpPr>
            <p:cNvPr id="12" name="Rectangle: Rounded Corners 11">
              <a:extLst>
                <a:ext uri="{FF2B5EF4-FFF2-40B4-BE49-F238E27FC236}">
                  <a16:creationId xmlns:a16="http://schemas.microsoft.com/office/drawing/2014/main" id="{29DB225F-0C8E-4F3D-BDA0-47E2BE71E491}"/>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E4632AE-C503-4073-B34B-8B4F33CC2C18}"/>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95762B-6B7C-42B4-8546-623FEB0D12BF}"/>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063BDB5-899F-44B0-99A1-A5BB8EB83A85}"/>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580F4C-640A-4E82-BFC8-8E0361EAE1DF}"/>
                </a:ext>
              </a:extLst>
            </p:cNvPr>
            <p:cNvSpPr txBox="1"/>
            <p:nvPr/>
          </p:nvSpPr>
          <p:spPr>
            <a:xfrm>
              <a:off x="6036643" y="2155737"/>
              <a:ext cx="3307882" cy="680181"/>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grpSp>
        <p:nvGrpSpPr>
          <p:cNvPr id="17" name="Group 35">
            <a:extLst>
              <a:ext uri="{FF2B5EF4-FFF2-40B4-BE49-F238E27FC236}">
                <a16:creationId xmlns:a16="http://schemas.microsoft.com/office/drawing/2014/main" id="{EE1C0315-4AA8-4594-AEE5-C5E5EE673EC3}"/>
              </a:ext>
            </a:extLst>
          </p:cNvPr>
          <p:cNvGrpSpPr/>
          <p:nvPr/>
        </p:nvGrpSpPr>
        <p:grpSpPr>
          <a:xfrm>
            <a:off x="7206201" y="1882517"/>
            <a:ext cx="2216850" cy="2190328"/>
            <a:chOff x="3642609" y="950626"/>
            <a:chExt cx="3028014" cy="2991787"/>
          </a:xfrm>
          <a:noFill/>
        </p:grpSpPr>
        <p:grpSp>
          <p:nvGrpSpPr>
            <p:cNvPr id="18" name="Group 28">
              <a:extLst>
                <a:ext uri="{FF2B5EF4-FFF2-40B4-BE49-F238E27FC236}">
                  <a16:creationId xmlns:a16="http://schemas.microsoft.com/office/drawing/2014/main" id="{01F7B3AF-BF15-44BA-A945-E7204F2F8661}"/>
                </a:ext>
              </a:extLst>
            </p:cNvPr>
            <p:cNvGrpSpPr/>
            <p:nvPr/>
          </p:nvGrpSpPr>
          <p:grpSpPr>
            <a:xfrm>
              <a:off x="3642609" y="950626"/>
              <a:ext cx="1184223" cy="2966779"/>
              <a:chOff x="3642609" y="950626"/>
              <a:chExt cx="1184223" cy="2966779"/>
            </a:xfrm>
            <a:grpFill/>
          </p:grpSpPr>
          <p:sp>
            <p:nvSpPr>
              <p:cNvPr id="26" name="Oval 25">
                <a:extLst>
                  <a:ext uri="{FF2B5EF4-FFF2-40B4-BE49-F238E27FC236}">
                    <a16:creationId xmlns:a16="http://schemas.microsoft.com/office/drawing/2014/main" id="{EB722578-DEDE-4E7C-9174-88AAF2F06DB6}"/>
                  </a:ext>
                </a:extLst>
              </p:cNvPr>
              <p:cNvSpPr/>
              <p:nvPr/>
            </p:nvSpPr>
            <p:spPr>
              <a:xfrm>
                <a:off x="3768777" y="950626"/>
                <a:ext cx="990600" cy="990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6454DD-640C-46E8-A4A5-0196398D59E0}"/>
                  </a:ext>
                </a:extLst>
              </p:cNvPr>
              <p:cNvSpPr/>
              <p:nvPr/>
            </p:nvSpPr>
            <p:spPr>
              <a:xfrm>
                <a:off x="4114800" y="1828800"/>
                <a:ext cx="304800" cy="152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2C9-82E8-4ECE-ABDD-264C2C8DEAF5}"/>
                  </a:ext>
                </a:extLst>
              </p:cNvPr>
              <p:cNvSpPr/>
              <p:nvPr/>
            </p:nvSpPr>
            <p:spPr>
              <a:xfrm rot="5400000">
                <a:off x="4124793" y="1651416"/>
                <a:ext cx="219856" cy="11842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33943A2-D172-4CEE-ACD7-C5A8271C1613}"/>
                  </a:ext>
                </a:extLst>
              </p:cNvPr>
              <p:cNvSpPr/>
              <p:nvPr/>
            </p:nvSpPr>
            <p:spPr>
              <a:xfrm rot="2536077">
                <a:off x="3890728" y="30167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A0F7DAF-7784-40F2-94C2-1F168A505E12}"/>
                  </a:ext>
                </a:extLst>
              </p:cNvPr>
              <p:cNvSpPr/>
              <p:nvPr/>
            </p:nvSpPr>
            <p:spPr>
              <a:xfrm rot="19063923" flipH="1">
                <a:off x="4384481" y="30167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34">
              <a:extLst>
                <a:ext uri="{FF2B5EF4-FFF2-40B4-BE49-F238E27FC236}">
                  <a16:creationId xmlns:a16="http://schemas.microsoft.com/office/drawing/2014/main" id="{4590FAFD-FE43-4068-A7E2-2EA53ABE5BCD}"/>
                </a:ext>
              </a:extLst>
            </p:cNvPr>
            <p:cNvGrpSpPr/>
            <p:nvPr/>
          </p:nvGrpSpPr>
          <p:grpSpPr>
            <a:xfrm>
              <a:off x="5334001" y="990600"/>
              <a:ext cx="1336622" cy="2951813"/>
              <a:chOff x="5486399" y="990600"/>
              <a:chExt cx="1184223" cy="2774405"/>
            </a:xfrm>
            <a:grpFill/>
          </p:grpSpPr>
          <p:sp>
            <p:nvSpPr>
              <p:cNvPr id="20" name="Oval 19">
                <a:extLst>
                  <a:ext uri="{FF2B5EF4-FFF2-40B4-BE49-F238E27FC236}">
                    <a16:creationId xmlns:a16="http://schemas.microsoft.com/office/drawing/2014/main" id="{E673430F-3D8D-4F9F-AF7B-8ED66B363217}"/>
                  </a:ext>
                </a:extLst>
              </p:cNvPr>
              <p:cNvSpPr/>
              <p:nvPr/>
            </p:nvSpPr>
            <p:spPr>
              <a:xfrm>
                <a:off x="5562600" y="990600"/>
                <a:ext cx="990600" cy="990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47DCCB0-6C70-4FE1-B5D6-0581A02AA9B8}"/>
                  </a:ext>
                </a:extLst>
              </p:cNvPr>
              <p:cNvSpPr/>
              <p:nvPr/>
            </p:nvSpPr>
            <p:spPr>
              <a:xfrm>
                <a:off x="5638800" y="1524000"/>
                <a:ext cx="914400" cy="18288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D832C0-3BF2-48F4-8C25-87A422D115D0}"/>
                  </a:ext>
                </a:extLst>
              </p:cNvPr>
              <p:cNvSpPr/>
              <p:nvPr/>
            </p:nvSpPr>
            <p:spPr>
              <a:xfrm rot="5400000">
                <a:off x="5968583" y="1727617"/>
                <a:ext cx="219856" cy="11842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B5618F-7393-49A1-A3C2-2D0A56D3DF1D}"/>
                  </a:ext>
                </a:extLst>
              </p:cNvPr>
              <p:cNvSpPr/>
              <p:nvPr/>
            </p:nvSpPr>
            <p:spPr>
              <a:xfrm rot="19063923" flipH="1">
                <a:off x="6137082" y="28643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91AFA0-F9DA-41C5-91EB-48FD73C8AFE2}"/>
                  </a:ext>
                </a:extLst>
              </p:cNvPr>
              <p:cNvSpPr/>
              <p:nvPr/>
            </p:nvSpPr>
            <p:spPr>
              <a:xfrm rot="2536077">
                <a:off x="5756082" y="28643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2936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F24C9-18D7-29EE-9100-AC5FFF30DD4C}"/>
              </a:ext>
            </a:extLst>
          </p:cNvPr>
          <p:cNvPicPr>
            <a:picLocks noChangeAspect="1"/>
          </p:cNvPicPr>
          <p:nvPr/>
        </p:nvPicPr>
        <p:blipFill>
          <a:blip r:embed="rId2"/>
          <a:stretch>
            <a:fillRect/>
          </a:stretch>
        </p:blipFill>
        <p:spPr>
          <a:xfrm>
            <a:off x="0" y="0"/>
            <a:ext cx="12192000" cy="6864521"/>
          </a:xfrm>
          <a:prstGeom prst="rect">
            <a:avLst/>
          </a:prstGeom>
        </p:spPr>
      </p:pic>
      <p:grpSp>
        <p:nvGrpSpPr>
          <p:cNvPr id="13" name="Group 12">
            <a:extLst>
              <a:ext uri="{FF2B5EF4-FFF2-40B4-BE49-F238E27FC236}">
                <a16:creationId xmlns:a16="http://schemas.microsoft.com/office/drawing/2014/main" id="{3E9FCA99-97F7-46DA-B15C-4429C00E8CB3}"/>
              </a:ext>
            </a:extLst>
          </p:cNvPr>
          <p:cNvGrpSpPr/>
          <p:nvPr/>
        </p:nvGrpSpPr>
        <p:grpSpPr>
          <a:xfrm>
            <a:off x="5232786" y="1387187"/>
            <a:ext cx="6380946" cy="4637316"/>
            <a:chOff x="5207267" y="2146434"/>
            <a:chExt cx="4966636" cy="3609474"/>
          </a:xfrm>
        </p:grpSpPr>
        <p:sp>
          <p:nvSpPr>
            <p:cNvPr id="14" name="Rectangle: Rounded Corners 13">
              <a:extLst>
                <a:ext uri="{FF2B5EF4-FFF2-40B4-BE49-F238E27FC236}">
                  <a16:creationId xmlns:a16="http://schemas.microsoft.com/office/drawing/2014/main" id="{A9764A92-96A8-4583-AFA7-19C7268CD85C}"/>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1EFECA8-0BEA-4507-8E36-2A291BABAB05}"/>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F9B822-E1DC-4FDC-9B14-FC9586D11285}"/>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89C353D-FB82-45C3-9AF8-7F906D9C2E40}"/>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8EA6EC0-7CE9-4C4E-9597-5182916A9ACA}"/>
                </a:ext>
              </a:extLst>
            </p:cNvPr>
            <p:cNvSpPr txBox="1"/>
            <p:nvPr/>
          </p:nvSpPr>
          <p:spPr>
            <a:xfrm>
              <a:off x="5989606" y="2206881"/>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5" name="TextBox 4"/>
          <p:cNvSpPr txBox="1"/>
          <p:nvPr/>
        </p:nvSpPr>
        <p:spPr>
          <a:xfrm>
            <a:off x="0" y="-18107"/>
            <a:ext cx="12192000" cy="923330"/>
          </a:xfrm>
          <a:prstGeom prst="rect">
            <a:avLst/>
          </a:prstGeom>
          <a:noFill/>
        </p:spPr>
        <p:txBody>
          <a:bodyPr wrap="square" rtlCol="0">
            <a:spAutoFit/>
          </a:bodyPr>
          <a:lstStyle/>
          <a:p>
            <a:pPr algn="ctr"/>
            <a:r>
              <a:rPr lang="en-US" sz="5400" dirty="0">
                <a:solidFill>
                  <a:schemeClr val="bg1"/>
                </a:solidFill>
              </a:rPr>
              <a:t>Manifestations of the Spirit-Paul</a:t>
            </a:r>
          </a:p>
        </p:txBody>
      </p:sp>
      <p:sp>
        <p:nvSpPr>
          <p:cNvPr id="6" name="TextBox 5"/>
          <p:cNvSpPr txBox="1"/>
          <p:nvPr/>
        </p:nvSpPr>
        <p:spPr>
          <a:xfrm>
            <a:off x="706857" y="1669884"/>
            <a:ext cx="4644462" cy="3539430"/>
          </a:xfrm>
          <a:prstGeom prst="rect">
            <a:avLst/>
          </a:prstGeom>
          <a:noFill/>
        </p:spPr>
        <p:txBody>
          <a:bodyPr wrap="square" rtlCol="0">
            <a:spAutoFit/>
          </a:bodyPr>
          <a:lstStyle/>
          <a:p>
            <a:r>
              <a:rPr lang="en-US" sz="2800" dirty="0">
                <a:solidFill>
                  <a:schemeClr val="bg1"/>
                </a:solidFill>
              </a:rPr>
              <a:t>The word of wisdom</a:t>
            </a:r>
          </a:p>
          <a:p>
            <a:r>
              <a:rPr lang="en-US" sz="2800" dirty="0">
                <a:solidFill>
                  <a:schemeClr val="bg1"/>
                </a:solidFill>
              </a:rPr>
              <a:t> </a:t>
            </a:r>
          </a:p>
          <a:p>
            <a:r>
              <a:rPr lang="en-US" sz="2800" dirty="0">
                <a:solidFill>
                  <a:schemeClr val="bg1"/>
                </a:solidFill>
              </a:rPr>
              <a:t>Knowledge</a:t>
            </a:r>
          </a:p>
          <a:p>
            <a:endParaRPr lang="en-US" sz="2800" dirty="0">
              <a:solidFill>
                <a:schemeClr val="bg1"/>
              </a:solidFill>
            </a:endParaRPr>
          </a:p>
          <a:p>
            <a:r>
              <a:rPr lang="en-US" sz="2800" dirty="0">
                <a:solidFill>
                  <a:schemeClr val="bg1"/>
                </a:solidFill>
              </a:rPr>
              <a:t>Faith—healing, working miracles and prophecy</a:t>
            </a:r>
          </a:p>
          <a:p>
            <a:endParaRPr lang="en-US" sz="2800" dirty="0">
              <a:solidFill>
                <a:schemeClr val="bg1"/>
              </a:solidFill>
            </a:endParaRPr>
          </a:p>
          <a:p>
            <a:r>
              <a:rPr lang="en-US" sz="2800" dirty="0">
                <a:solidFill>
                  <a:schemeClr val="bg1"/>
                </a:solidFill>
              </a:rPr>
              <a:t>Discerning of tongues</a:t>
            </a:r>
          </a:p>
        </p:txBody>
      </p:sp>
      <p:sp>
        <p:nvSpPr>
          <p:cNvPr id="8" name="TextBox 7"/>
          <p:cNvSpPr txBox="1"/>
          <p:nvPr/>
        </p:nvSpPr>
        <p:spPr>
          <a:xfrm>
            <a:off x="0" y="6488668"/>
            <a:ext cx="2895600" cy="369332"/>
          </a:xfrm>
          <a:prstGeom prst="rect">
            <a:avLst/>
          </a:prstGeom>
          <a:noFill/>
        </p:spPr>
        <p:txBody>
          <a:bodyPr wrap="square" rtlCol="0">
            <a:spAutoFit/>
          </a:bodyPr>
          <a:lstStyle/>
          <a:p>
            <a:r>
              <a:rPr lang="en-US" dirty="0">
                <a:solidFill>
                  <a:schemeClr val="bg1"/>
                </a:solidFill>
              </a:rPr>
              <a:t>1 Corinthians 12:4-11</a:t>
            </a:r>
          </a:p>
        </p:txBody>
      </p:sp>
      <p:sp>
        <p:nvSpPr>
          <p:cNvPr id="10" name="TextBox 9"/>
          <p:cNvSpPr txBox="1"/>
          <p:nvPr/>
        </p:nvSpPr>
        <p:spPr>
          <a:xfrm>
            <a:off x="5964381" y="2153532"/>
            <a:ext cx="4613563" cy="646331"/>
          </a:xfrm>
          <a:prstGeom prst="rect">
            <a:avLst/>
          </a:prstGeom>
          <a:noFill/>
        </p:spPr>
        <p:txBody>
          <a:bodyPr wrap="square" rtlCol="0">
            <a:spAutoFit/>
          </a:bodyPr>
          <a:lstStyle/>
          <a:p>
            <a:pPr algn="ctr"/>
            <a:r>
              <a:rPr lang="en-US" b="1" dirty="0"/>
              <a:t>Good judgment and the appropriate application of knowledge</a:t>
            </a:r>
          </a:p>
        </p:txBody>
      </p:sp>
      <p:sp>
        <p:nvSpPr>
          <p:cNvPr id="11" name="TextBox 10"/>
          <p:cNvSpPr txBox="1"/>
          <p:nvPr/>
        </p:nvSpPr>
        <p:spPr>
          <a:xfrm>
            <a:off x="6261467" y="2991732"/>
            <a:ext cx="3848888" cy="369332"/>
          </a:xfrm>
          <a:prstGeom prst="rect">
            <a:avLst/>
          </a:prstGeom>
          <a:noFill/>
        </p:spPr>
        <p:txBody>
          <a:bodyPr wrap="square" rtlCol="0">
            <a:spAutoFit/>
          </a:bodyPr>
          <a:lstStyle/>
          <a:p>
            <a:pPr algn="ctr"/>
            <a:r>
              <a:rPr lang="en-US" b="1" dirty="0"/>
              <a:t>A knowledge of God and his laws;</a:t>
            </a:r>
          </a:p>
        </p:txBody>
      </p:sp>
      <p:sp>
        <p:nvSpPr>
          <p:cNvPr id="3" name="Rectangle 2"/>
          <p:cNvSpPr/>
          <p:nvPr/>
        </p:nvSpPr>
        <p:spPr>
          <a:xfrm>
            <a:off x="6224153" y="3635771"/>
            <a:ext cx="4312227" cy="646331"/>
          </a:xfrm>
          <a:prstGeom prst="rect">
            <a:avLst/>
          </a:prstGeom>
        </p:spPr>
        <p:txBody>
          <a:bodyPr wrap="square">
            <a:spAutoFit/>
          </a:bodyPr>
          <a:lstStyle/>
          <a:p>
            <a:pPr algn="ctr"/>
            <a:r>
              <a:rPr lang="en-US" b="1" dirty="0"/>
              <a:t>Recognizing truth and untruth and perceiving the good and evil in others;</a:t>
            </a:r>
          </a:p>
        </p:txBody>
      </p:sp>
      <p:sp>
        <p:nvSpPr>
          <p:cNvPr id="4" name="Rectangle 3"/>
          <p:cNvSpPr/>
          <p:nvPr/>
        </p:nvSpPr>
        <p:spPr>
          <a:xfrm>
            <a:off x="6203372" y="4615934"/>
            <a:ext cx="4318911" cy="646331"/>
          </a:xfrm>
          <a:prstGeom prst="rect">
            <a:avLst/>
          </a:prstGeom>
        </p:spPr>
        <p:txBody>
          <a:bodyPr wrap="square">
            <a:spAutoFit/>
          </a:bodyPr>
          <a:lstStyle/>
          <a:p>
            <a:pPr algn="ctr"/>
            <a:r>
              <a:rPr lang="en-US" b="1" dirty="0"/>
              <a:t>The ability to speak in foreign or unknown languages.</a:t>
            </a:r>
          </a:p>
        </p:txBody>
      </p:sp>
    </p:spTree>
    <p:extLst>
      <p:ext uri="{BB962C8B-B14F-4D97-AF65-F5344CB8AC3E}">
        <p14:creationId xmlns:p14="http://schemas.microsoft.com/office/powerpoint/2010/main" val="7156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up)">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73DDA0-7C11-07E8-CB7D-026E036ED3F8}"/>
              </a:ext>
            </a:extLst>
          </p:cNvPr>
          <p:cNvPicPr>
            <a:picLocks noChangeAspect="1"/>
          </p:cNvPicPr>
          <p:nvPr/>
        </p:nvPicPr>
        <p:blipFill>
          <a:blip r:embed="rId2"/>
          <a:stretch>
            <a:fillRect/>
          </a:stretch>
        </p:blipFill>
        <p:spPr>
          <a:xfrm>
            <a:off x="0" y="0"/>
            <a:ext cx="12192000" cy="6864521"/>
          </a:xfrm>
          <a:prstGeom prst="rect">
            <a:avLst/>
          </a:prstGeom>
        </p:spPr>
      </p:pic>
      <p:sp>
        <p:nvSpPr>
          <p:cNvPr id="5" name="TextBox 4"/>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rPr>
              <a:t>Manifestation of the Spirit—Marvin J. Ashton</a:t>
            </a:r>
          </a:p>
        </p:txBody>
      </p:sp>
      <p:sp>
        <p:nvSpPr>
          <p:cNvPr id="6" name="TextBox 5"/>
          <p:cNvSpPr txBox="1"/>
          <p:nvPr/>
        </p:nvSpPr>
        <p:spPr>
          <a:xfrm>
            <a:off x="1524000" y="1168887"/>
            <a:ext cx="3505200" cy="523220"/>
          </a:xfrm>
          <a:prstGeom prst="rect">
            <a:avLst/>
          </a:prstGeom>
          <a:noFill/>
        </p:spPr>
        <p:txBody>
          <a:bodyPr wrap="square" rtlCol="0">
            <a:spAutoFit/>
          </a:bodyPr>
          <a:lstStyle/>
          <a:p>
            <a:r>
              <a:rPr lang="en-US" sz="2800" dirty="0">
                <a:solidFill>
                  <a:schemeClr val="bg1"/>
                </a:solidFill>
              </a:rPr>
              <a:t> The gift of asking	  </a:t>
            </a:r>
          </a:p>
        </p:txBody>
      </p:sp>
      <p:sp>
        <p:nvSpPr>
          <p:cNvPr id="8" name="TextBox 7"/>
          <p:cNvSpPr txBox="1"/>
          <p:nvPr/>
        </p:nvSpPr>
        <p:spPr>
          <a:xfrm>
            <a:off x="6518564" y="1286570"/>
            <a:ext cx="5029200" cy="523220"/>
          </a:xfrm>
          <a:prstGeom prst="rect">
            <a:avLst/>
          </a:prstGeom>
          <a:noFill/>
        </p:spPr>
        <p:txBody>
          <a:bodyPr wrap="square" rtlCol="0">
            <a:spAutoFit/>
          </a:bodyPr>
          <a:lstStyle/>
          <a:p>
            <a:r>
              <a:rPr lang="en-US" sz="2800" dirty="0">
                <a:solidFill>
                  <a:schemeClr val="bg1"/>
                </a:solidFill>
              </a:rPr>
              <a:t>The gift of listening</a:t>
            </a:r>
          </a:p>
        </p:txBody>
      </p:sp>
      <p:sp>
        <p:nvSpPr>
          <p:cNvPr id="10" name="TextBox 9"/>
          <p:cNvSpPr txBox="1"/>
          <p:nvPr/>
        </p:nvSpPr>
        <p:spPr>
          <a:xfrm>
            <a:off x="447186" y="3684449"/>
            <a:ext cx="5867400" cy="523220"/>
          </a:xfrm>
          <a:prstGeom prst="rect">
            <a:avLst/>
          </a:prstGeom>
          <a:noFill/>
        </p:spPr>
        <p:txBody>
          <a:bodyPr wrap="square" rtlCol="0">
            <a:spAutoFit/>
          </a:bodyPr>
          <a:lstStyle/>
          <a:p>
            <a:r>
              <a:rPr lang="en-US" sz="2800" dirty="0">
                <a:solidFill>
                  <a:schemeClr val="bg1"/>
                </a:solidFill>
              </a:rPr>
              <a:t>The gift of hearing—a still, small voice</a:t>
            </a:r>
          </a:p>
        </p:txBody>
      </p:sp>
      <p:sp>
        <p:nvSpPr>
          <p:cNvPr id="11" name="TextBox 10"/>
          <p:cNvSpPr txBox="1"/>
          <p:nvPr/>
        </p:nvSpPr>
        <p:spPr>
          <a:xfrm>
            <a:off x="5885578" y="5038737"/>
            <a:ext cx="2843635" cy="954107"/>
          </a:xfrm>
          <a:prstGeom prst="rect">
            <a:avLst/>
          </a:prstGeom>
          <a:noFill/>
        </p:spPr>
        <p:txBody>
          <a:bodyPr wrap="square" rtlCol="0">
            <a:spAutoFit/>
          </a:bodyPr>
          <a:lstStyle/>
          <a:p>
            <a:r>
              <a:rPr lang="en-US" sz="2800" dirty="0">
                <a:solidFill>
                  <a:schemeClr val="bg1"/>
                </a:solidFill>
              </a:rPr>
              <a:t>The gift of being able to weep</a:t>
            </a:r>
          </a:p>
        </p:txBody>
      </p:sp>
      <p:sp>
        <p:nvSpPr>
          <p:cNvPr id="12" name="TextBox 11"/>
          <p:cNvSpPr txBox="1"/>
          <p:nvPr/>
        </p:nvSpPr>
        <p:spPr>
          <a:xfrm>
            <a:off x="1565564" y="474519"/>
            <a:ext cx="9144000" cy="646331"/>
          </a:xfrm>
          <a:prstGeom prst="rect">
            <a:avLst/>
          </a:prstGeom>
          <a:noFill/>
        </p:spPr>
        <p:txBody>
          <a:bodyPr wrap="square" rtlCol="0">
            <a:spAutoFit/>
          </a:bodyPr>
          <a:lstStyle/>
          <a:p>
            <a:pPr algn="ctr"/>
            <a:r>
              <a:rPr lang="en-US" sz="3600" dirty="0">
                <a:solidFill>
                  <a:schemeClr val="bg1"/>
                </a:solidFill>
              </a:rPr>
              <a:t>Less conspicuous gifts</a:t>
            </a:r>
          </a:p>
        </p:txBody>
      </p:sp>
      <p:sp>
        <p:nvSpPr>
          <p:cNvPr id="3" name="TextBox 2"/>
          <p:cNvSpPr txBox="1"/>
          <p:nvPr/>
        </p:nvSpPr>
        <p:spPr>
          <a:xfrm>
            <a:off x="11547764" y="6488668"/>
            <a:ext cx="644236" cy="369332"/>
          </a:xfrm>
          <a:prstGeom prst="rect">
            <a:avLst/>
          </a:prstGeom>
          <a:noFill/>
        </p:spPr>
        <p:txBody>
          <a:bodyPr wrap="square" rtlCol="0">
            <a:spAutoFit/>
          </a:bodyPr>
          <a:lstStyle/>
          <a:p>
            <a:pPr algn="r"/>
            <a:r>
              <a:rPr lang="en-US" dirty="0">
                <a:solidFill>
                  <a:schemeClr val="bg1"/>
                </a:solidFill>
              </a:rPr>
              <a:t>(5)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1" y="209342"/>
            <a:ext cx="1219200" cy="1597152"/>
          </a:xfrm>
          <a:prstGeom prst="rect">
            <a:avLst/>
          </a:prstGeom>
        </p:spPr>
      </p:pic>
      <p:grpSp>
        <p:nvGrpSpPr>
          <p:cNvPr id="16" name="Group 15">
            <a:extLst>
              <a:ext uri="{FF2B5EF4-FFF2-40B4-BE49-F238E27FC236}">
                <a16:creationId xmlns:a16="http://schemas.microsoft.com/office/drawing/2014/main" id="{0A9AB3E3-8F8B-40BF-93A9-7B09522E2691}"/>
              </a:ext>
            </a:extLst>
          </p:cNvPr>
          <p:cNvGrpSpPr/>
          <p:nvPr/>
        </p:nvGrpSpPr>
        <p:grpSpPr>
          <a:xfrm>
            <a:off x="2304073" y="1740144"/>
            <a:ext cx="2153627" cy="1612438"/>
            <a:chOff x="4527277" y="1668931"/>
            <a:chExt cx="2472093" cy="1850876"/>
          </a:xfrm>
        </p:grpSpPr>
        <p:grpSp>
          <p:nvGrpSpPr>
            <p:cNvPr id="17" name="Group 16">
              <a:extLst>
                <a:ext uri="{FF2B5EF4-FFF2-40B4-BE49-F238E27FC236}">
                  <a16:creationId xmlns:a16="http://schemas.microsoft.com/office/drawing/2014/main" id="{5B418CC5-FFE5-4EE6-B8C6-199ADC55769F}"/>
                </a:ext>
              </a:extLst>
            </p:cNvPr>
            <p:cNvGrpSpPr/>
            <p:nvPr/>
          </p:nvGrpSpPr>
          <p:grpSpPr>
            <a:xfrm>
              <a:off x="4527277" y="1668931"/>
              <a:ext cx="2472093" cy="1850876"/>
              <a:chOff x="5207267" y="2037348"/>
              <a:chExt cx="4966636" cy="3718560"/>
            </a:xfrm>
          </p:grpSpPr>
          <p:sp>
            <p:nvSpPr>
              <p:cNvPr id="20" name="Rectangle: Rounded Corners 19">
                <a:extLst>
                  <a:ext uri="{FF2B5EF4-FFF2-40B4-BE49-F238E27FC236}">
                    <a16:creationId xmlns:a16="http://schemas.microsoft.com/office/drawing/2014/main" id="{AA06F00D-4DA8-427C-AF20-3FBFEB9374A9}"/>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5DDB61E6-538F-4638-B8F7-811DA5A11A9B}"/>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9F5CBA9-9B50-41A9-A92E-4430CA1338F4}"/>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5D703F2-47A8-4265-9261-59980314D89B}"/>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D038B37-9ED8-4E9C-9EB7-2B4CB239790B}"/>
                  </a:ext>
                </a:extLst>
              </p:cNvPr>
              <p:cNvSpPr txBox="1"/>
              <p:nvPr/>
            </p:nvSpPr>
            <p:spPr>
              <a:xfrm>
                <a:off x="5990524" y="2037348"/>
                <a:ext cx="3682063" cy="780764"/>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18" name="TextBox 17">
              <a:extLst>
                <a:ext uri="{FF2B5EF4-FFF2-40B4-BE49-F238E27FC236}">
                  <a16:creationId xmlns:a16="http://schemas.microsoft.com/office/drawing/2014/main" id="{DA84BDE1-1EFF-42DF-9401-8536521A8040}"/>
                </a:ext>
              </a:extLst>
            </p:cNvPr>
            <p:cNvSpPr txBox="1"/>
            <p:nvPr/>
          </p:nvSpPr>
          <p:spPr>
            <a:xfrm>
              <a:off x="4819795" y="2003388"/>
              <a:ext cx="1740949" cy="1015663"/>
            </a:xfrm>
            <a:prstGeom prst="rect">
              <a:avLst/>
            </a:prstGeom>
            <a:noFill/>
          </p:spPr>
          <p:txBody>
            <a:bodyPr wrap="square" rtlCol="0">
              <a:spAutoFit/>
            </a:bodyPr>
            <a:lstStyle/>
            <a:p>
              <a:pPr algn="ctr"/>
              <a:r>
                <a:rPr lang="en-US" sz="6000" dirty="0"/>
                <a:t>?</a:t>
              </a:r>
            </a:p>
          </p:txBody>
        </p:sp>
      </p:grpSp>
      <p:grpSp>
        <p:nvGrpSpPr>
          <p:cNvPr id="28" name="Group 27">
            <a:extLst>
              <a:ext uri="{FF2B5EF4-FFF2-40B4-BE49-F238E27FC236}">
                <a16:creationId xmlns:a16="http://schemas.microsoft.com/office/drawing/2014/main" id="{6A8DC87C-C13B-4288-81E4-AF157B6A0D30}"/>
              </a:ext>
            </a:extLst>
          </p:cNvPr>
          <p:cNvGrpSpPr/>
          <p:nvPr/>
        </p:nvGrpSpPr>
        <p:grpSpPr>
          <a:xfrm>
            <a:off x="7594974" y="1990898"/>
            <a:ext cx="2472093" cy="1850876"/>
            <a:chOff x="4527277" y="1668931"/>
            <a:chExt cx="2472093" cy="1850876"/>
          </a:xfrm>
        </p:grpSpPr>
        <p:grpSp>
          <p:nvGrpSpPr>
            <p:cNvPr id="29" name="Group 28">
              <a:extLst>
                <a:ext uri="{FF2B5EF4-FFF2-40B4-BE49-F238E27FC236}">
                  <a16:creationId xmlns:a16="http://schemas.microsoft.com/office/drawing/2014/main" id="{ECCBD9CB-A297-4817-B8AB-A6A86D8A79D4}"/>
                </a:ext>
              </a:extLst>
            </p:cNvPr>
            <p:cNvGrpSpPr/>
            <p:nvPr/>
          </p:nvGrpSpPr>
          <p:grpSpPr>
            <a:xfrm>
              <a:off x="4527277" y="1668931"/>
              <a:ext cx="2472093" cy="1850876"/>
              <a:chOff x="5207267" y="2037348"/>
              <a:chExt cx="4966636" cy="3718560"/>
            </a:xfrm>
          </p:grpSpPr>
          <p:sp>
            <p:nvSpPr>
              <p:cNvPr id="31" name="Rectangle: Rounded Corners 30">
                <a:extLst>
                  <a:ext uri="{FF2B5EF4-FFF2-40B4-BE49-F238E27FC236}">
                    <a16:creationId xmlns:a16="http://schemas.microsoft.com/office/drawing/2014/main" id="{09857C13-BD87-42FE-952C-5C94D0D1B935}"/>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1695D05-30B0-4B27-8AAB-DB99B4E426A1}"/>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103E7F7-9539-475B-9B55-DCD9D9347453}"/>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D1F03A2-551F-41CE-92E7-14A9DC032DB0}"/>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2D5F722-5F44-403E-A0C6-FFBFCE5AE412}"/>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0" name="TextBox 29">
              <a:extLst>
                <a:ext uri="{FF2B5EF4-FFF2-40B4-BE49-F238E27FC236}">
                  <a16:creationId xmlns:a16="http://schemas.microsoft.com/office/drawing/2014/main" id="{F111BF7A-13BD-42CE-ADB2-EB439818233D}"/>
                </a:ext>
              </a:extLst>
            </p:cNvPr>
            <p:cNvSpPr txBox="1"/>
            <p:nvPr/>
          </p:nvSpPr>
          <p:spPr>
            <a:xfrm>
              <a:off x="4819795" y="2003388"/>
              <a:ext cx="1740949" cy="1015663"/>
            </a:xfrm>
            <a:prstGeom prst="rect">
              <a:avLst/>
            </a:prstGeom>
            <a:noFill/>
          </p:spPr>
          <p:txBody>
            <a:bodyPr wrap="square" rtlCol="0">
              <a:spAutoFit/>
            </a:bodyPr>
            <a:lstStyle/>
            <a:p>
              <a:pPr algn="ctr"/>
              <a:r>
                <a:rPr lang="en-US" sz="2000" dirty="0">
                  <a:latin typeface="HFF Clip Hanger" panose="02000000000000000000" pitchFamily="2" charset="0"/>
                </a:rPr>
                <a:t>I hear what you are saying</a:t>
              </a:r>
            </a:p>
          </p:txBody>
        </p:sp>
      </p:grpSp>
      <p:grpSp>
        <p:nvGrpSpPr>
          <p:cNvPr id="36" name="Group 35">
            <a:extLst>
              <a:ext uri="{FF2B5EF4-FFF2-40B4-BE49-F238E27FC236}">
                <a16:creationId xmlns:a16="http://schemas.microsoft.com/office/drawing/2014/main" id="{427253F1-4B93-490F-AA82-060971F436CD}"/>
              </a:ext>
            </a:extLst>
          </p:cNvPr>
          <p:cNvGrpSpPr/>
          <p:nvPr/>
        </p:nvGrpSpPr>
        <p:grpSpPr>
          <a:xfrm>
            <a:off x="1068026" y="4416875"/>
            <a:ext cx="2472093" cy="1850876"/>
            <a:chOff x="4527277" y="1668931"/>
            <a:chExt cx="2472093" cy="1850876"/>
          </a:xfrm>
        </p:grpSpPr>
        <p:grpSp>
          <p:nvGrpSpPr>
            <p:cNvPr id="37" name="Group 36">
              <a:extLst>
                <a:ext uri="{FF2B5EF4-FFF2-40B4-BE49-F238E27FC236}">
                  <a16:creationId xmlns:a16="http://schemas.microsoft.com/office/drawing/2014/main" id="{432482BA-44A7-4316-B352-3AAD5A166D4D}"/>
                </a:ext>
              </a:extLst>
            </p:cNvPr>
            <p:cNvGrpSpPr/>
            <p:nvPr/>
          </p:nvGrpSpPr>
          <p:grpSpPr>
            <a:xfrm>
              <a:off x="4527277" y="1668931"/>
              <a:ext cx="2472093" cy="1850876"/>
              <a:chOff x="5207267" y="2037348"/>
              <a:chExt cx="4966636" cy="3718560"/>
            </a:xfrm>
          </p:grpSpPr>
          <p:sp>
            <p:nvSpPr>
              <p:cNvPr id="39" name="Rectangle: Rounded Corners 38">
                <a:extLst>
                  <a:ext uri="{FF2B5EF4-FFF2-40B4-BE49-F238E27FC236}">
                    <a16:creationId xmlns:a16="http://schemas.microsoft.com/office/drawing/2014/main" id="{3A76E7C5-AA30-4C48-953B-69CAED1514AE}"/>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98A45C7F-9F4F-42C1-A7EC-155C4900F6FC}"/>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52017DB-FCE6-4A3B-A068-992396B30F8F}"/>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F237C9B-B6EB-4CCD-9E6A-D234DD3490A0}"/>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588BCBB-9508-453F-A87C-092A34B1951C}"/>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8" name="TextBox 37">
              <a:extLst>
                <a:ext uri="{FF2B5EF4-FFF2-40B4-BE49-F238E27FC236}">
                  <a16:creationId xmlns:a16="http://schemas.microsoft.com/office/drawing/2014/main" id="{3C6A883D-AE00-4DE2-B6A7-115F91124C53}"/>
                </a:ext>
              </a:extLst>
            </p:cNvPr>
            <p:cNvSpPr txBox="1"/>
            <p:nvPr/>
          </p:nvSpPr>
          <p:spPr>
            <a:xfrm>
              <a:off x="4822652" y="2088658"/>
              <a:ext cx="1740949" cy="1077218"/>
            </a:xfrm>
            <a:prstGeom prst="rect">
              <a:avLst/>
            </a:prstGeom>
            <a:noFill/>
          </p:spPr>
          <p:txBody>
            <a:bodyPr wrap="square" rtlCol="0">
              <a:spAutoFit/>
            </a:bodyPr>
            <a:lstStyle/>
            <a:p>
              <a:pPr algn="ctr"/>
              <a:r>
                <a:rPr lang="en-US" sz="3200" dirty="0">
                  <a:latin typeface="HFF Clip Hanger" panose="02000000000000000000" pitchFamily="2" charset="0"/>
                </a:rPr>
                <a:t>I hear you</a:t>
              </a:r>
            </a:p>
          </p:txBody>
        </p:sp>
      </p:grpSp>
      <p:grpSp>
        <p:nvGrpSpPr>
          <p:cNvPr id="44" name="Group 43">
            <a:extLst>
              <a:ext uri="{FF2B5EF4-FFF2-40B4-BE49-F238E27FC236}">
                <a16:creationId xmlns:a16="http://schemas.microsoft.com/office/drawing/2014/main" id="{4FC78C14-7149-40D8-AA52-8A6A50286B2C}"/>
              </a:ext>
            </a:extLst>
          </p:cNvPr>
          <p:cNvGrpSpPr/>
          <p:nvPr/>
        </p:nvGrpSpPr>
        <p:grpSpPr>
          <a:xfrm>
            <a:off x="8853976" y="4684964"/>
            <a:ext cx="2472093" cy="1850876"/>
            <a:chOff x="4527277" y="1668931"/>
            <a:chExt cx="2472093" cy="1850876"/>
          </a:xfrm>
        </p:grpSpPr>
        <p:grpSp>
          <p:nvGrpSpPr>
            <p:cNvPr id="45" name="Group 44">
              <a:extLst>
                <a:ext uri="{FF2B5EF4-FFF2-40B4-BE49-F238E27FC236}">
                  <a16:creationId xmlns:a16="http://schemas.microsoft.com/office/drawing/2014/main" id="{2EB98055-9697-4CAD-B0BF-95B06114BEF2}"/>
                </a:ext>
              </a:extLst>
            </p:cNvPr>
            <p:cNvGrpSpPr/>
            <p:nvPr/>
          </p:nvGrpSpPr>
          <p:grpSpPr>
            <a:xfrm>
              <a:off x="4527277" y="1668931"/>
              <a:ext cx="2472093" cy="1850876"/>
              <a:chOff x="5207267" y="2037348"/>
              <a:chExt cx="4966636" cy="3718560"/>
            </a:xfrm>
          </p:grpSpPr>
          <p:sp>
            <p:nvSpPr>
              <p:cNvPr id="47" name="Rectangle: Rounded Corners 46">
                <a:extLst>
                  <a:ext uri="{FF2B5EF4-FFF2-40B4-BE49-F238E27FC236}">
                    <a16:creationId xmlns:a16="http://schemas.microsoft.com/office/drawing/2014/main" id="{09F41490-B372-4934-81C1-488528538485}"/>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A4AECA9-5CE9-489F-929A-09C23BAF6650}"/>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F996305-DFB1-4C29-8994-A767F3B71204}"/>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3FD46FC-9091-42E7-AE53-23A02EE3F699}"/>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EA2D933-B65F-450D-84CA-E2A5611604EB}"/>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46" name="TextBox 45">
              <a:extLst>
                <a:ext uri="{FF2B5EF4-FFF2-40B4-BE49-F238E27FC236}">
                  <a16:creationId xmlns:a16="http://schemas.microsoft.com/office/drawing/2014/main" id="{133441BF-3376-40A6-965A-D44EECE0AB09}"/>
                </a:ext>
              </a:extLst>
            </p:cNvPr>
            <p:cNvSpPr txBox="1"/>
            <p:nvPr/>
          </p:nvSpPr>
          <p:spPr>
            <a:xfrm>
              <a:off x="4819795" y="2003388"/>
              <a:ext cx="1740949" cy="1200329"/>
            </a:xfrm>
            <a:prstGeom prst="rect">
              <a:avLst/>
            </a:prstGeom>
            <a:noFill/>
          </p:spPr>
          <p:txBody>
            <a:bodyPr wrap="square" rtlCol="0">
              <a:spAutoFit/>
            </a:bodyPr>
            <a:lstStyle/>
            <a:p>
              <a:pPr algn="ctr"/>
              <a:r>
                <a:rPr lang="en-US" sz="3600" dirty="0">
                  <a:latin typeface="HFF Clip Hanger" panose="02000000000000000000" pitchFamily="2" charset="0"/>
                </a:rPr>
                <a:t>I’m sorry</a:t>
              </a:r>
            </a:p>
          </p:txBody>
        </p:sp>
      </p:grpSp>
    </p:spTree>
    <p:extLst>
      <p:ext uri="{BB962C8B-B14F-4D97-AF65-F5344CB8AC3E}">
        <p14:creationId xmlns:p14="http://schemas.microsoft.com/office/powerpoint/2010/main" val="37788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73EB4-07D4-2F72-A9B8-489C02D6E040}"/>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1524000" y="914400"/>
            <a:ext cx="6172200" cy="523220"/>
          </a:xfrm>
          <a:prstGeom prst="rect">
            <a:avLst/>
          </a:prstGeom>
          <a:noFill/>
        </p:spPr>
        <p:txBody>
          <a:bodyPr wrap="square" rtlCol="0">
            <a:spAutoFit/>
          </a:bodyPr>
          <a:lstStyle/>
          <a:p>
            <a:r>
              <a:rPr lang="en-US" sz="2800" dirty="0">
                <a:solidFill>
                  <a:schemeClr val="bg1"/>
                </a:solidFill>
              </a:rPr>
              <a:t> The gift of avoiding contention  </a:t>
            </a:r>
          </a:p>
        </p:txBody>
      </p:sp>
      <p:sp>
        <p:nvSpPr>
          <p:cNvPr id="8" name="TextBox 7"/>
          <p:cNvSpPr txBox="1"/>
          <p:nvPr/>
        </p:nvSpPr>
        <p:spPr>
          <a:xfrm>
            <a:off x="6477000" y="2133600"/>
            <a:ext cx="5029200" cy="523220"/>
          </a:xfrm>
          <a:prstGeom prst="rect">
            <a:avLst/>
          </a:prstGeom>
          <a:noFill/>
        </p:spPr>
        <p:txBody>
          <a:bodyPr wrap="square" rtlCol="0">
            <a:spAutoFit/>
          </a:bodyPr>
          <a:lstStyle/>
          <a:p>
            <a:r>
              <a:rPr lang="en-US" sz="2800" dirty="0">
                <a:solidFill>
                  <a:schemeClr val="bg1"/>
                </a:solidFill>
              </a:rPr>
              <a:t>The gift of being agreeable</a:t>
            </a:r>
          </a:p>
        </p:txBody>
      </p:sp>
      <p:sp>
        <p:nvSpPr>
          <p:cNvPr id="10" name="TextBox 9"/>
          <p:cNvSpPr txBox="1"/>
          <p:nvPr/>
        </p:nvSpPr>
        <p:spPr>
          <a:xfrm>
            <a:off x="1162427" y="3632739"/>
            <a:ext cx="3320504" cy="954107"/>
          </a:xfrm>
          <a:prstGeom prst="rect">
            <a:avLst/>
          </a:prstGeom>
          <a:noFill/>
        </p:spPr>
        <p:txBody>
          <a:bodyPr wrap="square" rtlCol="0">
            <a:spAutoFit/>
          </a:bodyPr>
          <a:lstStyle/>
          <a:p>
            <a:r>
              <a:rPr lang="en-US" sz="2800" dirty="0">
                <a:solidFill>
                  <a:schemeClr val="bg1"/>
                </a:solidFill>
              </a:rPr>
              <a:t>The gift of avoiding vain repetition</a:t>
            </a:r>
          </a:p>
        </p:txBody>
      </p:sp>
      <p:sp>
        <p:nvSpPr>
          <p:cNvPr id="11" name="TextBox 10"/>
          <p:cNvSpPr txBox="1"/>
          <p:nvPr/>
        </p:nvSpPr>
        <p:spPr>
          <a:xfrm>
            <a:off x="6720200" y="3743149"/>
            <a:ext cx="4191000" cy="954107"/>
          </a:xfrm>
          <a:prstGeom prst="rect">
            <a:avLst/>
          </a:prstGeom>
          <a:noFill/>
        </p:spPr>
        <p:txBody>
          <a:bodyPr wrap="square" rtlCol="0">
            <a:spAutoFit/>
          </a:bodyPr>
          <a:lstStyle/>
          <a:p>
            <a:r>
              <a:rPr lang="en-US" sz="2800" dirty="0">
                <a:solidFill>
                  <a:schemeClr val="bg1"/>
                </a:solidFill>
              </a:rPr>
              <a:t>The gift of seeking that which is righteous</a:t>
            </a:r>
          </a:p>
        </p:txBody>
      </p:sp>
      <p:sp>
        <p:nvSpPr>
          <p:cNvPr id="12" name="TextBox 11"/>
          <p:cNvSpPr txBox="1"/>
          <p:nvPr/>
        </p:nvSpPr>
        <p:spPr>
          <a:xfrm>
            <a:off x="11547764" y="6488668"/>
            <a:ext cx="644236" cy="369332"/>
          </a:xfrm>
          <a:prstGeom prst="rect">
            <a:avLst/>
          </a:prstGeom>
          <a:noFill/>
        </p:spPr>
        <p:txBody>
          <a:bodyPr wrap="square" rtlCol="0">
            <a:spAutoFit/>
          </a:bodyPr>
          <a:lstStyle/>
          <a:p>
            <a:pPr algn="r"/>
            <a:r>
              <a:rPr lang="en-US" dirty="0">
                <a:solidFill>
                  <a:schemeClr val="bg1"/>
                </a:solidFill>
              </a:rPr>
              <a:t>(5)</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1" y="209342"/>
            <a:ext cx="1219200" cy="1597152"/>
          </a:xfrm>
          <a:prstGeom prst="rect">
            <a:avLst/>
          </a:prstGeom>
        </p:spPr>
      </p:pic>
      <p:grpSp>
        <p:nvGrpSpPr>
          <p:cNvPr id="14" name="Group 13">
            <a:extLst>
              <a:ext uri="{FF2B5EF4-FFF2-40B4-BE49-F238E27FC236}">
                <a16:creationId xmlns:a16="http://schemas.microsoft.com/office/drawing/2014/main" id="{17343962-0E4B-45B5-A90D-435E6127E3B0}"/>
              </a:ext>
            </a:extLst>
          </p:cNvPr>
          <p:cNvGrpSpPr/>
          <p:nvPr/>
        </p:nvGrpSpPr>
        <p:grpSpPr>
          <a:xfrm>
            <a:off x="2598980" y="1555601"/>
            <a:ext cx="2472093" cy="1850876"/>
            <a:chOff x="4527277" y="1668931"/>
            <a:chExt cx="2472093" cy="1850876"/>
          </a:xfrm>
        </p:grpSpPr>
        <p:grpSp>
          <p:nvGrpSpPr>
            <p:cNvPr id="15" name="Group 14">
              <a:extLst>
                <a:ext uri="{FF2B5EF4-FFF2-40B4-BE49-F238E27FC236}">
                  <a16:creationId xmlns:a16="http://schemas.microsoft.com/office/drawing/2014/main" id="{4974EECB-C347-4196-91FE-994A30D1B3BC}"/>
                </a:ext>
              </a:extLst>
            </p:cNvPr>
            <p:cNvGrpSpPr/>
            <p:nvPr/>
          </p:nvGrpSpPr>
          <p:grpSpPr>
            <a:xfrm>
              <a:off x="4527277" y="1668931"/>
              <a:ext cx="2472093" cy="1850876"/>
              <a:chOff x="5207267" y="2037348"/>
              <a:chExt cx="4966636" cy="3718560"/>
            </a:xfrm>
          </p:grpSpPr>
          <p:sp>
            <p:nvSpPr>
              <p:cNvPr id="17" name="Rectangle: Rounded Corners 16">
                <a:extLst>
                  <a:ext uri="{FF2B5EF4-FFF2-40B4-BE49-F238E27FC236}">
                    <a16:creationId xmlns:a16="http://schemas.microsoft.com/office/drawing/2014/main" id="{9C1C3C39-E0E0-4D9A-ADF1-3F15D46B8B3F}"/>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F0CF711-49B5-4DB0-B060-E07A08CC5E46}"/>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59AAA4D-C795-4044-A1A6-CC2E04C9F45E}"/>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5485B6-4622-4CF9-ACA3-FA564C971282}"/>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7D45596-61C1-4AE0-A856-E83680BE3D0F}"/>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16" name="TextBox 15">
              <a:extLst>
                <a:ext uri="{FF2B5EF4-FFF2-40B4-BE49-F238E27FC236}">
                  <a16:creationId xmlns:a16="http://schemas.microsoft.com/office/drawing/2014/main" id="{1DD85C14-0795-4051-B9D1-BD9167547B5A}"/>
                </a:ext>
              </a:extLst>
            </p:cNvPr>
            <p:cNvSpPr txBox="1"/>
            <p:nvPr/>
          </p:nvSpPr>
          <p:spPr>
            <a:xfrm>
              <a:off x="4819795" y="2003388"/>
              <a:ext cx="1740949" cy="1200329"/>
            </a:xfrm>
            <a:prstGeom prst="rect">
              <a:avLst/>
            </a:prstGeom>
            <a:noFill/>
          </p:spPr>
          <p:txBody>
            <a:bodyPr wrap="square" rtlCol="0">
              <a:spAutoFit/>
            </a:bodyPr>
            <a:lstStyle/>
            <a:p>
              <a:pPr algn="ctr"/>
              <a:r>
                <a:rPr lang="en-US" sz="2400" dirty="0">
                  <a:latin typeface="HFF Clip Hanger" panose="02000000000000000000" pitchFamily="2" charset="0"/>
                </a:rPr>
                <a:t>That could work</a:t>
              </a:r>
            </a:p>
          </p:txBody>
        </p:sp>
      </p:grpSp>
      <p:grpSp>
        <p:nvGrpSpPr>
          <p:cNvPr id="26" name="Group 25">
            <a:extLst>
              <a:ext uri="{FF2B5EF4-FFF2-40B4-BE49-F238E27FC236}">
                <a16:creationId xmlns:a16="http://schemas.microsoft.com/office/drawing/2014/main" id="{58B67F7D-4376-40DA-B5D8-459E4BD93697}"/>
              </a:ext>
            </a:extLst>
          </p:cNvPr>
          <p:cNvGrpSpPr/>
          <p:nvPr/>
        </p:nvGrpSpPr>
        <p:grpSpPr>
          <a:xfrm>
            <a:off x="7836534" y="220903"/>
            <a:ext cx="2472093" cy="1850876"/>
            <a:chOff x="4527277" y="1668931"/>
            <a:chExt cx="2472093" cy="1850876"/>
          </a:xfrm>
        </p:grpSpPr>
        <p:grpSp>
          <p:nvGrpSpPr>
            <p:cNvPr id="27" name="Group 26">
              <a:extLst>
                <a:ext uri="{FF2B5EF4-FFF2-40B4-BE49-F238E27FC236}">
                  <a16:creationId xmlns:a16="http://schemas.microsoft.com/office/drawing/2014/main" id="{5E7FC4C8-BDCC-4EE3-905E-FCA653B0DB77}"/>
                </a:ext>
              </a:extLst>
            </p:cNvPr>
            <p:cNvGrpSpPr/>
            <p:nvPr/>
          </p:nvGrpSpPr>
          <p:grpSpPr>
            <a:xfrm>
              <a:off x="4527277" y="1668931"/>
              <a:ext cx="2472093" cy="1850876"/>
              <a:chOff x="5207267" y="2037348"/>
              <a:chExt cx="4966636" cy="3718560"/>
            </a:xfrm>
          </p:grpSpPr>
          <p:sp>
            <p:nvSpPr>
              <p:cNvPr id="29" name="Rectangle: Rounded Corners 28">
                <a:extLst>
                  <a:ext uri="{FF2B5EF4-FFF2-40B4-BE49-F238E27FC236}">
                    <a16:creationId xmlns:a16="http://schemas.microsoft.com/office/drawing/2014/main" id="{39656C4F-FA5E-4C2C-AAEC-736AAF324D90}"/>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3270D3F-5D50-4FCE-A929-5645AA40F169}"/>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6E98FCA-2707-466B-9D4D-0D1931273D9B}"/>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92D7629-CA9E-4DD8-A64E-8CE700613ACD}"/>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BB52262-F4B3-47D3-8B44-4FF3E7D9CE51}"/>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28" name="TextBox 27">
              <a:extLst>
                <a:ext uri="{FF2B5EF4-FFF2-40B4-BE49-F238E27FC236}">
                  <a16:creationId xmlns:a16="http://schemas.microsoft.com/office/drawing/2014/main" id="{28E79EBF-5F21-460A-8DB9-1D12C8F1D8A4}"/>
                </a:ext>
              </a:extLst>
            </p:cNvPr>
            <p:cNvSpPr txBox="1"/>
            <p:nvPr/>
          </p:nvSpPr>
          <p:spPr>
            <a:xfrm>
              <a:off x="4892848" y="2205378"/>
              <a:ext cx="1740949" cy="584775"/>
            </a:xfrm>
            <a:prstGeom prst="rect">
              <a:avLst/>
            </a:prstGeom>
            <a:noFill/>
          </p:spPr>
          <p:txBody>
            <a:bodyPr wrap="square" rtlCol="0">
              <a:spAutoFit/>
            </a:bodyPr>
            <a:lstStyle/>
            <a:p>
              <a:pPr algn="ctr"/>
              <a:r>
                <a:rPr lang="en-US" sz="3200" dirty="0">
                  <a:latin typeface="HFF Clip Hanger" panose="02000000000000000000" pitchFamily="2" charset="0"/>
                </a:rPr>
                <a:t>I agree</a:t>
              </a:r>
            </a:p>
          </p:txBody>
        </p:sp>
      </p:grpSp>
      <p:grpSp>
        <p:nvGrpSpPr>
          <p:cNvPr id="34" name="Group 33">
            <a:extLst>
              <a:ext uri="{FF2B5EF4-FFF2-40B4-BE49-F238E27FC236}">
                <a16:creationId xmlns:a16="http://schemas.microsoft.com/office/drawing/2014/main" id="{05A04CFA-F264-4000-90BD-ACC4FF413A3D}"/>
              </a:ext>
            </a:extLst>
          </p:cNvPr>
          <p:cNvGrpSpPr/>
          <p:nvPr/>
        </p:nvGrpSpPr>
        <p:grpSpPr>
          <a:xfrm>
            <a:off x="1339978" y="4604305"/>
            <a:ext cx="2472093" cy="1850876"/>
            <a:chOff x="4527277" y="1668931"/>
            <a:chExt cx="2472093" cy="1850876"/>
          </a:xfrm>
        </p:grpSpPr>
        <p:grpSp>
          <p:nvGrpSpPr>
            <p:cNvPr id="35" name="Group 34">
              <a:extLst>
                <a:ext uri="{FF2B5EF4-FFF2-40B4-BE49-F238E27FC236}">
                  <a16:creationId xmlns:a16="http://schemas.microsoft.com/office/drawing/2014/main" id="{43C49D81-D0D7-4014-9CD5-D8F82209A90F}"/>
                </a:ext>
              </a:extLst>
            </p:cNvPr>
            <p:cNvGrpSpPr/>
            <p:nvPr/>
          </p:nvGrpSpPr>
          <p:grpSpPr>
            <a:xfrm>
              <a:off x="4527277" y="1668931"/>
              <a:ext cx="2472093" cy="1850876"/>
              <a:chOff x="5207266" y="2037348"/>
              <a:chExt cx="4966636" cy="3718560"/>
            </a:xfrm>
          </p:grpSpPr>
          <p:sp>
            <p:nvSpPr>
              <p:cNvPr id="37" name="Rectangle: Rounded Corners 36">
                <a:extLst>
                  <a:ext uri="{FF2B5EF4-FFF2-40B4-BE49-F238E27FC236}">
                    <a16:creationId xmlns:a16="http://schemas.microsoft.com/office/drawing/2014/main" id="{EDA2FAA0-DCDA-41A6-BA7C-E73E27F9CE57}"/>
                  </a:ext>
                </a:extLst>
              </p:cNvPr>
              <p:cNvSpPr/>
              <p:nvPr/>
            </p:nvSpPr>
            <p:spPr>
              <a:xfrm>
                <a:off x="5207266" y="2146433"/>
                <a:ext cx="4966636" cy="3609475"/>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73F2D1E7-609B-4AB4-981F-85B0D728B481}"/>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31AD155-84FF-4494-8815-28B3CE8628A8}"/>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1B5F056-F44B-4FD0-BF7F-BBAB08D950CF}"/>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D7DC881-50F0-4BC5-BBEB-BC8D9DDF4D49}"/>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6" name="TextBox 35">
              <a:extLst>
                <a:ext uri="{FF2B5EF4-FFF2-40B4-BE49-F238E27FC236}">
                  <a16:creationId xmlns:a16="http://schemas.microsoft.com/office/drawing/2014/main" id="{8744BC4C-CEFD-41C4-A5C4-F8ECC9AF8EDB}"/>
                </a:ext>
              </a:extLst>
            </p:cNvPr>
            <p:cNvSpPr txBox="1"/>
            <p:nvPr/>
          </p:nvSpPr>
          <p:spPr>
            <a:xfrm>
              <a:off x="4819795" y="2003388"/>
              <a:ext cx="1740949" cy="1200329"/>
            </a:xfrm>
            <a:prstGeom prst="rect">
              <a:avLst/>
            </a:prstGeom>
            <a:noFill/>
          </p:spPr>
          <p:txBody>
            <a:bodyPr wrap="square" rtlCol="0">
              <a:spAutoFit/>
            </a:bodyPr>
            <a:lstStyle/>
            <a:p>
              <a:pPr algn="ctr"/>
              <a:r>
                <a:rPr lang="en-US" sz="2400" dirty="0" err="1">
                  <a:latin typeface="HFF Clip Hanger" panose="02000000000000000000" pitchFamily="2" charset="0"/>
                </a:rPr>
                <a:t>Bla</a:t>
              </a:r>
              <a:r>
                <a:rPr lang="en-US" sz="2400" dirty="0">
                  <a:latin typeface="HFF Clip Hanger" panose="02000000000000000000" pitchFamily="2" charset="0"/>
                </a:rPr>
                <a:t>  </a:t>
              </a:r>
              <a:r>
                <a:rPr lang="en-US" sz="2400" dirty="0" err="1">
                  <a:latin typeface="HFF Clip Hanger" panose="02000000000000000000" pitchFamily="2" charset="0"/>
                </a:rPr>
                <a:t>Bla</a:t>
              </a:r>
              <a:endParaRPr lang="en-US" sz="2400" dirty="0">
                <a:latin typeface="HFF Clip Hanger" panose="02000000000000000000" pitchFamily="2" charset="0"/>
              </a:endParaRPr>
            </a:p>
            <a:p>
              <a:pPr algn="ctr"/>
              <a:r>
                <a:rPr lang="en-US" sz="2400" dirty="0" err="1">
                  <a:latin typeface="HFF Clip Hanger" panose="02000000000000000000" pitchFamily="2" charset="0"/>
                </a:rPr>
                <a:t>Bla</a:t>
              </a:r>
              <a:r>
                <a:rPr lang="en-US" sz="2400" dirty="0">
                  <a:latin typeface="HFF Clip Hanger" panose="02000000000000000000" pitchFamily="2" charset="0"/>
                </a:rPr>
                <a:t>  </a:t>
              </a:r>
              <a:r>
                <a:rPr lang="en-US" sz="2400" dirty="0" err="1">
                  <a:latin typeface="HFF Clip Hanger" panose="02000000000000000000" pitchFamily="2" charset="0"/>
                </a:rPr>
                <a:t>Bla</a:t>
              </a:r>
              <a:endParaRPr lang="en-US" sz="2400" dirty="0">
                <a:latin typeface="HFF Clip Hanger" panose="02000000000000000000" pitchFamily="2" charset="0"/>
              </a:endParaRPr>
            </a:p>
            <a:p>
              <a:pPr algn="ctr"/>
              <a:r>
                <a:rPr lang="en-US" sz="2400" dirty="0" err="1">
                  <a:latin typeface="HFF Clip Hanger" panose="02000000000000000000" pitchFamily="2" charset="0"/>
                </a:rPr>
                <a:t>Bla</a:t>
              </a:r>
              <a:endParaRPr lang="en-US" sz="2400" dirty="0">
                <a:latin typeface="HFF Clip Hanger" panose="02000000000000000000" pitchFamily="2" charset="0"/>
              </a:endParaRPr>
            </a:p>
          </p:txBody>
        </p:sp>
      </p:grpSp>
      <p:grpSp>
        <p:nvGrpSpPr>
          <p:cNvPr id="42" name="Group 41">
            <a:extLst>
              <a:ext uri="{FF2B5EF4-FFF2-40B4-BE49-F238E27FC236}">
                <a16:creationId xmlns:a16="http://schemas.microsoft.com/office/drawing/2014/main" id="{9F6D17BA-612D-4075-BBE0-CB1E81EC088B}"/>
              </a:ext>
            </a:extLst>
          </p:cNvPr>
          <p:cNvGrpSpPr/>
          <p:nvPr/>
        </p:nvGrpSpPr>
        <p:grpSpPr>
          <a:xfrm>
            <a:off x="7108061" y="4684751"/>
            <a:ext cx="2472093" cy="1850876"/>
            <a:chOff x="4527277" y="1668931"/>
            <a:chExt cx="2472093" cy="1850876"/>
          </a:xfrm>
        </p:grpSpPr>
        <p:grpSp>
          <p:nvGrpSpPr>
            <p:cNvPr id="43" name="Group 42">
              <a:extLst>
                <a:ext uri="{FF2B5EF4-FFF2-40B4-BE49-F238E27FC236}">
                  <a16:creationId xmlns:a16="http://schemas.microsoft.com/office/drawing/2014/main" id="{0CAB4F66-EBD6-4516-A442-576C615B3E83}"/>
                </a:ext>
              </a:extLst>
            </p:cNvPr>
            <p:cNvGrpSpPr/>
            <p:nvPr/>
          </p:nvGrpSpPr>
          <p:grpSpPr>
            <a:xfrm>
              <a:off x="4527277" y="1668931"/>
              <a:ext cx="2472093" cy="1850876"/>
              <a:chOff x="5207267" y="2037348"/>
              <a:chExt cx="4966636" cy="3718560"/>
            </a:xfrm>
          </p:grpSpPr>
          <p:sp>
            <p:nvSpPr>
              <p:cNvPr id="45" name="Rectangle: Rounded Corners 44">
                <a:extLst>
                  <a:ext uri="{FF2B5EF4-FFF2-40B4-BE49-F238E27FC236}">
                    <a16:creationId xmlns:a16="http://schemas.microsoft.com/office/drawing/2014/main" id="{A0139631-FE5D-40E1-BEC6-30B1D21536C4}"/>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A1747EF-188B-4AEE-946A-45E8F7CAE28E}"/>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E417DB9-E104-4EA5-AF3E-A9964A65A7C1}"/>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4B840B1-F8A6-4179-BD00-12A66D3351E0}"/>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986AB19-3A33-46E8-8BC7-4E6221ACC224}"/>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44" name="TextBox 43">
              <a:extLst>
                <a:ext uri="{FF2B5EF4-FFF2-40B4-BE49-F238E27FC236}">
                  <a16:creationId xmlns:a16="http://schemas.microsoft.com/office/drawing/2014/main" id="{E60A7839-4061-4CC9-9544-8E4BDFD172E3}"/>
                </a:ext>
              </a:extLst>
            </p:cNvPr>
            <p:cNvSpPr txBox="1"/>
            <p:nvPr/>
          </p:nvSpPr>
          <p:spPr>
            <a:xfrm>
              <a:off x="4819795" y="2003388"/>
              <a:ext cx="1740949" cy="830997"/>
            </a:xfrm>
            <a:prstGeom prst="rect">
              <a:avLst/>
            </a:prstGeom>
            <a:noFill/>
          </p:spPr>
          <p:txBody>
            <a:bodyPr wrap="square" rtlCol="0">
              <a:spAutoFit/>
            </a:bodyPr>
            <a:lstStyle/>
            <a:p>
              <a:pPr algn="ctr"/>
              <a:r>
                <a:rPr lang="en-US" sz="4800" dirty="0">
                  <a:latin typeface="HFF Clip Hanger" panose="02000000000000000000" pitchFamily="2" charset="0"/>
                </a:rPr>
                <a:t>CTR</a:t>
              </a:r>
            </a:p>
          </p:txBody>
        </p:sp>
      </p:grpSp>
    </p:spTree>
    <p:extLst>
      <p:ext uri="{BB962C8B-B14F-4D97-AF65-F5344CB8AC3E}">
        <p14:creationId xmlns:p14="http://schemas.microsoft.com/office/powerpoint/2010/main" val="3218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A19CC-BDD4-90D6-4FA5-2234EE6D2C73}"/>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1524000" y="914400"/>
            <a:ext cx="6172200" cy="523220"/>
          </a:xfrm>
          <a:prstGeom prst="rect">
            <a:avLst/>
          </a:prstGeom>
          <a:noFill/>
        </p:spPr>
        <p:txBody>
          <a:bodyPr wrap="square" rtlCol="0">
            <a:spAutoFit/>
          </a:bodyPr>
          <a:lstStyle/>
          <a:p>
            <a:r>
              <a:rPr lang="en-US" sz="2800" dirty="0">
                <a:solidFill>
                  <a:schemeClr val="bg1"/>
                </a:solidFill>
              </a:rPr>
              <a:t> The gift of not passing judgment  </a:t>
            </a:r>
          </a:p>
        </p:txBody>
      </p:sp>
      <p:sp>
        <p:nvSpPr>
          <p:cNvPr id="8" name="TextBox 7"/>
          <p:cNvSpPr txBox="1"/>
          <p:nvPr/>
        </p:nvSpPr>
        <p:spPr>
          <a:xfrm>
            <a:off x="7120928" y="2178617"/>
            <a:ext cx="3581400" cy="954107"/>
          </a:xfrm>
          <a:prstGeom prst="rect">
            <a:avLst/>
          </a:prstGeom>
          <a:noFill/>
        </p:spPr>
        <p:txBody>
          <a:bodyPr wrap="square" rtlCol="0">
            <a:spAutoFit/>
          </a:bodyPr>
          <a:lstStyle/>
          <a:p>
            <a:r>
              <a:rPr lang="en-US" sz="2800" dirty="0">
                <a:solidFill>
                  <a:schemeClr val="bg1"/>
                </a:solidFill>
              </a:rPr>
              <a:t>The gift of looking to God for guidance</a:t>
            </a:r>
          </a:p>
        </p:txBody>
      </p:sp>
      <p:sp>
        <p:nvSpPr>
          <p:cNvPr id="10" name="TextBox 9"/>
          <p:cNvSpPr txBox="1"/>
          <p:nvPr/>
        </p:nvSpPr>
        <p:spPr>
          <a:xfrm>
            <a:off x="848591" y="3902775"/>
            <a:ext cx="4596245" cy="523220"/>
          </a:xfrm>
          <a:prstGeom prst="rect">
            <a:avLst/>
          </a:prstGeom>
          <a:noFill/>
        </p:spPr>
        <p:txBody>
          <a:bodyPr wrap="square" rtlCol="0">
            <a:spAutoFit/>
          </a:bodyPr>
          <a:lstStyle/>
          <a:p>
            <a:r>
              <a:rPr lang="en-US" sz="2800" dirty="0">
                <a:solidFill>
                  <a:schemeClr val="bg1"/>
                </a:solidFill>
              </a:rPr>
              <a:t>The gift of being a disciple</a:t>
            </a:r>
          </a:p>
        </p:txBody>
      </p:sp>
      <p:sp>
        <p:nvSpPr>
          <p:cNvPr id="11" name="TextBox 10"/>
          <p:cNvSpPr txBox="1"/>
          <p:nvPr/>
        </p:nvSpPr>
        <p:spPr>
          <a:xfrm>
            <a:off x="6099573" y="3932275"/>
            <a:ext cx="4191000" cy="523220"/>
          </a:xfrm>
          <a:prstGeom prst="rect">
            <a:avLst/>
          </a:prstGeom>
          <a:noFill/>
        </p:spPr>
        <p:txBody>
          <a:bodyPr wrap="square" rtlCol="0">
            <a:spAutoFit/>
          </a:bodyPr>
          <a:lstStyle/>
          <a:p>
            <a:r>
              <a:rPr lang="en-US" sz="2800" dirty="0">
                <a:solidFill>
                  <a:schemeClr val="bg1"/>
                </a:solidFill>
              </a:rPr>
              <a:t>The gift of caring for others</a:t>
            </a:r>
          </a:p>
        </p:txBody>
      </p:sp>
      <p:sp>
        <p:nvSpPr>
          <p:cNvPr id="12" name="TextBox 11"/>
          <p:cNvSpPr txBox="1"/>
          <p:nvPr/>
        </p:nvSpPr>
        <p:spPr>
          <a:xfrm>
            <a:off x="11547764" y="6488668"/>
            <a:ext cx="644236" cy="369332"/>
          </a:xfrm>
          <a:prstGeom prst="rect">
            <a:avLst/>
          </a:prstGeom>
          <a:noFill/>
        </p:spPr>
        <p:txBody>
          <a:bodyPr wrap="square" rtlCol="0">
            <a:spAutoFit/>
          </a:bodyPr>
          <a:lstStyle/>
          <a:p>
            <a:pPr algn="r"/>
            <a:r>
              <a:rPr lang="en-US" dirty="0">
                <a:solidFill>
                  <a:schemeClr val="bg1"/>
                </a:solidFill>
              </a:rPr>
              <a:t>(5)</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1" y="209342"/>
            <a:ext cx="1219200" cy="1597152"/>
          </a:xfrm>
          <a:prstGeom prst="rect">
            <a:avLst/>
          </a:prstGeom>
        </p:spPr>
      </p:pic>
      <p:grpSp>
        <p:nvGrpSpPr>
          <p:cNvPr id="3" name="Group 2">
            <a:extLst>
              <a:ext uri="{FF2B5EF4-FFF2-40B4-BE49-F238E27FC236}">
                <a16:creationId xmlns:a16="http://schemas.microsoft.com/office/drawing/2014/main" id="{E7C19FE1-D87F-41FF-9DBF-98C5FBF2D96B}"/>
              </a:ext>
            </a:extLst>
          </p:cNvPr>
          <p:cNvGrpSpPr/>
          <p:nvPr/>
        </p:nvGrpSpPr>
        <p:grpSpPr>
          <a:xfrm>
            <a:off x="2598980" y="1555601"/>
            <a:ext cx="2472093" cy="1850876"/>
            <a:chOff x="4527277" y="1668931"/>
            <a:chExt cx="2472093" cy="1850876"/>
          </a:xfrm>
        </p:grpSpPr>
        <p:grpSp>
          <p:nvGrpSpPr>
            <p:cNvPr id="14" name="Group 13">
              <a:extLst>
                <a:ext uri="{FF2B5EF4-FFF2-40B4-BE49-F238E27FC236}">
                  <a16:creationId xmlns:a16="http://schemas.microsoft.com/office/drawing/2014/main" id="{080478C4-FE7C-44A7-BFFA-A2F159A3DEB0}"/>
                </a:ext>
              </a:extLst>
            </p:cNvPr>
            <p:cNvGrpSpPr/>
            <p:nvPr/>
          </p:nvGrpSpPr>
          <p:grpSpPr>
            <a:xfrm>
              <a:off x="4527277" y="1668931"/>
              <a:ext cx="2472093" cy="1850876"/>
              <a:chOff x="5207267" y="2037348"/>
              <a:chExt cx="4966636" cy="3718560"/>
            </a:xfrm>
          </p:grpSpPr>
          <p:sp>
            <p:nvSpPr>
              <p:cNvPr id="15" name="Rectangle: Rounded Corners 14">
                <a:extLst>
                  <a:ext uri="{FF2B5EF4-FFF2-40B4-BE49-F238E27FC236}">
                    <a16:creationId xmlns:a16="http://schemas.microsoft.com/office/drawing/2014/main" id="{D737A82D-4EE0-4EDD-82F7-474B133B17FA}"/>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755A538-A846-4C0F-B7E3-9C332A5A1D3D}"/>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648207-9858-427D-8D8D-EA27B8384494}"/>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1C476B-E585-4EA3-8911-6E7A8834402A}"/>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9340DC6-57A8-4679-BF7A-CB8AC2A6299C}"/>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2" name="TextBox 1">
              <a:extLst>
                <a:ext uri="{FF2B5EF4-FFF2-40B4-BE49-F238E27FC236}">
                  <a16:creationId xmlns:a16="http://schemas.microsoft.com/office/drawing/2014/main" id="{6AF50BEC-28A3-4215-B793-4360A2EB6B37}"/>
                </a:ext>
              </a:extLst>
            </p:cNvPr>
            <p:cNvSpPr txBox="1"/>
            <p:nvPr/>
          </p:nvSpPr>
          <p:spPr>
            <a:xfrm>
              <a:off x="4819795" y="2003388"/>
              <a:ext cx="1740949" cy="1200329"/>
            </a:xfrm>
            <a:prstGeom prst="rect">
              <a:avLst/>
            </a:prstGeom>
            <a:noFill/>
          </p:spPr>
          <p:txBody>
            <a:bodyPr wrap="square" rtlCol="0">
              <a:spAutoFit/>
            </a:bodyPr>
            <a:lstStyle/>
            <a:p>
              <a:pPr algn="ctr"/>
              <a:r>
                <a:rPr lang="en-US" sz="2400" dirty="0">
                  <a:latin typeface="HFF Clip Hanger" panose="02000000000000000000" pitchFamily="2" charset="0"/>
                </a:rPr>
                <a:t>He is such a nice person</a:t>
              </a:r>
            </a:p>
          </p:txBody>
        </p:sp>
      </p:grpSp>
      <p:grpSp>
        <p:nvGrpSpPr>
          <p:cNvPr id="25" name="Group 24">
            <a:extLst>
              <a:ext uri="{FF2B5EF4-FFF2-40B4-BE49-F238E27FC236}">
                <a16:creationId xmlns:a16="http://schemas.microsoft.com/office/drawing/2014/main" id="{83C66C16-D72A-4C04-BFFC-E82A26616D32}"/>
              </a:ext>
            </a:extLst>
          </p:cNvPr>
          <p:cNvGrpSpPr/>
          <p:nvPr/>
        </p:nvGrpSpPr>
        <p:grpSpPr>
          <a:xfrm>
            <a:off x="7600942" y="249187"/>
            <a:ext cx="2472093" cy="1850876"/>
            <a:chOff x="4527277" y="1668931"/>
            <a:chExt cx="2472093" cy="1850876"/>
          </a:xfrm>
        </p:grpSpPr>
        <p:grpSp>
          <p:nvGrpSpPr>
            <p:cNvPr id="26" name="Group 25">
              <a:extLst>
                <a:ext uri="{FF2B5EF4-FFF2-40B4-BE49-F238E27FC236}">
                  <a16:creationId xmlns:a16="http://schemas.microsoft.com/office/drawing/2014/main" id="{D8D9D136-04B5-445D-9C8D-EA1D3F1812D5}"/>
                </a:ext>
              </a:extLst>
            </p:cNvPr>
            <p:cNvGrpSpPr/>
            <p:nvPr/>
          </p:nvGrpSpPr>
          <p:grpSpPr>
            <a:xfrm>
              <a:off x="4527277" y="1668931"/>
              <a:ext cx="2472093" cy="1850876"/>
              <a:chOff x="5207267" y="2037348"/>
              <a:chExt cx="4966636" cy="3718560"/>
            </a:xfrm>
          </p:grpSpPr>
          <p:sp>
            <p:nvSpPr>
              <p:cNvPr id="28" name="Rectangle: Rounded Corners 27">
                <a:extLst>
                  <a:ext uri="{FF2B5EF4-FFF2-40B4-BE49-F238E27FC236}">
                    <a16:creationId xmlns:a16="http://schemas.microsoft.com/office/drawing/2014/main" id="{2D6C96F9-59A1-4704-9B6A-79F746CA30B1}"/>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7077DE8-E0E8-495A-82D6-53BEA958EACB}"/>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6B733A9-2D60-4703-8E22-AD26C2BF1A03}"/>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C1E21F8-0D85-4B1F-ADC2-8B138FA14DF0}"/>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71D449C-19EF-4CCC-8A16-970FC3A937B9}"/>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27" name="TextBox 26">
              <a:extLst>
                <a:ext uri="{FF2B5EF4-FFF2-40B4-BE49-F238E27FC236}">
                  <a16:creationId xmlns:a16="http://schemas.microsoft.com/office/drawing/2014/main" id="{827E4A3B-B5B3-4006-B5FC-39F9D286684E}"/>
                </a:ext>
              </a:extLst>
            </p:cNvPr>
            <p:cNvSpPr txBox="1"/>
            <p:nvPr/>
          </p:nvSpPr>
          <p:spPr>
            <a:xfrm>
              <a:off x="4819795" y="2003388"/>
              <a:ext cx="1740949" cy="830997"/>
            </a:xfrm>
            <a:prstGeom prst="rect">
              <a:avLst/>
            </a:prstGeom>
            <a:noFill/>
          </p:spPr>
          <p:txBody>
            <a:bodyPr wrap="square" rtlCol="0">
              <a:spAutoFit/>
            </a:bodyPr>
            <a:lstStyle/>
            <a:p>
              <a:pPr algn="ctr"/>
              <a:r>
                <a:rPr lang="en-US" sz="2400" dirty="0">
                  <a:latin typeface="HFF Clip Hanger" panose="02000000000000000000" pitchFamily="2" charset="0"/>
                </a:rPr>
                <a:t>Can you help me?</a:t>
              </a:r>
            </a:p>
          </p:txBody>
        </p:sp>
      </p:grpSp>
      <p:grpSp>
        <p:nvGrpSpPr>
          <p:cNvPr id="33" name="Group 32">
            <a:extLst>
              <a:ext uri="{FF2B5EF4-FFF2-40B4-BE49-F238E27FC236}">
                <a16:creationId xmlns:a16="http://schemas.microsoft.com/office/drawing/2014/main" id="{CFADF772-F733-4B13-B749-C0F88E18209E}"/>
              </a:ext>
            </a:extLst>
          </p:cNvPr>
          <p:cNvGrpSpPr/>
          <p:nvPr/>
        </p:nvGrpSpPr>
        <p:grpSpPr>
          <a:xfrm>
            <a:off x="1612458" y="4604305"/>
            <a:ext cx="2472093" cy="1850876"/>
            <a:chOff x="4527277" y="1668931"/>
            <a:chExt cx="2472093" cy="1850876"/>
          </a:xfrm>
        </p:grpSpPr>
        <p:grpSp>
          <p:nvGrpSpPr>
            <p:cNvPr id="34" name="Group 33">
              <a:extLst>
                <a:ext uri="{FF2B5EF4-FFF2-40B4-BE49-F238E27FC236}">
                  <a16:creationId xmlns:a16="http://schemas.microsoft.com/office/drawing/2014/main" id="{57FEB395-425B-49A5-9CBC-1C4B0689EA48}"/>
                </a:ext>
              </a:extLst>
            </p:cNvPr>
            <p:cNvGrpSpPr/>
            <p:nvPr/>
          </p:nvGrpSpPr>
          <p:grpSpPr>
            <a:xfrm>
              <a:off x="4527277" y="1668931"/>
              <a:ext cx="2472093" cy="1850876"/>
              <a:chOff x="5207267" y="2037348"/>
              <a:chExt cx="4966636" cy="3718560"/>
            </a:xfrm>
          </p:grpSpPr>
          <p:sp>
            <p:nvSpPr>
              <p:cNvPr id="36" name="Rectangle: Rounded Corners 35">
                <a:extLst>
                  <a:ext uri="{FF2B5EF4-FFF2-40B4-BE49-F238E27FC236}">
                    <a16:creationId xmlns:a16="http://schemas.microsoft.com/office/drawing/2014/main" id="{AEF13208-CA72-438D-9C0B-24CE530BFE22}"/>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FD727E7E-FD61-465B-8FF0-33A453DA9396}"/>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893A6B2-9B15-4BB6-BD38-5F832AFE1329}"/>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058FDF3-4DCC-4DB9-A5FC-BAA5D4BE24C5}"/>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D0216A3-77BB-4B6A-830E-54B9B8791668}"/>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5" name="TextBox 34">
              <a:extLst>
                <a:ext uri="{FF2B5EF4-FFF2-40B4-BE49-F238E27FC236}">
                  <a16:creationId xmlns:a16="http://schemas.microsoft.com/office/drawing/2014/main" id="{82D63B52-F206-4F4B-A189-AC2852491045}"/>
                </a:ext>
              </a:extLst>
            </p:cNvPr>
            <p:cNvSpPr txBox="1"/>
            <p:nvPr/>
          </p:nvSpPr>
          <p:spPr>
            <a:xfrm>
              <a:off x="4649581" y="2007485"/>
              <a:ext cx="2227483" cy="1200329"/>
            </a:xfrm>
            <a:prstGeom prst="rect">
              <a:avLst/>
            </a:prstGeom>
            <a:noFill/>
          </p:spPr>
          <p:txBody>
            <a:bodyPr wrap="square" rtlCol="0">
              <a:spAutoFit/>
            </a:bodyPr>
            <a:lstStyle/>
            <a:p>
              <a:pPr algn="ctr"/>
              <a:r>
                <a:rPr lang="en-US" sz="2400" dirty="0">
                  <a:latin typeface="HFF Clip Hanger" panose="02000000000000000000" pitchFamily="2" charset="0"/>
                </a:rPr>
                <a:t>I am trying to be like Jesus</a:t>
              </a:r>
            </a:p>
          </p:txBody>
        </p:sp>
      </p:grpSp>
      <p:grpSp>
        <p:nvGrpSpPr>
          <p:cNvPr id="41" name="Group 40">
            <a:extLst>
              <a:ext uri="{FF2B5EF4-FFF2-40B4-BE49-F238E27FC236}">
                <a16:creationId xmlns:a16="http://schemas.microsoft.com/office/drawing/2014/main" id="{80479B42-563E-45CD-85F6-184C91855DB2}"/>
              </a:ext>
            </a:extLst>
          </p:cNvPr>
          <p:cNvGrpSpPr/>
          <p:nvPr/>
        </p:nvGrpSpPr>
        <p:grpSpPr>
          <a:xfrm>
            <a:off x="6931207" y="4617585"/>
            <a:ext cx="2472093" cy="1850876"/>
            <a:chOff x="4527277" y="1668931"/>
            <a:chExt cx="2472093" cy="1850876"/>
          </a:xfrm>
        </p:grpSpPr>
        <p:grpSp>
          <p:nvGrpSpPr>
            <p:cNvPr id="42" name="Group 41">
              <a:extLst>
                <a:ext uri="{FF2B5EF4-FFF2-40B4-BE49-F238E27FC236}">
                  <a16:creationId xmlns:a16="http://schemas.microsoft.com/office/drawing/2014/main" id="{5CB4AEEB-9932-44EC-8F04-E6546C92A7F5}"/>
                </a:ext>
              </a:extLst>
            </p:cNvPr>
            <p:cNvGrpSpPr/>
            <p:nvPr/>
          </p:nvGrpSpPr>
          <p:grpSpPr>
            <a:xfrm>
              <a:off x="4527277" y="1668931"/>
              <a:ext cx="2472093" cy="1850876"/>
              <a:chOff x="5207267" y="2037348"/>
              <a:chExt cx="4966636" cy="3718560"/>
            </a:xfrm>
          </p:grpSpPr>
          <p:sp>
            <p:nvSpPr>
              <p:cNvPr id="44" name="Rectangle: Rounded Corners 43">
                <a:extLst>
                  <a:ext uri="{FF2B5EF4-FFF2-40B4-BE49-F238E27FC236}">
                    <a16:creationId xmlns:a16="http://schemas.microsoft.com/office/drawing/2014/main" id="{23B72F38-5500-4153-B475-4ED91402D007}"/>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A0924B6E-6DC4-47F5-8BA1-92FA8CFE7E46}"/>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C7316FA-355D-4DD5-9B42-45FA4AEADEAC}"/>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FF625DE-D871-45E8-BD29-E463EA1C650E}"/>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4275CF7-AEEB-4DB9-997B-7A4B3709BA73}"/>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43" name="TextBox 42">
              <a:extLst>
                <a:ext uri="{FF2B5EF4-FFF2-40B4-BE49-F238E27FC236}">
                  <a16:creationId xmlns:a16="http://schemas.microsoft.com/office/drawing/2014/main" id="{2ADF9A9F-0250-4DAC-83EB-E17788E6A245}"/>
                </a:ext>
              </a:extLst>
            </p:cNvPr>
            <p:cNvSpPr txBox="1"/>
            <p:nvPr/>
          </p:nvSpPr>
          <p:spPr>
            <a:xfrm>
              <a:off x="4819795" y="2003388"/>
              <a:ext cx="1740949" cy="1200329"/>
            </a:xfrm>
            <a:prstGeom prst="rect">
              <a:avLst/>
            </a:prstGeom>
            <a:noFill/>
          </p:spPr>
          <p:txBody>
            <a:bodyPr wrap="square" rtlCol="0">
              <a:spAutoFit/>
            </a:bodyPr>
            <a:lstStyle/>
            <a:p>
              <a:pPr algn="ctr"/>
              <a:r>
                <a:rPr lang="en-US" sz="2400" dirty="0">
                  <a:latin typeface="HFF Clip Hanger" panose="02000000000000000000" pitchFamily="2" charset="0"/>
                </a:rPr>
                <a:t>Do you need any help?</a:t>
              </a:r>
            </a:p>
          </p:txBody>
        </p:sp>
      </p:grpSp>
    </p:spTree>
    <p:extLst>
      <p:ext uri="{BB962C8B-B14F-4D97-AF65-F5344CB8AC3E}">
        <p14:creationId xmlns:p14="http://schemas.microsoft.com/office/powerpoint/2010/main" val="5618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randombar(horizontal)">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4AB75C-B09A-6300-0E9B-5B2904F5041C}"/>
              </a:ext>
            </a:extLst>
          </p:cNvPr>
          <p:cNvPicPr>
            <a:picLocks noChangeAspect="1"/>
          </p:cNvPicPr>
          <p:nvPr/>
        </p:nvPicPr>
        <p:blipFill>
          <a:blip r:embed="rId2"/>
          <a:stretch>
            <a:fillRect/>
          </a:stretch>
        </p:blipFill>
        <p:spPr>
          <a:xfrm>
            <a:off x="0" y="-66675"/>
            <a:ext cx="12192000" cy="6943362"/>
          </a:xfrm>
          <a:prstGeom prst="rect">
            <a:avLst/>
          </a:prstGeom>
        </p:spPr>
      </p:pic>
      <p:sp>
        <p:nvSpPr>
          <p:cNvPr id="5" name="Rounded Rectangle 4"/>
          <p:cNvSpPr/>
          <p:nvPr/>
        </p:nvSpPr>
        <p:spPr>
          <a:xfrm>
            <a:off x="1756378" y="125462"/>
            <a:ext cx="8223145"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Weak-weakness in understanding</a:t>
            </a:r>
            <a:endParaRPr lang="en-US" sz="4400" dirty="0"/>
          </a:p>
        </p:txBody>
      </p:sp>
      <p:sp>
        <p:nvSpPr>
          <p:cNvPr id="8" name="TextBox 7"/>
          <p:cNvSpPr txBox="1"/>
          <p:nvPr/>
        </p:nvSpPr>
        <p:spPr>
          <a:xfrm>
            <a:off x="462144" y="4199248"/>
            <a:ext cx="3657600" cy="2308324"/>
          </a:xfrm>
          <a:prstGeom prst="rect">
            <a:avLst/>
          </a:prstGeom>
          <a:noFill/>
        </p:spPr>
        <p:txBody>
          <a:bodyPr wrap="square" rtlCol="0">
            <a:spAutoFit/>
          </a:bodyPr>
          <a:lstStyle/>
          <a:p>
            <a:r>
              <a:rPr lang="en-US" sz="2400" dirty="0"/>
              <a:t>How might it appear for a member of the church to see another member eating or drinking something that is breaking the commandments?</a:t>
            </a:r>
          </a:p>
        </p:txBody>
      </p:sp>
      <p:sp>
        <p:nvSpPr>
          <p:cNvPr id="9" name="TextBox 8"/>
          <p:cNvSpPr txBox="1"/>
          <p:nvPr/>
        </p:nvSpPr>
        <p:spPr>
          <a:xfrm>
            <a:off x="7465533" y="2156559"/>
            <a:ext cx="4287196" cy="1200329"/>
          </a:xfrm>
          <a:prstGeom prst="rect">
            <a:avLst/>
          </a:prstGeom>
          <a:noFill/>
        </p:spPr>
        <p:txBody>
          <a:bodyPr wrap="square" rtlCol="0">
            <a:spAutoFit/>
          </a:bodyPr>
          <a:lstStyle/>
          <a:p>
            <a:r>
              <a:rPr lang="en-US" sz="2400" dirty="0"/>
              <a:t>How do the nonmembers relate to the unrighteous actions of members of the church?</a:t>
            </a:r>
          </a:p>
        </p:txBody>
      </p:sp>
      <p:sp>
        <p:nvSpPr>
          <p:cNvPr id="11" name="TextBox 10"/>
          <p:cNvSpPr txBox="1"/>
          <p:nvPr/>
        </p:nvSpPr>
        <p:spPr>
          <a:xfrm>
            <a:off x="7506270" y="4937912"/>
            <a:ext cx="3657600" cy="1569660"/>
          </a:xfrm>
          <a:prstGeom prst="rect">
            <a:avLst/>
          </a:prstGeom>
          <a:noFill/>
        </p:spPr>
        <p:txBody>
          <a:bodyPr wrap="square" rtlCol="0">
            <a:spAutoFit/>
          </a:bodyPr>
          <a:lstStyle/>
          <a:p>
            <a:r>
              <a:rPr lang="en-US" sz="2400" dirty="0"/>
              <a:t>What things might a member do that would weaken a nonmember from learning the gospel?</a:t>
            </a:r>
          </a:p>
        </p:txBody>
      </p:sp>
      <p:sp>
        <p:nvSpPr>
          <p:cNvPr id="29" name="Rectangle 28"/>
          <p:cNvSpPr/>
          <p:nvPr/>
        </p:nvSpPr>
        <p:spPr>
          <a:xfrm>
            <a:off x="592463" y="1710158"/>
            <a:ext cx="6096000" cy="1477328"/>
          </a:xfrm>
          <a:prstGeom prst="rect">
            <a:avLst/>
          </a:prstGeom>
        </p:spPr>
        <p:txBody>
          <a:bodyPr>
            <a:spAutoFit/>
          </a:bodyPr>
          <a:lstStyle/>
          <a:p>
            <a:r>
              <a:rPr lang="en-US" dirty="0">
                <a:solidFill>
                  <a:srgbClr val="333333"/>
                </a:solidFill>
                <a:latin typeface="Abadi" panose="020B0604020104020204" pitchFamily="34" charset="0"/>
              </a:rPr>
              <a:t>Paul counseled:</a:t>
            </a:r>
          </a:p>
          <a:p>
            <a:r>
              <a:rPr lang="en-US" dirty="0">
                <a:solidFill>
                  <a:srgbClr val="333333"/>
                </a:solidFill>
                <a:latin typeface="Abadi" panose="020B0604020104020204" pitchFamily="34" charset="0"/>
              </a:rPr>
              <a:t>If a Church member who was weaker in faith saw another member eat at a dining hall connected to a local pagan temple, the member of weaker faith may also believe that nothing was wrong with idol worship.</a:t>
            </a:r>
            <a:endParaRPr lang="en-US" dirty="0"/>
          </a:p>
        </p:txBody>
      </p:sp>
      <p:pic>
        <p:nvPicPr>
          <p:cNvPr id="42" name="Picture 1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913" y="3180935"/>
            <a:ext cx="135255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1FACF-D502-0C6C-23F1-7D342B8F91C6}"/>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1524000" y="762000"/>
            <a:ext cx="6172200" cy="523220"/>
          </a:xfrm>
          <a:prstGeom prst="rect">
            <a:avLst/>
          </a:prstGeom>
          <a:noFill/>
        </p:spPr>
        <p:txBody>
          <a:bodyPr wrap="square" rtlCol="0">
            <a:spAutoFit/>
          </a:bodyPr>
          <a:lstStyle/>
          <a:p>
            <a:r>
              <a:rPr lang="en-US" sz="2800" dirty="0">
                <a:solidFill>
                  <a:schemeClr val="bg1"/>
                </a:solidFill>
              </a:rPr>
              <a:t> The gift of being able to ponder</a:t>
            </a:r>
          </a:p>
        </p:txBody>
      </p:sp>
      <p:sp>
        <p:nvSpPr>
          <p:cNvPr id="8" name="TextBox 7"/>
          <p:cNvSpPr txBox="1"/>
          <p:nvPr/>
        </p:nvSpPr>
        <p:spPr>
          <a:xfrm>
            <a:off x="6705599" y="2057401"/>
            <a:ext cx="4786745" cy="523220"/>
          </a:xfrm>
          <a:prstGeom prst="rect">
            <a:avLst/>
          </a:prstGeom>
          <a:noFill/>
        </p:spPr>
        <p:txBody>
          <a:bodyPr wrap="square" rtlCol="0">
            <a:spAutoFit/>
          </a:bodyPr>
          <a:lstStyle/>
          <a:p>
            <a:r>
              <a:rPr lang="en-US" sz="2800" dirty="0">
                <a:solidFill>
                  <a:schemeClr val="bg1"/>
                </a:solidFill>
              </a:rPr>
              <a:t>The gift of offering prayer</a:t>
            </a:r>
          </a:p>
        </p:txBody>
      </p:sp>
      <p:sp>
        <p:nvSpPr>
          <p:cNvPr id="10" name="TextBox 9"/>
          <p:cNvSpPr txBox="1"/>
          <p:nvPr/>
        </p:nvSpPr>
        <p:spPr>
          <a:xfrm>
            <a:off x="1524000" y="3429001"/>
            <a:ext cx="3429000" cy="954107"/>
          </a:xfrm>
          <a:prstGeom prst="rect">
            <a:avLst/>
          </a:prstGeom>
          <a:noFill/>
        </p:spPr>
        <p:txBody>
          <a:bodyPr wrap="square" rtlCol="0">
            <a:spAutoFit/>
          </a:bodyPr>
          <a:lstStyle/>
          <a:p>
            <a:r>
              <a:rPr lang="en-US" sz="2800" dirty="0">
                <a:solidFill>
                  <a:schemeClr val="bg1"/>
                </a:solidFill>
              </a:rPr>
              <a:t>The gift of bearing a mighty testimony</a:t>
            </a:r>
          </a:p>
        </p:txBody>
      </p:sp>
      <p:sp>
        <p:nvSpPr>
          <p:cNvPr id="11" name="TextBox 10"/>
          <p:cNvSpPr txBox="1"/>
          <p:nvPr/>
        </p:nvSpPr>
        <p:spPr>
          <a:xfrm>
            <a:off x="5973926" y="5704498"/>
            <a:ext cx="5444067" cy="523220"/>
          </a:xfrm>
          <a:prstGeom prst="rect">
            <a:avLst/>
          </a:prstGeom>
          <a:noFill/>
        </p:spPr>
        <p:txBody>
          <a:bodyPr wrap="square" rtlCol="0">
            <a:spAutoFit/>
          </a:bodyPr>
          <a:lstStyle/>
          <a:p>
            <a:r>
              <a:rPr lang="en-US" sz="2800" dirty="0">
                <a:solidFill>
                  <a:schemeClr val="bg1"/>
                </a:solidFill>
              </a:rPr>
              <a:t>The gift of receiving the Holy Ghost</a:t>
            </a:r>
          </a:p>
        </p:txBody>
      </p:sp>
      <p:sp>
        <p:nvSpPr>
          <p:cNvPr id="12" name="TextBox 11"/>
          <p:cNvSpPr txBox="1"/>
          <p:nvPr/>
        </p:nvSpPr>
        <p:spPr>
          <a:xfrm>
            <a:off x="11547764" y="6488668"/>
            <a:ext cx="644236" cy="369332"/>
          </a:xfrm>
          <a:prstGeom prst="rect">
            <a:avLst/>
          </a:prstGeom>
          <a:noFill/>
        </p:spPr>
        <p:txBody>
          <a:bodyPr wrap="square" rtlCol="0">
            <a:spAutoFit/>
          </a:bodyPr>
          <a:lstStyle/>
          <a:p>
            <a:pPr algn="r"/>
            <a:r>
              <a:rPr lang="en-US" dirty="0">
                <a:solidFill>
                  <a:schemeClr val="bg1"/>
                </a:solidFill>
              </a:rPr>
              <a:t>(5)</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91" y="209342"/>
            <a:ext cx="1219200" cy="1597152"/>
          </a:xfrm>
          <a:prstGeom prst="rect">
            <a:avLst/>
          </a:prstGeom>
        </p:spPr>
      </p:pic>
      <p:grpSp>
        <p:nvGrpSpPr>
          <p:cNvPr id="4" name="Group 3">
            <a:extLst>
              <a:ext uri="{FF2B5EF4-FFF2-40B4-BE49-F238E27FC236}">
                <a16:creationId xmlns:a16="http://schemas.microsoft.com/office/drawing/2014/main" id="{771B7530-4472-4226-81E2-ECFA93C0FADE}"/>
              </a:ext>
            </a:extLst>
          </p:cNvPr>
          <p:cNvGrpSpPr/>
          <p:nvPr/>
        </p:nvGrpSpPr>
        <p:grpSpPr>
          <a:xfrm>
            <a:off x="2480907" y="1401119"/>
            <a:ext cx="2472093" cy="1850876"/>
            <a:chOff x="2480907" y="1401119"/>
            <a:chExt cx="2472093" cy="1850876"/>
          </a:xfrm>
        </p:grpSpPr>
        <p:grpSp>
          <p:nvGrpSpPr>
            <p:cNvPr id="16" name="Group 15">
              <a:extLst>
                <a:ext uri="{FF2B5EF4-FFF2-40B4-BE49-F238E27FC236}">
                  <a16:creationId xmlns:a16="http://schemas.microsoft.com/office/drawing/2014/main" id="{62E231AB-EE6A-4371-8DBF-EA340D15C79B}"/>
                </a:ext>
              </a:extLst>
            </p:cNvPr>
            <p:cNvGrpSpPr/>
            <p:nvPr/>
          </p:nvGrpSpPr>
          <p:grpSpPr>
            <a:xfrm>
              <a:off x="2480907" y="1401119"/>
              <a:ext cx="2472093" cy="1850876"/>
              <a:chOff x="5207267" y="2037348"/>
              <a:chExt cx="4966636" cy="3718560"/>
            </a:xfrm>
          </p:grpSpPr>
          <p:sp>
            <p:nvSpPr>
              <p:cNvPr id="18" name="Rectangle: Rounded Corners 17">
                <a:extLst>
                  <a:ext uri="{FF2B5EF4-FFF2-40B4-BE49-F238E27FC236}">
                    <a16:creationId xmlns:a16="http://schemas.microsoft.com/office/drawing/2014/main" id="{3C8B4EA4-683F-46F2-A15A-02C093ADBFC6}"/>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E5241E0-8446-47B5-AFDA-0827DCF8E1ED}"/>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196C7D6-4076-43D3-8904-90059FC30832}"/>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175BE47-C9CF-4A23-AB75-12E8F9A64D8E}"/>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6335EA2-9BC5-421E-B948-52C8CFFE3D12}"/>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 name="Thought Bubble: Cloud 2">
              <a:extLst>
                <a:ext uri="{FF2B5EF4-FFF2-40B4-BE49-F238E27FC236}">
                  <a16:creationId xmlns:a16="http://schemas.microsoft.com/office/drawing/2014/main" id="{02C84530-0EB0-4F28-BB4D-3B52DB3BB7DC}"/>
                </a:ext>
              </a:extLst>
            </p:cNvPr>
            <p:cNvSpPr/>
            <p:nvPr/>
          </p:nvSpPr>
          <p:spPr>
            <a:xfrm>
              <a:off x="3108119" y="1838683"/>
              <a:ext cx="1078319" cy="838320"/>
            </a:xfrm>
            <a:prstGeom prst="cloud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2CB0993-7D9A-4BFA-BF77-5430C664A2BF}"/>
              </a:ext>
            </a:extLst>
          </p:cNvPr>
          <p:cNvGrpSpPr/>
          <p:nvPr/>
        </p:nvGrpSpPr>
        <p:grpSpPr>
          <a:xfrm>
            <a:off x="7482869" y="214929"/>
            <a:ext cx="2472093" cy="1850876"/>
            <a:chOff x="7482869" y="214929"/>
            <a:chExt cx="2472093" cy="1850876"/>
          </a:xfrm>
        </p:grpSpPr>
        <p:grpSp>
          <p:nvGrpSpPr>
            <p:cNvPr id="25" name="Group 24">
              <a:extLst>
                <a:ext uri="{FF2B5EF4-FFF2-40B4-BE49-F238E27FC236}">
                  <a16:creationId xmlns:a16="http://schemas.microsoft.com/office/drawing/2014/main" id="{E256FA48-010B-4418-82A7-275C46D39D89}"/>
                </a:ext>
              </a:extLst>
            </p:cNvPr>
            <p:cNvGrpSpPr/>
            <p:nvPr/>
          </p:nvGrpSpPr>
          <p:grpSpPr>
            <a:xfrm>
              <a:off x="7482869" y="214929"/>
              <a:ext cx="2472093" cy="1850876"/>
              <a:chOff x="5207267" y="2037348"/>
              <a:chExt cx="4966636" cy="3718560"/>
            </a:xfrm>
          </p:grpSpPr>
          <p:sp>
            <p:nvSpPr>
              <p:cNvPr id="26" name="Rectangle: Rounded Corners 25">
                <a:extLst>
                  <a:ext uri="{FF2B5EF4-FFF2-40B4-BE49-F238E27FC236}">
                    <a16:creationId xmlns:a16="http://schemas.microsoft.com/office/drawing/2014/main" id="{63ADB29C-5F52-48F4-9F7A-6EB425E6DD55}"/>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8A8F3E1-A80E-4C89-97BB-DF3B2634EADF}"/>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9F7AF79-C4BC-4EAC-9733-F6AE64E1D4C4}"/>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DE2C2D6-5C25-4BD5-BE46-E5F5F296C9BA}"/>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FDD8881-0B54-44DB-9F54-F1341D96C19A}"/>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5" name="TextBox 4">
              <a:extLst>
                <a:ext uri="{FF2B5EF4-FFF2-40B4-BE49-F238E27FC236}">
                  <a16:creationId xmlns:a16="http://schemas.microsoft.com/office/drawing/2014/main" id="{17620703-301A-4F2C-9BE0-E4433D295BD6}"/>
                </a:ext>
              </a:extLst>
            </p:cNvPr>
            <p:cNvSpPr txBox="1"/>
            <p:nvPr/>
          </p:nvSpPr>
          <p:spPr>
            <a:xfrm>
              <a:off x="7897817" y="630282"/>
              <a:ext cx="1740949" cy="1015663"/>
            </a:xfrm>
            <a:prstGeom prst="rect">
              <a:avLst/>
            </a:prstGeom>
            <a:noFill/>
          </p:spPr>
          <p:txBody>
            <a:bodyPr wrap="square" rtlCol="0">
              <a:spAutoFit/>
            </a:bodyPr>
            <a:lstStyle/>
            <a:p>
              <a:pPr algn="ctr"/>
              <a:r>
                <a:rPr lang="en-US" sz="2000" dirty="0">
                  <a:latin typeface="HFF Clip Hanger" panose="02000000000000000000" pitchFamily="2" charset="0"/>
                </a:rPr>
                <a:t>I’d be glad to say the prayer</a:t>
              </a:r>
            </a:p>
          </p:txBody>
        </p:sp>
      </p:grpSp>
      <p:grpSp>
        <p:nvGrpSpPr>
          <p:cNvPr id="7" name="Group 6">
            <a:extLst>
              <a:ext uri="{FF2B5EF4-FFF2-40B4-BE49-F238E27FC236}">
                <a16:creationId xmlns:a16="http://schemas.microsoft.com/office/drawing/2014/main" id="{ACDEF797-CF2E-4776-B08F-3C172371DBD0}"/>
              </a:ext>
            </a:extLst>
          </p:cNvPr>
          <p:cNvGrpSpPr/>
          <p:nvPr/>
        </p:nvGrpSpPr>
        <p:grpSpPr>
          <a:xfrm>
            <a:off x="1872072" y="4464259"/>
            <a:ext cx="2472093" cy="1850876"/>
            <a:chOff x="1872072" y="4464259"/>
            <a:chExt cx="2472093" cy="1850876"/>
          </a:xfrm>
        </p:grpSpPr>
        <p:grpSp>
          <p:nvGrpSpPr>
            <p:cNvPr id="32" name="Group 31">
              <a:extLst>
                <a:ext uri="{FF2B5EF4-FFF2-40B4-BE49-F238E27FC236}">
                  <a16:creationId xmlns:a16="http://schemas.microsoft.com/office/drawing/2014/main" id="{68517538-3D0D-4343-9584-0EAAD6341621}"/>
                </a:ext>
              </a:extLst>
            </p:cNvPr>
            <p:cNvGrpSpPr/>
            <p:nvPr/>
          </p:nvGrpSpPr>
          <p:grpSpPr>
            <a:xfrm>
              <a:off x="1872072" y="4464259"/>
              <a:ext cx="2472093" cy="1850876"/>
              <a:chOff x="5207267" y="2037348"/>
              <a:chExt cx="4966636" cy="3718560"/>
            </a:xfrm>
          </p:grpSpPr>
          <p:sp>
            <p:nvSpPr>
              <p:cNvPr id="33" name="Rectangle: Rounded Corners 32">
                <a:extLst>
                  <a:ext uri="{FF2B5EF4-FFF2-40B4-BE49-F238E27FC236}">
                    <a16:creationId xmlns:a16="http://schemas.microsoft.com/office/drawing/2014/main" id="{F42DFC6A-114C-46F1-952B-6B2D89F46B0A}"/>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9B7AF63-E4E0-4EEF-A762-53F1C2D95309}"/>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4D4C771-D47F-435C-92C8-55CC9060F63E}"/>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3830467-E3E0-4DFA-B116-739073C5FAE2}"/>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1186D7B-D8F8-4AC2-8F61-947BF1CC0DA6}"/>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38" name="TextBox 37">
              <a:extLst>
                <a:ext uri="{FF2B5EF4-FFF2-40B4-BE49-F238E27FC236}">
                  <a16:creationId xmlns:a16="http://schemas.microsoft.com/office/drawing/2014/main" id="{D3914D53-4F26-4CA0-81E6-FADEDA2CDA8E}"/>
                </a:ext>
              </a:extLst>
            </p:cNvPr>
            <p:cNvSpPr txBox="1"/>
            <p:nvPr/>
          </p:nvSpPr>
          <p:spPr>
            <a:xfrm>
              <a:off x="2167447" y="4671774"/>
              <a:ext cx="1740949" cy="1323439"/>
            </a:xfrm>
            <a:prstGeom prst="rect">
              <a:avLst/>
            </a:prstGeom>
            <a:noFill/>
          </p:spPr>
          <p:txBody>
            <a:bodyPr wrap="square" rtlCol="0">
              <a:spAutoFit/>
            </a:bodyPr>
            <a:lstStyle/>
            <a:p>
              <a:pPr algn="ctr"/>
              <a:r>
                <a:rPr lang="en-US" sz="4000" dirty="0">
                  <a:latin typeface="HFF Clip Hanger" panose="02000000000000000000" pitchFamily="2" charset="0"/>
                </a:rPr>
                <a:t>I know</a:t>
              </a:r>
            </a:p>
          </p:txBody>
        </p:sp>
      </p:grpSp>
      <p:grpSp>
        <p:nvGrpSpPr>
          <p:cNvPr id="47" name="Group 46">
            <a:extLst>
              <a:ext uri="{FF2B5EF4-FFF2-40B4-BE49-F238E27FC236}">
                <a16:creationId xmlns:a16="http://schemas.microsoft.com/office/drawing/2014/main" id="{31CE656A-08B9-4F28-8113-BAFC61B93509}"/>
              </a:ext>
            </a:extLst>
          </p:cNvPr>
          <p:cNvGrpSpPr/>
          <p:nvPr/>
        </p:nvGrpSpPr>
        <p:grpSpPr>
          <a:xfrm>
            <a:off x="7409957" y="3538773"/>
            <a:ext cx="2472093" cy="1850876"/>
            <a:chOff x="5024850" y="2461767"/>
            <a:chExt cx="2472093" cy="1850876"/>
          </a:xfrm>
        </p:grpSpPr>
        <p:grpSp>
          <p:nvGrpSpPr>
            <p:cNvPr id="39" name="Group 38">
              <a:extLst>
                <a:ext uri="{FF2B5EF4-FFF2-40B4-BE49-F238E27FC236}">
                  <a16:creationId xmlns:a16="http://schemas.microsoft.com/office/drawing/2014/main" id="{80863DFF-83CF-4616-B0B7-BB732C0B006B}"/>
                </a:ext>
              </a:extLst>
            </p:cNvPr>
            <p:cNvGrpSpPr/>
            <p:nvPr/>
          </p:nvGrpSpPr>
          <p:grpSpPr>
            <a:xfrm>
              <a:off x="5024850" y="2461767"/>
              <a:ext cx="2472093" cy="1850876"/>
              <a:chOff x="5207267" y="2037348"/>
              <a:chExt cx="4966636" cy="3718560"/>
            </a:xfrm>
          </p:grpSpPr>
          <p:sp>
            <p:nvSpPr>
              <p:cNvPr id="40" name="Rectangle: Rounded Corners 39">
                <a:extLst>
                  <a:ext uri="{FF2B5EF4-FFF2-40B4-BE49-F238E27FC236}">
                    <a16:creationId xmlns:a16="http://schemas.microsoft.com/office/drawing/2014/main" id="{AD9DDF83-DDD9-461B-9FA1-9DDFE025E220}"/>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5EAD411C-2813-4BA6-874C-7D19F90148FB}"/>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0CE57F-44F4-4955-85DD-46CBC5AF0E7B}"/>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E531088-C251-4752-A478-750F8DE0B4B1}"/>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8B6CC1B-354C-4A20-8030-AB3D60897974}"/>
                  </a:ext>
                </a:extLst>
              </p:cNvPr>
              <p:cNvSpPr txBox="1"/>
              <p:nvPr/>
            </p:nvSpPr>
            <p:spPr>
              <a:xfrm>
                <a:off x="5990525" y="2037348"/>
                <a:ext cx="3307882" cy="680182"/>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600" b="1" dirty="0">
                    <a:solidFill>
                      <a:srgbClr val="DEA900"/>
                    </a:solidFill>
                    <a:latin typeface="Forte" panose="03060902040502070203" pitchFamily="66" charset="0"/>
                  </a:rPr>
                  <a:t>1 Corinthians 12</a:t>
                </a:r>
              </a:p>
            </p:txBody>
          </p:sp>
        </p:grpSp>
        <p:sp>
          <p:nvSpPr>
            <p:cNvPr id="46" name="TextBox 45">
              <a:extLst>
                <a:ext uri="{FF2B5EF4-FFF2-40B4-BE49-F238E27FC236}">
                  <a16:creationId xmlns:a16="http://schemas.microsoft.com/office/drawing/2014/main" id="{BE422EE2-6FF1-4378-9FC9-1465A6BCFF14}"/>
                </a:ext>
              </a:extLst>
            </p:cNvPr>
            <p:cNvSpPr txBox="1"/>
            <p:nvPr/>
          </p:nvSpPr>
          <p:spPr>
            <a:xfrm>
              <a:off x="5415856" y="2880175"/>
              <a:ext cx="1740949" cy="1015663"/>
            </a:xfrm>
            <a:prstGeom prst="rect">
              <a:avLst/>
            </a:prstGeom>
            <a:noFill/>
          </p:spPr>
          <p:txBody>
            <a:bodyPr wrap="square" rtlCol="0">
              <a:spAutoFit/>
            </a:bodyPr>
            <a:lstStyle/>
            <a:p>
              <a:pPr algn="ctr"/>
              <a:r>
                <a:rPr lang="en-US" sz="2000" dirty="0">
                  <a:latin typeface="HFF Clip Hanger" panose="02000000000000000000" pitchFamily="2" charset="0"/>
                </a:rPr>
                <a:t>I feel what I am doing is right</a:t>
              </a:r>
            </a:p>
          </p:txBody>
        </p:sp>
      </p:grpSp>
    </p:spTree>
    <p:extLst>
      <p:ext uri="{BB962C8B-B14F-4D97-AF65-F5344CB8AC3E}">
        <p14:creationId xmlns:p14="http://schemas.microsoft.com/office/powerpoint/2010/main" val="38171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randombar(horizontal)">
                                      <p:cBhvr>
                                        <p:cTn id="23" dur="500"/>
                                        <p:tgtEl>
                                          <p:spTgt spid="4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1276A-E19B-6EDD-34C2-7B342D86B046}"/>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1066769" y="645484"/>
            <a:ext cx="6172200" cy="1815882"/>
          </a:xfrm>
          <a:prstGeom prst="rect">
            <a:avLst/>
          </a:prstGeom>
          <a:noFill/>
        </p:spPr>
        <p:txBody>
          <a:bodyPr wrap="square" rtlCol="0">
            <a:spAutoFit/>
          </a:bodyPr>
          <a:lstStyle/>
          <a:p>
            <a:r>
              <a:rPr lang="en-US" sz="2800" dirty="0">
                <a:solidFill>
                  <a:schemeClr val="bg1"/>
                </a:solidFill>
              </a:rPr>
              <a:t> “Neglect not the gift that is in thee, which was given thee by prophecy, with the laying on of the hands of the presbytery {priesthood}.” 1 Timothy 4:14</a:t>
            </a:r>
          </a:p>
        </p:txBody>
      </p:sp>
      <p:grpSp>
        <p:nvGrpSpPr>
          <p:cNvPr id="5" name="Group 4">
            <a:extLst>
              <a:ext uri="{FF2B5EF4-FFF2-40B4-BE49-F238E27FC236}">
                <a16:creationId xmlns:a16="http://schemas.microsoft.com/office/drawing/2014/main" id="{6776A247-ACEA-422B-A7DC-FFB91CF85F43}"/>
              </a:ext>
            </a:extLst>
          </p:cNvPr>
          <p:cNvGrpSpPr/>
          <p:nvPr/>
        </p:nvGrpSpPr>
        <p:grpSpPr>
          <a:xfrm>
            <a:off x="3150733" y="2895757"/>
            <a:ext cx="5078867" cy="3720567"/>
            <a:chOff x="3708966" y="494935"/>
            <a:chExt cx="5078867" cy="3720567"/>
          </a:xfrm>
        </p:grpSpPr>
        <p:grpSp>
          <p:nvGrpSpPr>
            <p:cNvPr id="8" name="Group 7">
              <a:extLst>
                <a:ext uri="{FF2B5EF4-FFF2-40B4-BE49-F238E27FC236}">
                  <a16:creationId xmlns:a16="http://schemas.microsoft.com/office/drawing/2014/main" id="{C6C6FA29-B305-4A8B-833B-5DB0ACAA76AC}"/>
                </a:ext>
              </a:extLst>
            </p:cNvPr>
            <p:cNvGrpSpPr/>
            <p:nvPr/>
          </p:nvGrpSpPr>
          <p:grpSpPr>
            <a:xfrm>
              <a:off x="3708966" y="494935"/>
              <a:ext cx="5078867" cy="3720567"/>
              <a:chOff x="5207267" y="2117557"/>
              <a:chExt cx="4966636" cy="3638351"/>
            </a:xfrm>
          </p:grpSpPr>
          <p:sp>
            <p:nvSpPr>
              <p:cNvPr id="10" name="Rectangle: Rounded Corners 9">
                <a:extLst>
                  <a:ext uri="{FF2B5EF4-FFF2-40B4-BE49-F238E27FC236}">
                    <a16:creationId xmlns:a16="http://schemas.microsoft.com/office/drawing/2014/main" id="{F696A303-CC66-4656-87F5-F68E9B6EE960}"/>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27FC754-1798-42AC-9948-434BAC72D95B}"/>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FE905B-5D09-4A05-A1A4-35E1B2C49ECD}"/>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7A6034-9706-4712-8600-D5C4C635CD3B}"/>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1473509-918D-4035-BE68-8FEE323F3610}"/>
                  </a:ext>
                </a:extLst>
              </p:cNvPr>
              <p:cNvSpPr txBox="1"/>
              <p:nvPr/>
            </p:nvSpPr>
            <p:spPr>
              <a:xfrm>
                <a:off x="5897281" y="2117557"/>
                <a:ext cx="3307882" cy="391268"/>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2000" b="1" dirty="0">
                    <a:solidFill>
                      <a:srgbClr val="DEA900"/>
                    </a:solidFill>
                    <a:latin typeface="Forte" panose="03060902040502070203" pitchFamily="66" charset="0"/>
                  </a:rPr>
                  <a:t>1 Corinthians 12</a:t>
                </a:r>
              </a:p>
            </p:txBody>
          </p:sp>
        </p:grpSp>
        <p:sp>
          <p:nvSpPr>
            <p:cNvPr id="9" name="TextBox 8">
              <a:extLst>
                <a:ext uri="{FF2B5EF4-FFF2-40B4-BE49-F238E27FC236}">
                  <a16:creationId xmlns:a16="http://schemas.microsoft.com/office/drawing/2014/main" id="{73BE04A8-25F3-4DE1-95FF-4B81A91C57F9}"/>
                </a:ext>
              </a:extLst>
            </p:cNvPr>
            <p:cNvSpPr txBox="1"/>
            <p:nvPr/>
          </p:nvSpPr>
          <p:spPr>
            <a:xfrm>
              <a:off x="4414572" y="1217027"/>
              <a:ext cx="3536607" cy="2062103"/>
            </a:xfrm>
            <a:prstGeom prst="rect">
              <a:avLst/>
            </a:prstGeom>
            <a:noFill/>
          </p:spPr>
          <p:txBody>
            <a:bodyPr wrap="square" rtlCol="0">
              <a:spAutoFit/>
            </a:bodyPr>
            <a:lstStyle/>
            <a:p>
              <a:pPr algn="ctr"/>
              <a:r>
                <a:rPr lang="en-US" sz="3200" b="1" dirty="0">
                  <a:latin typeface="HFF Clip Hanger" panose="02000000000000000000" pitchFamily="2" charset="0"/>
                </a:rPr>
                <a:t>“Every Good Gift and every perfect gift is from above…”</a:t>
              </a:r>
            </a:p>
          </p:txBody>
        </p:sp>
      </p:grpSp>
      <p:grpSp>
        <p:nvGrpSpPr>
          <p:cNvPr id="40" name="Group 39">
            <a:extLst>
              <a:ext uri="{FF2B5EF4-FFF2-40B4-BE49-F238E27FC236}">
                <a16:creationId xmlns:a16="http://schemas.microsoft.com/office/drawing/2014/main" id="{99CE8197-75F6-32F4-ECEF-4FDDFE33AF55}"/>
              </a:ext>
            </a:extLst>
          </p:cNvPr>
          <p:cNvGrpSpPr/>
          <p:nvPr/>
        </p:nvGrpSpPr>
        <p:grpSpPr>
          <a:xfrm>
            <a:off x="7957876" y="450778"/>
            <a:ext cx="3515216" cy="2587540"/>
            <a:chOff x="7957876" y="450778"/>
            <a:chExt cx="3515216" cy="2587540"/>
          </a:xfrm>
        </p:grpSpPr>
        <p:pic>
          <p:nvPicPr>
            <p:cNvPr id="4" name="Picture 3">
              <a:extLst>
                <a:ext uri="{FF2B5EF4-FFF2-40B4-BE49-F238E27FC236}">
                  <a16:creationId xmlns:a16="http://schemas.microsoft.com/office/drawing/2014/main" id="{DC35C42E-2383-4353-DC2B-ED4B7781098D}"/>
                </a:ext>
              </a:extLst>
            </p:cNvPr>
            <p:cNvPicPr>
              <a:picLocks noChangeAspect="1"/>
            </p:cNvPicPr>
            <p:nvPr/>
          </p:nvPicPr>
          <p:blipFill>
            <a:blip r:embed="rId3"/>
            <a:stretch>
              <a:fillRect/>
            </a:stretch>
          </p:blipFill>
          <p:spPr>
            <a:xfrm>
              <a:off x="7957876" y="450778"/>
              <a:ext cx="3515216" cy="1743318"/>
            </a:xfrm>
            <a:prstGeom prst="rect">
              <a:avLst/>
            </a:prstGeom>
          </p:spPr>
        </p:pic>
        <p:sp>
          <p:nvSpPr>
            <p:cNvPr id="15" name="TextBox 14">
              <a:extLst>
                <a:ext uri="{FF2B5EF4-FFF2-40B4-BE49-F238E27FC236}">
                  <a16:creationId xmlns:a16="http://schemas.microsoft.com/office/drawing/2014/main" id="{295FADEF-E260-3513-01E1-57C02CC063B7}"/>
                </a:ext>
              </a:extLst>
            </p:cNvPr>
            <p:cNvSpPr txBox="1"/>
            <p:nvPr/>
          </p:nvSpPr>
          <p:spPr>
            <a:xfrm>
              <a:off x="8524379" y="2338694"/>
              <a:ext cx="2382210" cy="461665"/>
            </a:xfrm>
            <a:prstGeom prst="rect">
              <a:avLst/>
            </a:prstGeom>
            <a:noFill/>
          </p:spPr>
          <p:txBody>
            <a:bodyPr wrap="square">
              <a:spAutoFit/>
            </a:bodyPr>
            <a:lstStyle/>
            <a:p>
              <a:r>
                <a:rPr lang="en-US" sz="1200" b="0" i="0" dirty="0">
                  <a:solidFill>
                    <a:schemeClr val="bg1"/>
                  </a:solidFill>
                  <a:effectLst/>
                  <a:latin typeface="Abadi" panose="020B0604020104020204" pitchFamily="34" charset="0"/>
                </a:rPr>
                <a:t>See: “Songs Sung and Unsung” (</a:t>
              </a:r>
              <a:r>
                <a:rPr lang="en-US" sz="1200" dirty="0">
                  <a:solidFill>
                    <a:schemeClr val="bg1"/>
                  </a:solidFill>
                  <a:latin typeface="Abadi" panose="020B0604020104020204" pitchFamily="34" charset="0"/>
                </a:rPr>
                <a:t>11)</a:t>
              </a:r>
            </a:p>
          </p:txBody>
        </p:sp>
        <p:grpSp>
          <p:nvGrpSpPr>
            <p:cNvPr id="21" name="Group 20">
              <a:extLst>
                <a:ext uri="{FF2B5EF4-FFF2-40B4-BE49-F238E27FC236}">
                  <a16:creationId xmlns:a16="http://schemas.microsoft.com/office/drawing/2014/main" id="{254E51A6-090A-F5FC-99F4-369E89E147CF}"/>
                </a:ext>
              </a:extLst>
            </p:cNvPr>
            <p:cNvGrpSpPr/>
            <p:nvPr/>
          </p:nvGrpSpPr>
          <p:grpSpPr>
            <a:xfrm>
              <a:off x="10809558" y="2314418"/>
              <a:ext cx="571500" cy="723900"/>
              <a:chOff x="7543800" y="3810000"/>
              <a:chExt cx="1143000" cy="1447800"/>
            </a:xfrm>
          </p:grpSpPr>
          <p:sp>
            <p:nvSpPr>
              <p:cNvPr id="22" name="Trapezoid 21">
                <a:extLst>
                  <a:ext uri="{FF2B5EF4-FFF2-40B4-BE49-F238E27FC236}">
                    <a16:creationId xmlns:a16="http://schemas.microsoft.com/office/drawing/2014/main" id="{5EE0D398-EF1C-C6FB-41E4-FC6C479D6D48}"/>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79">
                <a:extLst>
                  <a:ext uri="{FF2B5EF4-FFF2-40B4-BE49-F238E27FC236}">
                    <a16:creationId xmlns:a16="http://schemas.microsoft.com/office/drawing/2014/main" id="{49755E2F-58D1-E7BB-7F7C-DEFADF01C72B}"/>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80">
                <a:extLst>
                  <a:ext uri="{FF2B5EF4-FFF2-40B4-BE49-F238E27FC236}">
                    <a16:creationId xmlns:a16="http://schemas.microsoft.com/office/drawing/2014/main" id="{4F998B45-1B4C-3DD3-E13A-516127CC3C82}"/>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81">
                <a:extLst>
                  <a:ext uri="{FF2B5EF4-FFF2-40B4-BE49-F238E27FC236}">
                    <a16:creationId xmlns:a16="http://schemas.microsoft.com/office/drawing/2014/main" id="{22F621EA-935D-B5D3-4F51-0DD557154E70}"/>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CC7D0FDE-4AE3-3CF1-71D7-B662B4688276}"/>
                  </a:ext>
                </a:extLst>
              </p:cNvPr>
              <p:cNvGrpSpPr/>
              <p:nvPr/>
            </p:nvGrpSpPr>
            <p:grpSpPr>
              <a:xfrm>
                <a:off x="7924800" y="3810000"/>
                <a:ext cx="645353" cy="610017"/>
                <a:chOff x="7924800" y="5867400"/>
                <a:chExt cx="645353" cy="610017"/>
              </a:xfrm>
            </p:grpSpPr>
            <p:grpSp>
              <p:nvGrpSpPr>
                <p:cNvPr id="34" name="Group 13">
                  <a:extLst>
                    <a:ext uri="{FF2B5EF4-FFF2-40B4-BE49-F238E27FC236}">
                      <a16:creationId xmlns:a16="http://schemas.microsoft.com/office/drawing/2014/main" id="{4E8F4B3A-F138-A79B-C252-92E9F4236AAC}"/>
                    </a:ext>
                  </a:extLst>
                </p:cNvPr>
                <p:cNvGrpSpPr/>
                <p:nvPr/>
              </p:nvGrpSpPr>
              <p:grpSpPr>
                <a:xfrm>
                  <a:off x="7924800" y="5867400"/>
                  <a:ext cx="645353" cy="610017"/>
                  <a:chOff x="3037563" y="3121795"/>
                  <a:chExt cx="1250371" cy="1224010"/>
                </a:xfrm>
              </p:grpSpPr>
              <p:sp>
                <p:nvSpPr>
                  <p:cNvPr id="36" name="Oval 35">
                    <a:extLst>
                      <a:ext uri="{FF2B5EF4-FFF2-40B4-BE49-F238E27FC236}">
                        <a16:creationId xmlns:a16="http://schemas.microsoft.com/office/drawing/2014/main" id="{93DF7588-E5A6-DD84-BCE0-83A878DA6AF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2BCA1F0B-9F5C-914D-7AB2-522FAFB0EA32}"/>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62C505A-61AB-9875-4CBC-0CBC9070702A}"/>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74D12EC-530E-4B35-A403-A728A9E3FAE9}"/>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a:extLst>
                    <a:ext uri="{FF2B5EF4-FFF2-40B4-BE49-F238E27FC236}">
                      <a16:creationId xmlns:a16="http://schemas.microsoft.com/office/drawing/2014/main" id="{C1C71955-41F7-DE23-D128-E486FEA9219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A34DB1AF-B050-6AD7-40D7-846DF0897493}"/>
                  </a:ext>
                </a:extLst>
              </p:cNvPr>
              <p:cNvGrpSpPr/>
              <p:nvPr/>
            </p:nvGrpSpPr>
            <p:grpSpPr>
              <a:xfrm>
                <a:off x="7543800" y="4038600"/>
                <a:ext cx="403070" cy="381000"/>
                <a:chOff x="7924800" y="5867400"/>
                <a:chExt cx="645353" cy="610017"/>
              </a:xfrm>
            </p:grpSpPr>
            <p:grpSp>
              <p:nvGrpSpPr>
                <p:cNvPr id="28" name="Group 13">
                  <a:extLst>
                    <a:ext uri="{FF2B5EF4-FFF2-40B4-BE49-F238E27FC236}">
                      <a16:creationId xmlns:a16="http://schemas.microsoft.com/office/drawing/2014/main" id="{E85A4E06-1C8A-4D01-B281-07229875096E}"/>
                    </a:ext>
                  </a:extLst>
                </p:cNvPr>
                <p:cNvGrpSpPr/>
                <p:nvPr/>
              </p:nvGrpSpPr>
              <p:grpSpPr>
                <a:xfrm>
                  <a:off x="7924800" y="5867400"/>
                  <a:ext cx="645353" cy="610017"/>
                  <a:chOff x="3037563" y="3121795"/>
                  <a:chExt cx="1250371" cy="1224010"/>
                </a:xfrm>
              </p:grpSpPr>
              <p:sp>
                <p:nvSpPr>
                  <p:cNvPr id="30" name="Oval 29">
                    <a:extLst>
                      <a:ext uri="{FF2B5EF4-FFF2-40B4-BE49-F238E27FC236}">
                        <a16:creationId xmlns:a16="http://schemas.microsoft.com/office/drawing/2014/main" id="{67EC232F-1E91-987C-B360-347B5449CB2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3B1767E-D817-6700-D680-E7F02E2942C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8825A51-2600-A2F4-DE9D-CACFA572714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218AF9E-9ED1-4EE2-00CD-E994961B0B6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a:extLst>
                    <a:ext uri="{FF2B5EF4-FFF2-40B4-BE49-F238E27FC236}">
                      <a16:creationId xmlns:a16="http://schemas.microsoft.com/office/drawing/2014/main" id="{ADB071A9-FC03-3503-66BC-E639FBEEAEF0}"/>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6448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AF1B2-3570-2026-6C0A-1F8A7BB41139}"/>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2819400" y="3429001"/>
            <a:ext cx="6934200" cy="2554545"/>
          </a:xfrm>
          <a:prstGeom prst="rect">
            <a:avLst/>
          </a:prstGeom>
          <a:noFill/>
        </p:spPr>
        <p:txBody>
          <a:bodyPr wrap="square" rtlCol="0">
            <a:spAutoFit/>
          </a:bodyPr>
          <a:lstStyle/>
          <a:p>
            <a:r>
              <a:rPr lang="en-US" sz="4400" dirty="0">
                <a:solidFill>
                  <a:schemeClr val="bg1"/>
                </a:solidFill>
              </a:rPr>
              <a:t>“But covet earnestly the best gifts: and yet </a:t>
            </a:r>
            <a:r>
              <a:rPr lang="en-US" sz="4400" dirty="0" err="1">
                <a:solidFill>
                  <a:schemeClr val="bg1"/>
                </a:solidFill>
              </a:rPr>
              <a:t>shew</a:t>
            </a:r>
            <a:r>
              <a:rPr lang="en-US" sz="4400" dirty="0">
                <a:solidFill>
                  <a:schemeClr val="bg1"/>
                </a:solidFill>
              </a:rPr>
              <a:t> I unto you a more excellent way.”  </a:t>
            </a:r>
          </a:p>
          <a:p>
            <a:r>
              <a:rPr lang="en-US" sz="2800" dirty="0">
                <a:solidFill>
                  <a:schemeClr val="bg1"/>
                </a:solidFill>
              </a:rPr>
              <a:t>1 Corinthians 12:31</a:t>
            </a:r>
          </a:p>
        </p:txBody>
      </p:sp>
      <p:pic>
        <p:nvPicPr>
          <p:cNvPr id="5" name="Picture 4" descr="come unto me.jpg"/>
          <p:cNvPicPr>
            <a:picLocks noChangeAspect="1"/>
          </p:cNvPicPr>
          <p:nvPr/>
        </p:nvPicPr>
        <p:blipFill>
          <a:blip r:embed="rId3" cstate="print"/>
          <a:stretch>
            <a:fillRect/>
          </a:stretch>
        </p:blipFill>
        <p:spPr>
          <a:xfrm>
            <a:off x="5105401" y="533401"/>
            <a:ext cx="1933575" cy="2409825"/>
          </a:xfrm>
          <a:prstGeom prst="rect">
            <a:avLst/>
          </a:prstGeom>
        </p:spPr>
      </p:pic>
    </p:spTree>
    <p:extLst>
      <p:ext uri="{BB962C8B-B14F-4D97-AF65-F5344CB8AC3E}">
        <p14:creationId xmlns:p14="http://schemas.microsoft.com/office/powerpoint/2010/main" val="795949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E52B3-427D-6453-C004-02E4CE77EADB}"/>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4031674" y="1264227"/>
            <a:ext cx="6172200" cy="4893647"/>
          </a:xfrm>
          <a:prstGeom prst="rect">
            <a:avLst/>
          </a:prstGeom>
          <a:noFill/>
        </p:spPr>
        <p:txBody>
          <a:bodyPr wrap="square" rtlCol="0">
            <a:spAutoFit/>
          </a:bodyPr>
          <a:lstStyle/>
          <a:p>
            <a:r>
              <a:rPr lang="en-US" sz="2400" dirty="0">
                <a:solidFill>
                  <a:schemeClr val="bg1"/>
                </a:solidFill>
              </a:rPr>
              <a:t>“We are all in this great endeavor together.</a:t>
            </a:r>
          </a:p>
          <a:p>
            <a:endParaRPr lang="en-US" sz="2400" dirty="0">
              <a:solidFill>
                <a:schemeClr val="bg1"/>
              </a:solidFill>
            </a:endParaRPr>
          </a:p>
          <a:p>
            <a:r>
              <a:rPr lang="en-US" sz="2400" dirty="0">
                <a:solidFill>
                  <a:schemeClr val="bg1"/>
                </a:solidFill>
              </a:rPr>
              <a:t>We are here to assist our Father in His work and His glory, ‘to bring to pass the immortality and eternal life of man’ (Moses 1:39). </a:t>
            </a:r>
          </a:p>
          <a:p>
            <a:endParaRPr lang="en-US" sz="2400" dirty="0">
              <a:solidFill>
                <a:schemeClr val="bg1"/>
              </a:solidFill>
            </a:endParaRPr>
          </a:p>
          <a:p>
            <a:r>
              <a:rPr lang="en-US" sz="2400" dirty="0">
                <a:solidFill>
                  <a:schemeClr val="bg1"/>
                </a:solidFill>
              </a:rPr>
              <a:t>Your obligation is as serious in your sphere of responsibility as is my obligation in my sphere. No calling in this church is small or of little consequence. </a:t>
            </a:r>
          </a:p>
          <a:p>
            <a:endParaRPr lang="en-US" sz="2400" dirty="0">
              <a:solidFill>
                <a:schemeClr val="bg1"/>
              </a:solidFill>
            </a:endParaRPr>
          </a:p>
          <a:p>
            <a:r>
              <a:rPr lang="en-US" sz="2400" dirty="0">
                <a:solidFill>
                  <a:schemeClr val="bg1"/>
                </a:solidFill>
              </a:rPr>
              <a:t>All of us in the pursuit of our duty touch the lives of others.”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111" y="264103"/>
            <a:ext cx="1543050" cy="1924050"/>
          </a:xfrm>
          <a:prstGeom prst="rect">
            <a:avLst/>
          </a:prstGeom>
        </p:spPr>
      </p:pic>
      <p:sp>
        <p:nvSpPr>
          <p:cNvPr id="9" name="Rectangle 8"/>
          <p:cNvSpPr/>
          <p:nvPr/>
        </p:nvSpPr>
        <p:spPr>
          <a:xfrm>
            <a:off x="11662362" y="6403170"/>
            <a:ext cx="442750" cy="369332"/>
          </a:xfrm>
          <a:prstGeom prst="rect">
            <a:avLst/>
          </a:prstGeom>
        </p:spPr>
        <p:txBody>
          <a:bodyPr wrap="none">
            <a:spAutoFit/>
          </a:bodyPr>
          <a:lstStyle/>
          <a:p>
            <a:r>
              <a:rPr lang="en-US" dirty="0">
                <a:solidFill>
                  <a:schemeClr val="bg1"/>
                </a:solidFill>
              </a:rPr>
              <a:t>(6)</a:t>
            </a:r>
          </a:p>
        </p:txBody>
      </p:sp>
      <p:grpSp>
        <p:nvGrpSpPr>
          <p:cNvPr id="11" name="Group 10">
            <a:extLst>
              <a:ext uri="{FF2B5EF4-FFF2-40B4-BE49-F238E27FC236}">
                <a16:creationId xmlns:a16="http://schemas.microsoft.com/office/drawing/2014/main" id="{C056CC35-4F59-4209-A62A-DB51DF704A29}"/>
              </a:ext>
            </a:extLst>
          </p:cNvPr>
          <p:cNvGrpSpPr/>
          <p:nvPr/>
        </p:nvGrpSpPr>
        <p:grpSpPr>
          <a:xfrm>
            <a:off x="455404" y="327869"/>
            <a:ext cx="3239060" cy="2372801"/>
            <a:chOff x="3708966" y="494935"/>
            <a:chExt cx="5078867" cy="3720567"/>
          </a:xfrm>
        </p:grpSpPr>
        <p:grpSp>
          <p:nvGrpSpPr>
            <p:cNvPr id="12" name="Group 11">
              <a:extLst>
                <a:ext uri="{FF2B5EF4-FFF2-40B4-BE49-F238E27FC236}">
                  <a16:creationId xmlns:a16="http://schemas.microsoft.com/office/drawing/2014/main" id="{5EB16FEC-3065-4DD7-8C1C-6B73C49E2F84}"/>
                </a:ext>
              </a:extLst>
            </p:cNvPr>
            <p:cNvGrpSpPr/>
            <p:nvPr/>
          </p:nvGrpSpPr>
          <p:grpSpPr>
            <a:xfrm>
              <a:off x="3708966" y="494935"/>
              <a:ext cx="5078867" cy="3720567"/>
              <a:chOff x="5207267" y="2117557"/>
              <a:chExt cx="4966636" cy="3638351"/>
            </a:xfrm>
          </p:grpSpPr>
          <p:sp>
            <p:nvSpPr>
              <p:cNvPr id="14" name="Rectangle: Rounded Corners 13">
                <a:extLst>
                  <a:ext uri="{FF2B5EF4-FFF2-40B4-BE49-F238E27FC236}">
                    <a16:creationId xmlns:a16="http://schemas.microsoft.com/office/drawing/2014/main" id="{8A477AF1-2093-4D21-9D6E-1456DA66B2EC}"/>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98E93E0-7803-4A2C-9CB0-52063BBC6498}"/>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BB44D7-AEF3-4BFB-BA4C-44BEDEFAB9DD}"/>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DB0008-A224-4480-8D7B-09D8A7326412}"/>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E49BFB1-0438-4012-A4D3-1C542C27FE72}"/>
                  </a:ext>
                </a:extLst>
              </p:cNvPr>
              <p:cNvSpPr txBox="1"/>
              <p:nvPr/>
            </p:nvSpPr>
            <p:spPr>
              <a:xfrm>
                <a:off x="5897281" y="2117557"/>
                <a:ext cx="3307882" cy="546156"/>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b="1" dirty="0">
                    <a:solidFill>
                      <a:srgbClr val="DEA900"/>
                    </a:solidFill>
                    <a:latin typeface="Forte" panose="03060902040502070203" pitchFamily="66" charset="0"/>
                  </a:rPr>
                  <a:t>1 Corinthians 12</a:t>
                </a:r>
              </a:p>
            </p:txBody>
          </p:sp>
        </p:grpSp>
        <p:sp>
          <p:nvSpPr>
            <p:cNvPr id="13" name="TextBox 12">
              <a:extLst>
                <a:ext uri="{FF2B5EF4-FFF2-40B4-BE49-F238E27FC236}">
                  <a16:creationId xmlns:a16="http://schemas.microsoft.com/office/drawing/2014/main" id="{B1DB6886-E89F-4FE7-9289-EC5E848110EC}"/>
                </a:ext>
              </a:extLst>
            </p:cNvPr>
            <p:cNvSpPr txBox="1"/>
            <p:nvPr/>
          </p:nvSpPr>
          <p:spPr>
            <a:xfrm>
              <a:off x="4414572" y="1217027"/>
              <a:ext cx="3536607" cy="2316460"/>
            </a:xfrm>
            <a:prstGeom prst="rect">
              <a:avLst/>
            </a:prstGeom>
            <a:noFill/>
          </p:spPr>
          <p:txBody>
            <a:bodyPr wrap="square" rtlCol="0">
              <a:spAutoFit/>
            </a:bodyPr>
            <a:lstStyle/>
            <a:p>
              <a:pPr algn="ctr"/>
              <a:r>
                <a:rPr lang="en-US" b="1" dirty="0"/>
                <a:t>As we use our unique spiritual gifts to serve others, we can strengthen the Church.</a:t>
              </a:r>
            </a:p>
          </p:txBody>
        </p:sp>
      </p:grpSp>
    </p:spTree>
    <p:extLst>
      <p:ext uri="{BB962C8B-B14F-4D97-AF65-F5344CB8AC3E}">
        <p14:creationId xmlns:p14="http://schemas.microsoft.com/office/powerpoint/2010/main" val="55467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DAC2C-A93C-C449-083A-98C305D27B17}"/>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2895600" y="4343400"/>
            <a:ext cx="6705600" cy="1938992"/>
          </a:xfrm>
          <a:prstGeom prst="rect">
            <a:avLst/>
          </a:prstGeom>
          <a:noFill/>
        </p:spPr>
        <p:txBody>
          <a:bodyPr wrap="square" rtlCol="0">
            <a:spAutoFit/>
          </a:bodyPr>
          <a:lstStyle/>
          <a:p>
            <a:pPr algn="ctr"/>
            <a:r>
              <a:rPr lang="en-US" sz="4000" dirty="0">
                <a:solidFill>
                  <a:schemeClr val="bg1"/>
                </a:solidFill>
              </a:rPr>
              <a:t>Paul taught that of the spiritual gifts of faith, hope, and charity, the greatest is charity.</a:t>
            </a:r>
          </a:p>
        </p:txBody>
      </p:sp>
      <p:grpSp>
        <p:nvGrpSpPr>
          <p:cNvPr id="4" name="Group 3">
            <a:extLst>
              <a:ext uri="{FF2B5EF4-FFF2-40B4-BE49-F238E27FC236}">
                <a16:creationId xmlns:a16="http://schemas.microsoft.com/office/drawing/2014/main" id="{C954D787-A24D-4BC1-AC3F-786A98B8BE4F}"/>
              </a:ext>
            </a:extLst>
          </p:cNvPr>
          <p:cNvGrpSpPr/>
          <p:nvPr/>
        </p:nvGrpSpPr>
        <p:grpSpPr>
          <a:xfrm>
            <a:off x="3708966" y="494935"/>
            <a:ext cx="5078867" cy="3720567"/>
            <a:chOff x="3708966" y="494935"/>
            <a:chExt cx="5078867" cy="3720567"/>
          </a:xfrm>
        </p:grpSpPr>
        <p:grpSp>
          <p:nvGrpSpPr>
            <p:cNvPr id="5" name="Group 4">
              <a:extLst>
                <a:ext uri="{FF2B5EF4-FFF2-40B4-BE49-F238E27FC236}">
                  <a16:creationId xmlns:a16="http://schemas.microsoft.com/office/drawing/2014/main" id="{B04AA250-DE38-493E-8D89-6A64ECD99E91}"/>
                </a:ext>
              </a:extLst>
            </p:cNvPr>
            <p:cNvGrpSpPr/>
            <p:nvPr/>
          </p:nvGrpSpPr>
          <p:grpSpPr>
            <a:xfrm>
              <a:off x="3708966" y="494935"/>
              <a:ext cx="5078867" cy="3720567"/>
              <a:chOff x="5207267" y="2117557"/>
              <a:chExt cx="4966636" cy="3638351"/>
            </a:xfrm>
          </p:grpSpPr>
          <p:sp>
            <p:nvSpPr>
              <p:cNvPr id="7" name="Rectangle: Rounded Corners 6">
                <a:extLst>
                  <a:ext uri="{FF2B5EF4-FFF2-40B4-BE49-F238E27FC236}">
                    <a16:creationId xmlns:a16="http://schemas.microsoft.com/office/drawing/2014/main" id="{81B04FCF-03D9-498E-932B-414E15793B67}"/>
                  </a:ext>
                </a:extLst>
              </p:cNvPr>
              <p:cNvSpPr/>
              <p:nvPr/>
            </p:nvSpPr>
            <p:spPr>
              <a:xfrm>
                <a:off x="5207267" y="2146434"/>
                <a:ext cx="4966636" cy="3609474"/>
              </a:xfrm>
              <a:prstGeom prst="roundRect">
                <a:avLst>
                  <a:gd name="adj" fmla="val 4400"/>
                </a:avLst>
              </a:prstGeom>
              <a:solidFill>
                <a:srgbClr val="FF00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4C2108-8537-43A2-93F3-EDD3F2797C05}"/>
                  </a:ext>
                </a:extLst>
              </p:cNvPr>
              <p:cNvSpPr/>
              <p:nvPr/>
            </p:nvSpPr>
            <p:spPr>
              <a:xfrm>
                <a:off x="5708583" y="2608446"/>
                <a:ext cx="3964004" cy="2656573"/>
              </a:xfrm>
              <a:prstGeom prst="roundRect">
                <a:avLst>
                  <a:gd name="adj" fmla="val 4400"/>
                </a:avLst>
              </a:prstGeom>
              <a:solidFill>
                <a:schemeClr val="bg1">
                  <a:lumMod val="5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DABF1C-6E1C-4B1A-A6DB-EA0AA6EE0392}"/>
                  </a:ext>
                </a:extLst>
              </p:cNvPr>
              <p:cNvSpPr/>
              <p:nvPr/>
            </p:nvSpPr>
            <p:spPr>
              <a:xfrm>
                <a:off x="5303519" y="5188017"/>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35DC262-2B8D-49C2-9461-30F0418E139B}"/>
                  </a:ext>
                </a:extLst>
              </p:cNvPr>
              <p:cNvSpPr/>
              <p:nvPr/>
            </p:nvSpPr>
            <p:spPr>
              <a:xfrm>
                <a:off x="9634890" y="5192830"/>
                <a:ext cx="442761" cy="442761"/>
              </a:xfrm>
              <a:prstGeom prst="ellipse">
                <a:avLst/>
              </a:prstGeom>
              <a:solidFill>
                <a:schemeClr val="bg1"/>
              </a:solidFill>
              <a:ln>
                <a:solidFill>
                  <a:schemeClr val="tx1"/>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3A30B1-572B-432D-AC22-3FA98B3BCD1B}"/>
                  </a:ext>
                </a:extLst>
              </p:cNvPr>
              <p:cNvSpPr txBox="1"/>
              <p:nvPr/>
            </p:nvSpPr>
            <p:spPr>
              <a:xfrm>
                <a:off x="5897281" y="2117557"/>
                <a:ext cx="3307882" cy="546156"/>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b="1" dirty="0">
                    <a:solidFill>
                      <a:srgbClr val="DEA900"/>
                    </a:solidFill>
                    <a:latin typeface="Forte" panose="03060902040502070203" pitchFamily="66" charset="0"/>
                  </a:rPr>
                  <a:t>1 Corinthians 12</a:t>
                </a:r>
              </a:p>
            </p:txBody>
          </p:sp>
        </p:grpSp>
        <p:sp>
          <p:nvSpPr>
            <p:cNvPr id="2" name="TextBox 1">
              <a:extLst>
                <a:ext uri="{FF2B5EF4-FFF2-40B4-BE49-F238E27FC236}">
                  <a16:creationId xmlns:a16="http://schemas.microsoft.com/office/drawing/2014/main" id="{CF6E786A-F19D-4C8B-A51E-82403822BF08}"/>
                </a:ext>
              </a:extLst>
            </p:cNvPr>
            <p:cNvSpPr txBox="1"/>
            <p:nvPr/>
          </p:nvSpPr>
          <p:spPr>
            <a:xfrm>
              <a:off x="4414572" y="1217027"/>
              <a:ext cx="3536607" cy="2123658"/>
            </a:xfrm>
            <a:prstGeom prst="rect">
              <a:avLst/>
            </a:prstGeom>
            <a:noFill/>
          </p:spPr>
          <p:txBody>
            <a:bodyPr wrap="square" rtlCol="0">
              <a:spAutoFit/>
            </a:bodyPr>
            <a:lstStyle/>
            <a:p>
              <a:pPr algn="ctr"/>
              <a:r>
                <a:rPr lang="en-US" sz="4400" b="1" dirty="0">
                  <a:latin typeface="HFF Clip Hanger" panose="02000000000000000000" pitchFamily="2" charset="0"/>
                </a:rPr>
                <a:t>Faith</a:t>
              </a:r>
            </a:p>
            <a:p>
              <a:pPr algn="ctr"/>
              <a:r>
                <a:rPr lang="en-US" sz="4400" b="1" dirty="0">
                  <a:latin typeface="HFF Clip Hanger" panose="02000000000000000000" pitchFamily="2" charset="0"/>
                </a:rPr>
                <a:t>Hope &amp; Charity</a:t>
              </a:r>
            </a:p>
          </p:txBody>
        </p:sp>
      </p:grpSp>
    </p:spTree>
    <p:extLst>
      <p:ext uri="{BB962C8B-B14F-4D97-AF65-F5344CB8AC3E}">
        <p14:creationId xmlns:p14="http://schemas.microsoft.com/office/powerpoint/2010/main" val="1421897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00D42B-0DC2-905E-E77A-A8F8D03D17C5}"/>
              </a:ext>
            </a:extLst>
          </p:cNvPr>
          <p:cNvPicPr>
            <a:picLocks noChangeAspect="1"/>
          </p:cNvPicPr>
          <p:nvPr/>
        </p:nvPicPr>
        <p:blipFill>
          <a:blip r:embed="rId2"/>
          <a:stretch>
            <a:fillRect/>
          </a:stretch>
        </p:blipFill>
        <p:spPr>
          <a:xfrm>
            <a:off x="0" y="0"/>
            <a:ext cx="12192000" cy="6864521"/>
          </a:xfrm>
          <a:prstGeom prst="rect">
            <a:avLst/>
          </a:prstGeom>
        </p:spPr>
      </p:pic>
      <p:sp>
        <p:nvSpPr>
          <p:cNvPr id="6" name="TextBox 5"/>
          <p:cNvSpPr txBox="1"/>
          <p:nvPr/>
        </p:nvSpPr>
        <p:spPr>
          <a:xfrm>
            <a:off x="1991591" y="1025236"/>
            <a:ext cx="8326582" cy="4401205"/>
          </a:xfrm>
          <a:prstGeom prst="rect">
            <a:avLst/>
          </a:prstGeom>
          <a:noFill/>
        </p:spPr>
        <p:txBody>
          <a:bodyPr wrap="square" rtlCol="0">
            <a:spAutoFit/>
          </a:bodyPr>
          <a:lstStyle/>
          <a:p>
            <a:pPr algn="ctr"/>
            <a:r>
              <a:rPr lang="en-US" sz="4000" i="1" dirty="0">
                <a:solidFill>
                  <a:schemeClr val="bg1"/>
                </a:solidFill>
              </a:rPr>
              <a:t>“And though I have the gift of prophecy, and understand all mysteries, and all knowledge; and though I have all faith, so that I could remove mountains, and have not charity, I am nothing.”</a:t>
            </a:r>
          </a:p>
          <a:p>
            <a:pPr algn="ctr"/>
            <a:r>
              <a:rPr lang="en-US" sz="4000" i="1" dirty="0">
                <a:solidFill>
                  <a:schemeClr val="bg1"/>
                </a:solidFill>
              </a:rPr>
              <a:t>—1 Corinthians 13:2</a:t>
            </a:r>
          </a:p>
        </p:txBody>
      </p:sp>
    </p:spTree>
    <p:extLst>
      <p:ext uri="{BB962C8B-B14F-4D97-AF65-F5344CB8AC3E}">
        <p14:creationId xmlns:p14="http://schemas.microsoft.com/office/powerpoint/2010/main" val="3885836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5DC59-5575-AEC3-2998-0FA4EFD13FA3}"/>
              </a:ext>
            </a:extLst>
          </p:cNvPr>
          <p:cNvPicPr>
            <a:picLocks noChangeAspect="1"/>
          </p:cNvPicPr>
          <p:nvPr/>
        </p:nvPicPr>
        <p:blipFill>
          <a:blip r:embed="rId2"/>
          <a:stretch>
            <a:fillRect/>
          </a:stretch>
        </p:blipFill>
        <p:spPr>
          <a:xfrm>
            <a:off x="0" y="-10886"/>
            <a:ext cx="12192000" cy="6864521"/>
          </a:xfrm>
          <a:prstGeom prst="rect">
            <a:avLst/>
          </a:prstGeom>
        </p:spPr>
      </p:pic>
      <p:sp>
        <p:nvSpPr>
          <p:cNvPr id="13" name="TextBox 12">
            <a:extLst>
              <a:ext uri="{FF2B5EF4-FFF2-40B4-BE49-F238E27FC236}">
                <a16:creationId xmlns:a16="http://schemas.microsoft.com/office/drawing/2014/main" id="{79187C00-C4F0-22EC-8964-25F004C4D7FB}"/>
              </a:ext>
            </a:extLst>
          </p:cNvPr>
          <p:cNvSpPr txBox="1"/>
          <p:nvPr/>
        </p:nvSpPr>
        <p:spPr>
          <a:xfrm>
            <a:off x="468087" y="605218"/>
            <a:ext cx="6945086" cy="5632311"/>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How do you feel about Heavenly Father and Jesus Christ, knowing that They have blessed you with a spiritual gift?</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can knowing you have been given a spiritual gift influence how you view your divine identity?</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Why do you think God gives spiritual gifts to every Church member and not to just a few members?</a:t>
            </a:r>
          </a:p>
          <a:p>
            <a:pPr algn="l" fontAlgn="base"/>
            <a:endParaRPr lang="en-US" sz="2400" dirty="0">
              <a:solidFill>
                <a:schemeClr val="bg1"/>
              </a:solidFill>
              <a:latin typeface="Abadi" panose="020B0604020104020204" pitchFamily="34" charset="0"/>
            </a:endParaRPr>
          </a:p>
          <a:p>
            <a:pPr fontAlgn="base"/>
            <a:r>
              <a:rPr lang="en-US" sz="2400" dirty="0">
                <a:solidFill>
                  <a:schemeClr val="bg1"/>
                </a:solidFill>
                <a:latin typeface="Abadi" panose="020B0604020104020204" pitchFamily="34" charset="0"/>
              </a:rPr>
              <a:t>What is a spiritual gift you desire? What can you do to seek that gift?</a:t>
            </a:r>
          </a:p>
          <a:p>
            <a:pPr fontAlgn="base"/>
            <a:endParaRPr lang="en-US" sz="2400" b="0" i="0" dirty="0">
              <a:solidFill>
                <a:schemeClr val="bg1"/>
              </a:solidFill>
              <a:effectLst/>
              <a:latin typeface="Abadi" panose="020B0604020104020204" pitchFamily="34" charset="0"/>
            </a:endParaRPr>
          </a:p>
          <a:p>
            <a:pPr fontAlgn="base"/>
            <a:r>
              <a:rPr lang="en-US" sz="2400" dirty="0">
                <a:solidFill>
                  <a:schemeClr val="bg1"/>
                </a:solidFill>
                <a:latin typeface="Abadi" panose="020B0604020104020204" pitchFamily="34" charset="0"/>
              </a:rPr>
              <a:t>What are some ways you can use your spiritual gifts to bless others?</a:t>
            </a:r>
            <a:endParaRPr lang="en-US" sz="2400" b="0" i="0" dirty="0">
              <a:solidFill>
                <a:schemeClr val="bg1"/>
              </a:solidFill>
              <a:effectLst/>
              <a:latin typeface="Abadi" panose="020B0604020104020204" pitchFamily="34" charset="0"/>
            </a:endParaRPr>
          </a:p>
        </p:txBody>
      </p:sp>
      <p:pic>
        <p:nvPicPr>
          <p:cNvPr id="14" name="Picture 2" descr="http://www.uni.edu/becker/anImated%20question%20mark%20.gif">
            <a:extLst>
              <a:ext uri="{FF2B5EF4-FFF2-40B4-BE49-F238E27FC236}">
                <a16:creationId xmlns:a16="http://schemas.microsoft.com/office/drawing/2014/main" id="{B5C3BD09-5742-F7B5-A07D-81B4F2E37B31}"/>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6017" y="673723"/>
            <a:ext cx="2981325" cy="506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DF20FB-C8B5-5E45-5262-79DB48298897}"/>
              </a:ext>
            </a:extLst>
          </p:cNvPr>
          <p:cNvPicPr>
            <a:picLocks noChangeAspect="1"/>
          </p:cNvPicPr>
          <p:nvPr/>
        </p:nvPicPr>
        <p:blipFill>
          <a:blip r:embed="rId2"/>
          <a:stretch>
            <a:fillRect/>
          </a:stretch>
        </p:blipFill>
        <p:spPr>
          <a:xfrm>
            <a:off x="0" y="-10886"/>
            <a:ext cx="12192000" cy="6864521"/>
          </a:xfrm>
          <a:prstGeom prst="rect">
            <a:avLst/>
          </a:prstGeom>
        </p:spPr>
      </p:pic>
      <p:sp>
        <p:nvSpPr>
          <p:cNvPr id="3" name="TextBox 2">
            <a:extLst>
              <a:ext uri="{FF2B5EF4-FFF2-40B4-BE49-F238E27FC236}">
                <a16:creationId xmlns:a16="http://schemas.microsoft.com/office/drawing/2014/main" id="{28D62864-EF17-2B89-AAC7-461525947889}"/>
              </a:ext>
            </a:extLst>
          </p:cNvPr>
          <p:cNvSpPr txBox="1"/>
          <p:nvPr/>
        </p:nvSpPr>
        <p:spPr>
          <a:xfrm>
            <a:off x="304800" y="1305341"/>
            <a:ext cx="6096000" cy="4247317"/>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When I think of the Savior, I often picture Him with hands outstretched, reaching out to comfort, heal, bless, and love. And He always talked </a:t>
            </a:r>
            <a:r>
              <a:rPr lang="en-US" b="0" i="1" dirty="0">
                <a:solidFill>
                  <a:schemeClr val="bg1"/>
                </a:solidFill>
                <a:effectLst/>
                <a:latin typeface="Abadi" panose="020B0604020104020204" pitchFamily="34" charset="0"/>
              </a:rPr>
              <a:t>with</a:t>
            </a:r>
            <a:r>
              <a:rPr lang="en-US" b="0" i="0" dirty="0">
                <a:solidFill>
                  <a:schemeClr val="bg1"/>
                </a:solidFill>
                <a:effectLst/>
                <a:latin typeface="Abadi" panose="020B0604020104020204" pitchFamily="34" charset="0"/>
              </a:rPr>
              <a:t>, never </a:t>
            </a:r>
            <a:r>
              <a:rPr lang="en-US" b="0" i="1" dirty="0">
                <a:solidFill>
                  <a:schemeClr val="bg1"/>
                </a:solidFill>
                <a:effectLst/>
                <a:latin typeface="Abadi" panose="020B0604020104020204" pitchFamily="34" charset="0"/>
              </a:rPr>
              <a:t>down to</a:t>
            </a:r>
            <a:r>
              <a:rPr lang="en-US" b="0" i="0" dirty="0">
                <a:solidFill>
                  <a:schemeClr val="bg1"/>
                </a:solidFill>
                <a:effectLst/>
                <a:latin typeface="Abadi" panose="020B0604020104020204" pitchFamily="34" charset="0"/>
              </a:rPr>
              <a:t>, people.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He loved the humble and the meek and walked among them, ministering to them and offering hope and salvation.</a:t>
            </a:r>
          </a:p>
          <a:p>
            <a:pPr algn="l" fontAlgn="base"/>
            <a:r>
              <a:rPr lang="en-US" b="0" i="0" dirty="0">
                <a:solidFill>
                  <a:schemeClr val="bg1"/>
                </a:solidFill>
                <a:effectLst/>
                <a:latin typeface="Abadi" panose="020B0604020104020204" pitchFamily="34" charset="0"/>
              </a:rPr>
              <a:t> </a:t>
            </a:r>
          </a:p>
          <a:p>
            <a:pPr algn="l" fontAlgn="base"/>
            <a:r>
              <a:rPr lang="en-US" b="0" i="0" dirty="0">
                <a:solidFill>
                  <a:schemeClr val="bg1"/>
                </a:solidFill>
                <a:effectLst/>
                <a:latin typeface="Abadi" panose="020B0604020104020204" pitchFamily="34" charset="0"/>
              </a:rPr>
              <a:t>That is what He did during His mortal life; it is what He would be doing if He were living among us today; and it is what we should be doing as His disciples and members of The Church of Jesus Christ of Latter-day Saints. … </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As we emulate His perfect example, our hands can become His hands; our eyes, His eyes; our heart, His heart. </a:t>
            </a:r>
          </a:p>
          <a:p>
            <a:pPr algn="l" fontAlgn="base"/>
            <a:r>
              <a:rPr lang="en-US" b="0" i="0" dirty="0">
                <a:solidFill>
                  <a:schemeClr val="bg1"/>
                </a:solidFill>
                <a:effectLst/>
                <a:latin typeface="Abadi" panose="020B0604020104020204" pitchFamily="34" charset="0"/>
              </a:rPr>
              <a:t>(4)</a:t>
            </a:r>
          </a:p>
        </p:txBody>
      </p:sp>
      <p:pic>
        <p:nvPicPr>
          <p:cNvPr id="6" name="Picture 5" descr="A person wearing a white robe&#10;&#10;Description automatically generated with medium confidence">
            <a:extLst>
              <a:ext uri="{FF2B5EF4-FFF2-40B4-BE49-F238E27FC236}">
                <a16:creationId xmlns:a16="http://schemas.microsoft.com/office/drawing/2014/main" id="{85975BC0-1558-6D69-97A5-89E1DB401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987" y="990599"/>
            <a:ext cx="3865169" cy="5112657"/>
          </a:xfrm>
          <a:prstGeom prst="rect">
            <a:avLst/>
          </a:prstGeom>
        </p:spPr>
      </p:pic>
      <p:pic>
        <p:nvPicPr>
          <p:cNvPr id="8" name="Picture 7" descr="A person in a suit and tie&#10;&#10;Description automatically generated with low confidence">
            <a:extLst>
              <a:ext uri="{FF2B5EF4-FFF2-40B4-BE49-F238E27FC236}">
                <a16:creationId xmlns:a16="http://schemas.microsoft.com/office/drawing/2014/main" id="{F19A7D9C-05C0-0947-B936-296ABABC5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2" y="135164"/>
            <a:ext cx="819961" cy="1024128"/>
          </a:xfrm>
          <a:prstGeom prst="rect">
            <a:avLst/>
          </a:prstGeom>
        </p:spPr>
      </p:pic>
    </p:spTree>
    <p:extLst>
      <p:ext uri="{BB962C8B-B14F-4D97-AF65-F5344CB8AC3E}">
        <p14:creationId xmlns:p14="http://schemas.microsoft.com/office/powerpoint/2010/main" val="228161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EB085A-2316-8736-F126-5B0CF9AC4CCB}"/>
              </a:ext>
            </a:extLst>
          </p:cNvPr>
          <p:cNvPicPr>
            <a:picLocks noChangeAspect="1"/>
          </p:cNvPicPr>
          <p:nvPr/>
        </p:nvPicPr>
        <p:blipFill>
          <a:blip r:embed="rId2"/>
          <a:stretch>
            <a:fillRect/>
          </a:stretch>
        </p:blipFill>
        <p:spPr>
          <a:xfrm>
            <a:off x="0" y="0"/>
            <a:ext cx="12192000" cy="6864521"/>
          </a:xfrm>
          <a:prstGeom prst="rect">
            <a:avLst/>
          </a:prstGeom>
        </p:spPr>
      </p:pic>
      <p:sp>
        <p:nvSpPr>
          <p:cNvPr id="13" name="Footer Placeholder 14">
            <a:extLst>
              <a:ext uri="{FF2B5EF4-FFF2-40B4-BE49-F238E27FC236}">
                <a16:creationId xmlns:a16="http://schemas.microsoft.com/office/drawing/2014/main" id="{5D380F61-8312-4CD4-88AC-271D6A752342}"/>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
        <p:nvSpPr>
          <p:cNvPr id="2" name="Rectangle 1">
            <a:extLst>
              <a:ext uri="{FF2B5EF4-FFF2-40B4-BE49-F238E27FC236}">
                <a16:creationId xmlns:a16="http://schemas.microsoft.com/office/drawing/2014/main" id="{E049EF67-FF19-55A2-A20B-512BCC4D400C}"/>
              </a:ext>
            </a:extLst>
          </p:cNvPr>
          <p:cNvSpPr/>
          <p:nvPr/>
        </p:nvSpPr>
        <p:spPr>
          <a:xfrm>
            <a:off x="500743" y="3156857"/>
            <a:ext cx="5124126" cy="2721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F6475E7-38CC-C6EC-B07C-94EFDEDB15CF}"/>
              </a:ext>
            </a:extLst>
          </p:cNvPr>
          <p:cNvSpPr txBox="1"/>
          <p:nvPr/>
        </p:nvSpPr>
        <p:spPr>
          <a:xfrm>
            <a:off x="155575" y="80889"/>
            <a:ext cx="9752354" cy="3416320"/>
          </a:xfrm>
          <a:prstGeom prst="rect">
            <a:avLst/>
          </a:prstGeom>
          <a:noFill/>
        </p:spPr>
        <p:txBody>
          <a:bodyPr wrap="square">
            <a:spAutoFit/>
          </a:bodyPr>
          <a:lstStyle/>
          <a:p>
            <a:r>
              <a:rPr lang="en-US" dirty="0">
                <a:solidFill>
                  <a:schemeClr val="bg1"/>
                </a:solidFill>
                <a:latin typeface="Abadi" panose="020B0604020104020204" pitchFamily="34" charset="0"/>
              </a:rPr>
              <a:t>Sources:</a:t>
            </a:r>
          </a:p>
          <a:p>
            <a:endParaRPr lang="en-US" dirty="0">
              <a:solidFill>
                <a:schemeClr val="bg1"/>
              </a:solidFill>
              <a:latin typeface="Abadi" panose="020B0604020104020204" pitchFamily="34" charset="0"/>
            </a:endParaRPr>
          </a:p>
          <a:p>
            <a:pPr marL="342900" indent="-342900">
              <a:buFontTx/>
              <a:buAutoNum type="arabicPeriod"/>
            </a:pPr>
            <a:r>
              <a:rPr lang="en-US" dirty="0">
                <a:solidFill>
                  <a:schemeClr val="bg1"/>
                </a:solidFill>
                <a:latin typeface="Abadi" panose="020B0604020104020204" pitchFamily="34" charset="0"/>
              </a:rPr>
              <a:t>New Testament Institute Student Manual Chapter 39</a:t>
            </a:r>
          </a:p>
          <a:p>
            <a:pPr marL="342900" indent="-342900">
              <a:buFontTx/>
              <a:buAutoNum type="arabicPeriod"/>
            </a:pPr>
            <a:r>
              <a:rPr lang="en-US" dirty="0">
                <a:solidFill>
                  <a:schemeClr val="bg1"/>
                </a:solidFill>
                <a:latin typeface="Abadi" panose="020B0604020104020204" pitchFamily="34" charset="0"/>
              </a:rPr>
              <a:t>David O. McKay (see Francis M. Gibbons, </a:t>
            </a:r>
            <a:r>
              <a:rPr lang="en-US" i="1" dirty="0">
                <a:solidFill>
                  <a:schemeClr val="bg1"/>
                </a:solidFill>
                <a:latin typeface="Abadi" panose="020B0604020104020204" pitchFamily="34" charset="0"/>
              </a:rPr>
              <a:t>David O. McKay: Apostle to the World, Prophet of God</a:t>
            </a:r>
            <a:r>
              <a:rPr lang="en-US" dirty="0">
                <a:solidFill>
                  <a:schemeClr val="bg1"/>
                </a:solidFill>
                <a:latin typeface="Abadi" panose="020B0604020104020204" pitchFamily="34" charset="0"/>
              </a:rPr>
              <a:t> [1986], 45).</a:t>
            </a:r>
          </a:p>
          <a:p>
            <a:pPr marL="342900" indent="-342900">
              <a:buFontTx/>
              <a:buAutoNum type="arabicPeriod"/>
            </a:pPr>
            <a:r>
              <a:rPr lang="en-US" i="1" dirty="0">
                <a:solidFill>
                  <a:schemeClr val="bg1"/>
                </a:solidFill>
                <a:latin typeface="Abadi" panose="020B0604020104020204" pitchFamily="34" charset="0"/>
              </a:rPr>
              <a:t>Joseph Smith History of the Church,</a:t>
            </a:r>
            <a:r>
              <a:rPr lang="en-US" dirty="0">
                <a:solidFill>
                  <a:schemeClr val="bg1"/>
                </a:solidFill>
                <a:latin typeface="Abadi" panose="020B0604020104020204" pitchFamily="34" charset="0"/>
              </a:rPr>
              <a:t> 4:602–3</a:t>
            </a:r>
          </a:p>
          <a:p>
            <a:pPr marL="342900" indent="-342900">
              <a:buFontTx/>
              <a:buAutoNum type="arabicPeriod"/>
            </a:pPr>
            <a:r>
              <a:rPr lang="en-US" dirty="0">
                <a:solidFill>
                  <a:schemeClr val="bg1"/>
                </a:solidFill>
                <a:latin typeface="Abadi" panose="020B0604020104020204" pitchFamily="34" charset="0"/>
              </a:rPr>
              <a:t>President Dieter F. Uchtdorf (‘Fear Not to Do Good,’ </a:t>
            </a:r>
            <a:r>
              <a:rPr lang="en-US" i="1" dirty="0">
                <a:solidFill>
                  <a:schemeClr val="bg1"/>
                </a:solidFill>
                <a:latin typeface="Abadi" panose="020B0604020104020204" pitchFamily="34" charset="0"/>
              </a:rPr>
              <a:t>Ensign,</a:t>
            </a:r>
            <a:r>
              <a:rPr lang="en-US" dirty="0">
                <a:solidFill>
                  <a:schemeClr val="bg1"/>
                </a:solidFill>
                <a:latin typeface="Abadi" panose="020B0604020104020204" pitchFamily="34" charset="0"/>
              </a:rPr>
              <a:t> May 1983, 80). (“The Power of a Personal Testimony,”</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 </a:t>
            </a:r>
            <a:r>
              <a:rPr lang="en-US" dirty="0">
                <a:solidFill>
                  <a:schemeClr val="bg1"/>
                </a:solidFill>
                <a:latin typeface="Abadi" panose="020B0604020104020204" pitchFamily="34" charset="0"/>
              </a:rPr>
              <a:t>Nov. 2006, 38; </a:t>
            </a:r>
            <a:r>
              <a:rPr lang="en-US" b="0" i="0" dirty="0">
                <a:solidFill>
                  <a:schemeClr val="bg1"/>
                </a:solidFill>
                <a:effectLst/>
                <a:latin typeface="Abadi" panose="020B0604020104020204" pitchFamily="34" charset="0"/>
              </a:rPr>
              <a:t>“</a:t>
            </a:r>
            <a:r>
              <a:rPr lang="en-US" b="0" i="0" u="none" strike="noStrike" dirty="0">
                <a:solidFill>
                  <a:schemeClr val="bg1"/>
                </a:solidFill>
                <a:effectLst/>
                <a:latin typeface="Abadi" panose="020B0604020104020204" pitchFamily="34" charset="0"/>
              </a:rPr>
              <a:t>You Are My Hands</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May 2010, 68</a:t>
            </a:r>
            <a:endParaRPr lang="en-US" dirty="0">
              <a:solidFill>
                <a:schemeClr val="bg1"/>
              </a:solidFill>
              <a:latin typeface="Abadi" panose="020B0604020104020204" pitchFamily="34" charset="0"/>
            </a:endParaRPr>
          </a:p>
          <a:p>
            <a:pPr marL="342900" indent="-342900">
              <a:buFontTx/>
              <a:buAutoNum type="arabicPeriod"/>
            </a:pPr>
            <a:r>
              <a:rPr lang="en-US" dirty="0">
                <a:solidFill>
                  <a:schemeClr val="bg1"/>
                </a:solidFill>
                <a:latin typeface="Abadi" panose="020B0604020104020204" pitchFamily="34" charset="0"/>
              </a:rPr>
              <a:t>Marvin J. Ashton Conference Report, Oct. 1987, or Ensign, Nov. 1987</a:t>
            </a:r>
          </a:p>
          <a:p>
            <a:pPr marL="342900" indent="-342900">
              <a:buFontTx/>
              <a:buAutoNum type="arabicPeriod"/>
            </a:pPr>
            <a:r>
              <a:rPr lang="en-US" dirty="0">
                <a:solidFill>
                  <a:schemeClr val="bg1"/>
                </a:solidFill>
                <a:latin typeface="Abadi" panose="020B0604020104020204" pitchFamily="34" charset="0"/>
              </a:rPr>
              <a:t>President Gordon B. Hinckley (“This Is the Work of the Master,”</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May 1995, 71).</a:t>
            </a:r>
          </a:p>
          <a:p>
            <a:pPr marL="342900" indent="-342900">
              <a:buFontTx/>
              <a:buAutoNum type="arabicPeriod"/>
            </a:pPr>
            <a:r>
              <a:rPr lang="en-US" dirty="0">
                <a:solidFill>
                  <a:schemeClr val="bg1"/>
                </a:solidFill>
                <a:latin typeface="Abadi" panose="020B0604020104020204" pitchFamily="34" charset="0"/>
                <a:hlinkClick r:id="rId3"/>
              </a:rPr>
              <a:t>https://www.youtube.com/watch?v=VlB0WoF18V0</a:t>
            </a:r>
            <a:r>
              <a:rPr lang="en-US" dirty="0">
                <a:solidFill>
                  <a:schemeClr val="bg1"/>
                </a:solidFill>
                <a:latin typeface="Abadi" panose="020B0604020104020204" pitchFamily="34" charset="0"/>
              </a:rPr>
              <a:t> Songs Unsung Video</a:t>
            </a:r>
          </a:p>
        </p:txBody>
      </p:sp>
    </p:spTree>
    <p:extLst>
      <p:ext uri="{BB962C8B-B14F-4D97-AF65-F5344CB8AC3E}">
        <p14:creationId xmlns:p14="http://schemas.microsoft.com/office/powerpoint/2010/main" val="1998609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6319318" cy="172212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dirty="0">
                          <a:solidFill>
                            <a:srgbClr val="434444"/>
                          </a:solidFill>
                          <a:effectLst/>
                        </a:rPr>
                        <a:t>The </a:t>
                      </a:r>
                      <a:r>
                        <a:rPr lang="en-US" u="none" strike="noStrike" dirty="0">
                          <a:solidFill>
                            <a:srgbClr val="2F393A"/>
                          </a:solidFill>
                          <a:effectLst/>
                        </a:rPr>
                        <a:t>Holy Ghost</a:t>
                      </a:r>
                      <a:r>
                        <a:rPr lang="en-US" dirty="0">
                          <a:solidFill>
                            <a:srgbClr val="434444"/>
                          </a:solidFill>
                          <a:effectLst/>
                        </a:rPr>
                        <a:t> Bears Witness of Christ</a:t>
                      </a:r>
                    </a:p>
                  </a:txBody>
                  <a:tcPr marL="95250" marR="95250" marT="66675" marB="66675" anchor="ctr"/>
                </a:tc>
                <a:tc>
                  <a:txBody>
                    <a:bodyPr/>
                    <a:lstStyle/>
                    <a:p>
                      <a:pPr algn="l" fontAlgn="base"/>
                      <a:r>
                        <a:rPr lang="en-US">
                          <a:solidFill>
                            <a:srgbClr val="434444"/>
                          </a:solidFill>
                          <a:effectLst/>
                        </a:rPr>
                        <a:t>12:1–3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Spiritual Gifts of the Church</a:t>
                      </a:r>
                    </a:p>
                  </a:txBody>
                  <a:tcPr marL="95250" marR="95250" marT="66675" marB="66675" anchor="ctr"/>
                </a:tc>
                <a:tc>
                  <a:txBody>
                    <a:bodyPr/>
                    <a:lstStyle/>
                    <a:p>
                      <a:pPr algn="l" fontAlgn="base"/>
                      <a:r>
                        <a:rPr lang="en-US">
                          <a:solidFill>
                            <a:srgbClr val="434444"/>
                          </a:solidFill>
                          <a:effectLst/>
                        </a:rPr>
                        <a:t>12:4–11</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a:solidFill>
                            <a:srgbClr val="434444"/>
                          </a:solidFill>
                          <a:effectLst/>
                        </a:rPr>
                        <a:t>The Importance of Each Member</a:t>
                      </a:r>
                    </a:p>
                  </a:txBody>
                  <a:tcPr marL="95250" marR="95250" marT="66675" marB="66675" anchor="ctr"/>
                </a:tc>
                <a:tc>
                  <a:txBody>
                    <a:bodyPr/>
                    <a:lstStyle/>
                    <a:p>
                      <a:pPr algn="l" fontAlgn="base"/>
                      <a:r>
                        <a:rPr lang="en-US" dirty="0">
                          <a:solidFill>
                            <a:srgbClr val="434444"/>
                          </a:solidFill>
                          <a:effectLst/>
                        </a:rPr>
                        <a:t>12:12–31</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743906"/>
            <a:ext cx="5540721" cy="246221"/>
          </a:xfrm>
          <a:prstGeom prst="rect">
            <a:avLst/>
          </a:prstGeom>
          <a:noFill/>
        </p:spPr>
        <p:txBody>
          <a:bodyPr wrap="square" rtlCol="0">
            <a:spAutoFit/>
          </a:bodyPr>
          <a:lstStyle/>
          <a:p>
            <a:r>
              <a:rPr lang="en-US" sz="1000" dirty="0"/>
              <a:t>Life and Teachings of Jesus and His Apostles Chapter 36</a:t>
            </a:r>
          </a:p>
        </p:txBody>
      </p:sp>
      <p:sp>
        <p:nvSpPr>
          <p:cNvPr id="5" name="Rectangle 4"/>
          <p:cNvSpPr/>
          <p:nvPr/>
        </p:nvSpPr>
        <p:spPr>
          <a:xfrm>
            <a:off x="0" y="2231957"/>
            <a:ext cx="6307282" cy="3231654"/>
          </a:xfrm>
          <a:prstGeom prst="rect">
            <a:avLst/>
          </a:prstGeom>
          <a:ln>
            <a:solidFill>
              <a:schemeClr val="tx1"/>
            </a:solidFill>
          </a:ln>
        </p:spPr>
        <p:txBody>
          <a:bodyPr wrap="square">
            <a:spAutoFit/>
          </a:bodyPr>
          <a:lstStyle/>
          <a:p>
            <a:r>
              <a:rPr lang="en-US" sz="1200" b="1" dirty="0"/>
              <a:t>David O. McKay</a:t>
            </a:r>
            <a:r>
              <a:rPr lang="en-US" sz="1200" dirty="0"/>
              <a:t>:  In 1897 a young David O. McKay stood at a door with a religious tract in his hand. As a missionary in </a:t>
            </a:r>
            <a:r>
              <a:rPr lang="en-US" sz="1200" dirty="0" err="1"/>
              <a:t>Stirling</a:t>
            </a:r>
            <a:r>
              <a:rPr lang="en-US" sz="1200" dirty="0"/>
              <a:t>, Scotland, he had done this many times before. But on that day a very haggard woman opened the door and stood before him. She was poorly dressed and had sunken cheeks and unkempt hair.</a:t>
            </a:r>
          </a:p>
          <a:p>
            <a:r>
              <a:rPr lang="en-US" sz="1200" dirty="0"/>
              <a:t>She took the tract Elder McKay offered to her and spoke six words that he subsequently would never forget: “Will this buy me any bread?”</a:t>
            </a:r>
          </a:p>
          <a:p>
            <a:r>
              <a:rPr lang="en-US" sz="1200" dirty="0"/>
              <a:t>This encounter left a lasting impression on the young missionary. He later wrote: “From that moment I had a deeper realization that the Church of Christ should be and is interested in the temporal salvation of man. I walked away from the door feeling that that [woman], with … bitterness in [her heart] toward man and God, [was] in no position to receive the message of the gospel. [She was] in need of temporal help, and there was no organization, so far as I could learn, in </a:t>
            </a:r>
            <a:r>
              <a:rPr lang="en-US" sz="1200" dirty="0" err="1"/>
              <a:t>Stirling</a:t>
            </a:r>
            <a:r>
              <a:rPr lang="en-US" sz="1200" dirty="0"/>
              <a:t> that could give it to [her].”...</a:t>
            </a:r>
          </a:p>
          <a:p>
            <a:r>
              <a:rPr lang="en-US" sz="1200" dirty="0"/>
              <a:t>A few decades later the world groaned under the burden of the Great Depression. It was during that time, on April 6, 1936, that President Heber J. Grant and his counselors, J. Reuben Clark and </a:t>
            </a:r>
            <a:r>
              <a:rPr lang="en-US" sz="1200" b="1" dirty="0"/>
              <a:t>David O. McKay</a:t>
            </a:r>
            <a:r>
              <a:rPr lang="en-US" sz="1200" dirty="0"/>
              <a:t>, announced what would later become known as the welfare program of the Church of Jesus Christ of Latter-Day Saints. </a:t>
            </a:r>
          </a:p>
          <a:p>
            <a:r>
              <a:rPr lang="en-US" sz="1200" dirty="0"/>
              <a:t>Posted by: http://riseaboveyourlimits.blogspot.com/2011/11/have-or-have-not.html</a:t>
            </a:r>
          </a:p>
        </p:txBody>
      </p:sp>
      <p:sp>
        <p:nvSpPr>
          <p:cNvPr id="6" name="Rectangle 5"/>
          <p:cNvSpPr/>
          <p:nvPr/>
        </p:nvSpPr>
        <p:spPr>
          <a:xfrm>
            <a:off x="0" y="1964602"/>
            <a:ext cx="1635229" cy="276999"/>
          </a:xfrm>
          <a:prstGeom prst="rect">
            <a:avLst/>
          </a:prstGeom>
          <a:ln>
            <a:solidFill>
              <a:schemeClr val="tx1"/>
            </a:solidFill>
          </a:ln>
        </p:spPr>
        <p:txBody>
          <a:bodyPr wrap="square">
            <a:spAutoFit/>
          </a:bodyPr>
          <a:lstStyle/>
          <a:p>
            <a:r>
              <a:rPr lang="en-US" sz="1200" b="1" dirty="0"/>
              <a:t>Something of Interest</a:t>
            </a:r>
            <a:endParaRPr lang="en-US" sz="1200" dirty="0"/>
          </a:p>
        </p:txBody>
      </p:sp>
      <p:sp>
        <p:nvSpPr>
          <p:cNvPr id="7" name="Rectangle 6"/>
          <p:cNvSpPr/>
          <p:nvPr/>
        </p:nvSpPr>
        <p:spPr>
          <a:xfrm>
            <a:off x="-1" y="5460065"/>
            <a:ext cx="6317673" cy="1200329"/>
          </a:xfrm>
          <a:prstGeom prst="rect">
            <a:avLst/>
          </a:prstGeom>
          <a:ln>
            <a:solidFill>
              <a:schemeClr val="tx1"/>
            </a:solidFill>
          </a:ln>
        </p:spPr>
        <p:txBody>
          <a:bodyPr wrap="square">
            <a:spAutoFit/>
          </a:bodyPr>
          <a:lstStyle/>
          <a:p>
            <a:r>
              <a:rPr lang="en-US" sz="1200" b="1" dirty="0"/>
              <a:t>Testimony 1 Corinthians 12:3:</a:t>
            </a:r>
          </a:p>
          <a:p>
            <a:r>
              <a:rPr lang="en-US" sz="1200" dirty="0"/>
              <a:t>“Real testimony of … precious truths comes as a witness by the Holy Ghost after sincere and dedicated effort, including teaching in the home, prayer, scripture study, service to others, and diligent obedience to Heavenly Father’s commandments. To gain and forever hold on to a testimony of gospel truths is worth whatever price in spiritual preparation we may be required to pay.” Elder M. Russell Ballard (“Pure Testimony,”</a:t>
            </a:r>
            <a:r>
              <a:rPr lang="en-US" sz="1200" i="1" dirty="0"/>
              <a:t> Ensign</a:t>
            </a:r>
            <a:r>
              <a:rPr lang="en-US" sz="1200" dirty="0"/>
              <a:t> or </a:t>
            </a:r>
            <a:r>
              <a:rPr lang="en-US" sz="1200" i="1" dirty="0"/>
              <a:t>Liahona,</a:t>
            </a:r>
            <a:r>
              <a:rPr lang="en-US" sz="1200" dirty="0"/>
              <a:t> Nov. 2004, 40).</a:t>
            </a:r>
          </a:p>
        </p:txBody>
      </p:sp>
      <p:sp>
        <p:nvSpPr>
          <p:cNvPr id="8" name="Rectangle 7"/>
          <p:cNvSpPr/>
          <p:nvPr/>
        </p:nvSpPr>
        <p:spPr>
          <a:xfrm>
            <a:off x="6303818" y="0"/>
            <a:ext cx="5801591" cy="1200329"/>
          </a:xfrm>
          <a:prstGeom prst="rect">
            <a:avLst/>
          </a:prstGeom>
          <a:ln>
            <a:solidFill>
              <a:schemeClr val="tx1"/>
            </a:solidFill>
          </a:ln>
        </p:spPr>
        <p:txBody>
          <a:bodyPr wrap="square">
            <a:spAutoFit/>
          </a:bodyPr>
          <a:lstStyle/>
          <a:p>
            <a:r>
              <a:rPr lang="en-US" sz="1200" b="1" dirty="0"/>
              <a:t>To Find Spiritual Gifts 1 Corinthians 12:7:</a:t>
            </a:r>
          </a:p>
          <a:p>
            <a:r>
              <a:rPr lang="en-US" sz="1200" dirty="0"/>
              <a:t>“To find the gifts we have been given, we must pray and fast. Often patriarchal blessings tell us the gifts we have received and declare the promise of gifts we can receive if we seek after them. I urge you each to discover your gifts and to seek after those that will bring direction to your life’s work and that will further the work of heaven.” Elder Robert D. Hales (“Gifts of the Spirit,”</a:t>
            </a:r>
            <a:r>
              <a:rPr lang="en-US" sz="1200" i="1" dirty="0"/>
              <a:t> Ensign,</a:t>
            </a:r>
            <a:r>
              <a:rPr lang="en-US" sz="1200" dirty="0"/>
              <a:t> Feb. 2002, 16).</a:t>
            </a:r>
          </a:p>
        </p:txBody>
      </p:sp>
      <p:sp>
        <p:nvSpPr>
          <p:cNvPr id="9" name="Rectangle 8"/>
          <p:cNvSpPr/>
          <p:nvPr/>
        </p:nvSpPr>
        <p:spPr>
          <a:xfrm>
            <a:off x="6310746" y="1201882"/>
            <a:ext cx="5801591" cy="1200329"/>
          </a:xfrm>
          <a:prstGeom prst="rect">
            <a:avLst/>
          </a:prstGeom>
          <a:ln>
            <a:solidFill>
              <a:schemeClr val="tx1"/>
            </a:solidFill>
          </a:ln>
        </p:spPr>
        <p:txBody>
          <a:bodyPr wrap="square">
            <a:spAutoFit/>
          </a:bodyPr>
          <a:lstStyle/>
          <a:p>
            <a:r>
              <a:rPr lang="en-US" sz="1200" b="1" dirty="0"/>
              <a:t>Feeling Inadequate? 1 Corinthians 12:22:</a:t>
            </a:r>
          </a:p>
          <a:p>
            <a:r>
              <a:rPr lang="en-US" sz="1200" dirty="0"/>
              <a:t>“You may feel that there are others who are more capable or more experienced who could fulfill your callings and assignments better than you can, but the Lord gave you your responsibilities for a reason. There may be people and hearts only you can reach and touch. Perhaps no one else could do it in quite the same way.” President Dieter F. Uchtdorf (“Lift Where You Stand,”</a:t>
            </a:r>
            <a:r>
              <a:rPr lang="en-US" sz="1200" i="1" dirty="0"/>
              <a:t> Ensign</a:t>
            </a:r>
            <a:r>
              <a:rPr lang="en-US" sz="1200" dirty="0"/>
              <a:t> or </a:t>
            </a:r>
            <a:r>
              <a:rPr lang="en-US" sz="1200" i="1" dirty="0"/>
              <a:t>Liahona, </a:t>
            </a:r>
            <a:r>
              <a:rPr lang="en-US" sz="1200" dirty="0"/>
              <a:t>Nov. 2008, 56).</a:t>
            </a:r>
          </a:p>
        </p:txBody>
      </p:sp>
      <p:sp>
        <p:nvSpPr>
          <p:cNvPr id="10" name="Rectangle 9"/>
          <p:cNvSpPr/>
          <p:nvPr/>
        </p:nvSpPr>
        <p:spPr>
          <a:xfrm>
            <a:off x="6307281" y="5396346"/>
            <a:ext cx="5801591" cy="1200329"/>
          </a:xfrm>
          <a:prstGeom prst="rect">
            <a:avLst/>
          </a:prstGeom>
          <a:ln>
            <a:solidFill>
              <a:schemeClr val="tx1"/>
            </a:solidFill>
          </a:ln>
        </p:spPr>
        <p:txBody>
          <a:bodyPr wrap="square">
            <a:spAutoFit/>
          </a:bodyPr>
          <a:lstStyle/>
          <a:p>
            <a:r>
              <a:rPr lang="en-US" sz="1200" b="1" dirty="0"/>
              <a:t>Charity 1 Corinthians 13:2:</a:t>
            </a:r>
          </a:p>
          <a:p>
            <a:r>
              <a:rPr lang="en-US" sz="1200" dirty="0"/>
              <a:t>Paul emphasized the gift of charity, which he characterized as being pure, unselfish love and concern for the well-being of others. He taught that charity should govern the exercise of all other spiritual gifts in the Church. He cautioned that the gift of speaking in tongues, if used improperly, will fail to edify the Church and will distract members from seeking superior spiritual gifts. </a:t>
            </a:r>
            <a:r>
              <a:rPr lang="en-US" sz="1200"/>
              <a:t>(1)</a:t>
            </a:r>
            <a:endParaRPr lang="en-US" sz="1200" dirty="0"/>
          </a:p>
        </p:txBody>
      </p:sp>
      <p:sp>
        <p:nvSpPr>
          <p:cNvPr id="11" name="Rectangle 10"/>
          <p:cNvSpPr/>
          <p:nvPr/>
        </p:nvSpPr>
        <p:spPr>
          <a:xfrm>
            <a:off x="6307283" y="2414154"/>
            <a:ext cx="5801591" cy="2970044"/>
          </a:xfrm>
          <a:prstGeom prst="rect">
            <a:avLst/>
          </a:prstGeom>
          <a:ln>
            <a:solidFill>
              <a:schemeClr val="tx1"/>
            </a:solidFill>
          </a:ln>
        </p:spPr>
        <p:txBody>
          <a:bodyPr wrap="square">
            <a:spAutoFit/>
          </a:bodyPr>
          <a:lstStyle/>
          <a:p>
            <a:r>
              <a:rPr lang="en-US" sz="1100" b="1" dirty="0"/>
              <a:t>Unity 1 Corinthians 12:25:</a:t>
            </a:r>
          </a:p>
          <a:p>
            <a:r>
              <a:rPr lang="en-US" sz="1100" dirty="0"/>
              <a:t>"Within this Church there is a constant need for unity, for if we are not one, we are not his. (See D&amp;C 38:27.) We are truly dependent on each other, 'and the eye cannot say unto the hand, I have no need of thee: nor again the head to the feet, I have no need of you.' (1 Cor. 12:21.) Nor can the North Americans say to the Asians, nor the Europeans to the islanders of the sea, 'I have no need of thee.' No, in this church we have need of every member, and we pray, as did Paul when he wrote to the church in Corinth, 'that there should be no schism in the body; but that the members should have the same care one for another.</a:t>
            </a:r>
          </a:p>
          <a:p>
            <a:r>
              <a:rPr lang="en-US" sz="1100" dirty="0"/>
              <a:t>"It is unity and oneness that has thus far enabled us to bear our testimony around the globe, bringing forward tens of thousands of missionaries to do their part. More must be done. It is unity that has thus far enabled the Church, its wards and stakes, branches and districts, and members, to construct temples and chapels, undertake welfare projects, seek after the dead, watch over the Church, and build faith. More must be done. These great purposes of the Lord could not have been achieved with dissension or jealousy or selfishness. Our ideas may not always be quite like those who preside in authority over us, but this is the Lord's church and he will bless each of us as we cast off pride, pray for strength, and contribute to the good of the whole.“ President Howard W. Hunter ("That We May Be One," </a:t>
            </a:r>
            <a:r>
              <a:rPr lang="en-US" sz="1100" i="1" dirty="0"/>
              <a:t>Ensign</a:t>
            </a:r>
            <a:r>
              <a:rPr lang="en-US" sz="1100" dirty="0"/>
              <a:t>, May 1976, 106)</a:t>
            </a:r>
          </a:p>
        </p:txBody>
      </p:sp>
    </p:spTree>
    <p:extLst>
      <p:ext uri="{BB962C8B-B14F-4D97-AF65-F5344CB8AC3E}">
        <p14:creationId xmlns:p14="http://schemas.microsoft.com/office/powerpoint/2010/main" val="227894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a:extLst>
              <a:ext uri="{FF2B5EF4-FFF2-40B4-BE49-F238E27FC236}">
                <a16:creationId xmlns:a16="http://schemas.microsoft.com/office/drawing/2014/main" id="{936B2F20-F4D2-9A52-9627-38CF580A0157}"/>
              </a:ext>
            </a:extLst>
          </p:cNvPr>
          <p:cNvPicPr>
            <a:picLocks noChangeAspect="1"/>
          </p:cNvPicPr>
          <p:nvPr/>
        </p:nvPicPr>
        <p:blipFill>
          <a:blip r:embed="rId2"/>
          <a:stretch>
            <a:fillRect/>
          </a:stretch>
        </p:blipFill>
        <p:spPr>
          <a:xfrm>
            <a:off x="0" y="-66675"/>
            <a:ext cx="12192000" cy="6943362"/>
          </a:xfrm>
          <a:prstGeom prst="rect">
            <a:avLst/>
          </a:prstGeom>
        </p:spPr>
      </p:pic>
      <p:sp>
        <p:nvSpPr>
          <p:cNvPr id="5" name="Rounded Rectangle 4"/>
          <p:cNvSpPr/>
          <p:nvPr/>
        </p:nvSpPr>
        <p:spPr>
          <a:xfrm>
            <a:off x="6400800" y="228600"/>
            <a:ext cx="3048000"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 our Homes?</a:t>
            </a:r>
            <a:endParaRPr lang="en-US" sz="3200" dirty="0"/>
          </a:p>
        </p:txBody>
      </p:sp>
      <p:sp>
        <p:nvSpPr>
          <p:cNvPr id="11" name="Rounded Rectangle 10"/>
          <p:cNvSpPr/>
          <p:nvPr/>
        </p:nvSpPr>
        <p:spPr>
          <a:xfrm>
            <a:off x="1905000" y="228600"/>
            <a:ext cx="4038600" cy="22860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What can we do as members to be good examples?</a:t>
            </a:r>
            <a:endParaRPr lang="en-US" sz="3600" dirty="0"/>
          </a:p>
        </p:txBody>
      </p:sp>
      <p:sp>
        <p:nvSpPr>
          <p:cNvPr id="12" name="Rounded Rectangle 11"/>
          <p:cNvSpPr/>
          <p:nvPr/>
        </p:nvSpPr>
        <p:spPr>
          <a:xfrm>
            <a:off x="3124200" y="2819400"/>
            <a:ext cx="3048000"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Among our friends?</a:t>
            </a:r>
            <a:endParaRPr lang="en-US" sz="3200" dirty="0"/>
          </a:p>
        </p:txBody>
      </p:sp>
      <p:sp>
        <p:nvSpPr>
          <p:cNvPr id="13" name="Rounded Rectangle 12"/>
          <p:cNvSpPr/>
          <p:nvPr/>
        </p:nvSpPr>
        <p:spPr>
          <a:xfrm>
            <a:off x="1981200" y="4724400"/>
            <a:ext cx="3048000"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 our place of work?</a:t>
            </a:r>
            <a:endParaRPr lang="en-US" sz="3200" dirty="0"/>
          </a:p>
        </p:txBody>
      </p:sp>
      <p:sp>
        <p:nvSpPr>
          <p:cNvPr id="14" name="Rounded Rectangle 13"/>
          <p:cNvSpPr/>
          <p:nvPr/>
        </p:nvSpPr>
        <p:spPr>
          <a:xfrm>
            <a:off x="6629400" y="4724400"/>
            <a:ext cx="3048000"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With our technology connections?</a:t>
            </a:r>
            <a:endParaRPr lang="en-US" sz="3200" dirty="0"/>
          </a:p>
        </p:txBody>
      </p:sp>
      <p:sp>
        <p:nvSpPr>
          <p:cNvPr id="15" name="Rounded Rectangle 14"/>
          <p:cNvSpPr/>
          <p:nvPr/>
        </p:nvSpPr>
        <p:spPr>
          <a:xfrm>
            <a:off x="6858000" y="2209800"/>
            <a:ext cx="3048000" cy="1447800"/>
          </a:xfrm>
          <a:prstGeom prst="roundRect">
            <a:avLst/>
          </a:prstGeom>
          <a:solidFill>
            <a:srgbClr val="EDD7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 the church?</a:t>
            </a:r>
            <a:endParaRPr lang="en-US" sz="3200" dirty="0"/>
          </a:p>
        </p:txBody>
      </p:sp>
      <p:grpSp>
        <p:nvGrpSpPr>
          <p:cNvPr id="2" name="Group 8"/>
          <p:cNvGrpSpPr/>
          <p:nvPr/>
        </p:nvGrpSpPr>
        <p:grpSpPr>
          <a:xfrm>
            <a:off x="9525000" y="5257800"/>
            <a:ext cx="609600" cy="1363942"/>
            <a:chOff x="6324600" y="3200400"/>
            <a:chExt cx="1447800" cy="3239363"/>
          </a:xfrm>
        </p:grpSpPr>
        <p:grpSp>
          <p:nvGrpSpPr>
            <p:cNvPr id="3" name="Group 55"/>
            <p:cNvGrpSpPr/>
            <p:nvPr/>
          </p:nvGrpSpPr>
          <p:grpSpPr>
            <a:xfrm>
              <a:off x="6324600" y="3200400"/>
              <a:ext cx="1447800" cy="3239363"/>
              <a:chOff x="7696200" y="1828800"/>
              <a:chExt cx="1447800" cy="3239363"/>
            </a:xfrm>
          </p:grpSpPr>
          <p:sp>
            <p:nvSpPr>
              <p:cNvPr id="27" name="Rounded Rectangle 26"/>
              <p:cNvSpPr/>
              <p:nvPr/>
            </p:nvSpPr>
            <p:spPr>
              <a:xfrm>
                <a:off x="7696200" y="1828800"/>
                <a:ext cx="1295400" cy="29718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772400" y="1905000"/>
                <a:ext cx="381000" cy="3810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96200" y="4190999"/>
                <a:ext cx="1447800" cy="877164"/>
              </a:xfrm>
              <a:prstGeom prst="rect">
                <a:avLst/>
              </a:prstGeom>
              <a:noFill/>
            </p:spPr>
            <p:txBody>
              <a:bodyPr wrap="square" rtlCol="0">
                <a:spAutoFit/>
              </a:bodyPr>
              <a:lstStyle/>
              <a:p>
                <a:endParaRPr lang="en-US" dirty="0">
                  <a:solidFill>
                    <a:schemeClr val="bg1"/>
                  </a:solidFill>
                  <a:latin typeface="Comic Sans MS" pitchFamily="66" charset="0"/>
                </a:endParaRPr>
              </a:p>
            </p:txBody>
          </p:sp>
        </p:grpSp>
        <p:sp>
          <p:nvSpPr>
            <p:cNvPr id="16" name="Rounded Rectangle 15"/>
            <p:cNvSpPr/>
            <p:nvPr/>
          </p:nvSpPr>
          <p:spPr>
            <a:xfrm>
              <a:off x="6477000" y="3352800"/>
              <a:ext cx="990600" cy="175259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5"/>
            <p:cNvGrpSpPr/>
            <p:nvPr/>
          </p:nvGrpSpPr>
          <p:grpSpPr>
            <a:xfrm>
              <a:off x="6365821" y="5361483"/>
              <a:ext cx="1182193" cy="567127"/>
              <a:chOff x="3603884" y="5300273"/>
              <a:chExt cx="1817558" cy="871927"/>
            </a:xfrm>
          </p:grpSpPr>
          <p:grpSp>
            <p:nvGrpSpPr>
              <p:cNvPr id="7" name="Group 69"/>
              <p:cNvGrpSpPr/>
              <p:nvPr/>
            </p:nvGrpSpPr>
            <p:grpSpPr>
              <a:xfrm>
                <a:off x="3886200" y="5773712"/>
                <a:ext cx="1325380" cy="398488"/>
                <a:chOff x="3886200" y="5773712"/>
                <a:chExt cx="1325380" cy="398488"/>
              </a:xfrm>
            </p:grpSpPr>
            <p:sp>
              <p:nvSpPr>
                <p:cNvPr id="24" name="Rounded Rectangle 23"/>
                <p:cNvSpPr/>
                <p:nvPr/>
              </p:nvSpPr>
              <p:spPr>
                <a:xfrm>
                  <a:off x="3886200" y="5791200"/>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358390" y="5782456"/>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830580" y="5773712"/>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0"/>
              <p:cNvGrpSpPr/>
              <p:nvPr/>
            </p:nvGrpSpPr>
            <p:grpSpPr>
              <a:xfrm>
                <a:off x="4096062" y="5300273"/>
                <a:ext cx="1325380" cy="398488"/>
                <a:chOff x="3886200" y="5773712"/>
                <a:chExt cx="1325380" cy="398488"/>
              </a:xfrm>
            </p:grpSpPr>
            <p:sp>
              <p:nvSpPr>
                <p:cNvPr id="21" name="Rounded Rectangle 20"/>
                <p:cNvSpPr/>
                <p:nvPr/>
              </p:nvSpPr>
              <p:spPr>
                <a:xfrm>
                  <a:off x="3886200" y="5791200"/>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358390" y="5782456"/>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830580" y="5773712"/>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19"/>
              <p:cNvSpPr/>
              <p:nvPr/>
            </p:nvSpPr>
            <p:spPr>
              <a:xfrm>
                <a:off x="3603884" y="5320260"/>
                <a:ext cx="381000" cy="381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29"/>
          <p:cNvGrpSpPr/>
          <p:nvPr/>
        </p:nvGrpSpPr>
        <p:grpSpPr>
          <a:xfrm>
            <a:off x="6248400" y="2895601"/>
            <a:ext cx="1828800" cy="1680519"/>
            <a:chOff x="533400" y="533400"/>
            <a:chExt cx="7924800" cy="5943600"/>
          </a:xfrm>
        </p:grpSpPr>
        <p:sp>
          <p:nvSpPr>
            <p:cNvPr id="31" name="Double Wave 30"/>
            <p:cNvSpPr/>
            <p:nvPr/>
          </p:nvSpPr>
          <p:spPr>
            <a:xfrm rot="16200000">
              <a:off x="4305300" y="5067300"/>
              <a:ext cx="1600200" cy="1219200"/>
            </a:xfrm>
            <a:prstGeom prst="doubleWav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3"/>
            <p:cNvGrpSpPr/>
            <p:nvPr/>
          </p:nvGrpSpPr>
          <p:grpSpPr>
            <a:xfrm>
              <a:off x="533400" y="533400"/>
              <a:ext cx="7924800" cy="5403273"/>
              <a:chOff x="533400" y="540327"/>
              <a:chExt cx="7924800" cy="5403273"/>
            </a:xfrm>
          </p:grpSpPr>
          <p:sp>
            <p:nvSpPr>
              <p:cNvPr id="33" name="Rectangle 32"/>
              <p:cNvSpPr/>
              <p:nvPr/>
            </p:nvSpPr>
            <p:spPr>
              <a:xfrm rot="5400000">
                <a:off x="4000500" y="1409700"/>
                <a:ext cx="113676" cy="494677"/>
              </a:xfrm>
              <a:prstGeom prst="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
              <p:cNvSpPr/>
              <p:nvPr/>
            </p:nvSpPr>
            <p:spPr>
              <a:xfrm rot="5400000">
                <a:off x="4000500" y="1028700"/>
                <a:ext cx="113676" cy="494677"/>
              </a:xfrm>
              <a:prstGeom prst="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717561" y="900545"/>
                <a:ext cx="85182" cy="1080655"/>
              </a:xfrm>
              <a:prstGeom prst="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947886" y="540327"/>
                <a:ext cx="181429" cy="1440873"/>
              </a:xfrm>
              <a:prstGeom prst="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274457" y="900545"/>
                <a:ext cx="72691" cy="1080655"/>
              </a:xfrm>
              <a:prstGeom prst="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971800" y="3276600"/>
                <a:ext cx="5410200" cy="1828800"/>
              </a:xfrm>
              <a:prstGeom prst="rect">
                <a:avLst/>
              </a:prstGeom>
              <a:solidFill>
                <a:srgbClr val="EAD3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a:off x="3124200" y="4648200"/>
                <a:ext cx="1524000" cy="1066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a:off x="2895600" y="2895600"/>
                <a:ext cx="5562600" cy="381000"/>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38200" y="2971800"/>
                <a:ext cx="2286000" cy="2514600"/>
              </a:xfrm>
              <a:prstGeom prst="rect">
                <a:avLst/>
              </a:prstGeom>
              <a:solidFill>
                <a:srgbClr val="EAD3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3"/>
              <p:cNvGrpSpPr/>
              <p:nvPr/>
            </p:nvGrpSpPr>
            <p:grpSpPr>
              <a:xfrm>
                <a:off x="4572000" y="3962400"/>
                <a:ext cx="1143000" cy="1169232"/>
                <a:chOff x="3657601" y="3962401"/>
                <a:chExt cx="1143000" cy="1169232"/>
              </a:xfrm>
            </p:grpSpPr>
            <p:sp>
              <p:nvSpPr>
                <p:cNvPr id="80" name="Rectangle 3"/>
                <p:cNvSpPr/>
                <p:nvPr/>
              </p:nvSpPr>
              <p:spPr>
                <a:xfrm>
                  <a:off x="3657601" y="3962401"/>
                  <a:ext cx="1143000" cy="1169232"/>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4"/>
                <p:cNvSpPr/>
                <p:nvPr/>
              </p:nvSpPr>
              <p:spPr>
                <a:xfrm>
                  <a:off x="3733800" y="4038600"/>
                  <a:ext cx="437213" cy="109303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
                <p:cNvSpPr/>
                <p:nvPr/>
              </p:nvSpPr>
              <p:spPr>
                <a:xfrm>
                  <a:off x="4267200" y="4038600"/>
                  <a:ext cx="437213" cy="109303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13"/>
              <p:cNvSpPr/>
              <p:nvPr/>
            </p:nvSpPr>
            <p:spPr>
              <a:xfrm>
                <a:off x="990600" y="2971800"/>
                <a:ext cx="304800" cy="2514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524000" y="2971800"/>
                <a:ext cx="304800" cy="2514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057400" y="2971800"/>
                <a:ext cx="304800" cy="2514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590800" y="2971800"/>
                <a:ext cx="304800" cy="2514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12"/>
              <p:cNvSpPr/>
              <p:nvPr/>
            </p:nvSpPr>
            <p:spPr>
              <a:xfrm>
                <a:off x="533400" y="2667000"/>
                <a:ext cx="2895600" cy="381000"/>
              </a:xfrm>
              <a:prstGeom prst="trapezoid">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8"/>
              <p:cNvGrpSpPr/>
              <p:nvPr/>
            </p:nvGrpSpPr>
            <p:grpSpPr>
              <a:xfrm>
                <a:off x="3581400" y="1905000"/>
                <a:ext cx="849443" cy="3733800"/>
                <a:chOff x="5838669" y="228600"/>
                <a:chExt cx="1476531" cy="5486400"/>
              </a:xfrm>
              <a:solidFill>
                <a:srgbClr val="AF932B"/>
              </a:solidFill>
            </p:grpSpPr>
            <p:sp>
              <p:nvSpPr>
                <p:cNvPr id="61" name="Rectangle 60"/>
                <p:cNvSpPr/>
                <p:nvPr/>
              </p:nvSpPr>
              <p:spPr>
                <a:xfrm>
                  <a:off x="5867400" y="228600"/>
                  <a:ext cx="1447800" cy="54864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867400" y="52578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6629400" y="52578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248400" y="48006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867400" y="43434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629400" y="43434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6248400" y="38862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5867400" y="34290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629400" y="34290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6248400" y="29718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867401" y="25146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629400" y="25146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248400" y="20574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838669" y="1583961"/>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629400" y="16002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279630" y="11430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839919" y="70079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600670" y="6858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279630" y="228600"/>
                  <a:ext cx="685800" cy="45720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19"/>
              <p:cNvSpPr/>
              <p:nvPr/>
            </p:nvSpPr>
            <p:spPr>
              <a:xfrm>
                <a:off x="5943600" y="3886200"/>
                <a:ext cx="685800" cy="609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010400" y="3886200"/>
                <a:ext cx="685800" cy="609600"/>
              </a:xfrm>
              <a:prstGeom prst="rect">
                <a:avLst/>
              </a:prstGeom>
              <a:solidFill>
                <a:srgbClr val="DEBC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19800" y="3962400"/>
                <a:ext cx="529652" cy="50342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086600" y="3962400"/>
                <a:ext cx="529652" cy="50342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a:off x="7239000" y="4648200"/>
                <a:ext cx="1066800" cy="7620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p:cNvSpPr/>
              <p:nvPr/>
            </p:nvSpPr>
            <p:spPr>
              <a:xfrm>
                <a:off x="3962400" y="5181600"/>
                <a:ext cx="609600" cy="685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a:off x="3124200" y="5257800"/>
                <a:ext cx="762000" cy="685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a:off x="685800" y="4953000"/>
                <a:ext cx="762000" cy="685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p:cNvSpPr/>
              <p:nvPr/>
            </p:nvSpPr>
            <p:spPr>
              <a:xfrm>
                <a:off x="1600200" y="4953000"/>
                <a:ext cx="762000" cy="685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a:off x="2438400" y="4953000"/>
                <a:ext cx="762000" cy="6858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6477000" y="4724400"/>
                <a:ext cx="1066800" cy="7620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a:off x="5715000" y="4724400"/>
                <a:ext cx="914400" cy="762000"/>
              </a:xfrm>
              <a:prstGeom prst="clou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83"/>
          <p:cNvGrpSpPr/>
          <p:nvPr/>
        </p:nvGrpSpPr>
        <p:grpSpPr>
          <a:xfrm>
            <a:off x="9067801" y="914400"/>
            <a:ext cx="1364105" cy="1248156"/>
            <a:chOff x="5334000" y="1600200"/>
            <a:chExt cx="3497705" cy="3200400"/>
          </a:xfrm>
        </p:grpSpPr>
        <p:sp>
          <p:nvSpPr>
            <p:cNvPr id="85" name="Rectangle 84"/>
            <p:cNvSpPr/>
            <p:nvPr/>
          </p:nvSpPr>
          <p:spPr>
            <a:xfrm>
              <a:off x="5715000" y="1905000"/>
              <a:ext cx="2743200" cy="2514600"/>
            </a:xfrm>
            <a:prstGeom prst="rect">
              <a:avLst/>
            </a:prstGeom>
            <a:solidFill>
              <a:srgbClr val="D395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a:off x="5334000" y="1600200"/>
              <a:ext cx="3429000" cy="990600"/>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5334000" y="2362200"/>
              <a:ext cx="3429000" cy="22860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6803036" y="3025515"/>
              <a:ext cx="609600" cy="13716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6781800" y="4343400"/>
              <a:ext cx="698292" cy="12366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619405" y="4407109"/>
              <a:ext cx="1025577" cy="17988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Or 90"/>
            <p:cNvSpPr/>
            <p:nvPr/>
          </p:nvSpPr>
          <p:spPr>
            <a:xfrm>
              <a:off x="5943600" y="3048000"/>
              <a:ext cx="685800" cy="762000"/>
            </a:xfrm>
            <a:prstGeom prst="flowChartOr">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Or 91"/>
            <p:cNvSpPr/>
            <p:nvPr/>
          </p:nvSpPr>
          <p:spPr>
            <a:xfrm>
              <a:off x="7543800" y="3048000"/>
              <a:ext cx="685800" cy="762000"/>
            </a:xfrm>
            <a:prstGeom prst="flowChartOr">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Or 92"/>
            <p:cNvSpPr/>
            <p:nvPr/>
          </p:nvSpPr>
          <p:spPr>
            <a:xfrm>
              <a:off x="6781800" y="3657600"/>
              <a:ext cx="128666" cy="119921"/>
            </a:xfrm>
            <a:prstGeom prst="flowChar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p:cNvSpPr/>
            <p:nvPr/>
          </p:nvSpPr>
          <p:spPr>
            <a:xfrm>
              <a:off x="5486400" y="3810000"/>
              <a:ext cx="914400" cy="8382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p:cNvSpPr/>
            <p:nvPr/>
          </p:nvSpPr>
          <p:spPr>
            <a:xfrm>
              <a:off x="7917305" y="3857468"/>
              <a:ext cx="914400" cy="838200"/>
            </a:xfrm>
            <a:prstGeom prst="clou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16-Point Star 95"/>
            <p:cNvSpPr/>
            <p:nvPr/>
          </p:nvSpPr>
          <p:spPr>
            <a:xfrm>
              <a:off x="6019800" y="4038600"/>
              <a:ext cx="571500" cy="457200"/>
            </a:xfrm>
            <a:prstGeom prst="star16">
              <a:avLst>
                <a:gd name="adj" fmla="val 309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16-Point Star 96"/>
            <p:cNvSpPr/>
            <p:nvPr/>
          </p:nvSpPr>
          <p:spPr>
            <a:xfrm>
              <a:off x="5943600" y="4191000"/>
              <a:ext cx="571500" cy="457200"/>
            </a:xfrm>
            <a:prstGeom prst="star16">
              <a:avLst>
                <a:gd name="adj" fmla="val 309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16-Point Star 97"/>
            <p:cNvSpPr/>
            <p:nvPr/>
          </p:nvSpPr>
          <p:spPr>
            <a:xfrm>
              <a:off x="7696200" y="4114800"/>
              <a:ext cx="571500" cy="457200"/>
            </a:xfrm>
            <a:prstGeom prst="star16">
              <a:avLst>
                <a:gd name="adj" fmla="val 309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16-Point Star 98"/>
            <p:cNvSpPr/>
            <p:nvPr/>
          </p:nvSpPr>
          <p:spPr>
            <a:xfrm>
              <a:off x="7791450" y="4419600"/>
              <a:ext cx="476250" cy="381000"/>
            </a:xfrm>
            <a:prstGeom prst="star16">
              <a:avLst>
                <a:gd name="adj" fmla="val 309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99"/>
          <p:cNvGrpSpPr/>
          <p:nvPr/>
        </p:nvGrpSpPr>
        <p:grpSpPr>
          <a:xfrm>
            <a:off x="4343400" y="5029200"/>
            <a:ext cx="1219200" cy="1524000"/>
            <a:chOff x="1295400" y="938601"/>
            <a:chExt cx="4114800" cy="4738299"/>
          </a:xfrm>
        </p:grpSpPr>
        <p:sp>
          <p:nvSpPr>
            <p:cNvPr id="101" name="Rectangle 100"/>
            <p:cNvSpPr/>
            <p:nvPr/>
          </p:nvSpPr>
          <p:spPr>
            <a:xfrm>
              <a:off x="2286000" y="4267200"/>
              <a:ext cx="2514600" cy="12192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rot="5400000">
              <a:off x="1447800" y="4724400"/>
              <a:ext cx="1485900" cy="4191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rot="5400000">
              <a:off x="4269259" y="4724400"/>
              <a:ext cx="1485900" cy="4191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loud 103"/>
            <p:cNvSpPr/>
            <p:nvPr/>
          </p:nvSpPr>
          <p:spPr>
            <a:xfrm>
              <a:off x="3146302" y="1004322"/>
              <a:ext cx="1843788" cy="282595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a:off x="3429000" y="2514600"/>
              <a:ext cx="1369139" cy="1447800"/>
            </a:xfrm>
            <a:prstGeom prst="trapezoid">
              <a:avLst>
                <a:gd name="adj" fmla="val 36972"/>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Merge 105"/>
            <p:cNvSpPr/>
            <p:nvPr/>
          </p:nvSpPr>
          <p:spPr>
            <a:xfrm>
              <a:off x="3677760" y="2265261"/>
              <a:ext cx="819460" cy="525758"/>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3556031" y="1267200"/>
              <a:ext cx="1092616" cy="131439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p:cNvSpPr/>
            <p:nvPr/>
          </p:nvSpPr>
          <p:spPr>
            <a:xfrm>
              <a:off x="3419455" y="938601"/>
              <a:ext cx="1229190" cy="722917"/>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p:cNvSpPr/>
            <p:nvPr/>
          </p:nvSpPr>
          <p:spPr>
            <a:xfrm rot="787965" flipH="1">
              <a:off x="3529427" y="2553582"/>
              <a:ext cx="450870" cy="935927"/>
            </a:xfrm>
            <a:prstGeom prst="trapezoid">
              <a:avLst>
                <a:gd name="adj" fmla="val 33148"/>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rot="20956390">
              <a:off x="4197142" y="2553077"/>
              <a:ext cx="500929" cy="931834"/>
            </a:xfrm>
            <a:prstGeom prst="trapezoid">
              <a:avLst>
                <a:gd name="adj" fmla="val 36972"/>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828800" y="3810000"/>
              <a:ext cx="3581400" cy="45720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8"/>
            <p:cNvGrpSpPr/>
            <p:nvPr/>
          </p:nvGrpSpPr>
          <p:grpSpPr>
            <a:xfrm rot="432084">
              <a:off x="3171057" y="3461148"/>
              <a:ext cx="1782727" cy="859759"/>
              <a:chOff x="5410200" y="3048000"/>
              <a:chExt cx="2666999" cy="1295400"/>
            </a:xfrm>
            <a:scene3d>
              <a:camera prst="isometricOffAxis1Top"/>
              <a:lightRig rig="threePt" dir="t"/>
            </a:scene3d>
          </p:grpSpPr>
          <p:sp>
            <p:nvSpPr>
              <p:cNvPr id="120" name="Rounded Rectangle 18"/>
              <p:cNvSpPr/>
              <p:nvPr/>
            </p:nvSpPr>
            <p:spPr>
              <a:xfrm>
                <a:off x="5410200" y="3048000"/>
                <a:ext cx="2666999" cy="1295400"/>
              </a:xfrm>
              <a:prstGeom prst="round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4"/>
              <p:cNvGrpSpPr/>
              <p:nvPr/>
            </p:nvGrpSpPr>
            <p:grpSpPr>
              <a:xfrm>
                <a:off x="5715000" y="3179805"/>
                <a:ext cx="2049162" cy="354227"/>
                <a:chOff x="5715000" y="3179805"/>
                <a:chExt cx="2049162" cy="354227"/>
              </a:xfrm>
            </p:grpSpPr>
            <p:sp>
              <p:nvSpPr>
                <p:cNvPr id="135" name="Rounded Rectangle 19"/>
                <p:cNvSpPr/>
                <p:nvPr/>
              </p:nvSpPr>
              <p:spPr>
                <a:xfrm>
                  <a:off x="5715000" y="3200400"/>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6139249"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6571735"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22"/>
                <p:cNvSpPr/>
                <p:nvPr/>
              </p:nvSpPr>
              <p:spPr>
                <a:xfrm>
                  <a:off x="7004222"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23"/>
                <p:cNvSpPr/>
                <p:nvPr/>
              </p:nvSpPr>
              <p:spPr>
                <a:xfrm>
                  <a:off x="7424351"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5"/>
              <p:cNvGrpSpPr/>
              <p:nvPr/>
            </p:nvGrpSpPr>
            <p:grpSpPr>
              <a:xfrm>
                <a:off x="5521410" y="3566983"/>
                <a:ext cx="2049162" cy="354227"/>
                <a:chOff x="5715000" y="3179805"/>
                <a:chExt cx="2049162" cy="354227"/>
              </a:xfrm>
            </p:grpSpPr>
            <p:sp>
              <p:nvSpPr>
                <p:cNvPr id="130" name="Rounded Rectangle 129"/>
                <p:cNvSpPr/>
                <p:nvPr/>
              </p:nvSpPr>
              <p:spPr>
                <a:xfrm>
                  <a:off x="5715000" y="3200400"/>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6139249"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571735"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7004222"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7424351"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31"/>
              <p:cNvGrpSpPr/>
              <p:nvPr/>
            </p:nvGrpSpPr>
            <p:grpSpPr>
              <a:xfrm>
                <a:off x="5867400" y="3974756"/>
                <a:ext cx="2049162" cy="354227"/>
                <a:chOff x="5715000" y="3179805"/>
                <a:chExt cx="2049162" cy="354227"/>
              </a:xfrm>
            </p:grpSpPr>
            <p:sp>
              <p:nvSpPr>
                <p:cNvPr id="125" name="Rounded Rectangle 124"/>
                <p:cNvSpPr/>
                <p:nvPr/>
              </p:nvSpPr>
              <p:spPr>
                <a:xfrm>
                  <a:off x="5715000" y="3200400"/>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139249"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6571735"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7004222" y="3179806"/>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128"/>
                <p:cNvSpPr/>
                <p:nvPr/>
              </p:nvSpPr>
              <p:spPr>
                <a:xfrm>
                  <a:off x="7424351" y="317980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Rounded Rectangle 123"/>
              <p:cNvSpPr/>
              <p:nvPr/>
            </p:nvSpPr>
            <p:spPr>
              <a:xfrm>
                <a:off x="7642653" y="3558745"/>
                <a:ext cx="339811" cy="333632"/>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44"/>
            <p:cNvGrpSpPr/>
            <p:nvPr/>
          </p:nvGrpSpPr>
          <p:grpSpPr>
            <a:xfrm>
              <a:off x="1295400" y="2057400"/>
              <a:ext cx="2007973" cy="1948248"/>
              <a:chOff x="5867400" y="1524000"/>
              <a:chExt cx="2007973" cy="1948248"/>
            </a:xfrm>
            <a:scene3d>
              <a:camera prst="isometricOffAxis2Right"/>
              <a:lightRig rig="threePt" dir="t"/>
            </a:scene3d>
          </p:grpSpPr>
          <p:sp>
            <p:nvSpPr>
              <p:cNvPr id="116" name="Rounded Rectangle 115"/>
              <p:cNvSpPr/>
              <p:nvPr/>
            </p:nvSpPr>
            <p:spPr>
              <a:xfrm>
                <a:off x="5867400" y="1524000"/>
                <a:ext cx="2007973" cy="150958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6069227" y="1686698"/>
                <a:ext cx="1600200" cy="12192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6631459" y="3035644"/>
                <a:ext cx="350108" cy="23889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6141308" y="3188043"/>
                <a:ext cx="1433384" cy="28420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Oval 113"/>
            <p:cNvSpPr/>
            <p:nvPr/>
          </p:nvSpPr>
          <p:spPr>
            <a:xfrm>
              <a:off x="3466071" y="3326027"/>
              <a:ext cx="352168" cy="4922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347520" y="3317789"/>
              <a:ext cx="352168" cy="4922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39"/>
          <p:cNvGrpSpPr/>
          <p:nvPr/>
        </p:nvGrpSpPr>
        <p:grpSpPr>
          <a:xfrm>
            <a:off x="2943123" y="2456161"/>
            <a:ext cx="805069" cy="2057400"/>
            <a:chOff x="6629400" y="762000"/>
            <a:chExt cx="1154863" cy="3260978"/>
          </a:xfrm>
        </p:grpSpPr>
        <p:sp>
          <p:nvSpPr>
            <p:cNvPr id="141" name="Oval 140"/>
            <p:cNvSpPr/>
            <p:nvPr/>
          </p:nvSpPr>
          <p:spPr>
            <a:xfrm>
              <a:off x="7315200" y="2667000"/>
              <a:ext cx="3048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10800000">
              <a:off x="7238999" y="2743200"/>
              <a:ext cx="457200" cy="457200"/>
            </a:xfrm>
            <a:prstGeom prst="trapezoid">
              <a:avLst>
                <a:gd name="adj" fmla="val 653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6858000" y="2667000"/>
              <a:ext cx="3048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p:cNvSpPr/>
            <p:nvPr/>
          </p:nvSpPr>
          <p:spPr>
            <a:xfrm rot="10800000">
              <a:off x="6781800" y="2590800"/>
              <a:ext cx="493486" cy="590896"/>
            </a:xfrm>
            <a:prstGeom prst="trapezoid">
              <a:avLst>
                <a:gd name="adj" fmla="val 6538"/>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7511143" y="2133600"/>
              <a:ext cx="261257" cy="7398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6705600" y="2133600"/>
              <a:ext cx="275771"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a:off x="6752771" y="1817716"/>
              <a:ext cx="965200" cy="1121699"/>
            </a:xfrm>
            <a:prstGeom prst="trapezoi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Manual Operation 147"/>
            <p:cNvSpPr/>
            <p:nvPr/>
          </p:nvSpPr>
          <p:spPr>
            <a:xfrm rot="12880156">
              <a:off x="6758748" y="1723085"/>
              <a:ext cx="339132" cy="560631"/>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lowchart: Manual Operation 148"/>
            <p:cNvSpPr/>
            <p:nvPr/>
          </p:nvSpPr>
          <p:spPr>
            <a:xfrm rot="9242925">
              <a:off x="7383147" y="1740456"/>
              <a:ext cx="339132" cy="522184"/>
            </a:xfrm>
            <a:prstGeom prst="flowChartManualOperation">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7010400" y="1600200"/>
              <a:ext cx="457200" cy="4572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7010400" y="1524000"/>
              <a:ext cx="4572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6821714" y="827982"/>
              <a:ext cx="827314" cy="1055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7114388" y="1954306"/>
              <a:ext cx="264995" cy="1463478"/>
            </a:xfrm>
            <a:prstGeom prst="rect">
              <a:avLst/>
            </a:prstGeom>
            <a:noFill/>
          </p:spPr>
          <p:txBody>
            <a:bodyPr wrap="none" lIns="91440" tIns="45720" rIns="91440" bIns="45720">
              <a:spAutoFit/>
            </a:bodyPr>
            <a:lstStyle/>
            <a:p>
              <a:pPr algn="ct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112" name="Group 90"/>
            <p:cNvGrpSpPr/>
            <p:nvPr/>
          </p:nvGrpSpPr>
          <p:grpSpPr>
            <a:xfrm>
              <a:off x="6629400" y="3657600"/>
              <a:ext cx="469063" cy="365378"/>
              <a:chOff x="6497494" y="3550123"/>
              <a:chExt cx="600969" cy="472855"/>
            </a:xfrm>
          </p:grpSpPr>
          <p:sp>
            <p:nvSpPr>
              <p:cNvPr id="160" name="Oval 159"/>
              <p:cNvSpPr/>
              <p:nvPr/>
            </p:nvSpPr>
            <p:spPr>
              <a:xfrm rot="21061729">
                <a:off x="6497494" y="3702560"/>
                <a:ext cx="600969" cy="3099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21061729">
                <a:off x="6497494" y="3626360"/>
                <a:ext cx="600969" cy="3099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ultiply 161"/>
              <p:cNvSpPr/>
              <p:nvPr/>
            </p:nvSpPr>
            <p:spPr>
              <a:xfrm rot="20558998">
                <a:off x="6615210" y="3550123"/>
                <a:ext cx="373427" cy="47285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91"/>
            <p:cNvGrpSpPr/>
            <p:nvPr/>
          </p:nvGrpSpPr>
          <p:grpSpPr>
            <a:xfrm flipH="1">
              <a:off x="7315200" y="3657600"/>
              <a:ext cx="469063" cy="365378"/>
              <a:chOff x="6497494" y="3550123"/>
              <a:chExt cx="600969" cy="472855"/>
            </a:xfrm>
          </p:grpSpPr>
          <p:sp>
            <p:nvSpPr>
              <p:cNvPr id="157" name="Oval 156"/>
              <p:cNvSpPr/>
              <p:nvPr/>
            </p:nvSpPr>
            <p:spPr>
              <a:xfrm rot="21061729">
                <a:off x="6497494" y="3702560"/>
                <a:ext cx="600969" cy="30999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21061729">
                <a:off x="6497494" y="3626360"/>
                <a:ext cx="600969" cy="3099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ultiply 158"/>
              <p:cNvSpPr/>
              <p:nvPr/>
            </p:nvSpPr>
            <p:spPr>
              <a:xfrm rot="20558998">
                <a:off x="6615210" y="3550123"/>
                <a:ext cx="373427" cy="47285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Cloud 155"/>
            <p:cNvSpPr/>
            <p:nvPr/>
          </p:nvSpPr>
          <p:spPr>
            <a:xfrm>
              <a:off x="6752771" y="762000"/>
              <a:ext cx="896257" cy="461876"/>
            </a:xfrm>
            <a:prstGeom prst="clou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62"/>
          <p:cNvGrpSpPr/>
          <p:nvPr/>
        </p:nvGrpSpPr>
        <p:grpSpPr>
          <a:xfrm>
            <a:off x="2133600" y="2667000"/>
            <a:ext cx="762000" cy="1882588"/>
            <a:chOff x="1143000" y="152400"/>
            <a:chExt cx="1456086" cy="3810000"/>
          </a:xfrm>
        </p:grpSpPr>
        <p:sp>
          <p:nvSpPr>
            <p:cNvPr id="164" name="Cloud 163"/>
            <p:cNvSpPr/>
            <p:nvPr/>
          </p:nvSpPr>
          <p:spPr>
            <a:xfrm rot="259957">
              <a:off x="1159710" y="1196496"/>
              <a:ext cx="1435029" cy="496711"/>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1905000" y="2514600"/>
              <a:ext cx="372533"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1295400" y="2133600"/>
              <a:ext cx="3048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447800" y="2514600"/>
              <a:ext cx="372533"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a:off x="1371600" y="2590800"/>
              <a:ext cx="533400" cy="457200"/>
            </a:xfrm>
            <a:prstGeom prst="round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flipH="1">
              <a:off x="1371598" y="2590800"/>
              <a:ext cx="76201" cy="457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a:off x="1828800" y="2514600"/>
              <a:ext cx="533400" cy="533400"/>
            </a:xfrm>
            <a:prstGeom prst="round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70"/>
            <p:cNvSpPr/>
            <p:nvPr/>
          </p:nvSpPr>
          <p:spPr>
            <a:xfrm>
              <a:off x="2286000" y="2514600"/>
              <a:ext cx="76200" cy="533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2209801" y="2133600"/>
              <a:ext cx="3048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Manual Operation 172"/>
            <p:cNvSpPr/>
            <p:nvPr/>
          </p:nvSpPr>
          <p:spPr>
            <a:xfrm rot="8436748">
              <a:off x="1916649" y="1529382"/>
              <a:ext cx="405094" cy="845423"/>
            </a:xfrm>
            <a:prstGeom prst="flowChartManualOperation">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Manual Operation 173"/>
            <p:cNvSpPr/>
            <p:nvPr/>
          </p:nvSpPr>
          <p:spPr>
            <a:xfrm rot="12880156">
              <a:off x="1412285" y="1584218"/>
              <a:ext cx="445958" cy="750437"/>
            </a:xfrm>
            <a:prstGeom prst="flowChartManualOperation">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loud 174"/>
            <p:cNvSpPr/>
            <p:nvPr/>
          </p:nvSpPr>
          <p:spPr>
            <a:xfrm rot="17335182">
              <a:off x="895149" y="812256"/>
              <a:ext cx="1066800" cy="496711"/>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p:cNvSpPr/>
            <p:nvPr/>
          </p:nvSpPr>
          <p:spPr>
            <a:xfrm rot="4935660">
              <a:off x="1817331" y="854630"/>
              <a:ext cx="1066800" cy="496711"/>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Manual Operation 176"/>
            <p:cNvSpPr/>
            <p:nvPr/>
          </p:nvSpPr>
          <p:spPr>
            <a:xfrm rot="12880156">
              <a:off x="1470075" y="1532293"/>
              <a:ext cx="383238" cy="723818"/>
            </a:xfrm>
            <a:prstGeom prst="flowChartManualOperation">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Extract 177"/>
            <p:cNvSpPr/>
            <p:nvPr/>
          </p:nvSpPr>
          <p:spPr>
            <a:xfrm>
              <a:off x="1308848" y="1447800"/>
              <a:ext cx="1171222" cy="1295400"/>
            </a:xfrm>
            <a:prstGeom prst="flowChartExtra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Manual Operation 178"/>
            <p:cNvSpPr/>
            <p:nvPr/>
          </p:nvSpPr>
          <p:spPr>
            <a:xfrm rot="8465769">
              <a:off x="1925221" y="1367664"/>
              <a:ext cx="305417" cy="900272"/>
            </a:xfrm>
            <a:prstGeom prst="flowChartManualOperation">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Extract 179"/>
            <p:cNvSpPr/>
            <p:nvPr/>
          </p:nvSpPr>
          <p:spPr>
            <a:xfrm rot="10800000">
              <a:off x="1611489" y="1447800"/>
              <a:ext cx="496711" cy="685800"/>
            </a:xfrm>
            <a:prstGeom prst="flowChartExtra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1487311" y="457200"/>
              <a:ext cx="745067"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loud 181"/>
            <p:cNvSpPr/>
            <p:nvPr/>
          </p:nvSpPr>
          <p:spPr>
            <a:xfrm>
              <a:off x="1425222" y="152400"/>
              <a:ext cx="869244" cy="609600"/>
            </a:xfrm>
            <a:prstGeom prst="cloud">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Collate 182"/>
            <p:cNvSpPr/>
            <p:nvPr/>
          </p:nvSpPr>
          <p:spPr>
            <a:xfrm rot="18055335">
              <a:off x="1253794" y="443009"/>
              <a:ext cx="475963" cy="357106"/>
            </a:xfrm>
            <a:prstGeom prst="flowChartCollat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Flowchart: Collate 183"/>
            <p:cNvSpPr/>
            <p:nvPr/>
          </p:nvSpPr>
          <p:spPr>
            <a:xfrm rot="3544665" flipH="1">
              <a:off x="1991629" y="418835"/>
              <a:ext cx="548968" cy="244961"/>
            </a:xfrm>
            <a:prstGeom prst="flowChartCollat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Flowchart: Extract 184"/>
            <p:cNvSpPr/>
            <p:nvPr/>
          </p:nvSpPr>
          <p:spPr>
            <a:xfrm rot="10800000">
              <a:off x="1712259" y="1653988"/>
              <a:ext cx="286870" cy="300318"/>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28"/>
            <p:cNvGrpSpPr/>
            <p:nvPr/>
          </p:nvGrpSpPr>
          <p:grpSpPr>
            <a:xfrm>
              <a:off x="1143000" y="3657600"/>
              <a:ext cx="609600" cy="304800"/>
              <a:chOff x="554464" y="4447136"/>
              <a:chExt cx="774752" cy="432623"/>
            </a:xfrm>
          </p:grpSpPr>
          <p:sp>
            <p:nvSpPr>
              <p:cNvPr id="192" name="Oval 191"/>
              <p:cNvSpPr/>
              <p:nvPr/>
            </p:nvSpPr>
            <p:spPr>
              <a:xfrm rot="21061729">
                <a:off x="588746" y="4551526"/>
                <a:ext cx="740470" cy="32823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21061729">
                <a:off x="554464" y="4475326"/>
                <a:ext cx="740470" cy="3282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ultiply 193"/>
              <p:cNvSpPr/>
              <p:nvPr/>
            </p:nvSpPr>
            <p:spPr>
              <a:xfrm rot="20538013">
                <a:off x="685800" y="4495800"/>
                <a:ext cx="228600" cy="304800"/>
              </a:xfrm>
              <a:prstGeom prst="mathMultiply">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ultiply 194"/>
              <p:cNvSpPr/>
              <p:nvPr/>
            </p:nvSpPr>
            <p:spPr>
              <a:xfrm rot="20538013">
                <a:off x="879123" y="4447136"/>
                <a:ext cx="228600" cy="304800"/>
              </a:xfrm>
              <a:prstGeom prst="mathMultiply">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9"/>
            <p:cNvGrpSpPr/>
            <p:nvPr/>
          </p:nvGrpSpPr>
          <p:grpSpPr>
            <a:xfrm flipH="1">
              <a:off x="1981200" y="3657600"/>
              <a:ext cx="609600" cy="304800"/>
              <a:chOff x="554464" y="4447136"/>
              <a:chExt cx="774752" cy="432623"/>
            </a:xfrm>
          </p:grpSpPr>
          <p:sp>
            <p:nvSpPr>
              <p:cNvPr id="188" name="Oval 187"/>
              <p:cNvSpPr/>
              <p:nvPr/>
            </p:nvSpPr>
            <p:spPr>
              <a:xfrm rot="21061729">
                <a:off x="588746" y="4551526"/>
                <a:ext cx="740470" cy="328233"/>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rot="21061729">
                <a:off x="554464" y="4475326"/>
                <a:ext cx="740470" cy="32823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ultiply 189"/>
              <p:cNvSpPr/>
              <p:nvPr/>
            </p:nvSpPr>
            <p:spPr>
              <a:xfrm rot="20538013">
                <a:off x="685800" y="4495800"/>
                <a:ext cx="228600" cy="304800"/>
              </a:xfrm>
              <a:prstGeom prst="mathMultiply">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ultiply 190"/>
              <p:cNvSpPr/>
              <p:nvPr/>
            </p:nvSpPr>
            <p:spPr>
              <a:xfrm rot="20538013">
                <a:off x="879123" y="4447136"/>
                <a:ext cx="228600" cy="304800"/>
              </a:xfrm>
              <a:prstGeom prst="mathMultiply">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2367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32038481"/>
              </p:ext>
            </p:extLst>
          </p:nvPr>
        </p:nvGraphicFramePr>
        <p:xfrm>
          <a:off x="514927" y="709275"/>
          <a:ext cx="11060544" cy="6004560"/>
        </p:xfrm>
        <a:graphic>
          <a:graphicData uri="http://schemas.openxmlformats.org/drawingml/2006/table">
            <a:tbl>
              <a:tblPr firstRow="1" bandRow="1">
                <a:tableStyleId>{5940675A-B579-460E-94D1-54222C63F5DA}</a:tableStyleId>
              </a:tblPr>
              <a:tblGrid>
                <a:gridCol w="2789382">
                  <a:extLst>
                    <a:ext uri="{9D8B030D-6E8A-4147-A177-3AD203B41FA5}">
                      <a16:colId xmlns:a16="http://schemas.microsoft.com/office/drawing/2014/main" val="20000"/>
                    </a:ext>
                  </a:extLst>
                </a:gridCol>
                <a:gridCol w="4584314">
                  <a:extLst>
                    <a:ext uri="{9D8B030D-6E8A-4147-A177-3AD203B41FA5}">
                      <a16:colId xmlns:a16="http://schemas.microsoft.com/office/drawing/2014/main" val="20001"/>
                    </a:ext>
                  </a:extLst>
                </a:gridCol>
                <a:gridCol w="3686848">
                  <a:extLst>
                    <a:ext uri="{9D8B030D-6E8A-4147-A177-3AD203B41FA5}">
                      <a16:colId xmlns:a16="http://schemas.microsoft.com/office/drawing/2014/main" val="20002"/>
                    </a:ext>
                  </a:extLst>
                </a:gridCol>
              </a:tblGrid>
              <a:tr h="370840">
                <a:tc>
                  <a:txBody>
                    <a:bodyPr/>
                    <a:lstStyle/>
                    <a:p>
                      <a:pPr algn="ctr"/>
                      <a:r>
                        <a:rPr lang="en-US" dirty="0">
                          <a:solidFill>
                            <a:schemeClr val="tx1"/>
                          </a:solidFill>
                        </a:rPr>
                        <a:t>Paul 1 Corinthians</a:t>
                      </a:r>
                      <a:r>
                        <a:rPr lang="en-US" baseline="0" dirty="0">
                          <a:solidFill>
                            <a:schemeClr val="tx1"/>
                          </a:solidFill>
                        </a:rPr>
                        <a:t> 12:8-11</a:t>
                      </a:r>
                    </a:p>
                    <a:p>
                      <a:pPr algn="ctr"/>
                      <a:r>
                        <a:rPr lang="en-US" baseline="0" dirty="0">
                          <a:solidFill>
                            <a:schemeClr val="tx1"/>
                          </a:solidFill>
                        </a:rPr>
                        <a:t>Given By the Spirit</a:t>
                      </a:r>
                      <a:endParaRPr lang="en-US" dirty="0">
                        <a:solidFill>
                          <a:schemeClr val="tx1"/>
                        </a:solidFill>
                      </a:endParaRPr>
                    </a:p>
                  </a:txBody>
                  <a:tcPr/>
                </a:tc>
                <a:tc>
                  <a:txBody>
                    <a:bodyPr/>
                    <a:lstStyle/>
                    <a:p>
                      <a:pPr algn="ctr"/>
                      <a:r>
                        <a:rPr lang="en-US" dirty="0">
                          <a:solidFill>
                            <a:schemeClr val="tx1"/>
                          </a:solidFill>
                        </a:rPr>
                        <a:t>Joseph Smith D&amp;C 46:11-26</a:t>
                      </a:r>
                    </a:p>
                    <a:p>
                      <a:pPr algn="ctr"/>
                      <a:r>
                        <a:rPr lang="en-US" sz="1800" dirty="0">
                          <a:solidFill>
                            <a:schemeClr val="tx1"/>
                          </a:solidFill>
                        </a:rPr>
                        <a:t>Some is given one, and to some is given another</a:t>
                      </a:r>
                      <a:endParaRPr lang="en-US"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Moroni 10:8-19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Different Ways, but Same God who </a:t>
                      </a:r>
                      <a:r>
                        <a:rPr lang="en-US" sz="1800" dirty="0" err="1">
                          <a:solidFill>
                            <a:schemeClr val="tx1"/>
                          </a:solidFill>
                        </a:rPr>
                        <a:t>worketh</a:t>
                      </a:r>
                      <a:r>
                        <a:rPr lang="en-US" sz="1800" dirty="0">
                          <a:solidFill>
                            <a:schemeClr val="tx1"/>
                          </a:solidFill>
                        </a:rPr>
                        <a:t> in all:</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Word of Wisdom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To know that Jesus Christ is the Son of God</a:t>
                      </a:r>
                    </a:p>
                  </a:txBody>
                  <a:tcPr/>
                </a:tc>
                <a:tc>
                  <a:txBody>
                    <a:bodyPr/>
                    <a:lstStyle/>
                    <a:p>
                      <a:r>
                        <a:rPr lang="en-US" dirty="0">
                          <a:solidFill>
                            <a:schemeClr val="tx1"/>
                          </a:solidFill>
                        </a:rPr>
                        <a:t>Teach the</a:t>
                      </a:r>
                      <a:r>
                        <a:rPr lang="en-US" baseline="0" dirty="0">
                          <a:solidFill>
                            <a:schemeClr val="tx1"/>
                          </a:solidFill>
                        </a:rPr>
                        <a:t> Word of Wisdom</a:t>
                      </a:r>
                      <a:endParaRPr lang="en-US" dirty="0">
                        <a:solidFill>
                          <a:schemeClr val="tx1"/>
                        </a:solidFill>
                      </a:endParaRP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Knowledge</a:t>
                      </a:r>
                    </a:p>
                  </a:txBody>
                  <a:tcPr/>
                </a:tc>
                <a:tc>
                  <a:txBody>
                    <a:bodyPr/>
                    <a:lstStyle/>
                    <a:p>
                      <a:r>
                        <a:rPr lang="en-US" dirty="0">
                          <a:solidFill>
                            <a:schemeClr val="tx1"/>
                          </a:solidFill>
                        </a:rPr>
                        <a:t>Eternal life through faithfulness</a:t>
                      </a:r>
                    </a:p>
                  </a:txBody>
                  <a:tcPr/>
                </a:tc>
                <a:tc>
                  <a:txBody>
                    <a:bodyPr/>
                    <a:lstStyle/>
                    <a:p>
                      <a:r>
                        <a:rPr lang="en-US" dirty="0">
                          <a:solidFill>
                            <a:schemeClr val="tx1"/>
                          </a:solidFill>
                        </a:rPr>
                        <a:t>Teach the work of knowledge</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Faith</a:t>
                      </a:r>
                    </a:p>
                  </a:txBody>
                  <a:tcPr/>
                </a:tc>
                <a:tc>
                  <a:txBody>
                    <a:bodyPr/>
                    <a:lstStyle/>
                    <a:p>
                      <a:r>
                        <a:rPr lang="en-US" dirty="0">
                          <a:solidFill>
                            <a:schemeClr val="tx1"/>
                          </a:solidFill>
                        </a:rPr>
                        <a:t>To know the differences of administration</a:t>
                      </a:r>
                    </a:p>
                  </a:txBody>
                  <a:tcPr/>
                </a:tc>
                <a:tc>
                  <a:txBody>
                    <a:bodyPr/>
                    <a:lstStyle/>
                    <a:p>
                      <a:r>
                        <a:rPr lang="en-US" dirty="0">
                          <a:solidFill>
                            <a:schemeClr val="tx1"/>
                          </a:solidFill>
                        </a:rPr>
                        <a:t>Faith—exceedingly great</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 Healing</a:t>
                      </a:r>
                    </a:p>
                  </a:txBody>
                  <a:tcPr/>
                </a:tc>
                <a:tc>
                  <a:txBody>
                    <a:bodyPr/>
                    <a:lstStyle/>
                    <a:p>
                      <a:r>
                        <a:rPr lang="en-US" dirty="0">
                          <a:solidFill>
                            <a:schemeClr val="tx1"/>
                          </a:solidFill>
                        </a:rPr>
                        <a:t>To know diversities of</a:t>
                      </a:r>
                      <a:r>
                        <a:rPr lang="en-US" baseline="0" dirty="0">
                          <a:solidFill>
                            <a:schemeClr val="tx1"/>
                          </a:solidFill>
                        </a:rPr>
                        <a:t> operation</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Healing</a:t>
                      </a:r>
                    </a:p>
                  </a:txBody>
                  <a:tcPr/>
                </a:tc>
                <a:extLst>
                  <a:ext uri="{0D108BD9-81ED-4DB2-BD59-A6C34878D82A}">
                    <a16:rowId xmlns:a16="http://schemas.microsoft.com/office/drawing/2014/main" val="10004"/>
                  </a:ext>
                </a:extLst>
              </a:tr>
              <a:tr h="370840">
                <a:tc>
                  <a:txBody>
                    <a:bodyPr/>
                    <a:lstStyle/>
                    <a:p>
                      <a:r>
                        <a:rPr lang="en-US" dirty="0">
                          <a:solidFill>
                            <a:schemeClr val="tx1"/>
                          </a:solidFill>
                        </a:rPr>
                        <a:t>Working miracles</a:t>
                      </a:r>
                    </a:p>
                  </a:txBody>
                  <a:tcPr/>
                </a:tc>
                <a:tc>
                  <a:txBody>
                    <a:bodyPr/>
                    <a:lstStyle/>
                    <a:p>
                      <a:r>
                        <a:rPr lang="en-US" dirty="0">
                          <a:solidFill>
                            <a:schemeClr val="tx1"/>
                          </a:solidFill>
                        </a:rPr>
                        <a:t>Word of Wisdom</a:t>
                      </a:r>
                    </a:p>
                  </a:txBody>
                  <a:tcPr/>
                </a:tc>
                <a:tc>
                  <a:txBody>
                    <a:bodyPr/>
                    <a:lstStyle/>
                    <a:p>
                      <a:r>
                        <a:rPr lang="en-US" dirty="0">
                          <a:solidFill>
                            <a:schemeClr val="tx1"/>
                          </a:solidFill>
                        </a:rPr>
                        <a:t> Working mighty miracles</a:t>
                      </a:r>
                    </a:p>
                  </a:txBody>
                  <a:tcPr/>
                </a:tc>
                <a:extLst>
                  <a:ext uri="{0D108BD9-81ED-4DB2-BD59-A6C34878D82A}">
                    <a16:rowId xmlns:a16="http://schemas.microsoft.com/office/drawing/2014/main" val="10005"/>
                  </a:ext>
                </a:extLst>
              </a:tr>
              <a:tr h="370840">
                <a:tc>
                  <a:txBody>
                    <a:bodyPr/>
                    <a:lstStyle/>
                    <a:p>
                      <a:r>
                        <a:rPr lang="en-US" dirty="0">
                          <a:solidFill>
                            <a:schemeClr val="tx1"/>
                          </a:solidFill>
                        </a:rPr>
                        <a:t> Prophecy</a:t>
                      </a:r>
                    </a:p>
                  </a:txBody>
                  <a:tcPr/>
                </a:tc>
                <a:tc>
                  <a:txBody>
                    <a:bodyPr/>
                    <a:lstStyle/>
                    <a:p>
                      <a:r>
                        <a:rPr lang="en-US" dirty="0">
                          <a:solidFill>
                            <a:schemeClr val="tx1"/>
                          </a:solidFill>
                        </a:rPr>
                        <a:t>Knowledge</a:t>
                      </a:r>
                      <a:r>
                        <a:rPr lang="en-US" baseline="0" dirty="0">
                          <a:solidFill>
                            <a:schemeClr val="tx1"/>
                          </a:solidFill>
                        </a:rPr>
                        <a:t> – to be wise</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Prophecy</a:t>
                      </a:r>
                    </a:p>
                  </a:txBody>
                  <a:tcPr/>
                </a:tc>
                <a:extLst>
                  <a:ext uri="{0D108BD9-81ED-4DB2-BD59-A6C34878D82A}">
                    <a16:rowId xmlns:a16="http://schemas.microsoft.com/office/drawing/2014/main" val="10006"/>
                  </a:ext>
                </a:extLst>
              </a:tr>
              <a:tr h="370840">
                <a:tc>
                  <a:txBody>
                    <a:bodyPr/>
                    <a:lstStyle/>
                    <a:p>
                      <a:r>
                        <a:rPr lang="en-US" dirty="0">
                          <a:solidFill>
                            <a:schemeClr val="tx1"/>
                          </a:solidFill>
                        </a:rPr>
                        <a:t> Discerning of spirits</a:t>
                      </a:r>
                    </a:p>
                  </a:txBody>
                  <a:tcPr/>
                </a:tc>
                <a:tc>
                  <a:txBody>
                    <a:bodyPr/>
                    <a:lstStyle/>
                    <a:p>
                      <a:r>
                        <a:rPr lang="en-US" dirty="0">
                          <a:solidFill>
                            <a:schemeClr val="tx1"/>
                          </a:solidFill>
                        </a:rPr>
                        <a:t>Faith</a:t>
                      </a:r>
                      <a:r>
                        <a:rPr lang="en-US" baseline="0" dirty="0">
                          <a:solidFill>
                            <a:schemeClr val="tx1"/>
                          </a:solidFill>
                        </a:rPr>
                        <a:t> to be healed</a:t>
                      </a:r>
                      <a:endParaRPr lang="en-US" dirty="0">
                        <a:solidFill>
                          <a:schemeClr val="tx1"/>
                        </a:solidFill>
                      </a:endParaRPr>
                    </a:p>
                  </a:txBody>
                  <a:tcPr/>
                </a:tc>
                <a:tc>
                  <a:txBody>
                    <a:bodyPr/>
                    <a:lstStyle/>
                    <a:p>
                      <a:r>
                        <a:rPr lang="en-US" dirty="0">
                          <a:solidFill>
                            <a:schemeClr val="tx1"/>
                          </a:solidFill>
                        </a:rPr>
                        <a:t> Beholding of angels and ministering spirits</a:t>
                      </a:r>
                    </a:p>
                  </a:txBody>
                  <a:tcPr/>
                </a:tc>
                <a:extLst>
                  <a:ext uri="{0D108BD9-81ED-4DB2-BD59-A6C34878D82A}">
                    <a16:rowId xmlns:a16="http://schemas.microsoft.com/office/drawing/2014/main" val="10007"/>
                  </a:ext>
                </a:extLst>
              </a:tr>
              <a:tr h="370840">
                <a:tc>
                  <a:txBody>
                    <a:bodyPr/>
                    <a:lstStyle/>
                    <a:p>
                      <a:r>
                        <a:rPr lang="en-US" dirty="0">
                          <a:solidFill>
                            <a:schemeClr val="tx1"/>
                          </a:solidFill>
                        </a:rPr>
                        <a:t>Diverse kinds of tongues</a:t>
                      </a:r>
                    </a:p>
                  </a:txBody>
                  <a:tcPr/>
                </a:tc>
                <a:tc>
                  <a:txBody>
                    <a:bodyPr/>
                    <a:lstStyle/>
                    <a:p>
                      <a:r>
                        <a:rPr lang="en-US" dirty="0">
                          <a:solidFill>
                            <a:schemeClr val="tx1"/>
                          </a:solidFill>
                        </a:rPr>
                        <a:t>Faith</a:t>
                      </a:r>
                      <a:r>
                        <a:rPr lang="en-US" baseline="0" dirty="0">
                          <a:solidFill>
                            <a:schemeClr val="tx1"/>
                          </a:solidFill>
                        </a:rPr>
                        <a:t> to heal</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All kinds of tongues</a:t>
                      </a:r>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Interpretation of tongues</a:t>
                      </a:r>
                    </a:p>
                  </a:txBody>
                  <a:tcPr/>
                </a:tc>
                <a:tc>
                  <a:txBody>
                    <a:bodyPr/>
                    <a:lstStyle/>
                    <a:p>
                      <a:r>
                        <a:rPr lang="en-US" dirty="0">
                          <a:solidFill>
                            <a:schemeClr val="tx1"/>
                          </a:solidFill>
                        </a:rPr>
                        <a:t>Working of miracles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Interpretation of tongues</a:t>
                      </a:r>
                    </a:p>
                  </a:txBody>
                  <a:tcPr/>
                </a:tc>
                <a:extLst>
                  <a:ext uri="{0D108BD9-81ED-4DB2-BD59-A6C34878D82A}">
                    <a16:rowId xmlns:a16="http://schemas.microsoft.com/office/drawing/2014/main" val="10009"/>
                  </a:ext>
                </a:extLst>
              </a:tr>
              <a:tr h="370840">
                <a:tc>
                  <a:txBody>
                    <a:bodyPr/>
                    <a:lstStyle/>
                    <a:p>
                      <a:endParaRPr lang="en-US" dirty="0">
                        <a:solidFill>
                          <a:schemeClr val="tx1"/>
                        </a:solidFill>
                      </a:endParaRPr>
                    </a:p>
                  </a:txBody>
                  <a:tcPr/>
                </a:tc>
                <a:tc>
                  <a:txBody>
                    <a:bodyPr/>
                    <a:lstStyle/>
                    <a:p>
                      <a:r>
                        <a:rPr lang="en-US" dirty="0">
                          <a:solidFill>
                            <a:schemeClr val="tx1"/>
                          </a:solidFill>
                        </a:rPr>
                        <a:t>Prophesy</a:t>
                      </a:r>
                    </a:p>
                  </a:txBody>
                  <a:tcPr/>
                </a:tc>
                <a:tc>
                  <a:txBody>
                    <a:bodyPr/>
                    <a:lstStyle/>
                    <a:p>
                      <a:endParaRPr lang="en-US" dirty="0">
                        <a:solidFill>
                          <a:schemeClr val="tx1"/>
                        </a:solidFill>
                      </a:endParaRPr>
                    </a:p>
                  </a:txBody>
                  <a:tcPr/>
                </a:tc>
                <a:extLst>
                  <a:ext uri="{0D108BD9-81ED-4DB2-BD59-A6C34878D82A}">
                    <a16:rowId xmlns:a16="http://schemas.microsoft.com/office/drawing/2014/main" val="10010"/>
                  </a:ext>
                </a:extLst>
              </a:tr>
              <a:tr h="370840">
                <a:tc>
                  <a:txBody>
                    <a:bodyPr/>
                    <a:lstStyle/>
                    <a:p>
                      <a:endParaRPr lang="en-US">
                        <a:solidFill>
                          <a:schemeClr val="tx1"/>
                        </a:solidFill>
                      </a:endParaRPr>
                    </a:p>
                  </a:txBody>
                  <a:tcPr/>
                </a:tc>
                <a:tc>
                  <a:txBody>
                    <a:bodyPr/>
                    <a:lstStyle/>
                    <a:p>
                      <a:r>
                        <a:rPr lang="en-US" dirty="0">
                          <a:solidFill>
                            <a:schemeClr val="tx1"/>
                          </a:solidFill>
                        </a:rPr>
                        <a:t>Discerning</a:t>
                      </a:r>
                      <a:r>
                        <a:rPr lang="en-US" baseline="0" dirty="0">
                          <a:solidFill>
                            <a:schemeClr val="tx1"/>
                          </a:solidFill>
                        </a:rPr>
                        <a:t> of spirits</a:t>
                      </a:r>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11"/>
                  </a:ext>
                </a:extLst>
              </a:tr>
              <a:tr h="370840">
                <a:tc>
                  <a:txBody>
                    <a:bodyPr/>
                    <a:lstStyle/>
                    <a:p>
                      <a:endParaRPr lang="en-US">
                        <a:solidFill>
                          <a:schemeClr val="tx1"/>
                        </a:solidFill>
                      </a:endParaRPr>
                    </a:p>
                  </a:txBody>
                  <a:tcPr/>
                </a:tc>
                <a:tc>
                  <a:txBody>
                    <a:bodyPr/>
                    <a:lstStyle/>
                    <a:p>
                      <a:r>
                        <a:rPr lang="en-US" dirty="0">
                          <a:solidFill>
                            <a:schemeClr val="tx1"/>
                          </a:solidFill>
                        </a:rPr>
                        <a:t>Speak</a:t>
                      </a:r>
                      <a:r>
                        <a:rPr lang="en-US" baseline="0" dirty="0">
                          <a:solidFill>
                            <a:schemeClr val="tx1"/>
                          </a:solidFill>
                        </a:rPr>
                        <a:t> with tongues</a:t>
                      </a:r>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12"/>
                  </a:ext>
                </a:extLst>
              </a:tr>
              <a:tr h="370840">
                <a:tc>
                  <a:txBody>
                    <a:bodyPr/>
                    <a:lstStyle/>
                    <a:p>
                      <a:endParaRPr lang="en-US">
                        <a:solidFill>
                          <a:schemeClr val="tx1"/>
                        </a:solidFill>
                      </a:endParaRPr>
                    </a:p>
                  </a:txBody>
                  <a:tcPr/>
                </a:tc>
                <a:tc>
                  <a:txBody>
                    <a:bodyPr/>
                    <a:lstStyle/>
                    <a:p>
                      <a:r>
                        <a:rPr lang="en-US" dirty="0">
                          <a:solidFill>
                            <a:schemeClr val="tx1"/>
                          </a:solidFill>
                        </a:rPr>
                        <a:t>Interpretation</a:t>
                      </a:r>
                      <a:r>
                        <a:rPr lang="en-US" baseline="0" dirty="0">
                          <a:solidFill>
                            <a:schemeClr val="tx1"/>
                          </a:solidFill>
                        </a:rPr>
                        <a:t> of tongues</a:t>
                      </a:r>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13"/>
                  </a:ext>
                </a:extLst>
              </a:tr>
            </a:tbl>
          </a:graphicData>
        </a:graphic>
      </p:graphicFrame>
      <p:sp>
        <p:nvSpPr>
          <p:cNvPr id="7" name="TextBox 6"/>
          <p:cNvSpPr txBox="1"/>
          <p:nvPr/>
        </p:nvSpPr>
        <p:spPr>
          <a:xfrm>
            <a:off x="3127665" y="0"/>
            <a:ext cx="5912427" cy="646331"/>
          </a:xfrm>
          <a:prstGeom prst="rect">
            <a:avLst/>
          </a:prstGeom>
          <a:noFill/>
        </p:spPr>
        <p:txBody>
          <a:bodyPr wrap="square" rtlCol="0">
            <a:spAutoFit/>
          </a:bodyPr>
          <a:lstStyle/>
          <a:p>
            <a:pPr algn="ctr"/>
            <a:r>
              <a:rPr lang="en-US" sz="3600" dirty="0"/>
              <a:t>Comparison of Gifts Scriptures</a:t>
            </a:r>
          </a:p>
        </p:txBody>
      </p:sp>
    </p:spTree>
    <p:extLst>
      <p:ext uri="{BB962C8B-B14F-4D97-AF65-F5344CB8AC3E}">
        <p14:creationId xmlns:p14="http://schemas.microsoft.com/office/powerpoint/2010/main" val="1862260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4628"/>
            <a:ext cx="6286500" cy="938719"/>
          </a:xfrm>
          <a:prstGeom prst="rect">
            <a:avLst/>
          </a:prstGeom>
          <a:ln>
            <a:solidFill>
              <a:schemeClr val="tx1"/>
            </a:solidFill>
          </a:ln>
        </p:spPr>
        <p:txBody>
          <a:bodyPr wrap="square">
            <a:spAutoFit/>
          </a:bodyPr>
          <a:lstStyle/>
          <a:p>
            <a:r>
              <a:rPr lang="en-US" sz="1100" b="1" dirty="0"/>
              <a:t>"Paul enumerates many gifts of the Spirit. </a:t>
            </a:r>
            <a:r>
              <a:rPr lang="en-US" sz="1100" dirty="0"/>
              <a:t>The greatest gift, however, is not the performing of miracles or talking in tongues, or prophesying, etc.; but the inception of an individual testimony is the greatest of all gifts of the Spirit. And that is a gift which comes from God through the Holy Ghost and can be received by any man, woman, or child in the world who desires to know the truth." Henry D. Moyle (</a:t>
            </a:r>
            <a:r>
              <a:rPr lang="en-US" sz="1100" i="1" dirty="0"/>
              <a:t>Conference Report, April 1957</a:t>
            </a:r>
            <a:r>
              <a:rPr lang="en-US" sz="1100" dirty="0"/>
              <a:t>, Afternoon Meeting 32.)</a:t>
            </a:r>
          </a:p>
        </p:txBody>
      </p:sp>
      <p:sp>
        <p:nvSpPr>
          <p:cNvPr id="3" name="Rectangle 2"/>
          <p:cNvSpPr/>
          <p:nvPr/>
        </p:nvSpPr>
        <p:spPr>
          <a:xfrm>
            <a:off x="2909455" y="0"/>
            <a:ext cx="5801591" cy="646331"/>
          </a:xfrm>
          <a:prstGeom prst="rect">
            <a:avLst/>
          </a:prstGeom>
          <a:ln>
            <a:solidFill>
              <a:schemeClr val="tx1"/>
            </a:solidFill>
          </a:ln>
        </p:spPr>
        <p:txBody>
          <a:bodyPr wrap="square">
            <a:spAutoFit/>
          </a:bodyPr>
          <a:lstStyle/>
          <a:p>
            <a:pPr algn="ctr"/>
            <a:r>
              <a:rPr lang="en-US" sz="1200" b="1" dirty="0"/>
              <a:t>"No matter who believeth, these signs, such as healing the sick, casting out devils, etc., should follow all that believe, whether male or female" (</a:t>
            </a:r>
            <a:r>
              <a:rPr lang="en-US" sz="1200" b="1" i="1" dirty="0"/>
              <a:t>Teachings of the Prophet Joseph Smith</a:t>
            </a:r>
            <a:r>
              <a:rPr lang="en-US" sz="1200" b="1" dirty="0"/>
              <a:t>, 224)</a:t>
            </a:r>
          </a:p>
        </p:txBody>
      </p:sp>
      <p:sp>
        <p:nvSpPr>
          <p:cNvPr id="4" name="Rectangle 3"/>
          <p:cNvSpPr/>
          <p:nvPr/>
        </p:nvSpPr>
        <p:spPr>
          <a:xfrm>
            <a:off x="-1" y="1579419"/>
            <a:ext cx="6296891" cy="1631216"/>
          </a:xfrm>
          <a:prstGeom prst="rect">
            <a:avLst/>
          </a:prstGeom>
          <a:ln>
            <a:solidFill>
              <a:schemeClr val="tx1"/>
            </a:solidFill>
          </a:ln>
        </p:spPr>
        <p:txBody>
          <a:bodyPr wrap="square">
            <a:spAutoFit/>
          </a:bodyPr>
          <a:lstStyle/>
          <a:p>
            <a:r>
              <a:rPr lang="en-US" sz="1600" b="1" dirty="0"/>
              <a:t>The Gift of Wisdom:</a:t>
            </a:r>
          </a:p>
          <a:p>
            <a:r>
              <a:rPr lang="en-US" sz="1200" dirty="0"/>
              <a:t>"The fundamental knowledge which the Church brings to you will bring you understanding. Your testimony, your spirit, and your service will direct the application of your knowledge; that is wisdom. Every man needs it a hundred times a day. Every woman needs it. Every youth needs it. The foolish and the wise are the antipodes of mankind as are the two poles of the earth. The foolish build on the sand; the wise on the rock. The one perishes; the other endures. Thank God for the gift of wisdom." Elder Stephen L. Richards (</a:t>
            </a:r>
            <a:r>
              <a:rPr lang="en-US" sz="1200" i="1" dirty="0"/>
              <a:t>Where Is Wisdom?</a:t>
            </a:r>
            <a:r>
              <a:rPr lang="en-US" sz="1200" dirty="0"/>
              <a:t> [Salt Lake City: Deseret Book Co., 1955], 201.)</a:t>
            </a:r>
          </a:p>
        </p:txBody>
      </p:sp>
      <p:sp>
        <p:nvSpPr>
          <p:cNvPr id="5" name="Rectangle 4"/>
          <p:cNvSpPr/>
          <p:nvPr/>
        </p:nvSpPr>
        <p:spPr>
          <a:xfrm>
            <a:off x="-1" y="3207328"/>
            <a:ext cx="6296891" cy="1815882"/>
          </a:xfrm>
          <a:prstGeom prst="rect">
            <a:avLst/>
          </a:prstGeom>
          <a:ln>
            <a:solidFill>
              <a:schemeClr val="tx1"/>
            </a:solidFill>
          </a:ln>
        </p:spPr>
        <p:txBody>
          <a:bodyPr wrap="square">
            <a:spAutoFit/>
          </a:bodyPr>
          <a:lstStyle/>
          <a:p>
            <a:r>
              <a:rPr lang="en-US" sz="1600" b="1" dirty="0"/>
              <a:t>The Gift of Knowledge:</a:t>
            </a:r>
          </a:p>
          <a:p>
            <a:pPr fontAlgn="base"/>
            <a:r>
              <a:rPr lang="en-US" sz="1200" dirty="0"/>
              <a:t>"The greatest knowledge is that which opens the way to exaltation. As with wisdom, there are varying degrees of knowledge, temporal and spiritual, greater and smaller. The ultimate and sublime purpose of knowledge is 'for the salvation of our souls.' (Jacob 4:13.)</a:t>
            </a:r>
          </a:p>
          <a:p>
            <a:pPr fontAlgn="base"/>
            <a:r>
              <a:rPr lang="en-US" sz="1200" dirty="0"/>
              <a:t>"Firsthand knowledge comes with the aid of the Spirit. To read the scriptures gives one knowledge of what others have said. That is secondhand knowledge. When the Spirit bears witness to the truth of what the prophets have written, it becomes the personal and firsthand knowledge of the reader. The knowledge thus obtained is a gift of God." (S. Brent Farley, </a:t>
            </a:r>
            <a:r>
              <a:rPr lang="en-US" sz="1200" i="1" dirty="0"/>
              <a:t>Studies in Scripture, Vol. 8: Alma 30 to Moroni, </a:t>
            </a:r>
            <a:r>
              <a:rPr lang="en-US" sz="1200" dirty="0"/>
              <a:t>ed. by Kent P. Jackson, [Salt Lake City: Deseret Book Co., 1988], 307.)</a:t>
            </a:r>
          </a:p>
        </p:txBody>
      </p:sp>
      <p:sp>
        <p:nvSpPr>
          <p:cNvPr id="6" name="Rectangle 5"/>
          <p:cNvSpPr/>
          <p:nvPr/>
        </p:nvSpPr>
        <p:spPr>
          <a:xfrm>
            <a:off x="0" y="5015347"/>
            <a:ext cx="6296891" cy="1631216"/>
          </a:xfrm>
          <a:prstGeom prst="rect">
            <a:avLst/>
          </a:prstGeom>
          <a:ln>
            <a:solidFill>
              <a:schemeClr val="tx1"/>
            </a:solidFill>
          </a:ln>
        </p:spPr>
        <p:txBody>
          <a:bodyPr wrap="square">
            <a:spAutoFit/>
          </a:bodyPr>
          <a:lstStyle/>
          <a:p>
            <a:r>
              <a:rPr lang="en-US" sz="1600" b="1" dirty="0"/>
              <a:t>The Gift of Faith:</a:t>
            </a:r>
          </a:p>
          <a:p>
            <a:r>
              <a:rPr lang="en-US" sz="1200" dirty="0"/>
              <a:t>"Faith is a gift, of course, and reason, by itself, cannot lead man out of the apparent maze. Man does not understand the mind of God and his timetable; nor do we have his perspective. The gift of faith, then, often gives form to what has been called 'tacit knowledge,' that form of knowledge that lies just below the level of the individual's powers of articulation, which whispers things to him that are true but which are difficult to share and can seldom be put in persuasive form for the ears of others. Nevertheless, without the gift of faith or the perspective-giving insights of the gospel, man's reason will sweep him into sadness and cynicism." (</a:t>
            </a:r>
            <a:r>
              <a:rPr lang="en-US" sz="1200" i="1" dirty="0"/>
              <a:t>For the Power is in Them..., </a:t>
            </a:r>
            <a:r>
              <a:rPr lang="en-US" sz="1200" dirty="0"/>
              <a:t>18)</a:t>
            </a:r>
          </a:p>
        </p:txBody>
      </p:sp>
      <p:sp>
        <p:nvSpPr>
          <p:cNvPr id="7" name="Rectangle 6"/>
          <p:cNvSpPr/>
          <p:nvPr/>
        </p:nvSpPr>
        <p:spPr>
          <a:xfrm>
            <a:off x="6296891" y="644237"/>
            <a:ext cx="5801591" cy="4031873"/>
          </a:xfrm>
          <a:prstGeom prst="rect">
            <a:avLst/>
          </a:prstGeom>
          <a:ln>
            <a:solidFill>
              <a:schemeClr val="tx1"/>
            </a:solidFill>
          </a:ln>
        </p:spPr>
        <p:txBody>
          <a:bodyPr wrap="square">
            <a:spAutoFit/>
          </a:bodyPr>
          <a:lstStyle/>
          <a:p>
            <a:r>
              <a:rPr lang="en-US" sz="1600" b="1" dirty="0"/>
              <a:t>The Gift of Healing:</a:t>
            </a:r>
          </a:p>
          <a:p>
            <a:r>
              <a:rPr lang="en-US" sz="1200" dirty="0"/>
              <a:t>The gift of healing can be one of the most dramatic examples of a spiritual manifestation. However, the gift can apply to spiritual as well as physical blessings. The gift of healing can be applied to any ailment, whether physical spiritual, or emotional. Unlike many other gifts, the application of this gift depends upon the faith of the administrator and the recipient (see DC 46:19).</a:t>
            </a:r>
          </a:p>
          <a:p>
            <a:endParaRPr lang="en-US" sz="1200" dirty="0"/>
          </a:p>
          <a:p>
            <a:pPr fontAlgn="base"/>
            <a:r>
              <a:rPr lang="en-US" sz="1200" dirty="0"/>
              <a:t>"He said the reason of these remarks being made was, that some little foolish things were circulating in the society, against some sisters not doing right in laying hands on the sick. Said that if the people had common sympathies, they would rejoice that the sick could be healed...No matter who believeth, these signs, such as healing the sick, casting out devils, etc., should follow all that believe, whether male or female. He asked the Society if they could not see by this sweeping promise, that wherein they are ordained, if it is the privilege of those set apart to administer in that authority, which is conferred on them; and if the sisters should have faith to heal the sick, let all hold their tongues, and let everything roll on.</a:t>
            </a:r>
          </a:p>
          <a:p>
            <a:pPr fontAlgn="base"/>
            <a:r>
              <a:rPr lang="en-US" sz="1200" dirty="0"/>
              <a:t>"...Respecting females administering for the healing of the sick he further remarked, there could be no evil in it, if God gave His sanction by healing; that there could be no more sin in any female laying hands on and praying for the sick, than in wetting the face with water; it is no sin for anybody to administer that has faith, or if the sick have faith to be healed by their administration." (</a:t>
            </a:r>
            <a:r>
              <a:rPr lang="en-US" sz="1200" i="1" dirty="0"/>
              <a:t>Teachings of the Prophet Joseph Smith,</a:t>
            </a:r>
            <a:r>
              <a:rPr lang="en-US" sz="1200" dirty="0"/>
              <a:t> 223-224)</a:t>
            </a:r>
          </a:p>
        </p:txBody>
      </p:sp>
      <p:sp>
        <p:nvSpPr>
          <p:cNvPr id="8" name="Rectangle 7"/>
          <p:cNvSpPr/>
          <p:nvPr/>
        </p:nvSpPr>
        <p:spPr>
          <a:xfrm>
            <a:off x="6307282" y="4686301"/>
            <a:ext cx="5801591" cy="2185214"/>
          </a:xfrm>
          <a:prstGeom prst="rect">
            <a:avLst/>
          </a:prstGeom>
          <a:ln>
            <a:solidFill>
              <a:schemeClr val="tx1"/>
            </a:solidFill>
          </a:ln>
        </p:spPr>
        <p:txBody>
          <a:bodyPr wrap="square">
            <a:spAutoFit/>
          </a:bodyPr>
          <a:lstStyle/>
          <a:p>
            <a:r>
              <a:rPr lang="en-US" sz="1600" b="1" dirty="0"/>
              <a:t>The Gift of Working Miracles:</a:t>
            </a:r>
          </a:p>
          <a:p>
            <a:r>
              <a:rPr lang="en-US" sz="1200" dirty="0"/>
              <a:t>"I bear my witness to you that if a record had been made of all those who have been afflicted, those who have been given up to die, and who have been healed by the power of God since the establishment of the Church of Christ in our day, it would make a book much larger than the New Testament. More miracles have been performed in the Church of Jesus Christ of Latter-day Saints than we have any account of in the days of the Savior and His Apostles. Today, sickness is cured by spiritual power ... The dead have been raised. My own brother was announced to be dead, but by the prayer of faith he lives and presides over one of the stakes of Zion. I know, as I know I live, that the healing power of Almighty God ... is in the Church of Christ of which you and I are members." (</a:t>
            </a:r>
            <a:r>
              <a:rPr lang="en-US" sz="1200" i="1" dirty="0"/>
              <a:t>Conference Reports</a:t>
            </a:r>
            <a:r>
              <a:rPr lang="en-US" sz="1200" dirty="0"/>
              <a:t>, October 6, 1910, p. 119)</a:t>
            </a:r>
          </a:p>
        </p:txBody>
      </p:sp>
      <p:sp>
        <p:nvSpPr>
          <p:cNvPr id="9" name="TextBox 8"/>
          <p:cNvSpPr txBox="1"/>
          <p:nvPr/>
        </p:nvSpPr>
        <p:spPr>
          <a:xfrm>
            <a:off x="0" y="0"/>
            <a:ext cx="2857500" cy="707886"/>
          </a:xfrm>
          <a:prstGeom prst="rect">
            <a:avLst/>
          </a:prstGeom>
          <a:noFill/>
        </p:spPr>
        <p:txBody>
          <a:bodyPr wrap="square" rtlCol="0">
            <a:spAutoFit/>
          </a:bodyPr>
          <a:lstStyle/>
          <a:p>
            <a:pPr algn="ctr"/>
            <a:r>
              <a:rPr lang="en-US" sz="4000" dirty="0"/>
              <a:t>The Gifts</a:t>
            </a:r>
          </a:p>
        </p:txBody>
      </p:sp>
    </p:spTree>
    <p:extLst>
      <p:ext uri="{BB962C8B-B14F-4D97-AF65-F5344CB8AC3E}">
        <p14:creationId xmlns:p14="http://schemas.microsoft.com/office/powerpoint/2010/main" val="2157027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96891" cy="1261884"/>
          </a:xfrm>
          <a:prstGeom prst="rect">
            <a:avLst/>
          </a:prstGeom>
          <a:ln>
            <a:solidFill>
              <a:schemeClr val="tx1"/>
            </a:solidFill>
          </a:ln>
        </p:spPr>
        <p:txBody>
          <a:bodyPr wrap="square">
            <a:spAutoFit/>
          </a:bodyPr>
          <a:lstStyle/>
          <a:p>
            <a:r>
              <a:rPr lang="en-US" sz="1600" b="1" dirty="0"/>
              <a:t>The Gift of Prophecy:</a:t>
            </a:r>
          </a:p>
          <a:p>
            <a:r>
              <a:rPr lang="en-US" sz="1200" dirty="0"/>
              <a:t>"We believe that we have a right to revelations, visions, and dreams from God, our Heavenly Father, and light and intelligence through the gift of the Holy Ghost, in the name of Jesus Christ, on all subjects pertaining to our spiritual welfare, if it so be that we keep his commandments so as to render ourselves worthy in his sight." Joseph Smith (Kent P. Jackson, comp. and ed., </a:t>
            </a:r>
            <a:r>
              <a:rPr lang="en-US" sz="1200" i="1" dirty="0"/>
              <a:t>Joseph Smith's Commentary on the Bible</a:t>
            </a:r>
            <a:r>
              <a:rPr lang="en-US" sz="1200" dirty="0"/>
              <a:t> [Salt Lake City: Deseret Book Co., 1994], 160.)</a:t>
            </a:r>
          </a:p>
        </p:txBody>
      </p:sp>
      <p:sp>
        <p:nvSpPr>
          <p:cNvPr id="5" name="Rectangle 4"/>
          <p:cNvSpPr/>
          <p:nvPr/>
        </p:nvSpPr>
        <p:spPr>
          <a:xfrm>
            <a:off x="0" y="1243445"/>
            <a:ext cx="6296891" cy="5139869"/>
          </a:xfrm>
          <a:prstGeom prst="rect">
            <a:avLst/>
          </a:prstGeom>
          <a:ln>
            <a:solidFill>
              <a:schemeClr val="tx1"/>
            </a:solidFill>
          </a:ln>
        </p:spPr>
        <p:txBody>
          <a:bodyPr wrap="square">
            <a:spAutoFit/>
          </a:bodyPr>
          <a:lstStyle/>
          <a:p>
            <a:r>
              <a:rPr lang="en-US" sz="1600" b="1" dirty="0"/>
              <a:t>The Gift of Discerning Spirits:</a:t>
            </a:r>
          </a:p>
          <a:p>
            <a:pPr fontAlgn="base"/>
            <a:r>
              <a:rPr lang="en-US" sz="1200" dirty="0"/>
              <a:t>"This power of discernment is essential if we are to distinguish between genuine spiritual gifts and the counterfeits Satan seeks to use to deceive men and women and thwart the work of God. The Prophet Joseph Smith said, 'Nothing is a greater injury to the children of men than to be under the influence of a false spirit when they think they have the spirit of God.' (Teachings, p. 205.) He also taught that 'no man nor sect of men without the regular constituted authorities, the Priesthood and discerning of spirits, can tell true from false spirits.' (Teachings, p. 213.)</a:t>
            </a:r>
          </a:p>
          <a:p>
            <a:pPr fontAlgn="base"/>
            <a:r>
              <a:rPr lang="en-US" sz="1200" dirty="0"/>
              <a:t>"Satan-inspired and man-made counterfeits of spiritual gifts have been present throughout our religious history. This is evident from the enchantments wrought by Pharoah's sorcerers and magicians (see Ex. 7:11, 22; Ex. 8:7), and from Isaiah's warnings against 'wizards that peep, and that mutter' and 'them that have familiar spirits' (Isa. 8:19). The Savior warned against false Christs and false prophets who 'shall show great signs and wonders, insomuch, that, if possible, they shall deceive the very elect ... according to the covenant.' (JS-H 1:22.) The Apostle John said, 'Try the spirits whether they are of God: because many false prophets are gone out into the world.' (1 Jn. 4:1.)</a:t>
            </a:r>
          </a:p>
          <a:p>
            <a:pPr fontAlgn="base"/>
            <a:r>
              <a:rPr lang="en-US" sz="1200" dirty="0"/>
              <a:t>"Just a few months after the Church was organized, Hiram Page, one of the earliest members, was receiving revelations through a seer stone. The Lord told the Prophet Joseph Smith to tell Hiram Page privately that 'those things which he has written from that stone are not of me and that Satan </a:t>
            </a:r>
            <a:r>
              <a:rPr lang="en-US" sz="1200" dirty="0" err="1"/>
              <a:t>deceiveth</a:t>
            </a:r>
            <a:r>
              <a:rPr lang="en-US" sz="1200" dirty="0"/>
              <a:t> him.' (D&amp;C 28:11.) The receipt of revelation had not been 'appointed unto' Hiram Page, the Lord explained, 'neither shall anything by appointed unto any of this church contrary to the church covenants. For all things must be done in order, and by common consent in the church, by the prayer of faith.' (D&amp;C 28:12-13.)</a:t>
            </a:r>
          </a:p>
          <a:p>
            <a:pPr fontAlgn="base"/>
            <a:r>
              <a:rPr lang="en-US" sz="1200" dirty="0"/>
              <a:t>"Here we learn that Satan gives revelations to deceive the children of men and that our protection is in following the order of the Church on who should receive revelation for what subject. In this, both men and women have equal responsibility to follow the duly ordained leaders of the church who have the obligation to lead and, on occasion, to correct." Elder Dallin H. Oaks ("Spiritual Gifts," </a:t>
            </a:r>
            <a:r>
              <a:rPr lang="en-US" sz="1200" i="1" dirty="0"/>
              <a:t>Ensign</a:t>
            </a:r>
            <a:r>
              <a:rPr lang="en-US" sz="1200" dirty="0"/>
              <a:t>, Sept. 1986, 72)</a:t>
            </a:r>
          </a:p>
        </p:txBody>
      </p:sp>
      <p:sp>
        <p:nvSpPr>
          <p:cNvPr id="7" name="Rectangle 6"/>
          <p:cNvSpPr/>
          <p:nvPr/>
        </p:nvSpPr>
        <p:spPr>
          <a:xfrm>
            <a:off x="6286500" y="0"/>
            <a:ext cx="5801591" cy="2000548"/>
          </a:xfrm>
          <a:prstGeom prst="rect">
            <a:avLst/>
          </a:prstGeom>
          <a:ln>
            <a:solidFill>
              <a:schemeClr val="tx1"/>
            </a:solidFill>
          </a:ln>
        </p:spPr>
        <p:txBody>
          <a:bodyPr wrap="square">
            <a:spAutoFit/>
          </a:bodyPr>
          <a:lstStyle/>
          <a:p>
            <a:r>
              <a:rPr lang="en-US" sz="1600" b="1" dirty="0"/>
              <a:t>The Gift of Tongues:</a:t>
            </a:r>
          </a:p>
          <a:p>
            <a:r>
              <a:rPr lang="en-US" sz="1200" dirty="0"/>
              <a:t>"The gift of tongues is the smallest gift perhaps of the whole, and yet it is one that is the most sought after." (</a:t>
            </a:r>
            <a:r>
              <a:rPr lang="en-US" sz="1200" i="1" dirty="0"/>
              <a:t>History of the Church, </a:t>
            </a:r>
            <a:r>
              <a:rPr lang="en-US" sz="1200" dirty="0"/>
              <a:t>5:28-30.)</a:t>
            </a:r>
          </a:p>
          <a:p>
            <a:endParaRPr lang="en-US" sz="1200" dirty="0"/>
          </a:p>
          <a:p>
            <a:r>
              <a:rPr lang="en-US" sz="1200" dirty="0"/>
              <a:t>"Be not so curious about tongues, do not speak in tongues except there be an interpreter present; the ultimate design of tongues is to speak to foreigners, and if persons are very anxious to display their intelligence, let them speak to such in their own tongues. The gifts of God are all useful in their place, but when they are applied to that which God does not intend, they prove an injury, a snare and a curse instead of a blessing." (</a:t>
            </a:r>
            <a:r>
              <a:rPr lang="en-US" sz="1200" i="1" dirty="0"/>
              <a:t>History of the Church</a:t>
            </a:r>
            <a:r>
              <a:rPr lang="en-US" sz="1200" dirty="0"/>
              <a:t> 5:31-32)</a:t>
            </a:r>
          </a:p>
        </p:txBody>
      </p:sp>
      <p:sp>
        <p:nvSpPr>
          <p:cNvPr id="8" name="Rectangle 7"/>
          <p:cNvSpPr/>
          <p:nvPr/>
        </p:nvSpPr>
        <p:spPr>
          <a:xfrm>
            <a:off x="6296891" y="2015837"/>
            <a:ext cx="5801591" cy="4031873"/>
          </a:xfrm>
          <a:prstGeom prst="rect">
            <a:avLst/>
          </a:prstGeom>
          <a:ln>
            <a:solidFill>
              <a:schemeClr val="tx1"/>
            </a:solidFill>
          </a:ln>
        </p:spPr>
        <p:txBody>
          <a:bodyPr wrap="square">
            <a:spAutoFit/>
          </a:bodyPr>
          <a:lstStyle/>
          <a:p>
            <a:r>
              <a:rPr lang="en-US" sz="1600" b="1" dirty="0"/>
              <a:t>The Gift of Interpretation of Tongues:</a:t>
            </a:r>
          </a:p>
          <a:p>
            <a:pPr fontAlgn="base"/>
            <a:r>
              <a:rPr lang="en-US" sz="1200" dirty="0"/>
              <a:t>"</a:t>
            </a:r>
            <a:r>
              <a:rPr lang="en-US" sz="1200" u="sng" dirty="0"/>
              <a:t>The Gift of Interpretation</a:t>
            </a:r>
            <a:r>
              <a:rPr lang="en-US" sz="1200" dirty="0"/>
              <a:t>-The occasion was a conference held at Huntly, New Zealand, a thousand people assembled. Before that time I had spoken through interpreters in China, Hawaii, Holland, and other places, but I felt impressed on that occasion to speak in the English language. In substance I said, 'I have never been much of an advocate of the necessity of tongues in our Church, but today I wish I had that gift. But I haven't. However, I am going to speak to you, my brothers and sisters, in my native tongue and pray that you may have the gift of interpretation of tongues. We will ask Brother Stuart </a:t>
            </a:r>
            <a:r>
              <a:rPr lang="en-US" sz="1200" dirty="0" err="1"/>
              <a:t>Meha</a:t>
            </a:r>
            <a:r>
              <a:rPr lang="en-US" sz="1200" dirty="0"/>
              <a:t> who is going to interpret for me, to make notes, and if necessary he may give us a summary of my talk afterwards.'</a:t>
            </a:r>
          </a:p>
          <a:p>
            <a:pPr fontAlgn="base"/>
            <a:r>
              <a:rPr lang="en-US" sz="1200" dirty="0"/>
              <a:t>"Well, the outpouring of the gift of tongues on that occasion was most remarkable. Following the end of my sermon Brother Sid Christy, who was a student of Brigham Young University, a Maori, who had returned to New Zealand, rushed up and said, 'Brother McKay, they got your message!'</a:t>
            </a:r>
          </a:p>
          <a:p>
            <a:pPr fontAlgn="base"/>
            <a:r>
              <a:rPr lang="en-US" sz="1200" dirty="0"/>
              <a:t>"Well, I knew they had by the attention and the nodding of their heads during the talk. I said, 'I think they have but for the benefit of those who may not have understood or had that gift, we shall have the sermon interpreted.'</a:t>
            </a:r>
          </a:p>
          <a:p>
            <a:pPr fontAlgn="base"/>
            <a:r>
              <a:rPr lang="en-US" sz="1200" dirty="0"/>
              <a:t>"While Brother </a:t>
            </a:r>
            <a:r>
              <a:rPr lang="en-US" sz="1200" dirty="0" err="1"/>
              <a:t>Meha</a:t>
            </a:r>
            <a:r>
              <a:rPr lang="en-US" sz="1200" dirty="0"/>
              <a:t> was interpreting that or giving a summary of it in the Maori language some of the natives, who had understood it, but who did not understand English, arose and corrected him in his interpretations. </a:t>
            </a:r>
            <a:r>
              <a:rPr lang="en-US" sz="1200" i="1" dirty="0"/>
              <a:t>Gospel Ideals: Selections from the Discourses of David O. McKay</a:t>
            </a:r>
            <a:r>
              <a:rPr lang="en-US" sz="1200" dirty="0"/>
              <a:t> [Salt Lake City: Improvement Era, 1953], 552.)</a:t>
            </a:r>
          </a:p>
        </p:txBody>
      </p:sp>
    </p:spTree>
    <p:extLst>
      <p:ext uri="{BB962C8B-B14F-4D97-AF65-F5344CB8AC3E}">
        <p14:creationId xmlns:p14="http://schemas.microsoft.com/office/powerpoint/2010/main" val="2836905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6E2A65B5-58C3-4785-9FEE-082AE8881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latin typeface="Agency FB" panose="020B0503020202020204" pitchFamily="34" charset="0"/>
              </a:rPr>
              <a:t>Charity</a:t>
            </a:r>
          </a:p>
          <a:p>
            <a:pPr algn="ctr"/>
            <a:r>
              <a:rPr lang="en-US" sz="6000" dirty="0">
                <a:latin typeface="Agency FB" panose="020B0503020202020204" pitchFamily="34" charset="0"/>
              </a:rPr>
              <a:t>1 Corinthians 13-14</a:t>
            </a:r>
            <a:endParaRPr lang="en-US" sz="4400" dirty="0">
              <a:latin typeface="Agency FB" panose="020B0503020202020204" pitchFamily="34" charset="0"/>
            </a:endParaRPr>
          </a:p>
        </p:txBody>
      </p:sp>
      <p:sp>
        <p:nvSpPr>
          <p:cNvPr id="3"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0" name="Group 109"/>
          <p:cNvGrpSpPr/>
          <p:nvPr/>
        </p:nvGrpSpPr>
        <p:grpSpPr>
          <a:xfrm>
            <a:off x="8416705" y="1802393"/>
            <a:ext cx="2770953" cy="2438400"/>
            <a:chOff x="7076792" y="1648485"/>
            <a:chExt cx="2770953" cy="2438400"/>
          </a:xfrm>
        </p:grpSpPr>
        <p:grpSp>
          <p:nvGrpSpPr>
            <p:cNvPr id="46" name="Group 45"/>
            <p:cNvGrpSpPr/>
            <p:nvPr/>
          </p:nvGrpSpPr>
          <p:grpSpPr>
            <a:xfrm>
              <a:off x="7076792" y="1648485"/>
              <a:ext cx="2770953" cy="2438400"/>
              <a:chOff x="1066799" y="381000"/>
              <a:chExt cx="6667606" cy="5867400"/>
            </a:xfrm>
          </p:grpSpPr>
          <p:sp>
            <p:nvSpPr>
              <p:cNvPr id="47" name="Frame 46"/>
              <p:cNvSpPr/>
              <p:nvPr/>
            </p:nvSpPr>
            <p:spPr>
              <a:xfrm>
                <a:off x="1219200" y="457200"/>
                <a:ext cx="6477000" cy="5791200"/>
              </a:xfrm>
              <a:prstGeom prst="fram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33"/>
              <p:cNvGrpSpPr/>
              <p:nvPr/>
            </p:nvGrpSpPr>
            <p:grpSpPr>
              <a:xfrm>
                <a:off x="1371600" y="381000"/>
                <a:ext cx="6172200" cy="1143000"/>
                <a:chOff x="457200" y="2076138"/>
                <a:chExt cx="7792387" cy="1352862"/>
              </a:xfrm>
            </p:grpSpPr>
            <p:grpSp>
              <p:nvGrpSpPr>
                <p:cNvPr id="92" name="Group 31"/>
                <p:cNvGrpSpPr/>
                <p:nvPr/>
              </p:nvGrpSpPr>
              <p:grpSpPr>
                <a:xfrm>
                  <a:off x="990600" y="2076138"/>
                  <a:ext cx="7258987" cy="1352862"/>
                  <a:chOff x="990600" y="2076138"/>
                  <a:chExt cx="7258987" cy="1352862"/>
                </a:xfrm>
              </p:grpSpPr>
              <p:grpSp>
                <p:nvGrpSpPr>
                  <p:cNvPr id="94" name="Group 17"/>
                  <p:cNvGrpSpPr/>
                  <p:nvPr/>
                </p:nvGrpSpPr>
                <p:grpSpPr>
                  <a:xfrm>
                    <a:off x="990600" y="2133600"/>
                    <a:ext cx="1725118" cy="1295400"/>
                    <a:chOff x="990600" y="2057400"/>
                    <a:chExt cx="1725118" cy="1295400"/>
                  </a:xfrm>
                </p:grpSpPr>
                <p:sp>
                  <p:nvSpPr>
                    <p:cNvPr id="107" name="Quad Arrow 106"/>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18"/>
                  <p:cNvGrpSpPr/>
                  <p:nvPr/>
                </p:nvGrpSpPr>
                <p:grpSpPr>
                  <a:xfrm>
                    <a:off x="2819400" y="2133600"/>
                    <a:ext cx="1725118" cy="1295400"/>
                    <a:chOff x="990600" y="2057400"/>
                    <a:chExt cx="1725118" cy="1295400"/>
                  </a:xfrm>
                </p:grpSpPr>
                <p:sp>
                  <p:nvSpPr>
                    <p:cNvPr id="104" name="Quad Arrow 19"/>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20"/>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22"/>
                  <p:cNvGrpSpPr/>
                  <p:nvPr/>
                </p:nvGrpSpPr>
                <p:grpSpPr>
                  <a:xfrm>
                    <a:off x="4710659" y="2121109"/>
                    <a:ext cx="1725118" cy="1295400"/>
                    <a:chOff x="990600" y="2057400"/>
                    <a:chExt cx="1725118" cy="1295400"/>
                  </a:xfrm>
                </p:grpSpPr>
                <p:sp>
                  <p:nvSpPr>
                    <p:cNvPr id="101" name="Quad Arrow 100"/>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6"/>
                  <p:cNvGrpSpPr/>
                  <p:nvPr/>
                </p:nvGrpSpPr>
                <p:grpSpPr>
                  <a:xfrm>
                    <a:off x="6524469" y="2076138"/>
                    <a:ext cx="1725118" cy="1295400"/>
                    <a:chOff x="990600" y="2057400"/>
                    <a:chExt cx="1725118" cy="1295400"/>
                  </a:xfrm>
                </p:grpSpPr>
                <p:sp>
                  <p:nvSpPr>
                    <p:cNvPr id="98" name="Quad Arrow 97"/>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29"/>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Oval 32"/>
                <p:cNvSpPr/>
                <p:nvPr/>
              </p:nvSpPr>
              <p:spPr>
                <a:xfrm>
                  <a:off x="457200" y="2590800"/>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4"/>
              <p:cNvGrpSpPr/>
              <p:nvPr/>
            </p:nvGrpSpPr>
            <p:grpSpPr>
              <a:xfrm>
                <a:off x="1371600" y="5105400"/>
                <a:ext cx="6172200" cy="1143000"/>
                <a:chOff x="457200" y="2076138"/>
                <a:chExt cx="7792387" cy="1352862"/>
              </a:xfrm>
            </p:grpSpPr>
            <p:grpSp>
              <p:nvGrpSpPr>
                <p:cNvPr id="74" name="Group 73"/>
                <p:cNvGrpSpPr/>
                <p:nvPr/>
              </p:nvGrpSpPr>
              <p:grpSpPr>
                <a:xfrm>
                  <a:off x="990600" y="2076138"/>
                  <a:ext cx="7258987" cy="1352862"/>
                  <a:chOff x="990600" y="2076138"/>
                  <a:chExt cx="7258987" cy="1352862"/>
                </a:xfrm>
              </p:grpSpPr>
              <p:grpSp>
                <p:nvGrpSpPr>
                  <p:cNvPr id="76" name="Group 17"/>
                  <p:cNvGrpSpPr/>
                  <p:nvPr/>
                </p:nvGrpSpPr>
                <p:grpSpPr>
                  <a:xfrm>
                    <a:off x="990600" y="2133600"/>
                    <a:ext cx="1725118" cy="1295400"/>
                    <a:chOff x="990600" y="2057400"/>
                    <a:chExt cx="1725118" cy="1295400"/>
                  </a:xfrm>
                </p:grpSpPr>
                <p:sp>
                  <p:nvSpPr>
                    <p:cNvPr id="89" name="Quad Arrow 88"/>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8"/>
                  <p:cNvGrpSpPr/>
                  <p:nvPr/>
                </p:nvGrpSpPr>
                <p:grpSpPr>
                  <a:xfrm>
                    <a:off x="2819400" y="2133600"/>
                    <a:ext cx="1725118" cy="1295400"/>
                    <a:chOff x="990600" y="2057400"/>
                    <a:chExt cx="1725118" cy="1295400"/>
                  </a:xfrm>
                </p:grpSpPr>
                <p:sp>
                  <p:nvSpPr>
                    <p:cNvPr id="86" name="Quad Arrow 85"/>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22"/>
                  <p:cNvGrpSpPr/>
                  <p:nvPr/>
                </p:nvGrpSpPr>
                <p:grpSpPr>
                  <a:xfrm>
                    <a:off x="4710659" y="2121109"/>
                    <a:ext cx="1725118" cy="1295400"/>
                    <a:chOff x="990600" y="2057400"/>
                    <a:chExt cx="1725118" cy="1295400"/>
                  </a:xfrm>
                </p:grpSpPr>
                <p:sp>
                  <p:nvSpPr>
                    <p:cNvPr id="83" name="Quad Arrow 82"/>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26"/>
                  <p:cNvGrpSpPr/>
                  <p:nvPr/>
                </p:nvGrpSpPr>
                <p:grpSpPr>
                  <a:xfrm>
                    <a:off x="6524469" y="2076138"/>
                    <a:ext cx="1725118" cy="1295400"/>
                    <a:chOff x="990600" y="2057400"/>
                    <a:chExt cx="1725118" cy="1295400"/>
                  </a:xfrm>
                </p:grpSpPr>
                <p:sp>
                  <p:nvSpPr>
                    <p:cNvPr id="80" name="Quad Arrow 79"/>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Oval 74"/>
                <p:cNvSpPr/>
                <p:nvPr/>
              </p:nvSpPr>
              <p:spPr>
                <a:xfrm>
                  <a:off x="457200" y="2590800"/>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31"/>
              <p:cNvGrpSpPr/>
              <p:nvPr/>
            </p:nvGrpSpPr>
            <p:grpSpPr>
              <a:xfrm rot="5400000">
                <a:off x="-336844" y="2699043"/>
                <a:ext cx="3912292" cy="1105005"/>
                <a:chOff x="990600" y="2121109"/>
                <a:chExt cx="4939259" cy="1307891"/>
              </a:xfrm>
            </p:grpSpPr>
            <p:grpSp>
              <p:nvGrpSpPr>
                <p:cNvPr id="63" name="Group 17"/>
                <p:cNvGrpSpPr/>
                <p:nvPr/>
              </p:nvGrpSpPr>
              <p:grpSpPr>
                <a:xfrm>
                  <a:off x="990600" y="2133600"/>
                  <a:ext cx="1725118" cy="1295400"/>
                  <a:chOff x="990600" y="2057400"/>
                  <a:chExt cx="1725118" cy="1295400"/>
                </a:xfrm>
              </p:grpSpPr>
              <p:sp>
                <p:nvSpPr>
                  <p:cNvPr id="71" name="Quad Arrow 70"/>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8"/>
                <p:cNvGrpSpPr/>
                <p:nvPr/>
              </p:nvGrpSpPr>
              <p:grpSpPr>
                <a:xfrm>
                  <a:off x="2819400" y="2133600"/>
                  <a:ext cx="1725118" cy="1295400"/>
                  <a:chOff x="990600" y="2057400"/>
                  <a:chExt cx="1725118" cy="1295400"/>
                </a:xfrm>
              </p:grpSpPr>
              <p:sp>
                <p:nvSpPr>
                  <p:cNvPr id="68" name="Quad Arrow 67"/>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4710659" y="2121109"/>
                  <a:ext cx="1219200" cy="1295400"/>
                  <a:chOff x="990600" y="2057400"/>
                  <a:chExt cx="1219200" cy="1295400"/>
                </a:xfrm>
              </p:grpSpPr>
              <p:sp>
                <p:nvSpPr>
                  <p:cNvPr id="66" name="Quad Arrow 65"/>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31"/>
              <p:cNvGrpSpPr/>
              <p:nvPr/>
            </p:nvGrpSpPr>
            <p:grpSpPr>
              <a:xfrm rot="5400000">
                <a:off x="5225757" y="2699044"/>
                <a:ext cx="3912292" cy="1105005"/>
                <a:chOff x="990600" y="2121109"/>
                <a:chExt cx="4939259" cy="1307891"/>
              </a:xfrm>
            </p:grpSpPr>
            <p:grpSp>
              <p:nvGrpSpPr>
                <p:cNvPr id="52" name="Group 17"/>
                <p:cNvGrpSpPr/>
                <p:nvPr/>
              </p:nvGrpSpPr>
              <p:grpSpPr>
                <a:xfrm>
                  <a:off x="990600" y="2133600"/>
                  <a:ext cx="1725118" cy="1295400"/>
                  <a:chOff x="990600" y="2057400"/>
                  <a:chExt cx="1725118" cy="1295400"/>
                </a:xfrm>
              </p:grpSpPr>
              <p:sp>
                <p:nvSpPr>
                  <p:cNvPr id="60" name="Quad Arrow 59"/>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8"/>
                <p:cNvGrpSpPr/>
                <p:nvPr/>
              </p:nvGrpSpPr>
              <p:grpSpPr>
                <a:xfrm>
                  <a:off x="2819400" y="2133600"/>
                  <a:ext cx="1725118" cy="1295400"/>
                  <a:chOff x="990600" y="2057400"/>
                  <a:chExt cx="1725118" cy="1295400"/>
                </a:xfrm>
              </p:grpSpPr>
              <p:sp>
                <p:nvSpPr>
                  <p:cNvPr id="57" name="Quad Arrow 56"/>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258518" y="2457139"/>
                    <a:ext cx="457200" cy="457200"/>
                  </a:xfrm>
                  <a:prstGeom prst="ellipse">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2"/>
                <p:cNvGrpSpPr/>
                <p:nvPr/>
              </p:nvGrpSpPr>
              <p:grpSpPr>
                <a:xfrm>
                  <a:off x="4710659" y="2121109"/>
                  <a:ext cx="1219200" cy="1295400"/>
                  <a:chOff x="990600" y="2057400"/>
                  <a:chExt cx="1219200" cy="1295400"/>
                </a:xfrm>
              </p:grpSpPr>
              <p:sp>
                <p:nvSpPr>
                  <p:cNvPr id="55" name="Quad Arrow 54"/>
                  <p:cNvSpPr/>
                  <p:nvPr/>
                </p:nvSpPr>
                <p:spPr>
                  <a:xfrm>
                    <a:off x="990600" y="2057400"/>
                    <a:ext cx="1219200" cy="1295400"/>
                  </a:xfrm>
                  <a:prstGeom prst="quadArrow">
                    <a:avLst>
                      <a:gd name="adj1" fmla="val 42172"/>
                      <a:gd name="adj2" fmla="val 22500"/>
                      <a:gd name="adj3" fmla="val 2250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386590" y="2469630"/>
                    <a:ext cx="457200" cy="457200"/>
                  </a:xfrm>
                  <a:prstGeom prst="ellipse">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 name="Heart 3"/>
            <p:cNvSpPr/>
            <p:nvPr/>
          </p:nvSpPr>
          <p:spPr>
            <a:xfrm>
              <a:off x="7822194" y="2209045"/>
              <a:ext cx="1303699" cy="1303699"/>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p:cNvSpPr/>
          <p:nvPr/>
        </p:nvSpPr>
        <p:spPr>
          <a:xfrm>
            <a:off x="4849639" y="4470210"/>
            <a:ext cx="6096000" cy="1200329"/>
          </a:xfrm>
          <a:prstGeom prst="rect">
            <a:avLst/>
          </a:prstGeom>
        </p:spPr>
        <p:txBody>
          <a:bodyPr>
            <a:spAutoFit/>
          </a:bodyPr>
          <a:lstStyle/>
          <a:p>
            <a:r>
              <a:rPr lang="en-US" i="1" dirty="0">
                <a:solidFill>
                  <a:srgbClr val="333333"/>
                </a:solidFill>
                <a:latin typeface="Abadi" panose="020B0604020104020204" pitchFamily="34" charset="0"/>
              </a:rPr>
              <a:t>But charity is the pure love of Christ, and it </a:t>
            </a:r>
            <a:r>
              <a:rPr lang="en-US" i="1" dirty="0" err="1">
                <a:solidFill>
                  <a:srgbClr val="333333"/>
                </a:solidFill>
                <a:latin typeface="Abadi" panose="020B0604020104020204" pitchFamily="34" charset="0"/>
              </a:rPr>
              <a:t>endureth</a:t>
            </a:r>
            <a:r>
              <a:rPr lang="en-US" i="1" dirty="0">
                <a:solidFill>
                  <a:srgbClr val="333333"/>
                </a:solidFill>
                <a:latin typeface="Abadi" panose="020B0604020104020204" pitchFamily="34" charset="0"/>
              </a:rPr>
              <a:t> forever; and whoso is found possessed of it at the last day, it shall be well with him.</a:t>
            </a:r>
          </a:p>
          <a:p>
            <a:r>
              <a:rPr lang="en-US" i="1" dirty="0">
                <a:solidFill>
                  <a:srgbClr val="333333"/>
                </a:solidFill>
                <a:latin typeface="Abadi" panose="020B0604020104020204" pitchFamily="34" charset="0"/>
              </a:rPr>
              <a:t>Moroni 7:47</a:t>
            </a:r>
            <a:endParaRPr lang="en-US" i="1" dirty="0"/>
          </a:p>
        </p:txBody>
      </p:sp>
      <p:grpSp>
        <p:nvGrpSpPr>
          <p:cNvPr id="2" name="Group 1">
            <a:extLst>
              <a:ext uri="{FF2B5EF4-FFF2-40B4-BE49-F238E27FC236}">
                <a16:creationId xmlns:a16="http://schemas.microsoft.com/office/drawing/2014/main" id="{8DE8129B-018B-CADA-32E2-463008177A43}"/>
              </a:ext>
            </a:extLst>
          </p:cNvPr>
          <p:cNvGrpSpPr/>
          <p:nvPr/>
        </p:nvGrpSpPr>
        <p:grpSpPr>
          <a:xfrm>
            <a:off x="944350" y="3022410"/>
            <a:ext cx="3050721" cy="2895600"/>
            <a:chOff x="3657600" y="3429000"/>
            <a:chExt cx="3050721" cy="2895600"/>
          </a:xfrm>
        </p:grpSpPr>
        <p:pic>
          <p:nvPicPr>
            <p:cNvPr id="112" name="Picture 2" descr="Image result for Ephesus">
              <a:extLst>
                <a:ext uri="{FF2B5EF4-FFF2-40B4-BE49-F238E27FC236}">
                  <a16:creationId xmlns:a16="http://schemas.microsoft.com/office/drawing/2014/main" id="{FB69B292-6D04-7372-1F3B-6A049E0635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63" t="-756" b="-1"/>
            <a:stretch/>
          </p:blipFill>
          <p:spPr bwMode="auto">
            <a:xfrm>
              <a:off x="3770810" y="3561806"/>
              <a:ext cx="2877639" cy="2610394"/>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a16="http://schemas.microsoft.com/office/drawing/2014/main" id="{646FB59F-2C08-DBBD-79D2-45548769D46E}"/>
                </a:ext>
              </a:extLst>
            </p:cNvPr>
            <p:cNvGrpSpPr/>
            <p:nvPr/>
          </p:nvGrpSpPr>
          <p:grpSpPr>
            <a:xfrm>
              <a:off x="3657600" y="3429000"/>
              <a:ext cx="3050721" cy="2895600"/>
              <a:chOff x="609600" y="533400"/>
              <a:chExt cx="4495800" cy="4267200"/>
            </a:xfrm>
          </p:grpSpPr>
          <p:grpSp>
            <p:nvGrpSpPr>
              <p:cNvPr id="115" name="Group 86">
                <a:extLst>
                  <a:ext uri="{FF2B5EF4-FFF2-40B4-BE49-F238E27FC236}">
                    <a16:creationId xmlns:a16="http://schemas.microsoft.com/office/drawing/2014/main" id="{7CA433B5-F34E-A9D5-24F9-CA81E27C0701}"/>
                  </a:ext>
                </a:extLst>
              </p:cNvPr>
              <p:cNvGrpSpPr/>
              <p:nvPr/>
            </p:nvGrpSpPr>
            <p:grpSpPr>
              <a:xfrm rot="2107423">
                <a:off x="2048364" y="1066800"/>
                <a:ext cx="554570" cy="1296744"/>
                <a:chOff x="7696200" y="914400"/>
                <a:chExt cx="685800" cy="2438400"/>
              </a:xfrm>
            </p:grpSpPr>
            <p:sp>
              <p:nvSpPr>
                <p:cNvPr id="147" name="Moon 146">
                  <a:extLst>
                    <a:ext uri="{FF2B5EF4-FFF2-40B4-BE49-F238E27FC236}">
                      <a16:creationId xmlns:a16="http://schemas.microsoft.com/office/drawing/2014/main" id="{5DCA598A-6FD8-5ADB-109E-189A2FE84ED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a:extLst>
                    <a:ext uri="{FF2B5EF4-FFF2-40B4-BE49-F238E27FC236}">
                      <a16:creationId xmlns:a16="http://schemas.microsoft.com/office/drawing/2014/main" id="{040B1E5D-8D5D-2BBA-B316-145074163693}"/>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a:extLst>
                    <a:ext uri="{FF2B5EF4-FFF2-40B4-BE49-F238E27FC236}">
                      <a16:creationId xmlns:a16="http://schemas.microsoft.com/office/drawing/2014/main" id="{3DF0D044-1C9D-6398-9E72-72DA86041A8B}"/>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3305F3F9-8571-2785-3331-67BF3410AD6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87">
                <a:extLst>
                  <a:ext uri="{FF2B5EF4-FFF2-40B4-BE49-F238E27FC236}">
                    <a16:creationId xmlns:a16="http://schemas.microsoft.com/office/drawing/2014/main" id="{69C29F3F-537B-1229-EBC3-43959098505F}"/>
                  </a:ext>
                </a:extLst>
              </p:cNvPr>
              <p:cNvGrpSpPr/>
              <p:nvPr/>
            </p:nvGrpSpPr>
            <p:grpSpPr>
              <a:xfrm rot="19262140" flipH="1">
                <a:off x="3035243" y="1133011"/>
                <a:ext cx="554570" cy="1180981"/>
                <a:chOff x="7696200" y="914400"/>
                <a:chExt cx="685800" cy="2438400"/>
              </a:xfrm>
            </p:grpSpPr>
            <p:sp>
              <p:nvSpPr>
                <p:cNvPr id="143" name="Moon 142">
                  <a:extLst>
                    <a:ext uri="{FF2B5EF4-FFF2-40B4-BE49-F238E27FC236}">
                      <a16:creationId xmlns:a16="http://schemas.microsoft.com/office/drawing/2014/main" id="{59BB0E0F-E28B-F296-2C8C-62B1269052A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a:extLst>
                    <a:ext uri="{FF2B5EF4-FFF2-40B4-BE49-F238E27FC236}">
                      <a16:creationId xmlns:a16="http://schemas.microsoft.com/office/drawing/2014/main" id="{D4D8B7FD-50E5-B56D-A010-4D46B446C99B}"/>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54E18D8C-5E78-1F11-2A81-E815FEA8C3D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067353B3-7A36-A52D-4EE8-B153CA39ED6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rapezoid 116">
                <a:extLst>
                  <a:ext uri="{FF2B5EF4-FFF2-40B4-BE49-F238E27FC236}">
                    <a16:creationId xmlns:a16="http://schemas.microsoft.com/office/drawing/2014/main" id="{17B3FFD2-55CB-B71E-60F2-98BDCF25CA07}"/>
                  </a:ext>
                </a:extLst>
              </p:cNvPr>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FE737ED9-35C8-C74E-CF9A-8A3F14C6B6CB}"/>
                  </a:ext>
                </a:extLst>
              </p:cNvPr>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5BA33797-C84F-0983-2574-4DE8DD06D80C}"/>
                  </a:ext>
                </a:extLst>
              </p:cNvPr>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75C65137-02B3-CE30-1768-328B45E9D2A8}"/>
                  </a:ext>
                </a:extLst>
              </p:cNvPr>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F2D077BD-B895-A2E6-B1E5-D1EEDA92E5FF}"/>
                  </a:ext>
                </a:extLst>
              </p:cNvPr>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a:extLst>
                  <a:ext uri="{FF2B5EF4-FFF2-40B4-BE49-F238E27FC236}">
                    <a16:creationId xmlns:a16="http://schemas.microsoft.com/office/drawing/2014/main" id="{F859CF41-7255-02BA-1CED-0BEE2D3C4803}"/>
                  </a:ext>
                </a:extLst>
              </p:cNvPr>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ACC7624-4FB7-B3F0-87B0-A0B4F5508F19}"/>
                  </a:ext>
                </a:extLst>
              </p:cNvPr>
              <p:cNvSpPr/>
              <p:nvPr/>
            </p:nvSpPr>
            <p:spPr>
              <a:xfrm>
                <a:off x="2409163" y="1737160"/>
                <a:ext cx="775770" cy="10661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B522E4A-1F0A-C529-8000-7CAD56FB3BB6}"/>
                  </a:ext>
                </a:extLst>
              </p:cNvPr>
              <p:cNvSpPr/>
              <p:nvPr/>
            </p:nvSpPr>
            <p:spPr>
              <a:xfrm>
                <a:off x="22173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oud 124">
                <a:extLst>
                  <a:ext uri="{FF2B5EF4-FFF2-40B4-BE49-F238E27FC236}">
                    <a16:creationId xmlns:a16="http://schemas.microsoft.com/office/drawing/2014/main" id="{AC7D2306-34A9-6153-EF31-392706C51551}"/>
                  </a:ext>
                </a:extLst>
              </p:cNvPr>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Delay 125">
                <a:extLst>
                  <a:ext uri="{FF2B5EF4-FFF2-40B4-BE49-F238E27FC236}">
                    <a16:creationId xmlns:a16="http://schemas.microsoft.com/office/drawing/2014/main" id="{B6B53EDB-15DE-54B8-3D0A-3C9DB1468A2E}"/>
                  </a:ext>
                </a:extLst>
              </p:cNvPr>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055078A9-C986-5163-D216-252BD5FB0812}"/>
                  </a:ext>
                </a:extLst>
              </p:cNvPr>
              <p:cNvSpPr/>
              <p:nvPr/>
            </p:nvSpPr>
            <p:spPr>
              <a:xfrm>
                <a:off x="2664386" y="2271981"/>
                <a:ext cx="219521" cy="1431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22">
                <a:extLst>
                  <a:ext uri="{FF2B5EF4-FFF2-40B4-BE49-F238E27FC236}">
                    <a16:creationId xmlns:a16="http://schemas.microsoft.com/office/drawing/2014/main" id="{55A09EA2-E1B1-6AFF-0BA7-8B3FCB35A03A}"/>
                  </a:ext>
                </a:extLst>
              </p:cNvPr>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23">
                <a:extLst>
                  <a:ext uri="{FF2B5EF4-FFF2-40B4-BE49-F238E27FC236}">
                    <a16:creationId xmlns:a16="http://schemas.microsoft.com/office/drawing/2014/main" id="{A85572AA-E6CA-020A-B0C8-EDD18511ACE8}"/>
                  </a:ext>
                </a:extLst>
              </p:cNvPr>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24">
                <a:extLst>
                  <a:ext uri="{FF2B5EF4-FFF2-40B4-BE49-F238E27FC236}">
                    <a16:creationId xmlns:a16="http://schemas.microsoft.com/office/drawing/2014/main" id="{F00C85EF-0264-1BC3-E24B-FE5AE2510893}"/>
                  </a:ext>
                </a:extLst>
              </p:cNvPr>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25">
                <a:extLst>
                  <a:ext uri="{FF2B5EF4-FFF2-40B4-BE49-F238E27FC236}">
                    <a16:creationId xmlns:a16="http://schemas.microsoft.com/office/drawing/2014/main" id="{6B1D5489-DCA6-EF2C-B4AE-4DE461C86375}"/>
                  </a:ext>
                </a:extLst>
              </p:cNvPr>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26">
                <a:extLst>
                  <a:ext uri="{FF2B5EF4-FFF2-40B4-BE49-F238E27FC236}">
                    <a16:creationId xmlns:a16="http://schemas.microsoft.com/office/drawing/2014/main" id="{94726989-7408-7CF3-C16A-CAAAF4DF47D7}"/>
                  </a:ext>
                </a:extLst>
              </p:cNvPr>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27">
                <a:extLst>
                  <a:ext uri="{FF2B5EF4-FFF2-40B4-BE49-F238E27FC236}">
                    <a16:creationId xmlns:a16="http://schemas.microsoft.com/office/drawing/2014/main" id="{11CEDB44-2384-8D81-0BB5-42A8712183D8}"/>
                  </a:ext>
                </a:extLst>
              </p:cNvPr>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DF937DD5-39A6-140E-105B-50B2900015F2}"/>
                  </a:ext>
                </a:extLst>
              </p:cNvPr>
              <p:cNvSpPr/>
              <p:nvPr/>
            </p:nvSpPr>
            <p:spPr>
              <a:xfrm>
                <a:off x="17526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2E9131AE-2575-A7D4-7D3E-FE90E40DF40F}"/>
                  </a:ext>
                </a:extLst>
              </p:cNvPr>
              <p:cNvSpPr/>
              <p:nvPr/>
            </p:nvSpPr>
            <p:spPr>
              <a:xfrm>
                <a:off x="3505200" y="3657600"/>
                <a:ext cx="382929" cy="2641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7">
                <a:extLst>
                  <a:ext uri="{FF2B5EF4-FFF2-40B4-BE49-F238E27FC236}">
                    <a16:creationId xmlns:a16="http://schemas.microsoft.com/office/drawing/2014/main" id="{4C695DAF-A8B0-9C4B-4CCF-F825186BA102}"/>
                  </a:ext>
                </a:extLst>
              </p:cNvPr>
              <p:cNvGrpSpPr/>
              <p:nvPr/>
            </p:nvGrpSpPr>
            <p:grpSpPr>
              <a:xfrm>
                <a:off x="3150326" y="3226526"/>
                <a:ext cx="366238" cy="640613"/>
                <a:chOff x="2438400" y="402137"/>
                <a:chExt cx="2514600" cy="4398463"/>
              </a:xfrm>
            </p:grpSpPr>
            <p:sp>
              <p:nvSpPr>
                <p:cNvPr id="139" name="Snip Same Side Corner Rectangle 33">
                  <a:extLst>
                    <a:ext uri="{FF2B5EF4-FFF2-40B4-BE49-F238E27FC236}">
                      <a16:creationId xmlns:a16="http://schemas.microsoft.com/office/drawing/2014/main" id="{B6408883-7939-E232-E7F4-F3BD2C0DBD5C}"/>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6C0E611A-225D-41FE-592B-CA31F99E54F4}"/>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4BF791F1-7743-E8B8-893C-A8102A14526A}"/>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a:extLst>
                    <a:ext uri="{FF2B5EF4-FFF2-40B4-BE49-F238E27FC236}">
                      <a16:creationId xmlns:a16="http://schemas.microsoft.com/office/drawing/2014/main" id="{BE3DB789-714D-89F5-2BB7-BB58FD39E46F}"/>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Wave 136">
                <a:extLst>
                  <a:ext uri="{FF2B5EF4-FFF2-40B4-BE49-F238E27FC236}">
                    <a16:creationId xmlns:a16="http://schemas.microsoft.com/office/drawing/2014/main" id="{58801458-3909-26C0-999C-19EABB44F4DC}"/>
                  </a:ext>
                </a:extLst>
              </p:cNvPr>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ame 137">
                <a:extLst>
                  <a:ext uri="{FF2B5EF4-FFF2-40B4-BE49-F238E27FC236}">
                    <a16:creationId xmlns:a16="http://schemas.microsoft.com/office/drawing/2014/main" id="{36EB299E-481F-E07B-EA0A-B863E638B647}"/>
                  </a:ext>
                </a:extLst>
              </p:cNvPr>
              <p:cNvSpPr/>
              <p:nvPr/>
            </p:nvSpPr>
            <p:spPr>
              <a:xfrm>
                <a:off x="609600" y="533400"/>
                <a:ext cx="4495800" cy="4267200"/>
              </a:xfrm>
              <a:prstGeom prst="frame">
                <a:avLst>
                  <a:gd name="adj1" fmla="val 7194"/>
                </a:avLst>
              </a:prstGeom>
              <a:solidFill>
                <a:srgbClr val="C68C5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0432656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53"/>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6626" y="-45889"/>
            <a:ext cx="9225516" cy="6494085"/>
          </a:xfrm>
          <a:prstGeom prst="rect">
            <a:avLst/>
          </a:prstGeom>
          <a:noFill/>
        </p:spPr>
        <p:txBody>
          <a:bodyPr wrap="square" rtlCol="0">
            <a:spAutoFit/>
          </a:bodyPr>
          <a:lstStyle/>
          <a:p>
            <a:pPr algn="ctr"/>
            <a:r>
              <a:rPr lang="en-US" sz="9600" dirty="0">
                <a:latin typeface="Agency FB" panose="020B0503020202020204" pitchFamily="34" charset="0"/>
              </a:rPr>
              <a:t>Charity</a:t>
            </a:r>
          </a:p>
          <a:p>
            <a:pPr algn="ctr"/>
            <a:endParaRPr lang="en-US" sz="9600" dirty="0">
              <a:latin typeface="Segoe Script" pitchFamily="34" charset="0"/>
            </a:endParaRPr>
          </a:p>
          <a:p>
            <a:pPr algn="ctr"/>
            <a:r>
              <a:rPr lang="en-US" sz="3200" dirty="0">
                <a:latin typeface="+mj-lt"/>
              </a:rPr>
              <a:t>Moroni 7:45</a:t>
            </a:r>
          </a:p>
          <a:p>
            <a:pPr algn="ctr"/>
            <a:r>
              <a:rPr lang="en-US" sz="3200" dirty="0">
                <a:latin typeface="+mj-lt"/>
              </a:rPr>
              <a:t>“ And charity </a:t>
            </a:r>
            <a:r>
              <a:rPr lang="en-US" sz="3200" dirty="0" err="1">
                <a:latin typeface="+mj-lt"/>
              </a:rPr>
              <a:t>suffereth</a:t>
            </a:r>
            <a:r>
              <a:rPr lang="en-US" sz="3200" dirty="0">
                <a:latin typeface="+mj-lt"/>
              </a:rPr>
              <a:t> long, and is kind, and </a:t>
            </a:r>
            <a:r>
              <a:rPr lang="en-US" sz="3200" dirty="0" err="1">
                <a:latin typeface="+mj-lt"/>
              </a:rPr>
              <a:t>enveith</a:t>
            </a:r>
            <a:r>
              <a:rPr lang="en-US" sz="3200" dirty="0">
                <a:latin typeface="+mj-lt"/>
              </a:rPr>
              <a:t> not, and is not puffed up, </a:t>
            </a:r>
            <a:r>
              <a:rPr lang="en-US" sz="3200" dirty="0" err="1">
                <a:latin typeface="+mj-lt"/>
              </a:rPr>
              <a:t>seeketh</a:t>
            </a:r>
            <a:r>
              <a:rPr lang="en-US" sz="3200" dirty="0">
                <a:latin typeface="+mj-lt"/>
              </a:rPr>
              <a:t> not her own, is not easily provoked, </a:t>
            </a:r>
            <a:r>
              <a:rPr lang="en-US" sz="3200" dirty="0" err="1">
                <a:latin typeface="+mj-lt"/>
              </a:rPr>
              <a:t>thinketh</a:t>
            </a:r>
            <a:r>
              <a:rPr lang="en-US" sz="3200" dirty="0">
                <a:latin typeface="+mj-lt"/>
              </a:rPr>
              <a:t> no evil, and </a:t>
            </a:r>
            <a:r>
              <a:rPr lang="en-US" sz="3200" dirty="0" err="1">
                <a:latin typeface="+mj-lt"/>
              </a:rPr>
              <a:t>rejoiceth</a:t>
            </a:r>
            <a:r>
              <a:rPr lang="en-US" sz="3200" dirty="0">
                <a:latin typeface="+mj-lt"/>
              </a:rPr>
              <a:t> not in iniquity but </a:t>
            </a:r>
            <a:r>
              <a:rPr lang="en-US" sz="3200" dirty="0" err="1">
                <a:latin typeface="+mj-lt"/>
              </a:rPr>
              <a:t>rejoiceth</a:t>
            </a:r>
            <a:r>
              <a:rPr lang="en-US" sz="3200" dirty="0">
                <a:latin typeface="+mj-lt"/>
              </a:rPr>
              <a:t> in the truth, </a:t>
            </a:r>
            <a:r>
              <a:rPr lang="en-US" sz="3200" dirty="0" err="1">
                <a:latin typeface="+mj-lt"/>
              </a:rPr>
              <a:t>beareth</a:t>
            </a:r>
            <a:r>
              <a:rPr lang="en-US" sz="3200" dirty="0">
                <a:latin typeface="+mj-lt"/>
              </a:rPr>
              <a:t> all things, believeth all thing, </a:t>
            </a:r>
            <a:r>
              <a:rPr lang="en-US" sz="3200" dirty="0" err="1">
                <a:latin typeface="+mj-lt"/>
              </a:rPr>
              <a:t>hopeth</a:t>
            </a:r>
            <a:r>
              <a:rPr lang="en-US" sz="3200" dirty="0">
                <a:latin typeface="+mj-lt"/>
              </a:rPr>
              <a:t> all thing, </a:t>
            </a:r>
            <a:r>
              <a:rPr lang="en-US" sz="3200" dirty="0" err="1">
                <a:latin typeface="+mj-lt"/>
              </a:rPr>
              <a:t>endureth</a:t>
            </a:r>
            <a:r>
              <a:rPr lang="en-US" sz="3200" dirty="0">
                <a:latin typeface="+mj-lt"/>
              </a:rPr>
              <a:t> all things.”</a:t>
            </a:r>
          </a:p>
        </p:txBody>
      </p:sp>
      <p:grpSp>
        <p:nvGrpSpPr>
          <p:cNvPr id="2" name="Group 3"/>
          <p:cNvGrpSpPr/>
          <p:nvPr/>
        </p:nvGrpSpPr>
        <p:grpSpPr>
          <a:xfrm rot="4940764">
            <a:off x="5353014" y="382131"/>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186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53"/>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Harmful effects resulting from having certain attitudes and behaviors</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8225606" y="661765"/>
            <a:ext cx="3304516" cy="3338297"/>
            <a:chOff x="8225606" y="661765"/>
            <a:chExt cx="3304516" cy="3338297"/>
          </a:xfrm>
        </p:grpSpPr>
        <p:sp>
          <p:nvSpPr>
            <p:cNvPr id="4" name="Rectangle 3"/>
            <p:cNvSpPr/>
            <p:nvPr/>
          </p:nvSpPr>
          <p:spPr>
            <a:xfrm>
              <a:off x="8225606" y="661765"/>
              <a:ext cx="3304516" cy="923330"/>
            </a:xfrm>
            <a:prstGeom prst="rect">
              <a:avLst/>
            </a:prstGeom>
          </p:spPr>
          <p:txBody>
            <a:bodyPr wrap="square">
              <a:spAutoFit/>
            </a:bodyPr>
            <a:lstStyle/>
            <a:p>
              <a:pPr fontAlgn="base"/>
              <a:r>
                <a:rPr lang="en-US" dirty="0">
                  <a:solidFill>
                    <a:srgbClr val="333333"/>
                  </a:solidFill>
                  <a:latin typeface="Abadi" panose="020B0604020104020204" pitchFamily="34" charset="0"/>
                </a:rPr>
                <a:t>Classmates are rude to you, so you feel justified in being rude in response.</a:t>
              </a:r>
            </a:p>
          </p:txBody>
        </p:sp>
        <p:pic>
          <p:nvPicPr>
            <p:cNvPr id="2054" name="Picture 6" descr="Image result for rude classm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7295" y="1684103"/>
              <a:ext cx="3075883" cy="23159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838954" y="1047938"/>
            <a:ext cx="5687808" cy="2188345"/>
            <a:chOff x="838954" y="1047938"/>
            <a:chExt cx="5687808" cy="2188345"/>
          </a:xfrm>
        </p:grpSpPr>
        <p:sp>
          <p:nvSpPr>
            <p:cNvPr id="3" name="Rectangle 2"/>
            <p:cNvSpPr/>
            <p:nvPr/>
          </p:nvSpPr>
          <p:spPr>
            <a:xfrm>
              <a:off x="838954" y="1529757"/>
              <a:ext cx="2809593" cy="923330"/>
            </a:xfrm>
            <a:prstGeom prst="rect">
              <a:avLst/>
            </a:prstGeom>
          </p:spPr>
          <p:txBody>
            <a:bodyPr wrap="square">
              <a:spAutoFit/>
            </a:bodyPr>
            <a:lstStyle/>
            <a:p>
              <a:pPr fontAlgn="base"/>
              <a:r>
                <a:rPr lang="en-US" dirty="0">
                  <a:solidFill>
                    <a:srgbClr val="333333"/>
                  </a:solidFill>
                  <a:latin typeface="Abadi" panose="020B0604020104020204" pitchFamily="34" charset="0"/>
                </a:rPr>
                <a:t>You frequently get annoyed and upset by the behavior of a sibling.</a:t>
              </a:r>
              <a:endParaRPr lang="en-US" b="0" i="0" dirty="0">
                <a:solidFill>
                  <a:srgbClr val="333333"/>
                </a:solidFill>
                <a:effectLst/>
                <a:latin typeface="Abadi" panose="020B0604020104020204" pitchFamily="34" charset="0"/>
              </a:endParaRPr>
            </a:p>
          </p:txBody>
        </p:sp>
        <p:pic>
          <p:nvPicPr>
            <p:cNvPr id="2056" name="Picture 8" descr="Image result for cinderellas step si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1047938"/>
              <a:ext cx="2869163" cy="21883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841972" y="3376664"/>
            <a:ext cx="2589292" cy="2926695"/>
            <a:chOff x="841972" y="3376664"/>
            <a:chExt cx="2589292" cy="2926695"/>
          </a:xfrm>
        </p:grpSpPr>
        <p:sp>
          <p:nvSpPr>
            <p:cNvPr id="6" name="Rectangle 5"/>
            <p:cNvSpPr/>
            <p:nvPr/>
          </p:nvSpPr>
          <p:spPr>
            <a:xfrm>
              <a:off x="1029078" y="3376664"/>
              <a:ext cx="2402186" cy="923330"/>
            </a:xfrm>
            <a:prstGeom prst="rect">
              <a:avLst/>
            </a:prstGeom>
          </p:spPr>
          <p:txBody>
            <a:bodyPr wrap="square">
              <a:spAutoFit/>
            </a:bodyPr>
            <a:lstStyle/>
            <a:p>
              <a:pPr fontAlgn="base"/>
              <a:r>
                <a:rPr lang="en-US" dirty="0">
                  <a:solidFill>
                    <a:srgbClr val="333333"/>
                  </a:solidFill>
                  <a:latin typeface="Abadi" panose="020B0604020104020204" pitchFamily="34" charset="0"/>
                </a:rPr>
                <a:t>You feel envious of a friend’s talents and accomplishments.</a:t>
              </a:r>
              <a:endParaRPr lang="en-US" b="0" i="0" dirty="0">
                <a:solidFill>
                  <a:srgbClr val="333333"/>
                </a:solidFill>
                <a:effectLst/>
                <a:latin typeface="Abadi" panose="020B0604020104020204" pitchFamily="34" charset="0"/>
              </a:endParaRPr>
            </a:p>
          </p:txBody>
        </p:sp>
        <p:pic>
          <p:nvPicPr>
            <p:cNvPr id="2058" name="Picture 10" descr="Image result for spongebob troph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972" y="4429800"/>
              <a:ext cx="2548425" cy="18735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4363507" y="4232542"/>
            <a:ext cx="6980484" cy="2122991"/>
            <a:chOff x="4363507" y="4232542"/>
            <a:chExt cx="6980484" cy="2122991"/>
          </a:xfrm>
        </p:grpSpPr>
        <p:sp>
          <p:nvSpPr>
            <p:cNvPr id="37" name="Rectangle 36"/>
            <p:cNvSpPr/>
            <p:nvPr/>
          </p:nvSpPr>
          <p:spPr>
            <a:xfrm>
              <a:off x="8311080" y="4544561"/>
              <a:ext cx="3032911" cy="923330"/>
            </a:xfrm>
            <a:prstGeom prst="rect">
              <a:avLst/>
            </a:prstGeom>
          </p:spPr>
          <p:txBody>
            <a:bodyPr wrap="square">
              <a:spAutoFit/>
            </a:bodyPr>
            <a:lstStyle/>
            <a:p>
              <a:pPr fontAlgn="base"/>
              <a:r>
                <a:rPr lang="en-US" dirty="0">
                  <a:solidFill>
                    <a:srgbClr val="333333"/>
                  </a:solidFill>
                  <a:latin typeface="Abadi" panose="020B0604020104020204" pitchFamily="34" charset="0"/>
                </a:rPr>
                <a:t>Sometimes you find it easy to gossip and speak badly about others.</a:t>
              </a:r>
              <a:endParaRPr lang="en-US" b="0" i="0" dirty="0">
                <a:solidFill>
                  <a:srgbClr val="333333"/>
                </a:solidFill>
                <a:effectLst/>
                <a:latin typeface="Abadi" panose="020B0604020104020204" pitchFamily="34" charset="0"/>
              </a:endParaRPr>
            </a:p>
          </p:txBody>
        </p:sp>
        <p:pic>
          <p:nvPicPr>
            <p:cNvPr id="2060" name="Picture 12" descr="Image result for dumb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3507" y="4232542"/>
              <a:ext cx="3774206" cy="21229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50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A Sounding Brass and Tinkling Cymbal</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556000" y="1221939"/>
            <a:ext cx="5633267" cy="1938992"/>
          </a:xfrm>
          <a:prstGeom prst="rect">
            <a:avLst/>
          </a:prstGeom>
        </p:spPr>
        <p:txBody>
          <a:bodyPr wrap="square">
            <a:spAutoFit/>
          </a:bodyPr>
          <a:lstStyle/>
          <a:p>
            <a:pPr fontAlgn="base"/>
            <a:r>
              <a:rPr lang="en-US" sz="2000" dirty="0"/>
              <a:t>"Religion without morality, professions of godliness without charity, church-membership without adequate responsibility as to individual conduct in daily life, are but as sounding brass and tinkling cymbals-noise without music, the words without the spirit of prayer.“ (2)</a:t>
            </a:r>
            <a:endParaRPr lang="en-US" sz="2000" b="0" i="0" dirty="0">
              <a:solidFill>
                <a:srgbClr val="333333"/>
              </a:solidFill>
              <a:effectLst/>
              <a:latin typeface="Abadi" panose="020B0604020104020204" pitchFamily="34" charset="0"/>
            </a:endParaRPr>
          </a:p>
        </p:txBody>
      </p:sp>
      <p:grpSp>
        <p:nvGrpSpPr>
          <p:cNvPr id="4" name="Group 3"/>
          <p:cNvGrpSpPr/>
          <p:nvPr/>
        </p:nvGrpSpPr>
        <p:grpSpPr>
          <a:xfrm>
            <a:off x="372858" y="3983246"/>
            <a:ext cx="8092132" cy="2246769"/>
            <a:chOff x="372858" y="3983246"/>
            <a:chExt cx="8092132" cy="2246769"/>
          </a:xfrm>
        </p:grpSpPr>
        <p:sp>
          <p:nvSpPr>
            <p:cNvPr id="37" name="Rectangle 36"/>
            <p:cNvSpPr/>
            <p:nvPr/>
          </p:nvSpPr>
          <p:spPr>
            <a:xfrm>
              <a:off x="1466660" y="3983246"/>
              <a:ext cx="6998330" cy="2246769"/>
            </a:xfrm>
            <a:prstGeom prst="rect">
              <a:avLst/>
            </a:prstGeom>
          </p:spPr>
          <p:txBody>
            <a:bodyPr wrap="square">
              <a:spAutoFit/>
            </a:bodyPr>
            <a:lstStyle/>
            <a:p>
              <a:pPr fontAlgn="base"/>
              <a:r>
                <a:rPr lang="en-US" sz="2000" dirty="0"/>
                <a:t>"Wherever I go, outside of the families of the Church and the conferences that I attend in different places in which the Church gathers, there are few places where prayer is offered. And sometimes when I hear prayer in other places it is like a tinkling cymbal and sounding brass. It goes in one ear and out of the other. No power whatever is back of it. It is mere words and nothing else." (3)</a:t>
              </a:r>
              <a:endParaRPr lang="en-US" sz="2000" b="0" i="0" dirty="0">
                <a:solidFill>
                  <a:srgbClr val="333333"/>
                </a:solidFill>
                <a:effectLst/>
                <a:latin typeface="Abadi" panose="020B0604020104020204" pitchFamily="34" charset="0"/>
              </a:endParaRPr>
            </a:p>
          </p:txBody>
        </p:sp>
        <p:pic>
          <p:nvPicPr>
            <p:cNvPr id="9222" name="Picture 6" descr="Image result for elder reed sm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58" y="4363818"/>
              <a:ext cx="858413" cy="125900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5191" y="688063"/>
            <a:ext cx="1285837" cy="1710648"/>
          </a:xfrm>
          <a:prstGeom prst="rect">
            <a:avLst/>
          </a:prstGeom>
        </p:spPr>
      </p:pic>
      <p:pic>
        <p:nvPicPr>
          <p:cNvPr id="9224" name="Picture 8" descr="Image result for disney prayer carto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367" y="597151"/>
            <a:ext cx="2692997" cy="2692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13:1</a:t>
            </a:r>
          </a:p>
        </p:txBody>
      </p:sp>
    </p:spTree>
    <p:extLst>
      <p:ext uri="{BB962C8B-B14F-4D97-AF65-F5344CB8AC3E}">
        <p14:creationId xmlns:p14="http://schemas.microsoft.com/office/powerpoint/2010/main" val="26295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Prophecy, Mysteries, Knowledge and Faith</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278455" y="1104245"/>
            <a:ext cx="4900942" cy="2585323"/>
          </a:xfrm>
          <a:prstGeom prst="rect">
            <a:avLst/>
          </a:prstGeom>
        </p:spPr>
        <p:txBody>
          <a:bodyPr wrap="square">
            <a:spAutoFit/>
          </a:bodyPr>
          <a:lstStyle/>
          <a:p>
            <a:pPr fontAlgn="base"/>
            <a:r>
              <a:rPr lang="en-US" dirty="0"/>
              <a:t>"We have been taught in other scripture that no matter how great and significant our mortal accomplishments, no matter how much was accomplished under our hand-as a bishop, a clerk, a president, a teacher, or a parent-unless we learn to exhibit charity, we are nothing. </a:t>
            </a:r>
          </a:p>
          <a:p>
            <a:pPr fontAlgn="base"/>
            <a:endParaRPr lang="en-US" dirty="0"/>
          </a:p>
          <a:p>
            <a:pPr fontAlgn="base"/>
            <a:r>
              <a:rPr lang="en-US" dirty="0"/>
              <a:t>All our good deeds will not weigh in our favor if charity is lacking.“ (4)</a:t>
            </a:r>
            <a:endParaRPr lang="en-US" b="0" i="0" dirty="0">
              <a:solidFill>
                <a:srgbClr val="333333"/>
              </a:solidFill>
              <a:effectLst/>
              <a:latin typeface="Abadi" panose="020B0604020104020204" pitchFamily="34" charset="0"/>
            </a:endParaRPr>
          </a:p>
        </p:txBody>
      </p:sp>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13:2-3</a:t>
            </a:r>
          </a:p>
        </p:txBody>
      </p:sp>
      <p:pic>
        <p:nvPicPr>
          <p:cNvPr id="1026" name="Picture 2" descr="Image result for H. Burke Peterson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68" y="307818"/>
            <a:ext cx="144018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69806" y="4531849"/>
            <a:ext cx="6096000" cy="1754326"/>
          </a:xfrm>
          <a:prstGeom prst="rect">
            <a:avLst/>
          </a:prstGeom>
        </p:spPr>
        <p:txBody>
          <a:bodyPr>
            <a:spAutoFit/>
          </a:bodyPr>
          <a:lstStyle/>
          <a:p>
            <a:r>
              <a:rPr lang="en-US" dirty="0">
                <a:solidFill>
                  <a:srgbClr val="333333"/>
                </a:solidFill>
                <a:latin typeface="Abadi" panose="020B0604020104020204" pitchFamily="34" charset="0"/>
              </a:rPr>
              <a:t>Even the most extreme acts of service fall short of the ultimate 'profit' unless they are motivated by the pure love of Christ. If our service is to be most efficacious, it must be unconcerned with self and heedless of personal advantage. It must be accomplished for the love of God and the love of his children." (5)</a:t>
            </a:r>
            <a:endParaRPr lang="en-US"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3914" y="4487455"/>
            <a:ext cx="1060339" cy="1321506"/>
          </a:xfrm>
          <a:prstGeom prst="rect">
            <a:avLst/>
          </a:prstGeom>
        </p:spPr>
      </p:pic>
      <p:pic>
        <p:nvPicPr>
          <p:cNvPr id="1034" name="Picture 10" descr="Image result for cha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4" y="3962400"/>
            <a:ext cx="3657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2" descr="Image result for achieve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7746999" y="844578"/>
            <a:ext cx="2289629" cy="2846781"/>
            <a:chOff x="7746999" y="844578"/>
            <a:chExt cx="2289629" cy="2846781"/>
          </a:xfrm>
        </p:grpSpPr>
        <p:sp>
          <p:nvSpPr>
            <p:cNvPr id="25" name="Rectangle 24"/>
            <p:cNvSpPr/>
            <p:nvPr/>
          </p:nvSpPr>
          <p:spPr>
            <a:xfrm>
              <a:off x="7988300" y="1117600"/>
              <a:ext cx="1778000" cy="2374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8" descr="Image result for fram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468423" y="1123154"/>
              <a:ext cx="2846781" cy="22896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905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Charity </a:t>
            </a:r>
            <a:r>
              <a:rPr lang="en-US" sz="3600" dirty="0" err="1">
                <a:latin typeface="Agency FB" panose="020B0503020202020204" pitchFamily="34" charset="0"/>
              </a:rPr>
              <a:t>Suffereth</a:t>
            </a:r>
            <a:r>
              <a:rPr lang="en-US" sz="3600" dirty="0">
                <a:latin typeface="Agency FB" panose="020B0503020202020204" pitchFamily="34" charset="0"/>
              </a:rPr>
              <a:t> Long</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742634" y="1890262"/>
            <a:ext cx="5226365" cy="2677656"/>
          </a:xfrm>
          <a:prstGeom prst="rect">
            <a:avLst/>
          </a:prstGeom>
        </p:spPr>
        <p:txBody>
          <a:bodyPr wrap="square">
            <a:spAutoFit/>
          </a:bodyPr>
          <a:lstStyle/>
          <a:p>
            <a:pPr fontAlgn="base"/>
            <a:r>
              <a:rPr lang="en-US" sz="2400" dirty="0"/>
              <a:t> “We do not know the hearts of those who offend us. Nor do we know all the sources of our own anger and hurt. </a:t>
            </a:r>
          </a:p>
          <a:p>
            <a:pPr fontAlgn="base"/>
            <a:endParaRPr lang="en-US" sz="2400" dirty="0"/>
          </a:p>
          <a:p>
            <a:pPr fontAlgn="base"/>
            <a:r>
              <a:rPr lang="en-US" sz="2400" dirty="0"/>
              <a:t>The Apostle Paul was telling us how to love in a world of imperfect people, including ourselves.” </a:t>
            </a:r>
            <a:endParaRPr lang="en-US" sz="2400" b="0" i="0" dirty="0">
              <a:solidFill>
                <a:srgbClr val="333333"/>
              </a:solidFill>
              <a:effectLst/>
              <a:latin typeface="Abadi" panose="020B0604020104020204" pitchFamily="34" charset="0"/>
            </a:endParaRPr>
          </a:p>
        </p:txBody>
      </p:sp>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13:4-5</a:t>
            </a:r>
          </a:p>
        </p:txBody>
      </p:sp>
      <p:sp>
        <p:nvSpPr>
          <p:cNvPr id="4" name="Rectangle 3"/>
          <p:cNvSpPr/>
          <p:nvPr/>
        </p:nvSpPr>
        <p:spPr>
          <a:xfrm>
            <a:off x="5131806" y="4963649"/>
            <a:ext cx="6096000" cy="1200329"/>
          </a:xfrm>
          <a:prstGeom prst="rect">
            <a:avLst/>
          </a:prstGeom>
        </p:spPr>
        <p:txBody>
          <a:bodyPr>
            <a:spAutoFit/>
          </a:bodyPr>
          <a:lstStyle/>
          <a:p>
            <a:r>
              <a:rPr lang="en-US" sz="2400" dirty="0"/>
              <a:t>“…And then he gave solemn warning against reacting to the fault of others and forgetting our own.” (6)</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70" y="130506"/>
            <a:ext cx="1206430" cy="1504120"/>
          </a:xfrm>
          <a:prstGeom prst="rect">
            <a:avLst/>
          </a:prstGeom>
        </p:spPr>
      </p:pic>
      <p:sp>
        <p:nvSpPr>
          <p:cNvPr id="24" name="TextBox 23"/>
          <p:cNvSpPr txBox="1"/>
          <p:nvPr/>
        </p:nvSpPr>
        <p:spPr>
          <a:xfrm>
            <a:off x="3757189" y="606582"/>
            <a:ext cx="4816443" cy="923330"/>
          </a:xfrm>
          <a:prstGeom prst="rect">
            <a:avLst/>
          </a:prstGeom>
          <a:noFill/>
        </p:spPr>
        <p:txBody>
          <a:bodyPr wrap="square" rtlCol="0">
            <a:spAutoFit/>
          </a:bodyPr>
          <a:lstStyle/>
          <a:p>
            <a:pPr algn="ctr"/>
            <a:r>
              <a:rPr lang="en-US" dirty="0"/>
              <a:t>Forgives, forgets, tries again: does not judge or hold grudges; is kind, thoughtful, and concerned for others; is patient, even under adversity</a:t>
            </a:r>
          </a:p>
        </p:txBody>
      </p:sp>
      <p:grpSp>
        <p:nvGrpSpPr>
          <p:cNvPr id="26" name="Group 25"/>
          <p:cNvGrpSpPr/>
          <p:nvPr/>
        </p:nvGrpSpPr>
        <p:grpSpPr>
          <a:xfrm>
            <a:off x="7137400" y="1850808"/>
            <a:ext cx="1635588" cy="1148546"/>
            <a:chOff x="7137400" y="1850808"/>
            <a:chExt cx="1635588" cy="1148546"/>
          </a:xfrm>
        </p:grpSpPr>
        <p:sp>
          <p:nvSpPr>
            <p:cNvPr id="48" name="Freeform 47"/>
            <p:cNvSpPr/>
            <p:nvPr/>
          </p:nvSpPr>
          <p:spPr>
            <a:xfrm>
              <a:off x="7137400" y="1850808"/>
              <a:ext cx="1635588" cy="1148546"/>
            </a:xfrm>
            <a:custGeom>
              <a:avLst/>
              <a:gdLst>
                <a:gd name="connsiteX0" fmla="*/ 0 w 3994952"/>
                <a:gd name="connsiteY0" fmla="*/ 2805344 h 2805344"/>
                <a:gd name="connsiteX1" fmla="*/ 0 w 3994952"/>
                <a:gd name="connsiteY1" fmla="*/ 0 h 2805344"/>
                <a:gd name="connsiteX2" fmla="*/ 2805344 w 3994952"/>
                <a:gd name="connsiteY2" fmla="*/ 0 h 2805344"/>
                <a:gd name="connsiteX3" fmla="*/ 2805344 w 3994952"/>
                <a:gd name="connsiteY3" fmla="*/ 1194047 h 2805344"/>
                <a:gd name="connsiteX4" fmla="*/ 3577702 w 3994952"/>
                <a:gd name="connsiteY4" fmla="*/ 1194047 h 2805344"/>
                <a:gd name="connsiteX5" fmla="*/ 3577702 w 3994952"/>
                <a:gd name="connsiteY5" fmla="*/ 985422 h 2805344"/>
                <a:gd name="connsiteX6" fmla="*/ 3994952 w 3994952"/>
                <a:gd name="connsiteY6" fmla="*/ 1402672 h 2805344"/>
                <a:gd name="connsiteX7" fmla="*/ 3577702 w 3994952"/>
                <a:gd name="connsiteY7" fmla="*/ 1819922 h 2805344"/>
                <a:gd name="connsiteX8" fmla="*/ 3577702 w 3994952"/>
                <a:gd name="connsiteY8" fmla="*/ 1611297 h 2805344"/>
                <a:gd name="connsiteX9" fmla="*/ 2805344 w 3994952"/>
                <a:gd name="connsiteY9" fmla="*/ 1611297 h 2805344"/>
                <a:gd name="connsiteX10" fmla="*/ 2805344 w 3994952"/>
                <a:gd name="connsiteY10" fmla="*/ 2805344 h 2805344"/>
                <a:gd name="connsiteX11" fmla="*/ 1611297 w 3994952"/>
                <a:gd name="connsiteY11" fmla="*/ 2805344 h 2805344"/>
                <a:gd name="connsiteX12" fmla="*/ 1611297 w 3994952"/>
                <a:gd name="connsiteY12" fmla="*/ 2032986 h 2805344"/>
                <a:gd name="connsiteX13" fmla="*/ 1819922 w 3994952"/>
                <a:gd name="connsiteY13" fmla="*/ 2032986 h 2805344"/>
                <a:gd name="connsiteX14" fmla="*/ 1402672 w 3994952"/>
                <a:gd name="connsiteY14" fmla="*/ 1615736 h 2805344"/>
                <a:gd name="connsiteX15" fmla="*/ 985422 w 3994952"/>
                <a:gd name="connsiteY15" fmla="*/ 2032986 h 2805344"/>
                <a:gd name="connsiteX16" fmla="*/ 1194047 w 3994952"/>
                <a:gd name="connsiteY16" fmla="*/ 2032986 h 2805344"/>
                <a:gd name="connsiteX17" fmla="*/ 1194047 w 3994952"/>
                <a:gd name="connsiteY17" fmla="*/ 2805344 h 280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4952" h="2805344">
                  <a:moveTo>
                    <a:pt x="0" y="2805344"/>
                  </a:moveTo>
                  <a:lnTo>
                    <a:pt x="0" y="0"/>
                  </a:lnTo>
                  <a:lnTo>
                    <a:pt x="2805344" y="0"/>
                  </a:lnTo>
                  <a:lnTo>
                    <a:pt x="2805344" y="1194047"/>
                  </a:lnTo>
                  <a:lnTo>
                    <a:pt x="3577702" y="1194047"/>
                  </a:lnTo>
                  <a:lnTo>
                    <a:pt x="3577702" y="985422"/>
                  </a:lnTo>
                  <a:lnTo>
                    <a:pt x="3994952" y="1402672"/>
                  </a:lnTo>
                  <a:lnTo>
                    <a:pt x="3577702" y="1819922"/>
                  </a:lnTo>
                  <a:lnTo>
                    <a:pt x="3577702" y="1611297"/>
                  </a:lnTo>
                  <a:lnTo>
                    <a:pt x="2805344" y="1611297"/>
                  </a:lnTo>
                  <a:lnTo>
                    <a:pt x="2805344" y="2805344"/>
                  </a:lnTo>
                  <a:lnTo>
                    <a:pt x="1611297" y="2805344"/>
                  </a:lnTo>
                  <a:lnTo>
                    <a:pt x="1611297" y="2032986"/>
                  </a:lnTo>
                  <a:lnTo>
                    <a:pt x="1819922" y="2032986"/>
                  </a:lnTo>
                  <a:lnTo>
                    <a:pt x="1402672" y="1615736"/>
                  </a:lnTo>
                  <a:lnTo>
                    <a:pt x="985422" y="2032986"/>
                  </a:lnTo>
                  <a:lnTo>
                    <a:pt x="1194047" y="2032986"/>
                  </a:lnTo>
                  <a:lnTo>
                    <a:pt x="1194047" y="280534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TextBox 24"/>
            <p:cNvSpPr txBox="1"/>
            <p:nvPr/>
          </p:nvSpPr>
          <p:spPr>
            <a:xfrm>
              <a:off x="7200900" y="1993900"/>
              <a:ext cx="1041400" cy="400110"/>
            </a:xfrm>
            <a:prstGeom prst="rect">
              <a:avLst/>
            </a:prstGeom>
            <a:noFill/>
          </p:spPr>
          <p:txBody>
            <a:bodyPr wrap="square" rtlCol="0">
              <a:spAutoFit/>
            </a:bodyPr>
            <a:lstStyle/>
            <a:p>
              <a:pPr algn="ctr"/>
              <a:r>
                <a:rPr lang="en-US" sz="2000" dirty="0">
                  <a:solidFill>
                    <a:schemeClr val="bg1"/>
                  </a:solidFill>
                </a:rPr>
                <a:t>Forget</a:t>
              </a:r>
            </a:p>
          </p:txBody>
        </p:sp>
      </p:grpSp>
      <p:grpSp>
        <p:nvGrpSpPr>
          <p:cNvPr id="27" name="Group 26"/>
          <p:cNvGrpSpPr/>
          <p:nvPr/>
        </p:nvGrpSpPr>
        <p:grpSpPr>
          <a:xfrm>
            <a:off x="8311352" y="1859809"/>
            <a:ext cx="1148546" cy="1635588"/>
            <a:chOff x="8311352" y="1859809"/>
            <a:chExt cx="1148546" cy="1635588"/>
          </a:xfrm>
        </p:grpSpPr>
        <p:sp>
          <p:nvSpPr>
            <p:cNvPr id="47" name="Freeform 46"/>
            <p:cNvSpPr/>
            <p:nvPr/>
          </p:nvSpPr>
          <p:spPr>
            <a:xfrm rot="5400000">
              <a:off x="8067831" y="2103330"/>
              <a:ext cx="1635588" cy="1148546"/>
            </a:xfrm>
            <a:custGeom>
              <a:avLst/>
              <a:gdLst>
                <a:gd name="connsiteX0" fmla="*/ 0 w 3994952"/>
                <a:gd name="connsiteY0" fmla="*/ 2805344 h 2805344"/>
                <a:gd name="connsiteX1" fmla="*/ 0 w 3994952"/>
                <a:gd name="connsiteY1" fmla="*/ 0 h 2805344"/>
                <a:gd name="connsiteX2" fmla="*/ 2805344 w 3994952"/>
                <a:gd name="connsiteY2" fmla="*/ 0 h 2805344"/>
                <a:gd name="connsiteX3" fmla="*/ 2805344 w 3994952"/>
                <a:gd name="connsiteY3" fmla="*/ 1194047 h 2805344"/>
                <a:gd name="connsiteX4" fmla="*/ 3577702 w 3994952"/>
                <a:gd name="connsiteY4" fmla="*/ 1194047 h 2805344"/>
                <a:gd name="connsiteX5" fmla="*/ 3577702 w 3994952"/>
                <a:gd name="connsiteY5" fmla="*/ 985422 h 2805344"/>
                <a:gd name="connsiteX6" fmla="*/ 3994952 w 3994952"/>
                <a:gd name="connsiteY6" fmla="*/ 1402672 h 2805344"/>
                <a:gd name="connsiteX7" fmla="*/ 3577702 w 3994952"/>
                <a:gd name="connsiteY7" fmla="*/ 1819922 h 2805344"/>
                <a:gd name="connsiteX8" fmla="*/ 3577702 w 3994952"/>
                <a:gd name="connsiteY8" fmla="*/ 1611297 h 2805344"/>
                <a:gd name="connsiteX9" fmla="*/ 2805344 w 3994952"/>
                <a:gd name="connsiteY9" fmla="*/ 1611297 h 2805344"/>
                <a:gd name="connsiteX10" fmla="*/ 2805344 w 3994952"/>
                <a:gd name="connsiteY10" fmla="*/ 2805344 h 2805344"/>
                <a:gd name="connsiteX11" fmla="*/ 1611297 w 3994952"/>
                <a:gd name="connsiteY11" fmla="*/ 2805344 h 2805344"/>
                <a:gd name="connsiteX12" fmla="*/ 1611297 w 3994952"/>
                <a:gd name="connsiteY12" fmla="*/ 2032986 h 2805344"/>
                <a:gd name="connsiteX13" fmla="*/ 1819922 w 3994952"/>
                <a:gd name="connsiteY13" fmla="*/ 2032986 h 2805344"/>
                <a:gd name="connsiteX14" fmla="*/ 1402672 w 3994952"/>
                <a:gd name="connsiteY14" fmla="*/ 1615736 h 2805344"/>
                <a:gd name="connsiteX15" fmla="*/ 985422 w 3994952"/>
                <a:gd name="connsiteY15" fmla="*/ 2032986 h 2805344"/>
                <a:gd name="connsiteX16" fmla="*/ 1194047 w 3994952"/>
                <a:gd name="connsiteY16" fmla="*/ 2032986 h 2805344"/>
                <a:gd name="connsiteX17" fmla="*/ 1194047 w 3994952"/>
                <a:gd name="connsiteY17" fmla="*/ 2805344 h 280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4952" h="2805344">
                  <a:moveTo>
                    <a:pt x="0" y="2805344"/>
                  </a:moveTo>
                  <a:lnTo>
                    <a:pt x="0" y="0"/>
                  </a:lnTo>
                  <a:lnTo>
                    <a:pt x="2805344" y="0"/>
                  </a:lnTo>
                  <a:lnTo>
                    <a:pt x="2805344" y="1194047"/>
                  </a:lnTo>
                  <a:lnTo>
                    <a:pt x="3577702" y="1194047"/>
                  </a:lnTo>
                  <a:lnTo>
                    <a:pt x="3577702" y="985422"/>
                  </a:lnTo>
                  <a:lnTo>
                    <a:pt x="3994952" y="1402672"/>
                  </a:lnTo>
                  <a:lnTo>
                    <a:pt x="3577702" y="1819922"/>
                  </a:lnTo>
                  <a:lnTo>
                    <a:pt x="3577702" y="1611297"/>
                  </a:lnTo>
                  <a:lnTo>
                    <a:pt x="2805344" y="1611297"/>
                  </a:lnTo>
                  <a:lnTo>
                    <a:pt x="2805344" y="2805344"/>
                  </a:lnTo>
                  <a:lnTo>
                    <a:pt x="1611297" y="2805344"/>
                  </a:lnTo>
                  <a:lnTo>
                    <a:pt x="1611297" y="2032986"/>
                  </a:lnTo>
                  <a:lnTo>
                    <a:pt x="1819922" y="2032986"/>
                  </a:lnTo>
                  <a:lnTo>
                    <a:pt x="1402672" y="1615736"/>
                  </a:lnTo>
                  <a:lnTo>
                    <a:pt x="985422" y="2032986"/>
                  </a:lnTo>
                  <a:lnTo>
                    <a:pt x="1194047" y="2032986"/>
                  </a:lnTo>
                  <a:lnTo>
                    <a:pt x="1194047" y="280534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0" name="TextBox 49"/>
            <p:cNvSpPr txBox="1"/>
            <p:nvPr/>
          </p:nvSpPr>
          <p:spPr>
            <a:xfrm>
              <a:off x="8318500" y="1866900"/>
              <a:ext cx="1041400" cy="400110"/>
            </a:xfrm>
            <a:prstGeom prst="rect">
              <a:avLst/>
            </a:prstGeom>
            <a:noFill/>
          </p:spPr>
          <p:txBody>
            <a:bodyPr wrap="square" rtlCol="0">
              <a:spAutoFit/>
            </a:bodyPr>
            <a:lstStyle/>
            <a:p>
              <a:pPr algn="ctr"/>
              <a:r>
                <a:rPr lang="en-US" sz="2000" dirty="0"/>
                <a:t>Forgive</a:t>
              </a:r>
            </a:p>
          </p:txBody>
        </p:sp>
      </p:grpSp>
      <p:grpSp>
        <p:nvGrpSpPr>
          <p:cNvPr id="28" name="Group 27"/>
          <p:cNvGrpSpPr/>
          <p:nvPr/>
        </p:nvGrpSpPr>
        <p:grpSpPr>
          <a:xfrm>
            <a:off x="7839231" y="3005030"/>
            <a:ext cx="1774669" cy="1148546"/>
            <a:chOff x="7839231" y="2992330"/>
            <a:chExt cx="1774669" cy="1148546"/>
          </a:xfrm>
        </p:grpSpPr>
        <p:sp>
          <p:nvSpPr>
            <p:cNvPr id="51" name="Freeform 50"/>
            <p:cNvSpPr/>
            <p:nvPr/>
          </p:nvSpPr>
          <p:spPr>
            <a:xfrm rot="10800000">
              <a:off x="7839231" y="2992330"/>
              <a:ext cx="1635588" cy="1148546"/>
            </a:xfrm>
            <a:custGeom>
              <a:avLst/>
              <a:gdLst>
                <a:gd name="connsiteX0" fmla="*/ 0 w 3994952"/>
                <a:gd name="connsiteY0" fmla="*/ 2805344 h 2805344"/>
                <a:gd name="connsiteX1" fmla="*/ 0 w 3994952"/>
                <a:gd name="connsiteY1" fmla="*/ 0 h 2805344"/>
                <a:gd name="connsiteX2" fmla="*/ 2805344 w 3994952"/>
                <a:gd name="connsiteY2" fmla="*/ 0 h 2805344"/>
                <a:gd name="connsiteX3" fmla="*/ 2805344 w 3994952"/>
                <a:gd name="connsiteY3" fmla="*/ 1194047 h 2805344"/>
                <a:gd name="connsiteX4" fmla="*/ 3577702 w 3994952"/>
                <a:gd name="connsiteY4" fmla="*/ 1194047 h 2805344"/>
                <a:gd name="connsiteX5" fmla="*/ 3577702 w 3994952"/>
                <a:gd name="connsiteY5" fmla="*/ 985422 h 2805344"/>
                <a:gd name="connsiteX6" fmla="*/ 3994952 w 3994952"/>
                <a:gd name="connsiteY6" fmla="*/ 1402672 h 2805344"/>
                <a:gd name="connsiteX7" fmla="*/ 3577702 w 3994952"/>
                <a:gd name="connsiteY7" fmla="*/ 1819922 h 2805344"/>
                <a:gd name="connsiteX8" fmla="*/ 3577702 w 3994952"/>
                <a:gd name="connsiteY8" fmla="*/ 1611297 h 2805344"/>
                <a:gd name="connsiteX9" fmla="*/ 2805344 w 3994952"/>
                <a:gd name="connsiteY9" fmla="*/ 1611297 h 2805344"/>
                <a:gd name="connsiteX10" fmla="*/ 2805344 w 3994952"/>
                <a:gd name="connsiteY10" fmla="*/ 2805344 h 2805344"/>
                <a:gd name="connsiteX11" fmla="*/ 1611297 w 3994952"/>
                <a:gd name="connsiteY11" fmla="*/ 2805344 h 2805344"/>
                <a:gd name="connsiteX12" fmla="*/ 1611297 w 3994952"/>
                <a:gd name="connsiteY12" fmla="*/ 2032986 h 2805344"/>
                <a:gd name="connsiteX13" fmla="*/ 1819922 w 3994952"/>
                <a:gd name="connsiteY13" fmla="*/ 2032986 h 2805344"/>
                <a:gd name="connsiteX14" fmla="*/ 1402672 w 3994952"/>
                <a:gd name="connsiteY14" fmla="*/ 1615736 h 2805344"/>
                <a:gd name="connsiteX15" fmla="*/ 985422 w 3994952"/>
                <a:gd name="connsiteY15" fmla="*/ 2032986 h 2805344"/>
                <a:gd name="connsiteX16" fmla="*/ 1194047 w 3994952"/>
                <a:gd name="connsiteY16" fmla="*/ 2032986 h 2805344"/>
                <a:gd name="connsiteX17" fmla="*/ 1194047 w 3994952"/>
                <a:gd name="connsiteY17" fmla="*/ 2805344 h 280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4952" h="2805344">
                  <a:moveTo>
                    <a:pt x="0" y="2805344"/>
                  </a:moveTo>
                  <a:lnTo>
                    <a:pt x="0" y="0"/>
                  </a:lnTo>
                  <a:lnTo>
                    <a:pt x="2805344" y="0"/>
                  </a:lnTo>
                  <a:lnTo>
                    <a:pt x="2805344" y="1194047"/>
                  </a:lnTo>
                  <a:lnTo>
                    <a:pt x="3577702" y="1194047"/>
                  </a:lnTo>
                  <a:lnTo>
                    <a:pt x="3577702" y="985422"/>
                  </a:lnTo>
                  <a:lnTo>
                    <a:pt x="3994952" y="1402672"/>
                  </a:lnTo>
                  <a:lnTo>
                    <a:pt x="3577702" y="1819922"/>
                  </a:lnTo>
                  <a:lnTo>
                    <a:pt x="3577702" y="1611297"/>
                  </a:lnTo>
                  <a:lnTo>
                    <a:pt x="2805344" y="1611297"/>
                  </a:lnTo>
                  <a:lnTo>
                    <a:pt x="2805344" y="2805344"/>
                  </a:lnTo>
                  <a:lnTo>
                    <a:pt x="1611297" y="2805344"/>
                  </a:lnTo>
                  <a:lnTo>
                    <a:pt x="1611297" y="2032986"/>
                  </a:lnTo>
                  <a:lnTo>
                    <a:pt x="1819922" y="2032986"/>
                  </a:lnTo>
                  <a:lnTo>
                    <a:pt x="1402672" y="1615736"/>
                  </a:lnTo>
                  <a:lnTo>
                    <a:pt x="985422" y="2032986"/>
                  </a:lnTo>
                  <a:lnTo>
                    <a:pt x="1194047" y="2032986"/>
                  </a:lnTo>
                  <a:lnTo>
                    <a:pt x="1194047" y="2805344"/>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TextBox 51"/>
            <p:cNvSpPr txBox="1"/>
            <p:nvPr/>
          </p:nvSpPr>
          <p:spPr>
            <a:xfrm>
              <a:off x="8178800" y="3403600"/>
              <a:ext cx="1435100" cy="400110"/>
            </a:xfrm>
            <a:prstGeom prst="rect">
              <a:avLst/>
            </a:prstGeom>
            <a:noFill/>
          </p:spPr>
          <p:txBody>
            <a:bodyPr wrap="square" rtlCol="0">
              <a:spAutoFit/>
            </a:bodyPr>
            <a:lstStyle/>
            <a:p>
              <a:pPr algn="ctr"/>
              <a:r>
                <a:rPr lang="en-US" sz="2000" dirty="0">
                  <a:solidFill>
                    <a:schemeClr val="bg1"/>
                  </a:solidFill>
                </a:rPr>
                <a:t>Try Again</a:t>
              </a:r>
            </a:p>
          </p:txBody>
        </p:sp>
      </p:grpSp>
      <p:grpSp>
        <p:nvGrpSpPr>
          <p:cNvPr id="2048" name="Group 2047"/>
          <p:cNvGrpSpPr/>
          <p:nvPr/>
        </p:nvGrpSpPr>
        <p:grpSpPr>
          <a:xfrm>
            <a:off x="7073900" y="2520209"/>
            <a:ext cx="1230298" cy="1635588"/>
            <a:chOff x="7073900" y="2520209"/>
            <a:chExt cx="1230298" cy="1635588"/>
          </a:xfrm>
        </p:grpSpPr>
        <p:sp>
          <p:nvSpPr>
            <p:cNvPr id="53" name="Freeform 52"/>
            <p:cNvSpPr/>
            <p:nvPr/>
          </p:nvSpPr>
          <p:spPr>
            <a:xfrm rot="16200000">
              <a:off x="6912131" y="2763730"/>
              <a:ext cx="1635588" cy="1148546"/>
            </a:xfrm>
            <a:custGeom>
              <a:avLst/>
              <a:gdLst>
                <a:gd name="connsiteX0" fmla="*/ 0 w 3994952"/>
                <a:gd name="connsiteY0" fmla="*/ 2805344 h 2805344"/>
                <a:gd name="connsiteX1" fmla="*/ 0 w 3994952"/>
                <a:gd name="connsiteY1" fmla="*/ 0 h 2805344"/>
                <a:gd name="connsiteX2" fmla="*/ 2805344 w 3994952"/>
                <a:gd name="connsiteY2" fmla="*/ 0 h 2805344"/>
                <a:gd name="connsiteX3" fmla="*/ 2805344 w 3994952"/>
                <a:gd name="connsiteY3" fmla="*/ 1194047 h 2805344"/>
                <a:gd name="connsiteX4" fmla="*/ 3577702 w 3994952"/>
                <a:gd name="connsiteY4" fmla="*/ 1194047 h 2805344"/>
                <a:gd name="connsiteX5" fmla="*/ 3577702 w 3994952"/>
                <a:gd name="connsiteY5" fmla="*/ 985422 h 2805344"/>
                <a:gd name="connsiteX6" fmla="*/ 3994952 w 3994952"/>
                <a:gd name="connsiteY6" fmla="*/ 1402672 h 2805344"/>
                <a:gd name="connsiteX7" fmla="*/ 3577702 w 3994952"/>
                <a:gd name="connsiteY7" fmla="*/ 1819922 h 2805344"/>
                <a:gd name="connsiteX8" fmla="*/ 3577702 w 3994952"/>
                <a:gd name="connsiteY8" fmla="*/ 1611297 h 2805344"/>
                <a:gd name="connsiteX9" fmla="*/ 2805344 w 3994952"/>
                <a:gd name="connsiteY9" fmla="*/ 1611297 h 2805344"/>
                <a:gd name="connsiteX10" fmla="*/ 2805344 w 3994952"/>
                <a:gd name="connsiteY10" fmla="*/ 2805344 h 2805344"/>
                <a:gd name="connsiteX11" fmla="*/ 1611297 w 3994952"/>
                <a:gd name="connsiteY11" fmla="*/ 2805344 h 2805344"/>
                <a:gd name="connsiteX12" fmla="*/ 1611297 w 3994952"/>
                <a:gd name="connsiteY12" fmla="*/ 2032986 h 2805344"/>
                <a:gd name="connsiteX13" fmla="*/ 1819922 w 3994952"/>
                <a:gd name="connsiteY13" fmla="*/ 2032986 h 2805344"/>
                <a:gd name="connsiteX14" fmla="*/ 1402672 w 3994952"/>
                <a:gd name="connsiteY14" fmla="*/ 1615736 h 2805344"/>
                <a:gd name="connsiteX15" fmla="*/ 985422 w 3994952"/>
                <a:gd name="connsiteY15" fmla="*/ 2032986 h 2805344"/>
                <a:gd name="connsiteX16" fmla="*/ 1194047 w 3994952"/>
                <a:gd name="connsiteY16" fmla="*/ 2032986 h 2805344"/>
                <a:gd name="connsiteX17" fmla="*/ 1194047 w 3994952"/>
                <a:gd name="connsiteY17" fmla="*/ 2805344 h 280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4952" h="2805344">
                  <a:moveTo>
                    <a:pt x="0" y="2805344"/>
                  </a:moveTo>
                  <a:lnTo>
                    <a:pt x="0" y="0"/>
                  </a:lnTo>
                  <a:lnTo>
                    <a:pt x="2805344" y="0"/>
                  </a:lnTo>
                  <a:lnTo>
                    <a:pt x="2805344" y="1194047"/>
                  </a:lnTo>
                  <a:lnTo>
                    <a:pt x="3577702" y="1194047"/>
                  </a:lnTo>
                  <a:lnTo>
                    <a:pt x="3577702" y="985422"/>
                  </a:lnTo>
                  <a:lnTo>
                    <a:pt x="3994952" y="1402672"/>
                  </a:lnTo>
                  <a:lnTo>
                    <a:pt x="3577702" y="1819922"/>
                  </a:lnTo>
                  <a:lnTo>
                    <a:pt x="3577702" y="1611297"/>
                  </a:lnTo>
                  <a:lnTo>
                    <a:pt x="2805344" y="1611297"/>
                  </a:lnTo>
                  <a:lnTo>
                    <a:pt x="2805344" y="2805344"/>
                  </a:lnTo>
                  <a:lnTo>
                    <a:pt x="1611297" y="2805344"/>
                  </a:lnTo>
                  <a:lnTo>
                    <a:pt x="1611297" y="2032986"/>
                  </a:lnTo>
                  <a:lnTo>
                    <a:pt x="1819922" y="2032986"/>
                  </a:lnTo>
                  <a:lnTo>
                    <a:pt x="1402672" y="1615736"/>
                  </a:lnTo>
                  <a:lnTo>
                    <a:pt x="985422" y="2032986"/>
                  </a:lnTo>
                  <a:lnTo>
                    <a:pt x="1194047" y="2032986"/>
                  </a:lnTo>
                  <a:lnTo>
                    <a:pt x="1194047" y="2805344"/>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4" name="TextBox 53"/>
            <p:cNvSpPr txBox="1"/>
            <p:nvPr/>
          </p:nvSpPr>
          <p:spPr>
            <a:xfrm>
              <a:off x="7073900" y="3251200"/>
              <a:ext cx="1041400" cy="707886"/>
            </a:xfrm>
            <a:prstGeom prst="rect">
              <a:avLst/>
            </a:prstGeom>
            <a:noFill/>
          </p:spPr>
          <p:txBody>
            <a:bodyPr wrap="square" rtlCol="0">
              <a:spAutoFit/>
            </a:bodyPr>
            <a:lstStyle/>
            <a:p>
              <a:pPr algn="ctr"/>
              <a:r>
                <a:rPr lang="en-US" sz="2000" dirty="0">
                  <a:solidFill>
                    <a:schemeClr val="bg1"/>
                  </a:solidFill>
                </a:rPr>
                <a:t>Be Patient</a:t>
              </a:r>
            </a:p>
          </p:txBody>
        </p:sp>
      </p:grpSp>
    </p:spTree>
    <p:extLst>
      <p:ext uri="{BB962C8B-B14F-4D97-AF65-F5344CB8AC3E}">
        <p14:creationId xmlns:p14="http://schemas.microsoft.com/office/powerpoint/2010/main" val="168952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1000"/>
                                        <p:tgtEl>
                                          <p:spTgt spid="26"/>
                                        </p:tgtEl>
                                      </p:cBhvr>
                                    </p:animEffect>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048"/>
                                        </p:tgtEl>
                                        <p:attrNameLst>
                                          <p:attrName>style.visibility</p:attrName>
                                        </p:attrNameLst>
                                      </p:cBhvr>
                                      <p:to>
                                        <p:strVal val="visible"/>
                                      </p:to>
                                    </p:set>
                                    <p:animEffect transition="in" filter="fade">
                                      <p:cBhvr>
                                        <p:cTn id="18" dur="500"/>
                                        <p:tgtEl>
                                          <p:spTgt spid="204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Rejoice in the Truth</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11554" y="2068439"/>
            <a:ext cx="5443145" cy="1631216"/>
          </a:xfrm>
          <a:prstGeom prst="rect">
            <a:avLst/>
          </a:prstGeom>
        </p:spPr>
        <p:txBody>
          <a:bodyPr wrap="square">
            <a:spAutoFit/>
          </a:bodyPr>
          <a:lstStyle/>
          <a:p>
            <a:pPr fontAlgn="base"/>
            <a:r>
              <a:rPr lang="en-US" sz="2000" dirty="0"/>
              <a:t>“</a:t>
            </a:r>
            <a:r>
              <a:rPr lang="en-US" sz="2000" i="1" dirty="0"/>
              <a:t>True</a:t>
            </a:r>
            <a:r>
              <a:rPr lang="en-US" sz="2000" dirty="0"/>
              <a:t> charity … is shown perfectly and purely in Christ’s unfailing, ultimate, and atoning love for us. … It is that charity—his pure love for us—without which we would be nothing, hopeless, of all men and women most miserable. …</a:t>
            </a:r>
            <a:endParaRPr lang="en-US" sz="2000" b="0" i="0" dirty="0">
              <a:solidFill>
                <a:srgbClr val="333333"/>
              </a:solidFill>
              <a:effectLst/>
              <a:latin typeface="Abadi" panose="020B0604020104020204" pitchFamily="34" charset="0"/>
            </a:endParaRPr>
          </a:p>
        </p:txBody>
      </p:sp>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13:6-8</a:t>
            </a:r>
          </a:p>
        </p:txBody>
      </p:sp>
      <p:sp>
        <p:nvSpPr>
          <p:cNvPr id="4" name="Rectangle 3"/>
          <p:cNvSpPr/>
          <p:nvPr/>
        </p:nvSpPr>
        <p:spPr>
          <a:xfrm>
            <a:off x="4611106" y="4722349"/>
            <a:ext cx="6096000" cy="1200329"/>
          </a:xfrm>
          <a:prstGeom prst="rect">
            <a:avLst/>
          </a:prstGeom>
        </p:spPr>
        <p:txBody>
          <a:bodyPr>
            <a:spAutoFit/>
          </a:bodyPr>
          <a:lstStyle/>
          <a:p>
            <a:r>
              <a:rPr lang="en-US" dirty="0"/>
              <a:t>“Life has its share of fears and failures. Sometimes things fall short. Sometimes people fail us, or economies or businesses or governments fail us. But one thing in time or eternity does </a:t>
            </a:r>
            <a:r>
              <a:rPr lang="en-US" i="1" dirty="0"/>
              <a:t>not</a:t>
            </a:r>
            <a:r>
              <a:rPr lang="en-US" dirty="0"/>
              <a:t> fail us—the pure love of Christ.” (7)</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60" y="309668"/>
            <a:ext cx="1247840" cy="1558641"/>
          </a:xfrm>
          <a:prstGeom prst="rect">
            <a:avLst/>
          </a:prstGeom>
        </p:spPr>
      </p:pic>
      <p:pic>
        <p:nvPicPr>
          <p:cNvPr id="8196" name="Picture 4" descr="Image result for teen fail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 y="4089400"/>
            <a:ext cx="3625850" cy="24192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9ACF1A8-29A6-C260-EB5E-F310F1EC9356}"/>
              </a:ext>
            </a:extLst>
          </p:cNvPr>
          <p:cNvPicPr>
            <a:picLocks noChangeAspect="1"/>
          </p:cNvPicPr>
          <p:nvPr/>
        </p:nvPicPr>
        <p:blipFill>
          <a:blip r:embed="rId5"/>
          <a:stretch>
            <a:fillRect/>
          </a:stretch>
        </p:blipFill>
        <p:spPr>
          <a:xfrm>
            <a:off x="6266253" y="1088988"/>
            <a:ext cx="4648849" cy="2486372"/>
          </a:xfrm>
          <a:prstGeom prst="rect">
            <a:avLst/>
          </a:prstGeom>
        </p:spPr>
      </p:pic>
    </p:spTree>
    <p:extLst>
      <p:ext uri="{BB962C8B-B14F-4D97-AF65-F5344CB8AC3E}">
        <p14:creationId xmlns:p14="http://schemas.microsoft.com/office/powerpoint/2010/main" val="29833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B479B-B446-F060-77D5-6833B8830D8C}"/>
              </a:ext>
            </a:extLst>
          </p:cNvPr>
          <p:cNvPicPr>
            <a:picLocks noChangeAspect="1"/>
          </p:cNvPicPr>
          <p:nvPr/>
        </p:nvPicPr>
        <p:blipFill>
          <a:blip r:embed="rId2"/>
          <a:stretch>
            <a:fillRect/>
          </a:stretch>
        </p:blipFill>
        <p:spPr>
          <a:xfrm>
            <a:off x="0" y="-66675"/>
            <a:ext cx="12192000" cy="6943362"/>
          </a:xfrm>
          <a:prstGeom prst="rect">
            <a:avLst/>
          </a:prstGeom>
        </p:spPr>
      </p:pic>
      <p:sp>
        <p:nvSpPr>
          <p:cNvPr id="5" name="TextBox 4"/>
          <p:cNvSpPr txBox="1"/>
          <p:nvPr/>
        </p:nvSpPr>
        <p:spPr>
          <a:xfrm>
            <a:off x="0" y="0"/>
            <a:ext cx="12192000" cy="3139321"/>
          </a:xfrm>
          <a:prstGeom prst="rect">
            <a:avLst/>
          </a:prstGeom>
          <a:noFill/>
        </p:spPr>
        <p:txBody>
          <a:bodyPr wrap="square" rtlCol="0">
            <a:spAutoFit/>
          </a:bodyPr>
          <a:lstStyle/>
          <a:p>
            <a:r>
              <a:rPr lang="en-US" dirty="0"/>
              <a:t>Sources:</a:t>
            </a:r>
          </a:p>
          <a:p>
            <a:pPr marL="342900" indent="-342900">
              <a:buFontTx/>
              <a:buAutoNum type="arabicPeriod"/>
            </a:pPr>
            <a:r>
              <a:rPr lang="en-US" dirty="0"/>
              <a:t>New Testament Institute Student Manual Chapter 38</a:t>
            </a:r>
          </a:p>
          <a:p>
            <a:pPr marL="342900" indent="-342900">
              <a:buFontTx/>
              <a:buAutoNum type="arabicPeriod"/>
            </a:pPr>
            <a:r>
              <a:rPr lang="en-US" dirty="0">
                <a:latin typeface="Abadi" panose="020B0604020104020204" pitchFamily="34" charset="0"/>
              </a:rPr>
              <a:t>For the Strength of Youth, 35</a:t>
            </a:r>
          </a:p>
          <a:p>
            <a:pPr marL="342900" indent="-342900">
              <a:buFontTx/>
              <a:buAutoNum type="arabicPeriod"/>
            </a:pPr>
            <a:r>
              <a:rPr lang="en-US" dirty="0"/>
              <a:t>President Boyd K. Packer  (“The Plan of Happiness,”</a:t>
            </a:r>
            <a:r>
              <a:rPr lang="en-US" i="1" dirty="0"/>
              <a:t> Ensign</a:t>
            </a:r>
            <a:r>
              <a:rPr lang="en-US" dirty="0"/>
              <a:t> or </a:t>
            </a:r>
            <a:r>
              <a:rPr lang="en-US" i="1" dirty="0" err="1"/>
              <a:t>Liahona</a:t>
            </a:r>
            <a:r>
              <a:rPr lang="en-US" i="1" dirty="0"/>
              <a:t>,</a:t>
            </a:r>
            <a:r>
              <a:rPr lang="en-US" dirty="0"/>
              <a:t> May 2015, 26)</a:t>
            </a:r>
          </a:p>
          <a:p>
            <a:pPr marL="342900" indent="-342900">
              <a:buFontTx/>
              <a:buAutoNum type="arabicPeriod"/>
            </a:pPr>
            <a:r>
              <a:rPr lang="en-US" dirty="0"/>
              <a:t>Chastity </a:t>
            </a:r>
            <a:r>
              <a:rPr lang="en-US" dirty="0" err="1"/>
              <a:t>lds.topics</a:t>
            </a:r>
            <a:r>
              <a:rPr lang="en-US" dirty="0"/>
              <a:t>.</a:t>
            </a:r>
          </a:p>
          <a:p>
            <a:pPr marL="342900" indent="-342900">
              <a:buFontTx/>
              <a:buAutoNum type="arabicPeriod"/>
            </a:pPr>
            <a:r>
              <a:rPr lang="en-US" dirty="0"/>
              <a:t>Elder Jeffrey R. Holland  </a:t>
            </a:r>
            <a:r>
              <a:rPr lang="en-US" i="1" dirty="0"/>
              <a:t>Personal Purity </a:t>
            </a:r>
            <a:r>
              <a:rPr lang="en-US" dirty="0"/>
              <a:t>Jan. 1999 </a:t>
            </a:r>
            <a:r>
              <a:rPr lang="en-US" dirty="0" err="1"/>
              <a:t>Liahona</a:t>
            </a:r>
            <a:endParaRPr lang="en-US" dirty="0"/>
          </a:p>
          <a:p>
            <a:pPr marL="342900" indent="-342900">
              <a:buFontTx/>
              <a:buAutoNum type="arabicPeriod"/>
            </a:pPr>
            <a:r>
              <a:rPr lang="en-US" dirty="0">
                <a:latin typeface="Abadi" panose="020B0604020104020204" pitchFamily="34" charset="0"/>
              </a:rPr>
              <a:t>President Howard W. Hunter (“Being a Righteous Husband and Father,” </a:t>
            </a:r>
            <a:r>
              <a:rPr lang="en-US" i="1" dirty="0">
                <a:latin typeface="Abadi" panose="020B0604020104020204" pitchFamily="34" charset="0"/>
              </a:rPr>
              <a:t>Ensign,</a:t>
            </a:r>
            <a:r>
              <a:rPr lang="en-US" dirty="0">
                <a:latin typeface="Abadi" panose="020B0604020104020204" pitchFamily="34" charset="0"/>
              </a:rPr>
              <a:t> Nov. 1994, 51)</a:t>
            </a:r>
          </a:p>
          <a:p>
            <a:pPr marL="342900" indent="-342900">
              <a:buFontTx/>
              <a:buAutoNum type="arabicPeriod"/>
            </a:pPr>
            <a:r>
              <a:rPr lang="en-US" dirty="0"/>
              <a:t>Elder Bruce R. McConkie  (</a:t>
            </a:r>
            <a:r>
              <a:rPr lang="en-US" i="1" dirty="0"/>
              <a:t>Doctrinal New Testament Commentary,</a:t>
            </a:r>
            <a:r>
              <a:rPr lang="en-US" dirty="0"/>
              <a:t> 3 vols. [1966–73], 2:348). </a:t>
            </a:r>
          </a:p>
          <a:p>
            <a:pPr marL="342900" indent="-342900">
              <a:buFontTx/>
              <a:buAutoNum type="arabicPeriod"/>
            </a:pPr>
            <a:r>
              <a:rPr lang="en-US" dirty="0"/>
              <a:t>Elder L. Tom Perry (“The Tradition of a Balanced, Righteous Life,”</a:t>
            </a:r>
            <a:r>
              <a:rPr lang="en-US" i="1" dirty="0"/>
              <a:t> Ensign,</a:t>
            </a:r>
            <a:r>
              <a:rPr lang="en-US" dirty="0"/>
              <a:t> Aug. 2011, 48–49).</a:t>
            </a:r>
          </a:p>
          <a:p>
            <a:pPr marL="342900" indent="-342900">
              <a:buFontTx/>
              <a:buAutoNum type="arabicPeriod"/>
            </a:pPr>
            <a:endParaRPr lang="en-US" dirty="0"/>
          </a:p>
          <a:p>
            <a:pPr marL="342900" indent="-342900">
              <a:buFontTx/>
              <a:buAutoNum type="arabicPeriod"/>
            </a:pPr>
            <a:endParaRPr lang="en-US" dirty="0"/>
          </a:p>
        </p:txBody>
      </p:sp>
      <p:sp>
        <p:nvSpPr>
          <p:cNvPr id="13" name="Footer Placeholder 14">
            <a:extLst>
              <a:ext uri="{FF2B5EF4-FFF2-40B4-BE49-F238E27FC236}">
                <a16:creationId xmlns:a16="http://schemas.microsoft.com/office/drawing/2014/main" id="{6E60058B-E35E-45CD-873C-C9312E147E29}"/>
              </a:ext>
            </a:extLst>
          </p:cNvPr>
          <p:cNvSpPr>
            <a:spLocks noGrp="1"/>
          </p:cNvSpPr>
          <p:nvPr/>
        </p:nvSpPr>
        <p:spPr>
          <a:xfrm>
            <a:off x="155575" y="641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err="1">
                <a:latin typeface="Agency FB" panose="020B0503020202020204" pitchFamily="34" charset="0"/>
              </a:rPr>
              <a:t>Bareth</a:t>
            </a:r>
            <a:r>
              <a:rPr lang="en-US" sz="3600" dirty="0">
                <a:latin typeface="Agency FB" panose="020B0503020202020204" pitchFamily="34" charset="0"/>
              </a:rPr>
              <a:t> All Things—Admonition of Paul</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43996" y="2898843"/>
            <a:ext cx="5067803" cy="2677656"/>
          </a:xfrm>
          <a:prstGeom prst="rect">
            <a:avLst/>
          </a:prstGeom>
        </p:spPr>
        <p:txBody>
          <a:bodyPr wrap="square">
            <a:spAutoFit/>
          </a:bodyPr>
          <a:lstStyle/>
          <a:p>
            <a:pPr fontAlgn="base"/>
            <a:r>
              <a:rPr lang="en-US" sz="2400" dirty="0"/>
              <a:t>"Our trials need not overcome us. In fact, they can teach us humility, faith, courage, and compassion, and can ultimately help us develop charity, the pure love of Christ, which '</a:t>
            </a:r>
            <a:r>
              <a:rPr lang="en-US" sz="2400" dirty="0" err="1"/>
              <a:t>beareth</a:t>
            </a:r>
            <a:r>
              <a:rPr lang="en-US" sz="2400" dirty="0"/>
              <a:t> all things, believeth all things, </a:t>
            </a:r>
            <a:r>
              <a:rPr lang="en-US" sz="2400" dirty="0" err="1"/>
              <a:t>hopeth</a:t>
            </a:r>
            <a:r>
              <a:rPr lang="en-US" sz="2400" dirty="0"/>
              <a:t> all things, [and] </a:t>
            </a:r>
            <a:r>
              <a:rPr lang="en-US" sz="2400" dirty="0" err="1"/>
              <a:t>endureth</a:t>
            </a:r>
            <a:r>
              <a:rPr lang="en-US" sz="2400" dirty="0"/>
              <a:t> all things.‘ (7)</a:t>
            </a:r>
            <a:endParaRPr lang="en-US" sz="2400" b="0" i="0" dirty="0">
              <a:solidFill>
                <a:srgbClr val="333333"/>
              </a:solidFill>
              <a:effectLst/>
              <a:latin typeface="Abadi" panose="020B0604020104020204" pitchFamily="34" charset="0"/>
            </a:endParaRPr>
          </a:p>
        </p:txBody>
      </p:sp>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13:8</a:t>
            </a:r>
          </a:p>
        </p:txBody>
      </p:sp>
      <p:sp>
        <p:nvSpPr>
          <p:cNvPr id="42" name="Rectangle 41"/>
          <p:cNvSpPr/>
          <p:nvPr/>
        </p:nvSpPr>
        <p:spPr>
          <a:xfrm>
            <a:off x="3135516" y="689519"/>
            <a:ext cx="6096000" cy="1754326"/>
          </a:xfrm>
          <a:prstGeom prst="rect">
            <a:avLst/>
          </a:prstGeom>
        </p:spPr>
        <p:txBody>
          <a:bodyPr>
            <a:spAutoFit/>
          </a:bodyPr>
          <a:lstStyle/>
          <a:p>
            <a:r>
              <a:rPr lang="en-US" i="1" dirty="0">
                <a:solidFill>
                  <a:srgbClr val="0070C0"/>
                </a:solidFill>
                <a:latin typeface="Abadi" panose="020B0604020104020204" pitchFamily="34" charset="0"/>
              </a:rPr>
              <a:t>And charity </a:t>
            </a:r>
            <a:r>
              <a:rPr lang="en-US" i="1" dirty="0" err="1">
                <a:solidFill>
                  <a:srgbClr val="0070C0"/>
                </a:solidFill>
                <a:latin typeface="Abadi" panose="020B0604020104020204" pitchFamily="34" charset="0"/>
              </a:rPr>
              <a:t>suffereth</a:t>
            </a:r>
            <a:r>
              <a:rPr lang="en-US" i="1" dirty="0">
                <a:solidFill>
                  <a:srgbClr val="0070C0"/>
                </a:solidFill>
                <a:latin typeface="Abadi" panose="020B0604020104020204" pitchFamily="34" charset="0"/>
              </a:rPr>
              <a:t> long, and is kind, and </a:t>
            </a:r>
            <a:r>
              <a:rPr lang="en-US" i="1" dirty="0" err="1">
                <a:solidFill>
                  <a:srgbClr val="0070C0"/>
                </a:solidFill>
                <a:latin typeface="Abadi" panose="020B0604020104020204" pitchFamily="34" charset="0"/>
              </a:rPr>
              <a:t>envieth</a:t>
            </a:r>
            <a:r>
              <a:rPr lang="en-US" i="1" dirty="0">
                <a:solidFill>
                  <a:srgbClr val="0070C0"/>
                </a:solidFill>
                <a:latin typeface="Abadi" panose="020B0604020104020204" pitchFamily="34" charset="0"/>
              </a:rPr>
              <a:t> not, and is not puffed up, </a:t>
            </a:r>
            <a:r>
              <a:rPr lang="en-US" i="1" dirty="0" err="1">
                <a:solidFill>
                  <a:srgbClr val="0070C0"/>
                </a:solidFill>
                <a:latin typeface="Abadi" panose="020B0604020104020204" pitchFamily="34" charset="0"/>
              </a:rPr>
              <a:t>seeketh</a:t>
            </a:r>
            <a:r>
              <a:rPr lang="en-US" i="1" dirty="0">
                <a:solidFill>
                  <a:srgbClr val="0070C0"/>
                </a:solidFill>
                <a:latin typeface="Abadi" panose="020B0604020104020204" pitchFamily="34" charset="0"/>
              </a:rPr>
              <a:t> not her own, is not easily provoked, </a:t>
            </a:r>
            <a:r>
              <a:rPr lang="en-US" i="1" dirty="0" err="1">
                <a:solidFill>
                  <a:srgbClr val="0070C0"/>
                </a:solidFill>
                <a:latin typeface="Abadi" panose="020B0604020104020204" pitchFamily="34" charset="0"/>
              </a:rPr>
              <a:t>thinketh</a:t>
            </a:r>
            <a:r>
              <a:rPr lang="en-US" i="1" dirty="0">
                <a:solidFill>
                  <a:srgbClr val="0070C0"/>
                </a:solidFill>
                <a:latin typeface="Abadi" panose="020B0604020104020204" pitchFamily="34" charset="0"/>
              </a:rPr>
              <a:t> no evil, and </a:t>
            </a:r>
            <a:r>
              <a:rPr lang="en-US" i="1" dirty="0" err="1">
                <a:solidFill>
                  <a:srgbClr val="0070C0"/>
                </a:solidFill>
                <a:latin typeface="Abadi" panose="020B0604020104020204" pitchFamily="34" charset="0"/>
              </a:rPr>
              <a:t>rejoiceth</a:t>
            </a:r>
            <a:r>
              <a:rPr lang="en-US" i="1" dirty="0">
                <a:solidFill>
                  <a:srgbClr val="0070C0"/>
                </a:solidFill>
                <a:latin typeface="Abadi" panose="020B0604020104020204" pitchFamily="34" charset="0"/>
              </a:rPr>
              <a:t> not in iniquity but </a:t>
            </a:r>
            <a:r>
              <a:rPr lang="en-US" i="1" dirty="0" err="1">
                <a:solidFill>
                  <a:srgbClr val="0070C0"/>
                </a:solidFill>
                <a:latin typeface="Abadi" panose="020B0604020104020204" pitchFamily="34" charset="0"/>
              </a:rPr>
              <a:t>rejoiceth</a:t>
            </a:r>
            <a:r>
              <a:rPr lang="en-US" i="1" dirty="0">
                <a:solidFill>
                  <a:srgbClr val="0070C0"/>
                </a:solidFill>
                <a:latin typeface="Abadi" panose="020B0604020104020204" pitchFamily="34" charset="0"/>
              </a:rPr>
              <a:t> in the truth, </a:t>
            </a:r>
            <a:r>
              <a:rPr lang="en-US" i="1" dirty="0" err="1">
                <a:solidFill>
                  <a:srgbClr val="0070C0"/>
                </a:solidFill>
                <a:latin typeface="Abadi" panose="020B0604020104020204" pitchFamily="34" charset="0"/>
              </a:rPr>
              <a:t>beareth</a:t>
            </a:r>
            <a:r>
              <a:rPr lang="en-US" i="1" dirty="0">
                <a:solidFill>
                  <a:srgbClr val="0070C0"/>
                </a:solidFill>
                <a:latin typeface="Abadi" panose="020B0604020104020204" pitchFamily="34" charset="0"/>
              </a:rPr>
              <a:t> all things, believeth all things, </a:t>
            </a:r>
            <a:r>
              <a:rPr lang="en-US" i="1" dirty="0" err="1">
                <a:solidFill>
                  <a:srgbClr val="0070C0"/>
                </a:solidFill>
                <a:latin typeface="Abadi" panose="020B0604020104020204" pitchFamily="34" charset="0"/>
              </a:rPr>
              <a:t>hopeth</a:t>
            </a:r>
            <a:r>
              <a:rPr lang="en-US" i="1" dirty="0">
                <a:solidFill>
                  <a:srgbClr val="0070C0"/>
                </a:solidFill>
                <a:latin typeface="Abadi" panose="020B0604020104020204" pitchFamily="34" charset="0"/>
              </a:rPr>
              <a:t> all things, </a:t>
            </a:r>
            <a:r>
              <a:rPr lang="en-US" i="1" dirty="0" err="1">
                <a:solidFill>
                  <a:srgbClr val="0070C0"/>
                </a:solidFill>
                <a:latin typeface="Abadi" panose="020B0604020104020204" pitchFamily="34" charset="0"/>
              </a:rPr>
              <a:t>endureth</a:t>
            </a:r>
            <a:r>
              <a:rPr lang="en-US" i="1" dirty="0">
                <a:solidFill>
                  <a:srgbClr val="0070C0"/>
                </a:solidFill>
                <a:latin typeface="Abadi" panose="020B0604020104020204" pitchFamily="34" charset="0"/>
              </a:rPr>
              <a:t> all things.</a:t>
            </a:r>
          </a:p>
          <a:p>
            <a:r>
              <a:rPr lang="en-US" i="1" dirty="0">
                <a:solidFill>
                  <a:srgbClr val="0070C0"/>
                </a:solidFill>
                <a:latin typeface="Abadi" panose="020B0604020104020204" pitchFamily="34" charset="0"/>
              </a:rPr>
              <a:t>Moroni 7:45</a:t>
            </a:r>
            <a:endParaRPr lang="en-US" i="1" dirty="0">
              <a:solidFill>
                <a:srgbClr val="0070C0"/>
              </a:solidFill>
            </a:endParaRPr>
          </a:p>
        </p:txBody>
      </p:sp>
      <p:pic>
        <p:nvPicPr>
          <p:cNvPr id="7172" name="Picture 4" descr="Image result for lifting weights teenager sa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75" y="3389312"/>
            <a:ext cx="542925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860" y="309669"/>
            <a:ext cx="926282" cy="1156992"/>
          </a:xfrm>
          <a:prstGeom prst="rect">
            <a:avLst/>
          </a:prstGeom>
        </p:spPr>
      </p:pic>
    </p:spTree>
    <p:extLst>
      <p:ext uri="{BB962C8B-B14F-4D97-AF65-F5344CB8AC3E}">
        <p14:creationId xmlns:p14="http://schemas.microsoft.com/office/powerpoint/2010/main" val="12090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Charity Never </a:t>
            </a:r>
            <a:r>
              <a:rPr lang="en-US" sz="3600" dirty="0" err="1">
                <a:latin typeface="Agency FB" panose="020B0503020202020204" pitchFamily="34" charset="0"/>
              </a:rPr>
              <a:t>Faileth</a:t>
            </a:r>
            <a:endParaRPr lang="en-US" sz="3600" dirty="0">
              <a:latin typeface="Agency FB" panose="020B0503020202020204" pitchFamily="34" charset="0"/>
            </a:endParaRP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187104" y="1547864"/>
            <a:ext cx="4900942" cy="4247317"/>
          </a:xfrm>
          <a:prstGeom prst="rect">
            <a:avLst/>
          </a:prstGeom>
        </p:spPr>
        <p:txBody>
          <a:bodyPr wrap="square">
            <a:spAutoFit/>
          </a:bodyPr>
          <a:lstStyle/>
          <a:p>
            <a:pPr fontAlgn="base"/>
            <a:r>
              <a:rPr lang="en-US" dirty="0"/>
              <a:t>“Shall the gifts of the Spirit cease? Is there to be a day when the saints shall no longer possess the gifts of prophecy and tongues? Or the gift of knowledge? </a:t>
            </a:r>
          </a:p>
          <a:p>
            <a:pPr fontAlgn="base"/>
            <a:endParaRPr lang="en-US" dirty="0"/>
          </a:p>
          <a:p>
            <a:pPr fontAlgn="base"/>
            <a:r>
              <a:rPr lang="en-US" dirty="0"/>
              <a:t>Yes, in the sense that these shall be swallowed up in something greater and shall no longer be needed in the perfect day. </a:t>
            </a:r>
          </a:p>
          <a:p>
            <a:pPr fontAlgn="base"/>
            <a:endParaRPr lang="en-US" dirty="0"/>
          </a:p>
          <a:p>
            <a:pPr fontAlgn="base"/>
            <a:r>
              <a:rPr lang="en-US" dirty="0"/>
              <a:t>When the saints know all tongues, none will be able to speak in an unknown tongue. </a:t>
            </a:r>
          </a:p>
          <a:p>
            <a:pPr fontAlgn="base"/>
            <a:endParaRPr lang="en-US" dirty="0"/>
          </a:p>
          <a:p>
            <a:pPr fontAlgn="base"/>
            <a:r>
              <a:rPr lang="en-US" dirty="0"/>
              <a:t>When the saints become as God and know all things—past, present, and future—there will be no need or occasion to prophesy of the future.” (8)</a:t>
            </a:r>
            <a:endParaRPr lang="en-US" b="0" i="0" dirty="0">
              <a:solidFill>
                <a:srgbClr val="333333"/>
              </a:solidFill>
              <a:effectLst/>
              <a:latin typeface="Abadi" panose="020B0604020104020204" pitchFamily="34" charset="0"/>
            </a:endParaRPr>
          </a:p>
        </p:txBody>
      </p:sp>
      <p:sp>
        <p:nvSpPr>
          <p:cNvPr id="3" name="TextBox 2"/>
          <p:cNvSpPr txBox="1"/>
          <p:nvPr/>
        </p:nvSpPr>
        <p:spPr>
          <a:xfrm>
            <a:off x="0" y="6488668"/>
            <a:ext cx="2145671" cy="369332"/>
          </a:xfrm>
          <a:prstGeom prst="rect">
            <a:avLst/>
          </a:prstGeom>
          <a:noFill/>
        </p:spPr>
        <p:txBody>
          <a:bodyPr wrap="square" rtlCol="0">
            <a:spAutoFit/>
          </a:bodyPr>
          <a:lstStyle/>
          <a:p>
            <a:r>
              <a:rPr lang="en-US" dirty="0"/>
              <a:t>1 Corinthians 13:8</a:t>
            </a:r>
          </a:p>
        </p:txBody>
      </p:sp>
      <p:sp>
        <p:nvSpPr>
          <p:cNvPr id="4" name="Rectangle 3"/>
          <p:cNvSpPr/>
          <p:nvPr/>
        </p:nvSpPr>
        <p:spPr>
          <a:xfrm>
            <a:off x="5499100" y="3749604"/>
            <a:ext cx="6096000" cy="1200329"/>
          </a:xfrm>
          <a:prstGeom prst="rect">
            <a:avLst/>
          </a:prstGeom>
        </p:spPr>
        <p:txBody>
          <a:bodyPr>
            <a:spAutoFit/>
          </a:bodyPr>
          <a:lstStyle/>
          <a:p>
            <a:r>
              <a:rPr lang="en-US" dirty="0"/>
              <a:t> “Charity encompasses all other godly virtues. It distinguishes both the beginning and the end of the plan of salvation. When all else fails, charity—Christ’s love—will </a:t>
            </a:r>
            <a:r>
              <a:rPr lang="en-US" i="1" dirty="0"/>
              <a:t>not</a:t>
            </a:r>
            <a:r>
              <a:rPr lang="en-US" dirty="0"/>
              <a:t> fail. It is the greatest of all divine attributes.” (9)</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18" y="160888"/>
            <a:ext cx="944578" cy="131847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052" y="4651691"/>
            <a:ext cx="1045783" cy="1360368"/>
          </a:xfrm>
          <a:prstGeom prst="rect">
            <a:avLst/>
          </a:prstGeom>
        </p:spPr>
      </p:pic>
      <p:pic>
        <p:nvPicPr>
          <p:cNvPr id="6148" name="Picture 4" descr="Image result for charity l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500" y="927101"/>
            <a:ext cx="4562474" cy="256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4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3258870" y="1022637"/>
            <a:ext cx="4900942" cy="4893647"/>
          </a:xfrm>
          <a:prstGeom prst="rect">
            <a:avLst/>
          </a:prstGeom>
        </p:spPr>
        <p:txBody>
          <a:bodyPr wrap="square">
            <a:spAutoFit/>
          </a:bodyPr>
          <a:lstStyle/>
          <a:p>
            <a:pPr fontAlgn="base"/>
            <a:r>
              <a:rPr lang="en-US" sz="2400" dirty="0"/>
              <a:t>Paul observed that the knowledge available in this life is incomplete as compared with the perfect knowledge we will enjoy in eternity.</a:t>
            </a:r>
          </a:p>
          <a:p>
            <a:pPr fontAlgn="base"/>
            <a:endParaRPr lang="en-US" sz="2400" dirty="0"/>
          </a:p>
          <a:p>
            <a:pPr fontAlgn="base"/>
            <a:r>
              <a:rPr lang="en-US" sz="2400" dirty="0"/>
              <a:t>Paul compared our current, imperfect knowledge to viewing a person’s image in the imperfect reflection of a metal mirror. </a:t>
            </a:r>
          </a:p>
          <a:p>
            <a:pPr fontAlgn="base"/>
            <a:endParaRPr lang="en-US" sz="2400" dirty="0"/>
          </a:p>
          <a:p>
            <a:pPr fontAlgn="base"/>
            <a:r>
              <a:rPr lang="en-US" sz="2400" dirty="0"/>
              <a:t>He then compared perfect eternal knowledge to the clarity of seeing that same person “face to face.” (1)</a:t>
            </a:r>
            <a:endParaRPr lang="en-US" sz="2400" b="0" i="0" dirty="0">
              <a:solidFill>
                <a:srgbClr val="333333"/>
              </a:solidFill>
              <a:effectLst/>
              <a:latin typeface="Abadi" panose="020B0604020104020204" pitchFamily="34" charset="0"/>
            </a:endParaRPr>
          </a:p>
        </p:txBody>
      </p:sp>
      <p:sp>
        <p:nvSpPr>
          <p:cNvPr id="3" name="TextBox 2"/>
          <p:cNvSpPr txBox="1"/>
          <p:nvPr/>
        </p:nvSpPr>
        <p:spPr>
          <a:xfrm>
            <a:off x="0" y="6488668"/>
            <a:ext cx="2860895" cy="369332"/>
          </a:xfrm>
          <a:prstGeom prst="rect">
            <a:avLst/>
          </a:prstGeom>
          <a:noFill/>
        </p:spPr>
        <p:txBody>
          <a:bodyPr wrap="square" rtlCol="0">
            <a:spAutoFit/>
          </a:bodyPr>
          <a:lstStyle/>
          <a:p>
            <a:r>
              <a:rPr lang="en-US" dirty="0"/>
              <a:t>1 Corinthians 13:9-12</a:t>
            </a:r>
          </a:p>
        </p:txBody>
      </p:sp>
      <p:sp>
        <p:nvSpPr>
          <p:cNvPr id="23" name="TextBox 22"/>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Perfect Eternal Knowledge</a:t>
            </a:r>
          </a:p>
        </p:txBody>
      </p:sp>
      <p:pic>
        <p:nvPicPr>
          <p:cNvPr id="4100" name="Picture 4" descr="Image result for looking in mirror 3 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5" y="1684337"/>
            <a:ext cx="226695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etal mirror distortion"/>
          <p:cNvPicPr>
            <a:picLocks noChangeAspect="1" noChangeArrowheads="1"/>
          </p:cNvPicPr>
          <p:nvPr/>
        </p:nvPicPr>
        <p:blipFill rotWithShape="1">
          <a:blip r:embed="rId4">
            <a:extLst>
              <a:ext uri="{28A0092B-C50C-407E-A947-70E740481C1C}">
                <a14:useLocalDpi xmlns:a14="http://schemas.microsoft.com/office/drawing/2010/main" val="0"/>
              </a:ext>
            </a:extLst>
          </a:blip>
          <a:srcRect l="5933" t="7541" r="73052" b="6226"/>
          <a:stretch/>
        </p:blipFill>
        <p:spPr bwMode="auto">
          <a:xfrm>
            <a:off x="482600" y="190499"/>
            <a:ext cx="1473200" cy="60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Through a Glass Darkly</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2860895" cy="369332"/>
          </a:xfrm>
          <a:prstGeom prst="rect">
            <a:avLst/>
          </a:prstGeom>
          <a:noFill/>
        </p:spPr>
        <p:txBody>
          <a:bodyPr wrap="square" rtlCol="0">
            <a:spAutoFit/>
          </a:bodyPr>
          <a:lstStyle/>
          <a:p>
            <a:r>
              <a:rPr lang="en-US" dirty="0"/>
              <a:t>1 Corinthians 13:9-12</a:t>
            </a:r>
          </a:p>
        </p:txBody>
      </p:sp>
      <p:sp>
        <p:nvSpPr>
          <p:cNvPr id="4" name="Rectangle 3"/>
          <p:cNvSpPr/>
          <p:nvPr/>
        </p:nvSpPr>
        <p:spPr>
          <a:xfrm>
            <a:off x="220302" y="702233"/>
            <a:ext cx="4750050" cy="5355312"/>
          </a:xfrm>
          <a:prstGeom prst="rect">
            <a:avLst/>
          </a:prstGeom>
        </p:spPr>
        <p:txBody>
          <a:bodyPr wrap="square">
            <a:spAutoFit/>
          </a:bodyPr>
          <a:lstStyle/>
          <a:p>
            <a:pPr fontAlgn="base"/>
            <a:r>
              <a:rPr lang="en-US" dirty="0"/>
              <a:t>A latter-day analogy might be that the Lord has sent each of us into mortality wearing a pair of sunglasses. </a:t>
            </a:r>
          </a:p>
          <a:p>
            <a:pPr fontAlgn="base"/>
            <a:endParaRPr lang="en-US" dirty="0"/>
          </a:p>
          <a:p>
            <a:pPr fontAlgn="base"/>
            <a:r>
              <a:rPr lang="en-US" dirty="0"/>
              <a:t>He gives them to us for our own protection. We may not take them off. </a:t>
            </a:r>
          </a:p>
          <a:p>
            <a:pPr fontAlgn="base"/>
            <a:endParaRPr lang="en-US" dirty="0"/>
          </a:p>
          <a:p>
            <a:pPr fontAlgn="base"/>
            <a:r>
              <a:rPr lang="en-US" dirty="0"/>
              <a:t>Still, we have the option of dwelling in light or darkness. </a:t>
            </a:r>
          </a:p>
          <a:p>
            <a:pPr fontAlgn="base"/>
            <a:endParaRPr lang="en-US" dirty="0"/>
          </a:p>
          <a:p>
            <a:pPr fontAlgn="base"/>
            <a:r>
              <a:rPr lang="en-US" dirty="0"/>
              <a:t>If we choose darkness, we are bound to stumble, living life with skinned knees and stubbed toes. </a:t>
            </a:r>
          </a:p>
          <a:p>
            <a:pPr fontAlgn="base"/>
            <a:endParaRPr lang="en-US" dirty="0"/>
          </a:p>
          <a:p>
            <a:pPr fontAlgn="base"/>
            <a:r>
              <a:rPr lang="en-US" dirty="0"/>
              <a:t>If we choose light, we will navigate the obstacle course of life successfully, without suffering the harmful effects of too much sunlight. </a:t>
            </a:r>
          </a:p>
          <a:p>
            <a:pPr fontAlgn="base"/>
            <a:endParaRPr lang="en-US" dirty="0"/>
          </a:p>
          <a:p>
            <a:pPr fontAlgn="base"/>
            <a:r>
              <a:rPr lang="en-US" dirty="0"/>
              <a:t>Indeed, it takes a long time of living in the light before our eyes can fully accommodate. (11)</a:t>
            </a:r>
          </a:p>
        </p:txBody>
      </p:sp>
      <p:pic>
        <p:nvPicPr>
          <p:cNvPr id="5124" name="Picture 4" descr="Image result for looking through sungl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596" y="1795462"/>
            <a:ext cx="5446829" cy="306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46331"/>
          </a:xfrm>
          <a:prstGeom prst="rect">
            <a:avLst/>
          </a:prstGeom>
          <a:noFill/>
        </p:spPr>
        <p:txBody>
          <a:bodyPr wrap="square" rtlCol="0">
            <a:spAutoFit/>
          </a:bodyPr>
          <a:lstStyle/>
          <a:p>
            <a:pPr algn="ctr"/>
            <a:r>
              <a:rPr lang="en-US" sz="3600" dirty="0">
                <a:latin typeface="Agency FB" panose="020B0503020202020204" pitchFamily="34" charset="0"/>
              </a:rPr>
              <a:t>Those Who Reject the Darkness</a:t>
            </a:r>
          </a:p>
        </p:txBody>
      </p:sp>
      <p:grpSp>
        <p:nvGrpSpPr>
          <p:cNvPr id="2" name="Group 3"/>
          <p:cNvGrpSpPr/>
          <p:nvPr/>
        </p:nvGrpSpPr>
        <p:grpSpPr>
          <a:xfrm rot="5400000" flipH="1">
            <a:off x="9472341" y="4148372"/>
            <a:ext cx="1292534" cy="3936683"/>
            <a:chOff x="97208" y="425658"/>
            <a:chExt cx="2661701" cy="8055733"/>
          </a:xfrm>
        </p:grpSpPr>
        <p:sp>
          <p:nvSpPr>
            <p:cNvPr id="7" name="Freeform 6"/>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 Diagonal Corner Rectangle 7"/>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Diagonal Corner Rectangle 19"/>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488668"/>
            <a:ext cx="2860895" cy="369332"/>
          </a:xfrm>
          <a:prstGeom prst="rect">
            <a:avLst/>
          </a:prstGeom>
          <a:noFill/>
        </p:spPr>
        <p:txBody>
          <a:bodyPr wrap="square" rtlCol="0">
            <a:spAutoFit/>
          </a:bodyPr>
          <a:lstStyle/>
          <a:p>
            <a:r>
              <a:rPr lang="en-US" dirty="0"/>
              <a:t>1 Corinthians 13:9-12</a:t>
            </a:r>
          </a:p>
        </p:txBody>
      </p:sp>
      <p:sp>
        <p:nvSpPr>
          <p:cNvPr id="24" name="Rectangle 23"/>
          <p:cNvSpPr/>
          <p:nvPr/>
        </p:nvSpPr>
        <p:spPr>
          <a:xfrm>
            <a:off x="313854" y="724959"/>
            <a:ext cx="6096000" cy="2031325"/>
          </a:xfrm>
          <a:prstGeom prst="rect">
            <a:avLst/>
          </a:prstGeom>
        </p:spPr>
        <p:txBody>
          <a:bodyPr>
            <a:spAutoFit/>
          </a:bodyPr>
          <a:lstStyle/>
          <a:p>
            <a:pPr fontAlgn="base"/>
            <a:r>
              <a:rPr lang="en-US" dirty="0"/>
              <a:t>Those who have totally rejected the darkness-though they may not remove their sunglasses by themselves-may find that the Lord will briefly remove their sunglasses for them. </a:t>
            </a:r>
          </a:p>
          <a:p>
            <a:pPr fontAlgn="base"/>
            <a:endParaRPr lang="en-US" dirty="0"/>
          </a:p>
          <a:p>
            <a:pPr fontAlgn="base"/>
            <a:r>
              <a:rPr lang="en-US" dirty="0"/>
              <a:t>Such an illuminating experience can only happen to those who have developed far beyond the near-sightedness and darkness of mortality. (11)</a:t>
            </a:r>
          </a:p>
        </p:txBody>
      </p:sp>
      <p:sp>
        <p:nvSpPr>
          <p:cNvPr id="6" name="Rectangle 5"/>
          <p:cNvSpPr/>
          <p:nvPr/>
        </p:nvSpPr>
        <p:spPr>
          <a:xfrm>
            <a:off x="5718770" y="3656359"/>
            <a:ext cx="6096000" cy="2031325"/>
          </a:xfrm>
          <a:prstGeom prst="rect">
            <a:avLst/>
          </a:prstGeom>
        </p:spPr>
        <p:txBody>
          <a:bodyPr>
            <a:spAutoFit/>
          </a:bodyPr>
          <a:lstStyle/>
          <a:p>
            <a:pPr fontAlgn="base"/>
            <a:r>
              <a:rPr lang="en-US" dirty="0"/>
              <a:t>"Could you gaze into heaven five minutes, you would know more than you would by reading all that ever was written on the subject." (10)</a:t>
            </a:r>
          </a:p>
          <a:p>
            <a:pPr fontAlgn="base"/>
            <a:endParaRPr lang="en-US" dirty="0"/>
          </a:p>
          <a:p>
            <a:pPr fontAlgn="base"/>
            <a:r>
              <a:rPr lang="en-US" dirty="0"/>
              <a:t>Apparently, Paul had gazed into heaven for at least five minutes, so he knew that his mortal eyes saw only 'through a glass, darkly.'</a:t>
            </a:r>
          </a:p>
        </p:txBody>
      </p:sp>
      <p:sp>
        <p:nvSpPr>
          <p:cNvPr id="22" name="Rectangle 21"/>
          <p:cNvSpPr/>
          <p:nvPr/>
        </p:nvSpPr>
        <p:spPr>
          <a:xfrm>
            <a:off x="3677762" y="5969427"/>
            <a:ext cx="3865930" cy="646331"/>
          </a:xfrm>
          <a:prstGeom prst="rect">
            <a:avLst/>
          </a:prstGeom>
        </p:spPr>
        <p:txBody>
          <a:bodyPr wrap="none">
            <a:spAutoFit/>
          </a:bodyPr>
          <a:lstStyle/>
          <a:p>
            <a:r>
              <a:rPr lang="en-US" sz="3600" b="1" dirty="0">
                <a:ln w="22225">
                  <a:solidFill>
                    <a:schemeClr val="accent2"/>
                  </a:solidFill>
                  <a:prstDash val="solid"/>
                </a:ln>
                <a:solidFill>
                  <a:schemeClr val="accent2">
                    <a:lumMod val="40000"/>
                    <a:lumOff val="60000"/>
                  </a:schemeClr>
                </a:solidFill>
              </a:rPr>
              <a:t>Read: 2 Cor. 12:1-4 </a:t>
            </a:r>
          </a:p>
        </p:txBody>
      </p:sp>
      <p:grpSp>
        <p:nvGrpSpPr>
          <p:cNvPr id="25" name="Group 24"/>
          <p:cNvGrpSpPr/>
          <p:nvPr/>
        </p:nvGrpSpPr>
        <p:grpSpPr>
          <a:xfrm>
            <a:off x="7912809" y="846137"/>
            <a:ext cx="1936041" cy="2499341"/>
            <a:chOff x="7392109" y="871537"/>
            <a:chExt cx="1936041" cy="2499341"/>
          </a:xfrm>
        </p:grpSpPr>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775" y="871537"/>
              <a:ext cx="1857375" cy="22860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7392109" y="3155434"/>
              <a:ext cx="843501" cy="215444"/>
            </a:xfrm>
            <a:prstGeom prst="rect">
              <a:avLst/>
            </a:prstGeom>
          </p:spPr>
          <p:txBody>
            <a:bodyPr wrap="none">
              <a:spAutoFit/>
            </a:bodyPr>
            <a:lstStyle/>
            <a:p>
              <a:r>
                <a:rPr lang="en-US" sz="800" dirty="0">
                  <a:latin typeface="Abadi" panose="020B0604020104020204" pitchFamily="34" charset="0"/>
                </a:rPr>
                <a:t>Horace Spatula</a:t>
              </a:r>
              <a:endParaRPr lang="en-US" sz="800" dirty="0"/>
            </a:p>
          </p:txBody>
        </p:sp>
      </p:grpSp>
      <p:pic>
        <p:nvPicPr>
          <p:cNvPr id="3078" name="Picture 6" descr="Image result for bright hea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2836862"/>
            <a:ext cx="395287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2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light blue fabr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53"/>
            <a:ext cx="12192000" cy="6862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785652"/>
          </a:xfrm>
          <a:prstGeom prst="rect">
            <a:avLst/>
          </a:prstGeom>
          <a:noFill/>
        </p:spPr>
        <p:txBody>
          <a:bodyPr wrap="square" rtlCol="0">
            <a:spAutoFit/>
          </a:bodyPr>
          <a:lstStyle/>
          <a:p>
            <a:r>
              <a:rPr lang="en-US" sz="1600" dirty="0">
                <a:latin typeface="Abadi" panose="020B0604020104020204" pitchFamily="34" charset="0"/>
              </a:rPr>
              <a:t>Sources:</a:t>
            </a:r>
          </a:p>
          <a:p>
            <a:endParaRPr lang="en-US" sz="1600" dirty="0">
              <a:latin typeface="Abadi" panose="020B0604020104020204" pitchFamily="34" charset="0"/>
            </a:endParaRPr>
          </a:p>
          <a:p>
            <a:pPr marL="342900" indent="-342900">
              <a:buFontTx/>
              <a:buAutoNum type="arabicPeriod"/>
            </a:pPr>
            <a:r>
              <a:rPr lang="en-US" sz="1600" dirty="0">
                <a:latin typeface="Abadi" panose="020B0604020104020204" pitchFamily="34" charset="0"/>
              </a:rPr>
              <a:t>New Testament Institute Student Manual Chapter 39</a:t>
            </a:r>
          </a:p>
          <a:p>
            <a:pPr marL="342900" indent="-342900">
              <a:buFontTx/>
              <a:buAutoNum type="arabicPeriod"/>
            </a:pPr>
            <a:r>
              <a:rPr lang="en-US" sz="1600" dirty="0">
                <a:latin typeface="Abadi" panose="020B0604020104020204" pitchFamily="34" charset="0"/>
              </a:rPr>
              <a:t>James E. Faust (</a:t>
            </a:r>
            <a:r>
              <a:rPr lang="en-US" sz="1600" i="1" dirty="0">
                <a:latin typeface="Abadi" panose="020B0604020104020204" pitchFamily="34" charset="0"/>
              </a:rPr>
              <a:t>Articles of Faith</a:t>
            </a:r>
            <a:r>
              <a:rPr lang="en-US" sz="1600" dirty="0">
                <a:latin typeface="Abadi" panose="020B0604020104020204" pitchFamily="34" charset="0"/>
              </a:rPr>
              <a:t> [Salt Lake City: Deseret Book Co., 1981], 389.)</a:t>
            </a:r>
          </a:p>
          <a:p>
            <a:pPr marL="342900" indent="-342900">
              <a:buFontTx/>
              <a:buAutoNum type="arabicPeriod"/>
            </a:pPr>
            <a:r>
              <a:rPr lang="en-US" sz="1600" dirty="0">
                <a:latin typeface="Abadi" panose="020B0604020104020204" pitchFamily="34" charset="0"/>
              </a:rPr>
              <a:t>Elder Reed Smoot (</a:t>
            </a:r>
            <a:r>
              <a:rPr lang="en-US" sz="1600" i="1" dirty="0">
                <a:latin typeface="Abadi" panose="020B0604020104020204" pitchFamily="34" charset="0"/>
              </a:rPr>
              <a:t>Conference Report, October 1931</a:t>
            </a:r>
            <a:r>
              <a:rPr lang="en-US" sz="1600" dirty="0">
                <a:latin typeface="Abadi" panose="020B0604020104020204" pitchFamily="34" charset="0"/>
              </a:rPr>
              <a:t>, Third Day-Morning Meeting 113.)</a:t>
            </a:r>
          </a:p>
          <a:p>
            <a:pPr marL="342900" indent="-342900">
              <a:buFontTx/>
              <a:buAutoNum type="arabicPeriod"/>
            </a:pPr>
            <a:r>
              <a:rPr lang="en-US" sz="1600" dirty="0">
                <a:latin typeface="Abadi" panose="020B0604020104020204" pitchFamily="34" charset="0"/>
              </a:rPr>
              <a:t>Harold Burke Peterson ("Our Responsibility to Care for Our Own," </a:t>
            </a:r>
            <a:r>
              <a:rPr lang="en-US" sz="1600" i="1" dirty="0">
                <a:latin typeface="Abadi" panose="020B0604020104020204" pitchFamily="34" charset="0"/>
              </a:rPr>
              <a:t>Ensign</a:t>
            </a:r>
            <a:r>
              <a:rPr lang="en-US" sz="1600" dirty="0">
                <a:latin typeface="Abadi" panose="020B0604020104020204" pitchFamily="34" charset="0"/>
              </a:rPr>
              <a:t>, May 1981, 81)</a:t>
            </a:r>
          </a:p>
          <a:p>
            <a:pPr marL="342900" indent="-342900">
              <a:buFontTx/>
              <a:buAutoNum type="arabicPeriod"/>
            </a:pPr>
            <a:r>
              <a:rPr lang="en-US" sz="1600" dirty="0">
                <a:latin typeface="Abadi" panose="020B0604020104020204" pitchFamily="34" charset="0"/>
              </a:rPr>
              <a:t>Elder Dallin H. Oaks (</a:t>
            </a:r>
            <a:r>
              <a:rPr lang="en-US" sz="1600" i="1" dirty="0">
                <a:latin typeface="Abadi" panose="020B0604020104020204" pitchFamily="34" charset="0"/>
              </a:rPr>
              <a:t>Pure in Heart </a:t>
            </a:r>
            <a:r>
              <a:rPr lang="en-US" sz="1600" dirty="0">
                <a:latin typeface="Abadi" panose="020B0604020104020204" pitchFamily="34" charset="0"/>
              </a:rPr>
              <a:t>[Salt Lake City: </a:t>
            </a:r>
            <a:r>
              <a:rPr lang="en-US" sz="1600" dirty="0" err="1">
                <a:latin typeface="Abadi" panose="020B0604020104020204" pitchFamily="34" charset="0"/>
              </a:rPr>
              <a:t>Bookcraft</a:t>
            </a:r>
            <a:r>
              <a:rPr lang="en-US" sz="1600" dirty="0">
                <a:latin typeface="Abadi" panose="020B0604020104020204" pitchFamily="34" charset="0"/>
              </a:rPr>
              <a:t>, 1988], 47.)</a:t>
            </a:r>
          </a:p>
          <a:p>
            <a:pPr marL="342900" indent="-342900">
              <a:buFontTx/>
              <a:buAutoNum type="arabicPeriod"/>
            </a:pPr>
            <a:r>
              <a:rPr lang="en-US" sz="1600" dirty="0">
                <a:latin typeface="Abadi" panose="020B0604020104020204" pitchFamily="34" charset="0"/>
              </a:rPr>
              <a:t>President Henry B. Eyring (“That We May Be One,”</a:t>
            </a:r>
            <a:r>
              <a:rPr lang="en-US" sz="1600" i="1" dirty="0">
                <a:latin typeface="Abadi" panose="020B0604020104020204" pitchFamily="34" charset="0"/>
              </a:rPr>
              <a:t> Ensign,</a:t>
            </a:r>
            <a:r>
              <a:rPr lang="en-US" sz="1600" dirty="0">
                <a:latin typeface="Abadi" panose="020B0604020104020204" pitchFamily="34" charset="0"/>
              </a:rPr>
              <a:t> May 1998, 68).</a:t>
            </a:r>
          </a:p>
          <a:p>
            <a:pPr marL="342900" indent="-342900">
              <a:buFontTx/>
              <a:buAutoNum type="arabicPeriod"/>
            </a:pPr>
            <a:r>
              <a:rPr lang="en-US" sz="1600" dirty="0">
                <a:latin typeface="Abadi" panose="020B0604020104020204" pitchFamily="34" charset="0"/>
              </a:rPr>
              <a:t>Elder Jeffrey R. Holland (</a:t>
            </a:r>
            <a:r>
              <a:rPr lang="en-US" sz="1600" i="1" dirty="0">
                <a:latin typeface="Abadi" panose="020B0604020104020204" pitchFamily="34" charset="0"/>
              </a:rPr>
              <a:t>Christ and the New Covenant</a:t>
            </a:r>
            <a:r>
              <a:rPr lang="en-US" sz="1600" dirty="0">
                <a:latin typeface="Abadi" panose="020B0604020104020204" pitchFamily="34" charset="0"/>
              </a:rPr>
              <a:t> [1997], 337).</a:t>
            </a:r>
          </a:p>
          <a:p>
            <a:pPr marL="342900" indent="-342900">
              <a:buFontTx/>
              <a:buAutoNum type="arabicPeriod"/>
            </a:pPr>
            <a:r>
              <a:rPr lang="en-US" sz="1600" dirty="0">
                <a:latin typeface="Abadi" panose="020B0604020104020204" pitchFamily="34" charset="0"/>
              </a:rPr>
              <a:t>Elder Bruce R. McConkie (</a:t>
            </a:r>
            <a:r>
              <a:rPr lang="en-US" sz="1600" i="1" dirty="0">
                <a:latin typeface="Abadi" panose="020B0604020104020204" pitchFamily="34" charset="0"/>
              </a:rPr>
              <a:t>Doctrinal New Testament Commentary,</a:t>
            </a:r>
            <a:r>
              <a:rPr lang="en-US" sz="1600" dirty="0">
                <a:latin typeface="Abadi" panose="020B0604020104020204" pitchFamily="34" charset="0"/>
              </a:rPr>
              <a:t> 2:380 and 383). </a:t>
            </a:r>
            <a:r>
              <a:rPr lang="en-US" sz="1600" i="1" dirty="0">
                <a:solidFill>
                  <a:srgbClr val="333333"/>
                </a:solidFill>
                <a:latin typeface="Abadi" panose="020B0604020104020204" pitchFamily="34" charset="0"/>
              </a:rPr>
              <a:t>The Mortal Messiah: From Bethlehem to Calvary,</a:t>
            </a:r>
            <a:r>
              <a:rPr lang="en-US" sz="1600" dirty="0">
                <a:solidFill>
                  <a:srgbClr val="333333"/>
                </a:solidFill>
                <a:latin typeface="Abadi" panose="020B0604020104020204" pitchFamily="34" charset="0"/>
              </a:rPr>
              <a:t> 4 vols. [Salt Lake City: Deseret Book Co., 1979-1981], 2: 169.)</a:t>
            </a:r>
            <a:endParaRPr lang="en-US" sz="1600" dirty="0">
              <a:latin typeface="Abadi" panose="020B0604020104020204" pitchFamily="34" charset="0"/>
            </a:endParaRPr>
          </a:p>
          <a:p>
            <a:pPr marL="342900" indent="-342900">
              <a:buFontTx/>
              <a:buAutoNum type="arabicPeriod"/>
            </a:pPr>
            <a:r>
              <a:rPr lang="en-US" sz="1600" dirty="0">
                <a:latin typeface="Abadi" panose="020B0604020104020204" pitchFamily="34" charset="0"/>
              </a:rPr>
              <a:t>President Howard W. Hunter (“A More Excellent Way,”</a:t>
            </a:r>
            <a:r>
              <a:rPr lang="en-US" sz="1600" i="1" dirty="0">
                <a:latin typeface="Abadi" panose="020B0604020104020204" pitchFamily="34" charset="0"/>
              </a:rPr>
              <a:t> Ensign,</a:t>
            </a:r>
            <a:r>
              <a:rPr lang="en-US" sz="1600" dirty="0">
                <a:latin typeface="Abadi" panose="020B0604020104020204" pitchFamily="34" charset="0"/>
              </a:rPr>
              <a:t> May 1992, 61).</a:t>
            </a:r>
          </a:p>
          <a:p>
            <a:pPr marL="342900" indent="-342900">
              <a:buFontTx/>
              <a:buAutoNum type="arabicPeriod"/>
            </a:pPr>
            <a:r>
              <a:rPr lang="en-US" sz="1600" dirty="0">
                <a:latin typeface="Abadi" panose="020B0604020104020204" pitchFamily="34" charset="0"/>
              </a:rPr>
              <a:t>Joseph Smith (</a:t>
            </a:r>
            <a:r>
              <a:rPr lang="en-US" sz="1600" i="1" dirty="0">
                <a:latin typeface="Abadi" panose="020B0604020104020204" pitchFamily="34" charset="0"/>
              </a:rPr>
              <a:t>History of The Church, </a:t>
            </a:r>
            <a:r>
              <a:rPr lang="en-US" sz="1600" dirty="0">
                <a:latin typeface="Abadi" panose="020B0604020104020204" pitchFamily="34" charset="0"/>
              </a:rPr>
              <a:t>6: 50.) </a:t>
            </a:r>
          </a:p>
          <a:p>
            <a:pPr marL="342900" indent="-342900">
              <a:buFontTx/>
              <a:buAutoNum type="arabicPeriod"/>
            </a:pPr>
            <a:r>
              <a:rPr lang="en-US" sz="1600" dirty="0">
                <a:latin typeface="Abadi" panose="020B0604020104020204" pitchFamily="34" charset="0"/>
              </a:rPr>
              <a:t>Gospeldoctrine.com</a:t>
            </a:r>
          </a:p>
          <a:p>
            <a:endParaRPr lang="en-US" sz="1600" i="1" dirty="0">
              <a:latin typeface="Abadi" panose="020B0604020104020204" pitchFamily="34" charset="0"/>
            </a:endParaRPr>
          </a:p>
        </p:txBody>
      </p:sp>
      <p:sp>
        <p:nvSpPr>
          <p:cNvPr id="13" name="Footer Placeholder 14">
            <a:extLst>
              <a:ext uri="{FF2B5EF4-FFF2-40B4-BE49-F238E27FC236}">
                <a16:creationId xmlns:a16="http://schemas.microsoft.com/office/drawing/2014/main" id="{05239999-1D35-4650-8336-E856CC54BA64}"/>
              </a:ext>
            </a:extLst>
          </p:cNvPr>
          <p:cNvSpPr>
            <a:spLocks noGrp="1"/>
          </p:cNvSpPr>
          <p:nvPr/>
        </p:nvSpPr>
        <p:spPr>
          <a:xfrm>
            <a:off x="63924" y="650764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9807631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0862499"/>
              </p:ext>
            </p:extLst>
          </p:nvPr>
        </p:nvGraphicFramePr>
        <p:xfrm>
          <a:off x="0" y="0"/>
          <a:ext cx="6319318" cy="131445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dirty="0">
                          <a:solidFill>
                            <a:schemeClr val="tx1"/>
                          </a:solidFill>
                          <a:effectLst/>
                          <a:latin typeface="+mn-lt"/>
                          <a:ea typeface="+mn-ea"/>
                          <a:cs typeface="+mn-cs"/>
                        </a:rPr>
                        <a:t>First Letter of Paul to the Saints at Corinth—</a:t>
                      </a:r>
                    </a:p>
                    <a:p>
                      <a:pPr algn="ctr" fontAlgn="base"/>
                      <a:r>
                        <a:rPr lang="en-US" sz="1200" b="0" i="0" kern="1200" dirty="0">
                          <a:solidFill>
                            <a:schemeClr val="tx1"/>
                          </a:solidFill>
                          <a:effectLst/>
                          <a:latin typeface="+mn-lt"/>
                          <a:ea typeface="+mn-ea"/>
                          <a:cs typeface="+mn-cs"/>
                        </a:rPr>
                        <a:t>Written from Ephesus, ca. Spring, A.D. 57 </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a:solidFill>
                            <a:srgbClr val="434444"/>
                          </a:solidFill>
                          <a:effectLst/>
                        </a:rPr>
                        <a:t>Charity: The Pure Love of Christ</a:t>
                      </a:r>
                    </a:p>
                  </a:txBody>
                  <a:tcPr marL="95250" marR="95250" marT="66675" marB="66675" anchor="ctr"/>
                </a:tc>
                <a:tc>
                  <a:txBody>
                    <a:bodyPr/>
                    <a:lstStyle/>
                    <a:p>
                      <a:pPr algn="l" fontAlgn="base"/>
                      <a:r>
                        <a:rPr lang="en-US">
                          <a:solidFill>
                            <a:srgbClr val="434444"/>
                          </a:solidFill>
                          <a:effectLst/>
                        </a:rPr>
                        <a:t>13:1–13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a:solidFill>
                            <a:srgbClr val="434444"/>
                          </a:solidFill>
                          <a:effectLst/>
                        </a:rPr>
                        <a:t>Tongues and Prophecy Compared</a:t>
                      </a:r>
                    </a:p>
                  </a:txBody>
                  <a:tcPr marL="95250" marR="95250" marT="66675" marB="66675" anchor="ctr"/>
                </a:tc>
                <a:tc>
                  <a:txBody>
                    <a:bodyPr/>
                    <a:lstStyle/>
                    <a:p>
                      <a:pPr algn="l" fontAlgn="base"/>
                      <a:r>
                        <a:rPr lang="en-US" dirty="0">
                          <a:solidFill>
                            <a:srgbClr val="434444"/>
                          </a:solidFill>
                          <a:effectLst/>
                        </a:rPr>
                        <a:t>14:1–28</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313337"/>
            <a:ext cx="5540721" cy="246221"/>
          </a:xfrm>
          <a:prstGeom prst="rect">
            <a:avLst/>
          </a:prstGeom>
          <a:noFill/>
        </p:spPr>
        <p:txBody>
          <a:bodyPr wrap="square" rtlCol="0">
            <a:spAutoFit/>
          </a:bodyPr>
          <a:lstStyle/>
          <a:p>
            <a:r>
              <a:rPr lang="en-US" sz="1000" dirty="0"/>
              <a:t>Life and Teachings of Jesus and His Apostles Chapter 36</a:t>
            </a:r>
          </a:p>
        </p:txBody>
      </p:sp>
      <p:sp>
        <p:nvSpPr>
          <p:cNvPr id="5" name="Rectangle 4"/>
          <p:cNvSpPr/>
          <p:nvPr/>
        </p:nvSpPr>
        <p:spPr>
          <a:xfrm>
            <a:off x="12502" y="1559558"/>
            <a:ext cx="6301212" cy="4708981"/>
          </a:xfrm>
          <a:prstGeom prst="rect">
            <a:avLst/>
          </a:prstGeom>
          <a:ln>
            <a:solidFill>
              <a:schemeClr val="tx1"/>
            </a:solidFill>
          </a:ln>
        </p:spPr>
        <p:txBody>
          <a:bodyPr wrap="square">
            <a:spAutoFit/>
          </a:bodyPr>
          <a:lstStyle/>
          <a:p>
            <a:pPr fontAlgn="base"/>
            <a:r>
              <a:rPr lang="en-US" sz="1200" b="1" dirty="0"/>
              <a:t>Developing True Charity:</a:t>
            </a:r>
          </a:p>
          <a:p>
            <a:pPr fontAlgn="base"/>
            <a:r>
              <a:rPr lang="en-US" sz="1200" dirty="0"/>
              <a:t>"We don't develop character by chance. Good character is the result of continual effort in righteous thinking and the righteous acts that such thinking brings about.</a:t>
            </a:r>
          </a:p>
          <a:p>
            <a:pPr fontAlgn="base"/>
            <a:r>
              <a:rPr lang="en-US" sz="1200" dirty="0"/>
              <a:t>"The scriptures tell us, 'As he </a:t>
            </a:r>
            <a:r>
              <a:rPr lang="en-US" sz="1200" dirty="0" err="1"/>
              <a:t>thinketh</a:t>
            </a:r>
            <a:r>
              <a:rPr lang="en-US" sz="1200" dirty="0"/>
              <a:t> in his heart, so is he' (Prov. 23:7), and 'Let virtue garnish thy thoughts unceasingly; then shall thy confidence wax strong in the presence of God' (D&amp;C 121:45). Both the Apostle Paul and the prophet Mormon taught that charity, the pure love of Christ, '</a:t>
            </a:r>
            <a:r>
              <a:rPr lang="en-US" sz="1200" dirty="0" err="1"/>
              <a:t>thinketh</a:t>
            </a:r>
            <a:r>
              <a:rPr lang="en-US" sz="1200" dirty="0"/>
              <a:t> no evil.' (See 1 Cor. 13:4-5; Moro. 7:45.) Clearly, we are what we think. And if we think righteous thoughts, we will very likely live righteously...</a:t>
            </a:r>
          </a:p>
          <a:p>
            <a:pPr fontAlgn="base"/>
            <a:r>
              <a:rPr lang="en-US" sz="1200" dirty="0"/>
              <a:t>"We are the masters of our thoughts. Just as we would tend, prune, and cultivate a garden, so should we tend and cultivate our minds, pruning and weeding impure, negative, or sinful thoughts while cultivating righteous ones...</a:t>
            </a:r>
          </a:p>
          <a:p>
            <a:pPr fontAlgn="base"/>
            <a:r>
              <a:rPr lang="en-US" sz="1200" dirty="0"/>
              <a:t>"To develop purity of mind, we need to do more than dismiss or avoid evil, negative, or impure thoughts. We also need to learn to think virtuous thoughts. Just as it takes effort to discover material treasures of the earth, it takes effort to develop good thoughts. The scriptures guide us in choosing what to think about:</a:t>
            </a:r>
          </a:p>
          <a:p>
            <a:pPr fontAlgn="base"/>
            <a:r>
              <a:rPr lang="en-US" sz="1200" dirty="0"/>
              <a:t>"'Whatsoever things are true, whatsoever things are honest, whatsoever things are just, whatsoever things are pure, whatsoever things are lovely, whatsoever things are of good report ... think on these things.' (Philip. 4:8.)</a:t>
            </a:r>
          </a:p>
          <a:p>
            <a:pPr fontAlgn="base"/>
            <a:r>
              <a:rPr lang="en-US" sz="1200" dirty="0"/>
              <a:t>"We can learn to 'think on' such things by seeking good surroundings, reading the scriptures and other good books, praying, singing hymns, fasting, observing the Sabbath, selecting uplifting entertainment, wearing modest clothing, developing talents, participating in church and community service, and striving to keep the commandments.</a:t>
            </a:r>
          </a:p>
          <a:p>
            <a:pPr fontAlgn="base"/>
            <a:r>
              <a:rPr lang="en-US" sz="1200" dirty="0"/>
              <a:t>"As we learn to think virtuous thoughts, our lives become more virtuous. We will want to live righteously, in thought and in deed. We will be more </a:t>
            </a:r>
            <a:r>
              <a:rPr lang="en-US" sz="1200" dirty="0" err="1"/>
              <a:t>Christlike</a:t>
            </a:r>
            <a:r>
              <a:rPr lang="en-US" sz="1200" dirty="0"/>
              <a:t>." ("Charity </a:t>
            </a:r>
            <a:r>
              <a:rPr lang="en-US" sz="1200" dirty="0" err="1"/>
              <a:t>Thinketh</a:t>
            </a:r>
            <a:r>
              <a:rPr lang="en-US" sz="1200" dirty="0"/>
              <a:t> No Evil," </a:t>
            </a:r>
            <a:r>
              <a:rPr lang="en-US" sz="1200" i="1" dirty="0"/>
              <a:t>Ensign</a:t>
            </a:r>
            <a:r>
              <a:rPr lang="en-US" sz="1200" dirty="0"/>
              <a:t>, Aug. 1988, 61) Visiting Teaching Message</a:t>
            </a:r>
          </a:p>
        </p:txBody>
      </p:sp>
      <p:sp>
        <p:nvSpPr>
          <p:cNvPr id="6" name="Rectangle 5"/>
          <p:cNvSpPr/>
          <p:nvPr/>
        </p:nvSpPr>
        <p:spPr>
          <a:xfrm>
            <a:off x="6313714" y="0"/>
            <a:ext cx="5878286" cy="1569660"/>
          </a:xfrm>
          <a:prstGeom prst="rect">
            <a:avLst/>
          </a:prstGeom>
          <a:ln>
            <a:solidFill>
              <a:schemeClr val="tx1"/>
            </a:solidFill>
          </a:ln>
        </p:spPr>
        <p:txBody>
          <a:bodyPr wrap="square">
            <a:spAutoFit/>
          </a:bodyPr>
          <a:lstStyle/>
          <a:p>
            <a:r>
              <a:rPr lang="en-US" sz="1200" b="1" dirty="0"/>
              <a:t>Pure Love of Christ 1 Corinthians 13:8:</a:t>
            </a:r>
          </a:p>
          <a:p>
            <a:r>
              <a:rPr lang="en-US" sz="1200" dirty="0"/>
              <a:t>"The pure love of Christ will eventually triumph over all the evils, including power, pride, boasting, worldly acclaim, cruelty, wars, perversion, sadness, and heartache. The Lord through His servants has promised that charity will never fail. One day charity, the pure love of Christ, will triumph over all the world. Those who are possessors of charity will triumph over all evil and will dwell with the author of this 'new commandment' forever and forever." Vaughn J. Featherstone (</a:t>
            </a:r>
            <a:r>
              <a:rPr lang="en-US" sz="1200" i="1" dirty="0"/>
              <a:t>The Incomparable Christ: Our Master and Model</a:t>
            </a:r>
            <a:r>
              <a:rPr lang="en-US" sz="1200" dirty="0"/>
              <a:t> [Salt Lake City: Deseret Book Co., 1995], 78 - 79.)</a:t>
            </a:r>
          </a:p>
        </p:txBody>
      </p:sp>
      <p:sp>
        <p:nvSpPr>
          <p:cNvPr id="7" name="Rectangle 6"/>
          <p:cNvSpPr/>
          <p:nvPr/>
        </p:nvSpPr>
        <p:spPr>
          <a:xfrm>
            <a:off x="6313714" y="1573794"/>
            <a:ext cx="5878286" cy="4524315"/>
          </a:xfrm>
          <a:prstGeom prst="rect">
            <a:avLst/>
          </a:prstGeom>
          <a:ln>
            <a:solidFill>
              <a:schemeClr val="tx1"/>
            </a:solidFill>
          </a:ln>
        </p:spPr>
        <p:txBody>
          <a:bodyPr wrap="square">
            <a:spAutoFit/>
          </a:bodyPr>
          <a:lstStyle/>
          <a:p>
            <a:r>
              <a:rPr lang="en-US" sz="1200" b="1" dirty="0"/>
              <a:t>Fail, Cease, and Vanish Away 1 Corinthians 13:8:</a:t>
            </a:r>
          </a:p>
          <a:p>
            <a:r>
              <a:rPr lang="en-US" sz="1200" dirty="0"/>
              <a:t>"That is perfectly natural; for when that which is perfect is come, we shall see as we are seen, and know as we are known. There will be no need for men to prophesy what shall take place, for we shall all see and understand it. In that day it will not be necessary for one to say to another, Know ye the Lord; for all shall know Him. Perfect knowledge will be enjoyed by all. We shall see eye to eye, and be of one heart and mind in the kingdom of God. It will not be necessary for any to speak in an unknown tongue; for the original </a:t>
            </a:r>
            <a:r>
              <a:rPr lang="en-US" sz="1200" dirty="0" err="1"/>
              <a:t>Adamic</a:t>
            </a:r>
            <a:r>
              <a:rPr lang="en-US" sz="1200" dirty="0"/>
              <a:t> language will be restored, and all shall speak in the one tongue. Hence how consistent it is to say, 'When that which is perfect is come, then that which is in part shall be done away.' These gifts are now given to us as a lamp to lighten our pathway, to encourage us when our spirits are drooping, to heal our bodies when we are afflicted, and to give us knowledge of things to come, that we may be buoyed up and go on to perfection.“ Elder John W. Taylor (</a:t>
            </a:r>
            <a:r>
              <a:rPr lang="en-US" sz="1200" i="1" dirty="0"/>
              <a:t>Conference Report, October 1903</a:t>
            </a:r>
            <a:r>
              <a:rPr lang="en-US" sz="1200" dirty="0"/>
              <a:t>, Overflow Meeting 97.)</a:t>
            </a:r>
          </a:p>
          <a:p>
            <a:endParaRPr lang="en-US" sz="1200" dirty="0"/>
          </a:p>
          <a:p>
            <a:r>
              <a:rPr lang="en-US" sz="1200" b="1" dirty="0"/>
              <a:t>"Thus it will be seen that the gifts were not to cease until 'that which is perfect is come'-</a:t>
            </a:r>
            <a:r>
              <a:rPr lang="en-US" sz="1200" dirty="0"/>
              <a:t>until we see the Lord face to face-until we know as we are known. Then tongues will cease, and the heavenly glorified throng will all speak the same language. Then prophesying in part will be done away; for the knowledge of the future will be fully understood. Then knowledge in part shall vanish away and the Saints will know in full. Then the day of perfection will come, and all the Saints shall enjoy the fullness of Christ, and see Him no longer through a glass darkly, but face to face. Until that day of glory and perfection shall arrive, all the spiritual gifts will be indispensably necessary, without which the Saints can never attain to that great salvation promised." (</a:t>
            </a:r>
            <a:r>
              <a:rPr lang="en-US" sz="1200" i="1" dirty="0"/>
              <a:t>Orson Pratt's Works</a:t>
            </a:r>
            <a:r>
              <a:rPr lang="en-US" sz="1200" dirty="0"/>
              <a:t> [Salt Lake City: Deseret News Press, 1945], 100.)</a:t>
            </a:r>
          </a:p>
        </p:txBody>
      </p:sp>
    </p:spTree>
    <p:extLst>
      <p:ext uri="{BB962C8B-B14F-4D97-AF65-F5344CB8AC3E}">
        <p14:creationId xmlns:p14="http://schemas.microsoft.com/office/powerpoint/2010/main" val="20013109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545655" cy="2677656"/>
          </a:xfrm>
          <a:prstGeom prst="rect">
            <a:avLst/>
          </a:prstGeom>
          <a:ln>
            <a:solidFill>
              <a:schemeClr val="tx1"/>
            </a:solidFill>
          </a:ln>
        </p:spPr>
        <p:txBody>
          <a:bodyPr wrap="square">
            <a:spAutoFit/>
          </a:bodyPr>
          <a:lstStyle/>
          <a:p>
            <a:pPr fontAlgn="base"/>
            <a:r>
              <a:rPr lang="en-US" sz="1200" b="1" dirty="0"/>
              <a:t>Faith Hope And Charity 1 Corinthians 13:13:</a:t>
            </a:r>
          </a:p>
          <a:p>
            <a:pPr fontAlgn="base"/>
            <a:r>
              <a:rPr lang="en-US" sz="1200" dirty="0"/>
              <a:t>“The Apostle Paul taught that three divine principles form a foundation upon which we can build the structure of our lives. They are faith, hope, and charity. (See 1 Cor. 13:13.) Together they give us a base of support like the legs of a three-legged stool. Each principle is significant within itself, but each also plays an important supporting role. Each is incomplete without the others. Hope helps faith develop. Likewise, true faith gives birth to hope. When we begin to lose hope, we are faltering also in our measure of faith. The principles of faith and hope working together must be accompanied by charity, which is the greatest of all. According to Mormon, ‘charity is the pure love of Christ, and it </a:t>
            </a:r>
            <a:r>
              <a:rPr lang="en-US" sz="1200" dirty="0" err="1"/>
              <a:t>endureth</a:t>
            </a:r>
            <a:r>
              <a:rPr lang="en-US" sz="1200" dirty="0"/>
              <a:t> forever.’ (Moro. 7:47.) It is the perfect manifestation of our faith and hope.</a:t>
            </a:r>
          </a:p>
          <a:p>
            <a:pPr fontAlgn="base"/>
            <a:r>
              <a:rPr lang="en-US" sz="1200" dirty="0"/>
              <a:t>“Working together, these three eternal principles will help give us the broad eternal perspective we need to face life’s toughest challenges, including the prophesied ordeals of the last days. Real faith fosters hope for the future; it allows us to look beyond ourselves and our present cares. Fortified by hope, we are moved to demonstrate the pure love of Christ through daily acts of obedience and Christian service.” Elder M. Russell Ballard  (“The Joy of Hope Fulfilled,”</a:t>
            </a:r>
            <a:r>
              <a:rPr lang="en-US" sz="1200" i="1" dirty="0"/>
              <a:t> Ensign,</a:t>
            </a:r>
            <a:r>
              <a:rPr lang="en-US" sz="1200" dirty="0"/>
              <a:t> Nov. 1992, 33).</a:t>
            </a:r>
          </a:p>
        </p:txBody>
      </p:sp>
    </p:spTree>
    <p:extLst>
      <p:ext uri="{BB962C8B-B14F-4D97-AF65-F5344CB8AC3E}">
        <p14:creationId xmlns:p14="http://schemas.microsoft.com/office/powerpoint/2010/main" val="2816791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642" y="103141"/>
            <a:ext cx="12083358" cy="6001643"/>
          </a:xfrm>
          <a:prstGeom prst="rect">
            <a:avLst/>
          </a:prstGeom>
        </p:spPr>
        <p:txBody>
          <a:bodyPr wrap="square">
            <a:spAutoFit/>
          </a:bodyPr>
          <a:lstStyle/>
          <a:p>
            <a:pPr algn="ctr"/>
            <a:r>
              <a:rPr lang="en-US" sz="2400" b="1" dirty="0">
                <a:latin typeface="Times New Roman" panose="02020603050405020304" pitchFamily="18" charset="0"/>
                <a:ea typeface="Times New Roman" panose="02020603050405020304" pitchFamily="18" charset="0"/>
              </a:rPr>
              <a:t>Charity</a:t>
            </a:r>
            <a:endParaRPr lang="en-US" sz="2400" dirty="0">
              <a:latin typeface="Times New Roman" panose="02020603050405020304" pitchFamily="18" charset="0"/>
              <a:ea typeface="Times New Roman" panose="02020603050405020304" pitchFamily="18" charset="0"/>
            </a:endParaRPr>
          </a:p>
          <a:p>
            <a:pPr algn="ctr"/>
            <a:r>
              <a:rPr lang="en-US" sz="12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1200" b="1" dirty="0">
                <a:latin typeface="Calibri" panose="020F0502020204030204" pitchFamily="34" charset="0"/>
                <a:ea typeface="Times New Roman" panose="02020603050405020304" pitchFamily="18" charset="0"/>
              </a:rPr>
              <a:t>Quality				Example</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Suffereth</a:t>
            </a:r>
            <a:r>
              <a:rPr lang="en-US" sz="1200" dirty="0">
                <a:latin typeface="Calibri" panose="020F0502020204030204" pitchFamily="34" charset="0"/>
                <a:ea typeface="Times New Roman" panose="02020603050405020304" pitchFamily="18" charset="0"/>
              </a:rPr>
              <a:t> long and is kind	Forgives, forgets, tries again; does not judge or hold grudges; is kind, thoughtful, and concerned for others; is patient, even under adversity</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Envieth</a:t>
            </a:r>
            <a:r>
              <a:rPr lang="en-US" sz="1200" dirty="0">
                <a:latin typeface="Calibri" panose="020F0502020204030204" pitchFamily="34" charset="0"/>
                <a:ea typeface="Times New Roman" panose="02020603050405020304" pitchFamily="18" charset="0"/>
              </a:rPr>
              <a:t> not	Is not jealous, discontented, or envious.  Can appreciate others’ gifts, abilities and material blessings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a:latin typeface="Calibri" panose="020F0502020204030204" pitchFamily="34" charset="0"/>
                <a:ea typeface="Times New Roman" panose="02020603050405020304" pitchFamily="18" charset="0"/>
              </a:rPr>
              <a:t>Is not puffed up	Is not self-righteous, conceited or proud.  Is humble, and can correction and learn from it</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Seeketh</a:t>
            </a:r>
            <a:r>
              <a:rPr lang="en-US" sz="1200" dirty="0">
                <a:latin typeface="Calibri" panose="020F0502020204030204" pitchFamily="34" charset="0"/>
                <a:ea typeface="Times New Roman" panose="02020603050405020304" pitchFamily="18" charset="0"/>
              </a:rPr>
              <a:t> not her own	Is not self-centered and selfish, is thoughtful of the feelings, desires and needs of others.  Expresses appreciation easily and often.</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a:latin typeface="Calibri" panose="020F0502020204030204" pitchFamily="34" charset="0"/>
                <a:ea typeface="Times New Roman" panose="02020603050405020304" pitchFamily="18" charset="0"/>
              </a:rPr>
              <a:t>Not easily provoked	Does not lose temper; is not overly sensitive.  Is patient even in irritation circumstances.  Tolerant, thoughtful and returns good for evil.  Absorbs the poison given out by some and does not let it pass to others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Thinketh</a:t>
            </a:r>
            <a:r>
              <a:rPr lang="en-US" sz="1200" dirty="0">
                <a:latin typeface="Calibri" panose="020F0502020204030204" pitchFamily="34" charset="0"/>
                <a:ea typeface="Times New Roman" panose="02020603050405020304" pitchFamily="18" charset="0"/>
              </a:rPr>
              <a:t> no evil	Is clean in thought and action; always looks for good in others; is not suspicious or hateful; is forgiving, does not hold grudges.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Rejoiceth</a:t>
            </a:r>
            <a:r>
              <a:rPr lang="en-US" sz="1200" dirty="0">
                <a:latin typeface="Calibri" panose="020F0502020204030204" pitchFamily="34" charset="0"/>
                <a:ea typeface="Times New Roman" panose="02020603050405020304" pitchFamily="18" charset="0"/>
              </a:rPr>
              <a:t> not in iniquity	Does not enjoy thinking, speaking or doing evil; seeks only uplifting entertainment.  Does not (even secretly) rejoice over others’ trials or wrong-doing does not gossip, criticize, slander, or backbite.</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Rejoiceth</a:t>
            </a:r>
            <a:r>
              <a:rPr lang="en-US" sz="1200" dirty="0">
                <a:latin typeface="Calibri" panose="020F0502020204030204" pitchFamily="34" charset="0"/>
                <a:ea typeface="Times New Roman" panose="02020603050405020304" pitchFamily="18" charset="0"/>
              </a:rPr>
              <a:t> in the truth	Studies and lives the gospel.  Speaks the truth and searches for the truth.  Improves talents, disposition, and relationships with others.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Beareth</a:t>
            </a:r>
            <a:r>
              <a:rPr lang="en-US" sz="1200" dirty="0">
                <a:latin typeface="Calibri" panose="020F0502020204030204" pitchFamily="34" charset="0"/>
                <a:ea typeface="Times New Roman" panose="02020603050405020304" pitchFamily="18" charset="0"/>
              </a:rPr>
              <a:t> all things	Bears injustice with dignity; endures sickness of self or family members with fortitude; accepts misfortune with patience.</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Believeth all things	             Is trusting and believing, exhibits confidence in others.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1371600" marR="0" indent="-1371600">
              <a:spcBef>
                <a:spcPts val="0"/>
              </a:spcBef>
              <a:spcAft>
                <a:spcPts val="0"/>
              </a:spcAft>
            </a:pPr>
            <a:r>
              <a:rPr lang="en-US" sz="1200" dirty="0" err="1">
                <a:latin typeface="Calibri" panose="020F0502020204030204" pitchFamily="34" charset="0"/>
                <a:ea typeface="Times New Roman" panose="02020603050405020304" pitchFamily="18" charset="0"/>
              </a:rPr>
              <a:t>Hopeth</a:t>
            </a:r>
            <a:r>
              <a:rPr lang="en-US" sz="1200" dirty="0">
                <a:latin typeface="Calibri" panose="020F0502020204030204" pitchFamily="34" charset="0"/>
                <a:ea typeface="Times New Roman" panose="02020603050405020304" pitchFamily="18" charset="0"/>
              </a:rPr>
              <a:t> all things		            Sets high goals and has faith in the ability to reach them.  Develops faith in the Lord, in self, and in others.  Is optimistic </a:t>
            </a:r>
            <a:endParaRPr lang="en-US" sz="1200" dirty="0">
              <a:latin typeface="Times New Roman" panose="02020603050405020304" pitchFamily="18" charset="0"/>
              <a:ea typeface="Times New Roman" panose="02020603050405020304" pitchFamily="18" charset="0"/>
            </a:endParaRPr>
          </a:p>
          <a:p>
            <a:pPr marL="1371600" marR="0" indent="-1371600">
              <a:spcBef>
                <a:spcPts val="0"/>
              </a:spcBef>
              <a:spcAft>
                <a:spcPts val="0"/>
              </a:spcAft>
            </a:pPr>
            <a:r>
              <a:rPr lang="en-US" sz="1200" dirty="0">
                <a:latin typeface="Calibri" panose="020F0502020204030204" pitchFamily="34" charset="0"/>
                <a:ea typeface="Times New Roman" panose="02020603050405020304" pitchFamily="18" charset="0"/>
              </a:rPr>
              <a:t>		            and develops and attitude of happiness.</a:t>
            </a:r>
            <a:endParaRPr lang="en-US" sz="1200" dirty="0">
              <a:latin typeface="Times New Roman" panose="02020603050405020304" pitchFamily="18" charset="0"/>
              <a:ea typeface="Times New Roman" panose="02020603050405020304" pitchFamily="18" charset="0"/>
            </a:endParaRPr>
          </a:p>
          <a:p>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marL="2286000" marR="0" indent="-2286000">
              <a:spcBef>
                <a:spcPts val="0"/>
              </a:spcBef>
              <a:spcAft>
                <a:spcPts val="0"/>
              </a:spcAft>
            </a:pPr>
            <a:r>
              <a:rPr lang="en-US" sz="1200" dirty="0" err="1">
                <a:latin typeface="Calibri" panose="020F0502020204030204" pitchFamily="34" charset="0"/>
                <a:ea typeface="Times New Roman" panose="02020603050405020304" pitchFamily="18" charset="0"/>
              </a:rPr>
              <a:t>Endureth</a:t>
            </a:r>
            <a:r>
              <a:rPr lang="en-US" sz="1200" dirty="0">
                <a:latin typeface="Calibri" panose="020F0502020204030204" pitchFamily="34" charset="0"/>
                <a:ea typeface="Times New Roman" panose="02020603050405020304" pitchFamily="18" charset="0"/>
              </a:rPr>
              <a:t> all things	Reacts to disappointments, sorrows, and trials with dignity.  Keeps the channel of communication open with Heavenly Father for strength.  Continues and functions and serves in time of adversity and trial.  Sets the celestial kingdom as a goal.</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1734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15516</Words>
  <Application>Microsoft Office PowerPoint</Application>
  <PresentationFormat>Widescreen</PresentationFormat>
  <Paragraphs>800</Paragraphs>
  <Slides>98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98</vt:i4>
      </vt:variant>
    </vt:vector>
  </HeadingPairs>
  <TitlesOfParts>
    <vt:vector size="112" baseType="lpstr">
      <vt:lpstr>Segoe Script</vt:lpstr>
      <vt:lpstr>Calibri</vt:lpstr>
      <vt:lpstr>Arial Rounded MT Bold</vt:lpstr>
      <vt:lpstr>HFF Clip Hanger</vt:lpstr>
      <vt:lpstr>Agency FB</vt:lpstr>
      <vt:lpstr>Colonna MT</vt:lpstr>
      <vt:lpstr>Abadi</vt:lpstr>
      <vt:lpstr>Arial</vt:lpstr>
      <vt:lpstr>Comic Sans MS</vt:lpstr>
      <vt:lpstr>Forte</vt:lpstr>
      <vt:lpstr>Calisto MT</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9</cp:revision>
  <dcterms:created xsi:type="dcterms:W3CDTF">2023-02-15T14:45:17Z</dcterms:created>
  <dcterms:modified xsi:type="dcterms:W3CDTF">2023-02-15T17:33:49Z</dcterms:modified>
</cp:coreProperties>
</file>